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0"/>
  </p:notesMasterIdLst>
  <p:sldIdLst>
    <p:sldId id="256" r:id="rId2"/>
    <p:sldId id="442" r:id="rId3"/>
    <p:sldId id="499" r:id="rId4"/>
    <p:sldId id="500" r:id="rId5"/>
    <p:sldId id="498" r:id="rId6"/>
    <p:sldId id="565" r:id="rId7"/>
    <p:sldId id="567" r:id="rId8"/>
    <p:sldId id="566" r:id="rId9"/>
    <p:sldId id="568" r:id="rId10"/>
    <p:sldId id="569" r:id="rId11"/>
    <p:sldId id="570" r:id="rId12"/>
    <p:sldId id="449" r:id="rId13"/>
    <p:sldId id="571" r:id="rId14"/>
    <p:sldId id="450" r:id="rId15"/>
    <p:sldId id="453" r:id="rId16"/>
    <p:sldId id="456" r:id="rId17"/>
    <p:sldId id="458" r:id="rId18"/>
    <p:sldId id="472" r:id="rId19"/>
    <p:sldId id="572" r:id="rId20"/>
    <p:sldId id="475" r:id="rId21"/>
    <p:sldId id="474" r:id="rId22"/>
    <p:sldId id="476" r:id="rId23"/>
    <p:sldId id="487" r:id="rId24"/>
    <p:sldId id="488" r:id="rId25"/>
    <p:sldId id="489" r:id="rId26"/>
    <p:sldId id="490" r:id="rId27"/>
    <p:sldId id="492" r:id="rId28"/>
    <p:sldId id="462" r:id="rId29"/>
    <p:sldId id="494" r:id="rId30"/>
    <p:sldId id="573" r:id="rId31"/>
    <p:sldId id="495" r:id="rId32"/>
    <p:sldId id="496" r:id="rId33"/>
    <p:sldId id="484" r:id="rId34"/>
    <p:sldId id="574" r:id="rId35"/>
    <p:sldId id="576" r:id="rId36"/>
    <p:sldId id="575" r:id="rId37"/>
    <p:sldId id="502" r:id="rId38"/>
    <p:sldId id="503" r:id="rId39"/>
    <p:sldId id="504" r:id="rId40"/>
    <p:sldId id="506" r:id="rId41"/>
    <p:sldId id="508" r:id="rId42"/>
    <p:sldId id="509" r:id="rId43"/>
    <p:sldId id="507" r:id="rId44"/>
    <p:sldId id="511" r:id="rId45"/>
    <p:sldId id="512" r:id="rId46"/>
    <p:sldId id="505" r:id="rId47"/>
    <p:sldId id="577" r:id="rId48"/>
    <p:sldId id="520" r:id="rId49"/>
    <p:sldId id="521" r:id="rId50"/>
    <p:sldId id="522" r:id="rId51"/>
    <p:sldId id="539" r:id="rId52"/>
    <p:sldId id="527" r:id="rId53"/>
    <p:sldId id="533" r:id="rId54"/>
    <p:sldId id="526" r:id="rId55"/>
    <p:sldId id="528" r:id="rId56"/>
    <p:sldId id="529" r:id="rId57"/>
    <p:sldId id="530" r:id="rId58"/>
    <p:sldId id="532" r:id="rId59"/>
    <p:sldId id="541" r:id="rId60"/>
    <p:sldId id="544" r:id="rId61"/>
    <p:sldId id="543" r:id="rId62"/>
    <p:sldId id="548" r:id="rId63"/>
    <p:sldId id="547" r:id="rId64"/>
    <p:sldId id="549" r:id="rId65"/>
    <p:sldId id="550" r:id="rId66"/>
    <p:sldId id="551" r:id="rId67"/>
    <p:sldId id="552" r:id="rId68"/>
    <p:sldId id="553" r:id="rId69"/>
    <p:sldId id="554" r:id="rId70"/>
    <p:sldId id="555" r:id="rId71"/>
    <p:sldId id="534" r:id="rId72"/>
    <p:sldId id="535" r:id="rId73"/>
    <p:sldId id="537" r:id="rId74"/>
    <p:sldId id="556" r:id="rId75"/>
    <p:sldId id="557" r:id="rId76"/>
    <p:sldId id="578" r:id="rId77"/>
    <p:sldId id="579" r:id="rId78"/>
    <p:sldId id="513" r:id="rId79"/>
    <p:sldId id="514" r:id="rId80"/>
    <p:sldId id="515" r:id="rId81"/>
    <p:sldId id="516" r:id="rId82"/>
    <p:sldId id="560" r:id="rId83"/>
    <p:sldId id="561" r:id="rId84"/>
    <p:sldId id="562" r:id="rId85"/>
    <p:sldId id="559" r:id="rId86"/>
    <p:sldId id="580" r:id="rId87"/>
    <p:sldId id="364" r:id="rId88"/>
    <p:sldId id="367" r:id="rId89"/>
    <p:sldId id="365" r:id="rId90"/>
    <p:sldId id="398" r:id="rId91"/>
    <p:sldId id="399" r:id="rId92"/>
    <p:sldId id="400" r:id="rId93"/>
    <p:sldId id="401" r:id="rId94"/>
    <p:sldId id="402" r:id="rId95"/>
    <p:sldId id="403" r:id="rId96"/>
    <p:sldId id="404" r:id="rId97"/>
    <p:sldId id="405" r:id="rId98"/>
    <p:sldId id="406" r:id="rId99"/>
    <p:sldId id="407" r:id="rId100"/>
    <p:sldId id="408" r:id="rId101"/>
    <p:sldId id="409" r:id="rId102"/>
    <p:sldId id="410" r:id="rId103"/>
    <p:sldId id="411" r:id="rId104"/>
    <p:sldId id="412" r:id="rId105"/>
    <p:sldId id="413" r:id="rId106"/>
    <p:sldId id="414" r:id="rId107"/>
    <p:sldId id="415" r:id="rId108"/>
    <p:sldId id="581" r:id="rId109"/>
    <p:sldId id="517" r:id="rId110"/>
    <p:sldId id="518" r:id="rId111"/>
    <p:sldId id="519" r:id="rId112"/>
    <p:sldId id="563" r:id="rId113"/>
    <p:sldId id="582" r:id="rId114"/>
    <p:sldId id="366" r:id="rId115"/>
    <p:sldId id="369" r:id="rId116"/>
    <p:sldId id="370" r:id="rId117"/>
    <p:sldId id="371" r:id="rId118"/>
    <p:sldId id="372" r:id="rId119"/>
    <p:sldId id="373" r:id="rId120"/>
    <p:sldId id="375" r:id="rId121"/>
    <p:sldId id="377" r:id="rId122"/>
    <p:sldId id="378" r:id="rId123"/>
    <p:sldId id="379" r:id="rId124"/>
    <p:sldId id="380" r:id="rId125"/>
    <p:sldId id="381" r:id="rId126"/>
    <p:sldId id="382" r:id="rId127"/>
    <p:sldId id="383" r:id="rId128"/>
    <p:sldId id="385" r:id="rId129"/>
    <p:sldId id="386" r:id="rId130"/>
    <p:sldId id="387" r:id="rId131"/>
    <p:sldId id="388" r:id="rId132"/>
    <p:sldId id="389" r:id="rId133"/>
    <p:sldId id="391" r:id="rId134"/>
    <p:sldId id="392" r:id="rId135"/>
    <p:sldId id="393" r:id="rId136"/>
    <p:sldId id="395" r:id="rId137"/>
    <p:sldId id="396" r:id="rId138"/>
    <p:sldId id="271" r:id="rId1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88151" autoAdjust="0"/>
  </p:normalViewPr>
  <p:slideViewPr>
    <p:cSldViewPr snapToGrid="0">
      <p:cViewPr varScale="1">
        <p:scale>
          <a:sx n="62" d="100"/>
          <a:sy n="62" d="100"/>
        </p:scale>
        <p:origin x="9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77C3E-8D61-493B-A507-6402C52BE559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A17F8-6523-4739-B83D-63D9B04D9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6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02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1693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1971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012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7393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07662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6476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9655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9775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0749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11166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75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4513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27999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2343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21701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0447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81170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38665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52222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34133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3144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30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82511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1844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22835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2663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89836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98026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38104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92965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17130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4884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25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35874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7162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93229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618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17570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15676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60513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2242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78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84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3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129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10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3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88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70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69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714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682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4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403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832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660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716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170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78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592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244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264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420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603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527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737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661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19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548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87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315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168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770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425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064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878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058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763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264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610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57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3556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291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1542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8752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7221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9842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959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3054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4769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2013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95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1971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5544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8246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2948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9097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076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6158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7648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9987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2879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17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9897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1116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4926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0306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7884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2787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5475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3533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3699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6377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68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7625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796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7096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2376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8683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6284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6431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3005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3094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3817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51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8892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3752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1179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2909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0554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820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0876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5362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5053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1333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10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3BA74-536E-49DA-A5B2-C891EB8A990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C39B-990B-4F05-8319-30771655A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3BA74-536E-49DA-A5B2-C891EB8A990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C39B-990B-4F05-8319-30771655A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96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3BA74-536E-49DA-A5B2-C891EB8A990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C39B-990B-4F05-8319-30771655A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6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3BA74-536E-49DA-A5B2-C891EB8A990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C39B-990B-4F05-8319-30771655A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8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3BA74-536E-49DA-A5B2-C891EB8A990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C39B-990B-4F05-8319-30771655A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1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3BA74-536E-49DA-A5B2-C891EB8A990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C39B-990B-4F05-8319-30771655A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4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3BA74-536E-49DA-A5B2-C891EB8A990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C39B-990B-4F05-8319-30771655A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8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3BA74-536E-49DA-A5B2-C891EB8A990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C39B-990B-4F05-8319-30771655A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7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3BA74-536E-49DA-A5B2-C891EB8A990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C39B-990B-4F05-8319-30771655A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2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3BA74-536E-49DA-A5B2-C891EB8A990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C39B-990B-4F05-8319-30771655A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9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3BA74-536E-49DA-A5B2-C891EB8A990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C39B-990B-4F05-8319-30771655A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3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3BA74-536E-49DA-A5B2-C891EB8A990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8C39B-990B-4F05-8319-30771655A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5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neohao@uga.edu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1122363"/>
            <a:ext cx="9467850" cy="2387600"/>
          </a:xfrm>
        </p:spPr>
        <p:txBody>
          <a:bodyPr>
            <a:noAutofit/>
          </a:bodyPr>
          <a:lstStyle/>
          <a:p>
            <a:r>
              <a:rPr lang="en-US" sz="4400" b="1" dirty="0"/>
              <a:t>Application of Union Find in Undirected Graph Algorithm Problems</a:t>
            </a:r>
            <a:br>
              <a:rPr lang="en-US" sz="4400" b="1" dirty="0"/>
            </a:b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14774"/>
            <a:ext cx="9144000" cy="1343025"/>
          </a:xfrm>
        </p:spPr>
        <p:txBody>
          <a:bodyPr>
            <a:normAutofit/>
          </a:bodyPr>
          <a:lstStyle/>
          <a:p>
            <a:r>
              <a:rPr lang="en-US" b="1" dirty="0" smtClean="0"/>
              <a:t>Qiang (Neo) Hao</a:t>
            </a:r>
          </a:p>
          <a:p>
            <a:r>
              <a:rPr lang="en-US" dirty="0" smtClean="0"/>
              <a:t>Learning Design and Technology &amp; Computer Science</a:t>
            </a:r>
          </a:p>
          <a:p>
            <a:r>
              <a:rPr lang="en-US" dirty="0" smtClean="0"/>
              <a:t>University of Georgia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7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Data Structure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596326" y="2964860"/>
            <a:ext cx="19527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49112" y="4853070"/>
            <a:ext cx="19527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70902" y="2964860"/>
            <a:ext cx="0" cy="18882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16287" y="2918366"/>
            <a:ext cx="37660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</a:rPr>
              <a:t>makeSet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(A)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……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union(A, B)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union(C, D)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dirty="0" smtClean="0"/>
              <a:t>union(E, D)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dirty="0" err="1" smtClean="0"/>
              <a:t>findSet</a:t>
            </a:r>
            <a:r>
              <a:rPr lang="en-US" sz="2400" dirty="0" smtClean="0"/>
              <a:t>(A) == </a:t>
            </a:r>
            <a:r>
              <a:rPr lang="en-US" sz="2400" dirty="0" err="1" smtClean="0"/>
              <a:t>findSet</a:t>
            </a:r>
            <a:r>
              <a:rPr lang="en-US" sz="2400" dirty="0" smtClean="0"/>
              <a:t>(D)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815865" y="1545009"/>
            <a:ext cx="4852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Given a graph, determine whether two vertices are somehow connected.</a:t>
            </a:r>
            <a:endParaRPr lang="en-US" sz="2400" b="1" dirty="0"/>
          </a:p>
        </p:txBody>
      </p:sp>
      <p:sp>
        <p:nvSpPr>
          <p:cNvPr id="15" name="Oval 14"/>
          <p:cNvSpPr/>
          <p:nvPr/>
        </p:nvSpPr>
        <p:spPr>
          <a:xfrm>
            <a:off x="1239864" y="2650210"/>
            <a:ext cx="2752080" cy="681926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n 15"/>
          <p:cNvSpPr/>
          <p:nvPr/>
        </p:nvSpPr>
        <p:spPr>
          <a:xfrm>
            <a:off x="1618361" y="2685892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67393" y="2603958"/>
            <a:ext cx="728421" cy="2622731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un 21"/>
          <p:cNvSpPr/>
          <p:nvPr/>
        </p:nvSpPr>
        <p:spPr>
          <a:xfrm>
            <a:off x="5545890" y="2639641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168917" y="4470229"/>
            <a:ext cx="728421" cy="681926"/>
            <a:chOff x="1239864" y="2650210"/>
            <a:chExt cx="728421" cy="681926"/>
          </a:xfrm>
        </p:grpSpPr>
        <p:sp>
          <p:nvSpPr>
            <p:cNvPr id="27" name="Oval 26"/>
            <p:cNvSpPr/>
            <p:nvPr/>
          </p:nvSpPr>
          <p:spPr>
            <a:xfrm>
              <a:off x="1239864" y="2650210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un 27"/>
            <p:cNvSpPr/>
            <p:nvPr/>
          </p:nvSpPr>
          <p:spPr>
            <a:xfrm>
              <a:off x="1618361" y="2685892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231142" y="4493653"/>
            <a:ext cx="728421" cy="681926"/>
            <a:chOff x="1239864" y="2650210"/>
            <a:chExt cx="728421" cy="681926"/>
          </a:xfrm>
        </p:grpSpPr>
        <p:sp>
          <p:nvSpPr>
            <p:cNvPr id="30" name="Oval 29"/>
            <p:cNvSpPr/>
            <p:nvPr/>
          </p:nvSpPr>
          <p:spPr>
            <a:xfrm>
              <a:off x="1239864" y="2650210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un 30"/>
            <p:cNvSpPr/>
            <p:nvPr/>
          </p:nvSpPr>
          <p:spPr>
            <a:xfrm>
              <a:off x="1618361" y="2685892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625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741332" y="2298104"/>
            <a:ext cx="6666858" cy="36222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Cycle </a:t>
            </a:r>
            <a:r>
              <a:rPr lang="en-US" b="1" dirty="0" smtClean="0"/>
              <a:t>Detection –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AF, AB, CD, DE, BC, BE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87159" y="2290587"/>
            <a:ext cx="39985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DE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(D)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(E)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</p:txBody>
      </p:sp>
      <p:sp>
        <p:nvSpPr>
          <p:cNvPr id="15" name="Sun 14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47809" y="2433234"/>
            <a:ext cx="3148177" cy="2929180"/>
          </a:xfrm>
          <a:custGeom>
            <a:avLst/>
            <a:gdLst>
              <a:gd name="connsiteX0" fmla="*/ 95011 w 3148177"/>
              <a:gd name="connsiteY0" fmla="*/ 263471 h 2929180"/>
              <a:gd name="connsiteX1" fmla="*/ 203499 w 3148177"/>
              <a:gd name="connsiteY1" fmla="*/ 247973 h 2929180"/>
              <a:gd name="connsiteX2" fmla="*/ 327486 w 3148177"/>
              <a:gd name="connsiteY2" fmla="*/ 216976 h 2929180"/>
              <a:gd name="connsiteX3" fmla="*/ 637452 w 3148177"/>
              <a:gd name="connsiteY3" fmla="*/ 170481 h 2929180"/>
              <a:gd name="connsiteX4" fmla="*/ 838930 w 3148177"/>
              <a:gd name="connsiteY4" fmla="*/ 139485 h 2929180"/>
              <a:gd name="connsiteX5" fmla="*/ 1458862 w 3148177"/>
              <a:gd name="connsiteY5" fmla="*/ 123986 h 2929180"/>
              <a:gd name="connsiteX6" fmla="*/ 1567350 w 3148177"/>
              <a:gd name="connsiteY6" fmla="*/ 108488 h 2929180"/>
              <a:gd name="connsiteX7" fmla="*/ 1629344 w 3148177"/>
              <a:gd name="connsiteY7" fmla="*/ 92990 h 2929180"/>
              <a:gd name="connsiteX8" fmla="*/ 1784327 w 3148177"/>
              <a:gd name="connsiteY8" fmla="*/ 77491 h 2929180"/>
              <a:gd name="connsiteX9" fmla="*/ 2001303 w 3148177"/>
              <a:gd name="connsiteY9" fmla="*/ 30997 h 2929180"/>
              <a:gd name="connsiteX10" fmla="*/ 2047798 w 3148177"/>
              <a:gd name="connsiteY10" fmla="*/ 15498 h 2929180"/>
              <a:gd name="connsiteX11" fmla="*/ 2187283 w 3148177"/>
              <a:gd name="connsiteY11" fmla="*/ 0 h 2929180"/>
              <a:gd name="connsiteX12" fmla="*/ 2760720 w 3148177"/>
              <a:gd name="connsiteY12" fmla="*/ 15498 h 2929180"/>
              <a:gd name="connsiteX13" fmla="*/ 2807215 w 3148177"/>
              <a:gd name="connsiteY13" fmla="*/ 30997 h 2929180"/>
              <a:gd name="connsiteX14" fmla="*/ 2946699 w 3148177"/>
              <a:gd name="connsiteY14" fmla="*/ 139485 h 2929180"/>
              <a:gd name="connsiteX15" fmla="*/ 2993194 w 3148177"/>
              <a:gd name="connsiteY15" fmla="*/ 170481 h 2929180"/>
              <a:gd name="connsiteX16" fmla="*/ 3024191 w 3148177"/>
              <a:gd name="connsiteY16" fmla="*/ 216976 h 2929180"/>
              <a:gd name="connsiteX17" fmla="*/ 3070686 w 3148177"/>
              <a:gd name="connsiteY17" fmla="*/ 278969 h 2929180"/>
              <a:gd name="connsiteX18" fmla="*/ 3101683 w 3148177"/>
              <a:gd name="connsiteY18" fmla="*/ 340963 h 2929180"/>
              <a:gd name="connsiteX19" fmla="*/ 3148177 w 3148177"/>
              <a:gd name="connsiteY19" fmla="*/ 433952 h 2929180"/>
              <a:gd name="connsiteX20" fmla="*/ 3132679 w 3148177"/>
              <a:gd name="connsiteY20" fmla="*/ 666427 h 2929180"/>
              <a:gd name="connsiteX21" fmla="*/ 3101683 w 3148177"/>
              <a:gd name="connsiteY21" fmla="*/ 712922 h 2929180"/>
              <a:gd name="connsiteX22" fmla="*/ 3086184 w 3148177"/>
              <a:gd name="connsiteY22" fmla="*/ 759417 h 2929180"/>
              <a:gd name="connsiteX23" fmla="*/ 3039689 w 3148177"/>
              <a:gd name="connsiteY23" fmla="*/ 790413 h 2929180"/>
              <a:gd name="connsiteX24" fmla="*/ 2977696 w 3148177"/>
              <a:gd name="connsiteY24" fmla="*/ 821410 h 2929180"/>
              <a:gd name="connsiteX25" fmla="*/ 2884706 w 3148177"/>
              <a:gd name="connsiteY25" fmla="*/ 852407 h 2929180"/>
              <a:gd name="connsiteX26" fmla="*/ 2838211 w 3148177"/>
              <a:gd name="connsiteY26" fmla="*/ 867905 h 2929180"/>
              <a:gd name="connsiteX27" fmla="*/ 2667730 w 3148177"/>
              <a:gd name="connsiteY27" fmla="*/ 929898 h 2929180"/>
              <a:gd name="connsiteX28" fmla="*/ 2621235 w 3148177"/>
              <a:gd name="connsiteY28" fmla="*/ 945397 h 2929180"/>
              <a:gd name="connsiteX29" fmla="*/ 2559242 w 3148177"/>
              <a:gd name="connsiteY29" fmla="*/ 960895 h 2929180"/>
              <a:gd name="connsiteX30" fmla="*/ 2481750 w 3148177"/>
              <a:gd name="connsiteY30" fmla="*/ 976393 h 2929180"/>
              <a:gd name="connsiteX31" fmla="*/ 2435255 w 3148177"/>
              <a:gd name="connsiteY31" fmla="*/ 991891 h 2929180"/>
              <a:gd name="connsiteX32" fmla="*/ 2357764 w 3148177"/>
              <a:gd name="connsiteY32" fmla="*/ 1007390 h 2929180"/>
              <a:gd name="connsiteX33" fmla="*/ 2218279 w 3148177"/>
              <a:gd name="connsiteY33" fmla="*/ 1053885 h 2929180"/>
              <a:gd name="connsiteX34" fmla="*/ 2171784 w 3148177"/>
              <a:gd name="connsiteY34" fmla="*/ 1069383 h 2929180"/>
              <a:gd name="connsiteX35" fmla="*/ 2109791 w 3148177"/>
              <a:gd name="connsiteY35" fmla="*/ 1084881 h 2929180"/>
              <a:gd name="connsiteX36" fmla="*/ 1954808 w 3148177"/>
              <a:gd name="connsiteY36" fmla="*/ 1146874 h 2929180"/>
              <a:gd name="connsiteX37" fmla="*/ 1830822 w 3148177"/>
              <a:gd name="connsiteY37" fmla="*/ 1162373 h 2929180"/>
              <a:gd name="connsiteX38" fmla="*/ 1737832 w 3148177"/>
              <a:gd name="connsiteY38" fmla="*/ 1193369 h 2929180"/>
              <a:gd name="connsiteX39" fmla="*/ 1691337 w 3148177"/>
              <a:gd name="connsiteY39" fmla="*/ 1224366 h 2929180"/>
              <a:gd name="connsiteX40" fmla="*/ 1582849 w 3148177"/>
              <a:gd name="connsiteY40" fmla="*/ 1255363 h 2929180"/>
              <a:gd name="connsiteX41" fmla="*/ 1536354 w 3148177"/>
              <a:gd name="connsiteY41" fmla="*/ 1286359 h 2929180"/>
              <a:gd name="connsiteX42" fmla="*/ 1489859 w 3148177"/>
              <a:gd name="connsiteY42" fmla="*/ 1301858 h 2929180"/>
              <a:gd name="connsiteX43" fmla="*/ 1396869 w 3148177"/>
              <a:gd name="connsiteY43" fmla="*/ 1348352 h 2929180"/>
              <a:gd name="connsiteX44" fmla="*/ 1303879 w 3148177"/>
              <a:gd name="connsiteY44" fmla="*/ 1410346 h 2929180"/>
              <a:gd name="connsiteX45" fmla="*/ 1272883 w 3148177"/>
              <a:gd name="connsiteY45" fmla="*/ 1456841 h 2929180"/>
              <a:gd name="connsiteX46" fmla="*/ 1117899 w 3148177"/>
              <a:gd name="connsiteY46" fmla="*/ 1549830 h 2929180"/>
              <a:gd name="connsiteX47" fmla="*/ 1040408 w 3148177"/>
              <a:gd name="connsiteY47" fmla="*/ 1642820 h 2929180"/>
              <a:gd name="connsiteX48" fmla="*/ 947418 w 3148177"/>
              <a:gd name="connsiteY48" fmla="*/ 1766807 h 2929180"/>
              <a:gd name="connsiteX49" fmla="*/ 916422 w 3148177"/>
              <a:gd name="connsiteY49" fmla="*/ 1813302 h 2929180"/>
              <a:gd name="connsiteX50" fmla="*/ 869927 w 3148177"/>
              <a:gd name="connsiteY50" fmla="*/ 1859797 h 2929180"/>
              <a:gd name="connsiteX51" fmla="*/ 854428 w 3148177"/>
              <a:gd name="connsiteY51" fmla="*/ 1906291 h 2929180"/>
              <a:gd name="connsiteX52" fmla="*/ 792435 w 3148177"/>
              <a:gd name="connsiteY52" fmla="*/ 2030278 h 2929180"/>
              <a:gd name="connsiteX53" fmla="*/ 776937 w 3148177"/>
              <a:gd name="connsiteY53" fmla="*/ 2107769 h 2929180"/>
              <a:gd name="connsiteX54" fmla="*/ 745940 w 3148177"/>
              <a:gd name="connsiteY54" fmla="*/ 2200759 h 2929180"/>
              <a:gd name="connsiteX55" fmla="*/ 730442 w 3148177"/>
              <a:gd name="connsiteY55" fmla="*/ 2479729 h 2929180"/>
              <a:gd name="connsiteX56" fmla="*/ 699445 w 3148177"/>
              <a:gd name="connsiteY56" fmla="*/ 2572719 h 2929180"/>
              <a:gd name="connsiteX57" fmla="*/ 606455 w 3148177"/>
              <a:gd name="connsiteY57" fmla="*/ 2743200 h 2929180"/>
              <a:gd name="connsiteX58" fmla="*/ 559960 w 3148177"/>
              <a:gd name="connsiteY58" fmla="*/ 2789695 h 2929180"/>
              <a:gd name="connsiteX59" fmla="*/ 482469 w 3148177"/>
              <a:gd name="connsiteY59" fmla="*/ 2882685 h 2929180"/>
              <a:gd name="connsiteX60" fmla="*/ 389479 w 3148177"/>
              <a:gd name="connsiteY60" fmla="*/ 2913681 h 2929180"/>
              <a:gd name="connsiteX61" fmla="*/ 342984 w 3148177"/>
              <a:gd name="connsiteY61" fmla="*/ 2929180 h 2929180"/>
              <a:gd name="connsiteX62" fmla="*/ 141506 w 3148177"/>
              <a:gd name="connsiteY62" fmla="*/ 2898183 h 2929180"/>
              <a:gd name="connsiteX63" fmla="*/ 95011 w 3148177"/>
              <a:gd name="connsiteY63" fmla="*/ 2867186 h 2929180"/>
              <a:gd name="connsiteX64" fmla="*/ 33018 w 3148177"/>
              <a:gd name="connsiteY64" fmla="*/ 2743200 h 2929180"/>
              <a:gd name="connsiteX65" fmla="*/ 2022 w 3148177"/>
              <a:gd name="connsiteY65" fmla="*/ 2650210 h 2929180"/>
              <a:gd name="connsiteX66" fmla="*/ 33018 w 3148177"/>
              <a:gd name="connsiteY66" fmla="*/ 1921790 h 2929180"/>
              <a:gd name="connsiteX67" fmla="*/ 48516 w 3148177"/>
              <a:gd name="connsiteY67" fmla="*/ 1875295 h 2929180"/>
              <a:gd name="connsiteX68" fmla="*/ 79513 w 3148177"/>
              <a:gd name="connsiteY68" fmla="*/ 1766807 h 2929180"/>
              <a:gd name="connsiteX69" fmla="*/ 95011 w 3148177"/>
              <a:gd name="connsiteY69" fmla="*/ 340963 h 2929180"/>
              <a:gd name="connsiteX70" fmla="*/ 141506 w 3148177"/>
              <a:gd name="connsiteY70" fmla="*/ 325464 h 2929180"/>
              <a:gd name="connsiteX71" fmla="*/ 95011 w 3148177"/>
              <a:gd name="connsiteY71" fmla="*/ 263471 h 292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148177" h="2929180">
                <a:moveTo>
                  <a:pt x="95011" y="263471"/>
                </a:moveTo>
                <a:cubicBezTo>
                  <a:pt x="105343" y="250556"/>
                  <a:pt x="167679" y="255137"/>
                  <a:pt x="203499" y="247973"/>
                </a:cubicBezTo>
                <a:cubicBezTo>
                  <a:pt x="245273" y="239618"/>
                  <a:pt x="285465" y="223979"/>
                  <a:pt x="327486" y="216976"/>
                </a:cubicBezTo>
                <a:cubicBezTo>
                  <a:pt x="523020" y="184388"/>
                  <a:pt x="318507" y="217732"/>
                  <a:pt x="637452" y="170481"/>
                </a:cubicBezTo>
                <a:cubicBezTo>
                  <a:pt x="704668" y="160523"/>
                  <a:pt x="771002" y="141183"/>
                  <a:pt x="838930" y="139485"/>
                </a:cubicBezTo>
                <a:lnTo>
                  <a:pt x="1458862" y="123986"/>
                </a:lnTo>
                <a:cubicBezTo>
                  <a:pt x="1495025" y="118820"/>
                  <a:pt x="1531409" y="115023"/>
                  <a:pt x="1567350" y="108488"/>
                </a:cubicBezTo>
                <a:cubicBezTo>
                  <a:pt x="1588307" y="104678"/>
                  <a:pt x="1608257" y="96002"/>
                  <a:pt x="1629344" y="92990"/>
                </a:cubicBezTo>
                <a:cubicBezTo>
                  <a:pt x="1680741" y="85648"/>
                  <a:pt x="1732983" y="85193"/>
                  <a:pt x="1784327" y="77491"/>
                </a:cubicBezTo>
                <a:cubicBezTo>
                  <a:pt x="1821777" y="71874"/>
                  <a:pt x="1944163" y="47323"/>
                  <a:pt x="2001303" y="30997"/>
                </a:cubicBezTo>
                <a:cubicBezTo>
                  <a:pt x="2017011" y="26509"/>
                  <a:pt x="2031684" y="18184"/>
                  <a:pt x="2047798" y="15498"/>
                </a:cubicBezTo>
                <a:cubicBezTo>
                  <a:pt x="2093943" y="7807"/>
                  <a:pt x="2140788" y="5166"/>
                  <a:pt x="2187283" y="0"/>
                </a:cubicBezTo>
                <a:cubicBezTo>
                  <a:pt x="2378429" y="5166"/>
                  <a:pt x="2569743" y="5949"/>
                  <a:pt x="2760720" y="15498"/>
                </a:cubicBezTo>
                <a:cubicBezTo>
                  <a:pt x="2777036" y="16314"/>
                  <a:pt x="2792934" y="23063"/>
                  <a:pt x="2807215" y="30997"/>
                </a:cubicBezTo>
                <a:cubicBezTo>
                  <a:pt x="2948241" y="109345"/>
                  <a:pt x="2856331" y="64178"/>
                  <a:pt x="2946699" y="139485"/>
                </a:cubicBezTo>
                <a:cubicBezTo>
                  <a:pt x="2961008" y="151409"/>
                  <a:pt x="2977696" y="160149"/>
                  <a:pt x="2993194" y="170481"/>
                </a:cubicBezTo>
                <a:cubicBezTo>
                  <a:pt x="3003526" y="185979"/>
                  <a:pt x="3013364" y="201819"/>
                  <a:pt x="3024191" y="216976"/>
                </a:cubicBezTo>
                <a:cubicBezTo>
                  <a:pt x="3039205" y="237995"/>
                  <a:pt x="3056996" y="257065"/>
                  <a:pt x="3070686" y="278969"/>
                </a:cubicBezTo>
                <a:cubicBezTo>
                  <a:pt x="3082931" y="298561"/>
                  <a:pt x="3090220" y="320903"/>
                  <a:pt x="3101683" y="340963"/>
                </a:cubicBezTo>
                <a:cubicBezTo>
                  <a:pt x="3149752" y="425085"/>
                  <a:pt x="3119763" y="348709"/>
                  <a:pt x="3148177" y="433952"/>
                </a:cubicBezTo>
                <a:cubicBezTo>
                  <a:pt x="3143011" y="511444"/>
                  <a:pt x="3145447" y="589820"/>
                  <a:pt x="3132679" y="666427"/>
                </a:cubicBezTo>
                <a:cubicBezTo>
                  <a:pt x="3129617" y="684800"/>
                  <a:pt x="3110013" y="696262"/>
                  <a:pt x="3101683" y="712922"/>
                </a:cubicBezTo>
                <a:cubicBezTo>
                  <a:pt x="3094377" y="727534"/>
                  <a:pt x="3096390" y="746660"/>
                  <a:pt x="3086184" y="759417"/>
                </a:cubicBezTo>
                <a:cubicBezTo>
                  <a:pt x="3074548" y="773962"/>
                  <a:pt x="3055861" y="781172"/>
                  <a:pt x="3039689" y="790413"/>
                </a:cubicBezTo>
                <a:cubicBezTo>
                  <a:pt x="3019630" y="801876"/>
                  <a:pt x="2999147" y="812829"/>
                  <a:pt x="2977696" y="821410"/>
                </a:cubicBezTo>
                <a:cubicBezTo>
                  <a:pt x="2947360" y="833545"/>
                  <a:pt x="2915703" y="842075"/>
                  <a:pt x="2884706" y="852407"/>
                </a:cubicBezTo>
                <a:cubicBezTo>
                  <a:pt x="2869208" y="857573"/>
                  <a:pt x="2853379" y="861838"/>
                  <a:pt x="2838211" y="867905"/>
                </a:cubicBezTo>
                <a:cubicBezTo>
                  <a:pt x="2730373" y="911041"/>
                  <a:pt x="2787125" y="890100"/>
                  <a:pt x="2667730" y="929898"/>
                </a:cubicBezTo>
                <a:cubicBezTo>
                  <a:pt x="2652232" y="935064"/>
                  <a:pt x="2637084" y="941435"/>
                  <a:pt x="2621235" y="945397"/>
                </a:cubicBezTo>
                <a:cubicBezTo>
                  <a:pt x="2600571" y="950563"/>
                  <a:pt x="2580035" y="956274"/>
                  <a:pt x="2559242" y="960895"/>
                </a:cubicBezTo>
                <a:cubicBezTo>
                  <a:pt x="2533527" y="966609"/>
                  <a:pt x="2507306" y="970004"/>
                  <a:pt x="2481750" y="976393"/>
                </a:cubicBezTo>
                <a:cubicBezTo>
                  <a:pt x="2465901" y="980355"/>
                  <a:pt x="2451104" y="987929"/>
                  <a:pt x="2435255" y="991891"/>
                </a:cubicBezTo>
                <a:cubicBezTo>
                  <a:pt x="2409700" y="998280"/>
                  <a:pt x="2383178" y="1000459"/>
                  <a:pt x="2357764" y="1007390"/>
                </a:cubicBezTo>
                <a:cubicBezTo>
                  <a:pt x="2357717" y="1007403"/>
                  <a:pt x="2241549" y="1046128"/>
                  <a:pt x="2218279" y="1053885"/>
                </a:cubicBezTo>
                <a:cubicBezTo>
                  <a:pt x="2202781" y="1059051"/>
                  <a:pt x="2187633" y="1065421"/>
                  <a:pt x="2171784" y="1069383"/>
                </a:cubicBezTo>
                <a:lnTo>
                  <a:pt x="2109791" y="1084881"/>
                </a:lnTo>
                <a:cubicBezTo>
                  <a:pt x="2063711" y="1107921"/>
                  <a:pt x="2005883" y="1140489"/>
                  <a:pt x="1954808" y="1146874"/>
                </a:cubicBezTo>
                <a:lnTo>
                  <a:pt x="1830822" y="1162373"/>
                </a:lnTo>
                <a:cubicBezTo>
                  <a:pt x="1799825" y="1172705"/>
                  <a:pt x="1765018" y="1175245"/>
                  <a:pt x="1737832" y="1193369"/>
                </a:cubicBezTo>
                <a:cubicBezTo>
                  <a:pt x="1722334" y="1203701"/>
                  <a:pt x="1708458" y="1217029"/>
                  <a:pt x="1691337" y="1224366"/>
                </a:cubicBezTo>
                <a:cubicBezTo>
                  <a:pt x="1621792" y="1254171"/>
                  <a:pt x="1643187" y="1225194"/>
                  <a:pt x="1582849" y="1255363"/>
                </a:cubicBezTo>
                <a:cubicBezTo>
                  <a:pt x="1566189" y="1263693"/>
                  <a:pt x="1553014" y="1278029"/>
                  <a:pt x="1536354" y="1286359"/>
                </a:cubicBezTo>
                <a:cubicBezTo>
                  <a:pt x="1521742" y="1293665"/>
                  <a:pt x="1504471" y="1294552"/>
                  <a:pt x="1489859" y="1301858"/>
                </a:cubicBezTo>
                <a:cubicBezTo>
                  <a:pt x="1369691" y="1361942"/>
                  <a:pt x="1513729" y="1309400"/>
                  <a:pt x="1396869" y="1348352"/>
                </a:cubicBezTo>
                <a:cubicBezTo>
                  <a:pt x="1365872" y="1369017"/>
                  <a:pt x="1324543" y="1379349"/>
                  <a:pt x="1303879" y="1410346"/>
                </a:cubicBezTo>
                <a:cubicBezTo>
                  <a:pt x="1293547" y="1425844"/>
                  <a:pt x="1286901" y="1444575"/>
                  <a:pt x="1272883" y="1456841"/>
                </a:cubicBezTo>
                <a:cubicBezTo>
                  <a:pt x="1223009" y="1500481"/>
                  <a:pt x="1174552" y="1521504"/>
                  <a:pt x="1117899" y="1549830"/>
                </a:cubicBezTo>
                <a:cubicBezTo>
                  <a:pt x="1034184" y="1675405"/>
                  <a:pt x="1147802" y="1511560"/>
                  <a:pt x="1040408" y="1642820"/>
                </a:cubicBezTo>
                <a:cubicBezTo>
                  <a:pt x="1007694" y="1682804"/>
                  <a:pt x="976074" y="1723822"/>
                  <a:pt x="947418" y="1766807"/>
                </a:cubicBezTo>
                <a:cubicBezTo>
                  <a:pt x="937086" y="1782305"/>
                  <a:pt x="928346" y="1798993"/>
                  <a:pt x="916422" y="1813302"/>
                </a:cubicBezTo>
                <a:cubicBezTo>
                  <a:pt x="902391" y="1830140"/>
                  <a:pt x="885425" y="1844299"/>
                  <a:pt x="869927" y="1859797"/>
                </a:cubicBezTo>
                <a:cubicBezTo>
                  <a:pt x="864761" y="1875295"/>
                  <a:pt x="861188" y="1891419"/>
                  <a:pt x="854428" y="1906291"/>
                </a:cubicBezTo>
                <a:cubicBezTo>
                  <a:pt x="835307" y="1948356"/>
                  <a:pt x="792435" y="2030278"/>
                  <a:pt x="792435" y="2030278"/>
                </a:cubicBezTo>
                <a:cubicBezTo>
                  <a:pt x="787269" y="2056108"/>
                  <a:pt x="783868" y="2082355"/>
                  <a:pt x="776937" y="2107769"/>
                </a:cubicBezTo>
                <a:cubicBezTo>
                  <a:pt x="768340" y="2139291"/>
                  <a:pt x="745940" y="2200759"/>
                  <a:pt x="745940" y="2200759"/>
                </a:cubicBezTo>
                <a:cubicBezTo>
                  <a:pt x="740774" y="2293749"/>
                  <a:pt x="741994" y="2387315"/>
                  <a:pt x="730442" y="2479729"/>
                </a:cubicBezTo>
                <a:cubicBezTo>
                  <a:pt x="726389" y="2512150"/>
                  <a:pt x="714057" y="2543495"/>
                  <a:pt x="699445" y="2572719"/>
                </a:cubicBezTo>
                <a:cubicBezTo>
                  <a:pt x="681798" y="2608013"/>
                  <a:pt x="641849" y="2700728"/>
                  <a:pt x="606455" y="2743200"/>
                </a:cubicBezTo>
                <a:cubicBezTo>
                  <a:pt x="592423" y="2760038"/>
                  <a:pt x="573991" y="2772857"/>
                  <a:pt x="559960" y="2789695"/>
                </a:cubicBezTo>
                <a:cubicBezTo>
                  <a:pt x="531686" y="2823624"/>
                  <a:pt x="524626" y="2859264"/>
                  <a:pt x="482469" y="2882685"/>
                </a:cubicBezTo>
                <a:cubicBezTo>
                  <a:pt x="453907" y="2898552"/>
                  <a:pt x="420476" y="2903349"/>
                  <a:pt x="389479" y="2913681"/>
                </a:cubicBezTo>
                <a:lnTo>
                  <a:pt x="342984" y="2929180"/>
                </a:lnTo>
                <a:cubicBezTo>
                  <a:pt x="298543" y="2924736"/>
                  <a:pt x="197358" y="2926109"/>
                  <a:pt x="141506" y="2898183"/>
                </a:cubicBezTo>
                <a:cubicBezTo>
                  <a:pt x="124846" y="2889853"/>
                  <a:pt x="110509" y="2877518"/>
                  <a:pt x="95011" y="2867186"/>
                </a:cubicBezTo>
                <a:cubicBezTo>
                  <a:pt x="74347" y="2825857"/>
                  <a:pt x="47630" y="2787036"/>
                  <a:pt x="33018" y="2743200"/>
                </a:cubicBezTo>
                <a:lnTo>
                  <a:pt x="2022" y="2650210"/>
                </a:lnTo>
                <a:cubicBezTo>
                  <a:pt x="4341" y="2555135"/>
                  <a:pt x="-15243" y="2138968"/>
                  <a:pt x="33018" y="1921790"/>
                </a:cubicBezTo>
                <a:cubicBezTo>
                  <a:pt x="36562" y="1905842"/>
                  <a:pt x="44028" y="1891003"/>
                  <a:pt x="48516" y="1875295"/>
                </a:cubicBezTo>
                <a:cubicBezTo>
                  <a:pt x="87438" y="1739071"/>
                  <a:pt x="42354" y="1878286"/>
                  <a:pt x="79513" y="1766807"/>
                </a:cubicBezTo>
                <a:cubicBezTo>
                  <a:pt x="84679" y="1291526"/>
                  <a:pt x="74587" y="815833"/>
                  <a:pt x="95011" y="340963"/>
                </a:cubicBezTo>
                <a:cubicBezTo>
                  <a:pt x="95713" y="324641"/>
                  <a:pt x="134200" y="340076"/>
                  <a:pt x="141506" y="325464"/>
                </a:cubicBezTo>
                <a:cubicBezTo>
                  <a:pt x="148812" y="310852"/>
                  <a:pt x="84679" y="276386"/>
                  <a:pt x="95011" y="263471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n 15"/>
          <p:cNvSpPr/>
          <p:nvPr/>
        </p:nvSpPr>
        <p:spPr>
          <a:xfrm>
            <a:off x="6568049" y="306745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688470" y="2510725"/>
            <a:ext cx="3471747" cy="2960177"/>
          </a:xfrm>
          <a:custGeom>
            <a:avLst/>
            <a:gdLst>
              <a:gd name="connsiteX0" fmla="*/ 2681333 w 3471747"/>
              <a:gd name="connsiteY0" fmla="*/ 309967 h 2960177"/>
              <a:gd name="connsiteX1" fmla="*/ 2634838 w 3471747"/>
              <a:gd name="connsiteY1" fmla="*/ 526943 h 2960177"/>
              <a:gd name="connsiteX2" fmla="*/ 2603842 w 3471747"/>
              <a:gd name="connsiteY2" fmla="*/ 573438 h 2960177"/>
              <a:gd name="connsiteX3" fmla="*/ 2557347 w 3471747"/>
              <a:gd name="connsiteY3" fmla="*/ 712922 h 2960177"/>
              <a:gd name="connsiteX4" fmla="*/ 2510852 w 3471747"/>
              <a:gd name="connsiteY4" fmla="*/ 852407 h 2960177"/>
              <a:gd name="connsiteX5" fmla="*/ 2495354 w 3471747"/>
              <a:gd name="connsiteY5" fmla="*/ 898902 h 2960177"/>
              <a:gd name="connsiteX6" fmla="*/ 2479855 w 3471747"/>
              <a:gd name="connsiteY6" fmla="*/ 945397 h 2960177"/>
              <a:gd name="connsiteX7" fmla="*/ 2448859 w 3471747"/>
              <a:gd name="connsiteY7" fmla="*/ 1193370 h 2960177"/>
              <a:gd name="connsiteX8" fmla="*/ 2402364 w 3471747"/>
              <a:gd name="connsiteY8" fmla="*/ 1301858 h 2960177"/>
              <a:gd name="connsiteX9" fmla="*/ 2355869 w 3471747"/>
              <a:gd name="connsiteY9" fmla="*/ 1394848 h 2960177"/>
              <a:gd name="connsiteX10" fmla="*/ 2262879 w 3471747"/>
              <a:gd name="connsiteY10" fmla="*/ 1456841 h 2960177"/>
              <a:gd name="connsiteX11" fmla="*/ 2138893 w 3471747"/>
              <a:gd name="connsiteY11" fmla="*/ 1534333 h 2960177"/>
              <a:gd name="connsiteX12" fmla="*/ 2092398 w 3471747"/>
              <a:gd name="connsiteY12" fmla="*/ 1565329 h 2960177"/>
              <a:gd name="connsiteX13" fmla="*/ 2030405 w 3471747"/>
              <a:gd name="connsiteY13" fmla="*/ 1580828 h 2960177"/>
              <a:gd name="connsiteX14" fmla="*/ 1968411 w 3471747"/>
              <a:gd name="connsiteY14" fmla="*/ 1611824 h 2960177"/>
              <a:gd name="connsiteX15" fmla="*/ 1921916 w 3471747"/>
              <a:gd name="connsiteY15" fmla="*/ 1642821 h 2960177"/>
              <a:gd name="connsiteX16" fmla="*/ 1859923 w 3471747"/>
              <a:gd name="connsiteY16" fmla="*/ 1658319 h 2960177"/>
              <a:gd name="connsiteX17" fmla="*/ 1673944 w 3471747"/>
              <a:gd name="connsiteY17" fmla="*/ 1720312 h 2960177"/>
              <a:gd name="connsiteX18" fmla="*/ 1580954 w 3471747"/>
              <a:gd name="connsiteY18" fmla="*/ 1751309 h 2960177"/>
              <a:gd name="connsiteX19" fmla="*/ 1518961 w 3471747"/>
              <a:gd name="connsiteY19" fmla="*/ 1766807 h 2960177"/>
              <a:gd name="connsiteX20" fmla="*/ 1456967 w 3471747"/>
              <a:gd name="connsiteY20" fmla="*/ 1797804 h 2960177"/>
              <a:gd name="connsiteX21" fmla="*/ 1348479 w 3471747"/>
              <a:gd name="connsiteY21" fmla="*/ 1828800 h 2960177"/>
              <a:gd name="connsiteX22" fmla="*/ 1301984 w 3471747"/>
              <a:gd name="connsiteY22" fmla="*/ 1844299 h 2960177"/>
              <a:gd name="connsiteX23" fmla="*/ 1239991 w 3471747"/>
              <a:gd name="connsiteY23" fmla="*/ 1859797 h 2960177"/>
              <a:gd name="connsiteX24" fmla="*/ 1193496 w 3471747"/>
              <a:gd name="connsiteY24" fmla="*/ 1875295 h 2960177"/>
              <a:gd name="connsiteX25" fmla="*/ 1100506 w 3471747"/>
              <a:gd name="connsiteY25" fmla="*/ 1890794 h 2960177"/>
              <a:gd name="connsiteX26" fmla="*/ 961022 w 3471747"/>
              <a:gd name="connsiteY26" fmla="*/ 1921790 h 2960177"/>
              <a:gd name="connsiteX27" fmla="*/ 837035 w 3471747"/>
              <a:gd name="connsiteY27" fmla="*/ 1968285 h 2960177"/>
              <a:gd name="connsiteX28" fmla="*/ 744045 w 3471747"/>
              <a:gd name="connsiteY28" fmla="*/ 1999282 h 2960177"/>
              <a:gd name="connsiteX29" fmla="*/ 697550 w 3471747"/>
              <a:gd name="connsiteY29" fmla="*/ 2014780 h 2960177"/>
              <a:gd name="connsiteX30" fmla="*/ 651055 w 3471747"/>
              <a:gd name="connsiteY30" fmla="*/ 2030278 h 2960177"/>
              <a:gd name="connsiteX31" fmla="*/ 527069 w 3471747"/>
              <a:gd name="connsiteY31" fmla="*/ 2045777 h 2960177"/>
              <a:gd name="connsiteX32" fmla="*/ 480574 w 3471747"/>
              <a:gd name="connsiteY32" fmla="*/ 2076773 h 2960177"/>
              <a:gd name="connsiteX33" fmla="*/ 418581 w 3471747"/>
              <a:gd name="connsiteY33" fmla="*/ 2092272 h 2960177"/>
              <a:gd name="connsiteX34" fmla="*/ 372086 w 3471747"/>
              <a:gd name="connsiteY34" fmla="*/ 2107770 h 2960177"/>
              <a:gd name="connsiteX35" fmla="*/ 217103 w 3471747"/>
              <a:gd name="connsiteY35" fmla="*/ 2154265 h 2960177"/>
              <a:gd name="connsiteX36" fmla="*/ 62120 w 3471747"/>
              <a:gd name="connsiteY36" fmla="*/ 2247255 h 2960177"/>
              <a:gd name="connsiteX37" fmla="*/ 15625 w 3471747"/>
              <a:gd name="connsiteY37" fmla="*/ 2278251 h 2960177"/>
              <a:gd name="connsiteX38" fmla="*/ 127 w 3471747"/>
              <a:gd name="connsiteY38" fmla="*/ 2324746 h 2960177"/>
              <a:gd name="connsiteX39" fmla="*/ 62120 w 3471747"/>
              <a:gd name="connsiteY39" fmla="*/ 2495228 h 2960177"/>
              <a:gd name="connsiteX40" fmla="*/ 108615 w 3471747"/>
              <a:gd name="connsiteY40" fmla="*/ 2526224 h 2960177"/>
              <a:gd name="connsiteX41" fmla="*/ 201605 w 3471747"/>
              <a:gd name="connsiteY41" fmla="*/ 2665709 h 2960177"/>
              <a:gd name="connsiteX42" fmla="*/ 232601 w 3471747"/>
              <a:gd name="connsiteY42" fmla="*/ 2712204 h 2960177"/>
              <a:gd name="connsiteX43" fmla="*/ 201605 w 3471747"/>
              <a:gd name="connsiteY43" fmla="*/ 2758699 h 2960177"/>
              <a:gd name="connsiteX44" fmla="*/ 108615 w 3471747"/>
              <a:gd name="connsiteY44" fmla="*/ 2789695 h 2960177"/>
              <a:gd name="connsiteX45" fmla="*/ 124113 w 3471747"/>
              <a:gd name="connsiteY45" fmla="*/ 2898183 h 2960177"/>
              <a:gd name="connsiteX46" fmla="*/ 186106 w 3471747"/>
              <a:gd name="connsiteY46" fmla="*/ 2929180 h 2960177"/>
              <a:gd name="connsiteX47" fmla="*/ 356588 w 3471747"/>
              <a:gd name="connsiteY47" fmla="*/ 2960177 h 2960177"/>
              <a:gd name="connsiteX48" fmla="*/ 914527 w 3471747"/>
              <a:gd name="connsiteY48" fmla="*/ 2944678 h 2960177"/>
              <a:gd name="connsiteX49" fmla="*/ 1069510 w 3471747"/>
              <a:gd name="connsiteY49" fmla="*/ 2913682 h 2960177"/>
              <a:gd name="connsiteX50" fmla="*/ 1193496 w 3471747"/>
              <a:gd name="connsiteY50" fmla="*/ 2898183 h 2960177"/>
              <a:gd name="connsiteX51" fmla="*/ 2402364 w 3471747"/>
              <a:gd name="connsiteY51" fmla="*/ 2913682 h 2960177"/>
              <a:gd name="connsiteX52" fmla="*/ 2448859 w 3471747"/>
              <a:gd name="connsiteY52" fmla="*/ 2929180 h 2960177"/>
              <a:gd name="connsiteX53" fmla="*/ 2696832 w 3471747"/>
              <a:gd name="connsiteY53" fmla="*/ 2913682 h 2960177"/>
              <a:gd name="connsiteX54" fmla="*/ 2789822 w 3471747"/>
              <a:gd name="connsiteY54" fmla="*/ 2867187 h 2960177"/>
              <a:gd name="connsiteX55" fmla="*/ 2836316 w 3471747"/>
              <a:gd name="connsiteY55" fmla="*/ 2851689 h 2960177"/>
              <a:gd name="connsiteX56" fmla="*/ 2929306 w 3471747"/>
              <a:gd name="connsiteY56" fmla="*/ 2789695 h 2960177"/>
              <a:gd name="connsiteX57" fmla="*/ 2960303 w 3471747"/>
              <a:gd name="connsiteY57" fmla="*/ 2743200 h 2960177"/>
              <a:gd name="connsiteX58" fmla="*/ 3006798 w 3471747"/>
              <a:gd name="connsiteY58" fmla="*/ 2727702 h 2960177"/>
              <a:gd name="connsiteX59" fmla="*/ 3099788 w 3471747"/>
              <a:gd name="connsiteY59" fmla="*/ 2665709 h 2960177"/>
              <a:gd name="connsiteX60" fmla="*/ 3146283 w 3471747"/>
              <a:gd name="connsiteY60" fmla="*/ 2076773 h 2960177"/>
              <a:gd name="connsiteX61" fmla="*/ 3177279 w 3471747"/>
              <a:gd name="connsiteY61" fmla="*/ 2014780 h 2960177"/>
              <a:gd name="connsiteX62" fmla="*/ 3192777 w 3471747"/>
              <a:gd name="connsiteY62" fmla="*/ 1937289 h 2960177"/>
              <a:gd name="connsiteX63" fmla="*/ 3223774 w 3471747"/>
              <a:gd name="connsiteY63" fmla="*/ 1875295 h 2960177"/>
              <a:gd name="connsiteX64" fmla="*/ 3239272 w 3471747"/>
              <a:gd name="connsiteY64" fmla="*/ 1813302 h 2960177"/>
              <a:gd name="connsiteX65" fmla="*/ 3254771 w 3471747"/>
              <a:gd name="connsiteY65" fmla="*/ 1658319 h 2960177"/>
              <a:gd name="connsiteX66" fmla="*/ 3285767 w 3471747"/>
              <a:gd name="connsiteY66" fmla="*/ 1611824 h 2960177"/>
              <a:gd name="connsiteX67" fmla="*/ 3316764 w 3471747"/>
              <a:gd name="connsiteY67" fmla="*/ 1518834 h 2960177"/>
              <a:gd name="connsiteX68" fmla="*/ 3332262 w 3471747"/>
              <a:gd name="connsiteY68" fmla="*/ 1441343 h 2960177"/>
              <a:gd name="connsiteX69" fmla="*/ 3363259 w 3471747"/>
              <a:gd name="connsiteY69" fmla="*/ 1348353 h 2960177"/>
              <a:gd name="connsiteX70" fmla="*/ 3378757 w 3471747"/>
              <a:gd name="connsiteY70" fmla="*/ 1301858 h 2960177"/>
              <a:gd name="connsiteX71" fmla="*/ 3440750 w 3471747"/>
              <a:gd name="connsiteY71" fmla="*/ 1146875 h 2960177"/>
              <a:gd name="connsiteX72" fmla="*/ 3471747 w 3471747"/>
              <a:gd name="connsiteY72" fmla="*/ 1038387 h 2960177"/>
              <a:gd name="connsiteX73" fmla="*/ 3456249 w 3471747"/>
              <a:gd name="connsiteY73" fmla="*/ 728421 h 2960177"/>
              <a:gd name="connsiteX74" fmla="*/ 3425252 w 3471747"/>
              <a:gd name="connsiteY74" fmla="*/ 666428 h 2960177"/>
              <a:gd name="connsiteX75" fmla="*/ 3409754 w 3471747"/>
              <a:gd name="connsiteY75" fmla="*/ 588936 h 2960177"/>
              <a:gd name="connsiteX76" fmla="*/ 3378757 w 3471747"/>
              <a:gd name="connsiteY76" fmla="*/ 526943 h 2960177"/>
              <a:gd name="connsiteX77" fmla="*/ 3347761 w 3471747"/>
              <a:gd name="connsiteY77" fmla="*/ 433953 h 2960177"/>
              <a:gd name="connsiteX78" fmla="*/ 3239272 w 3471747"/>
              <a:gd name="connsiteY78" fmla="*/ 263472 h 2960177"/>
              <a:gd name="connsiteX79" fmla="*/ 3146283 w 3471747"/>
              <a:gd name="connsiteY79" fmla="*/ 108489 h 2960177"/>
              <a:gd name="connsiteX80" fmla="*/ 2975801 w 3471747"/>
              <a:gd name="connsiteY80" fmla="*/ 15499 h 2960177"/>
              <a:gd name="connsiteX81" fmla="*/ 2929306 w 3471747"/>
              <a:gd name="connsiteY81" fmla="*/ 0 h 2960177"/>
              <a:gd name="connsiteX82" fmla="*/ 2789822 w 3471747"/>
              <a:gd name="connsiteY82" fmla="*/ 15499 h 2960177"/>
              <a:gd name="connsiteX83" fmla="*/ 2727828 w 3471747"/>
              <a:gd name="connsiteY83" fmla="*/ 108489 h 2960177"/>
              <a:gd name="connsiteX84" fmla="*/ 2681333 w 3471747"/>
              <a:gd name="connsiteY84" fmla="*/ 201478 h 2960177"/>
              <a:gd name="connsiteX85" fmla="*/ 2681333 w 3471747"/>
              <a:gd name="connsiteY85" fmla="*/ 309967 h 2960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3471747" h="2960177">
                <a:moveTo>
                  <a:pt x="2681333" y="309967"/>
                </a:moveTo>
                <a:cubicBezTo>
                  <a:pt x="2673584" y="364211"/>
                  <a:pt x="2652002" y="501196"/>
                  <a:pt x="2634838" y="526943"/>
                </a:cubicBezTo>
                <a:cubicBezTo>
                  <a:pt x="2624506" y="542441"/>
                  <a:pt x="2611407" y="556417"/>
                  <a:pt x="2603842" y="573438"/>
                </a:cubicBezTo>
                <a:cubicBezTo>
                  <a:pt x="2603841" y="573440"/>
                  <a:pt x="2565097" y="689673"/>
                  <a:pt x="2557347" y="712922"/>
                </a:cubicBezTo>
                <a:lnTo>
                  <a:pt x="2510852" y="852407"/>
                </a:lnTo>
                <a:lnTo>
                  <a:pt x="2495354" y="898902"/>
                </a:lnTo>
                <a:lnTo>
                  <a:pt x="2479855" y="945397"/>
                </a:lnTo>
                <a:cubicBezTo>
                  <a:pt x="2472060" y="1023353"/>
                  <a:pt x="2466338" y="1114714"/>
                  <a:pt x="2448859" y="1193370"/>
                </a:cubicBezTo>
                <a:cubicBezTo>
                  <a:pt x="2437675" y="1243699"/>
                  <a:pt x="2424234" y="1250828"/>
                  <a:pt x="2402364" y="1301858"/>
                </a:cubicBezTo>
                <a:cubicBezTo>
                  <a:pt x="2386254" y="1339447"/>
                  <a:pt x="2389909" y="1365063"/>
                  <a:pt x="2355869" y="1394848"/>
                </a:cubicBezTo>
                <a:cubicBezTo>
                  <a:pt x="2327833" y="1419379"/>
                  <a:pt x="2293876" y="1436177"/>
                  <a:pt x="2262879" y="1456841"/>
                </a:cubicBezTo>
                <a:cubicBezTo>
                  <a:pt x="2156643" y="1527665"/>
                  <a:pt x="2288435" y="1440869"/>
                  <a:pt x="2138893" y="1534333"/>
                </a:cubicBezTo>
                <a:cubicBezTo>
                  <a:pt x="2123098" y="1544205"/>
                  <a:pt x="2109518" y="1557992"/>
                  <a:pt x="2092398" y="1565329"/>
                </a:cubicBezTo>
                <a:cubicBezTo>
                  <a:pt x="2072820" y="1573720"/>
                  <a:pt x="2050349" y="1573349"/>
                  <a:pt x="2030405" y="1580828"/>
                </a:cubicBezTo>
                <a:cubicBezTo>
                  <a:pt x="2008772" y="1588940"/>
                  <a:pt x="1988471" y="1600361"/>
                  <a:pt x="1968411" y="1611824"/>
                </a:cubicBezTo>
                <a:cubicBezTo>
                  <a:pt x="1952238" y="1621065"/>
                  <a:pt x="1939037" y="1635484"/>
                  <a:pt x="1921916" y="1642821"/>
                </a:cubicBezTo>
                <a:cubicBezTo>
                  <a:pt x="1902338" y="1651212"/>
                  <a:pt x="1880281" y="1652055"/>
                  <a:pt x="1859923" y="1658319"/>
                </a:cubicBezTo>
                <a:cubicBezTo>
                  <a:pt x="1797466" y="1677536"/>
                  <a:pt x="1735937" y="1699647"/>
                  <a:pt x="1673944" y="1720312"/>
                </a:cubicBezTo>
                <a:lnTo>
                  <a:pt x="1580954" y="1751309"/>
                </a:lnTo>
                <a:lnTo>
                  <a:pt x="1518961" y="1766807"/>
                </a:lnTo>
                <a:cubicBezTo>
                  <a:pt x="1498296" y="1777139"/>
                  <a:pt x="1478203" y="1788703"/>
                  <a:pt x="1456967" y="1797804"/>
                </a:cubicBezTo>
                <a:cubicBezTo>
                  <a:pt x="1419807" y="1813729"/>
                  <a:pt x="1387802" y="1817565"/>
                  <a:pt x="1348479" y="1828800"/>
                </a:cubicBezTo>
                <a:cubicBezTo>
                  <a:pt x="1332771" y="1833288"/>
                  <a:pt x="1317692" y="1839811"/>
                  <a:pt x="1301984" y="1844299"/>
                </a:cubicBezTo>
                <a:cubicBezTo>
                  <a:pt x="1281503" y="1850151"/>
                  <a:pt x="1260472" y="1853945"/>
                  <a:pt x="1239991" y="1859797"/>
                </a:cubicBezTo>
                <a:cubicBezTo>
                  <a:pt x="1224283" y="1864285"/>
                  <a:pt x="1209444" y="1871751"/>
                  <a:pt x="1193496" y="1875295"/>
                </a:cubicBezTo>
                <a:cubicBezTo>
                  <a:pt x="1162820" y="1882112"/>
                  <a:pt x="1131423" y="1885173"/>
                  <a:pt x="1100506" y="1890794"/>
                </a:cubicBezTo>
                <a:cubicBezTo>
                  <a:pt x="1028357" y="1903912"/>
                  <a:pt x="1027361" y="1905205"/>
                  <a:pt x="961022" y="1921790"/>
                </a:cubicBezTo>
                <a:cubicBezTo>
                  <a:pt x="857086" y="1973758"/>
                  <a:pt x="942546" y="1936632"/>
                  <a:pt x="837035" y="1968285"/>
                </a:cubicBezTo>
                <a:cubicBezTo>
                  <a:pt x="805740" y="1977674"/>
                  <a:pt x="775042" y="1988950"/>
                  <a:pt x="744045" y="1999282"/>
                </a:cubicBezTo>
                <a:lnTo>
                  <a:pt x="697550" y="2014780"/>
                </a:lnTo>
                <a:cubicBezTo>
                  <a:pt x="682052" y="2019946"/>
                  <a:pt x="667265" y="2028252"/>
                  <a:pt x="651055" y="2030278"/>
                </a:cubicBezTo>
                <a:lnTo>
                  <a:pt x="527069" y="2045777"/>
                </a:lnTo>
                <a:cubicBezTo>
                  <a:pt x="511571" y="2056109"/>
                  <a:pt x="497694" y="2069436"/>
                  <a:pt x="480574" y="2076773"/>
                </a:cubicBezTo>
                <a:cubicBezTo>
                  <a:pt x="460996" y="2085164"/>
                  <a:pt x="439062" y="2086420"/>
                  <a:pt x="418581" y="2092272"/>
                </a:cubicBezTo>
                <a:cubicBezTo>
                  <a:pt x="402873" y="2096760"/>
                  <a:pt x="387382" y="2102034"/>
                  <a:pt x="372086" y="2107770"/>
                </a:cubicBezTo>
                <a:cubicBezTo>
                  <a:pt x="255570" y="2151463"/>
                  <a:pt x="335666" y="2130553"/>
                  <a:pt x="217103" y="2154265"/>
                </a:cubicBezTo>
                <a:cubicBezTo>
                  <a:pt x="121786" y="2201923"/>
                  <a:pt x="174338" y="2172443"/>
                  <a:pt x="62120" y="2247255"/>
                </a:cubicBezTo>
                <a:lnTo>
                  <a:pt x="15625" y="2278251"/>
                </a:lnTo>
                <a:cubicBezTo>
                  <a:pt x="10459" y="2293749"/>
                  <a:pt x="-1352" y="2308476"/>
                  <a:pt x="127" y="2324746"/>
                </a:cubicBezTo>
                <a:cubicBezTo>
                  <a:pt x="4534" y="2373229"/>
                  <a:pt x="21093" y="2454201"/>
                  <a:pt x="62120" y="2495228"/>
                </a:cubicBezTo>
                <a:cubicBezTo>
                  <a:pt x="75291" y="2508399"/>
                  <a:pt x="93117" y="2515892"/>
                  <a:pt x="108615" y="2526224"/>
                </a:cubicBezTo>
                <a:lnTo>
                  <a:pt x="201605" y="2665709"/>
                </a:lnTo>
                <a:lnTo>
                  <a:pt x="232601" y="2712204"/>
                </a:lnTo>
                <a:cubicBezTo>
                  <a:pt x="222269" y="2727702"/>
                  <a:pt x="217400" y="2748827"/>
                  <a:pt x="201605" y="2758699"/>
                </a:cubicBezTo>
                <a:cubicBezTo>
                  <a:pt x="173898" y="2776016"/>
                  <a:pt x="108615" y="2789695"/>
                  <a:pt x="108615" y="2789695"/>
                </a:cubicBezTo>
                <a:cubicBezTo>
                  <a:pt x="113781" y="2825858"/>
                  <a:pt x="106373" y="2866250"/>
                  <a:pt x="124113" y="2898183"/>
                </a:cubicBezTo>
                <a:cubicBezTo>
                  <a:pt x="135333" y="2918379"/>
                  <a:pt x="164871" y="2920079"/>
                  <a:pt x="186106" y="2929180"/>
                </a:cubicBezTo>
                <a:cubicBezTo>
                  <a:pt x="245129" y="2954475"/>
                  <a:pt x="285191" y="2951252"/>
                  <a:pt x="356588" y="2960177"/>
                </a:cubicBezTo>
                <a:lnTo>
                  <a:pt x="914527" y="2944678"/>
                </a:lnTo>
                <a:cubicBezTo>
                  <a:pt x="1153605" y="2933558"/>
                  <a:pt x="937191" y="2937740"/>
                  <a:pt x="1069510" y="2913682"/>
                </a:cubicBezTo>
                <a:cubicBezTo>
                  <a:pt x="1110488" y="2906231"/>
                  <a:pt x="1152167" y="2903349"/>
                  <a:pt x="1193496" y="2898183"/>
                </a:cubicBezTo>
                <a:lnTo>
                  <a:pt x="2402364" y="2913682"/>
                </a:lnTo>
                <a:cubicBezTo>
                  <a:pt x="2418696" y="2914085"/>
                  <a:pt x="2432522" y="2929180"/>
                  <a:pt x="2448859" y="2929180"/>
                </a:cubicBezTo>
                <a:cubicBezTo>
                  <a:pt x="2531678" y="2929180"/>
                  <a:pt x="2614174" y="2918848"/>
                  <a:pt x="2696832" y="2913682"/>
                </a:cubicBezTo>
                <a:cubicBezTo>
                  <a:pt x="2813702" y="2874724"/>
                  <a:pt x="2669642" y="2927276"/>
                  <a:pt x="2789822" y="2867187"/>
                </a:cubicBezTo>
                <a:cubicBezTo>
                  <a:pt x="2804434" y="2859881"/>
                  <a:pt x="2820818" y="2856855"/>
                  <a:pt x="2836316" y="2851689"/>
                </a:cubicBezTo>
                <a:cubicBezTo>
                  <a:pt x="2867313" y="2831024"/>
                  <a:pt x="2908641" y="2820692"/>
                  <a:pt x="2929306" y="2789695"/>
                </a:cubicBezTo>
                <a:cubicBezTo>
                  <a:pt x="2939638" y="2774197"/>
                  <a:pt x="2945758" y="2754836"/>
                  <a:pt x="2960303" y="2743200"/>
                </a:cubicBezTo>
                <a:cubicBezTo>
                  <a:pt x="2973060" y="2732995"/>
                  <a:pt x="2992517" y="2735636"/>
                  <a:pt x="3006798" y="2727702"/>
                </a:cubicBezTo>
                <a:cubicBezTo>
                  <a:pt x="3039363" y="2709610"/>
                  <a:pt x="3099788" y="2665709"/>
                  <a:pt x="3099788" y="2665709"/>
                </a:cubicBezTo>
                <a:cubicBezTo>
                  <a:pt x="3234279" y="2463969"/>
                  <a:pt x="3099586" y="2683833"/>
                  <a:pt x="3146283" y="2076773"/>
                </a:cubicBezTo>
                <a:cubicBezTo>
                  <a:pt x="3148055" y="2053738"/>
                  <a:pt x="3166947" y="2035444"/>
                  <a:pt x="3177279" y="2014780"/>
                </a:cubicBezTo>
                <a:cubicBezTo>
                  <a:pt x="3182445" y="1988950"/>
                  <a:pt x="3184447" y="1962279"/>
                  <a:pt x="3192777" y="1937289"/>
                </a:cubicBezTo>
                <a:cubicBezTo>
                  <a:pt x="3200083" y="1915371"/>
                  <a:pt x="3215662" y="1896928"/>
                  <a:pt x="3223774" y="1875295"/>
                </a:cubicBezTo>
                <a:cubicBezTo>
                  <a:pt x="3231253" y="1855351"/>
                  <a:pt x="3234106" y="1833966"/>
                  <a:pt x="3239272" y="1813302"/>
                </a:cubicBezTo>
                <a:cubicBezTo>
                  <a:pt x="3244438" y="1761641"/>
                  <a:pt x="3243097" y="1708908"/>
                  <a:pt x="3254771" y="1658319"/>
                </a:cubicBezTo>
                <a:cubicBezTo>
                  <a:pt x="3258959" y="1640169"/>
                  <a:pt x="3278202" y="1628845"/>
                  <a:pt x="3285767" y="1611824"/>
                </a:cubicBezTo>
                <a:cubicBezTo>
                  <a:pt x="3299037" y="1581967"/>
                  <a:pt x="3310356" y="1550873"/>
                  <a:pt x="3316764" y="1518834"/>
                </a:cubicBezTo>
                <a:cubicBezTo>
                  <a:pt x="3321930" y="1493004"/>
                  <a:pt x="3325331" y="1466757"/>
                  <a:pt x="3332262" y="1441343"/>
                </a:cubicBezTo>
                <a:cubicBezTo>
                  <a:pt x="3340859" y="1409821"/>
                  <a:pt x="3352927" y="1379350"/>
                  <a:pt x="3363259" y="1348353"/>
                </a:cubicBezTo>
                <a:cubicBezTo>
                  <a:pt x="3368425" y="1332855"/>
                  <a:pt x="3372690" y="1317026"/>
                  <a:pt x="3378757" y="1301858"/>
                </a:cubicBezTo>
                <a:cubicBezTo>
                  <a:pt x="3399421" y="1250197"/>
                  <a:pt x="3427255" y="1200854"/>
                  <a:pt x="3440750" y="1146875"/>
                </a:cubicBezTo>
                <a:cubicBezTo>
                  <a:pt x="3460211" y="1069033"/>
                  <a:pt x="3449513" y="1105089"/>
                  <a:pt x="3471747" y="1038387"/>
                </a:cubicBezTo>
                <a:cubicBezTo>
                  <a:pt x="3466581" y="935065"/>
                  <a:pt x="3469081" y="831073"/>
                  <a:pt x="3456249" y="728421"/>
                </a:cubicBezTo>
                <a:cubicBezTo>
                  <a:pt x="3453383" y="705496"/>
                  <a:pt x="3432558" y="688346"/>
                  <a:pt x="3425252" y="666428"/>
                </a:cubicBezTo>
                <a:cubicBezTo>
                  <a:pt x="3416922" y="641438"/>
                  <a:pt x="3418084" y="613926"/>
                  <a:pt x="3409754" y="588936"/>
                </a:cubicBezTo>
                <a:cubicBezTo>
                  <a:pt x="3402448" y="567018"/>
                  <a:pt x="3387337" y="548394"/>
                  <a:pt x="3378757" y="526943"/>
                </a:cubicBezTo>
                <a:cubicBezTo>
                  <a:pt x="3366622" y="496607"/>
                  <a:pt x="3361281" y="463698"/>
                  <a:pt x="3347761" y="433953"/>
                </a:cubicBezTo>
                <a:cubicBezTo>
                  <a:pt x="3298072" y="324637"/>
                  <a:pt x="3298222" y="381376"/>
                  <a:pt x="3239272" y="263472"/>
                </a:cubicBezTo>
                <a:cubicBezTo>
                  <a:pt x="3220611" y="226150"/>
                  <a:pt x="3174339" y="127193"/>
                  <a:pt x="3146283" y="108489"/>
                </a:cubicBezTo>
                <a:cubicBezTo>
                  <a:pt x="3089687" y="70758"/>
                  <a:pt x="3046131" y="38943"/>
                  <a:pt x="2975801" y="15499"/>
                </a:cubicBezTo>
                <a:lnTo>
                  <a:pt x="2929306" y="0"/>
                </a:lnTo>
                <a:cubicBezTo>
                  <a:pt x="2882811" y="5166"/>
                  <a:pt x="2831011" y="-6680"/>
                  <a:pt x="2789822" y="15499"/>
                </a:cubicBezTo>
                <a:cubicBezTo>
                  <a:pt x="2757021" y="33161"/>
                  <a:pt x="2748493" y="77492"/>
                  <a:pt x="2727828" y="108489"/>
                </a:cubicBezTo>
                <a:cubicBezTo>
                  <a:pt x="2706529" y="140437"/>
                  <a:pt x="2686269" y="161993"/>
                  <a:pt x="2681333" y="201478"/>
                </a:cubicBezTo>
                <a:cubicBezTo>
                  <a:pt x="2678129" y="227109"/>
                  <a:pt x="2689082" y="255723"/>
                  <a:pt x="2681333" y="309967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0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741332" y="2298104"/>
            <a:ext cx="6666858" cy="36222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Cycle </a:t>
            </a:r>
            <a:r>
              <a:rPr lang="en-US" b="1" dirty="0" smtClean="0"/>
              <a:t>Detection –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AF, AB, CD, DE, BC, BE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87159" y="2290587"/>
            <a:ext cx="39985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BC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(B)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(C)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</p:txBody>
      </p:sp>
      <p:sp>
        <p:nvSpPr>
          <p:cNvPr id="15" name="Sun 14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47809" y="2433234"/>
            <a:ext cx="3148177" cy="2929180"/>
          </a:xfrm>
          <a:custGeom>
            <a:avLst/>
            <a:gdLst>
              <a:gd name="connsiteX0" fmla="*/ 95011 w 3148177"/>
              <a:gd name="connsiteY0" fmla="*/ 263471 h 2929180"/>
              <a:gd name="connsiteX1" fmla="*/ 203499 w 3148177"/>
              <a:gd name="connsiteY1" fmla="*/ 247973 h 2929180"/>
              <a:gd name="connsiteX2" fmla="*/ 327486 w 3148177"/>
              <a:gd name="connsiteY2" fmla="*/ 216976 h 2929180"/>
              <a:gd name="connsiteX3" fmla="*/ 637452 w 3148177"/>
              <a:gd name="connsiteY3" fmla="*/ 170481 h 2929180"/>
              <a:gd name="connsiteX4" fmla="*/ 838930 w 3148177"/>
              <a:gd name="connsiteY4" fmla="*/ 139485 h 2929180"/>
              <a:gd name="connsiteX5" fmla="*/ 1458862 w 3148177"/>
              <a:gd name="connsiteY5" fmla="*/ 123986 h 2929180"/>
              <a:gd name="connsiteX6" fmla="*/ 1567350 w 3148177"/>
              <a:gd name="connsiteY6" fmla="*/ 108488 h 2929180"/>
              <a:gd name="connsiteX7" fmla="*/ 1629344 w 3148177"/>
              <a:gd name="connsiteY7" fmla="*/ 92990 h 2929180"/>
              <a:gd name="connsiteX8" fmla="*/ 1784327 w 3148177"/>
              <a:gd name="connsiteY8" fmla="*/ 77491 h 2929180"/>
              <a:gd name="connsiteX9" fmla="*/ 2001303 w 3148177"/>
              <a:gd name="connsiteY9" fmla="*/ 30997 h 2929180"/>
              <a:gd name="connsiteX10" fmla="*/ 2047798 w 3148177"/>
              <a:gd name="connsiteY10" fmla="*/ 15498 h 2929180"/>
              <a:gd name="connsiteX11" fmla="*/ 2187283 w 3148177"/>
              <a:gd name="connsiteY11" fmla="*/ 0 h 2929180"/>
              <a:gd name="connsiteX12" fmla="*/ 2760720 w 3148177"/>
              <a:gd name="connsiteY12" fmla="*/ 15498 h 2929180"/>
              <a:gd name="connsiteX13" fmla="*/ 2807215 w 3148177"/>
              <a:gd name="connsiteY13" fmla="*/ 30997 h 2929180"/>
              <a:gd name="connsiteX14" fmla="*/ 2946699 w 3148177"/>
              <a:gd name="connsiteY14" fmla="*/ 139485 h 2929180"/>
              <a:gd name="connsiteX15" fmla="*/ 2993194 w 3148177"/>
              <a:gd name="connsiteY15" fmla="*/ 170481 h 2929180"/>
              <a:gd name="connsiteX16" fmla="*/ 3024191 w 3148177"/>
              <a:gd name="connsiteY16" fmla="*/ 216976 h 2929180"/>
              <a:gd name="connsiteX17" fmla="*/ 3070686 w 3148177"/>
              <a:gd name="connsiteY17" fmla="*/ 278969 h 2929180"/>
              <a:gd name="connsiteX18" fmla="*/ 3101683 w 3148177"/>
              <a:gd name="connsiteY18" fmla="*/ 340963 h 2929180"/>
              <a:gd name="connsiteX19" fmla="*/ 3148177 w 3148177"/>
              <a:gd name="connsiteY19" fmla="*/ 433952 h 2929180"/>
              <a:gd name="connsiteX20" fmla="*/ 3132679 w 3148177"/>
              <a:gd name="connsiteY20" fmla="*/ 666427 h 2929180"/>
              <a:gd name="connsiteX21" fmla="*/ 3101683 w 3148177"/>
              <a:gd name="connsiteY21" fmla="*/ 712922 h 2929180"/>
              <a:gd name="connsiteX22" fmla="*/ 3086184 w 3148177"/>
              <a:gd name="connsiteY22" fmla="*/ 759417 h 2929180"/>
              <a:gd name="connsiteX23" fmla="*/ 3039689 w 3148177"/>
              <a:gd name="connsiteY23" fmla="*/ 790413 h 2929180"/>
              <a:gd name="connsiteX24" fmla="*/ 2977696 w 3148177"/>
              <a:gd name="connsiteY24" fmla="*/ 821410 h 2929180"/>
              <a:gd name="connsiteX25" fmla="*/ 2884706 w 3148177"/>
              <a:gd name="connsiteY25" fmla="*/ 852407 h 2929180"/>
              <a:gd name="connsiteX26" fmla="*/ 2838211 w 3148177"/>
              <a:gd name="connsiteY26" fmla="*/ 867905 h 2929180"/>
              <a:gd name="connsiteX27" fmla="*/ 2667730 w 3148177"/>
              <a:gd name="connsiteY27" fmla="*/ 929898 h 2929180"/>
              <a:gd name="connsiteX28" fmla="*/ 2621235 w 3148177"/>
              <a:gd name="connsiteY28" fmla="*/ 945397 h 2929180"/>
              <a:gd name="connsiteX29" fmla="*/ 2559242 w 3148177"/>
              <a:gd name="connsiteY29" fmla="*/ 960895 h 2929180"/>
              <a:gd name="connsiteX30" fmla="*/ 2481750 w 3148177"/>
              <a:gd name="connsiteY30" fmla="*/ 976393 h 2929180"/>
              <a:gd name="connsiteX31" fmla="*/ 2435255 w 3148177"/>
              <a:gd name="connsiteY31" fmla="*/ 991891 h 2929180"/>
              <a:gd name="connsiteX32" fmla="*/ 2357764 w 3148177"/>
              <a:gd name="connsiteY32" fmla="*/ 1007390 h 2929180"/>
              <a:gd name="connsiteX33" fmla="*/ 2218279 w 3148177"/>
              <a:gd name="connsiteY33" fmla="*/ 1053885 h 2929180"/>
              <a:gd name="connsiteX34" fmla="*/ 2171784 w 3148177"/>
              <a:gd name="connsiteY34" fmla="*/ 1069383 h 2929180"/>
              <a:gd name="connsiteX35" fmla="*/ 2109791 w 3148177"/>
              <a:gd name="connsiteY35" fmla="*/ 1084881 h 2929180"/>
              <a:gd name="connsiteX36" fmla="*/ 1954808 w 3148177"/>
              <a:gd name="connsiteY36" fmla="*/ 1146874 h 2929180"/>
              <a:gd name="connsiteX37" fmla="*/ 1830822 w 3148177"/>
              <a:gd name="connsiteY37" fmla="*/ 1162373 h 2929180"/>
              <a:gd name="connsiteX38" fmla="*/ 1737832 w 3148177"/>
              <a:gd name="connsiteY38" fmla="*/ 1193369 h 2929180"/>
              <a:gd name="connsiteX39" fmla="*/ 1691337 w 3148177"/>
              <a:gd name="connsiteY39" fmla="*/ 1224366 h 2929180"/>
              <a:gd name="connsiteX40" fmla="*/ 1582849 w 3148177"/>
              <a:gd name="connsiteY40" fmla="*/ 1255363 h 2929180"/>
              <a:gd name="connsiteX41" fmla="*/ 1536354 w 3148177"/>
              <a:gd name="connsiteY41" fmla="*/ 1286359 h 2929180"/>
              <a:gd name="connsiteX42" fmla="*/ 1489859 w 3148177"/>
              <a:gd name="connsiteY42" fmla="*/ 1301858 h 2929180"/>
              <a:gd name="connsiteX43" fmla="*/ 1396869 w 3148177"/>
              <a:gd name="connsiteY43" fmla="*/ 1348352 h 2929180"/>
              <a:gd name="connsiteX44" fmla="*/ 1303879 w 3148177"/>
              <a:gd name="connsiteY44" fmla="*/ 1410346 h 2929180"/>
              <a:gd name="connsiteX45" fmla="*/ 1272883 w 3148177"/>
              <a:gd name="connsiteY45" fmla="*/ 1456841 h 2929180"/>
              <a:gd name="connsiteX46" fmla="*/ 1117899 w 3148177"/>
              <a:gd name="connsiteY46" fmla="*/ 1549830 h 2929180"/>
              <a:gd name="connsiteX47" fmla="*/ 1040408 w 3148177"/>
              <a:gd name="connsiteY47" fmla="*/ 1642820 h 2929180"/>
              <a:gd name="connsiteX48" fmla="*/ 947418 w 3148177"/>
              <a:gd name="connsiteY48" fmla="*/ 1766807 h 2929180"/>
              <a:gd name="connsiteX49" fmla="*/ 916422 w 3148177"/>
              <a:gd name="connsiteY49" fmla="*/ 1813302 h 2929180"/>
              <a:gd name="connsiteX50" fmla="*/ 869927 w 3148177"/>
              <a:gd name="connsiteY50" fmla="*/ 1859797 h 2929180"/>
              <a:gd name="connsiteX51" fmla="*/ 854428 w 3148177"/>
              <a:gd name="connsiteY51" fmla="*/ 1906291 h 2929180"/>
              <a:gd name="connsiteX52" fmla="*/ 792435 w 3148177"/>
              <a:gd name="connsiteY52" fmla="*/ 2030278 h 2929180"/>
              <a:gd name="connsiteX53" fmla="*/ 776937 w 3148177"/>
              <a:gd name="connsiteY53" fmla="*/ 2107769 h 2929180"/>
              <a:gd name="connsiteX54" fmla="*/ 745940 w 3148177"/>
              <a:gd name="connsiteY54" fmla="*/ 2200759 h 2929180"/>
              <a:gd name="connsiteX55" fmla="*/ 730442 w 3148177"/>
              <a:gd name="connsiteY55" fmla="*/ 2479729 h 2929180"/>
              <a:gd name="connsiteX56" fmla="*/ 699445 w 3148177"/>
              <a:gd name="connsiteY56" fmla="*/ 2572719 h 2929180"/>
              <a:gd name="connsiteX57" fmla="*/ 606455 w 3148177"/>
              <a:gd name="connsiteY57" fmla="*/ 2743200 h 2929180"/>
              <a:gd name="connsiteX58" fmla="*/ 559960 w 3148177"/>
              <a:gd name="connsiteY58" fmla="*/ 2789695 h 2929180"/>
              <a:gd name="connsiteX59" fmla="*/ 482469 w 3148177"/>
              <a:gd name="connsiteY59" fmla="*/ 2882685 h 2929180"/>
              <a:gd name="connsiteX60" fmla="*/ 389479 w 3148177"/>
              <a:gd name="connsiteY60" fmla="*/ 2913681 h 2929180"/>
              <a:gd name="connsiteX61" fmla="*/ 342984 w 3148177"/>
              <a:gd name="connsiteY61" fmla="*/ 2929180 h 2929180"/>
              <a:gd name="connsiteX62" fmla="*/ 141506 w 3148177"/>
              <a:gd name="connsiteY62" fmla="*/ 2898183 h 2929180"/>
              <a:gd name="connsiteX63" fmla="*/ 95011 w 3148177"/>
              <a:gd name="connsiteY63" fmla="*/ 2867186 h 2929180"/>
              <a:gd name="connsiteX64" fmla="*/ 33018 w 3148177"/>
              <a:gd name="connsiteY64" fmla="*/ 2743200 h 2929180"/>
              <a:gd name="connsiteX65" fmla="*/ 2022 w 3148177"/>
              <a:gd name="connsiteY65" fmla="*/ 2650210 h 2929180"/>
              <a:gd name="connsiteX66" fmla="*/ 33018 w 3148177"/>
              <a:gd name="connsiteY66" fmla="*/ 1921790 h 2929180"/>
              <a:gd name="connsiteX67" fmla="*/ 48516 w 3148177"/>
              <a:gd name="connsiteY67" fmla="*/ 1875295 h 2929180"/>
              <a:gd name="connsiteX68" fmla="*/ 79513 w 3148177"/>
              <a:gd name="connsiteY68" fmla="*/ 1766807 h 2929180"/>
              <a:gd name="connsiteX69" fmla="*/ 95011 w 3148177"/>
              <a:gd name="connsiteY69" fmla="*/ 340963 h 2929180"/>
              <a:gd name="connsiteX70" fmla="*/ 141506 w 3148177"/>
              <a:gd name="connsiteY70" fmla="*/ 325464 h 2929180"/>
              <a:gd name="connsiteX71" fmla="*/ 95011 w 3148177"/>
              <a:gd name="connsiteY71" fmla="*/ 263471 h 292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148177" h="2929180">
                <a:moveTo>
                  <a:pt x="95011" y="263471"/>
                </a:moveTo>
                <a:cubicBezTo>
                  <a:pt x="105343" y="250556"/>
                  <a:pt x="167679" y="255137"/>
                  <a:pt x="203499" y="247973"/>
                </a:cubicBezTo>
                <a:cubicBezTo>
                  <a:pt x="245273" y="239618"/>
                  <a:pt x="285465" y="223979"/>
                  <a:pt x="327486" y="216976"/>
                </a:cubicBezTo>
                <a:cubicBezTo>
                  <a:pt x="523020" y="184388"/>
                  <a:pt x="318507" y="217732"/>
                  <a:pt x="637452" y="170481"/>
                </a:cubicBezTo>
                <a:cubicBezTo>
                  <a:pt x="704668" y="160523"/>
                  <a:pt x="771002" y="141183"/>
                  <a:pt x="838930" y="139485"/>
                </a:cubicBezTo>
                <a:lnTo>
                  <a:pt x="1458862" y="123986"/>
                </a:lnTo>
                <a:cubicBezTo>
                  <a:pt x="1495025" y="118820"/>
                  <a:pt x="1531409" y="115023"/>
                  <a:pt x="1567350" y="108488"/>
                </a:cubicBezTo>
                <a:cubicBezTo>
                  <a:pt x="1588307" y="104678"/>
                  <a:pt x="1608257" y="96002"/>
                  <a:pt x="1629344" y="92990"/>
                </a:cubicBezTo>
                <a:cubicBezTo>
                  <a:pt x="1680741" y="85648"/>
                  <a:pt x="1732983" y="85193"/>
                  <a:pt x="1784327" y="77491"/>
                </a:cubicBezTo>
                <a:cubicBezTo>
                  <a:pt x="1821777" y="71874"/>
                  <a:pt x="1944163" y="47323"/>
                  <a:pt x="2001303" y="30997"/>
                </a:cubicBezTo>
                <a:cubicBezTo>
                  <a:pt x="2017011" y="26509"/>
                  <a:pt x="2031684" y="18184"/>
                  <a:pt x="2047798" y="15498"/>
                </a:cubicBezTo>
                <a:cubicBezTo>
                  <a:pt x="2093943" y="7807"/>
                  <a:pt x="2140788" y="5166"/>
                  <a:pt x="2187283" y="0"/>
                </a:cubicBezTo>
                <a:cubicBezTo>
                  <a:pt x="2378429" y="5166"/>
                  <a:pt x="2569743" y="5949"/>
                  <a:pt x="2760720" y="15498"/>
                </a:cubicBezTo>
                <a:cubicBezTo>
                  <a:pt x="2777036" y="16314"/>
                  <a:pt x="2792934" y="23063"/>
                  <a:pt x="2807215" y="30997"/>
                </a:cubicBezTo>
                <a:cubicBezTo>
                  <a:pt x="2948241" y="109345"/>
                  <a:pt x="2856331" y="64178"/>
                  <a:pt x="2946699" y="139485"/>
                </a:cubicBezTo>
                <a:cubicBezTo>
                  <a:pt x="2961008" y="151409"/>
                  <a:pt x="2977696" y="160149"/>
                  <a:pt x="2993194" y="170481"/>
                </a:cubicBezTo>
                <a:cubicBezTo>
                  <a:pt x="3003526" y="185979"/>
                  <a:pt x="3013364" y="201819"/>
                  <a:pt x="3024191" y="216976"/>
                </a:cubicBezTo>
                <a:cubicBezTo>
                  <a:pt x="3039205" y="237995"/>
                  <a:pt x="3056996" y="257065"/>
                  <a:pt x="3070686" y="278969"/>
                </a:cubicBezTo>
                <a:cubicBezTo>
                  <a:pt x="3082931" y="298561"/>
                  <a:pt x="3090220" y="320903"/>
                  <a:pt x="3101683" y="340963"/>
                </a:cubicBezTo>
                <a:cubicBezTo>
                  <a:pt x="3149752" y="425085"/>
                  <a:pt x="3119763" y="348709"/>
                  <a:pt x="3148177" y="433952"/>
                </a:cubicBezTo>
                <a:cubicBezTo>
                  <a:pt x="3143011" y="511444"/>
                  <a:pt x="3145447" y="589820"/>
                  <a:pt x="3132679" y="666427"/>
                </a:cubicBezTo>
                <a:cubicBezTo>
                  <a:pt x="3129617" y="684800"/>
                  <a:pt x="3110013" y="696262"/>
                  <a:pt x="3101683" y="712922"/>
                </a:cubicBezTo>
                <a:cubicBezTo>
                  <a:pt x="3094377" y="727534"/>
                  <a:pt x="3096390" y="746660"/>
                  <a:pt x="3086184" y="759417"/>
                </a:cubicBezTo>
                <a:cubicBezTo>
                  <a:pt x="3074548" y="773962"/>
                  <a:pt x="3055861" y="781172"/>
                  <a:pt x="3039689" y="790413"/>
                </a:cubicBezTo>
                <a:cubicBezTo>
                  <a:pt x="3019630" y="801876"/>
                  <a:pt x="2999147" y="812829"/>
                  <a:pt x="2977696" y="821410"/>
                </a:cubicBezTo>
                <a:cubicBezTo>
                  <a:pt x="2947360" y="833545"/>
                  <a:pt x="2915703" y="842075"/>
                  <a:pt x="2884706" y="852407"/>
                </a:cubicBezTo>
                <a:cubicBezTo>
                  <a:pt x="2869208" y="857573"/>
                  <a:pt x="2853379" y="861838"/>
                  <a:pt x="2838211" y="867905"/>
                </a:cubicBezTo>
                <a:cubicBezTo>
                  <a:pt x="2730373" y="911041"/>
                  <a:pt x="2787125" y="890100"/>
                  <a:pt x="2667730" y="929898"/>
                </a:cubicBezTo>
                <a:cubicBezTo>
                  <a:pt x="2652232" y="935064"/>
                  <a:pt x="2637084" y="941435"/>
                  <a:pt x="2621235" y="945397"/>
                </a:cubicBezTo>
                <a:cubicBezTo>
                  <a:pt x="2600571" y="950563"/>
                  <a:pt x="2580035" y="956274"/>
                  <a:pt x="2559242" y="960895"/>
                </a:cubicBezTo>
                <a:cubicBezTo>
                  <a:pt x="2533527" y="966609"/>
                  <a:pt x="2507306" y="970004"/>
                  <a:pt x="2481750" y="976393"/>
                </a:cubicBezTo>
                <a:cubicBezTo>
                  <a:pt x="2465901" y="980355"/>
                  <a:pt x="2451104" y="987929"/>
                  <a:pt x="2435255" y="991891"/>
                </a:cubicBezTo>
                <a:cubicBezTo>
                  <a:pt x="2409700" y="998280"/>
                  <a:pt x="2383178" y="1000459"/>
                  <a:pt x="2357764" y="1007390"/>
                </a:cubicBezTo>
                <a:cubicBezTo>
                  <a:pt x="2357717" y="1007403"/>
                  <a:pt x="2241549" y="1046128"/>
                  <a:pt x="2218279" y="1053885"/>
                </a:cubicBezTo>
                <a:cubicBezTo>
                  <a:pt x="2202781" y="1059051"/>
                  <a:pt x="2187633" y="1065421"/>
                  <a:pt x="2171784" y="1069383"/>
                </a:cubicBezTo>
                <a:lnTo>
                  <a:pt x="2109791" y="1084881"/>
                </a:lnTo>
                <a:cubicBezTo>
                  <a:pt x="2063711" y="1107921"/>
                  <a:pt x="2005883" y="1140489"/>
                  <a:pt x="1954808" y="1146874"/>
                </a:cubicBezTo>
                <a:lnTo>
                  <a:pt x="1830822" y="1162373"/>
                </a:lnTo>
                <a:cubicBezTo>
                  <a:pt x="1799825" y="1172705"/>
                  <a:pt x="1765018" y="1175245"/>
                  <a:pt x="1737832" y="1193369"/>
                </a:cubicBezTo>
                <a:cubicBezTo>
                  <a:pt x="1722334" y="1203701"/>
                  <a:pt x="1708458" y="1217029"/>
                  <a:pt x="1691337" y="1224366"/>
                </a:cubicBezTo>
                <a:cubicBezTo>
                  <a:pt x="1621792" y="1254171"/>
                  <a:pt x="1643187" y="1225194"/>
                  <a:pt x="1582849" y="1255363"/>
                </a:cubicBezTo>
                <a:cubicBezTo>
                  <a:pt x="1566189" y="1263693"/>
                  <a:pt x="1553014" y="1278029"/>
                  <a:pt x="1536354" y="1286359"/>
                </a:cubicBezTo>
                <a:cubicBezTo>
                  <a:pt x="1521742" y="1293665"/>
                  <a:pt x="1504471" y="1294552"/>
                  <a:pt x="1489859" y="1301858"/>
                </a:cubicBezTo>
                <a:cubicBezTo>
                  <a:pt x="1369691" y="1361942"/>
                  <a:pt x="1513729" y="1309400"/>
                  <a:pt x="1396869" y="1348352"/>
                </a:cubicBezTo>
                <a:cubicBezTo>
                  <a:pt x="1365872" y="1369017"/>
                  <a:pt x="1324543" y="1379349"/>
                  <a:pt x="1303879" y="1410346"/>
                </a:cubicBezTo>
                <a:cubicBezTo>
                  <a:pt x="1293547" y="1425844"/>
                  <a:pt x="1286901" y="1444575"/>
                  <a:pt x="1272883" y="1456841"/>
                </a:cubicBezTo>
                <a:cubicBezTo>
                  <a:pt x="1223009" y="1500481"/>
                  <a:pt x="1174552" y="1521504"/>
                  <a:pt x="1117899" y="1549830"/>
                </a:cubicBezTo>
                <a:cubicBezTo>
                  <a:pt x="1034184" y="1675405"/>
                  <a:pt x="1147802" y="1511560"/>
                  <a:pt x="1040408" y="1642820"/>
                </a:cubicBezTo>
                <a:cubicBezTo>
                  <a:pt x="1007694" y="1682804"/>
                  <a:pt x="976074" y="1723822"/>
                  <a:pt x="947418" y="1766807"/>
                </a:cubicBezTo>
                <a:cubicBezTo>
                  <a:pt x="937086" y="1782305"/>
                  <a:pt x="928346" y="1798993"/>
                  <a:pt x="916422" y="1813302"/>
                </a:cubicBezTo>
                <a:cubicBezTo>
                  <a:pt x="902391" y="1830140"/>
                  <a:pt x="885425" y="1844299"/>
                  <a:pt x="869927" y="1859797"/>
                </a:cubicBezTo>
                <a:cubicBezTo>
                  <a:pt x="864761" y="1875295"/>
                  <a:pt x="861188" y="1891419"/>
                  <a:pt x="854428" y="1906291"/>
                </a:cubicBezTo>
                <a:cubicBezTo>
                  <a:pt x="835307" y="1948356"/>
                  <a:pt x="792435" y="2030278"/>
                  <a:pt x="792435" y="2030278"/>
                </a:cubicBezTo>
                <a:cubicBezTo>
                  <a:pt x="787269" y="2056108"/>
                  <a:pt x="783868" y="2082355"/>
                  <a:pt x="776937" y="2107769"/>
                </a:cubicBezTo>
                <a:cubicBezTo>
                  <a:pt x="768340" y="2139291"/>
                  <a:pt x="745940" y="2200759"/>
                  <a:pt x="745940" y="2200759"/>
                </a:cubicBezTo>
                <a:cubicBezTo>
                  <a:pt x="740774" y="2293749"/>
                  <a:pt x="741994" y="2387315"/>
                  <a:pt x="730442" y="2479729"/>
                </a:cubicBezTo>
                <a:cubicBezTo>
                  <a:pt x="726389" y="2512150"/>
                  <a:pt x="714057" y="2543495"/>
                  <a:pt x="699445" y="2572719"/>
                </a:cubicBezTo>
                <a:cubicBezTo>
                  <a:pt x="681798" y="2608013"/>
                  <a:pt x="641849" y="2700728"/>
                  <a:pt x="606455" y="2743200"/>
                </a:cubicBezTo>
                <a:cubicBezTo>
                  <a:pt x="592423" y="2760038"/>
                  <a:pt x="573991" y="2772857"/>
                  <a:pt x="559960" y="2789695"/>
                </a:cubicBezTo>
                <a:cubicBezTo>
                  <a:pt x="531686" y="2823624"/>
                  <a:pt x="524626" y="2859264"/>
                  <a:pt x="482469" y="2882685"/>
                </a:cubicBezTo>
                <a:cubicBezTo>
                  <a:pt x="453907" y="2898552"/>
                  <a:pt x="420476" y="2903349"/>
                  <a:pt x="389479" y="2913681"/>
                </a:cubicBezTo>
                <a:lnTo>
                  <a:pt x="342984" y="2929180"/>
                </a:lnTo>
                <a:cubicBezTo>
                  <a:pt x="298543" y="2924736"/>
                  <a:pt x="197358" y="2926109"/>
                  <a:pt x="141506" y="2898183"/>
                </a:cubicBezTo>
                <a:cubicBezTo>
                  <a:pt x="124846" y="2889853"/>
                  <a:pt x="110509" y="2877518"/>
                  <a:pt x="95011" y="2867186"/>
                </a:cubicBezTo>
                <a:cubicBezTo>
                  <a:pt x="74347" y="2825857"/>
                  <a:pt x="47630" y="2787036"/>
                  <a:pt x="33018" y="2743200"/>
                </a:cubicBezTo>
                <a:lnTo>
                  <a:pt x="2022" y="2650210"/>
                </a:lnTo>
                <a:cubicBezTo>
                  <a:pt x="4341" y="2555135"/>
                  <a:pt x="-15243" y="2138968"/>
                  <a:pt x="33018" y="1921790"/>
                </a:cubicBezTo>
                <a:cubicBezTo>
                  <a:pt x="36562" y="1905842"/>
                  <a:pt x="44028" y="1891003"/>
                  <a:pt x="48516" y="1875295"/>
                </a:cubicBezTo>
                <a:cubicBezTo>
                  <a:pt x="87438" y="1739071"/>
                  <a:pt x="42354" y="1878286"/>
                  <a:pt x="79513" y="1766807"/>
                </a:cubicBezTo>
                <a:cubicBezTo>
                  <a:pt x="84679" y="1291526"/>
                  <a:pt x="74587" y="815833"/>
                  <a:pt x="95011" y="340963"/>
                </a:cubicBezTo>
                <a:cubicBezTo>
                  <a:pt x="95713" y="324641"/>
                  <a:pt x="134200" y="340076"/>
                  <a:pt x="141506" y="325464"/>
                </a:cubicBezTo>
                <a:cubicBezTo>
                  <a:pt x="148812" y="310852"/>
                  <a:pt x="84679" y="276386"/>
                  <a:pt x="95011" y="263471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n 15"/>
          <p:cNvSpPr/>
          <p:nvPr/>
        </p:nvSpPr>
        <p:spPr>
          <a:xfrm>
            <a:off x="6568049" y="306745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688470" y="2510725"/>
            <a:ext cx="3471747" cy="2960177"/>
          </a:xfrm>
          <a:custGeom>
            <a:avLst/>
            <a:gdLst>
              <a:gd name="connsiteX0" fmla="*/ 2681333 w 3471747"/>
              <a:gd name="connsiteY0" fmla="*/ 309967 h 2960177"/>
              <a:gd name="connsiteX1" fmla="*/ 2634838 w 3471747"/>
              <a:gd name="connsiteY1" fmla="*/ 526943 h 2960177"/>
              <a:gd name="connsiteX2" fmla="*/ 2603842 w 3471747"/>
              <a:gd name="connsiteY2" fmla="*/ 573438 h 2960177"/>
              <a:gd name="connsiteX3" fmla="*/ 2557347 w 3471747"/>
              <a:gd name="connsiteY3" fmla="*/ 712922 h 2960177"/>
              <a:gd name="connsiteX4" fmla="*/ 2510852 w 3471747"/>
              <a:gd name="connsiteY4" fmla="*/ 852407 h 2960177"/>
              <a:gd name="connsiteX5" fmla="*/ 2495354 w 3471747"/>
              <a:gd name="connsiteY5" fmla="*/ 898902 h 2960177"/>
              <a:gd name="connsiteX6" fmla="*/ 2479855 w 3471747"/>
              <a:gd name="connsiteY6" fmla="*/ 945397 h 2960177"/>
              <a:gd name="connsiteX7" fmla="*/ 2448859 w 3471747"/>
              <a:gd name="connsiteY7" fmla="*/ 1193370 h 2960177"/>
              <a:gd name="connsiteX8" fmla="*/ 2402364 w 3471747"/>
              <a:gd name="connsiteY8" fmla="*/ 1301858 h 2960177"/>
              <a:gd name="connsiteX9" fmla="*/ 2355869 w 3471747"/>
              <a:gd name="connsiteY9" fmla="*/ 1394848 h 2960177"/>
              <a:gd name="connsiteX10" fmla="*/ 2262879 w 3471747"/>
              <a:gd name="connsiteY10" fmla="*/ 1456841 h 2960177"/>
              <a:gd name="connsiteX11" fmla="*/ 2138893 w 3471747"/>
              <a:gd name="connsiteY11" fmla="*/ 1534333 h 2960177"/>
              <a:gd name="connsiteX12" fmla="*/ 2092398 w 3471747"/>
              <a:gd name="connsiteY12" fmla="*/ 1565329 h 2960177"/>
              <a:gd name="connsiteX13" fmla="*/ 2030405 w 3471747"/>
              <a:gd name="connsiteY13" fmla="*/ 1580828 h 2960177"/>
              <a:gd name="connsiteX14" fmla="*/ 1968411 w 3471747"/>
              <a:gd name="connsiteY14" fmla="*/ 1611824 h 2960177"/>
              <a:gd name="connsiteX15" fmla="*/ 1921916 w 3471747"/>
              <a:gd name="connsiteY15" fmla="*/ 1642821 h 2960177"/>
              <a:gd name="connsiteX16" fmla="*/ 1859923 w 3471747"/>
              <a:gd name="connsiteY16" fmla="*/ 1658319 h 2960177"/>
              <a:gd name="connsiteX17" fmla="*/ 1673944 w 3471747"/>
              <a:gd name="connsiteY17" fmla="*/ 1720312 h 2960177"/>
              <a:gd name="connsiteX18" fmla="*/ 1580954 w 3471747"/>
              <a:gd name="connsiteY18" fmla="*/ 1751309 h 2960177"/>
              <a:gd name="connsiteX19" fmla="*/ 1518961 w 3471747"/>
              <a:gd name="connsiteY19" fmla="*/ 1766807 h 2960177"/>
              <a:gd name="connsiteX20" fmla="*/ 1456967 w 3471747"/>
              <a:gd name="connsiteY20" fmla="*/ 1797804 h 2960177"/>
              <a:gd name="connsiteX21" fmla="*/ 1348479 w 3471747"/>
              <a:gd name="connsiteY21" fmla="*/ 1828800 h 2960177"/>
              <a:gd name="connsiteX22" fmla="*/ 1301984 w 3471747"/>
              <a:gd name="connsiteY22" fmla="*/ 1844299 h 2960177"/>
              <a:gd name="connsiteX23" fmla="*/ 1239991 w 3471747"/>
              <a:gd name="connsiteY23" fmla="*/ 1859797 h 2960177"/>
              <a:gd name="connsiteX24" fmla="*/ 1193496 w 3471747"/>
              <a:gd name="connsiteY24" fmla="*/ 1875295 h 2960177"/>
              <a:gd name="connsiteX25" fmla="*/ 1100506 w 3471747"/>
              <a:gd name="connsiteY25" fmla="*/ 1890794 h 2960177"/>
              <a:gd name="connsiteX26" fmla="*/ 961022 w 3471747"/>
              <a:gd name="connsiteY26" fmla="*/ 1921790 h 2960177"/>
              <a:gd name="connsiteX27" fmla="*/ 837035 w 3471747"/>
              <a:gd name="connsiteY27" fmla="*/ 1968285 h 2960177"/>
              <a:gd name="connsiteX28" fmla="*/ 744045 w 3471747"/>
              <a:gd name="connsiteY28" fmla="*/ 1999282 h 2960177"/>
              <a:gd name="connsiteX29" fmla="*/ 697550 w 3471747"/>
              <a:gd name="connsiteY29" fmla="*/ 2014780 h 2960177"/>
              <a:gd name="connsiteX30" fmla="*/ 651055 w 3471747"/>
              <a:gd name="connsiteY30" fmla="*/ 2030278 h 2960177"/>
              <a:gd name="connsiteX31" fmla="*/ 527069 w 3471747"/>
              <a:gd name="connsiteY31" fmla="*/ 2045777 h 2960177"/>
              <a:gd name="connsiteX32" fmla="*/ 480574 w 3471747"/>
              <a:gd name="connsiteY32" fmla="*/ 2076773 h 2960177"/>
              <a:gd name="connsiteX33" fmla="*/ 418581 w 3471747"/>
              <a:gd name="connsiteY33" fmla="*/ 2092272 h 2960177"/>
              <a:gd name="connsiteX34" fmla="*/ 372086 w 3471747"/>
              <a:gd name="connsiteY34" fmla="*/ 2107770 h 2960177"/>
              <a:gd name="connsiteX35" fmla="*/ 217103 w 3471747"/>
              <a:gd name="connsiteY35" fmla="*/ 2154265 h 2960177"/>
              <a:gd name="connsiteX36" fmla="*/ 62120 w 3471747"/>
              <a:gd name="connsiteY36" fmla="*/ 2247255 h 2960177"/>
              <a:gd name="connsiteX37" fmla="*/ 15625 w 3471747"/>
              <a:gd name="connsiteY37" fmla="*/ 2278251 h 2960177"/>
              <a:gd name="connsiteX38" fmla="*/ 127 w 3471747"/>
              <a:gd name="connsiteY38" fmla="*/ 2324746 h 2960177"/>
              <a:gd name="connsiteX39" fmla="*/ 62120 w 3471747"/>
              <a:gd name="connsiteY39" fmla="*/ 2495228 h 2960177"/>
              <a:gd name="connsiteX40" fmla="*/ 108615 w 3471747"/>
              <a:gd name="connsiteY40" fmla="*/ 2526224 h 2960177"/>
              <a:gd name="connsiteX41" fmla="*/ 201605 w 3471747"/>
              <a:gd name="connsiteY41" fmla="*/ 2665709 h 2960177"/>
              <a:gd name="connsiteX42" fmla="*/ 232601 w 3471747"/>
              <a:gd name="connsiteY42" fmla="*/ 2712204 h 2960177"/>
              <a:gd name="connsiteX43" fmla="*/ 201605 w 3471747"/>
              <a:gd name="connsiteY43" fmla="*/ 2758699 h 2960177"/>
              <a:gd name="connsiteX44" fmla="*/ 108615 w 3471747"/>
              <a:gd name="connsiteY44" fmla="*/ 2789695 h 2960177"/>
              <a:gd name="connsiteX45" fmla="*/ 124113 w 3471747"/>
              <a:gd name="connsiteY45" fmla="*/ 2898183 h 2960177"/>
              <a:gd name="connsiteX46" fmla="*/ 186106 w 3471747"/>
              <a:gd name="connsiteY46" fmla="*/ 2929180 h 2960177"/>
              <a:gd name="connsiteX47" fmla="*/ 356588 w 3471747"/>
              <a:gd name="connsiteY47" fmla="*/ 2960177 h 2960177"/>
              <a:gd name="connsiteX48" fmla="*/ 914527 w 3471747"/>
              <a:gd name="connsiteY48" fmla="*/ 2944678 h 2960177"/>
              <a:gd name="connsiteX49" fmla="*/ 1069510 w 3471747"/>
              <a:gd name="connsiteY49" fmla="*/ 2913682 h 2960177"/>
              <a:gd name="connsiteX50" fmla="*/ 1193496 w 3471747"/>
              <a:gd name="connsiteY50" fmla="*/ 2898183 h 2960177"/>
              <a:gd name="connsiteX51" fmla="*/ 2402364 w 3471747"/>
              <a:gd name="connsiteY51" fmla="*/ 2913682 h 2960177"/>
              <a:gd name="connsiteX52" fmla="*/ 2448859 w 3471747"/>
              <a:gd name="connsiteY52" fmla="*/ 2929180 h 2960177"/>
              <a:gd name="connsiteX53" fmla="*/ 2696832 w 3471747"/>
              <a:gd name="connsiteY53" fmla="*/ 2913682 h 2960177"/>
              <a:gd name="connsiteX54" fmla="*/ 2789822 w 3471747"/>
              <a:gd name="connsiteY54" fmla="*/ 2867187 h 2960177"/>
              <a:gd name="connsiteX55" fmla="*/ 2836316 w 3471747"/>
              <a:gd name="connsiteY55" fmla="*/ 2851689 h 2960177"/>
              <a:gd name="connsiteX56" fmla="*/ 2929306 w 3471747"/>
              <a:gd name="connsiteY56" fmla="*/ 2789695 h 2960177"/>
              <a:gd name="connsiteX57" fmla="*/ 2960303 w 3471747"/>
              <a:gd name="connsiteY57" fmla="*/ 2743200 h 2960177"/>
              <a:gd name="connsiteX58" fmla="*/ 3006798 w 3471747"/>
              <a:gd name="connsiteY58" fmla="*/ 2727702 h 2960177"/>
              <a:gd name="connsiteX59" fmla="*/ 3099788 w 3471747"/>
              <a:gd name="connsiteY59" fmla="*/ 2665709 h 2960177"/>
              <a:gd name="connsiteX60" fmla="*/ 3146283 w 3471747"/>
              <a:gd name="connsiteY60" fmla="*/ 2076773 h 2960177"/>
              <a:gd name="connsiteX61" fmla="*/ 3177279 w 3471747"/>
              <a:gd name="connsiteY61" fmla="*/ 2014780 h 2960177"/>
              <a:gd name="connsiteX62" fmla="*/ 3192777 w 3471747"/>
              <a:gd name="connsiteY62" fmla="*/ 1937289 h 2960177"/>
              <a:gd name="connsiteX63" fmla="*/ 3223774 w 3471747"/>
              <a:gd name="connsiteY63" fmla="*/ 1875295 h 2960177"/>
              <a:gd name="connsiteX64" fmla="*/ 3239272 w 3471747"/>
              <a:gd name="connsiteY64" fmla="*/ 1813302 h 2960177"/>
              <a:gd name="connsiteX65" fmla="*/ 3254771 w 3471747"/>
              <a:gd name="connsiteY65" fmla="*/ 1658319 h 2960177"/>
              <a:gd name="connsiteX66" fmla="*/ 3285767 w 3471747"/>
              <a:gd name="connsiteY66" fmla="*/ 1611824 h 2960177"/>
              <a:gd name="connsiteX67" fmla="*/ 3316764 w 3471747"/>
              <a:gd name="connsiteY67" fmla="*/ 1518834 h 2960177"/>
              <a:gd name="connsiteX68" fmla="*/ 3332262 w 3471747"/>
              <a:gd name="connsiteY68" fmla="*/ 1441343 h 2960177"/>
              <a:gd name="connsiteX69" fmla="*/ 3363259 w 3471747"/>
              <a:gd name="connsiteY69" fmla="*/ 1348353 h 2960177"/>
              <a:gd name="connsiteX70" fmla="*/ 3378757 w 3471747"/>
              <a:gd name="connsiteY70" fmla="*/ 1301858 h 2960177"/>
              <a:gd name="connsiteX71" fmla="*/ 3440750 w 3471747"/>
              <a:gd name="connsiteY71" fmla="*/ 1146875 h 2960177"/>
              <a:gd name="connsiteX72" fmla="*/ 3471747 w 3471747"/>
              <a:gd name="connsiteY72" fmla="*/ 1038387 h 2960177"/>
              <a:gd name="connsiteX73" fmla="*/ 3456249 w 3471747"/>
              <a:gd name="connsiteY73" fmla="*/ 728421 h 2960177"/>
              <a:gd name="connsiteX74" fmla="*/ 3425252 w 3471747"/>
              <a:gd name="connsiteY74" fmla="*/ 666428 h 2960177"/>
              <a:gd name="connsiteX75" fmla="*/ 3409754 w 3471747"/>
              <a:gd name="connsiteY75" fmla="*/ 588936 h 2960177"/>
              <a:gd name="connsiteX76" fmla="*/ 3378757 w 3471747"/>
              <a:gd name="connsiteY76" fmla="*/ 526943 h 2960177"/>
              <a:gd name="connsiteX77" fmla="*/ 3347761 w 3471747"/>
              <a:gd name="connsiteY77" fmla="*/ 433953 h 2960177"/>
              <a:gd name="connsiteX78" fmla="*/ 3239272 w 3471747"/>
              <a:gd name="connsiteY78" fmla="*/ 263472 h 2960177"/>
              <a:gd name="connsiteX79" fmla="*/ 3146283 w 3471747"/>
              <a:gd name="connsiteY79" fmla="*/ 108489 h 2960177"/>
              <a:gd name="connsiteX80" fmla="*/ 2975801 w 3471747"/>
              <a:gd name="connsiteY80" fmla="*/ 15499 h 2960177"/>
              <a:gd name="connsiteX81" fmla="*/ 2929306 w 3471747"/>
              <a:gd name="connsiteY81" fmla="*/ 0 h 2960177"/>
              <a:gd name="connsiteX82" fmla="*/ 2789822 w 3471747"/>
              <a:gd name="connsiteY82" fmla="*/ 15499 h 2960177"/>
              <a:gd name="connsiteX83" fmla="*/ 2727828 w 3471747"/>
              <a:gd name="connsiteY83" fmla="*/ 108489 h 2960177"/>
              <a:gd name="connsiteX84" fmla="*/ 2681333 w 3471747"/>
              <a:gd name="connsiteY84" fmla="*/ 201478 h 2960177"/>
              <a:gd name="connsiteX85" fmla="*/ 2681333 w 3471747"/>
              <a:gd name="connsiteY85" fmla="*/ 309967 h 2960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3471747" h="2960177">
                <a:moveTo>
                  <a:pt x="2681333" y="309967"/>
                </a:moveTo>
                <a:cubicBezTo>
                  <a:pt x="2673584" y="364211"/>
                  <a:pt x="2652002" y="501196"/>
                  <a:pt x="2634838" y="526943"/>
                </a:cubicBezTo>
                <a:cubicBezTo>
                  <a:pt x="2624506" y="542441"/>
                  <a:pt x="2611407" y="556417"/>
                  <a:pt x="2603842" y="573438"/>
                </a:cubicBezTo>
                <a:cubicBezTo>
                  <a:pt x="2603841" y="573440"/>
                  <a:pt x="2565097" y="689673"/>
                  <a:pt x="2557347" y="712922"/>
                </a:cubicBezTo>
                <a:lnTo>
                  <a:pt x="2510852" y="852407"/>
                </a:lnTo>
                <a:lnTo>
                  <a:pt x="2495354" y="898902"/>
                </a:lnTo>
                <a:lnTo>
                  <a:pt x="2479855" y="945397"/>
                </a:lnTo>
                <a:cubicBezTo>
                  <a:pt x="2472060" y="1023353"/>
                  <a:pt x="2466338" y="1114714"/>
                  <a:pt x="2448859" y="1193370"/>
                </a:cubicBezTo>
                <a:cubicBezTo>
                  <a:pt x="2437675" y="1243699"/>
                  <a:pt x="2424234" y="1250828"/>
                  <a:pt x="2402364" y="1301858"/>
                </a:cubicBezTo>
                <a:cubicBezTo>
                  <a:pt x="2386254" y="1339447"/>
                  <a:pt x="2389909" y="1365063"/>
                  <a:pt x="2355869" y="1394848"/>
                </a:cubicBezTo>
                <a:cubicBezTo>
                  <a:pt x="2327833" y="1419379"/>
                  <a:pt x="2293876" y="1436177"/>
                  <a:pt x="2262879" y="1456841"/>
                </a:cubicBezTo>
                <a:cubicBezTo>
                  <a:pt x="2156643" y="1527665"/>
                  <a:pt x="2288435" y="1440869"/>
                  <a:pt x="2138893" y="1534333"/>
                </a:cubicBezTo>
                <a:cubicBezTo>
                  <a:pt x="2123098" y="1544205"/>
                  <a:pt x="2109518" y="1557992"/>
                  <a:pt x="2092398" y="1565329"/>
                </a:cubicBezTo>
                <a:cubicBezTo>
                  <a:pt x="2072820" y="1573720"/>
                  <a:pt x="2050349" y="1573349"/>
                  <a:pt x="2030405" y="1580828"/>
                </a:cubicBezTo>
                <a:cubicBezTo>
                  <a:pt x="2008772" y="1588940"/>
                  <a:pt x="1988471" y="1600361"/>
                  <a:pt x="1968411" y="1611824"/>
                </a:cubicBezTo>
                <a:cubicBezTo>
                  <a:pt x="1952238" y="1621065"/>
                  <a:pt x="1939037" y="1635484"/>
                  <a:pt x="1921916" y="1642821"/>
                </a:cubicBezTo>
                <a:cubicBezTo>
                  <a:pt x="1902338" y="1651212"/>
                  <a:pt x="1880281" y="1652055"/>
                  <a:pt x="1859923" y="1658319"/>
                </a:cubicBezTo>
                <a:cubicBezTo>
                  <a:pt x="1797466" y="1677536"/>
                  <a:pt x="1735937" y="1699647"/>
                  <a:pt x="1673944" y="1720312"/>
                </a:cubicBezTo>
                <a:lnTo>
                  <a:pt x="1580954" y="1751309"/>
                </a:lnTo>
                <a:lnTo>
                  <a:pt x="1518961" y="1766807"/>
                </a:lnTo>
                <a:cubicBezTo>
                  <a:pt x="1498296" y="1777139"/>
                  <a:pt x="1478203" y="1788703"/>
                  <a:pt x="1456967" y="1797804"/>
                </a:cubicBezTo>
                <a:cubicBezTo>
                  <a:pt x="1419807" y="1813729"/>
                  <a:pt x="1387802" y="1817565"/>
                  <a:pt x="1348479" y="1828800"/>
                </a:cubicBezTo>
                <a:cubicBezTo>
                  <a:pt x="1332771" y="1833288"/>
                  <a:pt x="1317692" y="1839811"/>
                  <a:pt x="1301984" y="1844299"/>
                </a:cubicBezTo>
                <a:cubicBezTo>
                  <a:pt x="1281503" y="1850151"/>
                  <a:pt x="1260472" y="1853945"/>
                  <a:pt x="1239991" y="1859797"/>
                </a:cubicBezTo>
                <a:cubicBezTo>
                  <a:pt x="1224283" y="1864285"/>
                  <a:pt x="1209444" y="1871751"/>
                  <a:pt x="1193496" y="1875295"/>
                </a:cubicBezTo>
                <a:cubicBezTo>
                  <a:pt x="1162820" y="1882112"/>
                  <a:pt x="1131423" y="1885173"/>
                  <a:pt x="1100506" y="1890794"/>
                </a:cubicBezTo>
                <a:cubicBezTo>
                  <a:pt x="1028357" y="1903912"/>
                  <a:pt x="1027361" y="1905205"/>
                  <a:pt x="961022" y="1921790"/>
                </a:cubicBezTo>
                <a:cubicBezTo>
                  <a:pt x="857086" y="1973758"/>
                  <a:pt x="942546" y="1936632"/>
                  <a:pt x="837035" y="1968285"/>
                </a:cubicBezTo>
                <a:cubicBezTo>
                  <a:pt x="805740" y="1977674"/>
                  <a:pt x="775042" y="1988950"/>
                  <a:pt x="744045" y="1999282"/>
                </a:cubicBezTo>
                <a:lnTo>
                  <a:pt x="697550" y="2014780"/>
                </a:lnTo>
                <a:cubicBezTo>
                  <a:pt x="682052" y="2019946"/>
                  <a:pt x="667265" y="2028252"/>
                  <a:pt x="651055" y="2030278"/>
                </a:cubicBezTo>
                <a:lnTo>
                  <a:pt x="527069" y="2045777"/>
                </a:lnTo>
                <a:cubicBezTo>
                  <a:pt x="511571" y="2056109"/>
                  <a:pt x="497694" y="2069436"/>
                  <a:pt x="480574" y="2076773"/>
                </a:cubicBezTo>
                <a:cubicBezTo>
                  <a:pt x="460996" y="2085164"/>
                  <a:pt x="439062" y="2086420"/>
                  <a:pt x="418581" y="2092272"/>
                </a:cubicBezTo>
                <a:cubicBezTo>
                  <a:pt x="402873" y="2096760"/>
                  <a:pt x="387382" y="2102034"/>
                  <a:pt x="372086" y="2107770"/>
                </a:cubicBezTo>
                <a:cubicBezTo>
                  <a:pt x="255570" y="2151463"/>
                  <a:pt x="335666" y="2130553"/>
                  <a:pt x="217103" y="2154265"/>
                </a:cubicBezTo>
                <a:cubicBezTo>
                  <a:pt x="121786" y="2201923"/>
                  <a:pt x="174338" y="2172443"/>
                  <a:pt x="62120" y="2247255"/>
                </a:cubicBezTo>
                <a:lnTo>
                  <a:pt x="15625" y="2278251"/>
                </a:lnTo>
                <a:cubicBezTo>
                  <a:pt x="10459" y="2293749"/>
                  <a:pt x="-1352" y="2308476"/>
                  <a:pt x="127" y="2324746"/>
                </a:cubicBezTo>
                <a:cubicBezTo>
                  <a:pt x="4534" y="2373229"/>
                  <a:pt x="21093" y="2454201"/>
                  <a:pt x="62120" y="2495228"/>
                </a:cubicBezTo>
                <a:cubicBezTo>
                  <a:pt x="75291" y="2508399"/>
                  <a:pt x="93117" y="2515892"/>
                  <a:pt x="108615" y="2526224"/>
                </a:cubicBezTo>
                <a:lnTo>
                  <a:pt x="201605" y="2665709"/>
                </a:lnTo>
                <a:lnTo>
                  <a:pt x="232601" y="2712204"/>
                </a:lnTo>
                <a:cubicBezTo>
                  <a:pt x="222269" y="2727702"/>
                  <a:pt x="217400" y="2748827"/>
                  <a:pt x="201605" y="2758699"/>
                </a:cubicBezTo>
                <a:cubicBezTo>
                  <a:pt x="173898" y="2776016"/>
                  <a:pt x="108615" y="2789695"/>
                  <a:pt x="108615" y="2789695"/>
                </a:cubicBezTo>
                <a:cubicBezTo>
                  <a:pt x="113781" y="2825858"/>
                  <a:pt x="106373" y="2866250"/>
                  <a:pt x="124113" y="2898183"/>
                </a:cubicBezTo>
                <a:cubicBezTo>
                  <a:pt x="135333" y="2918379"/>
                  <a:pt x="164871" y="2920079"/>
                  <a:pt x="186106" y="2929180"/>
                </a:cubicBezTo>
                <a:cubicBezTo>
                  <a:pt x="245129" y="2954475"/>
                  <a:pt x="285191" y="2951252"/>
                  <a:pt x="356588" y="2960177"/>
                </a:cubicBezTo>
                <a:lnTo>
                  <a:pt x="914527" y="2944678"/>
                </a:lnTo>
                <a:cubicBezTo>
                  <a:pt x="1153605" y="2933558"/>
                  <a:pt x="937191" y="2937740"/>
                  <a:pt x="1069510" y="2913682"/>
                </a:cubicBezTo>
                <a:cubicBezTo>
                  <a:pt x="1110488" y="2906231"/>
                  <a:pt x="1152167" y="2903349"/>
                  <a:pt x="1193496" y="2898183"/>
                </a:cubicBezTo>
                <a:lnTo>
                  <a:pt x="2402364" y="2913682"/>
                </a:lnTo>
                <a:cubicBezTo>
                  <a:pt x="2418696" y="2914085"/>
                  <a:pt x="2432522" y="2929180"/>
                  <a:pt x="2448859" y="2929180"/>
                </a:cubicBezTo>
                <a:cubicBezTo>
                  <a:pt x="2531678" y="2929180"/>
                  <a:pt x="2614174" y="2918848"/>
                  <a:pt x="2696832" y="2913682"/>
                </a:cubicBezTo>
                <a:cubicBezTo>
                  <a:pt x="2813702" y="2874724"/>
                  <a:pt x="2669642" y="2927276"/>
                  <a:pt x="2789822" y="2867187"/>
                </a:cubicBezTo>
                <a:cubicBezTo>
                  <a:pt x="2804434" y="2859881"/>
                  <a:pt x="2820818" y="2856855"/>
                  <a:pt x="2836316" y="2851689"/>
                </a:cubicBezTo>
                <a:cubicBezTo>
                  <a:pt x="2867313" y="2831024"/>
                  <a:pt x="2908641" y="2820692"/>
                  <a:pt x="2929306" y="2789695"/>
                </a:cubicBezTo>
                <a:cubicBezTo>
                  <a:pt x="2939638" y="2774197"/>
                  <a:pt x="2945758" y="2754836"/>
                  <a:pt x="2960303" y="2743200"/>
                </a:cubicBezTo>
                <a:cubicBezTo>
                  <a:pt x="2973060" y="2732995"/>
                  <a:pt x="2992517" y="2735636"/>
                  <a:pt x="3006798" y="2727702"/>
                </a:cubicBezTo>
                <a:cubicBezTo>
                  <a:pt x="3039363" y="2709610"/>
                  <a:pt x="3099788" y="2665709"/>
                  <a:pt x="3099788" y="2665709"/>
                </a:cubicBezTo>
                <a:cubicBezTo>
                  <a:pt x="3234279" y="2463969"/>
                  <a:pt x="3099586" y="2683833"/>
                  <a:pt x="3146283" y="2076773"/>
                </a:cubicBezTo>
                <a:cubicBezTo>
                  <a:pt x="3148055" y="2053738"/>
                  <a:pt x="3166947" y="2035444"/>
                  <a:pt x="3177279" y="2014780"/>
                </a:cubicBezTo>
                <a:cubicBezTo>
                  <a:pt x="3182445" y="1988950"/>
                  <a:pt x="3184447" y="1962279"/>
                  <a:pt x="3192777" y="1937289"/>
                </a:cubicBezTo>
                <a:cubicBezTo>
                  <a:pt x="3200083" y="1915371"/>
                  <a:pt x="3215662" y="1896928"/>
                  <a:pt x="3223774" y="1875295"/>
                </a:cubicBezTo>
                <a:cubicBezTo>
                  <a:pt x="3231253" y="1855351"/>
                  <a:pt x="3234106" y="1833966"/>
                  <a:pt x="3239272" y="1813302"/>
                </a:cubicBezTo>
                <a:cubicBezTo>
                  <a:pt x="3244438" y="1761641"/>
                  <a:pt x="3243097" y="1708908"/>
                  <a:pt x="3254771" y="1658319"/>
                </a:cubicBezTo>
                <a:cubicBezTo>
                  <a:pt x="3258959" y="1640169"/>
                  <a:pt x="3278202" y="1628845"/>
                  <a:pt x="3285767" y="1611824"/>
                </a:cubicBezTo>
                <a:cubicBezTo>
                  <a:pt x="3299037" y="1581967"/>
                  <a:pt x="3310356" y="1550873"/>
                  <a:pt x="3316764" y="1518834"/>
                </a:cubicBezTo>
                <a:cubicBezTo>
                  <a:pt x="3321930" y="1493004"/>
                  <a:pt x="3325331" y="1466757"/>
                  <a:pt x="3332262" y="1441343"/>
                </a:cubicBezTo>
                <a:cubicBezTo>
                  <a:pt x="3340859" y="1409821"/>
                  <a:pt x="3352927" y="1379350"/>
                  <a:pt x="3363259" y="1348353"/>
                </a:cubicBezTo>
                <a:cubicBezTo>
                  <a:pt x="3368425" y="1332855"/>
                  <a:pt x="3372690" y="1317026"/>
                  <a:pt x="3378757" y="1301858"/>
                </a:cubicBezTo>
                <a:cubicBezTo>
                  <a:pt x="3399421" y="1250197"/>
                  <a:pt x="3427255" y="1200854"/>
                  <a:pt x="3440750" y="1146875"/>
                </a:cubicBezTo>
                <a:cubicBezTo>
                  <a:pt x="3460211" y="1069033"/>
                  <a:pt x="3449513" y="1105089"/>
                  <a:pt x="3471747" y="1038387"/>
                </a:cubicBezTo>
                <a:cubicBezTo>
                  <a:pt x="3466581" y="935065"/>
                  <a:pt x="3469081" y="831073"/>
                  <a:pt x="3456249" y="728421"/>
                </a:cubicBezTo>
                <a:cubicBezTo>
                  <a:pt x="3453383" y="705496"/>
                  <a:pt x="3432558" y="688346"/>
                  <a:pt x="3425252" y="666428"/>
                </a:cubicBezTo>
                <a:cubicBezTo>
                  <a:pt x="3416922" y="641438"/>
                  <a:pt x="3418084" y="613926"/>
                  <a:pt x="3409754" y="588936"/>
                </a:cubicBezTo>
                <a:cubicBezTo>
                  <a:pt x="3402448" y="567018"/>
                  <a:pt x="3387337" y="548394"/>
                  <a:pt x="3378757" y="526943"/>
                </a:cubicBezTo>
                <a:cubicBezTo>
                  <a:pt x="3366622" y="496607"/>
                  <a:pt x="3361281" y="463698"/>
                  <a:pt x="3347761" y="433953"/>
                </a:cubicBezTo>
                <a:cubicBezTo>
                  <a:pt x="3298072" y="324637"/>
                  <a:pt x="3298222" y="381376"/>
                  <a:pt x="3239272" y="263472"/>
                </a:cubicBezTo>
                <a:cubicBezTo>
                  <a:pt x="3220611" y="226150"/>
                  <a:pt x="3174339" y="127193"/>
                  <a:pt x="3146283" y="108489"/>
                </a:cubicBezTo>
                <a:cubicBezTo>
                  <a:pt x="3089687" y="70758"/>
                  <a:pt x="3046131" y="38943"/>
                  <a:pt x="2975801" y="15499"/>
                </a:cubicBezTo>
                <a:lnTo>
                  <a:pt x="2929306" y="0"/>
                </a:lnTo>
                <a:cubicBezTo>
                  <a:pt x="2882811" y="5166"/>
                  <a:pt x="2831011" y="-6680"/>
                  <a:pt x="2789822" y="15499"/>
                </a:cubicBezTo>
                <a:cubicBezTo>
                  <a:pt x="2757021" y="33161"/>
                  <a:pt x="2748493" y="77492"/>
                  <a:pt x="2727828" y="108489"/>
                </a:cubicBezTo>
                <a:cubicBezTo>
                  <a:pt x="2706529" y="140437"/>
                  <a:pt x="2686269" y="161993"/>
                  <a:pt x="2681333" y="201478"/>
                </a:cubicBezTo>
                <a:cubicBezTo>
                  <a:pt x="2678129" y="227109"/>
                  <a:pt x="2689082" y="255723"/>
                  <a:pt x="2681333" y="309967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1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741332" y="2298104"/>
            <a:ext cx="6666858" cy="36222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Cycle </a:t>
            </a:r>
            <a:r>
              <a:rPr lang="en-US" b="1" dirty="0" smtClean="0"/>
              <a:t>Detection –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AF, AB, CD, DE, BC, BE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87159" y="2290587"/>
            <a:ext cx="39985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BC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(B)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(C)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</p:txBody>
      </p:sp>
      <p:sp>
        <p:nvSpPr>
          <p:cNvPr id="15" name="Sun 14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19932" y="2433234"/>
            <a:ext cx="7067227" cy="320814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2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741332" y="2298104"/>
            <a:ext cx="6666858" cy="36222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Cycle </a:t>
            </a:r>
            <a:r>
              <a:rPr lang="en-US" b="1" dirty="0" smtClean="0"/>
              <a:t>Detection –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AF, AB, CD, DE, BC, BE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87159" y="2290587"/>
            <a:ext cx="39985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BE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(B)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(E)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</p:txBody>
      </p:sp>
      <p:sp>
        <p:nvSpPr>
          <p:cNvPr id="15" name="Sun 14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19932" y="2433234"/>
            <a:ext cx="7067227" cy="320814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1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741332" y="2298104"/>
            <a:ext cx="6666858" cy="36222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Cycle </a:t>
            </a:r>
            <a:r>
              <a:rPr lang="en-US" b="1" dirty="0" smtClean="0"/>
              <a:t>Detection –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AF, AB, CD, DE, BC, BE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87159" y="2290587"/>
            <a:ext cx="39985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BE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(B)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(E)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r>
              <a:rPr lang="en-US" sz="2800" b="1" dirty="0" smtClean="0"/>
              <a:t>Result: True</a:t>
            </a:r>
          </a:p>
          <a:p>
            <a:endParaRPr lang="en-US" sz="2800" b="1" dirty="0"/>
          </a:p>
        </p:txBody>
      </p:sp>
      <p:sp>
        <p:nvSpPr>
          <p:cNvPr id="15" name="Sun 14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19932" y="2433234"/>
            <a:ext cx="7067227" cy="320814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6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Cycle </a:t>
            </a:r>
            <a:r>
              <a:rPr lang="en-US" b="1" dirty="0" smtClean="0"/>
              <a:t>Detection – 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cycleDetect</a:t>
            </a:r>
            <a:r>
              <a:rPr lang="en-US" sz="2400" dirty="0"/>
              <a:t>(G):</a:t>
            </a:r>
          </a:p>
          <a:p>
            <a:pPr marL="457200" lvl="1" indent="0"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/>
              <a:t>v ∈ G.V:</a:t>
            </a:r>
          </a:p>
          <a:p>
            <a:pPr marL="914400" lvl="2" indent="0">
              <a:buNone/>
            </a:pPr>
            <a:r>
              <a:rPr lang="en-US" sz="2400" dirty="0"/>
              <a:t>MAKE-SET(v)</a:t>
            </a:r>
          </a:p>
          <a:p>
            <a:pPr marL="457200" lvl="1" indent="0">
              <a:buNone/>
            </a:pPr>
            <a:r>
              <a:rPr lang="en-US" dirty="0" err="1"/>
              <a:t>foreach</a:t>
            </a:r>
            <a:r>
              <a:rPr lang="en-US" dirty="0"/>
              <a:t> (u, v) in G.E:</a:t>
            </a:r>
          </a:p>
          <a:p>
            <a:pPr marL="914400" lvl="2" indent="0">
              <a:buNone/>
            </a:pPr>
            <a:r>
              <a:rPr lang="en-US" sz="2400" dirty="0"/>
              <a:t>if FIND-SET(u) ≠ FIND-SET(v):</a:t>
            </a:r>
          </a:p>
          <a:p>
            <a:pPr marL="1371600" lvl="3" indent="0">
              <a:buNone/>
            </a:pPr>
            <a:r>
              <a:rPr lang="en-US" sz="2400" dirty="0"/>
              <a:t>UNION(u, v)</a:t>
            </a:r>
          </a:p>
          <a:p>
            <a:pPr marL="914400" lvl="2" indent="0">
              <a:buNone/>
            </a:pPr>
            <a:r>
              <a:rPr lang="en-US" sz="2400" dirty="0" smtClean="0"/>
              <a:t>else</a:t>
            </a:r>
            <a:r>
              <a:rPr lang="en-US" sz="2400" dirty="0"/>
              <a:t>:</a:t>
            </a:r>
          </a:p>
          <a:p>
            <a:pPr marL="1371600" lvl="3" indent="0">
              <a:buNone/>
            </a:pPr>
            <a:r>
              <a:rPr lang="en-US" sz="2400" dirty="0" smtClean="0"/>
              <a:t>return </a:t>
            </a:r>
            <a:r>
              <a:rPr lang="en-US" sz="2400" dirty="0"/>
              <a:t>True</a:t>
            </a:r>
          </a:p>
          <a:p>
            <a:pPr marL="457200" lvl="1" indent="0">
              <a:buNone/>
            </a:pPr>
            <a:r>
              <a:rPr lang="en-US" dirty="0"/>
              <a:t>return False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Cycle </a:t>
            </a:r>
            <a:r>
              <a:rPr lang="en-US" b="1" dirty="0" smtClean="0"/>
              <a:t>Detection – 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cycleDetect</a:t>
            </a:r>
            <a:r>
              <a:rPr lang="en-US" sz="2400" dirty="0"/>
              <a:t>(G):</a:t>
            </a:r>
          </a:p>
          <a:p>
            <a:pPr marL="457200" lvl="1" indent="0"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/>
              <a:t>v ∈ G.V:</a:t>
            </a:r>
          </a:p>
          <a:p>
            <a:pPr marL="914400" lvl="2" indent="0">
              <a:buNone/>
            </a:pPr>
            <a:r>
              <a:rPr lang="en-US" sz="2400" dirty="0"/>
              <a:t>MAKE-SET(v)</a:t>
            </a:r>
          </a:p>
          <a:p>
            <a:pPr marL="457200" lvl="1" indent="0">
              <a:buNone/>
            </a:pPr>
            <a:r>
              <a:rPr lang="en-US" dirty="0" err="1"/>
              <a:t>foreach</a:t>
            </a:r>
            <a:r>
              <a:rPr lang="en-US" dirty="0"/>
              <a:t> (u, v) in G.E:</a:t>
            </a:r>
          </a:p>
          <a:p>
            <a:pPr marL="914400" lvl="2" indent="0">
              <a:buNone/>
            </a:pPr>
            <a:r>
              <a:rPr lang="en-US" sz="2400" dirty="0"/>
              <a:t>if FIND-SET(u) ≠ FIND-SET(v):</a:t>
            </a:r>
          </a:p>
          <a:p>
            <a:pPr marL="1371600" lvl="3" indent="0">
              <a:buNone/>
            </a:pPr>
            <a:r>
              <a:rPr lang="en-US" sz="2400" dirty="0"/>
              <a:t>UNION(u, v)</a:t>
            </a:r>
          </a:p>
          <a:p>
            <a:pPr marL="914400" lvl="2" indent="0">
              <a:buNone/>
            </a:pPr>
            <a:r>
              <a:rPr lang="en-US" sz="2400" dirty="0" smtClean="0"/>
              <a:t>else</a:t>
            </a:r>
            <a:r>
              <a:rPr lang="en-US" sz="2400" dirty="0"/>
              <a:t>:</a:t>
            </a:r>
          </a:p>
          <a:p>
            <a:pPr marL="1371600" lvl="3" indent="0">
              <a:buNone/>
            </a:pPr>
            <a:r>
              <a:rPr lang="en-US" sz="2400" dirty="0" smtClean="0"/>
              <a:t>return </a:t>
            </a:r>
            <a:r>
              <a:rPr lang="en-US" sz="2400" dirty="0"/>
              <a:t>True</a:t>
            </a:r>
          </a:p>
          <a:p>
            <a:pPr marL="457200" lvl="1" indent="0">
              <a:buNone/>
            </a:pPr>
            <a:r>
              <a:rPr lang="en-US" dirty="0"/>
              <a:t>return False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27880" y="1876326"/>
            <a:ext cx="274529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/>
          </a:p>
          <a:p>
            <a:endParaRPr lang="en-US" sz="2400" b="1" dirty="0"/>
          </a:p>
          <a:p>
            <a:r>
              <a:rPr lang="en-US" sz="2400" b="1" dirty="0" smtClean="0"/>
              <a:t>O(V)</a:t>
            </a:r>
          </a:p>
          <a:p>
            <a:endParaRPr lang="en-US" sz="2400" b="1" dirty="0"/>
          </a:p>
          <a:p>
            <a:r>
              <a:rPr lang="en-US" sz="2400" b="1" dirty="0" smtClean="0"/>
              <a:t>O(E)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TOTAL:</a:t>
            </a:r>
            <a:endParaRPr lang="en-US" sz="2400" b="1" dirty="0"/>
          </a:p>
          <a:p>
            <a:r>
              <a:rPr lang="en-US" sz="2400" b="1" dirty="0" smtClean="0"/>
              <a:t>O(V) + O(E)</a:t>
            </a:r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5861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Cycle </a:t>
            </a:r>
            <a:r>
              <a:rPr lang="en-US" b="1" dirty="0" smtClean="0"/>
              <a:t>Detection – 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cycleDetect</a:t>
            </a:r>
            <a:r>
              <a:rPr lang="en-US" sz="2400" dirty="0"/>
              <a:t>(G):</a:t>
            </a:r>
          </a:p>
          <a:p>
            <a:pPr marL="457200" lvl="1" indent="0"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/>
              <a:t>v ∈ G.V:</a:t>
            </a:r>
          </a:p>
          <a:p>
            <a:pPr marL="914400" lvl="2" indent="0">
              <a:buNone/>
            </a:pPr>
            <a:r>
              <a:rPr lang="en-US" sz="2400" dirty="0"/>
              <a:t>MAKE-SET(v)</a:t>
            </a:r>
          </a:p>
          <a:p>
            <a:pPr marL="457200" lvl="1" indent="0">
              <a:buNone/>
            </a:pPr>
            <a:r>
              <a:rPr lang="en-US" dirty="0" err="1"/>
              <a:t>foreach</a:t>
            </a:r>
            <a:r>
              <a:rPr lang="en-US" dirty="0"/>
              <a:t> (u, v) in G.E:</a:t>
            </a:r>
          </a:p>
          <a:p>
            <a:pPr marL="914400" lvl="2" indent="0">
              <a:buNone/>
            </a:pPr>
            <a:r>
              <a:rPr lang="en-US" sz="2400" dirty="0"/>
              <a:t>if FIND-SET(u) ≠ FIND-SET(v):</a:t>
            </a:r>
          </a:p>
          <a:p>
            <a:pPr marL="1371600" lvl="3" indent="0">
              <a:buNone/>
            </a:pPr>
            <a:r>
              <a:rPr lang="en-US" sz="2400" dirty="0"/>
              <a:t>UNION(u, v)</a:t>
            </a:r>
          </a:p>
          <a:p>
            <a:pPr marL="914400" lvl="2" indent="0">
              <a:buNone/>
            </a:pPr>
            <a:r>
              <a:rPr lang="en-US" sz="2400" dirty="0" smtClean="0"/>
              <a:t>else</a:t>
            </a:r>
            <a:r>
              <a:rPr lang="en-US" sz="2400" dirty="0"/>
              <a:t>:</a:t>
            </a:r>
          </a:p>
          <a:p>
            <a:pPr marL="1371600" lvl="3" indent="0">
              <a:buNone/>
            </a:pPr>
            <a:r>
              <a:rPr lang="en-US" sz="2400" dirty="0" smtClean="0"/>
              <a:t>return </a:t>
            </a:r>
            <a:r>
              <a:rPr lang="en-US" sz="2400" dirty="0"/>
              <a:t>True</a:t>
            </a:r>
          </a:p>
          <a:p>
            <a:pPr marL="457200" lvl="1" indent="0">
              <a:buNone/>
            </a:pPr>
            <a:r>
              <a:rPr lang="en-US" dirty="0"/>
              <a:t>return False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27880" y="1876326"/>
            <a:ext cx="27452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/>
          </a:p>
          <a:p>
            <a:endParaRPr lang="en-US" sz="2400" b="1" dirty="0"/>
          </a:p>
          <a:p>
            <a:r>
              <a:rPr lang="en-US" sz="2400" b="1" dirty="0" smtClean="0"/>
              <a:t>O(V)</a:t>
            </a:r>
          </a:p>
          <a:p>
            <a:endParaRPr lang="en-US" sz="2400" b="1" dirty="0"/>
          </a:p>
          <a:p>
            <a:r>
              <a:rPr lang="en-US" sz="2400" b="1" dirty="0" smtClean="0"/>
              <a:t>O(E)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TOTAL:</a:t>
            </a:r>
            <a:endParaRPr lang="en-US" sz="2400" b="1" dirty="0"/>
          </a:p>
          <a:p>
            <a:r>
              <a:rPr lang="en-US" sz="2400" b="1" dirty="0" smtClean="0">
                <a:solidFill>
                  <a:srgbClr val="C00000"/>
                </a:solidFill>
              </a:rPr>
              <a:t>O(V)</a:t>
            </a:r>
          </a:p>
          <a:p>
            <a:endParaRPr lang="en-US" sz="2400" b="1" dirty="0" smtClean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7353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Union Find</a:t>
            </a:r>
          </a:p>
          <a:p>
            <a:pPr lvl="1"/>
            <a:r>
              <a:rPr lang="en-US" sz="2800" dirty="0" smtClean="0"/>
              <a:t>Naïve Version</a:t>
            </a:r>
          </a:p>
          <a:p>
            <a:pPr lvl="2"/>
            <a:r>
              <a:rPr lang="en-US" sz="2800" i="1" dirty="0" smtClean="0">
                <a:solidFill>
                  <a:srgbClr val="C00000"/>
                </a:solidFill>
              </a:rPr>
              <a:t>Practice</a:t>
            </a:r>
          </a:p>
          <a:p>
            <a:pPr lvl="1"/>
            <a:r>
              <a:rPr lang="en-US" sz="2800" dirty="0" smtClean="0"/>
              <a:t>Optimized Version</a:t>
            </a:r>
          </a:p>
          <a:p>
            <a:pPr lvl="2"/>
            <a:r>
              <a:rPr lang="en-US" sz="2800" i="1" dirty="0" smtClean="0">
                <a:solidFill>
                  <a:srgbClr val="C00000"/>
                </a:solidFill>
              </a:rPr>
              <a:t>Practice</a:t>
            </a:r>
          </a:p>
          <a:p>
            <a:r>
              <a:rPr lang="en-US" dirty="0" smtClean="0"/>
              <a:t>Cycle Detection</a:t>
            </a:r>
          </a:p>
          <a:p>
            <a:pPr lvl="1"/>
            <a:r>
              <a:rPr lang="en-US" sz="2800" i="1" dirty="0" smtClean="0">
                <a:solidFill>
                  <a:srgbClr val="C00000"/>
                </a:solidFill>
              </a:rPr>
              <a:t>Practice</a:t>
            </a:r>
          </a:p>
          <a:p>
            <a:r>
              <a:rPr lang="en-US" dirty="0" err="1"/>
              <a:t>Kruskal's</a:t>
            </a:r>
            <a:r>
              <a:rPr lang="en-US" dirty="0"/>
              <a:t> algorithm 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3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Q3. Graph Valid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n nodes labeled from 0 to n - 1 and a list of undirected edges (each edge is a pair of nodes), write a function to check whether these edges make up a valid tree.</a:t>
            </a:r>
          </a:p>
          <a:p>
            <a:pPr marL="0" indent="0">
              <a:buNone/>
            </a:pPr>
            <a:r>
              <a:rPr lang="en-US" dirty="0"/>
              <a:t>For example:</a:t>
            </a:r>
          </a:p>
          <a:p>
            <a:pPr marL="0" indent="0">
              <a:buNone/>
            </a:pPr>
            <a:r>
              <a:rPr lang="en-US" dirty="0"/>
              <a:t>Given n = 5 and edges = [[0, 1], [0, 2], [0, 3], [1, 4]], return true.</a:t>
            </a:r>
          </a:p>
          <a:p>
            <a:pPr marL="0" indent="0">
              <a:buNone/>
            </a:pPr>
            <a:r>
              <a:rPr lang="en-US" dirty="0"/>
              <a:t>Given n = 5 and edges = [[0, 1], [1, 2], [2, 3], [1, 3], [1, 4]], return false.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8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Data Structure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596326" y="2964860"/>
            <a:ext cx="19527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49112" y="4853070"/>
            <a:ext cx="19527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70902" y="2964860"/>
            <a:ext cx="0" cy="18882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16287" y="2918366"/>
            <a:ext cx="37660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</a:rPr>
              <a:t>makeSet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(A)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……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union(A, B)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union(C, D)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union(E, D)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dirty="0" err="1" smtClean="0"/>
              <a:t>findSet</a:t>
            </a:r>
            <a:r>
              <a:rPr lang="en-US" sz="2400" dirty="0" smtClean="0"/>
              <a:t>(A) == </a:t>
            </a:r>
            <a:r>
              <a:rPr lang="en-US" sz="2400" dirty="0" err="1" smtClean="0"/>
              <a:t>findSet</a:t>
            </a:r>
            <a:r>
              <a:rPr lang="en-US" sz="2400" dirty="0" smtClean="0"/>
              <a:t>(D)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815865" y="1545009"/>
            <a:ext cx="4852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Given a graph, determine whether two vertices are somehow connected.</a:t>
            </a:r>
            <a:endParaRPr lang="en-US" sz="2400" b="1" dirty="0"/>
          </a:p>
        </p:txBody>
      </p:sp>
      <p:sp>
        <p:nvSpPr>
          <p:cNvPr id="15" name="Oval 14"/>
          <p:cNvSpPr/>
          <p:nvPr/>
        </p:nvSpPr>
        <p:spPr>
          <a:xfrm>
            <a:off x="1239864" y="2650210"/>
            <a:ext cx="2752080" cy="681926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n 15"/>
          <p:cNvSpPr/>
          <p:nvPr/>
        </p:nvSpPr>
        <p:spPr>
          <a:xfrm>
            <a:off x="1618361" y="2685892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un 21"/>
          <p:cNvSpPr/>
          <p:nvPr/>
        </p:nvSpPr>
        <p:spPr>
          <a:xfrm>
            <a:off x="5545890" y="2639641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231142" y="4493653"/>
            <a:ext cx="728421" cy="681926"/>
            <a:chOff x="1239864" y="2650210"/>
            <a:chExt cx="728421" cy="681926"/>
          </a:xfrm>
        </p:grpSpPr>
        <p:sp>
          <p:nvSpPr>
            <p:cNvPr id="30" name="Oval 29"/>
            <p:cNvSpPr/>
            <p:nvPr/>
          </p:nvSpPr>
          <p:spPr>
            <a:xfrm>
              <a:off x="1239864" y="2650210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un 30"/>
            <p:cNvSpPr/>
            <p:nvPr/>
          </p:nvSpPr>
          <p:spPr>
            <a:xfrm>
              <a:off x="1618361" y="2685892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Freeform 5"/>
          <p:cNvSpPr/>
          <p:nvPr/>
        </p:nvSpPr>
        <p:spPr>
          <a:xfrm>
            <a:off x="3111876" y="2555747"/>
            <a:ext cx="2963460" cy="2729175"/>
          </a:xfrm>
          <a:custGeom>
            <a:avLst/>
            <a:gdLst>
              <a:gd name="connsiteX0" fmla="*/ 2235039 w 2963460"/>
              <a:gd name="connsiteY0" fmla="*/ 218450 h 2729175"/>
              <a:gd name="connsiteX1" fmla="*/ 2157548 w 2963460"/>
              <a:gd name="connsiteY1" fmla="*/ 295941 h 2729175"/>
              <a:gd name="connsiteX2" fmla="*/ 2080056 w 2963460"/>
              <a:gd name="connsiteY2" fmla="*/ 481921 h 2729175"/>
              <a:gd name="connsiteX3" fmla="*/ 2049060 w 2963460"/>
              <a:gd name="connsiteY3" fmla="*/ 528416 h 2729175"/>
              <a:gd name="connsiteX4" fmla="*/ 2033561 w 2963460"/>
              <a:gd name="connsiteY4" fmla="*/ 574911 h 2729175"/>
              <a:gd name="connsiteX5" fmla="*/ 2002565 w 2963460"/>
              <a:gd name="connsiteY5" fmla="*/ 698897 h 2729175"/>
              <a:gd name="connsiteX6" fmla="*/ 1987066 w 2963460"/>
              <a:gd name="connsiteY6" fmla="*/ 760890 h 2729175"/>
              <a:gd name="connsiteX7" fmla="*/ 1940571 w 2963460"/>
              <a:gd name="connsiteY7" fmla="*/ 931372 h 2729175"/>
              <a:gd name="connsiteX8" fmla="*/ 1925073 w 2963460"/>
              <a:gd name="connsiteY8" fmla="*/ 1008863 h 2729175"/>
              <a:gd name="connsiteX9" fmla="*/ 1909575 w 2963460"/>
              <a:gd name="connsiteY9" fmla="*/ 1070856 h 2729175"/>
              <a:gd name="connsiteX10" fmla="*/ 1894077 w 2963460"/>
              <a:gd name="connsiteY10" fmla="*/ 1117351 h 2729175"/>
              <a:gd name="connsiteX11" fmla="*/ 1878578 w 2963460"/>
              <a:gd name="connsiteY11" fmla="*/ 1194843 h 2729175"/>
              <a:gd name="connsiteX12" fmla="*/ 1863080 w 2963460"/>
              <a:gd name="connsiteY12" fmla="*/ 1241338 h 2729175"/>
              <a:gd name="connsiteX13" fmla="*/ 1832083 w 2963460"/>
              <a:gd name="connsiteY13" fmla="*/ 1427317 h 2729175"/>
              <a:gd name="connsiteX14" fmla="*/ 1816585 w 2963460"/>
              <a:gd name="connsiteY14" fmla="*/ 1489311 h 2729175"/>
              <a:gd name="connsiteX15" fmla="*/ 1785588 w 2963460"/>
              <a:gd name="connsiteY15" fmla="*/ 1551304 h 2729175"/>
              <a:gd name="connsiteX16" fmla="*/ 1770090 w 2963460"/>
              <a:gd name="connsiteY16" fmla="*/ 1597799 h 2729175"/>
              <a:gd name="connsiteX17" fmla="*/ 1708097 w 2963460"/>
              <a:gd name="connsiteY17" fmla="*/ 1690789 h 2729175"/>
              <a:gd name="connsiteX18" fmla="*/ 1599609 w 2963460"/>
              <a:gd name="connsiteY18" fmla="*/ 1737284 h 2729175"/>
              <a:gd name="connsiteX19" fmla="*/ 1553114 w 2963460"/>
              <a:gd name="connsiteY19" fmla="*/ 1752782 h 2729175"/>
              <a:gd name="connsiteX20" fmla="*/ 1506619 w 2963460"/>
              <a:gd name="connsiteY20" fmla="*/ 1783778 h 2729175"/>
              <a:gd name="connsiteX21" fmla="*/ 1460124 w 2963460"/>
              <a:gd name="connsiteY21" fmla="*/ 1799277 h 2729175"/>
              <a:gd name="connsiteX22" fmla="*/ 1351636 w 2963460"/>
              <a:gd name="connsiteY22" fmla="*/ 1830273 h 2729175"/>
              <a:gd name="connsiteX23" fmla="*/ 1274144 w 2963460"/>
              <a:gd name="connsiteY23" fmla="*/ 1861270 h 2729175"/>
              <a:gd name="connsiteX24" fmla="*/ 1227649 w 2963460"/>
              <a:gd name="connsiteY24" fmla="*/ 1876768 h 2729175"/>
              <a:gd name="connsiteX25" fmla="*/ 1150158 w 2963460"/>
              <a:gd name="connsiteY25" fmla="*/ 1907765 h 2729175"/>
              <a:gd name="connsiteX26" fmla="*/ 995175 w 2963460"/>
              <a:gd name="connsiteY26" fmla="*/ 1954260 h 2729175"/>
              <a:gd name="connsiteX27" fmla="*/ 948680 w 2963460"/>
              <a:gd name="connsiteY27" fmla="*/ 1969758 h 2729175"/>
              <a:gd name="connsiteX28" fmla="*/ 855690 w 2963460"/>
              <a:gd name="connsiteY28" fmla="*/ 1985256 h 2729175"/>
              <a:gd name="connsiteX29" fmla="*/ 700707 w 2963460"/>
              <a:gd name="connsiteY29" fmla="*/ 2016253 h 2729175"/>
              <a:gd name="connsiteX30" fmla="*/ 623216 w 2963460"/>
              <a:gd name="connsiteY30" fmla="*/ 2031751 h 2729175"/>
              <a:gd name="connsiteX31" fmla="*/ 452734 w 2963460"/>
              <a:gd name="connsiteY31" fmla="*/ 2093745 h 2729175"/>
              <a:gd name="connsiteX32" fmla="*/ 406239 w 2963460"/>
              <a:gd name="connsiteY32" fmla="*/ 2109243 h 2729175"/>
              <a:gd name="connsiteX33" fmla="*/ 359744 w 2963460"/>
              <a:gd name="connsiteY33" fmla="*/ 2124741 h 2729175"/>
              <a:gd name="connsiteX34" fmla="*/ 313249 w 2963460"/>
              <a:gd name="connsiteY34" fmla="*/ 2155738 h 2729175"/>
              <a:gd name="connsiteX35" fmla="*/ 235758 w 2963460"/>
              <a:gd name="connsiteY35" fmla="*/ 2171236 h 2729175"/>
              <a:gd name="connsiteX36" fmla="*/ 189263 w 2963460"/>
              <a:gd name="connsiteY36" fmla="*/ 2186734 h 2729175"/>
              <a:gd name="connsiteX37" fmla="*/ 49778 w 2963460"/>
              <a:gd name="connsiteY37" fmla="*/ 2295222 h 2729175"/>
              <a:gd name="connsiteX38" fmla="*/ 18782 w 2963460"/>
              <a:gd name="connsiteY38" fmla="*/ 2357216 h 2729175"/>
              <a:gd name="connsiteX39" fmla="*/ 18782 w 2963460"/>
              <a:gd name="connsiteY39" fmla="*/ 2574192 h 2729175"/>
              <a:gd name="connsiteX40" fmla="*/ 80775 w 2963460"/>
              <a:gd name="connsiteY40" fmla="*/ 2620687 h 2729175"/>
              <a:gd name="connsiteX41" fmla="*/ 204761 w 2963460"/>
              <a:gd name="connsiteY41" fmla="*/ 2713677 h 2729175"/>
              <a:gd name="connsiteX42" fmla="*/ 282253 w 2963460"/>
              <a:gd name="connsiteY42" fmla="*/ 2729175 h 2729175"/>
              <a:gd name="connsiteX43" fmla="*/ 871188 w 2963460"/>
              <a:gd name="connsiteY43" fmla="*/ 2698178 h 2729175"/>
              <a:gd name="connsiteX44" fmla="*/ 1072666 w 2963460"/>
              <a:gd name="connsiteY44" fmla="*/ 2636185 h 2729175"/>
              <a:gd name="connsiteX45" fmla="*/ 1165656 w 2963460"/>
              <a:gd name="connsiteY45" fmla="*/ 2620687 h 2729175"/>
              <a:gd name="connsiteX46" fmla="*/ 1243148 w 2963460"/>
              <a:gd name="connsiteY46" fmla="*/ 2605189 h 2729175"/>
              <a:gd name="connsiteX47" fmla="*/ 1429127 w 2963460"/>
              <a:gd name="connsiteY47" fmla="*/ 2589690 h 2729175"/>
              <a:gd name="connsiteX48" fmla="*/ 1909575 w 2963460"/>
              <a:gd name="connsiteY48" fmla="*/ 2558694 h 2729175"/>
              <a:gd name="connsiteX49" fmla="*/ 2870470 w 2963460"/>
              <a:gd name="connsiteY49" fmla="*/ 2512199 h 2729175"/>
              <a:gd name="connsiteX50" fmla="*/ 2916965 w 2963460"/>
              <a:gd name="connsiteY50" fmla="*/ 2481202 h 2729175"/>
              <a:gd name="connsiteX51" fmla="*/ 2947961 w 2963460"/>
              <a:gd name="connsiteY51" fmla="*/ 2357216 h 2729175"/>
              <a:gd name="connsiteX52" fmla="*/ 2932463 w 2963460"/>
              <a:gd name="connsiteY52" fmla="*/ 1985256 h 2729175"/>
              <a:gd name="connsiteX53" fmla="*/ 2916965 w 2963460"/>
              <a:gd name="connsiteY53" fmla="*/ 1938761 h 2729175"/>
              <a:gd name="connsiteX54" fmla="*/ 2901466 w 2963460"/>
              <a:gd name="connsiteY54" fmla="*/ 1830273 h 2729175"/>
              <a:gd name="connsiteX55" fmla="*/ 2854971 w 2963460"/>
              <a:gd name="connsiteY55" fmla="*/ 1582300 h 2729175"/>
              <a:gd name="connsiteX56" fmla="*/ 2870470 w 2963460"/>
              <a:gd name="connsiteY56" fmla="*/ 993365 h 2729175"/>
              <a:gd name="connsiteX57" fmla="*/ 2885968 w 2963460"/>
              <a:gd name="connsiteY57" fmla="*/ 838382 h 2729175"/>
              <a:gd name="connsiteX58" fmla="*/ 2901466 w 2963460"/>
              <a:gd name="connsiteY58" fmla="*/ 776389 h 2729175"/>
              <a:gd name="connsiteX59" fmla="*/ 2916965 w 2963460"/>
              <a:gd name="connsiteY59" fmla="*/ 698897 h 2729175"/>
              <a:gd name="connsiteX60" fmla="*/ 2932463 w 2963460"/>
              <a:gd name="connsiteY60" fmla="*/ 574911 h 2729175"/>
              <a:gd name="connsiteX61" fmla="*/ 2963460 w 2963460"/>
              <a:gd name="connsiteY61" fmla="*/ 435426 h 2729175"/>
              <a:gd name="connsiteX62" fmla="*/ 2947961 w 2963460"/>
              <a:gd name="connsiteY62" fmla="*/ 202951 h 2729175"/>
              <a:gd name="connsiteX63" fmla="*/ 2916965 w 2963460"/>
              <a:gd name="connsiteY63" fmla="*/ 94463 h 2729175"/>
              <a:gd name="connsiteX64" fmla="*/ 2870470 w 2963460"/>
              <a:gd name="connsiteY64" fmla="*/ 78965 h 2729175"/>
              <a:gd name="connsiteX65" fmla="*/ 2405521 w 2963460"/>
              <a:gd name="connsiteY65" fmla="*/ 32470 h 2729175"/>
              <a:gd name="connsiteX66" fmla="*/ 2266036 w 2963460"/>
              <a:gd name="connsiteY66" fmla="*/ 94463 h 2729175"/>
              <a:gd name="connsiteX67" fmla="*/ 2204043 w 2963460"/>
              <a:gd name="connsiteY67" fmla="*/ 218450 h 2729175"/>
              <a:gd name="connsiteX68" fmla="*/ 2235039 w 2963460"/>
              <a:gd name="connsiteY68" fmla="*/ 218450 h 272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2963460" h="2729175">
                <a:moveTo>
                  <a:pt x="2235039" y="218450"/>
                </a:moveTo>
                <a:cubicBezTo>
                  <a:pt x="2227290" y="231365"/>
                  <a:pt x="2178341" y="265907"/>
                  <a:pt x="2157548" y="295941"/>
                </a:cubicBezTo>
                <a:cubicBezTo>
                  <a:pt x="2022113" y="491570"/>
                  <a:pt x="2136226" y="350858"/>
                  <a:pt x="2080056" y="481921"/>
                </a:cubicBezTo>
                <a:cubicBezTo>
                  <a:pt x="2072719" y="499041"/>
                  <a:pt x="2057390" y="511756"/>
                  <a:pt x="2049060" y="528416"/>
                </a:cubicBezTo>
                <a:cubicBezTo>
                  <a:pt x="2041754" y="543028"/>
                  <a:pt x="2037859" y="559150"/>
                  <a:pt x="2033561" y="574911"/>
                </a:cubicBezTo>
                <a:cubicBezTo>
                  <a:pt x="2022352" y="616010"/>
                  <a:pt x="2012897" y="657568"/>
                  <a:pt x="2002565" y="698897"/>
                </a:cubicBezTo>
                <a:cubicBezTo>
                  <a:pt x="1997399" y="719561"/>
                  <a:pt x="1993802" y="740683"/>
                  <a:pt x="1987066" y="760890"/>
                </a:cubicBezTo>
                <a:cubicBezTo>
                  <a:pt x="1964800" y="827688"/>
                  <a:pt x="1958049" y="843981"/>
                  <a:pt x="1940571" y="931372"/>
                </a:cubicBezTo>
                <a:cubicBezTo>
                  <a:pt x="1935405" y="957202"/>
                  <a:pt x="1930787" y="983148"/>
                  <a:pt x="1925073" y="1008863"/>
                </a:cubicBezTo>
                <a:cubicBezTo>
                  <a:pt x="1920452" y="1029656"/>
                  <a:pt x="1915427" y="1050375"/>
                  <a:pt x="1909575" y="1070856"/>
                </a:cubicBezTo>
                <a:cubicBezTo>
                  <a:pt x="1905087" y="1086564"/>
                  <a:pt x="1898039" y="1101502"/>
                  <a:pt x="1894077" y="1117351"/>
                </a:cubicBezTo>
                <a:cubicBezTo>
                  <a:pt x="1887688" y="1142907"/>
                  <a:pt x="1884967" y="1169287"/>
                  <a:pt x="1878578" y="1194843"/>
                </a:cubicBezTo>
                <a:cubicBezTo>
                  <a:pt x="1874616" y="1210692"/>
                  <a:pt x="1867042" y="1225489"/>
                  <a:pt x="1863080" y="1241338"/>
                </a:cubicBezTo>
                <a:cubicBezTo>
                  <a:pt x="1841666" y="1326996"/>
                  <a:pt x="1849577" y="1331100"/>
                  <a:pt x="1832083" y="1427317"/>
                </a:cubicBezTo>
                <a:cubicBezTo>
                  <a:pt x="1828273" y="1448274"/>
                  <a:pt x="1824064" y="1469367"/>
                  <a:pt x="1816585" y="1489311"/>
                </a:cubicBezTo>
                <a:cubicBezTo>
                  <a:pt x="1808473" y="1510943"/>
                  <a:pt x="1794689" y="1530069"/>
                  <a:pt x="1785588" y="1551304"/>
                </a:cubicBezTo>
                <a:cubicBezTo>
                  <a:pt x="1779153" y="1566320"/>
                  <a:pt x="1778024" y="1583518"/>
                  <a:pt x="1770090" y="1597799"/>
                </a:cubicBezTo>
                <a:cubicBezTo>
                  <a:pt x="1751998" y="1630364"/>
                  <a:pt x="1743439" y="1679009"/>
                  <a:pt x="1708097" y="1690789"/>
                </a:cubicBezTo>
                <a:cubicBezTo>
                  <a:pt x="1599058" y="1727135"/>
                  <a:pt x="1733668" y="1679830"/>
                  <a:pt x="1599609" y="1737284"/>
                </a:cubicBezTo>
                <a:cubicBezTo>
                  <a:pt x="1584593" y="1743719"/>
                  <a:pt x="1567726" y="1745476"/>
                  <a:pt x="1553114" y="1752782"/>
                </a:cubicBezTo>
                <a:cubicBezTo>
                  <a:pt x="1536454" y="1761112"/>
                  <a:pt x="1523279" y="1775448"/>
                  <a:pt x="1506619" y="1783778"/>
                </a:cubicBezTo>
                <a:cubicBezTo>
                  <a:pt x="1492007" y="1791084"/>
                  <a:pt x="1475832" y="1794789"/>
                  <a:pt x="1460124" y="1799277"/>
                </a:cubicBezTo>
                <a:cubicBezTo>
                  <a:pt x="1391730" y="1818818"/>
                  <a:pt x="1411092" y="1807977"/>
                  <a:pt x="1351636" y="1830273"/>
                </a:cubicBezTo>
                <a:cubicBezTo>
                  <a:pt x="1325587" y="1840041"/>
                  <a:pt x="1300193" y="1851502"/>
                  <a:pt x="1274144" y="1861270"/>
                </a:cubicBezTo>
                <a:cubicBezTo>
                  <a:pt x="1258848" y="1867006"/>
                  <a:pt x="1242945" y="1871032"/>
                  <a:pt x="1227649" y="1876768"/>
                </a:cubicBezTo>
                <a:cubicBezTo>
                  <a:pt x="1201600" y="1886536"/>
                  <a:pt x="1176303" y="1898258"/>
                  <a:pt x="1150158" y="1907765"/>
                </a:cubicBezTo>
                <a:cubicBezTo>
                  <a:pt x="1015136" y="1956864"/>
                  <a:pt x="1103094" y="1923426"/>
                  <a:pt x="995175" y="1954260"/>
                </a:cubicBezTo>
                <a:cubicBezTo>
                  <a:pt x="979467" y="1958748"/>
                  <a:pt x="964628" y="1966214"/>
                  <a:pt x="948680" y="1969758"/>
                </a:cubicBezTo>
                <a:cubicBezTo>
                  <a:pt x="918004" y="1976575"/>
                  <a:pt x="886576" y="1979465"/>
                  <a:pt x="855690" y="1985256"/>
                </a:cubicBezTo>
                <a:cubicBezTo>
                  <a:pt x="803908" y="1994965"/>
                  <a:pt x="752368" y="2005921"/>
                  <a:pt x="700707" y="2016253"/>
                </a:cubicBezTo>
                <a:lnTo>
                  <a:pt x="623216" y="2031751"/>
                </a:lnTo>
                <a:cubicBezTo>
                  <a:pt x="515393" y="2074880"/>
                  <a:pt x="572110" y="2053953"/>
                  <a:pt x="452734" y="2093745"/>
                </a:cubicBezTo>
                <a:lnTo>
                  <a:pt x="406239" y="2109243"/>
                </a:lnTo>
                <a:lnTo>
                  <a:pt x="359744" y="2124741"/>
                </a:lnTo>
                <a:cubicBezTo>
                  <a:pt x="344246" y="2135073"/>
                  <a:pt x="330690" y="2149198"/>
                  <a:pt x="313249" y="2155738"/>
                </a:cubicBezTo>
                <a:cubicBezTo>
                  <a:pt x="288584" y="2164987"/>
                  <a:pt x="261313" y="2164847"/>
                  <a:pt x="235758" y="2171236"/>
                </a:cubicBezTo>
                <a:cubicBezTo>
                  <a:pt x="219909" y="2175198"/>
                  <a:pt x="204761" y="2181568"/>
                  <a:pt x="189263" y="2186734"/>
                </a:cubicBezTo>
                <a:cubicBezTo>
                  <a:pt x="78036" y="2260886"/>
                  <a:pt x="122615" y="2222386"/>
                  <a:pt x="49778" y="2295222"/>
                </a:cubicBezTo>
                <a:cubicBezTo>
                  <a:pt x="39446" y="2315887"/>
                  <a:pt x="26894" y="2335583"/>
                  <a:pt x="18782" y="2357216"/>
                </a:cubicBezTo>
                <a:cubicBezTo>
                  <a:pt x="-6265" y="2424008"/>
                  <a:pt x="-6258" y="2509088"/>
                  <a:pt x="18782" y="2574192"/>
                </a:cubicBezTo>
                <a:cubicBezTo>
                  <a:pt x="28055" y="2598301"/>
                  <a:pt x="61163" y="2603877"/>
                  <a:pt x="80775" y="2620687"/>
                </a:cubicBezTo>
                <a:cubicBezTo>
                  <a:pt x="139104" y="2670684"/>
                  <a:pt x="121485" y="2680367"/>
                  <a:pt x="204761" y="2713677"/>
                </a:cubicBezTo>
                <a:cubicBezTo>
                  <a:pt x="229219" y="2723460"/>
                  <a:pt x="256422" y="2724009"/>
                  <a:pt x="282253" y="2729175"/>
                </a:cubicBezTo>
                <a:cubicBezTo>
                  <a:pt x="326793" y="2727319"/>
                  <a:pt x="764080" y="2712784"/>
                  <a:pt x="871188" y="2698178"/>
                </a:cubicBezTo>
                <a:cubicBezTo>
                  <a:pt x="1063647" y="2671933"/>
                  <a:pt x="928531" y="2675495"/>
                  <a:pt x="1072666" y="2636185"/>
                </a:cubicBezTo>
                <a:cubicBezTo>
                  <a:pt x="1102983" y="2627917"/>
                  <a:pt x="1134739" y="2626308"/>
                  <a:pt x="1165656" y="2620687"/>
                </a:cubicBezTo>
                <a:cubicBezTo>
                  <a:pt x="1191573" y="2615975"/>
                  <a:pt x="1216986" y="2608267"/>
                  <a:pt x="1243148" y="2605189"/>
                </a:cubicBezTo>
                <a:cubicBezTo>
                  <a:pt x="1304930" y="2597920"/>
                  <a:pt x="1367070" y="2594020"/>
                  <a:pt x="1429127" y="2589690"/>
                </a:cubicBezTo>
                <a:lnTo>
                  <a:pt x="1909575" y="2558694"/>
                </a:lnTo>
                <a:cubicBezTo>
                  <a:pt x="2487639" y="2512448"/>
                  <a:pt x="2167514" y="2531197"/>
                  <a:pt x="2870470" y="2512199"/>
                </a:cubicBezTo>
                <a:cubicBezTo>
                  <a:pt x="2885968" y="2501867"/>
                  <a:pt x="2908635" y="2497862"/>
                  <a:pt x="2916965" y="2481202"/>
                </a:cubicBezTo>
                <a:cubicBezTo>
                  <a:pt x="2936016" y="2443099"/>
                  <a:pt x="2947961" y="2357216"/>
                  <a:pt x="2947961" y="2357216"/>
                </a:cubicBezTo>
                <a:cubicBezTo>
                  <a:pt x="2942795" y="2233229"/>
                  <a:pt x="2941630" y="2109011"/>
                  <a:pt x="2932463" y="1985256"/>
                </a:cubicBezTo>
                <a:cubicBezTo>
                  <a:pt x="2931256" y="1968964"/>
                  <a:pt x="2920169" y="1954780"/>
                  <a:pt x="2916965" y="1938761"/>
                </a:cubicBezTo>
                <a:cubicBezTo>
                  <a:pt x="2909801" y="1902941"/>
                  <a:pt x="2908630" y="1866093"/>
                  <a:pt x="2901466" y="1830273"/>
                </a:cubicBezTo>
                <a:cubicBezTo>
                  <a:pt x="2846669" y="1556289"/>
                  <a:pt x="2889148" y="1855706"/>
                  <a:pt x="2854971" y="1582300"/>
                </a:cubicBezTo>
                <a:cubicBezTo>
                  <a:pt x="2860137" y="1385988"/>
                  <a:pt x="2862294" y="1189574"/>
                  <a:pt x="2870470" y="993365"/>
                </a:cubicBezTo>
                <a:cubicBezTo>
                  <a:pt x="2872631" y="941491"/>
                  <a:pt x="2878626" y="889779"/>
                  <a:pt x="2885968" y="838382"/>
                </a:cubicBezTo>
                <a:cubicBezTo>
                  <a:pt x="2888980" y="817296"/>
                  <a:pt x="2896845" y="797182"/>
                  <a:pt x="2901466" y="776389"/>
                </a:cubicBezTo>
                <a:cubicBezTo>
                  <a:pt x="2907180" y="750674"/>
                  <a:pt x="2912959" y="724933"/>
                  <a:pt x="2916965" y="698897"/>
                </a:cubicBezTo>
                <a:cubicBezTo>
                  <a:pt x="2923298" y="657731"/>
                  <a:pt x="2926130" y="616077"/>
                  <a:pt x="2932463" y="574911"/>
                </a:cubicBezTo>
                <a:cubicBezTo>
                  <a:pt x="2940335" y="523744"/>
                  <a:pt x="2951116" y="484799"/>
                  <a:pt x="2963460" y="435426"/>
                </a:cubicBezTo>
                <a:cubicBezTo>
                  <a:pt x="2958294" y="357934"/>
                  <a:pt x="2956091" y="280188"/>
                  <a:pt x="2947961" y="202951"/>
                </a:cubicBezTo>
                <a:cubicBezTo>
                  <a:pt x="2947914" y="202502"/>
                  <a:pt x="2924310" y="101808"/>
                  <a:pt x="2916965" y="94463"/>
                </a:cubicBezTo>
                <a:cubicBezTo>
                  <a:pt x="2905413" y="82911"/>
                  <a:pt x="2885968" y="84131"/>
                  <a:pt x="2870470" y="78965"/>
                </a:cubicBezTo>
                <a:cubicBezTo>
                  <a:pt x="2674227" y="-51863"/>
                  <a:pt x="2814701" y="15421"/>
                  <a:pt x="2405521" y="32470"/>
                </a:cubicBezTo>
                <a:cubicBezTo>
                  <a:pt x="2294860" y="69357"/>
                  <a:pt x="2339717" y="45343"/>
                  <a:pt x="2266036" y="94463"/>
                </a:cubicBezTo>
                <a:cubicBezTo>
                  <a:pt x="2250468" y="203441"/>
                  <a:pt x="2284191" y="198412"/>
                  <a:pt x="2204043" y="218450"/>
                </a:cubicBezTo>
                <a:cubicBezTo>
                  <a:pt x="2199031" y="219703"/>
                  <a:pt x="2242788" y="205535"/>
                  <a:pt x="2235039" y="218450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0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Q3. Graph Valid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n nodes labeled from 0 to n - 1 and a list of undirected edges (each edge is a pair of nodes), write a function to check whether these edges make up a valid tree.</a:t>
            </a:r>
          </a:p>
          <a:p>
            <a:pPr marL="0" indent="0">
              <a:buNone/>
            </a:pPr>
            <a:r>
              <a:rPr lang="en-US" dirty="0"/>
              <a:t>For example:</a:t>
            </a:r>
          </a:p>
          <a:p>
            <a:pPr marL="0" indent="0">
              <a:buNone/>
            </a:pPr>
            <a:r>
              <a:rPr lang="en-US" dirty="0"/>
              <a:t>Given n = 5 and edges = [[0, 1], [0, 2], [0, 3], [1, 4]], return true.</a:t>
            </a:r>
          </a:p>
          <a:p>
            <a:pPr marL="0" indent="0">
              <a:buNone/>
            </a:pPr>
            <a:r>
              <a:rPr lang="en-US" dirty="0"/>
              <a:t>Given n = 5 and edges = [[0, 1], [1, 2], [2, 3], [1, 3], [1, 4]], return false.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96746" y="4742481"/>
            <a:ext cx="4633993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validTree</a:t>
            </a:r>
            <a:r>
              <a:rPr lang="en-US" sz="1600" dirty="0">
                <a:latin typeface="Consolas" panose="020B0609020204030204" pitchFamily="49" charset="0"/>
              </a:rPr>
              <a:t>(self, n, edges):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"""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:type n: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    :type edges: List[List[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]]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:</a:t>
            </a:r>
            <a:r>
              <a:rPr lang="en-US" sz="1600" dirty="0" err="1">
                <a:latin typeface="Consolas" panose="020B0609020204030204" pitchFamily="49" charset="0"/>
              </a:rPr>
              <a:t>rtype</a:t>
            </a:r>
            <a:r>
              <a:rPr lang="en-US" sz="1600" dirty="0">
                <a:latin typeface="Consolas" panose="020B0609020204030204" pitchFamily="49" charset="0"/>
              </a:rPr>
              <a:t>: bool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"""</a:t>
            </a:r>
          </a:p>
        </p:txBody>
      </p:sp>
    </p:spTree>
    <p:extLst>
      <p:ext uri="{BB962C8B-B14F-4D97-AF65-F5344CB8AC3E}">
        <p14:creationId xmlns:p14="http://schemas.microsoft.com/office/powerpoint/2010/main" val="322359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Q3. Graph Valid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Valid Tree: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If there are n nodes, there must be n-1 edges.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There is no loop.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3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Q3. Graph Valid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validTree</a:t>
            </a:r>
            <a:r>
              <a:rPr lang="en-US" sz="2400" dirty="0">
                <a:latin typeface="Consolas" panose="020B0609020204030204" pitchFamily="49" charset="0"/>
              </a:rPr>
              <a:t>(self, n, edges):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if </a:t>
            </a:r>
            <a:r>
              <a:rPr lang="en-US" sz="2400" dirty="0" err="1">
                <a:latin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</a:rPr>
              <a:t>(edges) != n-1: return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union = Union()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for </a:t>
            </a:r>
            <a:r>
              <a:rPr lang="en-US" sz="2400" dirty="0">
                <a:latin typeface="Consolas" panose="020B0609020204030204" pitchFamily="49" charset="0"/>
              </a:rPr>
              <a:t>u, v in edges: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</a:rPr>
              <a:t>union.makeSet</a:t>
            </a:r>
            <a:r>
              <a:rPr lang="en-US" sz="2400" dirty="0">
                <a:latin typeface="Consolas" panose="020B0609020204030204" pitchFamily="49" charset="0"/>
              </a:rPr>
              <a:t>(u)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</a:rPr>
              <a:t>union.makeSet</a:t>
            </a:r>
            <a:r>
              <a:rPr lang="en-US" sz="2400" dirty="0">
                <a:latin typeface="Consolas" panose="020B0609020204030204" pitchFamily="49" charset="0"/>
              </a:rPr>
              <a:t>(v)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for </a:t>
            </a:r>
            <a:r>
              <a:rPr lang="en-US" sz="2400" dirty="0">
                <a:latin typeface="Consolas" panose="020B0609020204030204" pitchFamily="49" charset="0"/>
              </a:rPr>
              <a:t>u, v in edges: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    if </a:t>
            </a:r>
            <a:r>
              <a:rPr lang="en-US" sz="2400" dirty="0" err="1">
                <a:latin typeface="Consolas" panose="020B0609020204030204" pitchFamily="49" charset="0"/>
              </a:rPr>
              <a:t>union.findSet</a:t>
            </a:r>
            <a:r>
              <a:rPr lang="en-US" sz="2400" dirty="0">
                <a:latin typeface="Consolas" panose="020B0609020204030204" pitchFamily="49" charset="0"/>
              </a:rPr>
              <a:t>(u) == </a:t>
            </a:r>
            <a:r>
              <a:rPr lang="en-US" sz="2400" dirty="0" err="1">
                <a:latin typeface="Consolas" panose="020B0609020204030204" pitchFamily="49" charset="0"/>
              </a:rPr>
              <a:t>union.findSet</a:t>
            </a:r>
            <a:r>
              <a:rPr lang="en-US" sz="2400" dirty="0">
                <a:latin typeface="Consolas" panose="020B0609020204030204" pitchFamily="49" charset="0"/>
              </a:rPr>
              <a:t>(v):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return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    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</a:t>
            </a:r>
            <a:r>
              <a:rPr lang="en-US" sz="2400" dirty="0" err="1">
                <a:latin typeface="Consolas" panose="020B0609020204030204" pitchFamily="49" charset="0"/>
              </a:rPr>
              <a:t>union.union</a:t>
            </a:r>
            <a:r>
              <a:rPr lang="en-US" sz="2400" dirty="0">
                <a:latin typeface="Consolas" panose="020B0609020204030204" pitchFamily="49" charset="0"/>
              </a:rPr>
              <a:t>(u, v)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return True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6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Union Find</a:t>
            </a:r>
          </a:p>
          <a:p>
            <a:pPr lvl="1"/>
            <a:r>
              <a:rPr lang="en-US" sz="2800" dirty="0" smtClean="0"/>
              <a:t>Naïve Version</a:t>
            </a:r>
          </a:p>
          <a:p>
            <a:pPr lvl="2"/>
            <a:r>
              <a:rPr lang="en-US" sz="2800" i="1" dirty="0" smtClean="0">
                <a:solidFill>
                  <a:srgbClr val="C00000"/>
                </a:solidFill>
              </a:rPr>
              <a:t>Practice</a:t>
            </a:r>
          </a:p>
          <a:p>
            <a:pPr lvl="1"/>
            <a:r>
              <a:rPr lang="en-US" sz="2800" dirty="0" smtClean="0"/>
              <a:t>Optimized Version</a:t>
            </a:r>
          </a:p>
          <a:p>
            <a:pPr lvl="2"/>
            <a:r>
              <a:rPr lang="en-US" sz="2800" i="1" dirty="0" smtClean="0">
                <a:solidFill>
                  <a:srgbClr val="C00000"/>
                </a:solidFill>
              </a:rPr>
              <a:t>Practice</a:t>
            </a:r>
          </a:p>
          <a:p>
            <a:r>
              <a:rPr lang="en-US" dirty="0" smtClean="0"/>
              <a:t>Cycle Detection</a:t>
            </a:r>
          </a:p>
          <a:p>
            <a:pPr lvl="1"/>
            <a:r>
              <a:rPr lang="en-US" sz="2800" i="1" dirty="0" smtClean="0">
                <a:solidFill>
                  <a:srgbClr val="C00000"/>
                </a:solidFill>
              </a:rPr>
              <a:t>Practice</a:t>
            </a:r>
          </a:p>
          <a:p>
            <a:r>
              <a:rPr lang="en-US" dirty="0" err="1"/>
              <a:t>Kruskal's</a:t>
            </a:r>
            <a:r>
              <a:rPr lang="en-US" dirty="0"/>
              <a:t> algorithm 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5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7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Weighted Graph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2800" dirty="0" smtClean="0"/>
              <a:t>A </a:t>
            </a:r>
            <a:r>
              <a:rPr lang="en-US" sz="2800" dirty="0"/>
              <a:t>weighted graph refers to an edge-weighted graph, where edges have weights or values.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5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Weighted Graph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A </a:t>
            </a:r>
            <a:r>
              <a:rPr lang="en-US" dirty="0"/>
              <a:t>weighted graph refers to an edge-weighted graph, where edges have weights or values.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1287802" y="3247608"/>
            <a:ext cx="5174992" cy="279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3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Minimum Spanning Tree:</a:t>
            </a:r>
          </a:p>
          <a:p>
            <a:pPr marL="457200" lvl="1" indent="0">
              <a:buNone/>
            </a:pPr>
            <a:r>
              <a:rPr lang="en-US" dirty="0"/>
              <a:t>A minimum spanning tree is a subset of the edges of a connected, edge-weighted graph that connects all the vertices together, without any cycles and with the minimum possible total edge weight.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1070824" y="3512221"/>
            <a:ext cx="4090112" cy="253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5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Minimum Spanning Tree:</a:t>
            </a:r>
          </a:p>
          <a:p>
            <a:pPr marL="457200" lvl="1" indent="0">
              <a:buNone/>
            </a:pPr>
            <a:r>
              <a:rPr lang="en-US" dirty="0"/>
              <a:t>A minimum spanning tree is a subset of the edges of a connected, edge-weighted graph that connects all the vertices together, without any cycles and with the minimum possible total edge weight.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1070824" y="3512221"/>
            <a:ext cx="4090112" cy="2532117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5593172" y="4488509"/>
            <a:ext cx="743919" cy="387458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6769328" y="3692098"/>
            <a:ext cx="4017492" cy="238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8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KRUSKAL(G):</a:t>
            </a:r>
          </a:p>
          <a:p>
            <a:pPr marL="457200" lvl="1" indent="0">
              <a:buNone/>
            </a:pPr>
            <a:r>
              <a:rPr lang="en-US" dirty="0"/>
              <a:t>Result = ∅</a:t>
            </a:r>
          </a:p>
          <a:p>
            <a:pPr marL="457200" lvl="1" indent="0">
              <a:buNone/>
            </a:pPr>
            <a:r>
              <a:rPr lang="en-US" dirty="0" err="1"/>
              <a:t>foreach</a:t>
            </a:r>
            <a:r>
              <a:rPr lang="en-US" dirty="0"/>
              <a:t> v ∈ G.V:</a:t>
            </a:r>
          </a:p>
          <a:p>
            <a:pPr marL="914400" lvl="2" indent="0">
              <a:buNone/>
            </a:pPr>
            <a:r>
              <a:rPr lang="en-US" sz="2400" dirty="0"/>
              <a:t>MAKE-SET(v)</a:t>
            </a:r>
          </a:p>
          <a:p>
            <a:pPr marL="457200" lvl="1" indent="0">
              <a:buNone/>
            </a:pPr>
            <a:r>
              <a:rPr lang="en-US" dirty="0" err="1"/>
              <a:t>foreach</a:t>
            </a:r>
            <a:r>
              <a:rPr lang="en-US" dirty="0"/>
              <a:t> (u, v) in G.E ordered by increasing order of weight(u, v):</a:t>
            </a:r>
          </a:p>
          <a:p>
            <a:pPr marL="914400" lvl="2" indent="0">
              <a:buNone/>
            </a:pPr>
            <a:r>
              <a:rPr lang="en-US" sz="2400" dirty="0"/>
              <a:t>if FIND-SET(u) ≠ FIND-SET(v):</a:t>
            </a:r>
          </a:p>
          <a:p>
            <a:pPr marL="1371600" lvl="3" indent="0">
              <a:buNone/>
            </a:pPr>
            <a:r>
              <a:rPr lang="en-US" sz="2400" dirty="0"/>
              <a:t>Result = Result ∪ {(u, v)}</a:t>
            </a:r>
          </a:p>
          <a:p>
            <a:pPr marL="1371600" lvl="3" indent="0">
              <a:buNone/>
            </a:pPr>
            <a:r>
              <a:rPr lang="en-US" sz="2400" dirty="0"/>
              <a:t>UNION(u, v)</a:t>
            </a:r>
          </a:p>
          <a:p>
            <a:pPr marL="457200" lvl="1" indent="0">
              <a:buNone/>
            </a:pPr>
            <a:r>
              <a:rPr lang="en-US" dirty="0"/>
              <a:t>return Result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0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Data Structure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33953" y="2476500"/>
            <a:ext cx="5307201" cy="3497470"/>
            <a:chOff x="433953" y="2476500"/>
            <a:chExt cx="5307201" cy="349747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2476500"/>
              <a:ext cx="4498707" cy="3426168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33953" y="2650210"/>
              <a:ext cx="4042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  <p:cxnSp>
          <p:nvCxnSpPr>
            <p:cNvPr id="7" name="Straight Arrow Connector 6"/>
            <p:cNvCxnSpPr>
              <a:stCxn id="4" idx="3"/>
            </p:cNvCxnSpPr>
            <p:nvPr/>
          </p:nvCxnSpPr>
          <p:spPr>
            <a:xfrm>
              <a:off x="838200" y="2881043"/>
              <a:ext cx="556647" cy="2308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336907" y="5512305"/>
              <a:ext cx="4042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B</a:t>
              </a:r>
              <a:endParaRPr lang="en-US" sz="24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293032" y="5021452"/>
              <a:ext cx="1043875" cy="6218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815865" y="1545009"/>
            <a:ext cx="4852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Given a graph, determine whether two vertices are somehow connected.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0024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</a:t>
            </a:r>
            <a:r>
              <a:rPr lang="en-US" b="1" dirty="0" smtClean="0"/>
              <a:t>algorithm – 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AB, BE, EF, CD, BF, DE, CE, BC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2290588"/>
            <a:ext cx="6461502" cy="345928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596325" y="2727702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34331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17841" y="2727702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83614" y="4763147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39357" y="2750950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32897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n 12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n 13"/>
          <p:cNvSpPr/>
          <p:nvPr/>
        </p:nvSpPr>
        <p:spPr>
          <a:xfrm>
            <a:off x="4324673" y="273682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un 14"/>
          <p:cNvSpPr/>
          <p:nvPr/>
        </p:nvSpPr>
        <p:spPr>
          <a:xfrm>
            <a:off x="6527364" y="2750950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n 15"/>
          <p:cNvSpPr/>
          <p:nvPr/>
        </p:nvSpPr>
        <p:spPr>
          <a:xfrm>
            <a:off x="6564820" y="487938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n 16"/>
          <p:cNvSpPr/>
          <p:nvPr/>
        </p:nvSpPr>
        <p:spPr>
          <a:xfrm>
            <a:off x="4246534" y="4995621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/>
          <p:cNvSpPr/>
          <p:nvPr/>
        </p:nvSpPr>
        <p:spPr>
          <a:xfrm>
            <a:off x="1813300" y="5032673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6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</a:t>
            </a:r>
            <a:r>
              <a:rPr lang="en-US" b="1" dirty="0" smtClean="0"/>
              <a:t>algorithm –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AB, BE, EF, CD, BF, DE, CE, BC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2290588"/>
            <a:ext cx="6461502" cy="345928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596325" y="2727702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34331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17841" y="2727702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83614" y="4763147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39357" y="2750950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32897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n 12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n 13"/>
          <p:cNvSpPr/>
          <p:nvPr/>
        </p:nvSpPr>
        <p:spPr>
          <a:xfrm>
            <a:off x="4324673" y="273682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un 14"/>
          <p:cNvSpPr/>
          <p:nvPr/>
        </p:nvSpPr>
        <p:spPr>
          <a:xfrm>
            <a:off x="6527364" y="2750950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n 15"/>
          <p:cNvSpPr/>
          <p:nvPr/>
        </p:nvSpPr>
        <p:spPr>
          <a:xfrm>
            <a:off x="6564820" y="487938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n 16"/>
          <p:cNvSpPr/>
          <p:nvPr/>
        </p:nvSpPr>
        <p:spPr>
          <a:xfrm>
            <a:off x="4246534" y="4995621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/>
          <p:cNvSpPr/>
          <p:nvPr/>
        </p:nvSpPr>
        <p:spPr>
          <a:xfrm>
            <a:off x="1813300" y="5032673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5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</a:t>
            </a:r>
            <a:r>
              <a:rPr lang="en-US" b="1" dirty="0" smtClean="0"/>
              <a:t>algorithm –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AB, BE, EF, CD, BF, DE, CE, BC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2290588"/>
            <a:ext cx="6461502" cy="345928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596325" y="2727702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34331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17841" y="2727702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83614" y="4763147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39357" y="2750950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32897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n 12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n 13"/>
          <p:cNvSpPr/>
          <p:nvPr/>
        </p:nvSpPr>
        <p:spPr>
          <a:xfrm>
            <a:off x="4324673" y="273682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un 14"/>
          <p:cNvSpPr/>
          <p:nvPr/>
        </p:nvSpPr>
        <p:spPr>
          <a:xfrm>
            <a:off x="6527364" y="2750950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n 15"/>
          <p:cNvSpPr/>
          <p:nvPr/>
        </p:nvSpPr>
        <p:spPr>
          <a:xfrm>
            <a:off x="6564820" y="487938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n 16"/>
          <p:cNvSpPr/>
          <p:nvPr/>
        </p:nvSpPr>
        <p:spPr>
          <a:xfrm>
            <a:off x="4246534" y="4995621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/>
          <p:cNvSpPr/>
          <p:nvPr/>
        </p:nvSpPr>
        <p:spPr>
          <a:xfrm>
            <a:off x="1813300" y="5032673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8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</a:t>
            </a:r>
            <a:r>
              <a:rPr lang="en-US" b="1" dirty="0" smtClean="0"/>
              <a:t>algorithm –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AB, BE, EF, CD, BF, DE, CE, BC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2290588"/>
            <a:ext cx="6461502" cy="345928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596325" y="2727702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34331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17841" y="2727702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83614" y="4763147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39357" y="2750950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32897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87159" y="2290587"/>
            <a:ext cx="39985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AB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(A)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(B)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</p:txBody>
      </p:sp>
      <p:sp>
        <p:nvSpPr>
          <p:cNvPr id="13" name="Sun 12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n 13"/>
          <p:cNvSpPr/>
          <p:nvPr/>
        </p:nvSpPr>
        <p:spPr>
          <a:xfrm>
            <a:off x="4324673" y="273682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un 14"/>
          <p:cNvSpPr/>
          <p:nvPr/>
        </p:nvSpPr>
        <p:spPr>
          <a:xfrm>
            <a:off x="6527364" y="2750950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n 15"/>
          <p:cNvSpPr/>
          <p:nvPr/>
        </p:nvSpPr>
        <p:spPr>
          <a:xfrm>
            <a:off x="6564820" y="487938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n 16"/>
          <p:cNvSpPr/>
          <p:nvPr/>
        </p:nvSpPr>
        <p:spPr>
          <a:xfrm>
            <a:off x="4246534" y="4995621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/>
          <p:cNvSpPr/>
          <p:nvPr/>
        </p:nvSpPr>
        <p:spPr>
          <a:xfrm>
            <a:off x="1813300" y="5032673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1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</a:t>
            </a:r>
            <a:r>
              <a:rPr lang="en-US" b="1" dirty="0" smtClean="0"/>
              <a:t>algorithm –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AB, BE, EF, CD, BF, DE, CE, BC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2290588"/>
            <a:ext cx="6461502" cy="345928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596325" y="2727702"/>
            <a:ext cx="2845228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34331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83614" y="4763147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39357" y="2750950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32897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87159" y="2290587"/>
            <a:ext cx="39985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AB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(A)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(B)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r>
              <a:rPr lang="en-US" sz="2800" b="1" dirty="0" smtClean="0"/>
              <a:t>Result: AB</a:t>
            </a:r>
          </a:p>
          <a:p>
            <a:endParaRPr lang="en-US" sz="2800" b="1" dirty="0"/>
          </a:p>
        </p:txBody>
      </p:sp>
      <p:sp>
        <p:nvSpPr>
          <p:cNvPr id="13" name="Sun 12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n 15"/>
          <p:cNvSpPr/>
          <p:nvPr/>
        </p:nvSpPr>
        <p:spPr>
          <a:xfrm>
            <a:off x="6527364" y="2750950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n 16"/>
          <p:cNvSpPr/>
          <p:nvPr/>
        </p:nvSpPr>
        <p:spPr>
          <a:xfrm>
            <a:off x="6564820" y="487938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/>
          <p:cNvSpPr/>
          <p:nvPr/>
        </p:nvSpPr>
        <p:spPr>
          <a:xfrm>
            <a:off x="4246534" y="4995621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n 18"/>
          <p:cNvSpPr/>
          <p:nvPr/>
        </p:nvSpPr>
        <p:spPr>
          <a:xfrm>
            <a:off x="1813300" y="5032673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0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</a:t>
            </a:r>
            <a:r>
              <a:rPr lang="en-US" b="1" dirty="0" smtClean="0"/>
              <a:t>algorithm –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AB, BE, EF, CD, BF, DE, CE, BC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2290588"/>
            <a:ext cx="6461502" cy="345928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596325" y="2727702"/>
            <a:ext cx="2845228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34331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83614" y="4763147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39357" y="2750950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32897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87159" y="2290587"/>
            <a:ext cx="39985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BE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(B)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(E)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r>
              <a:rPr lang="en-US" sz="2800" b="1" dirty="0"/>
              <a:t>Result: AB</a:t>
            </a:r>
          </a:p>
          <a:p>
            <a:endParaRPr lang="en-US" sz="2800" b="1" dirty="0"/>
          </a:p>
        </p:txBody>
      </p:sp>
      <p:sp>
        <p:nvSpPr>
          <p:cNvPr id="13" name="Sun 12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n 13"/>
          <p:cNvSpPr/>
          <p:nvPr/>
        </p:nvSpPr>
        <p:spPr>
          <a:xfrm>
            <a:off x="6527364" y="2750950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un 14"/>
          <p:cNvSpPr/>
          <p:nvPr/>
        </p:nvSpPr>
        <p:spPr>
          <a:xfrm>
            <a:off x="6564820" y="487938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n 15"/>
          <p:cNvSpPr/>
          <p:nvPr/>
        </p:nvSpPr>
        <p:spPr>
          <a:xfrm>
            <a:off x="4246534" y="4995621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n 16"/>
          <p:cNvSpPr/>
          <p:nvPr/>
        </p:nvSpPr>
        <p:spPr>
          <a:xfrm>
            <a:off x="1813300" y="5032673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7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</a:t>
            </a:r>
            <a:r>
              <a:rPr lang="en-US" b="1" dirty="0" smtClean="0"/>
              <a:t>algorithm –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AB, BE, EF, CD, BF, DE, CE, BC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2290588"/>
            <a:ext cx="6461502" cy="3459283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534331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39357" y="2750950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32897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87159" y="2290587"/>
            <a:ext cx="39985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BE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(B)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(E)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r>
              <a:rPr lang="en-US" sz="2800" b="1" dirty="0" smtClean="0"/>
              <a:t>Result: AB, BE</a:t>
            </a:r>
          </a:p>
          <a:p>
            <a:endParaRPr lang="en-US" sz="2800" b="1" dirty="0"/>
          </a:p>
        </p:txBody>
      </p:sp>
      <p:sp>
        <p:nvSpPr>
          <p:cNvPr id="13" name="Sun 12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441342" y="2448732"/>
            <a:ext cx="3356859" cy="3084163"/>
          </a:xfrm>
          <a:custGeom>
            <a:avLst/>
            <a:gdLst>
              <a:gd name="connsiteX0" fmla="*/ 387458 w 3356859"/>
              <a:gd name="connsiteY0" fmla="*/ 170482 h 3084163"/>
              <a:gd name="connsiteX1" fmla="*/ 201478 w 3356859"/>
              <a:gd name="connsiteY1" fmla="*/ 201478 h 3084163"/>
              <a:gd name="connsiteX2" fmla="*/ 108489 w 3356859"/>
              <a:gd name="connsiteY2" fmla="*/ 232475 h 3084163"/>
              <a:gd name="connsiteX3" fmla="*/ 77492 w 3356859"/>
              <a:gd name="connsiteY3" fmla="*/ 278970 h 3084163"/>
              <a:gd name="connsiteX4" fmla="*/ 30997 w 3356859"/>
              <a:gd name="connsiteY4" fmla="*/ 325465 h 3084163"/>
              <a:gd name="connsiteX5" fmla="*/ 0 w 3356859"/>
              <a:gd name="connsiteY5" fmla="*/ 387458 h 3084163"/>
              <a:gd name="connsiteX6" fmla="*/ 15499 w 3356859"/>
              <a:gd name="connsiteY6" fmla="*/ 681926 h 3084163"/>
              <a:gd name="connsiteX7" fmla="*/ 46495 w 3356859"/>
              <a:gd name="connsiteY7" fmla="*/ 728421 h 3084163"/>
              <a:gd name="connsiteX8" fmla="*/ 77492 w 3356859"/>
              <a:gd name="connsiteY8" fmla="*/ 790414 h 3084163"/>
              <a:gd name="connsiteX9" fmla="*/ 123987 w 3356859"/>
              <a:gd name="connsiteY9" fmla="*/ 836909 h 3084163"/>
              <a:gd name="connsiteX10" fmla="*/ 154983 w 3356859"/>
              <a:gd name="connsiteY10" fmla="*/ 883404 h 3084163"/>
              <a:gd name="connsiteX11" fmla="*/ 247973 w 3356859"/>
              <a:gd name="connsiteY11" fmla="*/ 960895 h 3084163"/>
              <a:gd name="connsiteX12" fmla="*/ 356461 w 3356859"/>
              <a:gd name="connsiteY12" fmla="*/ 1069383 h 3084163"/>
              <a:gd name="connsiteX13" fmla="*/ 402956 w 3356859"/>
              <a:gd name="connsiteY13" fmla="*/ 1115878 h 3084163"/>
              <a:gd name="connsiteX14" fmla="*/ 449451 w 3356859"/>
              <a:gd name="connsiteY14" fmla="*/ 1146875 h 3084163"/>
              <a:gd name="connsiteX15" fmla="*/ 573438 w 3356859"/>
              <a:gd name="connsiteY15" fmla="*/ 1239865 h 3084163"/>
              <a:gd name="connsiteX16" fmla="*/ 635431 w 3356859"/>
              <a:gd name="connsiteY16" fmla="*/ 1286360 h 3084163"/>
              <a:gd name="connsiteX17" fmla="*/ 805912 w 3356859"/>
              <a:gd name="connsiteY17" fmla="*/ 1425844 h 3084163"/>
              <a:gd name="connsiteX18" fmla="*/ 852407 w 3356859"/>
              <a:gd name="connsiteY18" fmla="*/ 1472339 h 3084163"/>
              <a:gd name="connsiteX19" fmla="*/ 898902 w 3356859"/>
              <a:gd name="connsiteY19" fmla="*/ 1503336 h 3084163"/>
              <a:gd name="connsiteX20" fmla="*/ 929899 w 3356859"/>
              <a:gd name="connsiteY20" fmla="*/ 1549831 h 3084163"/>
              <a:gd name="connsiteX21" fmla="*/ 976394 w 3356859"/>
              <a:gd name="connsiteY21" fmla="*/ 1596326 h 3084163"/>
              <a:gd name="connsiteX22" fmla="*/ 1007390 w 3356859"/>
              <a:gd name="connsiteY22" fmla="*/ 1642821 h 3084163"/>
              <a:gd name="connsiteX23" fmla="*/ 1053885 w 3356859"/>
              <a:gd name="connsiteY23" fmla="*/ 1689315 h 3084163"/>
              <a:gd name="connsiteX24" fmla="*/ 1084882 w 3356859"/>
              <a:gd name="connsiteY24" fmla="*/ 1735810 h 3084163"/>
              <a:gd name="connsiteX25" fmla="*/ 1146875 w 3356859"/>
              <a:gd name="connsiteY25" fmla="*/ 1782305 h 3084163"/>
              <a:gd name="connsiteX26" fmla="*/ 1193370 w 3356859"/>
              <a:gd name="connsiteY26" fmla="*/ 1828800 h 3084163"/>
              <a:gd name="connsiteX27" fmla="*/ 1394848 w 3356859"/>
              <a:gd name="connsiteY27" fmla="*/ 1999282 h 3084163"/>
              <a:gd name="connsiteX28" fmla="*/ 1549831 w 3356859"/>
              <a:gd name="connsiteY28" fmla="*/ 2169763 h 3084163"/>
              <a:gd name="connsiteX29" fmla="*/ 1596326 w 3356859"/>
              <a:gd name="connsiteY29" fmla="*/ 2216258 h 3084163"/>
              <a:gd name="connsiteX30" fmla="*/ 1658319 w 3356859"/>
              <a:gd name="connsiteY30" fmla="*/ 2278251 h 3084163"/>
              <a:gd name="connsiteX31" fmla="*/ 1720312 w 3356859"/>
              <a:gd name="connsiteY31" fmla="*/ 2355743 h 3084163"/>
              <a:gd name="connsiteX32" fmla="*/ 1766807 w 3356859"/>
              <a:gd name="connsiteY32" fmla="*/ 2386739 h 3084163"/>
              <a:gd name="connsiteX33" fmla="*/ 1859797 w 3356859"/>
              <a:gd name="connsiteY33" fmla="*/ 2479729 h 3084163"/>
              <a:gd name="connsiteX34" fmla="*/ 1937289 w 3356859"/>
              <a:gd name="connsiteY34" fmla="*/ 2572719 h 3084163"/>
              <a:gd name="connsiteX35" fmla="*/ 1983783 w 3356859"/>
              <a:gd name="connsiteY35" fmla="*/ 2603715 h 3084163"/>
              <a:gd name="connsiteX36" fmla="*/ 2076773 w 3356859"/>
              <a:gd name="connsiteY36" fmla="*/ 2696705 h 3084163"/>
              <a:gd name="connsiteX37" fmla="*/ 2169763 w 3356859"/>
              <a:gd name="connsiteY37" fmla="*/ 2774197 h 3084163"/>
              <a:gd name="connsiteX38" fmla="*/ 2216258 w 3356859"/>
              <a:gd name="connsiteY38" fmla="*/ 2805193 h 3084163"/>
              <a:gd name="connsiteX39" fmla="*/ 2293750 w 3356859"/>
              <a:gd name="connsiteY39" fmla="*/ 2867187 h 3084163"/>
              <a:gd name="connsiteX40" fmla="*/ 2340244 w 3356859"/>
              <a:gd name="connsiteY40" fmla="*/ 2913682 h 3084163"/>
              <a:gd name="connsiteX41" fmla="*/ 2386739 w 3356859"/>
              <a:gd name="connsiteY41" fmla="*/ 2944678 h 3084163"/>
              <a:gd name="connsiteX42" fmla="*/ 2479729 w 3356859"/>
              <a:gd name="connsiteY42" fmla="*/ 3022170 h 3084163"/>
              <a:gd name="connsiteX43" fmla="*/ 2510726 w 3356859"/>
              <a:gd name="connsiteY43" fmla="*/ 3068665 h 3084163"/>
              <a:gd name="connsiteX44" fmla="*/ 2572719 w 3356859"/>
              <a:gd name="connsiteY44" fmla="*/ 3084163 h 3084163"/>
              <a:gd name="connsiteX45" fmla="*/ 3177153 w 3356859"/>
              <a:gd name="connsiteY45" fmla="*/ 3068665 h 3084163"/>
              <a:gd name="connsiteX46" fmla="*/ 3223648 w 3356859"/>
              <a:gd name="connsiteY46" fmla="*/ 3053166 h 3084163"/>
              <a:gd name="connsiteX47" fmla="*/ 3301139 w 3356859"/>
              <a:gd name="connsiteY47" fmla="*/ 3037668 h 3084163"/>
              <a:gd name="connsiteX48" fmla="*/ 3332136 w 3356859"/>
              <a:gd name="connsiteY48" fmla="*/ 2991173 h 3084163"/>
              <a:gd name="connsiteX49" fmla="*/ 3332136 w 3356859"/>
              <a:gd name="connsiteY49" fmla="*/ 2696705 h 3084163"/>
              <a:gd name="connsiteX50" fmla="*/ 3316638 w 3356859"/>
              <a:gd name="connsiteY50" fmla="*/ 2650210 h 3084163"/>
              <a:gd name="connsiteX51" fmla="*/ 3285641 w 3356859"/>
              <a:gd name="connsiteY51" fmla="*/ 2526224 h 3084163"/>
              <a:gd name="connsiteX52" fmla="*/ 3270143 w 3356859"/>
              <a:gd name="connsiteY52" fmla="*/ 2479729 h 3084163"/>
              <a:gd name="connsiteX53" fmla="*/ 3223648 w 3356859"/>
              <a:gd name="connsiteY53" fmla="*/ 2278251 h 3084163"/>
              <a:gd name="connsiteX54" fmla="*/ 3192651 w 3356859"/>
              <a:gd name="connsiteY54" fmla="*/ 2216258 h 3084163"/>
              <a:gd name="connsiteX55" fmla="*/ 3177153 w 3356859"/>
              <a:gd name="connsiteY55" fmla="*/ 2169763 h 3084163"/>
              <a:gd name="connsiteX56" fmla="*/ 3146156 w 3356859"/>
              <a:gd name="connsiteY56" fmla="*/ 2123268 h 3084163"/>
              <a:gd name="connsiteX57" fmla="*/ 3146156 w 3356859"/>
              <a:gd name="connsiteY57" fmla="*/ 1596326 h 3084163"/>
              <a:gd name="connsiteX58" fmla="*/ 3161655 w 3356859"/>
              <a:gd name="connsiteY58" fmla="*/ 1534332 h 3084163"/>
              <a:gd name="connsiteX59" fmla="*/ 3177153 w 3356859"/>
              <a:gd name="connsiteY59" fmla="*/ 1456841 h 3084163"/>
              <a:gd name="connsiteX60" fmla="*/ 3192651 w 3356859"/>
              <a:gd name="connsiteY60" fmla="*/ 1332854 h 3084163"/>
              <a:gd name="connsiteX61" fmla="*/ 3223648 w 3356859"/>
              <a:gd name="connsiteY61" fmla="*/ 1239865 h 3084163"/>
              <a:gd name="connsiteX62" fmla="*/ 3239146 w 3356859"/>
              <a:gd name="connsiteY62" fmla="*/ 1177871 h 3084163"/>
              <a:gd name="connsiteX63" fmla="*/ 3223648 w 3356859"/>
              <a:gd name="connsiteY63" fmla="*/ 511444 h 3084163"/>
              <a:gd name="connsiteX64" fmla="*/ 3177153 w 3356859"/>
              <a:gd name="connsiteY64" fmla="*/ 356461 h 3084163"/>
              <a:gd name="connsiteX65" fmla="*/ 3146156 w 3356859"/>
              <a:gd name="connsiteY65" fmla="*/ 309966 h 3084163"/>
              <a:gd name="connsiteX66" fmla="*/ 3099661 w 3356859"/>
              <a:gd name="connsiteY66" fmla="*/ 201478 h 3084163"/>
              <a:gd name="connsiteX67" fmla="*/ 3006672 w 3356859"/>
              <a:gd name="connsiteY67" fmla="*/ 108488 h 3084163"/>
              <a:gd name="connsiteX68" fmla="*/ 2913682 w 3356859"/>
              <a:gd name="connsiteY68" fmla="*/ 77492 h 3084163"/>
              <a:gd name="connsiteX69" fmla="*/ 2851689 w 3356859"/>
              <a:gd name="connsiteY69" fmla="*/ 46495 h 3084163"/>
              <a:gd name="connsiteX70" fmla="*/ 2789695 w 3356859"/>
              <a:gd name="connsiteY70" fmla="*/ 30997 h 3084163"/>
              <a:gd name="connsiteX71" fmla="*/ 2743200 w 3356859"/>
              <a:gd name="connsiteY71" fmla="*/ 15499 h 3084163"/>
              <a:gd name="connsiteX72" fmla="*/ 2526224 w 3356859"/>
              <a:gd name="connsiteY72" fmla="*/ 0 h 3084163"/>
              <a:gd name="connsiteX73" fmla="*/ 1689316 w 3356859"/>
              <a:gd name="connsiteY73" fmla="*/ 30997 h 3084163"/>
              <a:gd name="connsiteX74" fmla="*/ 1084882 w 3356859"/>
              <a:gd name="connsiteY74" fmla="*/ 77492 h 3084163"/>
              <a:gd name="connsiteX75" fmla="*/ 991892 w 3356859"/>
              <a:gd name="connsiteY75" fmla="*/ 92990 h 3084163"/>
              <a:gd name="connsiteX76" fmla="*/ 883404 w 3356859"/>
              <a:gd name="connsiteY76" fmla="*/ 123987 h 3084163"/>
              <a:gd name="connsiteX77" fmla="*/ 728421 w 3356859"/>
              <a:gd name="connsiteY77" fmla="*/ 139485 h 3084163"/>
              <a:gd name="connsiteX78" fmla="*/ 573438 w 3356859"/>
              <a:gd name="connsiteY78" fmla="*/ 170482 h 3084163"/>
              <a:gd name="connsiteX79" fmla="*/ 387458 w 3356859"/>
              <a:gd name="connsiteY79" fmla="*/ 170482 h 3084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356859" h="3084163">
                <a:moveTo>
                  <a:pt x="387458" y="170482"/>
                </a:moveTo>
                <a:cubicBezTo>
                  <a:pt x="325465" y="175648"/>
                  <a:pt x="251332" y="187881"/>
                  <a:pt x="201478" y="201478"/>
                </a:cubicBezTo>
                <a:cubicBezTo>
                  <a:pt x="169956" y="210075"/>
                  <a:pt x="108489" y="232475"/>
                  <a:pt x="108489" y="232475"/>
                </a:cubicBezTo>
                <a:cubicBezTo>
                  <a:pt x="98157" y="247973"/>
                  <a:pt x="89417" y="264661"/>
                  <a:pt x="77492" y="278970"/>
                </a:cubicBezTo>
                <a:cubicBezTo>
                  <a:pt x="63460" y="295808"/>
                  <a:pt x="43737" y="307630"/>
                  <a:pt x="30997" y="325465"/>
                </a:cubicBezTo>
                <a:cubicBezTo>
                  <a:pt x="17568" y="344265"/>
                  <a:pt x="10332" y="366794"/>
                  <a:pt x="0" y="387458"/>
                </a:cubicBezTo>
                <a:cubicBezTo>
                  <a:pt x="5166" y="485614"/>
                  <a:pt x="2218" y="584535"/>
                  <a:pt x="15499" y="681926"/>
                </a:cubicBezTo>
                <a:cubicBezTo>
                  <a:pt x="18016" y="700382"/>
                  <a:pt x="37254" y="712249"/>
                  <a:pt x="46495" y="728421"/>
                </a:cubicBezTo>
                <a:cubicBezTo>
                  <a:pt x="57958" y="748480"/>
                  <a:pt x="64063" y="771614"/>
                  <a:pt x="77492" y="790414"/>
                </a:cubicBezTo>
                <a:cubicBezTo>
                  <a:pt x="90232" y="808249"/>
                  <a:pt x="109956" y="820071"/>
                  <a:pt x="123987" y="836909"/>
                </a:cubicBezTo>
                <a:cubicBezTo>
                  <a:pt x="135911" y="851218"/>
                  <a:pt x="143059" y="869095"/>
                  <a:pt x="154983" y="883404"/>
                </a:cubicBezTo>
                <a:cubicBezTo>
                  <a:pt x="192274" y="928154"/>
                  <a:pt x="202256" y="930418"/>
                  <a:pt x="247973" y="960895"/>
                </a:cubicBezTo>
                <a:cubicBezTo>
                  <a:pt x="319028" y="1067478"/>
                  <a:pt x="274624" y="1042105"/>
                  <a:pt x="356461" y="1069383"/>
                </a:cubicBezTo>
                <a:cubicBezTo>
                  <a:pt x="371959" y="1084881"/>
                  <a:pt x="386118" y="1101846"/>
                  <a:pt x="402956" y="1115878"/>
                </a:cubicBezTo>
                <a:cubicBezTo>
                  <a:pt x="417265" y="1127803"/>
                  <a:pt x="434387" y="1135919"/>
                  <a:pt x="449451" y="1146875"/>
                </a:cubicBezTo>
                <a:cubicBezTo>
                  <a:pt x="491231" y="1177261"/>
                  <a:pt x="532109" y="1208868"/>
                  <a:pt x="573438" y="1239865"/>
                </a:cubicBezTo>
                <a:cubicBezTo>
                  <a:pt x="594102" y="1255363"/>
                  <a:pt x="617166" y="1268095"/>
                  <a:pt x="635431" y="1286360"/>
                </a:cubicBezTo>
                <a:cubicBezTo>
                  <a:pt x="760256" y="1411185"/>
                  <a:pt x="698176" y="1371977"/>
                  <a:pt x="805912" y="1425844"/>
                </a:cubicBezTo>
                <a:cubicBezTo>
                  <a:pt x="821410" y="1441342"/>
                  <a:pt x="835569" y="1458307"/>
                  <a:pt x="852407" y="1472339"/>
                </a:cubicBezTo>
                <a:cubicBezTo>
                  <a:pt x="866716" y="1484264"/>
                  <a:pt x="885731" y="1490165"/>
                  <a:pt x="898902" y="1503336"/>
                </a:cubicBezTo>
                <a:cubicBezTo>
                  <a:pt x="912073" y="1516507"/>
                  <a:pt x="917974" y="1535522"/>
                  <a:pt x="929899" y="1549831"/>
                </a:cubicBezTo>
                <a:cubicBezTo>
                  <a:pt x="943931" y="1566669"/>
                  <a:pt x="962363" y="1579488"/>
                  <a:pt x="976394" y="1596326"/>
                </a:cubicBezTo>
                <a:cubicBezTo>
                  <a:pt x="988318" y="1610635"/>
                  <a:pt x="995466" y="1628512"/>
                  <a:pt x="1007390" y="1642821"/>
                </a:cubicBezTo>
                <a:cubicBezTo>
                  <a:pt x="1021421" y="1659659"/>
                  <a:pt x="1039853" y="1672477"/>
                  <a:pt x="1053885" y="1689315"/>
                </a:cubicBezTo>
                <a:cubicBezTo>
                  <a:pt x="1065810" y="1703624"/>
                  <a:pt x="1071711" y="1722639"/>
                  <a:pt x="1084882" y="1735810"/>
                </a:cubicBezTo>
                <a:cubicBezTo>
                  <a:pt x="1103147" y="1754075"/>
                  <a:pt x="1127263" y="1765495"/>
                  <a:pt x="1146875" y="1782305"/>
                </a:cubicBezTo>
                <a:cubicBezTo>
                  <a:pt x="1163516" y="1796569"/>
                  <a:pt x="1176069" y="1815344"/>
                  <a:pt x="1193370" y="1828800"/>
                </a:cubicBezTo>
                <a:cubicBezTo>
                  <a:pt x="1281773" y="1897558"/>
                  <a:pt x="1324733" y="1894109"/>
                  <a:pt x="1394848" y="1999282"/>
                </a:cubicBezTo>
                <a:cubicBezTo>
                  <a:pt x="1458265" y="2094408"/>
                  <a:pt x="1412673" y="2032605"/>
                  <a:pt x="1549831" y="2169763"/>
                </a:cubicBezTo>
                <a:lnTo>
                  <a:pt x="1596326" y="2216258"/>
                </a:lnTo>
                <a:cubicBezTo>
                  <a:pt x="1616990" y="2236922"/>
                  <a:pt x="1640063" y="2255431"/>
                  <a:pt x="1658319" y="2278251"/>
                </a:cubicBezTo>
                <a:cubicBezTo>
                  <a:pt x="1678983" y="2304082"/>
                  <a:pt x="1696921" y="2332352"/>
                  <a:pt x="1720312" y="2355743"/>
                </a:cubicBezTo>
                <a:cubicBezTo>
                  <a:pt x="1733483" y="2368914"/>
                  <a:pt x="1752885" y="2374364"/>
                  <a:pt x="1766807" y="2386739"/>
                </a:cubicBezTo>
                <a:cubicBezTo>
                  <a:pt x="1799570" y="2415862"/>
                  <a:pt x="1835481" y="2443255"/>
                  <a:pt x="1859797" y="2479729"/>
                </a:cubicBezTo>
                <a:cubicBezTo>
                  <a:pt x="1890275" y="2525446"/>
                  <a:pt x="1892540" y="2535428"/>
                  <a:pt x="1937289" y="2572719"/>
                </a:cubicBezTo>
                <a:cubicBezTo>
                  <a:pt x="1951598" y="2584643"/>
                  <a:pt x="1969862" y="2591340"/>
                  <a:pt x="1983783" y="2603715"/>
                </a:cubicBezTo>
                <a:cubicBezTo>
                  <a:pt x="2016546" y="2632838"/>
                  <a:pt x="2040299" y="2672389"/>
                  <a:pt x="2076773" y="2696705"/>
                </a:cubicBezTo>
                <a:cubicBezTo>
                  <a:pt x="2192218" y="2773669"/>
                  <a:pt x="2050423" y="2674748"/>
                  <a:pt x="2169763" y="2774197"/>
                </a:cubicBezTo>
                <a:cubicBezTo>
                  <a:pt x="2184072" y="2786121"/>
                  <a:pt x="2201357" y="2794017"/>
                  <a:pt x="2216258" y="2805193"/>
                </a:cubicBezTo>
                <a:cubicBezTo>
                  <a:pt x="2242722" y="2825041"/>
                  <a:pt x="2268855" y="2845404"/>
                  <a:pt x="2293750" y="2867187"/>
                </a:cubicBezTo>
                <a:cubicBezTo>
                  <a:pt x="2310245" y="2881620"/>
                  <a:pt x="2323406" y="2899651"/>
                  <a:pt x="2340244" y="2913682"/>
                </a:cubicBezTo>
                <a:cubicBezTo>
                  <a:pt x="2354553" y="2925606"/>
                  <a:pt x="2372430" y="2932754"/>
                  <a:pt x="2386739" y="2944678"/>
                </a:cubicBezTo>
                <a:cubicBezTo>
                  <a:pt x="2506079" y="3044127"/>
                  <a:pt x="2364284" y="2945206"/>
                  <a:pt x="2479729" y="3022170"/>
                </a:cubicBezTo>
                <a:cubicBezTo>
                  <a:pt x="2490061" y="3037668"/>
                  <a:pt x="2495228" y="3058333"/>
                  <a:pt x="2510726" y="3068665"/>
                </a:cubicBezTo>
                <a:cubicBezTo>
                  <a:pt x="2528449" y="3080480"/>
                  <a:pt x="2551419" y="3084163"/>
                  <a:pt x="2572719" y="3084163"/>
                </a:cubicBezTo>
                <a:cubicBezTo>
                  <a:pt x="2774263" y="3084163"/>
                  <a:pt x="2975675" y="3073831"/>
                  <a:pt x="3177153" y="3068665"/>
                </a:cubicBezTo>
                <a:cubicBezTo>
                  <a:pt x="3192651" y="3063499"/>
                  <a:pt x="3207799" y="3057128"/>
                  <a:pt x="3223648" y="3053166"/>
                </a:cubicBezTo>
                <a:cubicBezTo>
                  <a:pt x="3249203" y="3046777"/>
                  <a:pt x="3278268" y="3050737"/>
                  <a:pt x="3301139" y="3037668"/>
                </a:cubicBezTo>
                <a:cubicBezTo>
                  <a:pt x="3317312" y="3028427"/>
                  <a:pt x="3321804" y="3006671"/>
                  <a:pt x="3332136" y="2991173"/>
                </a:cubicBezTo>
                <a:cubicBezTo>
                  <a:pt x="3372129" y="2871192"/>
                  <a:pt x="3357242" y="2935216"/>
                  <a:pt x="3332136" y="2696705"/>
                </a:cubicBezTo>
                <a:cubicBezTo>
                  <a:pt x="3330426" y="2680458"/>
                  <a:pt x="3320936" y="2665971"/>
                  <a:pt x="3316638" y="2650210"/>
                </a:cubicBezTo>
                <a:cubicBezTo>
                  <a:pt x="3305429" y="2609110"/>
                  <a:pt x="3299112" y="2566639"/>
                  <a:pt x="3285641" y="2526224"/>
                </a:cubicBezTo>
                <a:cubicBezTo>
                  <a:pt x="3280475" y="2510726"/>
                  <a:pt x="3274105" y="2495578"/>
                  <a:pt x="3270143" y="2479729"/>
                </a:cubicBezTo>
                <a:cubicBezTo>
                  <a:pt x="3257482" y="2429086"/>
                  <a:pt x="3242931" y="2316817"/>
                  <a:pt x="3223648" y="2278251"/>
                </a:cubicBezTo>
                <a:cubicBezTo>
                  <a:pt x="3213316" y="2257587"/>
                  <a:pt x="3201752" y="2237493"/>
                  <a:pt x="3192651" y="2216258"/>
                </a:cubicBezTo>
                <a:cubicBezTo>
                  <a:pt x="3186216" y="2201242"/>
                  <a:pt x="3184459" y="2184375"/>
                  <a:pt x="3177153" y="2169763"/>
                </a:cubicBezTo>
                <a:cubicBezTo>
                  <a:pt x="3168823" y="2153103"/>
                  <a:pt x="3156488" y="2138766"/>
                  <a:pt x="3146156" y="2123268"/>
                </a:cubicBezTo>
                <a:cubicBezTo>
                  <a:pt x="3094427" y="1916349"/>
                  <a:pt x="3119914" y="2042427"/>
                  <a:pt x="3146156" y="1596326"/>
                </a:cubicBezTo>
                <a:cubicBezTo>
                  <a:pt x="3147407" y="1575062"/>
                  <a:pt x="3157034" y="1555125"/>
                  <a:pt x="3161655" y="1534332"/>
                </a:cubicBezTo>
                <a:cubicBezTo>
                  <a:pt x="3167369" y="1508617"/>
                  <a:pt x="3173148" y="1482877"/>
                  <a:pt x="3177153" y="1456841"/>
                </a:cubicBezTo>
                <a:cubicBezTo>
                  <a:pt x="3183486" y="1415675"/>
                  <a:pt x="3183924" y="1373580"/>
                  <a:pt x="3192651" y="1332854"/>
                </a:cubicBezTo>
                <a:cubicBezTo>
                  <a:pt x="3199497" y="1300906"/>
                  <a:pt x="3215724" y="1271563"/>
                  <a:pt x="3223648" y="1239865"/>
                </a:cubicBezTo>
                <a:lnTo>
                  <a:pt x="3239146" y="1177871"/>
                </a:lnTo>
                <a:cubicBezTo>
                  <a:pt x="3233980" y="955729"/>
                  <a:pt x="3233095" y="733445"/>
                  <a:pt x="3223648" y="511444"/>
                </a:cubicBezTo>
                <a:cubicBezTo>
                  <a:pt x="3222663" y="488307"/>
                  <a:pt x="3180468" y="361433"/>
                  <a:pt x="3177153" y="356461"/>
                </a:cubicBezTo>
                <a:lnTo>
                  <a:pt x="3146156" y="309966"/>
                </a:lnTo>
                <a:cubicBezTo>
                  <a:pt x="3134959" y="276374"/>
                  <a:pt x="3121550" y="228839"/>
                  <a:pt x="3099661" y="201478"/>
                </a:cubicBezTo>
                <a:cubicBezTo>
                  <a:pt x="3072277" y="167248"/>
                  <a:pt x="3048258" y="122350"/>
                  <a:pt x="3006672" y="108488"/>
                </a:cubicBezTo>
                <a:cubicBezTo>
                  <a:pt x="2975675" y="98156"/>
                  <a:pt x="2942906" y="92104"/>
                  <a:pt x="2913682" y="77492"/>
                </a:cubicBezTo>
                <a:cubicBezTo>
                  <a:pt x="2893018" y="67160"/>
                  <a:pt x="2873321" y="54607"/>
                  <a:pt x="2851689" y="46495"/>
                </a:cubicBezTo>
                <a:cubicBezTo>
                  <a:pt x="2831745" y="39016"/>
                  <a:pt x="2810176" y="36849"/>
                  <a:pt x="2789695" y="30997"/>
                </a:cubicBezTo>
                <a:cubicBezTo>
                  <a:pt x="2773987" y="26509"/>
                  <a:pt x="2759425" y="17408"/>
                  <a:pt x="2743200" y="15499"/>
                </a:cubicBezTo>
                <a:cubicBezTo>
                  <a:pt x="2671187" y="7027"/>
                  <a:pt x="2598549" y="5166"/>
                  <a:pt x="2526224" y="0"/>
                </a:cubicBezTo>
                <a:cubicBezTo>
                  <a:pt x="1462219" y="25335"/>
                  <a:pt x="2192155" y="-4919"/>
                  <a:pt x="1689316" y="30997"/>
                </a:cubicBezTo>
                <a:cubicBezTo>
                  <a:pt x="1487863" y="45386"/>
                  <a:pt x="1285292" y="50770"/>
                  <a:pt x="1084882" y="77492"/>
                </a:cubicBezTo>
                <a:cubicBezTo>
                  <a:pt x="1053733" y="81645"/>
                  <a:pt x="1022568" y="86173"/>
                  <a:pt x="991892" y="92990"/>
                </a:cubicBezTo>
                <a:cubicBezTo>
                  <a:pt x="912413" y="110652"/>
                  <a:pt x="977905" y="110487"/>
                  <a:pt x="883404" y="123987"/>
                </a:cubicBezTo>
                <a:cubicBezTo>
                  <a:pt x="832007" y="131330"/>
                  <a:pt x="779939" y="133045"/>
                  <a:pt x="728421" y="139485"/>
                </a:cubicBezTo>
                <a:cubicBezTo>
                  <a:pt x="534284" y="163752"/>
                  <a:pt x="720236" y="143791"/>
                  <a:pt x="573438" y="170482"/>
                </a:cubicBezTo>
                <a:cubicBezTo>
                  <a:pt x="464091" y="190364"/>
                  <a:pt x="449451" y="165316"/>
                  <a:pt x="387458" y="170482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n 13"/>
          <p:cNvSpPr/>
          <p:nvPr/>
        </p:nvSpPr>
        <p:spPr>
          <a:xfrm>
            <a:off x="6527364" y="2750950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un 14"/>
          <p:cNvSpPr/>
          <p:nvPr/>
        </p:nvSpPr>
        <p:spPr>
          <a:xfrm>
            <a:off x="6564820" y="487938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n 16"/>
          <p:cNvSpPr/>
          <p:nvPr/>
        </p:nvSpPr>
        <p:spPr>
          <a:xfrm>
            <a:off x="1813300" y="5032673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9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</a:t>
            </a:r>
            <a:r>
              <a:rPr lang="en-US" b="1" dirty="0" smtClean="0"/>
              <a:t>algorithm –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AB, BE, EF, CD, BF, DE, CE, BC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2290588"/>
            <a:ext cx="6461502" cy="3459283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534331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39357" y="2750950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32897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87159" y="2290587"/>
            <a:ext cx="39985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EF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(E)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(F)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r>
              <a:rPr lang="en-US" sz="2800" b="1" dirty="0"/>
              <a:t>Result: AB, BE</a:t>
            </a:r>
          </a:p>
          <a:p>
            <a:endParaRPr lang="en-US" sz="2800" b="1" dirty="0"/>
          </a:p>
        </p:txBody>
      </p:sp>
      <p:sp>
        <p:nvSpPr>
          <p:cNvPr id="13" name="Sun 12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441342" y="2448732"/>
            <a:ext cx="3356859" cy="3084163"/>
          </a:xfrm>
          <a:custGeom>
            <a:avLst/>
            <a:gdLst>
              <a:gd name="connsiteX0" fmla="*/ 387458 w 3356859"/>
              <a:gd name="connsiteY0" fmla="*/ 170482 h 3084163"/>
              <a:gd name="connsiteX1" fmla="*/ 201478 w 3356859"/>
              <a:gd name="connsiteY1" fmla="*/ 201478 h 3084163"/>
              <a:gd name="connsiteX2" fmla="*/ 108489 w 3356859"/>
              <a:gd name="connsiteY2" fmla="*/ 232475 h 3084163"/>
              <a:gd name="connsiteX3" fmla="*/ 77492 w 3356859"/>
              <a:gd name="connsiteY3" fmla="*/ 278970 h 3084163"/>
              <a:gd name="connsiteX4" fmla="*/ 30997 w 3356859"/>
              <a:gd name="connsiteY4" fmla="*/ 325465 h 3084163"/>
              <a:gd name="connsiteX5" fmla="*/ 0 w 3356859"/>
              <a:gd name="connsiteY5" fmla="*/ 387458 h 3084163"/>
              <a:gd name="connsiteX6" fmla="*/ 15499 w 3356859"/>
              <a:gd name="connsiteY6" fmla="*/ 681926 h 3084163"/>
              <a:gd name="connsiteX7" fmla="*/ 46495 w 3356859"/>
              <a:gd name="connsiteY7" fmla="*/ 728421 h 3084163"/>
              <a:gd name="connsiteX8" fmla="*/ 77492 w 3356859"/>
              <a:gd name="connsiteY8" fmla="*/ 790414 h 3084163"/>
              <a:gd name="connsiteX9" fmla="*/ 123987 w 3356859"/>
              <a:gd name="connsiteY9" fmla="*/ 836909 h 3084163"/>
              <a:gd name="connsiteX10" fmla="*/ 154983 w 3356859"/>
              <a:gd name="connsiteY10" fmla="*/ 883404 h 3084163"/>
              <a:gd name="connsiteX11" fmla="*/ 247973 w 3356859"/>
              <a:gd name="connsiteY11" fmla="*/ 960895 h 3084163"/>
              <a:gd name="connsiteX12" fmla="*/ 356461 w 3356859"/>
              <a:gd name="connsiteY12" fmla="*/ 1069383 h 3084163"/>
              <a:gd name="connsiteX13" fmla="*/ 402956 w 3356859"/>
              <a:gd name="connsiteY13" fmla="*/ 1115878 h 3084163"/>
              <a:gd name="connsiteX14" fmla="*/ 449451 w 3356859"/>
              <a:gd name="connsiteY14" fmla="*/ 1146875 h 3084163"/>
              <a:gd name="connsiteX15" fmla="*/ 573438 w 3356859"/>
              <a:gd name="connsiteY15" fmla="*/ 1239865 h 3084163"/>
              <a:gd name="connsiteX16" fmla="*/ 635431 w 3356859"/>
              <a:gd name="connsiteY16" fmla="*/ 1286360 h 3084163"/>
              <a:gd name="connsiteX17" fmla="*/ 805912 w 3356859"/>
              <a:gd name="connsiteY17" fmla="*/ 1425844 h 3084163"/>
              <a:gd name="connsiteX18" fmla="*/ 852407 w 3356859"/>
              <a:gd name="connsiteY18" fmla="*/ 1472339 h 3084163"/>
              <a:gd name="connsiteX19" fmla="*/ 898902 w 3356859"/>
              <a:gd name="connsiteY19" fmla="*/ 1503336 h 3084163"/>
              <a:gd name="connsiteX20" fmla="*/ 929899 w 3356859"/>
              <a:gd name="connsiteY20" fmla="*/ 1549831 h 3084163"/>
              <a:gd name="connsiteX21" fmla="*/ 976394 w 3356859"/>
              <a:gd name="connsiteY21" fmla="*/ 1596326 h 3084163"/>
              <a:gd name="connsiteX22" fmla="*/ 1007390 w 3356859"/>
              <a:gd name="connsiteY22" fmla="*/ 1642821 h 3084163"/>
              <a:gd name="connsiteX23" fmla="*/ 1053885 w 3356859"/>
              <a:gd name="connsiteY23" fmla="*/ 1689315 h 3084163"/>
              <a:gd name="connsiteX24" fmla="*/ 1084882 w 3356859"/>
              <a:gd name="connsiteY24" fmla="*/ 1735810 h 3084163"/>
              <a:gd name="connsiteX25" fmla="*/ 1146875 w 3356859"/>
              <a:gd name="connsiteY25" fmla="*/ 1782305 h 3084163"/>
              <a:gd name="connsiteX26" fmla="*/ 1193370 w 3356859"/>
              <a:gd name="connsiteY26" fmla="*/ 1828800 h 3084163"/>
              <a:gd name="connsiteX27" fmla="*/ 1394848 w 3356859"/>
              <a:gd name="connsiteY27" fmla="*/ 1999282 h 3084163"/>
              <a:gd name="connsiteX28" fmla="*/ 1549831 w 3356859"/>
              <a:gd name="connsiteY28" fmla="*/ 2169763 h 3084163"/>
              <a:gd name="connsiteX29" fmla="*/ 1596326 w 3356859"/>
              <a:gd name="connsiteY29" fmla="*/ 2216258 h 3084163"/>
              <a:gd name="connsiteX30" fmla="*/ 1658319 w 3356859"/>
              <a:gd name="connsiteY30" fmla="*/ 2278251 h 3084163"/>
              <a:gd name="connsiteX31" fmla="*/ 1720312 w 3356859"/>
              <a:gd name="connsiteY31" fmla="*/ 2355743 h 3084163"/>
              <a:gd name="connsiteX32" fmla="*/ 1766807 w 3356859"/>
              <a:gd name="connsiteY32" fmla="*/ 2386739 h 3084163"/>
              <a:gd name="connsiteX33" fmla="*/ 1859797 w 3356859"/>
              <a:gd name="connsiteY33" fmla="*/ 2479729 h 3084163"/>
              <a:gd name="connsiteX34" fmla="*/ 1937289 w 3356859"/>
              <a:gd name="connsiteY34" fmla="*/ 2572719 h 3084163"/>
              <a:gd name="connsiteX35" fmla="*/ 1983783 w 3356859"/>
              <a:gd name="connsiteY35" fmla="*/ 2603715 h 3084163"/>
              <a:gd name="connsiteX36" fmla="*/ 2076773 w 3356859"/>
              <a:gd name="connsiteY36" fmla="*/ 2696705 h 3084163"/>
              <a:gd name="connsiteX37" fmla="*/ 2169763 w 3356859"/>
              <a:gd name="connsiteY37" fmla="*/ 2774197 h 3084163"/>
              <a:gd name="connsiteX38" fmla="*/ 2216258 w 3356859"/>
              <a:gd name="connsiteY38" fmla="*/ 2805193 h 3084163"/>
              <a:gd name="connsiteX39" fmla="*/ 2293750 w 3356859"/>
              <a:gd name="connsiteY39" fmla="*/ 2867187 h 3084163"/>
              <a:gd name="connsiteX40" fmla="*/ 2340244 w 3356859"/>
              <a:gd name="connsiteY40" fmla="*/ 2913682 h 3084163"/>
              <a:gd name="connsiteX41" fmla="*/ 2386739 w 3356859"/>
              <a:gd name="connsiteY41" fmla="*/ 2944678 h 3084163"/>
              <a:gd name="connsiteX42" fmla="*/ 2479729 w 3356859"/>
              <a:gd name="connsiteY42" fmla="*/ 3022170 h 3084163"/>
              <a:gd name="connsiteX43" fmla="*/ 2510726 w 3356859"/>
              <a:gd name="connsiteY43" fmla="*/ 3068665 h 3084163"/>
              <a:gd name="connsiteX44" fmla="*/ 2572719 w 3356859"/>
              <a:gd name="connsiteY44" fmla="*/ 3084163 h 3084163"/>
              <a:gd name="connsiteX45" fmla="*/ 3177153 w 3356859"/>
              <a:gd name="connsiteY45" fmla="*/ 3068665 h 3084163"/>
              <a:gd name="connsiteX46" fmla="*/ 3223648 w 3356859"/>
              <a:gd name="connsiteY46" fmla="*/ 3053166 h 3084163"/>
              <a:gd name="connsiteX47" fmla="*/ 3301139 w 3356859"/>
              <a:gd name="connsiteY47" fmla="*/ 3037668 h 3084163"/>
              <a:gd name="connsiteX48" fmla="*/ 3332136 w 3356859"/>
              <a:gd name="connsiteY48" fmla="*/ 2991173 h 3084163"/>
              <a:gd name="connsiteX49" fmla="*/ 3332136 w 3356859"/>
              <a:gd name="connsiteY49" fmla="*/ 2696705 h 3084163"/>
              <a:gd name="connsiteX50" fmla="*/ 3316638 w 3356859"/>
              <a:gd name="connsiteY50" fmla="*/ 2650210 h 3084163"/>
              <a:gd name="connsiteX51" fmla="*/ 3285641 w 3356859"/>
              <a:gd name="connsiteY51" fmla="*/ 2526224 h 3084163"/>
              <a:gd name="connsiteX52" fmla="*/ 3270143 w 3356859"/>
              <a:gd name="connsiteY52" fmla="*/ 2479729 h 3084163"/>
              <a:gd name="connsiteX53" fmla="*/ 3223648 w 3356859"/>
              <a:gd name="connsiteY53" fmla="*/ 2278251 h 3084163"/>
              <a:gd name="connsiteX54" fmla="*/ 3192651 w 3356859"/>
              <a:gd name="connsiteY54" fmla="*/ 2216258 h 3084163"/>
              <a:gd name="connsiteX55" fmla="*/ 3177153 w 3356859"/>
              <a:gd name="connsiteY55" fmla="*/ 2169763 h 3084163"/>
              <a:gd name="connsiteX56" fmla="*/ 3146156 w 3356859"/>
              <a:gd name="connsiteY56" fmla="*/ 2123268 h 3084163"/>
              <a:gd name="connsiteX57" fmla="*/ 3146156 w 3356859"/>
              <a:gd name="connsiteY57" fmla="*/ 1596326 h 3084163"/>
              <a:gd name="connsiteX58" fmla="*/ 3161655 w 3356859"/>
              <a:gd name="connsiteY58" fmla="*/ 1534332 h 3084163"/>
              <a:gd name="connsiteX59" fmla="*/ 3177153 w 3356859"/>
              <a:gd name="connsiteY59" fmla="*/ 1456841 h 3084163"/>
              <a:gd name="connsiteX60" fmla="*/ 3192651 w 3356859"/>
              <a:gd name="connsiteY60" fmla="*/ 1332854 h 3084163"/>
              <a:gd name="connsiteX61" fmla="*/ 3223648 w 3356859"/>
              <a:gd name="connsiteY61" fmla="*/ 1239865 h 3084163"/>
              <a:gd name="connsiteX62" fmla="*/ 3239146 w 3356859"/>
              <a:gd name="connsiteY62" fmla="*/ 1177871 h 3084163"/>
              <a:gd name="connsiteX63" fmla="*/ 3223648 w 3356859"/>
              <a:gd name="connsiteY63" fmla="*/ 511444 h 3084163"/>
              <a:gd name="connsiteX64" fmla="*/ 3177153 w 3356859"/>
              <a:gd name="connsiteY64" fmla="*/ 356461 h 3084163"/>
              <a:gd name="connsiteX65" fmla="*/ 3146156 w 3356859"/>
              <a:gd name="connsiteY65" fmla="*/ 309966 h 3084163"/>
              <a:gd name="connsiteX66" fmla="*/ 3099661 w 3356859"/>
              <a:gd name="connsiteY66" fmla="*/ 201478 h 3084163"/>
              <a:gd name="connsiteX67" fmla="*/ 3006672 w 3356859"/>
              <a:gd name="connsiteY67" fmla="*/ 108488 h 3084163"/>
              <a:gd name="connsiteX68" fmla="*/ 2913682 w 3356859"/>
              <a:gd name="connsiteY68" fmla="*/ 77492 h 3084163"/>
              <a:gd name="connsiteX69" fmla="*/ 2851689 w 3356859"/>
              <a:gd name="connsiteY69" fmla="*/ 46495 h 3084163"/>
              <a:gd name="connsiteX70" fmla="*/ 2789695 w 3356859"/>
              <a:gd name="connsiteY70" fmla="*/ 30997 h 3084163"/>
              <a:gd name="connsiteX71" fmla="*/ 2743200 w 3356859"/>
              <a:gd name="connsiteY71" fmla="*/ 15499 h 3084163"/>
              <a:gd name="connsiteX72" fmla="*/ 2526224 w 3356859"/>
              <a:gd name="connsiteY72" fmla="*/ 0 h 3084163"/>
              <a:gd name="connsiteX73" fmla="*/ 1689316 w 3356859"/>
              <a:gd name="connsiteY73" fmla="*/ 30997 h 3084163"/>
              <a:gd name="connsiteX74" fmla="*/ 1084882 w 3356859"/>
              <a:gd name="connsiteY74" fmla="*/ 77492 h 3084163"/>
              <a:gd name="connsiteX75" fmla="*/ 991892 w 3356859"/>
              <a:gd name="connsiteY75" fmla="*/ 92990 h 3084163"/>
              <a:gd name="connsiteX76" fmla="*/ 883404 w 3356859"/>
              <a:gd name="connsiteY76" fmla="*/ 123987 h 3084163"/>
              <a:gd name="connsiteX77" fmla="*/ 728421 w 3356859"/>
              <a:gd name="connsiteY77" fmla="*/ 139485 h 3084163"/>
              <a:gd name="connsiteX78" fmla="*/ 573438 w 3356859"/>
              <a:gd name="connsiteY78" fmla="*/ 170482 h 3084163"/>
              <a:gd name="connsiteX79" fmla="*/ 387458 w 3356859"/>
              <a:gd name="connsiteY79" fmla="*/ 170482 h 3084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356859" h="3084163">
                <a:moveTo>
                  <a:pt x="387458" y="170482"/>
                </a:moveTo>
                <a:cubicBezTo>
                  <a:pt x="325465" y="175648"/>
                  <a:pt x="251332" y="187881"/>
                  <a:pt x="201478" y="201478"/>
                </a:cubicBezTo>
                <a:cubicBezTo>
                  <a:pt x="169956" y="210075"/>
                  <a:pt x="108489" y="232475"/>
                  <a:pt x="108489" y="232475"/>
                </a:cubicBezTo>
                <a:cubicBezTo>
                  <a:pt x="98157" y="247973"/>
                  <a:pt x="89417" y="264661"/>
                  <a:pt x="77492" y="278970"/>
                </a:cubicBezTo>
                <a:cubicBezTo>
                  <a:pt x="63460" y="295808"/>
                  <a:pt x="43737" y="307630"/>
                  <a:pt x="30997" y="325465"/>
                </a:cubicBezTo>
                <a:cubicBezTo>
                  <a:pt x="17568" y="344265"/>
                  <a:pt x="10332" y="366794"/>
                  <a:pt x="0" y="387458"/>
                </a:cubicBezTo>
                <a:cubicBezTo>
                  <a:pt x="5166" y="485614"/>
                  <a:pt x="2218" y="584535"/>
                  <a:pt x="15499" y="681926"/>
                </a:cubicBezTo>
                <a:cubicBezTo>
                  <a:pt x="18016" y="700382"/>
                  <a:pt x="37254" y="712249"/>
                  <a:pt x="46495" y="728421"/>
                </a:cubicBezTo>
                <a:cubicBezTo>
                  <a:pt x="57958" y="748480"/>
                  <a:pt x="64063" y="771614"/>
                  <a:pt x="77492" y="790414"/>
                </a:cubicBezTo>
                <a:cubicBezTo>
                  <a:pt x="90232" y="808249"/>
                  <a:pt x="109956" y="820071"/>
                  <a:pt x="123987" y="836909"/>
                </a:cubicBezTo>
                <a:cubicBezTo>
                  <a:pt x="135911" y="851218"/>
                  <a:pt x="143059" y="869095"/>
                  <a:pt x="154983" y="883404"/>
                </a:cubicBezTo>
                <a:cubicBezTo>
                  <a:pt x="192274" y="928154"/>
                  <a:pt x="202256" y="930418"/>
                  <a:pt x="247973" y="960895"/>
                </a:cubicBezTo>
                <a:cubicBezTo>
                  <a:pt x="319028" y="1067478"/>
                  <a:pt x="274624" y="1042105"/>
                  <a:pt x="356461" y="1069383"/>
                </a:cubicBezTo>
                <a:cubicBezTo>
                  <a:pt x="371959" y="1084881"/>
                  <a:pt x="386118" y="1101846"/>
                  <a:pt x="402956" y="1115878"/>
                </a:cubicBezTo>
                <a:cubicBezTo>
                  <a:pt x="417265" y="1127803"/>
                  <a:pt x="434387" y="1135919"/>
                  <a:pt x="449451" y="1146875"/>
                </a:cubicBezTo>
                <a:cubicBezTo>
                  <a:pt x="491231" y="1177261"/>
                  <a:pt x="532109" y="1208868"/>
                  <a:pt x="573438" y="1239865"/>
                </a:cubicBezTo>
                <a:cubicBezTo>
                  <a:pt x="594102" y="1255363"/>
                  <a:pt x="617166" y="1268095"/>
                  <a:pt x="635431" y="1286360"/>
                </a:cubicBezTo>
                <a:cubicBezTo>
                  <a:pt x="760256" y="1411185"/>
                  <a:pt x="698176" y="1371977"/>
                  <a:pt x="805912" y="1425844"/>
                </a:cubicBezTo>
                <a:cubicBezTo>
                  <a:pt x="821410" y="1441342"/>
                  <a:pt x="835569" y="1458307"/>
                  <a:pt x="852407" y="1472339"/>
                </a:cubicBezTo>
                <a:cubicBezTo>
                  <a:pt x="866716" y="1484264"/>
                  <a:pt x="885731" y="1490165"/>
                  <a:pt x="898902" y="1503336"/>
                </a:cubicBezTo>
                <a:cubicBezTo>
                  <a:pt x="912073" y="1516507"/>
                  <a:pt x="917974" y="1535522"/>
                  <a:pt x="929899" y="1549831"/>
                </a:cubicBezTo>
                <a:cubicBezTo>
                  <a:pt x="943931" y="1566669"/>
                  <a:pt x="962363" y="1579488"/>
                  <a:pt x="976394" y="1596326"/>
                </a:cubicBezTo>
                <a:cubicBezTo>
                  <a:pt x="988318" y="1610635"/>
                  <a:pt x="995466" y="1628512"/>
                  <a:pt x="1007390" y="1642821"/>
                </a:cubicBezTo>
                <a:cubicBezTo>
                  <a:pt x="1021421" y="1659659"/>
                  <a:pt x="1039853" y="1672477"/>
                  <a:pt x="1053885" y="1689315"/>
                </a:cubicBezTo>
                <a:cubicBezTo>
                  <a:pt x="1065810" y="1703624"/>
                  <a:pt x="1071711" y="1722639"/>
                  <a:pt x="1084882" y="1735810"/>
                </a:cubicBezTo>
                <a:cubicBezTo>
                  <a:pt x="1103147" y="1754075"/>
                  <a:pt x="1127263" y="1765495"/>
                  <a:pt x="1146875" y="1782305"/>
                </a:cubicBezTo>
                <a:cubicBezTo>
                  <a:pt x="1163516" y="1796569"/>
                  <a:pt x="1176069" y="1815344"/>
                  <a:pt x="1193370" y="1828800"/>
                </a:cubicBezTo>
                <a:cubicBezTo>
                  <a:pt x="1281773" y="1897558"/>
                  <a:pt x="1324733" y="1894109"/>
                  <a:pt x="1394848" y="1999282"/>
                </a:cubicBezTo>
                <a:cubicBezTo>
                  <a:pt x="1458265" y="2094408"/>
                  <a:pt x="1412673" y="2032605"/>
                  <a:pt x="1549831" y="2169763"/>
                </a:cubicBezTo>
                <a:lnTo>
                  <a:pt x="1596326" y="2216258"/>
                </a:lnTo>
                <a:cubicBezTo>
                  <a:pt x="1616990" y="2236922"/>
                  <a:pt x="1640063" y="2255431"/>
                  <a:pt x="1658319" y="2278251"/>
                </a:cubicBezTo>
                <a:cubicBezTo>
                  <a:pt x="1678983" y="2304082"/>
                  <a:pt x="1696921" y="2332352"/>
                  <a:pt x="1720312" y="2355743"/>
                </a:cubicBezTo>
                <a:cubicBezTo>
                  <a:pt x="1733483" y="2368914"/>
                  <a:pt x="1752885" y="2374364"/>
                  <a:pt x="1766807" y="2386739"/>
                </a:cubicBezTo>
                <a:cubicBezTo>
                  <a:pt x="1799570" y="2415862"/>
                  <a:pt x="1835481" y="2443255"/>
                  <a:pt x="1859797" y="2479729"/>
                </a:cubicBezTo>
                <a:cubicBezTo>
                  <a:pt x="1890275" y="2525446"/>
                  <a:pt x="1892540" y="2535428"/>
                  <a:pt x="1937289" y="2572719"/>
                </a:cubicBezTo>
                <a:cubicBezTo>
                  <a:pt x="1951598" y="2584643"/>
                  <a:pt x="1969862" y="2591340"/>
                  <a:pt x="1983783" y="2603715"/>
                </a:cubicBezTo>
                <a:cubicBezTo>
                  <a:pt x="2016546" y="2632838"/>
                  <a:pt x="2040299" y="2672389"/>
                  <a:pt x="2076773" y="2696705"/>
                </a:cubicBezTo>
                <a:cubicBezTo>
                  <a:pt x="2192218" y="2773669"/>
                  <a:pt x="2050423" y="2674748"/>
                  <a:pt x="2169763" y="2774197"/>
                </a:cubicBezTo>
                <a:cubicBezTo>
                  <a:pt x="2184072" y="2786121"/>
                  <a:pt x="2201357" y="2794017"/>
                  <a:pt x="2216258" y="2805193"/>
                </a:cubicBezTo>
                <a:cubicBezTo>
                  <a:pt x="2242722" y="2825041"/>
                  <a:pt x="2268855" y="2845404"/>
                  <a:pt x="2293750" y="2867187"/>
                </a:cubicBezTo>
                <a:cubicBezTo>
                  <a:pt x="2310245" y="2881620"/>
                  <a:pt x="2323406" y="2899651"/>
                  <a:pt x="2340244" y="2913682"/>
                </a:cubicBezTo>
                <a:cubicBezTo>
                  <a:pt x="2354553" y="2925606"/>
                  <a:pt x="2372430" y="2932754"/>
                  <a:pt x="2386739" y="2944678"/>
                </a:cubicBezTo>
                <a:cubicBezTo>
                  <a:pt x="2506079" y="3044127"/>
                  <a:pt x="2364284" y="2945206"/>
                  <a:pt x="2479729" y="3022170"/>
                </a:cubicBezTo>
                <a:cubicBezTo>
                  <a:pt x="2490061" y="3037668"/>
                  <a:pt x="2495228" y="3058333"/>
                  <a:pt x="2510726" y="3068665"/>
                </a:cubicBezTo>
                <a:cubicBezTo>
                  <a:pt x="2528449" y="3080480"/>
                  <a:pt x="2551419" y="3084163"/>
                  <a:pt x="2572719" y="3084163"/>
                </a:cubicBezTo>
                <a:cubicBezTo>
                  <a:pt x="2774263" y="3084163"/>
                  <a:pt x="2975675" y="3073831"/>
                  <a:pt x="3177153" y="3068665"/>
                </a:cubicBezTo>
                <a:cubicBezTo>
                  <a:pt x="3192651" y="3063499"/>
                  <a:pt x="3207799" y="3057128"/>
                  <a:pt x="3223648" y="3053166"/>
                </a:cubicBezTo>
                <a:cubicBezTo>
                  <a:pt x="3249203" y="3046777"/>
                  <a:pt x="3278268" y="3050737"/>
                  <a:pt x="3301139" y="3037668"/>
                </a:cubicBezTo>
                <a:cubicBezTo>
                  <a:pt x="3317312" y="3028427"/>
                  <a:pt x="3321804" y="3006671"/>
                  <a:pt x="3332136" y="2991173"/>
                </a:cubicBezTo>
                <a:cubicBezTo>
                  <a:pt x="3372129" y="2871192"/>
                  <a:pt x="3357242" y="2935216"/>
                  <a:pt x="3332136" y="2696705"/>
                </a:cubicBezTo>
                <a:cubicBezTo>
                  <a:pt x="3330426" y="2680458"/>
                  <a:pt x="3320936" y="2665971"/>
                  <a:pt x="3316638" y="2650210"/>
                </a:cubicBezTo>
                <a:cubicBezTo>
                  <a:pt x="3305429" y="2609110"/>
                  <a:pt x="3299112" y="2566639"/>
                  <a:pt x="3285641" y="2526224"/>
                </a:cubicBezTo>
                <a:cubicBezTo>
                  <a:pt x="3280475" y="2510726"/>
                  <a:pt x="3274105" y="2495578"/>
                  <a:pt x="3270143" y="2479729"/>
                </a:cubicBezTo>
                <a:cubicBezTo>
                  <a:pt x="3257482" y="2429086"/>
                  <a:pt x="3242931" y="2316817"/>
                  <a:pt x="3223648" y="2278251"/>
                </a:cubicBezTo>
                <a:cubicBezTo>
                  <a:pt x="3213316" y="2257587"/>
                  <a:pt x="3201752" y="2237493"/>
                  <a:pt x="3192651" y="2216258"/>
                </a:cubicBezTo>
                <a:cubicBezTo>
                  <a:pt x="3186216" y="2201242"/>
                  <a:pt x="3184459" y="2184375"/>
                  <a:pt x="3177153" y="2169763"/>
                </a:cubicBezTo>
                <a:cubicBezTo>
                  <a:pt x="3168823" y="2153103"/>
                  <a:pt x="3156488" y="2138766"/>
                  <a:pt x="3146156" y="2123268"/>
                </a:cubicBezTo>
                <a:cubicBezTo>
                  <a:pt x="3094427" y="1916349"/>
                  <a:pt x="3119914" y="2042427"/>
                  <a:pt x="3146156" y="1596326"/>
                </a:cubicBezTo>
                <a:cubicBezTo>
                  <a:pt x="3147407" y="1575062"/>
                  <a:pt x="3157034" y="1555125"/>
                  <a:pt x="3161655" y="1534332"/>
                </a:cubicBezTo>
                <a:cubicBezTo>
                  <a:pt x="3167369" y="1508617"/>
                  <a:pt x="3173148" y="1482877"/>
                  <a:pt x="3177153" y="1456841"/>
                </a:cubicBezTo>
                <a:cubicBezTo>
                  <a:pt x="3183486" y="1415675"/>
                  <a:pt x="3183924" y="1373580"/>
                  <a:pt x="3192651" y="1332854"/>
                </a:cubicBezTo>
                <a:cubicBezTo>
                  <a:pt x="3199497" y="1300906"/>
                  <a:pt x="3215724" y="1271563"/>
                  <a:pt x="3223648" y="1239865"/>
                </a:cubicBezTo>
                <a:lnTo>
                  <a:pt x="3239146" y="1177871"/>
                </a:lnTo>
                <a:cubicBezTo>
                  <a:pt x="3233980" y="955729"/>
                  <a:pt x="3233095" y="733445"/>
                  <a:pt x="3223648" y="511444"/>
                </a:cubicBezTo>
                <a:cubicBezTo>
                  <a:pt x="3222663" y="488307"/>
                  <a:pt x="3180468" y="361433"/>
                  <a:pt x="3177153" y="356461"/>
                </a:cubicBezTo>
                <a:lnTo>
                  <a:pt x="3146156" y="309966"/>
                </a:lnTo>
                <a:cubicBezTo>
                  <a:pt x="3134959" y="276374"/>
                  <a:pt x="3121550" y="228839"/>
                  <a:pt x="3099661" y="201478"/>
                </a:cubicBezTo>
                <a:cubicBezTo>
                  <a:pt x="3072277" y="167248"/>
                  <a:pt x="3048258" y="122350"/>
                  <a:pt x="3006672" y="108488"/>
                </a:cubicBezTo>
                <a:cubicBezTo>
                  <a:pt x="2975675" y="98156"/>
                  <a:pt x="2942906" y="92104"/>
                  <a:pt x="2913682" y="77492"/>
                </a:cubicBezTo>
                <a:cubicBezTo>
                  <a:pt x="2893018" y="67160"/>
                  <a:pt x="2873321" y="54607"/>
                  <a:pt x="2851689" y="46495"/>
                </a:cubicBezTo>
                <a:cubicBezTo>
                  <a:pt x="2831745" y="39016"/>
                  <a:pt x="2810176" y="36849"/>
                  <a:pt x="2789695" y="30997"/>
                </a:cubicBezTo>
                <a:cubicBezTo>
                  <a:pt x="2773987" y="26509"/>
                  <a:pt x="2759425" y="17408"/>
                  <a:pt x="2743200" y="15499"/>
                </a:cubicBezTo>
                <a:cubicBezTo>
                  <a:pt x="2671187" y="7027"/>
                  <a:pt x="2598549" y="5166"/>
                  <a:pt x="2526224" y="0"/>
                </a:cubicBezTo>
                <a:cubicBezTo>
                  <a:pt x="1462219" y="25335"/>
                  <a:pt x="2192155" y="-4919"/>
                  <a:pt x="1689316" y="30997"/>
                </a:cubicBezTo>
                <a:cubicBezTo>
                  <a:pt x="1487863" y="45386"/>
                  <a:pt x="1285292" y="50770"/>
                  <a:pt x="1084882" y="77492"/>
                </a:cubicBezTo>
                <a:cubicBezTo>
                  <a:pt x="1053733" y="81645"/>
                  <a:pt x="1022568" y="86173"/>
                  <a:pt x="991892" y="92990"/>
                </a:cubicBezTo>
                <a:cubicBezTo>
                  <a:pt x="912413" y="110652"/>
                  <a:pt x="977905" y="110487"/>
                  <a:pt x="883404" y="123987"/>
                </a:cubicBezTo>
                <a:cubicBezTo>
                  <a:pt x="832007" y="131330"/>
                  <a:pt x="779939" y="133045"/>
                  <a:pt x="728421" y="139485"/>
                </a:cubicBezTo>
                <a:cubicBezTo>
                  <a:pt x="534284" y="163752"/>
                  <a:pt x="720236" y="143791"/>
                  <a:pt x="573438" y="170482"/>
                </a:cubicBezTo>
                <a:cubicBezTo>
                  <a:pt x="464091" y="190364"/>
                  <a:pt x="449451" y="165316"/>
                  <a:pt x="387458" y="170482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n 13"/>
          <p:cNvSpPr/>
          <p:nvPr/>
        </p:nvSpPr>
        <p:spPr>
          <a:xfrm>
            <a:off x="6527364" y="2750950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un 14"/>
          <p:cNvSpPr/>
          <p:nvPr/>
        </p:nvSpPr>
        <p:spPr>
          <a:xfrm>
            <a:off x="6564820" y="487938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n 16"/>
          <p:cNvSpPr/>
          <p:nvPr/>
        </p:nvSpPr>
        <p:spPr>
          <a:xfrm>
            <a:off x="1813300" y="5032673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3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</a:t>
            </a:r>
            <a:r>
              <a:rPr lang="en-US" b="1" dirty="0" smtClean="0"/>
              <a:t>algorithm –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AB, BE, EF, CD, BF, DE, CE, BC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2290588"/>
            <a:ext cx="6461502" cy="3459283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6239357" y="2750950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32897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87159" y="2290587"/>
            <a:ext cx="39985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EF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(E)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(F)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r>
              <a:rPr lang="en-US" sz="2800" b="1" dirty="0" smtClean="0"/>
              <a:t>Result: AB, BE, EF</a:t>
            </a:r>
          </a:p>
          <a:p>
            <a:endParaRPr lang="en-US" sz="2800" b="1" dirty="0"/>
          </a:p>
        </p:txBody>
      </p:sp>
      <p:sp>
        <p:nvSpPr>
          <p:cNvPr id="13" name="Sun 12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08867" y="2321583"/>
            <a:ext cx="3626604" cy="330113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n 13"/>
          <p:cNvSpPr/>
          <p:nvPr/>
        </p:nvSpPr>
        <p:spPr>
          <a:xfrm>
            <a:off x="6527364" y="2750950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un 14"/>
          <p:cNvSpPr/>
          <p:nvPr/>
        </p:nvSpPr>
        <p:spPr>
          <a:xfrm>
            <a:off x="6564820" y="487938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7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</a:t>
            </a:r>
            <a:r>
              <a:rPr lang="en-US" b="1" dirty="0" smtClean="0"/>
              <a:t>algorithm –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AB, BE, EF, CD, BF, DE, CE, BC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2290588"/>
            <a:ext cx="6461502" cy="3459283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6239357" y="2750950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32897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87159" y="2290587"/>
            <a:ext cx="39985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CD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(C)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(D)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r>
              <a:rPr lang="en-US" sz="2800" b="1" dirty="0"/>
              <a:t>Result: AB, BE, EF</a:t>
            </a:r>
          </a:p>
          <a:p>
            <a:endParaRPr lang="en-US" sz="2800" b="1" dirty="0"/>
          </a:p>
        </p:txBody>
      </p:sp>
      <p:sp>
        <p:nvSpPr>
          <p:cNvPr id="13" name="Sun 12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08867" y="2321583"/>
            <a:ext cx="3626604" cy="330113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n 13"/>
          <p:cNvSpPr/>
          <p:nvPr/>
        </p:nvSpPr>
        <p:spPr>
          <a:xfrm>
            <a:off x="6527364" y="2750950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un 14"/>
          <p:cNvSpPr/>
          <p:nvPr/>
        </p:nvSpPr>
        <p:spPr>
          <a:xfrm>
            <a:off x="6564820" y="487938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4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Data Structure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76500"/>
            <a:ext cx="4498707" cy="34261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3953" y="2650210"/>
            <a:ext cx="40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>
            <a:off x="838200" y="2881043"/>
            <a:ext cx="556647" cy="2308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6907" y="5512305"/>
            <a:ext cx="40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293032" y="5021452"/>
            <a:ext cx="1043875" cy="6218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15865" y="1545009"/>
            <a:ext cx="4852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Given a graph, determine whether two vertices are somehow connected.</a:t>
            </a:r>
            <a:endParaRPr lang="en-US" sz="2400" b="1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20226" y="3204153"/>
            <a:ext cx="4342915" cy="2421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Application:</a:t>
            </a:r>
          </a:p>
          <a:p>
            <a:pPr lvl="1"/>
            <a:r>
              <a:rPr lang="en-US" dirty="0" smtClean="0"/>
              <a:t>Network security</a:t>
            </a:r>
          </a:p>
          <a:p>
            <a:pPr lvl="1"/>
            <a:r>
              <a:rPr lang="en-US" dirty="0" smtClean="0"/>
              <a:t>Social network analysis</a:t>
            </a:r>
          </a:p>
          <a:p>
            <a:pPr lvl="1"/>
            <a:r>
              <a:rPr lang="en-US" dirty="0" smtClean="0"/>
              <a:t>Image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03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</a:t>
            </a:r>
            <a:r>
              <a:rPr lang="en-US" b="1" dirty="0" smtClean="0"/>
              <a:t>algorithm –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AB, BE, EF, CD, BF, DE, CE, BC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2290588"/>
            <a:ext cx="6461502" cy="3459283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6239357" y="2750950"/>
            <a:ext cx="557939" cy="26481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87159" y="2290587"/>
            <a:ext cx="39985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CD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(C)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(D)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r>
              <a:rPr lang="en-US" sz="2800" b="1" dirty="0"/>
              <a:t>Result: AB, BE, </a:t>
            </a:r>
            <a:r>
              <a:rPr lang="en-US" sz="2800" b="1" dirty="0" smtClean="0"/>
              <a:t>EF, CD</a:t>
            </a:r>
            <a:endParaRPr lang="en-US" sz="2800" b="1" dirty="0"/>
          </a:p>
          <a:p>
            <a:endParaRPr lang="en-US" sz="2800" b="1" dirty="0"/>
          </a:p>
        </p:txBody>
      </p:sp>
      <p:sp>
        <p:nvSpPr>
          <p:cNvPr id="13" name="Sun 12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08867" y="2321583"/>
            <a:ext cx="3626604" cy="330113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n 13"/>
          <p:cNvSpPr/>
          <p:nvPr/>
        </p:nvSpPr>
        <p:spPr>
          <a:xfrm>
            <a:off x="6595814" y="3098451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8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</a:t>
            </a:r>
            <a:r>
              <a:rPr lang="en-US" b="1" dirty="0" smtClean="0"/>
              <a:t>algorithm –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AB, BE, EF, CD, BF, DE, CE, BC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2290588"/>
            <a:ext cx="6461502" cy="3459283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6239357" y="2750950"/>
            <a:ext cx="557939" cy="26481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87159" y="2290587"/>
            <a:ext cx="39985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BF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(B)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(F)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r>
              <a:rPr lang="en-US" sz="2800" b="1" dirty="0"/>
              <a:t>Result: AB, BE, </a:t>
            </a:r>
            <a:r>
              <a:rPr lang="en-US" sz="2800" b="1" dirty="0" smtClean="0"/>
              <a:t>EF, CD</a:t>
            </a:r>
            <a:endParaRPr lang="en-US" sz="2800" b="1" dirty="0"/>
          </a:p>
          <a:p>
            <a:endParaRPr lang="en-US" sz="2800" b="1" dirty="0"/>
          </a:p>
        </p:txBody>
      </p:sp>
      <p:sp>
        <p:nvSpPr>
          <p:cNvPr id="13" name="Sun 12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08867" y="2321583"/>
            <a:ext cx="3626604" cy="330113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n 13"/>
          <p:cNvSpPr/>
          <p:nvPr/>
        </p:nvSpPr>
        <p:spPr>
          <a:xfrm>
            <a:off x="6595814" y="3098451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3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</a:t>
            </a:r>
            <a:r>
              <a:rPr lang="en-US" b="1" dirty="0" smtClean="0"/>
              <a:t>algorithm –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AB, BE, EF, CD, BF, DE, CE, BC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2290588"/>
            <a:ext cx="6461502" cy="3459283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6239357" y="2750950"/>
            <a:ext cx="557939" cy="26481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87159" y="2290587"/>
            <a:ext cx="39985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DE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(D)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(E)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r>
              <a:rPr lang="en-US" sz="2800" b="1" dirty="0"/>
              <a:t>Result: AB, BE, </a:t>
            </a:r>
            <a:r>
              <a:rPr lang="en-US" sz="2800" b="1" dirty="0" smtClean="0"/>
              <a:t>EF, CD</a:t>
            </a:r>
            <a:endParaRPr lang="en-US" sz="2800" b="1" dirty="0"/>
          </a:p>
        </p:txBody>
      </p:sp>
      <p:sp>
        <p:nvSpPr>
          <p:cNvPr id="13" name="Sun 12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08867" y="2321583"/>
            <a:ext cx="3626604" cy="330113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n 13"/>
          <p:cNvSpPr/>
          <p:nvPr/>
        </p:nvSpPr>
        <p:spPr>
          <a:xfrm>
            <a:off x="6595814" y="3098451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0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</a:t>
            </a:r>
            <a:r>
              <a:rPr lang="en-US" b="1" dirty="0" smtClean="0"/>
              <a:t>algorithm –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AB, BE, EF, CD, BF, DE, CE, BC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2290588"/>
            <a:ext cx="6461502" cy="34592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87159" y="2290587"/>
            <a:ext cx="39985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DE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(D)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(E)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r>
              <a:rPr lang="en-US" sz="2800" b="1" dirty="0"/>
              <a:t>Result: AB, BE, </a:t>
            </a:r>
            <a:r>
              <a:rPr lang="en-US" sz="2800" b="1" dirty="0" smtClean="0"/>
              <a:t>EF, CD, DE</a:t>
            </a:r>
            <a:endParaRPr lang="en-US" sz="2800" b="1" dirty="0"/>
          </a:p>
          <a:p>
            <a:endParaRPr lang="en-US" sz="2800" b="1" dirty="0"/>
          </a:p>
        </p:txBody>
      </p:sp>
      <p:sp>
        <p:nvSpPr>
          <p:cNvPr id="13" name="Sun 12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38200" y="2350724"/>
            <a:ext cx="6679770" cy="330113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1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971227" y="2484269"/>
            <a:ext cx="6384010" cy="34301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</a:t>
            </a:r>
            <a:r>
              <a:rPr lang="en-US" b="1" dirty="0" smtClean="0"/>
              <a:t>algorithm –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AB, BE, EF, CD, BF, DE, CE, BC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87159" y="2290587"/>
            <a:ext cx="39985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DE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(D)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(E)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r>
              <a:rPr lang="en-US" sz="2800" b="1" dirty="0"/>
              <a:t>Result: AB, BE, </a:t>
            </a:r>
            <a:r>
              <a:rPr lang="en-US" sz="2800" b="1" dirty="0" smtClean="0"/>
              <a:t>EF, CD, DE</a:t>
            </a:r>
            <a:endParaRPr lang="en-US" sz="2800" b="1" dirty="0"/>
          </a:p>
          <a:p>
            <a:endParaRPr lang="en-US" sz="2800" b="1" dirty="0"/>
          </a:p>
        </p:txBody>
      </p:sp>
      <p:sp>
        <p:nvSpPr>
          <p:cNvPr id="13" name="Sun 12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38200" y="2350724"/>
            <a:ext cx="6679770" cy="330113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5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</a:t>
            </a:r>
            <a:r>
              <a:rPr lang="en-US" b="1" dirty="0" smtClean="0"/>
              <a:t>algorithm – 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KRUSKAL(G):</a:t>
            </a:r>
          </a:p>
          <a:p>
            <a:pPr marL="457200" lvl="1" indent="0">
              <a:buNone/>
            </a:pPr>
            <a:r>
              <a:rPr lang="en-US" dirty="0"/>
              <a:t>Result </a:t>
            </a:r>
            <a:r>
              <a:rPr lang="en-US" dirty="0"/>
              <a:t>= ∅</a:t>
            </a:r>
          </a:p>
          <a:p>
            <a:pPr marL="457200" lvl="1" indent="0">
              <a:buNone/>
            </a:pPr>
            <a:r>
              <a:rPr lang="en-US" dirty="0" err="1"/>
              <a:t>foreach</a:t>
            </a:r>
            <a:r>
              <a:rPr lang="en-US" dirty="0"/>
              <a:t> v ∈ G.V:</a:t>
            </a:r>
          </a:p>
          <a:p>
            <a:pPr marL="914400" lvl="2" indent="0">
              <a:buNone/>
            </a:pPr>
            <a:r>
              <a:rPr lang="en-US" sz="2400" dirty="0"/>
              <a:t>MAKE-SET(v)</a:t>
            </a:r>
          </a:p>
          <a:p>
            <a:pPr marL="457200" lvl="1" indent="0">
              <a:buNone/>
            </a:pPr>
            <a:r>
              <a:rPr lang="en-US" dirty="0" err="1"/>
              <a:t>foreach</a:t>
            </a:r>
            <a:r>
              <a:rPr lang="en-US" dirty="0"/>
              <a:t> (u, v) in G.E ordered by increasing order of weight(u, v):</a:t>
            </a:r>
          </a:p>
          <a:p>
            <a:pPr marL="914400" lvl="2" indent="0">
              <a:buNone/>
            </a:pPr>
            <a:r>
              <a:rPr lang="en-US" sz="2400" dirty="0"/>
              <a:t>if FIND-SET(u) ≠ FIND-SET(v):</a:t>
            </a:r>
          </a:p>
          <a:p>
            <a:pPr marL="1371600" lvl="3" indent="0">
              <a:buNone/>
            </a:pPr>
            <a:r>
              <a:rPr lang="en-US" sz="2400" dirty="0"/>
              <a:t>Result </a:t>
            </a:r>
            <a:r>
              <a:rPr lang="en-US" sz="2400" dirty="0"/>
              <a:t>= </a:t>
            </a:r>
            <a:r>
              <a:rPr lang="en-US" sz="2400" dirty="0"/>
              <a:t>Result </a:t>
            </a:r>
            <a:r>
              <a:rPr lang="en-US" sz="2400" dirty="0"/>
              <a:t>∪ {(u, v)}</a:t>
            </a:r>
          </a:p>
          <a:p>
            <a:pPr marL="1371600" lvl="3" indent="0">
              <a:buNone/>
            </a:pPr>
            <a:r>
              <a:rPr lang="en-US" sz="2400" dirty="0"/>
              <a:t>UNION(u, v)</a:t>
            </a:r>
          </a:p>
          <a:p>
            <a:pPr marL="457200" lvl="1" indent="0">
              <a:buNone/>
            </a:pPr>
            <a:r>
              <a:rPr lang="en-US" dirty="0"/>
              <a:t>return Result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9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</a:t>
            </a:r>
            <a:r>
              <a:rPr lang="en-US" b="1" dirty="0" smtClean="0"/>
              <a:t>algorithm – 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KRUSKAL(G):</a:t>
            </a:r>
          </a:p>
          <a:p>
            <a:pPr marL="457200" lvl="1" indent="0">
              <a:buNone/>
            </a:pPr>
            <a:r>
              <a:rPr lang="en-US" dirty="0"/>
              <a:t>Result = ∅</a:t>
            </a:r>
          </a:p>
          <a:p>
            <a:pPr marL="457200" lvl="1" indent="0">
              <a:buNone/>
            </a:pPr>
            <a:r>
              <a:rPr lang="en-US" dirty="0" err="1"/>
              <a:t>foreach</a:t>
            </a:r>
            <a:r>
              <a:rPr lang="en-US" dirty="0"/>
              <a:t> v ∈ G.V:</a:t>
            </a:r>
          </a:p>
          <a:p>
            <a:pPr marL="914400" lvl="2" indent="0">
              <a:buNone/>
            </a:pPr>
            <a:r>
              <a:rPr lang="en-US" sz="2400" dirty="0"/>
              <a:t>MAKE-SET(v)</a:t>
            </a:r>
          </a:p>
          <a:p>
            <a:pPr marL="457200" lvl="1" indent="0">
              <a:buNone/>
            </a:pPr>
            <a:r>
              <a:rPr lang="en-US" dirty="0" err="1"/>
              <a:t>foreach</a:t>
            </a:r>
            <a:r>
              <a:rPr lang="en-US" dirty="0"/>
              <a:t> (u, v) in G.E ordered by increasing order of weight(u, v):</a:t>
            </a:r>
          </a:p>
          <a:p>
            <a:pPr marL="914400" lvl="2" indent="0">
              <a:buNone/>
            </a:pPr>
            <a:r>
              <a:rPr lang="en-US" sz="2400" dirty="0"/>
              <a:t>if FIND-SET(u) ≠ FIND-SET(v):</a:t>
            </a:r>
          </a:p>
          <a:p>
            <a:pPr marL="1371600" lvl="3" indent="0">
              <a:buNone/>
            </a:pPr>
            <a:r>
              <a:rPr lang="en-US" sz="2400" dirty="0"/>
              <a:t>Result = Result ∪ {(u, v)}</a:t>
            </a:r>
          </a:p>
          <a:p>
            <a:pPr marL="1371600" lvl="3" indent="0">
              <a:buNone/>
            </a:pPr>
            <a:r>
              <a:rPr lang="en-US" sz="2400" dirty="0"/>
              <a:t>UNION(u, v)</a:t>
            </a:r>
          </a:p>
          <a:p>
            <a:pPr marL="457200" lvl="1" indent="0">
              <a:buNone/>
            </a:pPr>
            <a:r>
              <a:rPr lang="en-US" dirty="0"/>
              <a:t>return Result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327880" y="1876326"/>
            <a:ext cx="274529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/>
          </a:p>
          <a:p>
            <a:endParaRPr lang="en-US" sz="2400" b="1" dirty="0"/>
          </a:p>
          <a:p>
            <a:r>
              <a:rPr lang="en-US" sz="2400" b="1" dirty="0" smtClean="0"/>
              <a:t>O(V)</a:t>
            </a:r>
          </a:p>
          <a:p>
            <a:endParaRPr lang="en-US" sz="2400" b="1" dirty="0"/>
          </a:p>
          <a:p>
            <a:r>
              <a:rPr lang="en-US" sz="2400" b="1" dirty="0" smtClean="0"/>
              <a:t>O(E log E)</a:t>
            </a:r>
          </a:p>
          <a:p>
            <a:endParaRPr lang="en-US" sz="2400" b="1" dirty="0"/>
          </a:p>
          <a:p>
            <a:r>
              <a:rPr lang="en-US" sz="2400" b="1" dirty="0" smtClean="0"/>
              <a:t>O(E)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TOTAL:</a:t>
            </a:r>
            <a:endParaRPr lang="en-US" sz="2400" b="1" dirty="0"/>
          </a:p>
          <a:p>
            <a:r>
              <a:rPr lang="en-US" sz="2000" b="1" dirty="0" smtClean="0"/>
              <a:t>O(V) + O(E log E) + O(E)</a:t>
            </a:r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9026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</a:t>
            </a:r>
            <a:r>
              <a:rPr lang="en-US" b="1" dirty="0" smtClean="0"/>
              <a:t>algorithm – 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KRUSKAL(G):</a:t>
            </a:r>
          </a:p>
          <a:p>
            <a:pPr marL="457200" lvl="1" indent="0">
              <a:buNone/>
            </a:pPr>
            <a:r>
              <a:rPr lang="en-US" dirty="0"/>
              <a:t>Result = ∅</a:t>
            </a:r>
          </a:p>
          <a:p>
            <a:pPr marL="457200" lvl="1" indent="0">
              <a:buNone/>
            </a:pPr>
            <a:r>
              <a:rPr lang="en-US" dirty="0" err="1"/>
              <a:t>foreach</a:t>
            </a:r>
            <a:r>
              <a:rPr lang="en-US" dirty="0"/>
              <a:t> v ∈ G.V:</a:t>
            </a:r>
          </a:p>
          <a:p>
            <a:pPr marL="914400" lvl="2" indent="0">
              <a:buNone/>
            </a:pPr>
            <a:r>
              <a:rPr lang="en-US" sz="2400" dirty="0"/>
              <a:t>MAKE-SET(v)</a:t>
            </a:r>
          </a:p>
          <a:p>
            <a:pPr marL="457200" lvl="1" indent="0">
              <a:buNone/>
            </a:pPr>
            <a:r>
              <a:rPr lang="en-US" dirty="0" err="1"/>
              <a:t>foreach</a:t>
            </a:r>
            <a:r>
              <a:rPr lang="en-US" dirty="0"/>
              <a:t> (u, v) in G.E ordered by increasing order of weight(u, v):</a:t>
            </a:r>
          </a:p>
          <a:p>
            <a:pPr marL="914400" lvl="2" indent="0">
              <a:buNone/>
            </a:pPr>
            <a:r>
              <a:rPr lang="en-US" sz="2400" dirty="0"/>
              <a:t>if FIND-SET(u) ≠ FIND-SET(v):</a:t>
            </a:r>
          </a:p>
          <a:p>
            <a:pPr marL="1371600" lvl="3" indent="0">
              <a:buNone/>
            </a:pPr>
            <a:r>
              <a:rPr lang="en-US" sz="2400" dirty="0"/>
              <a:t>Result = Result ∪ {(u, v)}</a:t>
            </a:r>
          </a:p>
          <a:p>
            <a:pPr marL="1371600" lvl="3" indent="0">
              <a:buNone/>
            </a:pPr>
            <a:r>
              <a:rPr lang="en-US" sz="2400" dirty="0"/>
              <a:t>UNION(u, v)</a:t>
            </a:r>
          </a:p>
          <a:p>
            <a:pPr marL="457200" lvl="1" indent="0">
              <a:buNone/>
            </a:pPr>
            <a:r>
              <a:rPr lang="en-US" dirty="0"/>
              <a:t>return Result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46701" y="1938315"/>
            <a:ext cx="27452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/>
          </a:p>
          <a:p>
            <a:endParaRPr lang="en-US" sz="2400" b="1" dirty="0"/>
          </a:p>
          <a:p>
            <a:r>
              <a:rPr lang="en-US" sz="2400" b="1" dirty="0" smtClean="0"/>
              <a:t>O(V)</a:t>
            </a:r>
          </a:p>
          <a:p>
            <a:endParaRPr lang="en-US" sz="2400" b="1" dirty="0"/>
          </a:p>
          <a:p>
            <a:r>
              <a:rPr lang="en-US" sz="2400" b="1" dirty="0" smtClean="0"/>
              <a:t>O(E log E)</a:t>
            </a:r>
          </a:p>
          <a:p>
            <a:endParaRPr lang="en-US" sz="2400" b="1" dirty="0"/>
          </a:p>
          <a:p>
            <a:r>
              <a:rPr lang="en-US" sz="2400" b="1" dirty="0" smtClean="0"/>
              <a:t>O(E)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TOTAL:</a:t>
            </a:r>
            <a:endParaRPr lang="en-US" sz="2400" b="1" dirty="0"/>
          </a:p>
          <a:p>
            <a:r>
              <a:rPr lang="en-US" sz="2400" b="1" dirty="0" smtClean="0">
                <a:solidFill>
                  <a:srgbClr val="C00000"/>
                </a:solidFill>
              </a:rPr>
              <a:t>O(E log E)</a:t>
            </a:r>
          </a:p>
          <a:p>
            <a:endParaRPr lang="en-US" sz="2400" b="1" dirty="0" smtClean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2923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78201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hlinkClick r:id="rId2"/>
              </a:rPr>
              <a:t/>
            </a:r>
            <a:br>
              <a:rPr lang="en-US" sz="4400" b="1" dirty="0" smtClean="0">
                <a:hlinkClick r:id="rId2"/>
              </a:rPr>
            </a:br>
            <a:r>
              <a:rPr lang="en-US" sz="4400" b="1" dirty="0">
                <a:hlinkClick r:id="rId2"/>
              </a:rPr>
              <a:t/>
            </a:r>
            <a:br>
              <a:rPr lang="en-US" sz="4400" b="1" dirty="0">
                <a:hlinkClick r:id="rId2"/>
              </a:rPr>
            </a:br>
            <a:r>
              <a:rPr lang="en-US" sz="4400" b="1" dirty="0" smtClean="0">
                <a:hlinkClick r:id="rId2"/>
              </a:rPr>
              <a:t/>
            </a:r>
            <a:br>
              <a:rPr lang="en-US" sz="4400" b="1" dirty="0" smtClean="0">
                <a:hlinkClick r:id="rId2"/>
              </a:rPr>
            </a:br>
            <a:r>
              <a:rPr lang="en-US" sz="4400" b="1" dirty="0" smtClean="0">
                <a:hlinkClick r:id="rId2"/>
              </a:rPr>
              <a:t>neohao@uga.edu</a:t>
            </a: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 smtClean="0"/>
              <a:t>Thanks!</a:t>
            </a:r>
            <a:endParaRPr lang="en-US" sz="4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1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Approaches</a:t>
            </a:r>
          </a:p>
          <a:p>
            <a:pPr lvl="1"/>
            <a:r>
              <a:rPr lang="en-US" sz="2800" dirty="0" smtClean="0"/>
              <a:t>Naïve Union Find</a:t>
            </a:r>
          </a:p>
          <a:p>
            <a:pPr lvl="1"/>
            <a:r>
              <a:rPr lang="en-US" sz="2800" dirty="0" smtClean="0"/>
              <a:t>Optimized Union Find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1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Naïve Version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12" name="Group 11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7616287" y="3334589"/>
            <a:ext cx="3766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makeSet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union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findSet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851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Naïve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makeSet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43241" y="3506015"/>
            <a:ext cx="437705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makeSet</a:t>
            </a:r>
            <a:r>
              <a:rPr lang="en-US" sz="2000" dirty="0">
                <a:latin typeface="Consolas" panose="020B0609020204030204" pitchFamily="49" charset="0"/>
              </a:rPr>
              <a:t>(v):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n = Node(v)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n.parent</a:t>
            </a:r>
            <a:r>
              <a:rPr lang="en-US" sz="2000" dirty="0">
                <a:latin typeface="Consolas" panose="020B0609020204030204" pitchFamily="49" charset="0"/>
              </a:rPr>
              <a:t> = n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Time Complexity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O(1)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1230904" y="2577403"/>
            <a:ext cx="728421" cy="681926"/>
            <a:chOff x="1230904" y="2577403"/>
            <a:chExt cx="728421" cy="681926"/>
          </a:xfrm>
        </p:grpSpPr>
        <p:sp>
          <p:nvSpPr>
            <p:cNvPr id="7" name="Oval 6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un 7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319905" y="2627140"/>
            <a:ext cx="728421" cy="681926"/>
            <a:chOff x="1230904" y="2577403"/>
            <a:chExt cx="728421" cy="681926"/>
          </a:xfrm>
        </p:grpSpPr>
        <p:sp>
          <p:nvSpPr>
            <p:cNvPr id="11" name="Oval 10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un 11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03422" y="2627140"/>
            <a:ext cx="728421" cy="681926"/>
            <a:chOff x="1230904" y="2577403"/>
            <a:chExt cx="728421" cy="681926"/>
          </a:xfrm>
        </p:grpSpPr>
        <p:sp>
          <p:nvSpPr>
            <p:cNvPr id="14" name="Oval 13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un 14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245190" y="4484354"/>
            <a:ext cx="728421" cy="681926"/>
            <a:chOff x="1230904" y="2577403"/>
            <a:chExt cx="728421" cy="681926"/>
          </a:xfrm>
        </p:grpSpPr>
        <p:sp>
          <p:nvSpPr>
            <p:cNvPr id="17" name="Oval 16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Sun 17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202457" y="4484354"/>
            <a:ext cx="728421" cy="681926"/>
            <a:chOff x="1230904" y="2577403"/>
            <a:chExt cx="728421" cy="681926"/>
          </a:xfrm>
        </p:grpSpPr>
        <p:sp>
          <p:nvSpPr>
            <p:cNvPr id="20" name="Oval 19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Sun 20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03422" y="4505333"/>
            <a:ext cx="728421" cy="681926"/>
            <a:chOff x="1230904" y="2577403"/>
            <a:chExt cx="728421" cy="681926"/>
          </a:xfrm>
        </p:grpSpPr>
        <p:sp>
          <p:nvSpPr>
            <p:cNvPr id="23" name="Oval 22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Sun 23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31" name="Group 30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6886939" y="2178894"/>
            <a:ext cx="43770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Node: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</a:rPr>
              <a:t>val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	parent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829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Naïve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230904" y="2577403"/>
            <a:ext cx="728421" cy="681926"/>
            <a:chOff x="1230904" y="2577403"/>
            <a:chExt cx="728421" cy="681926"/>
          </a:xfrm>
        </p:grpSpPr>
        <p:sp>
          <p:nvSpPr>
            <p:cNvPr id="29" name="Oval 28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un 29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319905" y="2627140"/>
            <a:ext cx="728421" cy="681926"/>
            <a:chOff x="1230904" y="2577403"/>
            <a:chExt cx="728421" cy="681926"/>
          </a:xfrm>
        </p:grpSpPr>
        <p:sp>
          <p:nvSpPr>
            <p:cNvPr id="32" name="Oval 31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un 32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103422" y="2627140"/>
            <a:ext cx="728421" cy="681926"/>
            <a:chOff x="1230904" y="2577403"/>
            <a:chExt cx="728421" cy="681926"/>
          </a:xfrm>
        </p:grpSpPr>
        <p:sp>
          <p:nvSpPr>
            <p:cNvPr id="35" name="Oval 34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un 35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245190" y="4484354"/>
            <a:ext cx="728421" cy="681926"/>
            <a:chOff x="1230904" y="2577403"/>
            <a:chExt cx="728421" cy="681926"/>
          </a:xfrm>
        </p:grpSpPr>
        <p:sp>
          <p:nvSpPr>
            <p:cNvPr id="38" name="Oval 37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un 38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202457" y="4484354"/>
            <a:ext cx="728421" cy="681926"/>
            <a:chOff x="1230904" y="2577403"/>
            <a:chExt cx="728421" cy="681926"/>
          </a:xfrm>
        </p:grpSpPr>
        <p:sp>
          <p:nvSpPr>
            <p:cNvPr id="41" name="Oval 40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un 41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103422" y="4505333"/>
            <a:ext cx="728421" cy="681926"/>
            <a:chOff x="1230904" y="2577403"/>
            <a:chExt cx="728421" cy="681926"/>
          </a:xfrm>
        </p:grpSpPr>
        <p:sp>
          <p:nvSpPr>
            <p:cNvPr id="44" name="Oval 43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Sun 44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8" name="Group 7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47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763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Naïve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38466" y="1849401"/>
            <a:ext cx="4873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union(n1, n2):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</a:rPr>
              <a:t>findSet</a:t>
            </a:r>
            <a:r>
              <a:rPr lang="en-US" sz="2000" dirty="0" smtClean="0">
                <a:latin typeface="Consolas" panose="020B0609020204030204" pitchFamily="49" charset="0"/>
              </a:rPr>
              <a:t>(n1)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	j = </a:t>
            </a:r>
            <a:r>
              <a:rPr lang="en-US" sz="2000" dirty="0" err="1" smtClean="0">
                <a:latin typeface="Consolas" panose="020B0609020204030204" pitchFamily="49" charset="0"/>
              </a:rPr>
              <a:t>findSet</a:t>
            </a:r>
            <a:r>
              <a:rPr lang="en-US" sz="2000" dirty="0" smtClean="0">
                <a:latin typeface="Consolas" panose="020B0609020204030204" pitchFamily="49" charset="0"/>
              </a:rPr>
              <a:t>(n2)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if </a:t>
            </a:r>
            <a:r>
              <a:rPr lang="en-US" sz="2000" dirty="0" err="1" smtClean="0"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</a:rPr>
              <a:t> == j: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	return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else: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</a:rPr>
              <a:t>j.parent</a:t>
            </a:r>
            <a:r>
              <a:rPr lang="en-US" sz="2000" dirty="0" smtClean="0"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</a:rPr>
              <a:t>i</a:t>
            </a:r>
            <a:endParaRPr lang="en-US" sz="2000" dirty="0">
              <a:latin typeface="Consolas" panose="020B0609020204030204" pitchFamily="49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230904" y="2577403"/>
            <a:ext cx="728421" cy="681926"/>
            <a:chOff x="1230904" y="2577403"/>
            <a:chExt cx="728421" cy="681926"/>
          </a:xfrm>
        </p:grpSpPr>
        <p:sp>
          <p:nvSpPr>
            <p:cNvPr id="29" name="Oval 28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un 29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319905" y="2627140"/>
            <a:ext cx="728421" cy="681926"/>
            <a:chOff x="1230904" y="2577403"/>
            <a:chExt cx="728421" cy="681926"/>
          </a:xfrm>
        </p:grpSpPr>
        <p:sp>
          <p:nvSpPr>
            <p:cNvPr id="32" name="Oval 31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un 32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103422" y="2627140"/>
            <a:ext cx="728421" cy="681926"/>
            <a:chOff x="1230904" y="2577403"/>
            <a:chExt cx="728421" cy="681926"/>
          </a:xfrm>
        </p:grpSpPr>
        <p:sp>
          <p:nvSpPr>
            <p:cNvPr id="35" name="Oval 34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un 35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245190" y="4484354"/>
            <a:ext cx="728421" cy="681926"/>
            <a:chOff x="1230904" y="2577403"/>
            <a:chExt cx="728421" cy="681926"/>
          </a:xfrm>
        </p:grpSpPr>
        <p:sp>
          <p:nvSpPr>
            <p:cNvPr id="38" name="Oval 37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un 38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202457" y="4484354"/>
            <a:ext cx="728421" cy="681926"/>
            <a:chOff x="1230904" y="2577403"/>
            <a:chExt cx="728421" cy="681926"/>
          </a:xfrm>
        </p:grpSpPr>
        <p:sp>
          <p:nvSpPr>
            <p:cNvPr id="41" name="Oval 40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un 41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103422" y="4505333"/>
            <a:ext cx="728421" cy="681926"/>
            <a:chOff x="1230904" y="2577403"/>
            <a:chExt cx="728421" cy="681926"/>
          </a:xfrm>
        </p:grpSpPr>
        <p:sp>
          <p:nvSpPr>
            <p:cNvPr id="44" name="Oval 43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Sun 44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49" name="Group 48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701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Naïve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38466" y="1849401"/>
            <a:ext cx="4873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union(n1, n2):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</a:rPr>
              <a:t>findSet</a:t>
            </a:r>
            <a:r>
              <a:rPr lang="en-US" sz="2000" dirty="0" smtClean="0">
                <a:latin typeface="Consolas" panose="020B0609020204030204" pitchFamily="49" charset="0"/>
              </a:rPr>
              <a:t>(n1)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	j = </a:t>
            </a:r>
            <a:r>
              <a:rPr lang="en-US" sz="2000" dirty="0" err="1" smtClean="0">
                <a:latin typeface="Consolas" panose="020B0609020204030204" pitchFamily="49" charset="0"/>
              </a:rPr>
              <a:t>findSet</a:t>
            </a:r>
            <a:r>
              <a:rPr lang="en-US" sz="2000" dirty="0" smtClean="0">
                <a:latin typeface="Consolas" panose="020B0609020204030204" pitchFamily="49" charset="0"/>
              </a:rPr>
              <a:t>(n2)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if </a:t>
            </a:r>
            <a:r>
              <a:rPr lang="en-US" sz="2000" dirty="0" err="1" smtClean="0"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</a:rPr>
              <a:t> == j: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	return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else: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</a:rPr>
              <a:t>j.parent</a:t>
            </a:r>
            <a:r>
              <a:rPr lang="en-US" sz="2000" dirty="0" smtClean="0"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</a:rPr>
              <a:t>i</a:t>
            </a:r>
            <a:endParaRPr lang="en-US" sz="2000" dirty="0">
              <a:latin typeface="Consolas" panose="020B0609020204030204" pitchFamily="49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230904" y="2577403"/>
            <a:ext cx="728421" cy="681926"/>
            <a:chOff x="1230904" y="2577403"/>
            <a:chExt cx="728421" cy="681926"/>
          </a:xfrm>
        </p:grpSpPr>
        <p:sp>
          <p:nvSpPr>
            <p:cNvPr id="29" name="Oval 28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un 29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319905" y="2627140"/>
            <a:ext cx="728421" cy="681926"/>
            <a:chOff x="1230904" y="2577403"/>
            <a:chExt cx="728421" cy="681926"/>
          </a:xfrm>
        </p:grpSpPr>
        <p:sp>
          <p:nvSpPr>
            <p:cNvPr id="32" name="Oval 31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un 32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103422" y="2627140"/>
            <a:ext cx="728421" cy="681926"/>
            <a:chOff x="1230904" y="2577403"/>
            <a:chExt cx="728421" cy="681926"/>
          </a:xfrm>
        </p:grpSpPr>
        <p:sp>
          <p:nvSpPr>
            <p:cNvPr id="35" name="Oval 34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un 35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245190" y="4484354"/>
            <a:ext cx="728421" cy="681926"/>
            <a:chOff x="1230904" y="2577403"/>
            <a:chExt cx="728421" cy="681926"/>
          </a:xfrm>
        </p:grpSpPr>
        <p:sp>
          <p:nvSpPr>
            <p:cNvPr id="38" name="Oval 37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un 38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202457" y="4484354"/>
            <a:ext cx="728421" cy="681926"/>
            <a:chOff x="1230904" y="2577403"/>
            <a:chExt cx="728421" cy="681926"/>
          </a:xfrm>
        </p:grpSpPr>
        <p:sp>
          <p:nvSpPr>
            <p:cNvPr id="41" name="Oval 40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un 41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103422" y="4505333"/>
            <a:ext cx="728421" cy="681926"/>
            <a:chOff x="1230904" y="2577403"/>
            <a:chExt cx="728421" cy="681926"/>
          </a:xfrm>
        </p:grpSpPr>
        <p:sp>
          <p:nvSpPr>
            <p:cNvPr id="44" name="Oval 43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Sun 44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808275" y="4484354"/>
            <a:ext cx="19372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union(A, B)</a:t>
            </a:r>
          </a:p>
          <a:p>
            <a:r>
              <a:rPr lang="en-US" sz="2400" dirty="0"/>
              <a:t>union(C, D)</a:t>
            </a:r>
          </a:p>
          <a:p>
            <a:r>
              <a:rPr lang="en-US" sz="2400" dirty="0"/>
              <a:t>union(F, E)</a:t>
            </a:r>
          </a:p>
          <a:p>
            <a:r>
              <a:rPr lang="en-US" sz="2400" dirty="0"/>
              <a:t>union(D, E)</a:t>
            </a:r>
          </a:p>
          <a:p>
            <a:r>
              <a:rPr lang="en-US" sz="2400" dirty="0"/>
              <a:t>union(B, 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49" name="Group 48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9468212" y="4835481"/>
            <a:ext cx="1604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 smtClean="0"/>
              <a:t>E.parent</a:t>
            </a:r>
            <a:r>
              <a:rPr lang="en-US" sz="2400" b="1" i="1" dirty="0" smtClean="0"/>
              <a:t> ?</a:t>
            </a:r>
          </a:p>
          <a:p>
            <a:r>
              <a:rPr lang="en-US" sz="2400" b="1" i="1" dirty="0" err="1" smtClean="0"/>
              <a:t>D.parent</a:t>
            </a:r>
            <a:r>
              <a:rPr lang="en-US" sz="2400" b="1" i="1" dirty="0" smtClean="0"/>
              <a:t> ?</a:t>
            </a:r>
          </a:p>
          <a:p>
            <a:r>
              <a:rPr lang="en-US" sz="2400" b="1" i="1" dirty="0" err="1" smtClean="0"/>
              <a:t>C.parent</a:t>
            </a:r>
            <a:r>
              <a:rPr lang="en-US" sz="2400" b="1" i="1" dirty="0" smtClean="0"/>
              <a:t> ?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7814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Union Find</a:t>
            </a:r>
          </a:p>
          <a:p>
            <a:pPr lvl="1"/>
            <a:r>
              <a:rPr lang="en-US" sz="2800" dirty="0" smtClean="0"/>
              <a:t>Naïve Version</a:t>
            </a:r>
          </a:p>
          <a:p>
            <a:pPr lvl="1"/>
            <a:r>
              <a:rPr lang="en-US" sz="2800" dirty="0" smtClean="0"/>
              <a:t>Optimized Version</a:t>
            </a:r>
          </a:p>
          <a:p>
            <a:r>
              <a:rPr lang="en-US" dirty="0" smtClean="0"/>
              <a:t>Cycle Detection</a:t>
            </a:r>
          </a:p>
          <a:p>
            <a:r>
              <a:rPr lang="en-US" dirty="0" err="1"/>
              <a:t>Kruskal's</a:t>
            </a:r>
            <a:r>
              <a:rPr lang="en-US" dirty="0"/>
              <a:t> algorithm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Naïve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230904" y="2577403"/>
            <a:ext cx="728421" cy="681926"/>
            <a:chOff x="1230904" y="2577403"/>
            <a:chExt cx="728421" cy="681926"/>
          </a:xfrm>
        </p:grpSpPr>
        <p:sp>
          <p:nvSpPr>
            <p:cNvPr id="29" name="Oval 28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un 29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319905" y="2627140"/>
            <a:ext cx="728421" cy="681926"/>
            <a:chOff x="1230904" y="2577403"/>
            <a:chExt cx="728421" cy="681926"/>
          </a:xfrm>
        </p:grpSpPr>
        <p:sp>
          <p:nvSpPr>
            <p:cNvPr id="32" name="Oval 31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un 32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103422" y="2627140"/>
            <a:ext cx="728421" cy="681926"/>
            <a:chOff x="1230904" y="2577403"/>
            <a:chExt cx="728421" cy="681926"/>
          </a:xfrm>
        </p:grpSpPr>
        <p:sp>
          <p:nvSpPr>
            <p:cNvPr id="35" name="Oval 34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un 35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245190" y="4484354"/>
            <a:ext cx="728421" cy="681926"/>
            <a:chOff x="1230904" y="2577403"/>
            <a:chExt cx="728421" cy="681926"/>
          </a:xfrm>
        </p:grpSpPr>
        <p:sp>
          <p:nvSpPr>
            <p:cNvPr id="38" name="Oval 37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un 38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202457" y="4484354"/>
            <a:ext cx="728421" cy="681926"/>
            <a:chOff x="1230904" y="2577403"/>
            <a:chExt cx="728421" cy="681926"/>
          </a:xfrm>
        </p:grpSpPr>
        <p:sp>
          <p:nvSpPr>
            <p:cNvPr id="41" name="Oval 40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un 41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103422" y="4505333"/>
            <a:ext cx="728421" cy="681926"/>
            <a:chOff x="1230904" y="2577403"/>
            <a:chExt cx="728421" cy="681926"/>
          </a:xfrm>
        </p:grpSpPr>
        <p:sp>
          <p:nvSpPr>
            <p:cNvPr id="44" name="Oval 43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Sun 44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9416512" y="188497"/>
            <a:ext cx="17112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union(A, B)</a:t>
            </a:r>
          </a:p>
          <a:p>
            <a:r>
              <a:rPr lang="en-US" sz="2000" dirty="0"/>
              <a:t>union(C, D)</a:t>
            </a:r>
          </a:p>
          <a:p>
            <a:r>
              <a:rPr lang="en-US" sz="2000" dirty="0"/>
              <a:t>union(F, E)</a:t>
            </a:r>
          </a:p>
          <a:p>
            <a:r>
              <a:rPr lang="en-US" sz="2000" dirty="0"/>
              <a:t>union(D, E)</a:t>
            </a:r>
          </a:p>
          <a:p>
            <a:r>
              <a:rPr lang="en-US" sz="2000" dirty="0"/>
              <a:t>union(B, E)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50" name="Group 49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367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Naïve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1230904" y="2577403"/>
            <a:ext cx="2781945" cy="681926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n 29"/>
          <p:cNvSpPr/>
          <p:nvPr/>
        </p:nvSpPr>
        <p:spPr>
          <a:xfrm>
            <a:off x="1609401" y="2613085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5103422" y="2627140"/>
            <a:ext cx="728421" cy="681926"/>
            <a:chOff x="1230904" y="2577403"/>
            <a:chExt cx="728421" cy="681926"/>
          </a:xfrm>
        </p:grpSpPr>
        <p:sp>
          <p:nvSpPr>
            <p:cNvPr id="35" name="Oval 34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un 35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245190" y="4484354"/>
            <a:ext cx="728421" cy="681926"/>
            <a:chOff x="1230904" y="2577403"/>
            <a:chExt cx="728421" cy="681926"/>
          </a:xfrm>
        </p:grpSpPr>
        <p:sp>
          <p:nvSpPr>
            <p:cNvPr id="38" name="Oval 37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un 38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202457" y="4484354"/>
            <a:ext cx="728421" cy="681926"/>
            <a:chOff x="1230904" y="2577403"/>
            <a:chExt cx="728421" cy="681926"/>
          </a:xfrm>
        </p:grpSpPr>
        <p:sp>
          <p:nvSpPr>
            <p:cNvPr id="41" name="Oval 40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un 41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103422" y="4505333"/>
            <a:ext cx="728421" cy="681926"/>
            <a:chOff x="1230904" y="2577403"/>
            <a:chExt cx="728421" cy="681926"/>
          </a:xfrm>
        </p:grpSpPr>
        <p:sp>
          <p:nvSpPr>
            <p:cNvPr id="44" name="Oval 43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Sun 44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8059119" y="1825625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8074617" y="2395180"/>
            <a:ext cx="294468" cy="46391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7606399" y="2753296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416512" y="188497"/>
            <a:ext cx="17112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union(A, B)</a:t>
            </a:r>
          </a:p>
          <a:p>
            <a:r>
              <a:rPr lang="en-US" sz="2000" dirty="0"/>
              <a:t>union(C, D)</a:t>
            </a:r>
          </a:p>
          <a:p>
            <a:r>
              <a:rPr lang="en-US" sz="2000" dirty="0"/>
              <a:t>union(F, E)</a:t>
            </a:r>
          </a:p>
          <a:p>
            <a:r>
              <a:rPr lang="en-US" sz="2000" dirty="0"/>
              <a:t>union(D, E)</a:t>
            </a:r>
          </a:p>
          <a:p>
            <a:r>
              <a:rPr lang="en-US" sz="2000" dirty="0"/>
              <a:t>union(B, E)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33" name="Group 32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Connector 48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325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Naïve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1230904" y="2577403"/>
            <a:ext cx="2781945" cy="681926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n 29"/>
          <p:cNvSpPr/>
          <p:nvPr/>
        </p:nvSpPr>
        <p:spPr>
          <a:xfrm>
            <a:off x="1609401" y="2613085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03422" y="2627140"/>
            <a:ext cx="728421" cy="2539140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un 35"/>
          <p:cNvSpPr/>
          <p:nvPr/>
        </p:nvSpPr>
        <p:spPr>
          <a:xfrm>
            <a:off x="5481919" y="2662822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1245190" y="4484354"/>
            <a:ext cx="728421" cy="681926"/>
            <a:chOff x="1230904" y="2577403"/>
            <a:chExt cx="728421" cy="681926"/>
          </a:xfrm>
        </p:grpSpPr>
        <p:sp>
          <p:nvSpPr>
            <p:cNvPr id="38" name="Oval 37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un 38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202457" y="4484354"/>
            <a:ext cx="728421" cy="681926"/>
            <a:chOff x="1230904" y="2577403"/>
            <a:chExt cx="728421" cy="681926"/>
          </a:xfrm>
        </p:grpSpPr>
        <p:sp>
          <p:nvSpPr>
            <p:cNvPr id="41" name="Oval 40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un 41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8059119" y="1825625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8074617" y="2395180"/>
            <a:ext cx="294468" cy="46391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7606399" y="2753296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2448" y="1916882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4"/>
            <a:endCxn id="33" idx="1"/>
          </p:cNvCxnSpPr>
          <p:nvPr/>
        </p:nvCxnSpPr>
        <p:spPr>
          <a:xfrm>
            <a:off x="9562414" y="2522634"/>
            <a:ext cx="382026" cy="40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853653" y="2834746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416512" y="188497"/>
            <a:ext cx="17112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union(A, B)</a:t>
            </a: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union(C, D)</a:t>
            </a:r>
          </a:p>
          <a:p>
            <a:r>
              <a:rPr lang="en-US" sz="2000" dirty="0"/>
              <a:t>union(F, E)</a:t>
            </a:r>
          </a:p>
          <a:p>
            <a:r>
              <a:rPr lang="en-US" sz="2000" dirty="0"/>
              <a:t>union(D, E)</a:t>
            </a:r>
          </a:p>
          <a:p>
            <a:r>
              <a:rPr lang="en-US" sz="2000" dirty="0"/>
              <a:t>union(B, E)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43" name="Group 42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821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Naïve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1230904" y="2577403"/>
            <a:ext cx="2781945" cy="681926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n 29"/>
          <p:cNvSpPr/>
          <p:nvPr/>
        </p:nvSpPr>
        <p:spPr>
          <a:xfrm>
            <a:off x="1609401" y="2613085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03422" y="2627140"/>
            <a:ext cx="728421" cy="2539140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un 35"/>
          <p:cNvSpPr/>
          <p:nvPr/>
        </p:nvSpPr>
        <p:spPr>
          <a:xfrm>
            <a:off x="5481919" y="2662822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245190" y="4484354"/>
            <a:ext cx="2736663" cy="681926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un 38"/>
          <p:cNvSpPr/>
          <p:nvPr/>
        </p:nvSpPr>
        <p:spPr>
          <a:xfrm>
            <a:off x="1623687" y="452003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059119" y="1825625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8074617" y="2395180"/>
            <a:ext cx="294468" cy="46391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7606399" y="2753296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2448" y="1916882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4"/>
            <a:endCxn id="33" idx="1"/>
          </p:cNvCxnSpPr>
          <p:nvPr/>
        </p:nvCxnSpPr>
        <p:spPr>
          <a:xfrm>
            <a:off x="9562414" y="2522634"/>
            <a:ext cx="382026" cy="40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853653" y="2834746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416512" y="188497"/>
            <a:ext cx="17112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union(A, B)</a:t>
            </a: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union(C, D)</a:t>
            </a: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union(F, E)</a:t>
            </a:r>
          </a:p>
          <a:p>
            <a:r>
              <a:rPr lang="en-US" sz="2000" dirty="0"/>
              <a:t>union(D, E)</a:t>
            </a:r>
          </a:p>
          <a:p>
            <a:r>
              <a:rPr lang="en-US" sz="2000" dirty="0"/>
              <a:t>union(B, E)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43" name="Group 42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Oval 45"/>
          <p:cNvSpPr/>
          <p:nvPr/>
        </p:nvSpPr>
        <p:spPr>
          <a:xfrm>
            <a:off x="8660244" y="3041813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47" name="Straight Connector 46"/>
          <p:cNvCxnSpPr>
            <a:stCxn id="46" idx="4"/>
            <a:endCxn id="52" idx="1"/>
          </p:cNvCxnSpPr>
          <p:nvPr/>
        </p:nvCxnSpPr>
        <p:spPr>
          <a:xfrm>
            <a:off x="8970210" y="3647565"/>
            <a:ext cx="382026" cy="40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9261449" y="3959677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4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Naïve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1230904" y="2577403"/>
            <a:ext cx="2781945" cy="681926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n 29"/>
          <p:cNvSpPr/>
          <p:nvPr/>
        </p:nvSpPr>
        <p:spPr>
          <a:xfrm>
            <a:off x="1609401" y="2613085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un 38"/>
          <p:cNvSpPr/>
          <p:nvPr/>
        </p:nvSpPr>
        <p:spPr>
          <a:xfrm>
            <a:off x="5652361" y="3029310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416512" y="188497"/>
            <a:ext cx="17112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union(A, B)</a:t>
            </a: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union(C, D)</a:t>
            </a: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union(F, E)</a:t>
            </a: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union(D, E)</a:t>
            </a:r>
          </a:p>
          <a:p>
            <a:r>
              <a:rPr lang="en-US" sz="2000" dirty="0"/>
              <a:t>union(B, E)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43" name="Group 42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Freeform 3"/>
          <p:cNvSpPr/>
          <p:nvPr/>
        </p:nvSpPr>
        <p:spPr>
          <a:xfrm>
            <a:off x="864247" y="2495227"/>
            <a:ext cx="5270541" cy="2810784"/>
          </a:xfrm>
          <a:custGeom>
            <a:avLst/>
            <a:gdLst>
              <a:gd name="connsiteX0" fmla="*/ 4513665 w 5270541"/>
              <a:gd name="connsiteY0" fmla="*/ 309966 h 2810784"/>
              <a:gd name="connsiteX1" fmla="*/ 4482668 w 5270541"/>
              <a:gd name="connsiteY1" fmla="*/ 387458 h 2810784"/>
              <a:gd name="connsiteX2" fmla="*/ 4451672 w 5270541"/>
              <a:gd name="connsiteY2" fmla="*/ 480448 h 2810784"/>
              <a:gd name="connsiteX3" fmla="*/ 4436173 w 5270541"/>
              <a:gd name="connsiteY3" fmla="*/ 526942 h 2810784"/>
              <a:gd name="connsiteX4" fmla="*/ 4405177 w 5270541"/>
              <a:gd name="connsiteY4" fmla="*/ 619932 h 2810784"/>
              <a:gd name="connsiteX5" fmla="*/ 4389678 w 5270541"/>
              <a:gd name="connsiteY5" fmla="*/ 666427 h 2810784"/>
              <a:gd name="connsiteX6" fmla="*/ 4374180 w 5270541"/>
              <a:gd name="connsiteY6" fmla="*/ 774915 h 2810784"/>
              <a:gd name="connsiteX7" fmla="*/ 4343184 w 5270541"/>
              <a:gd name="connsiteY7" fmla="*/ 1224366 h 2810784"/>
              <a:gd name="connsiteX8" fmla="*/ 4312187 w 5270541"/>
              <a:gd name="connsiteY8" fmla="*/ 1317356 h 2810784"/>
              <a:gd name="connsiteX9" fmla="*/ 4219197 w 5270541"/>
              <a:gd name="connsiteY9" fmla="*/ 1394848 h 2810784"/>
              <a:gd name="connsiteX10" fmla="*/ 4188200 w 5270541"/>
              <a:gd name="connsiteY10" fmla="*/ 1456841 h 2810784"/>
              <a:gd name="connsiteX11" fmla="*/ 4110709 w 5270541"/>
              <a:gd name="connsiteY11" fmla="*/ 1549831 h 2810784"/>
              <a:gd name="connsiteX12" fmla="*/ 4002221 w 5270541"/>
              <a:gd name="connsiteY12" fmla="*/ 1627322 h 2810784"/>
              <a:gd name="connsiteX13" fmla="*/ 3878234 w 5270541"/>
              <a:gd name="connsiteY13" fmla="*/ 1704814 h 2810784"/>
              <a:gd name="connsiteX14" fmla="*/ 3816241 w 5270541"/>
              <a:gd name="connsiteY14" fmla="*/ 1720312 h 2810784"/>
              <a:gd name="connsiteX15" fmla="*/ 3769746 w 5270541"/>
              <a:gd name="connsiteY15" fmla="*/ 1735810 h 2810784"/>
              <a:gd name="connsiteX16" fmla="*/ 3707753 w 5270541"/>
              <a:gd name="connsiteY16" fmla="*/ 1751309 h 2810784"/>
              <a:gd name="connsiteX17" fmla="*/ 3661258 w 5270541"/>
              <a:gd name="connsiteY17" fmla="*/ 1766807 h 2810784"/>
              <a:gd name="connsiteX18" fmla="*/ 3599265 w 5270541"/>
              <a:gd name="connsiteY18" fmla="*/ 1797804 h 2810784"/>
              <a:gd name="connsiteX19" fmla="*/ 2932838 w 5270541"/>
              <a:gd name="connsiteY19" fmla="*/ 1813302 h 2810784"/>
              <a:gd name="connsiteX20" fmla="*/ 1925448 w 5270541"/>
              <a:gd name="connsiteY20" fmla="*/ 1828800 h 2810784"/>
              <a:gd name="connsiteX21" fmla="*/ 1863455 w 5270541"/>
              <a:gd name="connsiteY21" fmla="*/ 1844298 h 2810784"/>
              <a:gd name="connsiteX22" fmla="*/ 1708472 w 5270541"/>
              <a:gd name="connsiteY22" fmla="*/ 1875295 h 2810784"/>
              <a:gd name="connsiteX23" fmla="*/ 1568987 w 5270541"/>
              <a:gd name="connsiteY23" fmla="*/ 1906292 h 2810784"/>
              <a:gd name="connsiteX24" fmla="*/ 1243522 w 5270541"/>
              <a:gd name="connsiteY24" fmla="*/ 1921790 h 2810784"/>
              <a:gd name="connsiteX25" fmla="*/ 871563 w 5270541"/>
              <a:gd name="connsiteY25" fmla="*/ 1952787 h 2810784"/>
              <a:gd name="connsiteX26" fmla="*/ 654587 w 5270541"/>
              <a:gd name="connsiteY26" fmla="*/ 1983783 h 2810784"/>
              <a:gd name="connsiteX27" fmla="*/ 530600 w 5270541"/>
              <a:gd name="connsiteY27" fmla="*/ 2014780 h 2810784"/>
              <a:gd name="connsiteX28" fmla="*/ 329122 w 5270541"/>
              <a:gd name="connsiteY28" fmla="*/ 2045776 h 2810784"/>
              <a:gd name="connsiteX29" fmla="*/ 174139 w 5270541"/>
              <a:gd name="connsiteY29" fmla="*/ 2092271 h 2810784"/>
              <a:gd name="connsiteX30" fmla="*/ 81150 w 5270541"/>
              <a:gd name="connsiteY30" fmla="*/ 2123268 h 2810784"/>
              <a:gd name="connsiteX31" fmla="*/ 50153 w 5270541"/>
              <a:gd name="connsiteY31" fmla="*/ 2169763 h 2810784"/>
              <a:gd name="connsiteX32" fmla="*/ 3658 w 5270541"/>
              <a:gd name="connsiteY32" fmla="*/ 2216258 h 2810784"/>
              <a:gd name="connsiteX33" fmla="*/ 19156 w 5270541"/>
              <a:gd name="connsiteY33" fmla="*/ 2371241 h 2810784"/>
              <a:gd name="connsiteX34" fmla="*/ 143143 w 5270541"/>
              <a:gd name="connsiteY34" fmla="*/ 2448732 h 2810784"/>
              <a:gd name="connsiteX35" fmla="*/ 189638 w 5270541"/>
              <a:gd name="connsiteY35" fmla="*/ 2479729 h 2810784"/>
              <a:gd name="connsiteX36" fmla="*/ 313624 w 5270541"/>
              <a:gd name="connsiteY36" fmla="*/ 2510726 h 2810784"/>
              <a:gd name="connsiteX37" fmla="*/ 360119 w 5270541"/>
              <a:gd name="connsiteY37" fmla="*/ 2526224 h 2810784"/>
              <a:gd name="connsiteX38" fmla="*/ 437611 w 5270541"/>
              <a:gd name="connsiteY38" fmla="*/ 2541722 h 2810784"/>
              <a:gd name="connsiteX39" fmla="*/ 577095 w 5270541"/>
              <a:gd name="connsiteY39" fmla="*/ 2572719 h 2810784"/>
              <a:gd name="connsiteX40" fmla="*/ 701082 w 5270541"/>
              <a:gd name="connsiteY40" fmla="*/ 2588217 h 2810784"/>
              <a:gd name="connsiteX41" fmla="*/ 763075 w 5270541"/>
              <a:gd name="connsiteY41" fmla="*/ 2603715 h 2810784"/>
              <a:gd name="connsiteX42" fmla="*/ 1088539 w 5270541"/>
              <a:gd name="connsiteY42" fmla="*/ 2634712 h 2810784"/>
              <a:gd name="connsiteX43" fmla="*/ 1150533 w 5270541"/>
              <a:gd name="connsiteY43" fmla="*/ 2650210 h 2810784"/>
              <a:gd name="connsiteX44" fmla="*/ 1243522 w 5270541"/>
              <a:gd name="connsiteY44" fmla="*/ 2681207 h 2810784"/>
              <a:gd name="connsiteX45" fmla="*/ 1661977 w 5270541"/>
              <a:gd name="connsiteY45" fmla="*/ 2712204 h 2810784"/>
              <a:gd name="connsiteX46" fmla="*/ 1723970 w 5270541"/>
              <a:gd name="connsiteY46" fmla="*/ 2727702 h 2810784"/>
              <a:gd name="connsiteX47" fmla="*/ 1801461 w 5270541"/>
              <a:gd name="connsiteY47" fmla="*/ 2743200 h 2810784"/>
              <a:gd name="connsiteX48" fmla="*/ 1909950 w 5270541"/>
              <a:gd name="connsiteY48" fmla="*/ 2774197 h 2810784"/>
              <a:gd name="connsiteX49" fmla="*/ 2405895 w 5270541"/>
              <a:gd name="connsiteY49" fmla="*/ 2789695 h 2810784"/>
              <a:gd name="connsiteX50" fmla="*/ 2607373 w 5270541"/>
              <a:gd name="connsiteY50" fmla="*/ 2805193 h 2810784"/>
              <a:gd name="connsiteX51" fmla="*/ 4901122 w 5270541"/>
              <a:gd name="connsiteY51" fmla="*/ 2774197 h 2810784"/>
              <a:gd name="connsiteX52" fmla="*/ 4963116 w 5270541"/>
              <a:gd name="connsiteY52" fmla="*/ 2758698 h 2810784"/>
              <a:gd name="connsiteX53" fmla="*/ 5009611 w 5270541"/>
              <a:gd name="connsiteY53" fmla="*/ 2727702 h 2810784"/>
              <a:gd name="connsiteX54" fmla="*/ 5133597 w 5270541"/>
              <a:gd name="connsiteY54" fmla="*/ 2588217 h 2810784"/>
              <a:gd name="connsiteX55" fmla="*/ 5164594 w 5270541"/>
              <a:gd name="connsiteY55" fmla="*/ 2526224 h 2810784"/>
              <a:gd name="connsiteX56" fmla="*/ 5242085 w 5270541"/>
              <a:gd name="connsiteY56" fmla="*/ 2417736 h 2810784"/>
              <a:gd name="connsiteX57" fmla="*/ 5242085 w 5270541"/>
              <a:gd name="connsiteY57" fmla="*/ 1983783 h 2810784"/>
              <a:gd name="connsiteX58" fmla="*/ 5211089 w 5270541"/>
              <a:gd name="connsiteY58" fmla="*/ 1890793 h 2810784"/>
              <a:gd name="connsiteX59" fmla="*/ 5195590 w 5270541"/>
              <a:gd name="connsiteY59" fmla="*/ 1828800 h 2810784"/>
              <a:gd name="connsiteX60" fmla="*/ 5180092 w 5270541"/>
              <a:gd name="connsiteY60" fmla="*/ 325465 h 2810784"/>
              <a:gd name="connsiteX61" fmla="*/ 5133597 w 5270541"/>
              <a:gd name="connsiteY61" fmla="*/ 216976 h 2810784"/>
              <a:gd name="connsiteX62" fmla="*/ 5071604 w 5270541"/>
              <a:gd name="connsiteY62" fmla="*/ 77492 h 2810784"/>
              <a:gd name="connsiteX63" fmla="*/ 4916621 w 5270541"/>
              <a:gd name="connsiteY63" fmla="*/ 15498 h 2810784"/>
              <a:gd name="connsiteX64" fmla="*/ 4870126 w 5270541"/>
              <a:gd name="connsiteY64" fmla="*/ 0 h 2810784"/>
              <a:gd name="connsiteX65" fmla="*/ 4668648 w 5270541"/>
              <a:gd name="connsiteY65" fmla="*/ 15498 h 2810784"/>
              <a:gd name="connsiteX66" fmla="*/ 4575658 w 5270541"/>
              <a:gd name="connsiteY66" fmla="*/ 46495 h 2810784"/>
              <a:gd name="connsiteX67" fmla="*/ 4529163 w 5270541"/>
              <a:gd name="connsiteY67" fmla="*/ 77492 h 2810784"/>
              <a:gd name="connsiteX68" fmla="*/ 4482668 w 5270541"/>
              <a:gd name="connsiteY68" fmla="*/ 170481 h 2810784"/>
              <a:gd name="connsiteX69" fmla="*/ 4513665 w 5270541"/>
              <a:gd name="connsiteY69" fmla="*/ 309966 h 2810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270541" h="2810784">
                <a:moveTo>
                  <a:pt x="4513665" y="309966"/>
                </a:moveTo>
                <a:cubicBezTo>
                  <a:pt x="4513665" y="346129"/>
                  <a:pt x="4492175" y="361312"/>
                  <a:pt x="4482668" y="387458"/>
                </a:cubicBezTo>
                <a:cubicBezTo>
                  <a:pt x="4471502" y="418164"/>
                  <a:pt x="4462004" y="449451"/>
                  <a:pt x="4451672" y="480448"/>
                </a:cubicBezTo>
                <a:lnTo>
                  <a:pt x="4436173" y="526942"/>
                </a:lnTo>
                <a:lnTo>
                  <a:pt x="4405177" y="619932"/>
                </a:lnTo>
                <a:lnTo>
                  <a:pt x="4389678" y="666427"/>
                </a:lnTo>
                <a:cubicBezTo>
                  <a:pt x="4384512" y="702590"/>
                  <a:pt x="4376532" y="738461"/>
                  <a:pt x="4374180" y="774915"/>
                </a:cubicBezTo>
                <a:cubicBezTo>
                  <a:pt x="4366811" y="889144"/>
                  <a:pt x="4381060" y="1085487"/>
                  <a:pt x="4343184" y="1224366"/>
                </a:cubicBezTo>
                <a:cubicBezTo>
                  <a:pt x="4334587" y="1255888"/>
                  <a:pt x="4339373" y="1299232"/>
                  <a:pt x="4312187" y="1317356"/>
                </a:cubicBezTo>
                <a:cubicBezTo>
                  <a:pt x="4275113" y="1342072"/>
                  <a:pt x="4246318" y="1356879"/>
                  <a:pt x="4219197" y="1394848"/>
                </a:cubicBezTo>
                <a:cubicBezTo>
                  <a:pt x="4205768" y="1413648"/>
                  <a:pt x="4199663" y="1436782"/>
                  <a:pt x="4188200" y="1456841"/>
                </a:cubicBezTo>
                <a:cubicBezTo>
                  <a:pt x="4165241" y="1497020"/>
                  <a:pt x="4146612" y="1519057"/>
                  <a:pt x="4110709" y="1549831"/>
                </a:cubicBezTo>
                <a:cubicBezTo>
                  <a:pt x="4060049" y="1593254"/>
                  <a:pt x="4051290" y="1592273"/>
                  <a:pt x="4002221" y="1627322"/>
                </a:cubicBezTo>
                <a:cubicBezTo>
                  <a:pt x="3948324" y="1665819"/>
                  <a:pt x="3939558" y="1681818"/>
                  <a:pt x="3878234" y="1704814"/>
                </a:cubicBezTo>
                <a:cubicBezTo>
                  <a:pt x="3858290" y="1712293"/>
                  <a:pt x="3836722" y="1714460"/>
                  <a:pt x="3816241" y="1720312"/>
                </a:cubicBezTo>
                <a:cubicBezTo>
                  <a:pt x="3800533" y="1724800"/>
                  <a:pt x="3785454" y="1731322"/>
                  <a:pt x="3769746" y="1735810"/>
                </a:cubicBezTo>
                <a:cubicBezTo>
                  <a:pt x="3749265" y="1741662"/>
                  <a:pt x="3728234" y="1745457"/>
                  <a:pt x="3707753" y="1751309"/>
                </a:cubicBezTo>
                <a:cubicBezTo>
                  <a:pt x="3692045" y="1755797"/>
                  <a:pt x="3676274" y="1760372"/>
                  <a:pt x="3661258" y="1766807"/>
                </a:cubicBezTo>
                <a:cubicBezTo>
                  <a:pt x="3640023" y="1775908"/>
                  <a:pt x="3622322" y="1796332"/>
                  <a:pt x="3599265" y="1797804"/>
                </a:cubicBezTo>
                <a:cubicBezTo>
                  <a:pt x="3377514" y="1811958"/>
                  <a:pt x="3155002" y="1809188"/>
                  <a:pt x="2932838" y="1813302"/>
                </a:cubicBezTo>
                <a:lnTo>
                  <a:pt x="1925448" y="1828800"/>
                </a:lnTo>
                <a:cubicBezTo>
                  <a:pt x="1904784" y="1833966"/>
                  <a:pt x="1884282" y="1839835"/>
                  <a:pt x="1863455" y="1844298"/>
                </a:cubicBezTo>
                <a:cubicBezTo>
                  <a:pt x="1811940" y="1855337"/>
                  <a:pt x="1759583" y="1862518"/>
                  <a:pt x="1708472" y="1875295"/>
                </a:cubicBezTo>
                <a:cubicBezTo>
                  <a:pt x="1677499" y="1883038"/>
                  <a:pt x="1597398" y="1904106"/>
                  <a:pt x="1568987" y="1906292"/>
                </a:cubicBezTo>
                <a:cubicBezTo>
                  <a:pt x="1460696" y="1914622"/>
                  <a:pt x="1352010" y="1916624"/>
                  <a:pt x="1243522" y="1921790"/>
                </a:cubicBezTo>
                <a:cubicBezTo>
                  <a:pt x="1072983" y="1964424"/>
                  <a:pt x="1242550" y="1926288"/>
                  <a:pt x="871563" y="1952787"/>
                </a:cubicBezTo>
                <a:cubicBezTo>
                  <a:pt x="833820" y="1955483"/>
                  <a:pt x="700067" y="1974037"/>
                  <a:pt x="654587" y="1983783"/>
                </a:cubicBezTo>
                <a:cubicBezTo>
                  <a:pt x="612932" y="1992709"/>
                  <a:pt x="572872" y="2009496"/>
                  <a:pt x="530600" y="2014780"/>
                </a:cubicBezTo>
                <a:cubicBezTo>
                  <a:pt x="380475" y="2033545"/>
                  <a:pt x="447456" y="2022110"/>
                  <a:pt x="329122" y="2045776"/>
                </a:cubicBezTo>
                <a:cubicBezTo>
                  <a:pt x="210647" y="2105014"/>
                  <a:pt x="328512" y="2053677"/>
                  <a:pt x="174139" y="2092271"/>
                </a:cubicBezTo>
                <a:cubicBezTo>
                  <a:pt x="142441" y="2100195"/>
                  <a:pt x="81150" y="2123268"/>
                  <a:pt x="81150" y="2123268"/>
                </a:cubicBezTo>
                <a:cubicBezTo>
                  <a:pt x="70818" y="2138766"/>
                  <a:pt x="62078" y="2155454"/>
                  <a:pt x="50153" y="2169763"/>
                </a:cubicBezTo>
                <a:cubicBezTo>
                  <a:pt x="36121" y="2186601"/>
                  <a:pt x="6991" y="2194595"/>
                  <a:pt x="3658" y="2216258"/>
                </a:cubicBezTo>
                <a:cubicBezTo>
                  <a:pt x="-4237" y="2267573"/>
                  <a:pt x="518" y="2322783"/>
                  <a:pt x="19156" y="2371241"/>
                </a:cubicBezTo>
                <a:cubicBezTo>
                  <a:pt x="29590" y="2398370"/>
                  <a:pt x="120693" y="2435903"/>
                  <a:pt x="143143" y="2448732"/>
                </a:cubicBezTo>
                <a:cubicBezTo>
                  <a:pt x="159316" y="2457973"/>
                  <a:pt x="172978" y="2471399"/>
                  <a:pt x="189638" y="2479729"/>
                </a:cubicBezTo>
                <a:cubicBezTo>
                  <a:pt x="225061" y="2497440"/>
                  <a:pt x="278262" y="2501885"/>
                  <a:pt x="313624" y="2510726"/>
                </a:cubicBezTo>
                <a:cubicBezTo>
                  <a:pt x="329473" y="2514688"/>
                  <a:pt x="344270" y="2522262"/>
                  <a:pt x="360119" y="2526224"/>
                </a:cubicBezTo>
                <a:cubicBezTo>
                  <a:pt x="385675" y="2532613"/>
                  <a:pt x="411896" y="2536008"/>
                  <a:pt x="437611" y="2541722"/>
                </a:cubicBezTo>
                <a:cubicBezTo>
                  <a:pt x="507020" y="2557146"/>
                  <a:pt x="501150" y="2561035"/>
                  <a:pt x="577095" y="2572719"/>
                </a:cubicBezTo>
                <a:cubicBezTo>
                  <a:pt x="618261" y="2579052"/>
                  <a:pt x="659753" y="2583051"/>
                  <a:pt x="701082" y="2588217"/>
                </a:cubicBezTo>
                <a:cubicBezTo>
                  <a:pt x="721746" y="2593383"/>
                  <a:pt x="741921" y="2601226"/>
                  <a:pt x="763075" y="2603715"/>
                </a:cubicBezTo>
                <a:cubicBezTo>
                  <a:pt x="945643" y="2625194"/>
                  <a:pt x="935087" y="2609137"/>
                  <a:pt x="1088539" y="2634712"/>
                </a:cubicBezTo>
                <a:cubicBezTo>
                  <a:pt x="1109550" y="2638214"/>
                  <a:pt x="1130131" y="2644089"/>
                  <a:pt x="1150533" y="2650210"/>
                </a:cubicBezTo>
                <a:cubicBezTo>
                  <a:pt x="1181828" y="2659599"/>
                  <a:pt x="1210962" y="2678494"/>
                  <a:pt x="1243522" y="2681207"/>
                </a:cubicBezTo>
                <a:cubicBezTo>
                  <a:pt x="1506897" y="2703154"/>
                  <a:pt x="1367432" y="2692567"/>
                  <a:pt x="1661977" y="2712204"/>
                </a:cubicBezTo>
                <a:cubicBezTo>
                  <a:pt x="1682641" y="2717370"/>
                  <a:pt x="1703177" y="2723081"/>
                  <a:pt x="1723970" y="2727702"/>
                </a:cubicBezTo>
                <a:cubicBezTo>
                  <a:pt x="1749685" y="2733416"/>
                  <a:pt x="1775906" y="2736811"/>
                  <a:pt x="1801461" y="2743200"/>
                </a:cubicBezTo>
                <a:cubicBezTo>
                  <a:pt x="1837045" y="2752096"/>
                  <a:pt x="1872682" y="2772127"/>
                  <a:pt x="1909950" y="2774197"/>
                </a:cubicBezTo>
                <a:cubicBezTo>
                  <a:pt x="2075091" y="2783372"/>
                  <a:pt x="2240580" y="2784529"/>
                  <a:pt x="2405895" y="2789695"/>
                </a:cubicBezTo>
                <a:cubicBezTo>
                  <a:pt x="2473054" y="2794861"/>
                  <a:pt x="2540015" y="2805193"/>
                  <a:pt x="2607373" y="2805193"/>
                </a:cubicBezTo>
                <a:cubicBezTo>
                  <a:pt x="4477956" y="2805193"/>
                  <a:pt x="4003867" y="2830275"/>
                  <a:pt x="4901122" y="2774197"/>
                </a:cubicBezTo>
                <a:cubicBezTo>
                  <a:pt x="4921787" y="2769031"/>
                  <a:pt x="4943538" y="2767089"/>
                  <a:pt x="4963116" y="2758698"/>
                </a:cubicBezTo>
                <a:cubicBezTo>
                  <a:pt x="4980237" y="2751361"/>
                  <a:pt x="4995689" y="2740077"/>
                  <a:pt x="5009611" y="2727702"/>
                </a:cubicBezTo>
                <a:cubicBezTo>
                  <a:pt x="5064280" y="2679108"/>
                  <a:pt x="5100164" y="2646724"/>
                  <a:pt x="5133597" y="2588217"/>
                </a:cubicBezTo>
                <a:cubicBezTo>
                  <a:pt x="5145060" y="2568158"/>
                  <a:pt x="5153131" y="2546283"/>
                  <a:pt x="5164594" y="2526224"/>
                </a:cubicBezTo>
                <a:cubicBezTo>
                  <a:pt x="5182727" y="2494491"/>
                  <a:pt x="5222121" y="2444355"/>
                  <a:pt x="5242085" y="2417736"/>
                </a:cubicBezTo>
                <a:cubicBezTo>
                  <a:pt x="5284870" y="2246603"/>
                  <a:pt x="5274856" y="2311487"/>
                  <a:pt x="5242085" y="1983783"/>
                </a:cubicBezTo>
                <a:cubicBezTo>
                  <a:pt x="5238834" y="1951272"/>
                  <a:pt x="5219014" y="1922491"/>
                  <a:pt x="5211089" y="1890793"/>
                </a:cubicBezTo>
                <a:lnTo>
                  <a:pt x="5195590" y="1828800"/>
                </a:lnTo>
                <a:cubicBezTo>
                  <a:pt x="5190424" y="1327688"/>
                  <a:pt x="5190113" y="826503"/>
                  <a:pt x="5180092" y="325465"/>
                </a:cubicBezTo>
                <a:cubicBezTo>
                  <a:pt x="5179567" y="299207"/>
                  <a:pt x="5140393" y="233965"/>
                  <a:pt x="5133597" y="216976"/>
                </a:cubicBezTo>
                <a:cubicBezTo>
                  <a:pt x="5113137" y="165826"/>
                  <a:pt x="5111359" y="117247"/>
                  <a:pt x="5071604" y="77492"/>
                </a:cubicBezTo>
                <a:cubicBezTo>
                  <a:pt x="5030105" y="35993"/>
                  <a:pt x="4969661" y="30652"/>
                  <a:pt x="4916621" y="15498"/>
                </a:cubicBezTo>
                <a:cubicBezTo>
                  <a:pt x="4900913" y="11010"/>
                  <a:pt x="4885624" y="5166"/>
                  <a:pt x="4870126" y="0"/>
                </a:cubicBezTo>
                <a:cubicBezTo>
                  <a:pt x="4802967" y="5166"/>
                  <a:pt x="4735181" y="4993"/>
                  <a:pt x="4668648" y="15498"/>
                </a:cubicBezTo>
                <a:cubicBezTo>
                  <a:pt x="4636374" y="20594"/>
                  <a:pt x="4575658" y="46495"/>
                  <a:pt x="4575658" y="46495"/>
                </a:cubicBezTo>
                <a:cubicBezTo>
                  <a:pt x="4560160" y="56827"/>
                  <a:pt x="4542334" y="64321"/>
                  <a:pt x="4529163" y="77492"/>
                </a:cubicBezTo>
                <a:cubicBezTo>
                  <a:pt x="4499121" y="107534"/>
                  <a:pt x="4495273" y="132668"/>
                  <a:pt x="4482668" y="170481"/>
                </a:cubicBezTo>
                <a:cubicBezTo>
                  <a:pt x="4518566" y="278174"/>
                  <a:pt x="4513665" y="273803"/>
                  <a:pt x="4513665" y="309966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059119" y="1825625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8074617" y="2395180"/>
            <a:ext cx="294468" cy="46391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606399" y="2753296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9252448" y="1916882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54" name="Straight Connector 53"/>
          <p:cNvCxnSpPr>
            <a:stCxn id="53" idx="4"/>
            <a:endCxn id="55" idx="1"/>
          </p:cNvCxnSpPr>
          <p:nvPr/>
        </p:nvCxnSpPr>
        <p:spPr>
          <a:xfrm>
            <a:off x="9562414" y="2522634"/>
            <a:ext cx="382026" cy="40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853653" y="2834746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8660244" y="3041813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57" name="Straight Connector 56"/>
          <p:cNvCxnSpPr>
            <a:stCxn id="56" idx="4"/>
            <a:endCxn id="58" idx="1"/>
          </p:cNvCxnSpPr>
          <p:nvPr/>
        </p:nvCxnSpPr>
        <p:spPr>
          <a:xfrm>
            <a:off x="8970210" y="3647565"/>
            <a:ext cx="382026" cy="40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9261449" y="3959677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9108102" y="2520639"/>
            <a:ext cx="391369" cy="51526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04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Naïve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611904" y="2518328"/>
            <a:ext cx="5846350" cy="2800509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n 29"/>
          <p:cNvSpPr/>
          <p:nvPr/>
        </p:nvSpPr>
        <p:spPr>
          <a:xfrm>
            <a:off x="1609401" y="2613085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416512" y="188497"/>
            <a:ext cx="17112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union(A, B)</a:t>
            </a: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union(C, D)</a:t>
            </a: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union(F, E)</a:t>
            </a: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union(D, E)</a:t>
            </a: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union(B, E)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43" name="Group 42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Oval 39"/>
          <p:cNvSpPr/>
          <p:nvPr/>
        </p:nvSpPr>
        <p:spPr>
          <a:xfrm>
            <a:off x="8059119" y="1825625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8074617" y="2395180"/>
            <a:ext cx="294468" cy="46391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606399" y="2753296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9119541" y="2774694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54" name="Straight Connector 53"/>
          <p:cNvCxnSpPr>
            <a:stCxn id="53" idx="4"/>
            <a:endCxn id="55" idx="1"/>
          </p:cNvCxnSpPr>
          <p:nvPr/>
        </p:nvCxnSpPr>
        <p:spPr>
          <a:xfrm>
            <a:off x="9429507" y="3380446"/>
            <a:ext cx="382026" cy="40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720746" y="3692558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8590396" y="3825304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57" name="Straight Connector 56"/>
          <p:cNvCxnSpPr>
            <a:stCxn id="56" idx="4"/>
            <a:endCxn id="58" idx="1"/>
          </p:cNvCxnSpPr>
          <p:nvPr/>
        </p:nvCxnSpPr>
        <p:spPr>
          <a:xfrm>
            <a:off x="8900362" y="4431056"/>
            <a:ext cx="382026" cy="40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9191601" y="4743168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9021260" y="3378451"/>
            <a:ext cx="345306" cy="51793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53" idx="1"/>
          </p:cNvCxnSpPr>
          <p:nvPr/>
        </p:nvCxnSpPr>
        <p:spPr>
          <a:xfrm>
            <a:off x="8613130" y="2245575"/>
            <a:ext cx="597198" cy="61782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60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Naïve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611904" y="2518328"/>
            <a:ext cx="5846350" cy="2800509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n 29"/>
          <p:cNvSpPr/>
          <p:nvPr/>
        </p:nvSpPr>
        <p:spPr>
          <a:xfrm>
            <a:off x="1609401" y="2613085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416512" y="188497"/>
            <a:ext cx="17112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union(A, B)</a:t>
            </a: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union(C, D)</a:t>
            </a: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union(F, E)</a:t>
            </a: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union(D, E)</a:t>
            </a: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union(B, E)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43" name="Group 42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Oval 39"/>
          <p:cNvSpPr/>
          <p:nvPr/>
        </p:nvSpPr>
        <p:spPr>
          <a:xfrm>
            <a:off x="8059119" y="1825625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8074617" y="2395180"/>
            <a:ext cx="294468" cy="46391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606399" y="2753296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9119541" y="2774694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54" name="Straight Connector 53"/>
          <p:cNvCxnSpPr>
            <a:stCxn id="53" idx="4"/>
            <a:endCxn id="55" idx="1"/>
          </p:cNvCxnSpPr>
          <p:nvPr/>
        </p:nvCxnSpPr>
        <p:spPr>
          <a:xfrm>
            <a:off x="9429507" y="3380446"/>
            <a:ext cx="382026" cy="40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720746" y="3692558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8590396" y="3825304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57" name="Straight Connector 56"/>
          <p:cNvCxnSpPr>
            <a:stCxn id="56" idx="4"/>
            <a:endCxn id="58" idx="1"/>
          </p:cNvCxnSpPr>
          <p:nvPr/>
        </p:nvCxnSpPr>
        <p:spPr>
          <a:xfrm>
            <a:off x="8900362" y="4431056"/>
            <a:ext cx="382026" cy="40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9191601" y="4743168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9021260" y="3378451"/>
            <a:ext cx="345306" cy="51793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53" idx="1"/>
          </p:cNvCxnSpPr>
          <p:nvPr/>
        </p:nvCxnSpPr>
        <p:spPr>
          <a:xfrm>
            <a:off x="8613130" y="2245575"/>
            <a:ext cx="597198" cy="61782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44480" y="4703845"/>
            <a:ext cx="1937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/>
              <a:t>E.parent</a:t>
            </a:r>
            <a:r>
              <a:rPr lang="en-US" sz="2400" b="1" i="1" dirty="0"/>
              <a:t> </a:t>
            </a:r>
            <a:r>
              <a:rPr lang="en-US" sz="2400" b="1" i="1" dirty="0" smtClean="0"/>
              <a:t>= F</a:t>
            </a:r>
            <a:endParaRPr lang="en-US" sz="2400" b="1" i="1" dirty="0"/>
          </a:p>
          <a:p>
            <a:r>
              <a:rPr lang="en-US" sz="2400" b="1" i="1" dirty="0" err="1"/>
              <a:t>D.parent</a:t>
            </a:r>
            <a:r>
              <a:rPr lang="en-US" sz="2400" b="1" i="1" dirty="0"/>
              <a:t> </a:t>
            </a:r>
            <a:r>
              <a:rPr lang="en-US" sz="2400" b="1" i="1" dirty="0" smtClean="0"/>
              <a:t>= C</a:t>
            </a:r>
            <a:endParaRPr lang="en-US" sz="2400" b="1" i="1" dirty="0"/>
          </a:p>
          <a:p>
            <a:r>
              <a:rPr lang="en-US" sz="2400" b="1" i="1" dirty="0" err="1"/>
              <a:t>C.parent</a:t>
            </a:r>
            <a:r>
              <a:rPr lang="en-US" sz="2400" b="1" i="1" dirty="0"/>
              <a:t> </a:t>
            </a:r>
            <a:r>
              <a:rPr lang="en-US" sz="2400" b="1" i="1" dirty="0" smtClean="0"/>
              <a:t>= A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86784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Naïve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611904" y="2518328"/>
            <a:ext cx="5846350" cy="2800509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n 29"/>
          <p:cNvSpPr/>
          <p:nvPr/>
        </p:nvSpPr>
        <p:spPr>
          <a:xfrm>
            <a:off x="1609401" y="2613085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43" name="Group 42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6886938" y="2178894"/>
            <a:ext cx="4873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union(n1, n2):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findSet</a:t>
            </a:r>
            <a:r>
              <a:rPr lang="en-US" sz="2000" dirty="0">
                <a:latin typeface="Consolas" panose="020B0609020204030204" pitchFamily="49" charset="0"/>
              </a:rPr>
              <a:t>(n1)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j = </a:t>
            </a:r>
            <a:r>
              <a:rPr lang="en-US" sz="2000" dirty="0" err="1">
                <a:latin typeface="Consolas" panose="020B0609020204030204" pitchFamily="49" charset="0"/>
              </a:rPr>
              <a:t>findSet</a:t>
            </a:r>
            <a:r>
              <a:rPr lang="en-US" sz="2000" dirty="0">
                <a:latin typeface="Consolas" panose="020B0609020204030204" pitchFamily="49" charset="0"/>
              </a:rPr>
              <a:t>(n2)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if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== j: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	return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else: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</a:rPr>
              <a:t>j.parent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86937" y="4725196"/>
            <a:ext cx="2829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Time Complexity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???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769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Naïve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findSet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86939" y="2178894"/>
            <a:ext cx="4377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13" name="Group 12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1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Naïve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findSet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611904" y="2518328"/>
            <a:ext cx="5846350" cy="2800509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n 29"/>
          <p:cNvSpPr/>
          <p:nvPr/>
        </p:nvSpPr>
        <p:spPr>
          <a:xfrm>
            <a:off x="1609401" y="2613085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43" name="Group 42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886938" y="2178894"/>
            <a:ext cx="48738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nsolas" panose="020B0609020204030204" pitchFamily="49" charset="0"/>
              </a:rPr>
              <a:t>findSet</a:t>
            </a:r>
            <a:r>
              <a:rPr lang="en-US" sz="2000" dirty="0" smtClean="0">
                <a:latin typeface="Consolas" panose="020B0609020204030204" pitchFamily="49" charset="0"/>
              </a:rPr>
              <a:t>(n):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if </a:t>
            </a:r>
            <a:r>
              <a:rPr lang="en-US" sz="2000" dirty="0" err="1" smtClean="0">
                <a:latin typeface="Consolas" panose="020B0609020204030204" pitchFamily="49" charset="0"/>
              </a:rPr>
              <a:t>n.parent</a:t>
            </a:r>
            <a:r>
              <a:rPr lang="en-US" sz="2000" dirty="0" smtClean="0">
                <a:latin typeface="Consolas" panose="020B0609020204030204" pitchFamily="49" charset="0"/>
              </a:rPr>
              <a:t> == n: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return </a:t>
            </a:r>
            <a:r>
              <a:rPr lang="en-US" sz="2000" dirty="0" smtClean="0">
                <a:latin typeface="Consolas" panose="020B0609020204030204" pitchFamily="49" charset="0"/>
              </a:rPr>
              <a:t>n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return </a:t>
            </a:r>
            <a:r>
              <a:rPr lang="en-US" sz="2000" dirty="0" err="1" smtClean="0">
                <a:latin typeface="Consolas" panose="020B0609020204030204" pitchFamily="49" charset="0"/>
              </a:rPr>
              <a:t>findSet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n.parent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11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Union Find</a:t>
            </a:r>
          </a:p>
          <a:p>
            <a:pPr lvl="1"/>
            <a:r>
              <a:rPr lang="en-US" sz="2800" dirty="0" smtClean="0"/>
              <a:t>Naïve Version</a:t>
            </a:r>
          </a:p>
          <a:p>
            <a:pPr lvl="2"/>
            <a:r>
              <a:rPr lang="en-US" sz="2800" i="1" dirty="0" smtClean="0">
                <a:solidFill>
                  <a:srgbClr val="C00000"/>
                </a:solidFill>
              </a:rPr>
              <a:t>Practice</a:t>
            </a:r>
          </a:p>
          <a:p>
            <a:pPr lvl="1"/>
            <a:r>
              <a:rPr lang="en-US" sz="2800" dirty="0" smtClean="0"/>
              <a:t>Optimized Version</a:t>
            </a:r>
          </a:p>
          <a:p>
            <a:pPr lvl="2"/>
            <a:r>
              <a:rPr lang="en-US" sz="2800" i="1" dirty="0" smtClean="0">
                <a:solidFill>
                  <a:srgbClr val="C00000"/>
                </a:solidFill>
              </a:rPr>
              <a:t>Practice</a:t>
            </a:r>
          </a:p>
          <a:p>
            <a:r>
              <a:rPr lang="en-US" dirty="0" smtClean="0"/>
              <a:t>Cycle Detection</a:t>
            </a:r>
          </a:p>
          <a:p>
            <a:pPr lvl="1"/>
            <a:r>
              <a:rPr lang="en-US" sz="2800" i="1" dirty="0" smtClean="0">
                <a:solidFill>
                  <a:srgbClr val="C00000"/>
                </a:solidFill>
              </a:rPr>
              <a:t>Practice</a:t>
            </a:r>
          </a:p>
          <a:p>
            <a:r>
              <a:rPr lang="en-US" dirty="0" err="1"/>
              <a:t>Kruskal's</a:t>
            </a:r>
            <a:r>
              <a:rPr lang="en-US" dirty="0"/>
              <a:t> algorithm 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2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Naïve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findSet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611904" y="2518328"/>
            <a:ext cx="5846350" cy="2800509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n 29"/>
          <p:cNvSpPr/>
          <p:nvPr/>
        </p:nvSpPr>
        <p:spPr>
          <a:xfrm>
            <a:off x="1609401" y="2613085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43" name="Group 42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886938" y="2178894"/>
            <a:ext cx="48738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nsolas" panose="020B0609020204030204" pitchFamily="49" charset="0"/>
              </a:rPr>
              <a:t>findSet</a:t>
            </a:r>
            <a:r>
              <a:rPr lang="en-US" sz="2000" dirty="0" smtClean="0">
                <a:latin typeface="Consolas" panose="020B0609020204030204" pitchFamily="49" charset="0"/>
              </a:rPr>
              <a:t>(n):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if </a:t>
            </a:r>
            <a:r>
              <a:rPr lang="en-US" sz="2000" dirty="0" err="1" smtClean="0">
                <a:latin typeface="Consolas" panose="020B0609020204030204" pitchFamily="49" charset="0"/>
              </a:rPr>
              <a:t>n.parent</a:t>
            </a:r>
            <a:r>
              <a:rPr lang="en-US" sz="2000" dirty="0" smtClean="0">
                <a:latin typeface="Consolas" panose="020B0609020204030204" pitchFamily="49" charset="0"/>
              </a:rPr>
              <a:t> == n: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return </a:t>
            </a:r>
            <a:r>
              <a:rPr lang="en-US" sz="2000" dirty="0" smtClean="0">
                <a:latin typeface="Consolas" panose="020B0609020204030204" pitchFamily="49" charset="0"/>
              </a:rPr>
              <a:t>n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return </a:t>
            </a:r>
            <a:r>
              <a:rPr lang="en-US" sz="2000" dirty="0" err="1" smtClean="0">
                <a:latin typeface="Consolas" panose="020B0609020204030204" pitchFamily="49" charset="0"/>
              </a:rPr>
              <a:t>findSet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n.parent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995951" y="3631929"/>
            <a:ext cx="2173215" cy="2679971"/>
            <a:chOff x="7606399" y="1825625"/>
            <a:chExt cx="2734279" cy="3523295"/>
          </a:xfrm>
        </p:grpSpPr>
        <p:sp>
          <p:nvSpPr>
            <p:cNvPr id="17" name="Oval 16"/>
            <p:cNvSpPr/>
            <p:nvPr/>
          </p:nvSpPr>
          <p:spPr>
            <a:xfrm>
              <a:off x="8059119" y="1825625"/>
              <a:ext cx="619932" cy="60575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>
              <a:off x="8074617" y="2395180"/>
              <a:ext cx="294468" cy="463919"/>
            </a:xfrm>
            <a:prstGeom prst="line">
              <a:avLst/>
            </a:prstGeom>
            <a:ln w="38100"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7606399" y="2753296"/>
              <a:ext cx="619932" cy="60575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9119541" y="2774694"/>
              <a:ext cx="619932" cy="60575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cxnSp>
          <p:nvCxnSpPr>
            <p:cNvPr id="21" name="Straight Connector 20"/>
            <p:cNvCxnSpPr>
              <a:stCxn id="20" idx="4"/>
              <a:endCxn id="22" idx="1"/>
            </p:cNvCxnSpPr>
            <p:nvPr/>
          </p:nvCxnSpPr>
          <p:spPr>
            <a:xfrm>
              <a:off x="9429507" y="3380446"/>
              <a:ext cx="382026" cy="400822"/>
            </a:xfrm>
            <a:prstGeom prst="line">
              <a:avLst/>
            </a:prstGeom>
            <a:ln w="38100"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9720746" y="3692558"/>
              <a:ext cx="619932" cy="60575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8590396" y="3825304"/>
              <a:ext cx="619932" cy="60575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  <p:cxnSp>
          <p:nvCxnSpPr>
            <p:cNvPr id="24" name="Straight Connector 23"/>
            <p:cNvCxnSpPr>
              <a:stCxn id="23" idx="4"/>
              <a:endCxn id="25" idx="1"/>
            </p:cNvCxnSpPr>
            <p:nvPr/>
          </p:nvCxnSpPr>
          <p:spPr>
            <a:xfrm>
              <a:off x="8900362" y="4431056"/>
              <a:ext cx="382026" cy="400822"/>
            </a:xfrm>
            <a:prstGeom prst="line">
              <a:avLst/>
            </a:prstGeom>
            <a:ln w="38100"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9191601" y="4743168"/>
              <a:ext cx="619932" cy="60575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9021260" y="3378451"/>
              <a:ext cx="345306" cy="517933"/>
            </a:xfrm>
            <a:prstGeom prst="line">
              <a:avLst/>
            </a:prstGeom>
            <a:ln w="38100"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endCxn id="20" idx="1"/>
            </p:cNvCxnSpPr>
            <p:nvPr/>
          </p:nvCxnSpPr>
          <p:spPr>
            <a:xfrm>
              <a:off x="8613130" y="2245575"/>
              <a:ext cx="597198" cy="617829"/>
            </a:xfrm>
            <a:prstGeom prst="line">
              <a:avLst/>
            </a:prstGeom>
            <a:ln w="38100"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08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Naïve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findSet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611904" y="2518328"/>
            <a:ext cx="5846350" cy="2800509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n 29"/>
          <p:cNvSpPr/>
          <p:nvPr/>
        </p:nvSpPr>
        <p:spPr>
          <a:xfrm>
            <a:off x="1609401" y="2613085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43" name="Group 42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886938" y="2178894"/>
            <a:ext cx="48738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findSet</a:t>
            </a:r>
            <a:r>
              <a:rPr lang="en-US" sz="2000" dirty="0">
                <a:latin typeface="Consolas" panose="020B0609020204030204" pitchFamily="49" charset="0"/>
              </a:rPr>
              <a:t>(n):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if </a:t>
            </a:r>
            <a:r>
              <a:rPr lang="en-US" sz="2000" dirty="0" err="1">
                <a:latin typeface="Consolas" panose="020B0609020204030204" pitchFamily="49" charset="0"/>
              </a:rPr>
              <a:t>n.parent</a:t>
            </a:r>
            <a:r>
              <a:rPr lang="en-US" sz="2000" dirty="0">
                <a:latin typeface="Consolas" panose="020B0609020204030204" pitchFamily="49" charset="0"/>
              </a:rPr>
              <a:t> == n: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return n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</a:t>
            </a:r>
            <a:r>
              <a:rPr lang="en-US" sz="2000" dirty="0" err="1">
                <a:latin typeface="Consolas" panose="020B0609020204030204" pitchFamily="49" charset="0"/>
              </a:rPr>
              <a:t>findSet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n.parent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86937" y="4725196"/>
            <a:ext cx="2829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Time Complexity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O(n)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736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Naïve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611904" y="2518328"/>
            <a:ext cx="5846350" cy="2800509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n 29"/>
          <p:cNvSpPr/>
          <p:nvPr/>
        </p:nvSpPr>
        <p:spPr>
          <a:xfrm>
            <a:off x="1609401" y="2613085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43" name="Group 42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6886938" y="2178894"/>
            <a:ext cx="4873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union(n1, n2):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findSet</a:t>
            </a:r>
            <a:r>
              <a:rPr lang="en-US" sz="2000" dirty="0">
                <a:latin typeface="Consolas" panose="020B0609020204030204" pitchFamily="49" charset="0"/>
              </a:rPr>
              <a:t>(n1)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j = </a:t>
            </a:r>
            <a:r>
              <a:rPr lang="en-US" sz="2000" dirty="0" err="1">
                <a:latin typeface="Consolas" panose="020B0609020204030204" pitchFamily="49" charset="0"/>
              </a:rPr>
              <a:t>findSet</a:t>
            </a:r>
            <a:r>
              <a:rPr lang="en-US" sz="2000" dirty="0">
                <a:latin typeface="Consolas" panose="020B0609020204030204" pitchFamily="49" charset="0"/>
              </a:rPr>
              <a:t>(n2)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if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== j: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	return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else: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</a:rPr>
              <a:t>j.parent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86937" y="4725196"/>
            <a:ext cx="2829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Time Complexity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O(n)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778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Approaches</a:t>
            </a:r>
          </a:p>
          <a:p>
            <a:pPr lvl="1"/>
            <a:r>
              <a:rPr lang="en-US" sz="2800" dirty="0" smtClean="0"/>
              <a:t>Naïve Union Find</a:t>
            </a:r>
          </a:p>
          <a:p>
            <a:pPr lvl="2"/>
            <a:r>
              <a:rPr lang="en-US" sz="2800" dirty="0" err="1" smtClean="0"/>
              <a:t>makeSet</a:t>
            </a:r>
            <a:r>
              <a:rPr lang="en-US" sz="2800" dirty="0" smtClean="0"/>
              <a:t> – O(1)</a:t>
            </a:r>
          </a:p>
          <a:p>
            <a:pPr lvl="2"/>
            <a:r>
              <a:rPr lang="en-US" sz="2800" dirty="0" smtClean="0"/>
              <a:t>union – O(n)</a:t>
            </a:r>
          </a:p>
          <a:p>
            <a:pPr lvl="2"/>
            <a:r>
              <a:rPr lang="en-US" sz="2800" dirty="0" err="1" smtClean="0"/>
              <a:t>findSet</a:t>
            </a:r>
            <a:r>
              <a:rPr lang="en-US" sz="2800" dirty="0" smtClean="0"/>
              <a:t> – O(n)</a:t>
            </a:r>
          </a:p>
          <a:p>
            <a:pPr lvl="2"/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03756" y="2944680"/>
            <a:ext cx="353361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O(</a:t>
            </a:r>
            <a:r>
              <a:rPr lang="en-US" sz="2400" dirty="0" err="1" smtClean="0"/>
              <a:t>mn</a:t>
            </a:r>
            <a:r>
              <a:rPr lang="en-US" sz="2400" dirty="0" smtClean="0"/>
              <a:t>), where m stands for the number of operations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555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Approaches</a:t>
            </a:r>
          </a:p>
          <a:p>
            <a:pPr lvl="1"/>
            <a:r>
              <a:rPr lang="en-US" sz="2800" dirty="0" smtClean="0"/>
              <a:t>Naïve Union Find</a:t>
            </a:r>
          </a:p>
          <a:p>
            <a:pPr lvl="2"/>
            <a:r>
              <a:rPr lang="en-US" sz="2800" dirty="0" err="1" smtClean="0"/>
              <a:t>makeSet</a:t>
            </a:r>
            <a:r>
              <a:rPr lang="en-US" sz="2800" dirty="0" smtClean="0"/>
              <a:t> – O(1)</a:t>
            </a:r>
          </a:p>
          <a:p>
            <a:pPr lvl="2"/>
            <a:r>
              <a:rPr lang="en-US" sz="2800" dirty="0" smtClean="0"/>
              <a:t>union – O(n)</a:t>
            </a:r>
          </a:p>
          <a:p>
            <a:pPr lvl="2"/>
            <a:r>
              <a:rPr lang="en-US" sz="2800" dirty="0" err="1" smtClean="0"/>
              <a:t>findSet</a:t>
            </a:r>
            <a:r>
              <a:rPr lang="en-US" sz="2800" dirty="0" smtClean="0"/>
              <a:t> – O(n)</a:t>
            </a:r>
          </a:p>
          <a:p>
            <a:pPr lvl="2"/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03756" y="2944680"/>
            <a:ext cx="353361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O(</a:t>
            </a:r>
            <a:r>
              <a:rPr lang="en-US" sz="2400" dirty="0" err="1" smtClean="0"/>
              <a:t>mn</a:t>
            </a:r>
            <a:r>
              <a:rPr lang="en-US" sz="2400" dirty="0" smtClean="0"/>
              <a:t>), where m stands for the number of operations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5405518" y="4276016"/>
            <a:ext cx="2796476" cy="2035884"/>
            <a:chOff x="433953" y="2476500"/>
            <a:chExt cx="5307201" cy="357648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2476500"/>
              <a:ext cx="4498707" cy="342616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33953" y="2650210"/>
              <a:ext cx="404247" cy="486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</a:t>
              </a:r>
              <a:endParaRPr lang="en-US" sz="1200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838200" y="2893516"/>
              <a:ext cx="556647" cy="2183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336907" y="5512305"/>
              <a:ext cx="404247" cy="540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</a:t>
              </a:r>
              <a:endParaRPr lang="en-US" sz="14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293032" y="5021452"/>
              <a:ext cx="1043875" cy="6218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8539566" y="4276016"/>
            <a:ext cx="3027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Graph: 5000 vertices</a:t>
            </a:r>
          </a:p>
          <a:p>
            <a:r>
              <a:rPr lang="en-US" sz="2000" dirty="0" smtClean="0"/>
              <a:t>Union find: 5 operations</a:t>
            </a:r>
          </a:p>
          <a:p>
            <a:endParaRPr lang="en-US" sz="2000" dirty="0"/>
          </a:p>
          <a:p>
            <a:r>
              <a:rPr lang="en-US" sz="2000" dirty="0" smtClean="0"/>
              <a:t>Max steps: 25000</a:t>
            </a:r>
          </a:p>
        </p:txBody>
      </p:sp>
    </p:spTree>
    <p:extLst>
      <p:ext uri="{BB962C8B-B14F-4D97-AF65-F5344CB8AC3E}">
        <p14:creationId xmlns:p14="http://schemas.microsoft.com/office/powerpoint/2010/main" val="320217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Union Find</a:t>
            </a:r>
          </a:p>
          <a:p>
            <a:pPr lvl="1"/>
            <a:r>
              <a:rPr lang="en-US" sz="2800" dirty="0" smtClean="0"/>
              <a:t>Naïve Version</a:t>
            </a:r>
          </a:p>
          <a:p>
            <a:pPr lvl="2"/>
            <a:r>
              <a:rPr lang="en-US" sz="2800" i="1" dirty="0" smtClean="0">
                <a:solidFill>
                  <a:srgbClr val="C00000"/>
                </a:solidFill>
              </a:rPr>
              <a:t>Practice</a:t>
            </a:r>
          </a:p>
          <a:p>
            <a:pPr lvl="1"/>
            <a:r>
              <a:rPr lang="en-US" sz="2800" dirty="0" smtClean="0"/>
              <a:t>Optimized Version</a:t>
            </a:r>
          </a:p>
          <a:p>
            <a:pPr lvl="2"/>
            <a:r>
              <a:rPr lang="en-US" sz="2800" i="1" dirty="0" smtClean="0">
                <a:solidFill>
                  <a:srgbClr val="C00000"/>
                </a:solidFill>
              </a:rPr>
              <a:t>Practice</a:t>
            </a:r>
          </a:p>
          <a:p>
            <a:r>
              <a:rPr lang="en-US" dirty="0" smtClean="0"/>
              <a:t>Cycle Detection</a:t>
            </a:r>
          </a:p>
          <a:p>
            <a:pPr lvl="1"/>
            <a:r>
              <a:rPr lang="en-US" sz="2800" i="1" dirty="0" smtClean="0">
                <a:solidFill>
                  <a:srgbClr val="C00000"/>
                </a:solidFill>
              </a:rPr>
              <a:t>Practice</a:t>
            </a:r>
          </a:p>
          <a:p>
            <a:r>
              <a:rPr lang="en-US" dirty="0" err="1"/>
              <a:t>Kruskal's</a:t>
            </a:r>
            <a:r>
              <a:rPr lang="en-US" dirty="0"/>
              <a:t> algorithm 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5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Q1</a:t>
            </a:r>
            <a:r>
              <a:rPr lang="en-US" b="1" dirty="0"/>
              <a:t>. Number of Connected Components in an Undirected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n nodes labeled from 0 to n - 1 and a list of undirected edges (each edge is a pair of nodes), write a function to find the number of connected components in an undirected graph.</a:t>
            </a:r>
          </a:p>
          <a:p>
            <a:pPr marL="0" indent="0">
              <a:buNone/>
            </a:pPr>
            <a:r>
              <a:rPr lang="en-US" dirty="0"/>
              <a:t>Example 1:</a:t>
            </a:r>
          </a:p>
          <a:p>
            <a:pPr marL="0" indent="0">
              <a:buNone/>
            </a:pPr>
            <a:r>
              <a:rPr lang="en-US" dirty="0"/>
              <a:t>     0         </a:t>
            </a:r>
            <a:r>
              <a:rPr lang="en-US" dirty="0" smtClean="0"/>
              <a:t>    </a:t>
            </a: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/>
              <a:t>     |          </a:t>
            </a:r>
            <a:r>
              <a:rPr lang="en-US" dirty="0" smtClean="0"/>
              <a:t>    |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1 </a:t>
            </a:r>
            <a:r>
              <a:rPr lang="en-US" dirty="0">
                <a:solidFill>
                  <a:schemeClr val="bg1"/>
                </a:solidFill>
              </a:rPr>
              <a:t>---</a:t>
            </a:r>
            <a:r>
              <a:rPr lang="en-US" dirty="0"/>
              <a:t> 2  </a:t>
            </a:r>
            <a:r>
              <a:rPr lang="en-US" dirty="0" smtClean="0"/>
              <a:t>   4</a:t>
            </a:r>
          </a:p>
          <a:p>
            <a:pPr marL="0" indent="0">
              <a:buNone/>
            </a:pPr>
            <a:r>
              <a:rPr lang="en-US" dirty="0"/>
              <a:t>Given n = 5 and edges = [[0, 1], [1, 2], [3, 4]], return 2.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611825" y="4881965"/>
            <a:ext cx="371959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00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Q1</a:t>
            </a:r>
            <a:r>
              <a:rPr lang="en-US" b="1" dirty="0"/>
              <a:t>. Number of Connected Components in an Undirected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n nodes labeled from 0 to n - 1 and a list of undirected edges (each edge is a pair of nodes), write a function to find the number of connected components in an undirected graph.</a:t>
            </a:r>
          </a:p>
          <a:p>
            <a:pPr marL="0" indent="0">
              <a:buNone/>
            </a:pPr>
            <a:r>
              <a:rPr lang="en-US" dirty="0" smtClean="0"/>
              <a:t>Example 2: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/>
              <a:t>0        </a:t>
            </a:r>
            <a:r>
              <a:rPr lang="en-US" dirty="0" smtClean="0"/>
              <a:t>      </a:t>
            </a: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     |           </a:t>
            </a:r>
            <a:r>
              <a:rPr lang="en-US" dirty="0" smtClean="0"/>
              <a:t>    |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1 </a:t>
            </a:r>
            <a:r>
              <a:rPr lang="en-US" dirty="0">
                <a:solidFill>
                  <a:schemeClr val="bg1"/>
                </a:solidFill>
              </a:rPr>
              <a:t>---</a:t>
            </a:r>
            <a:r>
              <a:rPr lang="en-US" dirty="0"/>
              <a:t> 2 </a:t>
            </a:r>
            <a:r>
              <a:rPr lang="en-US" dirty="0">
                <a:solidFill>
                  <a:schemeClr val="bg1"/>
                </a:solidFill>
              </a:rPr>
              <a:t>---</a:t>
            </a:r>
            <a:r>
              <a:rPr lang="en-US" dirty="0"/>
              <a:t> 3</a:t>
            </a:r>
          </a:p>
          <a:p>
            <a:pPr marL="0" indent="0">
              <a:buNone/>
            </a:pPr>
            <a:r>
              <a:rPr lang="en-US" dirty="0"/>
              <a:t>Given n = 5 and edges = [[0, 1], [1, 2], [2, 3], [3, 4]], return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596326" y="4881966"/>
            <a:ext cx="371959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44672" y="4881966"/>
            <a:ext cx="371959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68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Q1</a:t>
            </a:r>
            <a:r>
              <a:rPr lang="en-US" b="1" dirty="0"/>
              <a:t>. Number of Connected Components in an Undirected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n nodes labeled from 0 to n - 1 and a list of undirected edges (each edge is a pair of nodes), write a function to find the number of connected components in an undirected graph.</a:t>
            </a:r>
          </a:p>
          <a:p>
            <a:pPr marL="0" indent="0">
              <a:buNone/>
            </a:pPr>
            <a:r>
              <a:rPr lang="en-US" dirty="0" smtClean="0"/>
              <a:t>Example 2: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/>
              <a:t>0        </a:t>
            </a:r>
            <a:r>
              <a:rPr lang="en-US" dirty="0" smtClean="0"/>
              <a:t>      </a:t>
            </a: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     |           </a:t>
            </a:r>
            <a:r>
              <a:rPr lang="en-US" dirty="0" smtClean="0"/>
              <a:t>    |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1 </a:t>
            </a:r>
            <a:r>
              <a:rPr lang="en-US" dirty="0">
                <a:solidFill>
                  <a:schemeClr val="bg1"/>
                </a:solidFill>
              </a:rPr>
              <a:t>---</a:t>
            </a:r>
            <a:r>
              <a:rPr lang="en-US" dirty="0"/>
              <a:t> 2 </a:t>
            </a:r>
            <a:r>
              <a:rPr lang="en-US" dirty="0">
                <a:solidFill>
                  <a:schemeClr val="bg1"/>
                </a:solidFill>
              </a:rPr>
              <a:t>---</a:t>
            </a:r>
            <a:r>
              <a:rPr lang="en-US" dirty="0"/>
              <a:t> 3</a:t>
            </a:r>
          </a:p>
          <a:p>
            <a:pPr marL="0" indent="0">
              <a:buNone/>
            </a:pPr>
            <a:r>
              <a:rPr lang="en-US" dirty="0"/>
              <a:t>Given n = 5 and edges = [[0, 1], [1, 2], [2, 3], [3, 4]], return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596326" y="4881966"/>
            <a:ext cx="371959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44672" y="4881966"/>
            <a:ext cx="371959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72759" y="3250750"/>
            <a:ext cx="4609616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countComponents</a:t>
            </a:r>
            <a:r>
              <a:rPr lang="en-US" sz="1600" dirty="0">
                <a:latin typeface="Consolas" panose="020B0609020204030204" pitchFamily="49" charset="0"/>
              </a:rPr>
              <a:t>(self, n, edges):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"""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:type n: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    :type edges: List[List[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]]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:</a:t>
            </a:r>
            <a:r>
              <a:rPr lang="en-US" sz="1600" dirty="0" err="1">
                <a:latin typeface="Consolas" panose="020B0609020204030204" pitchFamily="49" charset="0"/>
              </a:rPr>
              <a:t>rtype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    """</a:t>
            </a:r>
          </a:p>
        </p:txBody>
      </p:sp>
    </p:spTree>
    <p:extLst>
      <p:ext uri="{BB962C8B-B14F-4D97-AF65-F5344CB8AC3E}">
        <p14:creationId xmlns:p14="http://schemas.microsoft.com/office/powerpoint/2010/main" val="14428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Q1</a:t>
            </a:r>
            <a:r>
              <a:rPr lang="en-US" b="1" dirty="0"/>
              <a:t>. Number of Connected Components in an Undirected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Class Union(object):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</a:rPr>
              <a:t> __</a:t>
            </a:r>
            <a:r>
              <a:rPr lang="en-US" sz="2000" dirty="0" err="1" smtClean="0">
                <a:latin typeface="Consolas" panose="020B0609020204030204" pitchFamily="49" charset="0"/>
              </a:rPr>
              <a:t>inint</a:t>
            </a:r>
            <a:r>
              <a:rPr lang="en-US" sz="2000" dirty="0" smtClean="0">
                <a:latin typeface="Consolas" panose="020B0609020204030204" pitchFamily="49" charset="0"/>
              </a:rPr>
              <a:t>__(self):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	# …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	</a:t>
            </a:r>
            <a:r>
              <a:rPr lang="en-US" sz="2000" b="1" dirty="0" err="1" smtClean="0">
                <a:latin typeface="Consolas" panose="020B0609020204030204" pitchFamily="49" charset="0"/>
              </a:rPr>
              <a:t>self.count</a:t>
            </a:r>
            <a:r>
              <a:rPr lang="en-US" sz="2000" b="1" dirty="0" smtClean="0">
                <a:latin typeface="Consolas" panose="020B0609020204030204" pitchFamily="49" charset="0"/>
              </a:rPr>
              <a:t>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makeSet</a:t>
            </a:r>
            <a:r>
              <a:rPr lang="en-US" sz="2000" dirty="0" smtClean="0">
                <a:latin typeface="Consolas" panose="020B0609020204030204" pitchFamily="49" charset="0"/>
              </a:rPr>
              <a:t>(v):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	# …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	</a:t>
            </a:r>
            <a:r>
              <a:rPr lang="en-US" sz="2000" b="1" dirty="0" err="1" smtClean="0">
                <a:latin typeface="Consolas" panose="020B0609020204030204" pitchFamily="49" charset="0"/>
              </a:rPr>
              <a:t>self.count</a:t>
            </a:r>
            <a:r>
              <a:rPr lang="en-US" sz="2000" b="1" dirty="0" smtClean="0">
                <a:latin typeface="Consolas" panose="020B0609020204030204" pitchFamily="49" charset="0"/>
              </a:rPr>
              <a:t> +=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</a:rPr>
              <a:t> union():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		# …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	</a:t>
            </a:r>
            <a:r>
              <a:rPr lang="en-US" sz="2000" b="1" dirty="0" err="1" smtClean="0">
                <a:latin typeface="Consolas" panose="020B0609020204030204" pitchFamily="49" charset="0"/>
              </a:rPr>
              <a:t>self.count</a:t>
            </a:r>
            <a:r>
              <a:rPr lang="en-US" sz="2000" b="1" dirty="0" smtClean="0">
                <a:latin typeface="Consolas" panose="020B0609020204030204" pitchFamily="49" charset="0"/>
              </a:rPr>
              <a:t> -= 1</a:t>
            </a:r>
            <a:r>
              <a:rPr lang="en-US" sz="2000" b="1" dirty="0">
                <a:latin typeface="Consolas" panose="020B0609020204030204" pitchFamily="49" charset="0"/>
              </a:rPr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60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Union Find</a:t>
            </a:r>
          </a:p>
          <a:p>
            <a:pPr lvl="1"/>
            <a:r>
              <a:rPr lang="en-US" sz="2800" dirty="0" smtClean="0"/>
              <a:t>Naïve Version</a:t>
            </a:r>
          </a:p>
          <a:p>
            <a:pPr lvl="2"/>
            <a:r>
              <a:rPr lang="en-US" sz="2800" i="1" dirty="0" smtClean="0">
                <a:solidFill>
                  <a:srgbClr val="C00000"/>
                </a:solidFill>
              </a:rPr>
              <a:t>Practice</a:t>
            </a:r>
          </a:p>
          <a:p>
            <a:pPr lvl="1"/>
            <a:r>
              <a:rPr lang="en-US" sz="2800" dirty="0" smtClean="0"/>
              <a:t>Optimized Version</a:t>
            </a:r>
          </a:p>
          <a:p>
            <a:pPr lvl="2"/>
            <a:r>
              <a:rPr lang="en-US" sz="2800" i="1" dirty="0" smtClean="0">
                <a:solidFill>
                  <a:srgbClr val="C00000"/>
                </a:solidFill>
              </a:rPr>
              <a:t>Practice</a:t>
            </a:r>
          </a:p>
          <a:p>
            <a:r>
              <a:rPr lang="en-US" dirty="0" smtClean="0"/>
              <a:t>Cycle Detection</a:t>
            </a:r>
          </a:p>
          <a:p>
            <a:pPr lvl="1"/>
            <a:r>
              <a:rPr lang="en-US" sz="2800" i="1" dirty="0" smtClean="0">
                <a:solidFill>
                  <a:srgbClr val="C00000"/>
                </a:solidFill>
              </a:rPr>
              <a:t>Practice</a:t>
            </a:r>
          </a:p>
          <a:p>
            <a:r>
              <a:rPr lang="en-US" dirty="0" err="1"/>
              <a:t>Kruskal's</a:t>
            </a:r>
            <a:r>
              <a:rPr lang="en-US" dirty="0"/>
              <a:t> algorithm </a:t>
            </a:r>
            <a:endParaRPr lang="en-US" dirty="0" smtClean="0"/>
          </a:p>
          <a:p>
            <a:pPr lvl="1"/>
            <a:endParaRPr lang="en-US" sz="2800" i="1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55403" y="2619214"/>
            <a:ext cx="6323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https://github.com/Neo-Hao/union-find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615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Q1. Number of Connected Components in an Undirected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 of count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86939" y="2178894"/>
            <a:ext cx="43770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makeSet</a:t>
            </a:r>
            <a:r>
              <a:rPr lang="en-US" sz="2400" dirty="0" smtClean="0"/>
              <a:t>(A)</a:t>
            </a:r>
          </a:p>
          <a:p>
            <a:r>
              <a:rPr lang="en-US" sz="2400" dirty="0" err="1" smtClean="0"/>
              <a:t>makeSet</a:t>
            </a:r>
            <a:r>
              <a:rPr lang="en-US" sz="2400" dirty="0" smtClean="0"/>
              <a:t>(B)</a:t>
            </a:r>
          </a:p>
          <a:p>
            <a:r>
              <a:rPr lang="en-US" sz="2400" dirty="0" smtClean="0"/>
              <a:t>……</a:t>
            </a:r>
          </a:p>
          <a:p>
            <a:r>
              <a:rPr lang="en-US" sz="2400" dirty="0" err="1" smtClean="0"/>
              <a:t>makeSet</a:t>
            </a:r>
            <a:r>
              <a:rPr lang="en-US" sz="2400" dirty="0" smtClean="0"/>
              <a:t>(F)</a:t>
            </a:r>
          </a:p>
          <a:p>
            <a:r>
              <a:rPr lang="en-US" sz="2400" dirty="0" smtClean="0"/>
              <a:t>union(A, B)</a:t>
            </a:r>
          </a:p>
          <a:p>
            <a:r>
              <a:rPr lang="en-US" sz="2400" dirty="0" smtClean="0"/>
              <a:t>union(B, C)</a:t>
            </a:r>
          </a:p>
          <a:p>
            <a:r>
              <a:rPr lang="en-US" sz="2400" dirty="0" smtClean="0"/>
              <a:t>union(A, C)</a:t>
            </a:r>
            <a:endParaRPr lang="en-US" sz="2400" dirty="0"/>
          </a:p>
          <a:p>
            <a:endParaRPr lang="en-US" sz="2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13" name="Group 12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397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Q1. Number of Connected Components in an Undirected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 of count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86939" y="2178894"/>
            <a:ext cx="43770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makeSet</a:t>
            </a:r>
            <a:r>
              <a:rPr lang="en-US" sz="2400" b="1" dirty="0" smtClean="0"/>
              <a:t>(A)</a:t>
            </a:r>
          </a:p>
          <a:p>
            <a:r>
              <a:rPr lang="en-US" sz="2400" b="1" dirty="0" err="1" smtClean="0"/>
              <a:t>makeSet</a:t>
            </a:r>
            <a:r>
              <a:rPr lang="en-US" sz="2400" b="1" dirty="0" smtClean="0"/>
              <a:t>(B)</a:t>
            </a:r>
          </a:p>
          <a:p>
            <a:r>
              <a:rPr lang="en-US" sz="2400" b="1" dirty="0" smtClean="0"/>
              <a:t>……</a:t>
            </a:r>
          </a:p>
          <a:p>
            <a:r>
              <a:rPr lang="en-US" sz="2400" b="1" dirty="0" err="1" smtClean="0"/>
              <a:t>makeSet</a:t>
            </a:r>
            <a:r>
              <a:rPr lang="en-US" sz="2400" b="1" dirty="0" smtClean="0"/>
              <a:t>(F)</a:t>
            </a:r>
          </a:p>
          <a:p>
            <a:r>
              <a:rPr lang="en-US" sz="2400" dirty="0" smtClean="0"/>
              <a:t>union(A, B)</a:t>
            </a:r>
          </a:p>
          <a:p>
            <a:r>
              <a:rPr lang="en-US" sz="2400" dirty="0" smtClean="0"/>
              <a:t>union(B, C)</a:t>
            </a:r>
          </a:p>
          <a:p>
            <a:r>
              <a:rPr lang="en-US" sz="2400" dirty="0" smtClean="0"/>
              <a:t>union(A, C)</a:t>
            </a:r>
            <a:endParaRPr lang="en-US" sz="2400" dirty="0"/>
          </a:p>
          <a:p>
            <a:endParaRPr lang="en-US" sz="2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13" name="Group 12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301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Q1. Number of Connected Components in an Undirected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 of count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86939" y="2178894"/>
            <a:ext cx="43770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makeSet</a:t>
            </a:r>
            <a:r>
              <a:rPr lang="en-US" sz="2400" b="1" dirty="0" smtClean="0"/>
              <a:t>(A)</a:t>
            </a:r>
          </a:p>
          <a:p>
            <a:r>
              <a:rPr lang="en-US" sz="2400" b="1" dirty="0" err="1" smtClean="0"/>
              <a:t>makeSet</a:t>
            </a:r>
            <a:r>
              <a:rPr lang="en-US" sz="2400" b="1" dirty="0" smtClean="0"/>
              <a:t>(B)</a:t>
            </a:r>
          </a:p>
          <a:p>
            <a:r>
              <a:rPr lang="en-US" sz="2400" b="1" dirty="0" smtClean="0"/>
              <a:t>……</a:t>
            </a:r>
          </a:p>
          <a:p>
            <a:r>
              <a:rPr lang="en-US" sz="2400" b="1" dirty="0" err="1" smtClean="0"/>
              <a:t>makeSet</a:t>
            </a:r>
            <a:r>
              <a:rPr lang="en-US" sz="2400" b="1" dirty="0" smtClean="0"/>
              <a:t>(F)</a:t>
            </a:r>
          </a:p>
          <a:p>
            <a:r>
              <a:rPr lang="en-US" sz="2400" dirty="0" smtClean="0"/>
              <a:t>union(A, B)</a:t>
            </a:r>
          </a:p>
          <a:p>
            <a:r>
              <a:rPr lang="en-US" sz="2400" dirty="0" smtClean="0"/>
              <a:t>union(B, C)</a:t>
            </a:r>
          </a:p>
          <a:p>
            <a:r>
              <a:rPr lang="en-US" sz="2400" dirty="0" smtClean="0"/>
              <a:t>union(A, C)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1230904" y="2577403"/>
            <a:ext cx="728421" cy="681926"/>
            <a:chOff x="1230904" y="2577403"/>
            <a:chExt cx="728421" cy="681926"/>
          </a:xfrm>
        </p:grpSpPr>
        <p:sp>
          <p:nvSpPr>
            <p:cNvPr id="21" name="Oval 20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un 21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319905" y="2627140"/>
            <a:ext cx="728421" cy="681926"/>
            <a:chOff x="1230904" y="2577403"/>
            <a:chExt cx="728421" cy="681926"/>
          </a:xfrm>
        </p:grpSpPr>
        <p:sp>
          <p:nvSpPr>
            <p:cNvPr id="24" name="Oval 23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un 24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103422" y="2627140"/>
            <a:ext cx="728421" cy="681926"/>
            <a:chOff x="1230904" y="2577403"/>
            <a:chExt cx="728421" cy="681926"/>
          </a:xfrm>
        </p:grpSpPr>
        <p:sp>
          <p:nvSpPr>
            <p:cNvPr id="27" name="Oval 26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un 27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245190" y="4484354"/>
            <a:ext cx="728421" cy="681926"/>
            <a:chOff x="1230904" y="2577403"/>
            <a:chExt cx="728421" cy="681926"/>
          </a:xfrm>
        </p:grpSpPr>
        <p:sp>
          <p:nvSpPr>
            <p:cNvPr id="30" name="Oval 29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un 30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202457" y="4484354"/>
            <a:ext cx="728421" cy="681926"/>
            <a:chOff x="1230904" y="2577403"/>
            <a:chExt cx="728421" cy="681926"/>
          </a:xfrm>
        </p:grpSpPr>
        <p:sp>
          <p:nvSpPr>
            <p:cNvPr id="33" name="Oval 32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un 33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103422" y="4505333"/>
            <a:ext cx="728421" cy="681926"/>
            <a:chOff x="1230904" y="2577403"/>
            <a:chExt cx="728421" cy="681926"/>
          </a:xfrm>
        </p:grpSpPr>
        <p:sp>
          <p:nvSpPr>
            <p:cNvPr id="36" name="Oval 35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un 36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39" name="Group 38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" name="Straight Arrow Connector 7"/>
          <p:cNvCxnSpPr/>
          <p:nvPr/>
        </p:nvCxnSpPr>
        <p:spPr>
          <a:xfrm>
            <a:off x="8757752" y="3533614"/>
            <a:ext cx="63543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650620" y="3333559"/>
            <a:ext cx="1301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Count = 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74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Q1. Number of Connected Components in an Undirected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 of count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86939" y="2178894"/>
            <a:ext cx="43770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makeSet</a:t>
            </a:r>
            <a:r>
              <a:rPr lang="en-US" sz="2400" b="1" dirty="0" smtClean="0"/>
              <a:t>(A)</a:t>
            </a:r>
          </a:p>
          <a:p>
            <a:r>
              <a:rPr lang="en-US" sz="2400" b="1" dirty="0" err="1" smtClean="0"/>
              <a:t>makeSet</a:t>
            </a:r>
            <a:r>
              <a:rPr lang="en-US" sz="2400" b="1" dirty="0" smtClean="0"/>
              <a:t>(B)</a:t>
            </a:r>
          </a:p>
          <a:p>
            <a:r>
              <a:rPr lang="en-US" sz="2400" b="1" dirty="0" smtClean="0"/>
              <a:t>……</a:t>
            </a:r>
          </a:p>
          <a:p>
            <a:r>
              <a:rPr lang="en-US" sz="2400" b="1" dirty="0" err="1" smtClean="0"/>
              <a:t>makeSet</a:t>
            </a:r>
            <a:r>
              <a:rPr lang="en-US" sz="2400" b="1" dirty="0" smtClean="0"/>
              <a:t>(F)</a:t>
            </a:r>
          </a:p>
          <a:p>
            <a:r>
              <a:rPr lang="en-US" sz="2400" b="1" dirty="0" smtClean="0"/>
              <a:t>union(A, B)</a:t>
            </a:r>
          </a:p>
          <a:p>
            <a:r>
              <a:rPr lang="en-US" sz="2400" dirty="0" smtClean="0"/>
              <a:t>union(B, C)</a:t>
            </a:r>
          </a:p>
          <a:p>
            <a:r>
              <a:rPr lang="en-US" sz="2400" dirty="0" smtClean="0"/>
              <a:t>union(A, C)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1230904" y="2577403"/>
            <a:ext cx="2699974" cy="681926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un 21"/>
          <p:cNvSpPr/>
          <p:nvPr/>
        </p:nvSpPr>
        <p:spPr>
          <a:xfrm>
            <a:off x="1609401" y="2613085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5103422" y="2627140"/>
            <a:ext cx="728421" cy="681926"/>
            <a:chOff x="1230904" y="2577403"/>
            <a:chExt cx="728421" cy="681926"/>
          </a:xfrm>
        </p:grpSpPr>
        <p:sp>
          <p:nvSpPr>
            <p:cNvPr id="27" name="Oval 26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un 27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245190" y="4484354"/>
            <a:ext cx="728421" cy="681926"/>
            <a:chOff x="1230904" y="2577403"/>
            <a:chExt cx="728421" cy="681926"/>
          </a:xfrm>
        </p:grpSpPr>
        <p:sp>
          <p:nvSpPr>
            <p:cNvPr id="30" name="Oval 29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un 30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202457" y="4484354"/>
            <a:ext cx="728421" cy="681926"/>
            <a:chOff x="1230904" y="2577403"/>
            <a:chExt cx="728421" cy="681926"/>
          </a:xfrm>
        </p:grpSpPr>
        <p:sp>
          <p:nvSpPr>
            <p:cNvPr id="33" name="Oval 32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un 33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103422" y="4505333"/>
            <a:ext cx="728421" cy="681926"/>
            <a:chOff x="1230904" y="2577403"/>
            <a:chExt cx="728421" cy="681926"/>
          </a:xfrm>
        </p:grpSpPr>
        <p:sp>
          <p:nvSpPr>
            <p:cNvPr id="36" name="Oval 35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un 36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39" name="Group 38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" name="Straight Arrow Connector 7"/>
          <p:cNvCxnSpPr/>
          <p:nvPr/>
        </p:nvCxnSpPr>
        <p:spPr>
          <a:xfrm>
            <a:off x="8757752" y="3533614"/>
            <a:ext cx="63543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650620" y="3333559"/>
            <a:ext cx="1301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Count = 6</a:t>
            </a:r>
            <a:endParaRPr lang="en-US" sz="20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8755172" y="3871990"/>
            <a:ext cx="63543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648040" y="3671935"/>
            <a:ext cx="1301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Count = 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759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Q1. Number of Connected Components in an Undirected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 of count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86939" y="2178894"/>
            <a:ext cx="43770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makeSet</a:t>
            </a:r>
            <a:r>
              <a:rPr lang="en-US" sz="2400" b="1" dirty="0" smtClean="0"/>
              <a:t>(A)</a:t>
            </a:r>
          </a:p>
          <a:p>
            <a:r>
              <a:rPr lang="en-US" sz="2400" b="1" dirty="0" err="1" smtClean="0"/>
              <a:t>makeSet</a:t>
            </a:r>
            <a:r>
              <a:rPr lang="en-US" sz="2400" b="1" dirty="0" smtClean="0"/>
              <a:t>(B)</a:t>
            </a:r>
          </a:p>
          <a:p>
            <a:r>
              <a:rPr lang="en-US" sz="2400" b="1" dirty="0" smtClean="0"/>
              <a:t>……</a:t>
            </a:r>
          </a:p>
          <a:p>
            <a:r>
              <a:rPr lang="en-US" sz="2400" b="1" dirty="0" err="1" smtClean="0"/>
              <a:t>makeSet</a:t>
            </a:r>
            <a:r>
              <a:rPr lang="en-US" sz="2400" b="1" dirty="0" smtClean="0"/>
              <a:t>(F)</a:t>
            </a:r>
          </a:p>
          <a:p>
            <a:r>
              <a:rPr lang="en-US" sz="2400" b="1" dirty="0" smtClean="0"/>
              <a:t>union(A, B)</a:t>
            </a:r>
          </a:p>
          <a:p>
            <a:r>
              <a:rPr lang="en-US" sz="2400" b="1" dirty="0" smtClean="0"/>
              <a:t>union(B, C)</a:t>
            </a:r>
          </a:p>
          <a:p>
            <a:r>
              <a:rPr lang="en-US" sz="2400" dirty="0" smtClean="0"/>
              <a:t>union(A, C)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1230903" y="2577403"/>
            <a:ext cx="4600939" cy="681926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un 21"/>
          <p:cNvSpPr/>
          <p:nvPr/>
        </p:nvSpPr>
        <p:spPr>
          <a:xfrm>
            <a:off x="1609401" y="2613085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245190" y="4484354"/>
            <a:ext cx="728421" cy="681926"/>
            <a:chOff x="1230904" y="2577403"/>
            <a:chExt cx="728421" cy="681926"/>
          </a:xfrm>
        </p:grpSpPr>
        <p:sp>
          <p:nvSpPr>
            <p:cNvPr id="30" name="Oval 29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un 30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202457" y="4484354"/>
            <a:ext cx="728421" cy="681926"/>
            <a:chOff x="1230904" y="2577403"/>
            <a:chExt cx="728421" cy="681926"/>
          </a:xfrm>
        </p:grpSpPr>
        <p:sp>
          <p:nvSpPr>
            <p:cNvPr id="33" name="Oval 32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un 33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103422" y="4505333"/>
            <a:ext cx="728421" cy="681926"/>
            <a:chOff x="1230904" y="2577403"/>
            <a:chExt cx="728421" cy="681926"/>
          </a:xfrm>
        </p:grpSpPr>
        <p:sp>
          <p:nvSpPr>
            <p:cNvPr id="36" name="Oval 35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un 36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39" name="Group 38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" name="Straight Arrow Connector 7"/>
          <p:cNvCxnSpPr/>
          <p:nvPr/>
        </p:nvCxnSpPr>
        <p:spPr>
          <a:xfrm>
            <a:off x="8757752" y="3533614"/>
            <a:ext cx="63543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650620" y="3333559"/>
            <a:ext cx="1301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Count = 6</a:t>
            </a:r>
            <a:endParaRPr lang="en-US" sz="20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8755172" y="3871990"/>
            <a:ext cx="63543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648040" y="3671935"/>
            <a:ext cx="1301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Count = 5</a:t>
            </a:r>
            <a:endParaRPr lang="en-US" sz="20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8755172" y="4205459"/>
            <a:ext cx="63543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648040" y="4005404"/>
            <a:ext cx="1301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Count = 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022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Q1. Number of Connected Components in an Undirected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 of count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86939" y="2178894"/>
            <a:ext cx="43770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makeSet</a:t>
            </a:r>
            <a:r>
              <a:rPr lang="en-US" sz="2400" b="1" dirty="0" smtClean="0"/>
              <a:t>(A)</a:t>
            </a:r>
          </a:p>
          <a:p>
            <a:r>
              <a:rPr lang="en-US" sz="2400" b="1" dirty="0" err="1" smtClean="0"/>
              <a:t>makeSet</a:t>
            </a:r>
            <a:r>
              <a:rPr lang="en-US" sz="2400" b="1" dirty="0" smtClean="0"/>
              <a:t>(B)</a:t>
            </a:r>
          </a:p>
          <a:p>
            <a:r>
              <a:rPr lang="en-US" sz="2400" b="1" dirty="0" smtClean="0"/>
              <a:t>……</a:t>
            </a:r>
          </a:p>
          <a:p>
            <a:r>
              <a:rPr lang="en-US" sz="2400" b="1" dirty="0" err="1" smtClean="0"/>
              <a:t>makeSet</a:t>
            </a:r>
            <a:r>
              <a:rPr lang="en-US" sz="2400" b="1" dirty="0" smtClean="0"/>
              <a:t>(F)</a:t>
            </a:r>
          </a:p>
          <a:p>
            <a:r>
              <a:rPr lang="en-US" sz="2400" b="1" dirty="0" smtClean="0"/>
              <a:t>union(A, B)</a:t>
            </a:r>
          </a:p>
          <a:p>
            <a:r>
              <a:rPr lang="en-US" sz="2400" b="1" dirty="0" smtClean="0"/>
              <a:t>union(B, C)</a:t>
            </a:r>
          </a:p>
          <a:p>
            <a:r>
              <a:rPr lang="en-US" sz="2400" b="1" dirty="0" smtClean="0"/>
              <a:t>union(A, C)</a:t>
            </a:r>
            <a:endParaRPr lang="en-US" sz="2400" b="1" dirty="0"/>
          </a:p>
          <a:p>
            <a:endParaRPr lang="en-US" sz="2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1230903" y="2577403"/>
            <a:ext cx="4600939" cy="681926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un 21"/>
          <p:cNvSpPr/>
          <p:nvPr/>
        </p:nvSpPr>
        <p:spPr>
          <a:xfrm>
            <a:off x="1609401" y="2613085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245190" y="4484354"/>
            <a:ext cx="728421" cy="681926"/>
            <a:chOff x="1230904" y="2577403"/>
            <a:chExt cx="728421" cy="681926"/>
          </a:xfrm>
        </p:grpSpPr>
        <p:sp>
          <p:nvSpPr>
            <p:cNvPr id="30" name="Oval 29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un 30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202457" y="4484354"/>
            <a:ext cx="728421" cy="681926"/>
            <a:chOff x="1230904" y="2577403"/>
            <a:chExt cx="728421" cy="681926"/>
          </a:xfrm>
        </p:grpSpPr>
        <p:sp>
          <p:nvSpPr>
            <p:cNvPr id="33" name="Oval 32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un 33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103422" y="4505333"/>
            <a:ext cx="728421" cy="681926"/>
            <a:chOff x="1230904" y="2577403"/>
            <a:chExt cx="728421" cy="681926"/>
          </a:xfrm>
        </p:grpSpPr>
        <p:sp>
          <p:nvSpPr>
            <p:cNvPr id="36" name="Oval 35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un 36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39" name="Group 38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" name="Straight Arrow Connector 7"/>
          <p:cNvCxnSpPr/>
          <p:nvPr/>
        </p:nvCxnSpPr>
        <p:spPr>
          <a:xfrm>
            <a:off x="8757752" y="3533614"/>
            <a:ext cx="63543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650620" y="3333559"/>
            <a:ext cx="1301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Count = 6</a:t>
            </a:r>
            <a:endParaRPr lang="en-US" sz="20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8755172" y="3871990"/>
            <a:ext cx="63543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648040" y="3671935"/>
            <a:ext cx="1301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Count = 5</a:t>
            </a:r>
            <a:endParaRPr lang="en-US" sz="20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8755172" y="4205459"/>
            <a:ext cx="63543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648040" y="4005404"/>
            <a:ext cx="1301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Count = 4</a:t>
            </a:r>
            <a:endParaRPr lang="en-US" sz="20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8755172" y="4573920"/>
            <a:ext cx="63543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648040" y="4373865"/>
            <a:ext cx="1301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Count = 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316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Q1</a:t>
            </a:r>
            <a:r>
              <a:rPr lang="en-US" b="1" dirty="0"/>
              <a:t>. Number of Connected Components in an Undirected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countComponents</a:t>
            </a:r>
            <a:r>
              <a:rPr lang="en-US" sz="2000" dirty="0">
                <a:latin typeface="Consolas" panose="020B0609020204030204" pitchFamily="49" charset="0"/>
              </a:rPr>
              <a:t>(self, n, edges</a:t>
            </a:r>
            <a:r>
              <a:rPr lang="en-US" sz="2000" dirty="0" smtClean="0">
                <a:latin typeface="Consolas" panose="020B06090202040302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union </a:t>
            </a:r>
            <a:r>
              <a:rPr lang="en-US" sz="2000" dirty="0">
                <a:latin typeface="Consolas" panose="020B0609020204030204" pitchFamily="49" charset="0"/>
              </a:rPr>
              <a:t>= Union()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for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in range(n):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union.makeSet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for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, j in edges: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union.union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, 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return </a:t>
            </a:r>
            <a:r>
              <a:rPr lang="en-US" sz="2000" dirty="0" err="1">
                <a:latin typeface="Consolas" panose="020B0609020204030204" pitchFamily="49" charset="0"/>
              </a:rPr>
              <a:t>union.count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24893"/>
            <a:ext cx="5478574" cy="18906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727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Union Find</a:t>
            </a:r>
          </a:p>
          <a:p>
            <a:pPr lvl="1"/>
            <a:r>
              <a:rPr lang="en-US" sz="2800" dirty="0" smtClean="0"/>
              <a:t>Naïve Version</a:t>
            </a:r>
          </a:p>
          <a:p>
            <a:pPr lvl="2"/>
            <a:r>
              <a:rPr lang="en-US" sz="2800" i="1" dirty="0" smtClean="0">
                <a:solidFill>
                  <a:srgbClr val="C00000"/>
                </a:solidFill>
              </a:rPr>
              <a:t>Practice</a:t>
            </a:r>
          </a:p>
          <a:p>
            <a:pPr lvl="1"/>
            <a:r>
              <a:rPr lang="en-US" sz="2800" dirty="0" smtClean="0"/>
              <a:t>Optimized Version</a:t>
            </a:r>
          </a:p>
          <a:p>
            <a:pPr lvl="2"/>
            <a:r>
              <a:rPr lang="en-US" sz="2800" i="1" dirty="0" smtClean="0">
                <a:solidFill>
                  <a:srgbClr val="C00000"/>
                </a:solidFill>
              </a:rPr>
              <a:t>Practice</a:t>
            </a:r>
          </a:p>
          <a:p>
            <a:r>
              <a:rPr lang="en-US" dirty="0" smtClean="0"/>
              <a:t>Cycle Detection</a:t>
            </a:r>
          </a:p>
          <a:p>
            <a:pPr lvl="1"/>
            <a:r>
              <a:rPr lang="en-US" sz="2800" i="1" dirty="0" smtClean="0">
                <a:solidFill>
                  <a:srgbClr val="C00000"/>
                </a:solidFill>
              </a:rPr>
              <a:t>Practice</a:t>
            </a:r>
          </a:p>
          <a:p>
            <a:r>
              <a:rPr lang="en-US" dirty="0" err="1"/>
              <a:t>Kruskal's</a:t>
            </a:r>
            <a:r>
              <a:rPr lang="en-US" dirty="0"/>
              <a:t> algorithm 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3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Optimized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dirty="0" smtClean="0"/>
              <a:t>Goals:</a:t>
            </a:r>
            <a:endParaRPr lang="en-US" sz="2800" dirty="0"/>
          </a:p>
          <a:p>
            <a:pPr lvl="2"/>
            <a:r>
              <a:rPr lang="en-US" sz="2800" dirty="0" err="1"/>
              <a:t>makeSet</a:t>
            </a:r>
            <a:r>
              <a:rPr lang="en-US" sz="2800" dirty="0"/>
              <a:t> – O(1)</a:t>
            </a:r>
          </a:p>
          <a:p>
            <a:pPr lvl="2"/>
            <a:r>
              <a:rPr lang="en-US" sz="2800" dirty="0"/>
              <a:t>union – O(n)</a:t>
            </a:r>
          </a:p>
          <a:p>
            <a:pPr lvl="2"/>
            <a:r>
              <a:rPr lang="en-US" sz="2800" dirty="0" err="1"/>
              <a:t>findSet</a:t>
            </a:r>
            <a:r>
              <a:rPr lang="en-US" sz="2800" dirty="0"/>
              <a:t> – O(n)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788976" y="2944678"/>
            <a:ext cx="128636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33275" y="2665708"/>
            <a:ext cx="1518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O(X)</a:t>
            </a:r>
            <a:endParaRPr lang="en-US" sz="28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88976" y="3453539"/>
            <a:ext cx="128636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33275" y="3174569"/>
            <a:ext cx="976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O(X)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831164" y="2912959"/>
            <a:ext cx="3301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where x is a constant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30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Optimized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800" dirty="0" smtClean="0"/>
              <a:t>Optimizations:</a:t>
            </a:r>
          </a:p>
          <a:p>
            <a:pPr marL="457200" lvl="1" indent="-457200"/>
            <a:r>
              <a:rPr lang="en-US" sz="2800" dirty="0" smtClean="0"/>
              <a:t>Union by rank</a:t>
            </a:r>
          </a:p>
          <a:p>
            <a:pPr marL="457200" lvl="1" indent="-457200"/>
            <a:r>
              <a:rPr lang="en-US" sz="2800" dirty="0" smtClean="0"/>
              <a:t>Path compression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2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Data Structure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596326" y="2964860"/>
            <a:ext cx="19527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49112" y="4853070"/>
            <a:ext cx="19527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70902" y="2964860"/>
            <a:ext cx="0" cy="18882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15865" y="1545009"/>
            <a:ext cx="4852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Given a graph, determine whether two vertices are somehow connected.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9086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Optimized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800" dirty="0" smtClean="0"/>
              <a:t>Optimizations:</a:t>
            </a:r>
          </a:p>
          <a:p>
            <a:pPr marL="457200" lvl="1" indent="-457200"/>
            <a:r>
              <a:rPr lang="en-US" sz="2800" dirty="0" smtClean="0"/>
              <a:t>Union by rank</a:t>
            </a:r>
          </a:p>
          <a:p>
            <a:pPr marL="992188" lvl="2" indent="0">
              <a:buNone/>
            </a:pPr>
            <a:r>
              <a:rPr lang="en-US" sz="2400" i="1" dirty="0" smtClean="0">
                <a:solidFill>
                  <a:srgbClr val="C00000"/>
                </a:solidFill>
              </a:rPr>
              <a:t>Rule for merging set A and B: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if A is larger or equal to B: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B into A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else: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A into B</a:t>
            </a:r>
            <a:endParaRPr lang="en-US" sz="2800" dirty="0" smtClean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6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Optimized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800" dirty="0" smtClean="0"/>
              <a:t>Optimizations:</a:t>
            </a:r>
          </a:p>
          <a:p>
            <a:pPr marL="457200" lvl="1" indent="-457200"/>
            <a:r>
              <a:rPr lang="en-US" sz="2800" dirty="0" smtClean="0"/>
              <a:t>Union by rank</a:t>
            </a:r>
          </a:p>
          <a:p>
            <a:pPr marL="992188" lvl="2" indent="0">
              <a:buNone/>
            </a:pPr>
            <a:r>
              <a:rPr lang="en-US" sz="2400" i="1" dirty="0" smtClean="0">
                <a:solidFill>
                  <a:srgbClr val="C00000"/>
                </a:solidFill>
              </a:rPr>
              <a:t>Rule for merging set A and B: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if A is larger or equal to B: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B into A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else: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A into 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70431" y="2274412"/>
            <a:ext cx="3192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Time Complexity: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findSet</a:t>
            </a:r>
            <a:r>
              <a:rPr lang="en-US" sz="2400" dirty="0" smtClean="0"/>
              <a:t>(v) – O(</a:t>
            </a:r>
            <a:r>
              <a:rPr lang="en-US" sz="2400" dirty="0" err="1" smtClean="0"/>
              <a:t>lg</a:t>
            </a:r>
            <a:r>
              <a:rPr lang="en-US" sz="2400" dirty="0" smtClean="0"/>
              <a:t> n)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union(v) – O(</a:t>
            </a:r>
            <a:r>
              <a:rPr lang="en-US" sz="2400" dirty="0" err="1" smtClean="0"/>
              <a:t>lg</a:t>
            </a:r>
            <a:r>
              <a:rPr lang="en-US" sz="2400" dirty="0" smtClean="0"/>
              <a:t> 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516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Optimized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800" dirty="0" smtClean="0"/>
              <a:t>Optimizations:</a:t>
            </a:r>
          </a:p>
          <a:p>
            <a:pPr marL="457200" lvl="1" indent="-457200"/>
            <a:r>
              <a:rPr lang="en-US" sz="2800" dirty="0" smtClean="0"/>
              <a:t>Union by rank</a:t>
            </a:r>
          </a:p>
          <a:p>
            <a:pPr marL="992188" lvl="2" indent="0">
              <a:buNone/>
            </a:pPr>
            <a:r>
              <a:rPr lang="en-US" sz="2400" i="1" dirty="0" smtClean="0">
                <a:solidFill>
                  <a:srgbClr val="C00000"/>
                </a:solidFill>
              </a:rPr>
              <a:t>Rule for merging set A and B: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if A is larger or equal to B: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B into A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else: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A into 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49307" y="2309248"/>
            <a:ext cx="433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A, B, C, D, E, F, G, 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1801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Optimized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800" dirty="0" smtClean="0"/>
              <a:t>Optimizations:</a:t>
            </a:r>
          </a:p>
          <a:p>
            <a:pPr marL="457200" lvl="1" indent="-457200"/>
            <a:r>
              <a:rPr lang="en-US" sz="2800" dirty="0" smtClean="0"/>
              <a:t>Union by rank</a:t>
            </a:r>
          </a:p>
          <a:p>
            <a:pPr marL="992188" lvl="2" indent="0">
              <a:buNone/>
            </a:pPr>
            <a:r>
              <a:rPr lang="en-US" sz="2400" i="1" dirty="0" smtClean="0">
                <a:solidFill>
                  <a:srgbClr val="C00000"/>
                </a:solidFill>
              </a:rPr>
              <a:t>Rule for merging set A and B: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if A is larger or equal to B: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B into A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else: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A into 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49307" y="2309248"/>
            <a:ext cx="433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A, B, C, D, E, F, G, H</a:t>
            </a:r>
            <a:endParaRPr lang="en-US" sz="2400" b="1" dirty="0"/>
          </a:p>
        </p:txBody>
      </p:sp>
      <p:sp>
        <p:nvSpPr>
          <p:cNvPr id="11" name="Oval 10"/>
          <p:cNvSpPr/>
          <p:nvPr/>
        </p:nvSpPr>
        <p:spPr>
          <a:xfrm>
            <a:off x="7470183" y="3772600"/>
            <a:ext cx="604434" cy="54244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6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Optimized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800" dirty="0" smtClean="0"/>
              <a:t>Optimizations:</a:t>
            </a:r>
          </a:p>
          <a:p>
            <a:pPr marL="457200" lvl="1" indent="-457200"/>
            <a:r>
              <a:rPr lang="en-US" sz="2800" dirty="0" smtClean="0"/>
              <a:t>Union by rank</a:t>
            </a:r>
          </a:p>
          <a:p>
            <a:pPr marL="992188" lvl="2" indent="0">
              <a:buNone/>
            </a:pPr>
            <a:r>
              <a:rPr lang="en-US" sz="2400" i="1" dirty="0" smtClean="0">
                <a:solidFill>
                  <a:srgbClr val="C00000"/>
                </a:solidFill>
              </a:rPr>
              <a:t>Rule for merging set A and B: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if A is larger or equal to B: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B into A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else: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A into 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49307" y="2309248"/>
            <a:ext cx="433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A, B, C, D, E, F, G, H</a:t>
            </a:r>
            <a:endParaRPr lang="en-US" sz="2400" b="1" dirty="0"/>
          </a:p>
        </p:txBody>
      </p:sp>
      <p:sp>
        <p:nvSpPr>
          <p:cNvPr id="10" name="Oval 9"/>
          <p:cNvSpPr/>
          <p:nvPr/>
        </p:nvSpPr>
        <p:spPr>
          <a:xfrm>
            <a:off x="7129221" y="3524627"/>
            <a:ext cx="2169762" cy="106938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     B</a:t>
            </a:r>
            <a:endParaRPr lang="en-US" sz="2000" dirty="0"/>
          </a:p>
        </p:txBody>
      </p:sp>
      <p:sp>
        <p:nvSpPr>
          <p:cNvPr id="11" name="Oval 10"/>
          <p:cNvSpPr/>
          <p:nvPr/>
        </p:nvSpPr>
        <p:spPr>
          <a:xfrm>
            <a:off x="7470183" y="3772600"/>
            <a:ext cx="604434" cy="54244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368725" y="3914930"/>
            <a:ext cx="712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C, 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21132" y="3772600"/>
            <a:ext cx="767166" cy="728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E, F, G,H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18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Optimized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800" dirty="0" smtClean="0"/>
              <a:t>Optimizations:</a:t>
            </a:r>
          </a:p>
          <a:p>
            <a:pPr marL="457200" lvl="1" indent="-457200"/>
            <a:r>
              <a:rPr lang="en-US" sz="2800" dirty="0" smtClean="0"/>
              <a:t>Union by rank</a:t>
            </a:r>
          </a:p>
          <a:p>
            <a:pPr marL="992188" lvl="2" indent="0">
              <a:buNone/>
            </a:pPr>
            <a:r>
              <a:rPr lang="en-US" sz="2400" i="1" dirty="0" smtClean="0">
                <a:solidFill>
                  <a:srgbClr val="C00000"/>
                </a:solidFill>
              </a:rPr>
              <a:t>Rule for merging set A and B: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if A is larger or equal to B: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B into A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else: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A into 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49307" y="2309248"/>
            <a:ext cx="433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A, B, C, D, E, F, G, H</a:t>
            </a:r>
            <a:endParaRPr lang="en-US" sz="2400" b="1" dirty="0"/>
          </a:p>
        </p:txBody>
      </p:sp>
      <p:sp>
        <p:nvSpPr>
          <p:cNvPr id="9" name="Oval 8"/>
          <p:cNvSpPr/>
          <p:nvPr/>
        </p:nvSpPr>
        <p:spPr>
          <a:xfrm>
            <a:off x="6850251" y="3253406"/>
            <a:ext cx="3301139" cy="171256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129221" y="3524627"/>
            <a:ext cx="2169762" cy="106938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     B</a:t>
            </a:r>
            <a:endParaRPr lang="en-US" sz="2000" dirty="0"/>
          </a:p>
        </p:txBody>
      </p:sp>
      <p:sp>
        <p:nvSpPr>
          <p:cNvPr id="11" name="Oval 10"/>
          <p:cNvSpPr/>
          <p:nvPr/>
        </p:nvSpPr>
        <p:spPr>
          <a:xfrm>
            <a:off x="7470183" y="3772600"/>
            <a:ext cx="604434" cy="54244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368725" y="3914930"/>
            <a:ext cx="712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C, 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21132" y="3772600"/>
            <a:ext cx="767166" cy="728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E, F, G,H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12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Optimized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800" dirty="0" smtClean="0"/>
              <a:t>Optimizations:</a:t>
            </a:r>
          </a:p>
          <a:p>
            <a:pPr marL="457200" lvl="1" indent="-457200"/>
            <a:r>
              <a:rPr lang="en-US" sz="2800" dirty="0" smtClean="0"/>
              <a:t>Union by rank</a:t>
            </a:r>
          </a:p>
          <a:p>
            <a:pPr marL="992188" lvl="2" indent="0">
              <a:buNone/>
            </a:pPr>
            <a:r>
              <a:rPr lang="en-US" sz="2400" i="1" dirty="0" smtClean="0">
                <a:solidFill>
                  <a:srgbClr val="C00000"/>
                </a:solidFill>
              </a:rPr>
              <a:t>Rule for merging set A and B: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if A is larger or equal to B: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B into A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else: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A into 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49307" y="2309248"/>
            <a:ext cx="433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A, B, C, D, E, F, G, H</a:t>
            </a:r>
            <a:endParaRPr lang="en-US" sz="2400" b="1" dirty="0"/>
          </a:p>
        </p:txBody>
      </p:sp>
      <p:sp>
        <p:nvSpPr>
          <p:cNvPr id="8" name="Oval 7"/>
          <p:cNvSpPr/>
          <p:nvPr/>
        </p:nvSpPr>
        <p:spPr>
          <a:xfrm>
            <a:off x="6710766" y="3044178"/>
            <a:ext cx="4463512" cy="22937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850251" y="3253406"/>
            <a:ext cx="3301139" cy="171256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129221" y="3524627"/>
            <a:ext cx="2169762" cy="106938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     B</a:t>
            </a:r>
            <a:endParaRPr lang="en-US" sz="2000" dirty="0"/>
          </a:p>
        </p:txBody>
      </p:sp>
      <p:sp>
        <p:nvSpPr>
          <p:cNvPr id="11" name="Oval 10"/>
          <p:cNvSpPr/>
          <p:nvPr/>
        </p:nvSpPr>
        <p:spPr>
          <a:xfrm>
            <a:off x="7470183" y="3772600"/>
            <a:ext cx="604434" cy="54244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368725" y="3914930"/>
            <a:ext cx="712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C, 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21132" y="3772600"/>
            <a:ext cx="767166" cy="728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E, F, G,H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18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Optimized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800" dirty="0" smtClean="0"/>
              <a:t>Optimizations:</a:t>
            </a:r>
          </a:p>
          <a:p>
            <a:pPr marL="457200" lvl="1" indent="-457200"/>
            <a:r>
              <a:rPr lang="en-US" sz="2800" dirty="0" smtClean="0"/>
              <a:t>Union by rank</a:t>
            </a:r>
          </a:p>
          <a:p>
            <a:pPr marL="992188" lvl="2" indent="0">
              <a:buNone/>
            </a:pPr>
            <a:r>
              <a:rPr lang="en-US" sz="2400" i="1" dirty="0" smtClean="0">
                <a:solidFill>
                  <a:srgbClr val="C00000"/>
                </a:solidFill>
              </a:rPr>
              <a:t>Rule for merging set A and B: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if A is larger or equal to B: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B into A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else: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A into 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49307" y="2309248"/>
            <a:ext cx="433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A, B, C, D, E, F, G, H</a:t>
            </a:r>
            <a:endParaRPr lang="en-US" sz="2400" b="1" dirty="0"/>
          </a:p>
        </p:txBody>
      </p:sp>
      <p:sp>
        <p:nvSpPr>
          <p:cNvPr id="8" name="Oval 7"/>
          <p:cNvSpPr/>
          <p:nvPr/>
        </p:nvSpPr>
        <p:spPr>
          <a:xfrm>
            <a:off x="6710766" y="3044178"/>
            <a:ext cx="4463512" cy="22937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850251" y="3253406"/>
            <a:ext cx="3301139" cy="171256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129221" y="3524627"/>
            <a:ext cx="2169762" cy="106938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     B</a:t>
            </a:r>
            <a:endParaRPr lang="en-US" sz="2000" dirty="0"/>
          </a:p>
        </p:txBody>
      </p:sp>
      <p:sp>
        <p:nvSpPr>
          <p:cNvPr id="11" name="Oval 10"/>
          <p:cNvSpPr/>
          <p:nvPr/>
        </p:nvSpPr>
        <p:spPr>
          <a:xfrm>
            <a:off x="7470183" y="3772600"/>
            <a:ext cx="604434" cy="54244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368725" y="3914930"/>
            <a:ext cx="712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C, 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21132" y="3772600"/>
            <a:ext cx="767166" cy="728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E, F, G,H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9659" y="5195694"/>
            <a:ext cx="6211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How </a:t>
            </a:r>
            <a:r>
              <a:rPr lang="en-US" sz="2400" b="1" i="1" dirty="0"/>
              <a:t>many times can a number </a:t>
            </a:r>
            <a:r>
              <a:rPr lang="en-US" sz="2400" b="1" i="1" dirty="0" smtClean="0"/>
              <a:t>starting from 1 double itself </a:t>
            </a:r>
            <a:r>
              <a:rPr lang="en-US" sz="2400" b="1" i="1" dirty="0"/>
              <a:t>before </a:t>
            </a:r>
            <a:r>
              <a:rPr lang="en-US" sz="2400" b="1" i="1" dirty="0" smtClean="0"/>
              <a:t>reaching n?   --- O(</a:t>
            </a:r>
            <a:r>
              <a:rPr lang="en-US" sz="2400" b="1" i="1" dirty="0" err="1" smtClean="0"/>
              <a:t>lg</a:t>
            </a:r>
            <a:r>
              <a:rPr lang="en-US" sz="2400" b="1" i="1" dirty="0" smtClean="0"/>
              <a:t> n)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79274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Optimized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800" dirty="0" smtClean="0"/>
              <a:t>Optimizations:</a:t>
            </a:r>
          </a:p>
          <a:p>
            <a:pPr marL="457200" lvl="1" indent="-457200"/>
            <a:r>
              <a:rPr lang="en-US" sz="2800" dirty="0" smtClean="0"/>
              <a:t>Union by rank</a:t>
            </a:r>
          </a:p>
          <a:p>
            <a:pPr marL="992188" lvl="2" indent="0">
              <a:buNone/>
            </a:pPr>
            <a:r>
              <a:rPr lang="en-US" sz="2400" i="1" dirty="0" smtClean="0">
                <a:solidFill>
                  <a:srgbClr val="C00000"/>
                </a:solidFill>
              </a:rPr>
              <a:t>Rule for merging set A and B: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if A is larger or equal to B: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B into A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else: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A into 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49307" y="2309248"/>
            <a:ext cx="433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A, B, C, D, E, F, G, H</a:t>
            </a:r>
            <a:endParaRPr lang="en-US" sz="2400" b="1" dirty="0"/>
          </a:p>
        </p:txBody>
      </p:sp>
      <p:sp>
        <p:nvSpPr>
          <p:cNvPr id="8" name="Oval 7"/>
          <p:cNvSpPr/>
          <p:nvPr/>
        </p:nvSpPr>
        <p:spPr>
          <a:xfrm>
            <a:off x="6710766" y="3044178"/>
            <a:ext cx="4463512" cy="22937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850251" y="3253406"/>
            <a:ext cx="3301139" cy="171256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129221" y="3524627"/>
            <a:ext cx="2169762" cy="106938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     B</a:t>
            </a:r>
            <a:endParaRPr lang="en-US" sz="2000" dirty="0"/>
          </a:p>
        </p:txBody>
      </p:sp>
      <p:sp>
        <p:nvSpPr>
          <p:cNvPr id="11" name="Oval 10"/>
          <p:cNvSpPr/>
          <p:nvPr/>
        </p:nvSpPr>
        <p:spPr>
          <a:xfrm>
            <a:off x="7470183" y="3772600"/>
            <a:ext cx="604434" cy="54244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368725" y="3914930"/>
            <a:ext cx="712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C, 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21132" y="3772600"/>
            <a:ext cx="767166" cy="728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E, F, G,H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91213" y="5627493"/>
            <a:ext cx="4333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findSet</a:t>
            </a:r>
            <a:r>
              <a:rPr lang="en-US" sz="2400" b="1" dirty="0" smtClean="0"/>
              <a:t>(v) – O(</a:t>
            </a:r>
            <a:r>
              <a:rPr lang="en-US" sz="2400" b="1" dirty="0" err="1" smtClean="0"/>
              <a:t>lg</a:t>
            </a:r>
            <a:r>
              <a:rPr lang="en-US" sz="2400" b="1" dirty="0" smtClean="0"/>
              <a:t> n)</a:t>
            </a:r>
          </a:p>
          <a:p>
            <a:r>
              <a:rPr lang="en-US" sz="2400" b="1" dirty="0" smtClean="0"/>
              <a:t>union(v) – O(</a:t>
            </a:r>
            <a:r>
              <a:rPr lang="en-US" sz="2400" b="1" dirty="0" err="1" smtClean="0"/>
              <a:t>lg</a:t>
            </a:r>
            <a:r>
              <a:rPr lang="en-US" sz="2400" b="1" dirty="0" smtClean="0"/>
              <a:t> n)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99659" y="5195694"/>
            <a:ext cx="6211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How </a:t>
            </a:r>
            <a:r>
              <a:rPr lang="en-US" sz="2400" b="1" i="1" dirty="0"/>
              <a:t>many times can a number </a:t>
            </a:r>
            <a:r>
              <a:rPr lang="en-US" sz="2400" b="1" i="1" dirty="0" smtClean="0"/>
              <a:t>starting from 1 double itself </a:t>
            </a:r>
            <a:r>
              <a:rPr lang="en-US" sz="2400" b="1" i="1" dirty="0"/>
              <a:t>before </a:t>
            </a:r>
            <a:r>
              <a:rPr lang="en-US" sz="2400" b="1" i="1" dirty="0" smtClean="0"/>
              <a:t>reaching n?   --- O(</a:t>
            </a:r>
            <a:r>
              <a:rPr lang="en-US" sz="2400" b="1" i="1" dirty="0" err="1" smtClean="0"/>
              <a:t>lg</a:t>
            </a:r>
            <a:r>
              <a:rPr lang="en-US" sz="2400" b="1" i="1" dirty="0" smtClean="0"/>
              <a:t> n)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76788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Optimized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800" dirty="0" smtClean="0"/>
              <a:t>Optimizations:</a:t>
            </a:r>
          </a:p>
          <a:p>
            <a:pPr marL="457200" lvl="1" indent="-457200"/>
            <a:r>
              <a:rPr lang="en-US" sz="2800" dirty="0" smtClean="0"/>
              <a:t>Union by rank</a:t>
            </a:r>
          </a:p>
          <a:p>
            <a:pPr marL="992188" lvl="2" indent="0">
              <a:buNone/>
            </a:pPr>
            <a:r>
              <a:rPr lang="en-US" sz="2400" i="1" dirty="0" smtClean="0">
                <a:solidFill>
                  <a:srgbClr val="C00000"/>
                </a:solidFill>
              </a:rPr>
              <a:t>Rule for merging set A and B: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if A is larger or equal to B: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B into A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else: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A into 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4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Data Structure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15865" y="1545009"/>
            <a:ext cx="4852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Given a graph, determine whether two vertices are somehow connected.</a:t>
            </a:r>
            <a:endParaRPr lang="en-US" sz="240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596326" y="2964860"/>
            <a:ext cx="19527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49112" y="4853070"/>
            <a:ext cx="19527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70902" y="2964860"/>
            <a:ext cx="0" cy="18882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16287" y="3334589"/>
            <a:ext cx="3766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makeSet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union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findSet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126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Optimized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800" dirty="0" smtClean="0"/>
              <a:t>Optimizations:</a:t>
            </a:r>
          </a:p>
          <a:p>
            <a:pPr marL="457200" lvl="1" indent="-457200"/>
            <a:r>
              <a:rPr lang="en-US" sz="2800" dirty="0" smtClean="0"/>
              <a:t>Union by rank</a:t>
            </a:r>
          </a:p>
          <a:p>
            <a:pPr marL="992188" lvl="2" indent="0">
              <a:buNone/>
            </a:pPr>
            <a:r>
              <a:rPr lang="en-US" sz="2400" i="1" dirty="0" smtClean="0">
                <a:solidFill>
                  <a:srgbClr val="C00000"/>
                </a:solidFill>
              </a:rPr>
              <a:t>Rule for merging set A and B: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if A is larger or equal to B: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B into A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else: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A into 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907078" y="2246968"/>
            <a:ext cx="332180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Node: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val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parent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rank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makeSet</a:t>
            </a:r>
            <a:r>
              <a:rPr lang="en-US" dirty="0">
                <a:latin typeface="Consolas" panose="020B0609020204030204" pitchFamily="49" charset="0"/>
              </a:rPr>
              <a:t>(v):</a:t>
            </a:r>
          </a:p>
          <a:p>
            <a:r>
              <a:rPr lang="en-US" dirty="0">
                <a:latin typeface="Consolas" panose="020B0609020204030204" pitchFamily="49" charset="0"/>
              </a:rPr>
              <a:t>	n = Node(v)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n.parent</a:t>
            </a:r>
            <a:r>
              <a:rPr lang="en-US" dirty="0">
                <a:latin typeface="Consolas" panose="020B0609020204030204" pitchFamily="49" charset="0"/>
              </a:rPr>
              <a:t> = n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n.rank</a:t>
            </a:r>
            <a:r>
              <a:rPr lang="en-US" dirty="0" smtClean="0">
                <a:latin typeface="Consolas" panose="020B0609020204030204" pitchFamily="49" charset="0"/>
              </a:rPr>
              <a:t> = 0</a:t>
            </a:r>
            <a:r>
              <a:rPr lang="en-US" dirty="0">
                <a:latin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2568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Optimized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800" dirty="0" smtClean="0"/>
              <a:t>Optimizations:</a:t>
            </a:r>
          </a:p>
          <a:p>
            <a:pPr marL="457200" lvl="1" indent="-457200"/>
            <a:r>
              <a:rPr lang="en-US" sz="2800" dirty="0" smtClean="0"/>
              <a:t>Union by rank</a:t>
            </a:r>
          </a:p>
          <a:p>
            <a:pPr marL="992188" lvl="2" indent="0">
              <a:buNone/>
            </a:pPr>
            <a:r>
              <a:rPr lang="en-US" sz="2400" i="1" dirty="0" smtClean="0">
                <a:solidFill>
                  <a:srgbClr val="C00000"/>
                </a:solidFill>
              </a:rPr>
              <a:t>Rule for merging set A and B: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if A is larger or equal to B: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B into A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else: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A into 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60583" y="215463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union(n1, n2):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findSet</a:t>
            </a:r>
            <a:r>
              <a:rPr lang="en-US" dirty="0">
                <a:latin typeface="Consolas" panose="020B0609020204030204" pitchFamily="49" charset="0"/>
              </a:rPr>
              <a:t>(n1)</a:t>
            </a:r>
          </a:p>
          <a:p>
            <a:r>
              <a:rPr lang="en-US" dirty="0">
                <a:latin typeface="Consolas" panose="020B0609020204030204" pitchFamily="49" charset="0"/>
              </a:rPr>
              <a:t>	j = </a:t>
            </a:r>
            <a:r>
              <a:rPr lang="en-US" dirty="0" err="1">
                <a:latin typeface="Consolas" panose="020B0609020204030204" pitchFamily="49" charset="0"/>
              </a:rPr>
              <a:t>findSet</a:t>
            </a:r>
            <a:r>
              <a:rPr lang="en-US" dirty="0">
                <a:latin typeface="Consolas" panose="020B0609020204030204" pitchFamily="49" charset="0"/>
              </a:rPr>
              <a:t>(n2)</a:t>
            </a:r>
          </a:p>
          <a:p>
            <a:r>
              <a:rPr lang="en-US" dirty="0">
                <a:latin typeface="Consolas" panose="020B0609020204030204" pitchFamily="49" charset="0"/>
              </a:rPr>
              <a:t>	if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== j</a:t>
            </a:r>
            <a:r>
              <a:rPr lang="en-US" dirty="0" smtClean="0">
                <a:latin typeface="Consolas" panose="020B0609020204030204" pitchFamily="49" charset="0"/>
              </a:rPr>
              <a:t>: return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	if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i.rank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&gt;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j.rank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j.parent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elif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i.rank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j.rank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i.parent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= j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    else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j.parent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i.rank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+= 1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54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Optimized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86939" y="2178894"/>
            <a:ext cx="4377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union(A, B)</a:t>
            </a:r>
          </a:p>
          <a:p>
            <a:r>
              <a:rPr lang="en-US" sz="2400" dirty="0" smtClean="0"/>
              <a:t>union(C, D)</a:t>
            </a:r>
          </a:p>
          <a:p>
            <a:r>
              <a:rPr lang="en-US" sz="2400" dirty="0" smtClean="0"/>
              <a:t>union(F, E)</a:t>
            </a:r>
          </a:p>
          <a:p>
            <a:r>
              <a:rPr lang="en-US" sz="2400" dirty="0" smtClean="0"/>
              <a:t>union(D, E)</a:t>
            </a:r>
          </a:p>
          <a:p>
            <a:r>
              <a:rPr lang="en-US" sz="2400" dirty="0" smtClean="0"/>
              <a:t>union(B, E)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230904" y="2577403"/>
            <a:ext cx="728421" cy="681926"/>
            <a:chOff x="1230904" y="2577403"/>
            <a:chExt cx="728421" cy="681926"/>
          </a:xfrm>
        </p:grpSpPr>
        <p:sp>
          <p:nvSpPr>
            <p:cNvPr id="29" name="Oval 28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un 29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319905" y="2627140"/>
            <a:ext cx="728421" cy="681926"/>
            <a:chOff x="1230904" y="2577403"/>
            <a:chExt cx="728421" cy="681926"/>
          </a:xfrm>
        </p:grpSpPr>
        <p:sp>
          <p:nvSpPr>
            <p:cNvPr id="32" name="Oval 31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un 32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103422" y="2627140"/>
            <a:ext cx="728421" cy="681926"/>
            <a:chOff x="1230904" y="2577403"/>
            <a:chExt cx="728421" cy="681926"/>
          </a:xfrm>
        </p:grpSpPr>
        <p:sp>
          <p:nvSpPr>
            <p:cNvPr id="35" name="Oval 34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un 35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245190" y="4484354"/>
            <a:ext cx="728421" cy="681926"/>
            <a:chOff x="1230904" y="2577403"/>
            <a:chExt cx="728421" cy="681926"/>
          </a:xfrm>
        </p:grpSpPr>
        <p:sp>
          <p:nvSpPr>
            <p:cNvPr id="38" name="Oval 37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un 38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202457" y="4484354"/>
            <a:ext cx="728421" cy="681926"/>
            <a:chOff x="1230904" y="2577403"/>
            <a:chExt cx="728421" cy="681926"/>
          </a:xfrm>
        </p:grpSpPr>
        <p:sp>
          <p:nvSpPr>
            <p:cNvPr id="41" name="Oval 40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un 41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103422" y="4505333"/>
            <a:ext cx="728421" cy="681926"/>
            <a:chOff x="1230904" y="2577403"/>
            <a:chExt cx="728421" cy="681926"/>
          </a:xfrm>
        </p:grpSpPr>
        <p:sp>
          <p:nvSpPr>
            <p:cNvPr id="44" name="Oval 43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Sun 44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49" name="Group 48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915005" y="3060077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915005" y="5137290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697192" y="5082027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5725768" y="5072660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5729035" y="3049441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3710289" y="3012093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6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</a:t>
            </a:r>
            <a:r>
              <a:rPr lang="en-US" b="1" dirty="0"/>
              <a:t>Optimized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9416512" y="188497"/>
            <a:ext cx="17112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union(A, B)</a:t>
            </a:r>
          </a:p>
          <a:p>
            <a:r>
              <a:rPr lang="en-US" sz="2000" dirty="0"/>
              <a:t>union(C, D)</a:t>
            </a:r>
          </a:p>
          <a:p>
            <a:r>
              <a:rPr lang="en-US" sz="2000" dirty="0"/>
              <a:t>union(F, E)</a:t>
            </a:r>
          </a:p>
          <a:p>
            <a:r>
              <a:rPr lang="en-US" sz="2000" dirty="0"/>
              <a:t>union(D, E)</a:t>
            </a:r>
          </a:p>
          <a:p>
            <a:r>
              <a:rPr lang="en-US" sz="2000" dirty="0"/>
              <a:t>union(B, E)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1230904" y="2577403"/>
            <a:ext cx="728421" cy="681926"/>
            <a:chOff x="1230904" y="2577403"/>
            <a:chExt cx="728421" cy="681926"/>
          </a:xfrm>
        </p:grpSpPr>
        <p:sp>
          <p:nvSpPr>
            <p:cNvPr id="56" name="Oval 55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Sun 56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319905" y="2627140"/>
            <a:ext cx="728421" cy="681926"/>
            <a:chOff x="1230904" y="2577403"/>
            <a:chExt cx="728421" cy="681926"/>
          </a:xfrm>
        </p:grpSpPr>
        <p:sp>
          <p:nvSpPr>
            <p:cNvPr id="59" name="Oval 58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Sun 59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103422" y="2627140"/>
            <a:ext cx="728421" cy="681926"/>
            <a:chOff x="1230904" y="2577403"/>
            <a:chExt cx="728421" cy="681926"/>
          </a:xfrm>
        </p:grpSpPr>
        <p:sp>
          <p:nvSpPr>
            <p:cNvPr id="62" name="Oval 61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Sun 62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245190" y="4484354"/>
            <a:ext cx="728421" cy="681926"/>
            <a:chOff x="1230904" y="2577403"/>
            <a:chExt cx="728421" cy="681926"/>
          </a:xfrm>
        </p:grpSpPr>
        <p:sp>
          <p:nvSpPr>
            <p:cNvPr id="65" name="Oval 64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Sun 65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202457" y="4484354"/>
            <a:ext cx="728421" cy="681926"/>
            <a:chOff x="1230904" y="2577403"/>
            <a:chExt cx="728421" cy="681926"/>
          </a:xfrm>
        </p:grpSpPr>
        <p:sp>
          <p:nvSpPr>
            <p:cNvPr id="68" name="Oval 67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Sun 68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103422" y="4505333"/>
            <a:ext cx="728421" cy="681926"/>
            <a:chOff x="1230904" y="2577403"/>
            <a:chExt cx="728421" cy="681926"/>
          </a:xfrm>
        </p:grpSpPr>
        <p:sp>
          <p:nvSpPr>
            <p:cNvPr id="71" name="Oval 70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Sun 71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74" name="Group 73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Connector 74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915005" y="3060077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915005" y="5137290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3697192" y="5082027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3710289" y="3012093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5725768" y="5072660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5729035" y="3049441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5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</a:t>
            </a:r>
            <a:r>
              <a:rPr lang="en-US" b="1" dirty="0"/>
              <a:t>Optimized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9416512" y="188497"/>
            <a:ext cx="17112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union(A, B)</a:t>
            </a:r>
          </a:p>
          <a:p>
            <a:r>
              <a:rPr lang="en-US" sz="2000" dirty="0"/>
              <a:t>union(C, D)</a:t>
            </a:r>
          </a:p>
          <a:p>
            <a:r>
              <a:rPr lang="en-US" sz="2000" dirty="0"/>
              <a:t>union(F, E)</a:t>
            </a:r>
          </a:p>
          <a:p>
            <a:r>
              <a:rPr lang="en-US" sz="2000" dirty="0"/>
              <a:t>union(D, E)</a:t>
            </a:r>
          </a:p>
          <a:p>
            <a:r>
              <a:rPr lang="en-US" sz="2000" dirty="0"/>
              <a:t>union(B, E)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56" name="Oval 55"/>
          <p:cNvSpPr/>
          <p:nvPr/>
        </p:nvSpPr>
        <p:spPr>
          <a:xfrm>
            <a:off x="1230904" y="2577403"/>
            <a:ext cx="2699974" cy="681926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un 56"/>
          <p:cNvSpPr/>
          <p:nvPr/>
        </p:nvSpPr>
        <p:spPr>
          <a:xfrm>
            <a:off x="1609401" y="2613085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5103422" y="2627140"/>
            <a:ext cx="728421" cy="681926"/>
            <a:chOff x="1230904" y="2577403"/>
            <a:chExt cx="728421" cy="681926"/>
          </a:xfrm>
        </p:grpSpPr>
        <p:sp>
          <p:nvSpPr>
            <p:cNvPr id="62" name="Oval 61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Sun 62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245190" y="4484354"/>
            <a:ext cx="728421" cy="681926"/>
            <a:chOff x="1230904" y="2577403"/>
            <a:chExt cx="728421" cy="681926"/>
          </a:xfrm>
        </p:grpSpPr>
        <p:sp>
          <p:nvSpPr>
            <p:cNvPr id="65" name="Oval 64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Sun 65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202457" y="4484354"/>
            <a:ext cx="728421" cy="681926"/>
            <a:chOff x="1230904" y="2577403"/>
            <a:chExt cx="728421" cy="681926"/>
          </a:xfrm>
        </p:grpSpPr>
        <p:sp>
          <p:nvSpPr>
            <p:cNvPr id="68" name="Oval 67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Sun 68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103422" y="4505333"/>
            <a:ext cx="728421" cy="681926"/>
            <a:chOff x="1230904" y="2577403"/>
            <a:chExt cx="728421" cy="681926"/>
          </a:xfrm>
        </p:grpSpPr>
        <p:sp>
          <p:nvSpPr>
            <p:cNvPr id="71" name="Oval 70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Sun 71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74" name="Group 73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Connector 74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915005" y="3060077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915005" y="5137290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3697192" y="5082027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3710289" y="3012093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725768" y="5072660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729035" y="3049441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8059119" y="1825625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8074617" y="2395180"/>
            <a:ext cx="294468" cy="46391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606399" y="2753296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12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</a:t>
            </a:r>
            <a:r>
              <a:rPr lang="en-US" b="1" dirty="0"/>
              <a:t>Optimized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9416512" y="188497"/>
            <a:ext cx="17112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union(A, B)</a:t>
            </a: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union(C, D)</a:t>
            </a:r>
          </a:p>
          <a:p>
            <a:r>
              <a:rPr lang="en-US" sz="2000" dirty="0"/>
              <a:t>union(F, E)</a:t>
            </a:r>
          </a:p>
          <a:p>
            <a:r>
              <a:rPr lang="en-US" sz="2000" dirty="0"/>
              <a:t>union(D, E)</a:t>
            </a:r>
          </a:p>
          <a:p>
            <a:r>
              <a:rPr lang="en-US" sz="2000" dirty="0"/>
              <a:t>union(B, E)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56" name="Oval 55"/>
          <p:cNvSpPr/>
          <p:nvPr/>
        </p:nvSpPr>
        <p:spPr>
          <a:xfrm>
            <a:off x="1230904" y="2577403"/>
            <a:ext cx="2699974" cy="681926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un 56"/>
          <p:cNvSpPr/>
          <p:nvPr/>
        </p:nvSpPr>
        <p:spPr>
          <a:xfrm>
            <a:off x="1609401" y="2613085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103422" y="2627140"/>
            <a:ext cx="728421" cy="2539140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un 62"/>
          <p:cNvSpPr/>
          <p:nvPr/>
        </p:nvSpPr>
        <p:spPr>
          <a:xfrm>
            <a:off x="5481919" y="2662822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245190" y="4484354"/>
            <a:ext cx="728421" cy="681926"/>
            <a:chOff x="1230904" y="2577403"/>
            <a:chExt cx="728421" cy="681926"/>
          </a:xfrm>
        </p:grpSpPr>
        <p:sp>
          <p:nvSpPr>
            <p:cNvPr id="65" name="Oval 64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Sun 65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202457" y="4484354"/>
            <a:ext cx="728421" cy="681926"/>
            <a:chOff x="1230904" y="2577403"/>
            <a:chExt cx="728421" cy="681926"/>
          </a:xfrm>
        </p:grpSpPr>
        <p:sp>
          <p:nvSpPr>
            <p:cNvPr id="68" name="Oval 67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Sun 68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74" name="Group 73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Connector 74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915005" y="3060077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915005" y="5137290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3697192" y="5082027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3710289" y="3012093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725768" y="5072660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729035" y="3049441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9252448" y="1916882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36" name="Straight Connector 35"/>
          <p:cNvCxnSpPr>
            <a:stCxn id="35" idx="4"/>
            <a:endCxn id="37" idx="1"/>
          </p:cNvCxnSpPr>
          <p:nvPr/>
        </p:nvCxnSpPr>
        <p:spPr>
          <a:xfrm>
            <a:off x="9562414" y="2522634"/>
            <a:ext cx="382026" cy="40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9853653" y="2834746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8059119" y="1825625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8074617" y="2395180"/>
            <a:ext cx="294468" cy="46391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606399" y="2753296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9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</a:t>
            </a:r>
            <a:r>
              <a:rPr lang="en-US" b="1" dirty="0"/>
              <a:t>Optimized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9416512" y="188497"/>
            <a:ext cx="17112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union(A, B)</a:t>
            </a: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union(C, D)</a:t>
            </a: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union(F, E)</a:t>
            </a:r>
          </a:p>
          <a:p>
            <a:r>
              <a:rPr lang="en-US" sz="2000" dirty="0"/>
              <a:t>union(D, E)</a:t>
            </a:r>
          </a:p>
          <a:p>
            <a:r>
              <a:rPr lang="en-US" sz="2000" dirty="0"/>
              <a:t>union(B, E)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56" name="Oval 55"/>
          <p:cNvSpPr/>
          <p:nvPr/>
        </p:nvSpPr>
        <p:spPr>
          <a:xfrm>
            <a:off x="1230904" y="2577403"/>
            <a:ext cx="2699974" cy="681926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un 56"/>
          <p:cNvSpPr/>
          <p:nvPr/>
        </p:nvSpPr>
        <p:spPr>
          <a:xfrm>
            <a:off x="1609401" y="2613085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103422" y="2627140"/>
            <a:ext cx="728421" cy="2539140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un 62"/>
          <p:cNvSpPr/>
          <p:nvPr/>
        </p:nvSpPr>
        <p:spPr>
          <a:xfrm>
            <a:off x="5481919" y="2662822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245190" y="4484354"/>
            <a:ext cx="2685688" cy="681926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un 65"/>
          <p:cNvSpPr/>
          <p:nvPr/>
        </p:nvSpPr>
        <p:spPr>
          <a:xfrm>
            <a:off x="1623687" y="452003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74" name="Group 73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Connector 74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915005" y="3060077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915005" y="5137290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3697192" y="5082027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3710289" y="3012093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725768" y="5072660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729035" y="3049441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9252448" y="1916882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31" name="Straight Connector 30"/>
          <p:cNvCxnSpPr>
            <a:stCxn id="30" idx="4"/>
            <a:endCxn id="34" idx="1"/>
          </p:cNvCxnSpPr>
          <p:nvPr/>
        </p:nvCxnSpPr>
        <p:spPr>
          <a:xfrm>
            <a:off x="9562414" y="2522634"/>
            <a:ext cx="382026" cy="40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853653" y="2834746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8660244" y="3041813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36" name="Straight Connector 35"/>
          <p:cNvCxnSpPr>
            <a:stCxn id="35" idx="4"/>
            <a:endCxn id="37" idx="1"/>
          </p:cNvCxnSpPr>
          <p:nvPr/>
        </p:nvCxnSpPr>
        <p:spPr>
          <a:xfrm>
            <a:off x="8970210" y="3647565"/>
            <a:ext cx="382026" cy="40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9261449" y="3959677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8059119" y="1825625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8074617" y="2395180"/>
            <a:ext cx="294468" cy="46391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606399" y="2753296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1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</a:t>
            </a:r>
            <a:r>
              <a:rPr lang="en-US" b="1" dirty="0"/>
              <a:t>Optimized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9416512" y="188497"/>
            <a:ext cx="17112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union(A, B)</a:t>
            </a: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union(C, D)</a:t>
            </a: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union(F, E)</a:t>
            </a: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union(D, E)</a:t>
            </a:r>
          </a:p>
          <a:p>
            <a:r>
              <a:rPr lang="en-US" sz="2000" dirty="0"/>
              <a:t>union(B, E)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56" name="Oval 55"/>
          <p:cNvSpPr/>
          <p:nvPr/>
        </p:nvSpPr>
        <p:spPr>
          <a:xfrm>
            <a:off x="1230904" y="2577403"/>
            <a:ext cx="2699974" cy="681926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un 56"/>
          <p:cNvSpPr/>
          <p:nvPr/>
        </p:nvSpPr>
        <p:spPr>
          <a:xfrm>
            <a:off x="1609401" y="2613085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un 62"/>
          <p:cNvSpPr/>
          <p:nvPr/>
        </p:nvSpPr>
        <p:spPr>
          <a:xfrm>
            <a:off x="5481919" y="2662822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74" name="Group 73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Connector 74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915005" y="3060077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915005" y="5137290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3697192" y="5082027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3710289" y="3012093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725768" y="5072660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573437" y="2541722"/>
            <a:ext cx="5718875" cy="2678290"/>
          </a:xfrm>
          <a:custGeom>
            <a:avLst/>
            <a:gdLst>
              <a:gd name="connsiteX0" fmla="*/ 4835471 w 5718875"/>
              <a:gd name="connsiteY0" fmla="*/ 30997 h 2678290"/>
              <a:gd name="connsiteX1" fmla="*/ 4757980 w 5718875"/>
              <a:gd name="connsiteY1" fmla="*/ 232475 h 2678290"/>
              <a:gd name="connsiteX2" fmla="*/ 4726983 w 5718875"/>
              <a:gd name="connsiteY2" fmla="*/ 309966 h 2678290"/>
              <a:gd name="connsiteX3" fmla="*/ 4664990 w 5718875"/>
              <a:gd name="connsiteY3" fmla="*/ 402956 h 2678290"/>
              <a:gd name="connsiteX4" fmla="*/ 4602997 w 5718875"/>
              <a:gd name="connsiteY4" fmla="*/ 573437 h 2678290"/>
              <a:gd name="connsiteX5" fmla="*/ 4587499 w 5718875"/>
              <a:gd name="connsiteY5" fmla="*/ 650929 h 2678290"/>
              <a:gd name="connsiteX6" fmla="*/ 4556502 w 5718875"/>
              <a:gd name="connsiteY6" fmla="*/ 1007390 h 2678290"/>
              <a:gd name="connsiteX7" fmla="*/ 4494509 w 5718875"/>
              <a:gd name="connsiteY7" fmla="*/ 1115878 h 2678290"/>
              <a:gd name="connsiteX8" fmla="*/ 4448014 w 5718875"/>
              <a:gd name="connsiteY8" fmla="*/ 1177871 h 2678290"/>
              <a:gd name="connsiteX9" fmla="*/ 4417017 w 5718875"/>
              <a:gd name="connsiteY9" fmla="*/ 1224366 h 2678290"/>
              <a:gd name="connsiteX10" fmla="*/ 4355024 w 5718875"/>
              <a:gd name="connsiteY10" fmla="*/ 1270861 h 2678290"/>
              <a:gd name="connsiteX11" fmla="*/ 4308529 w 5718875"/>
              <a:gd name="connsiteY11" fmla="*/ 1317356 h 2678290"/>
              <a:gd name="connsiteX12" fmla="*/ 4231038 w 5718875"/>
              <a:gd name="connsiteY12" fmla="*/ 1348353 h 2678290"/>
              <a:gd name="connsiteX13" fmla="*/ 4184543 w 5718875"/>
              <a:gd name="connsiteY13" fmla="*/ 1394847 h 2678290"/>
              <a:gd name="connsiteX14" fmla="*/ 4138048 w 5718875"/>
              <a:gd name="connsiteY14" fmla="*/ 1410346 h 2678290"/>
              <a:gd name="connsiteX15" fmla="*/ 4014061 w 5718875"/>
              <a:gd name="connsiteY15" fmla="*/ 1472339 h 2678290"/>
              <a:gd name="connsiteX16" fmla="*/ 3952068 w 5718875"/>
              <a:gd name="connsiteY16" fmla="*/ 1503336 h 2678290"/>
              <a:gd name="connsiteX17" fmla="*/ 3859078 w 5718875"/>
              <a:gd name="connsiteY17" fmla="*/ 1565329 h 2678290"/>
              <a:gd name="connsiteX18" fmla="*/ 3766088 w 5718875"/>
              <a:gd name="connsiteY18" fmla="*/ 1596325 h 2678290"/>
              <a:gd name="connsiteX19" fmla="*/ 3719594 w 5718875"/>
              <a:gd name="connsiteY19" fmla="*/ 1611824 h 2678290"/>
              <a:gd name="connsiteX20" fmla="*/ 3657600 w 5718875"/>
              <a:gd name="connsiteY20" fmla="*/ 1642820 h 2678290"/>
              <a:gd name="connsiteX21" fmla="*/ 3533614 w 5718875"/>
              <a:gd name="connsiteY21" fmla="*/ 1673817 h 2678290"/>
              <a:gd name="connsiteX22" fmla="*/ 3456122 w 5718875"/>
              <a:gd name="connsiteY22" fmla="*/ 1704814 h 2678290"/>
              <a:gd name="connsiteX23" fmla="*/ 3332136 w 5718875"/>
              <a:gd name="connsiteY23" fmla="*/ 1766807 h 2678290"/>
              <a:gd name="connsiteX24" fmla="*/ 3208149 w 5718875"/>
              <a:gd name="connsiteY24" fmla="*/ 1828800 h 2678290"/>
              <a:gd name="connsiteX25" fmla="*/ 3084163 w 5718875"/>
              <a:gd name="connsiteY25" fmla="*/ 1890793 h 2678290"/>
              <a:gd name="connsiteX26" fmla="*/ 2960177 w 5718875"/>
              <a:gd name="connsiteY26" fmla="*/ 1921790 h 2678290"/>
              <a:gd name="connsiteX27" fmla="*/ 2898183 w 5718875"/>
              <a:gd name="connsiteY27" fmla="*/ 1937288 h 2678290"/>
              <a:gd name="connsiteX28" fmla="*/ 2805194 w 5718875"/>
              <a:gd name="connsiteY28" fmla="*/ 1952786 h 2678290"/>
              <a:gd name="connsiteX29" fmla="*/ 2696705 w 5718875"/>
              <a:gd name="connsiteY29" fmla="*/ 1968285 h 2678290"/>
              <a:gd name="connsiteX30" fmla="*/ 1968285 w 5718875"/>
              <a:gd name="connsiteY30" fmla="*/ 1999281 h 2678290"/>
              <a:gd name="connsiteX31" fmla="*/ 1069383 w 5718875"/>
              <a:gd name="connsiteY31" fmla="*/ 2014780 h 2678290"/>
              <a:gd name="connsiteX32" fmla="*/ 635431 w 5718875"/>
              <a:gd name="connsiteY32" fmla="*/ 2061275 h 2678290"/>
              <a:gd name="connsiteX33" fmla="*/ 371960 w 5718875"/>
              <a:gd name="connsiteY33" fmla="*/ 2107770 h 2678290"/>
              <a:gd name="connsiteX34" fmla="*/ 247973 w 5718875"/>
              <a:gd name="connsiteY34" fmla="*/ 2138766 h 2678290"/>
              <a:gd name="connsiteX35" fmla="*/ 185980 w 5718875"/>
              <a:gd name="connsiteY35" fmla="*/ 2154264 h 2678290"/>
              <a:gd name="connsiteX36" fmla="*/ 92990 w 5718875"/>
              <a:gd name="connsiteY36" fmla="*/ 2185261 h 2678290"/>
              <a:gd name="connsiteX37" fmla="*/ 46495 w 5718875"/>
              <a:gd name="connsiteY37" fmla="*/ 2216258 h 2678290"/>
              <a:gd name="connsiteX38" fmla="*/ 0 w 5718875"/>
              <a:gd name="connsiteY38" fmla="*/ 2309247 h 2678290"/>
              <a:gd name="connsiteX39" fmla="*/ 15499 w 5718875"/>
              <a:gd name="connsiteY39" fmla="*/ 2448732 h 2678290"/>
              <a:gd name="connsiteX40" fmla="*/ 30997 w 5718875"/>
              <a:gd name="connsiteY40" fmla="*/ 2495227 h 2678290"/>
              <a:gd name="connsiteX41" fmla="*/ 123987 w 5718875"/>
              <a:gd name="connsiteY41" fmla="*/ 2557220 h 2678290"/>
              <a:gd name="connsiteX42" fmla="*/ 170482 w 5718875"/>
              <a:gd name="connsiteY42" fmla="*/ 2588217 h 2678290"/>
              <a:gd name="connsiteX43" fmla="*/ 681926 w 5718875"/>
              <a:gd name="connsiteY43" fmla="*/ 2619214 h 2678290"/>
              <a:gd name="connsiteX44" fmla="*/ 2076773 w 5718875"/>
              <a:gd name="connsiteY44" fmla="*/ 2619214 h 2678290"/>
              <a:gd name="connsiteX45" fmla="*/ 2991173 w 5718875"/>
              <a:gd name="connsiteY45" fmla="*/ 2603715 h 2678290"/>
              <a:gd name="connsiteX46" fmla="*/ 3332136 w 5718875"/>
              <a:gd name="connsiteY46" fmla="*/ 2572719 h 2678290"/>
              <a:gd name="connsiteX47" fmla="*/ 3487119 w 5718875"/>
              <a:gd name="connsiteY47" fmla="*/ 2557220 h 2678290"/>
              <a:gd name="connsiteX48" fmla="*/ 3936570 w 5718875"/>
              <a:gd name="connsiteY48" fmla="*/ 2541722 h 2678290"/>
              <a:gd name="connsiteX49" fmla="*/ 4262034 w 5718875"/>
              <a:gd name="connsiteY49" fmla="*/ 2526224 h 2678290"/>
              <a:gd name="connsiteX50" fmla="*/ 4541004 w 5718875"/>
              <a:gd name="connsiteY50" fmla="*/ 2510725 h 2678290"/>
              <a:gd name="connsiteX51" fmla="*/ 5005953 w 5718875"/>
              <a:gd name="connsiteY51" fmla="*/ 2495227 h 2678290"/>
              <a:gd name="connsiteX52" fmla="*/ 5517397 w 5718875"/>
              <a:gd name="connsiteY52" fmla="*/ 2464231 h 2678290"/>
              <a:gd name="connsiteX53" fmla="*/ 5594888 w 5718875"/>
              <a:gd name="connsiteY53" fmla="*/ 2417736 h 2678290"/>
              <a:gd name="connsiteX54" fmla="*/ 5718875 w 5718875"/>
              <a:gd name="connsiteY54" fmla="*/ 2355742 h 2678290"/>
              <a:gd name="connsiteX55" fmla="*/ 5703377 w 5718875"/>
              <a:gd name="connsiteY55" fmla="*/ 1937288 h 2678290"/>
              <a:gd name="connsiteX56" fmla="*/ 5672380 w 5718875"/>
              <a:gd name="connsiteY56" fmla="*/ 1890793 h 2678290"/>
              <a:gd name="connsiteX57" fmla="*/ 5641383 w 5718875"/>
              <a:gd name="connsiteY57" fmla="*/ 1813302 h 2678290"/>
              <a:gd name="connsiteX58" fmla="*/ 5563892 w 5718875"/>
              <a:gd name="connsiteY58" fmla="*/ 1611824 h 2678290"/>
              <a:gd name="connsiteX59" fmla="*/ 5517397 w 5718875"/>
              <a:gd name="connsiteY59" fmla="*/ 1472339 h 2678290"/>
              <a:gd name="connsiteX60" fmla="*/ 5455404 w 5718875"/>
              <a:gd name="connsiteY60" fmla="*/ 1348353 h 2678290"/>
              <a:gd name="connsiteX61" fmla="*/ 5439905 w 5718875"/>
              <a:gd name="connsiteY61" fmla="*/ 1301858 h 2678290"/>
              <a:gd name="connsiteX62" fmla="*/ 5408909 w 5718875"/>
              <a:gd name="connsiteY62" fmla="*/ 1162373 h 2678290"/>
              <a:gd name="connsiteX63" fmla="*/ 5424407 w 5718875"/>
              <a:gd name="connsiteY63" fmla="*/ 402956 h 2678290"/>
              <a:gd name="connsiteX64" fmla="*/ 5439905 w 5718875"/>
              <a:gd name="connsiteY64" fmla="*/ 294468 h 2678290"/>
              <a:gd name="connsiteX65" fmla="*/ 5393410 w 5718875"/>
              <a:gd name="connsiteY65" fmla="*/ 77492 h 2678290"/>
              <a:gd name="connsiteX66" fmla="*/ 5362414 w 5718875"/>
              <a:gd name="connsiteY66" fmla="*/ 30997 h 2678290"/>
              <a:gd name="connsiteX67" fmla="*/ 5315919 w 5718875"/>
              <a:gd name="connsiteY67" fmla="*/ 15498 h 2678290"/>
              <a:gd name="connsiteX68" fmla="*/ 5207431 w 5718875"/>
              <a:gd name="connsiteY68" fmla="*/ 0 h 2678290"/>
              <a:gd name="connsiteX69" fmla="*/ 4835471 w 5718875"/>
              <a:gd name="connsiteY69" fmla="*/ 30997 h 267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718875" h="2678290">
                <a:moveTo>
                  <a:pt x="4835471" y="30997"/>
                </a:moveTo>
                <a:cubicBezTo>
                  <a:pt x="4760563" y="69743"/>
                  <a:pt x="4846505" y="11166"/>
                  <a:pt x="4757980" y="232475"/>
                </a:cubicBezTo>
                <a:cubicBezTo>
                  <a:pt x="4747648" y="258305"/>
                  <a:pt x="4740305" y="285543"/>
                  <a:pt x="4726983" y="309966"/>
                </a:cubicBezTo>
                <a:cubicBezTo>
                  <a:pt x="4709144" y="342670"/>
                  <a:pt x="4678825" y="368367"/>
                  <a:pt x="4664990" y="402956"/>
                </a:cubicBezTo>
                <a:cubicBezTo>
                  <a:pt x="4648967" y="443013"/>
                  <a:pt x="4610955" y="533648"/>
                  <a:pt x="4602997" y="573437"/>
                </a:cubicBezTo>
                <a:lnTo>
                  <a:pt x="4587499" y="650929"/>
                </a:lnTo>
                <a:cubicBezTo>
                  <a:pt x="4585700" y="685103"/>
                  <a:pt x="4592627" y="911056"/>
                  <a:pt x="4556502" y="1007390"/>
                </a:cubicBezTo>
                <a:cubicBezTo>
                  <a:pt x="4542166" y="1045620"/>
                  <a:pt x="4518172" y="1082749"/>
                  <a:pt x="4494509" y="1115878"/>
                </a:cubicBezTo>
                <a:cubicBezTo>
                  <a:pt x="4479495" y="1136897"/>
                  <a:pt x="4463028" y="1156852"/>
                  <a:pt x="4448014" y="1177871"/>
                </a:cubicBezTo>
                <a:cubicBezTo>
                  <a:pt x="4437187" y="1193028"/>
                  <a:pt x="4430188" y="1211195"/>
                  <a:pt x="4417017" y="1224366"/>
                </a:cubicBezTo>
                <a:cubicBezTo>
                  <a:pt x="4398752" y="1242631"/>
                  <a:pt x="4374636" y="1254051"/>
                  <a:pt x="4355024" y="1270861"/>
                </a:cubicBezTo>
                <a:cubicBezTo>
                  <a:pt x="4338383" y="1285125"/>
                  <a:pt x="4327115" y="1305739"/>
                  <a:pt x="4308529" y="1317356"/>
                </a:cubicBezTo>
                <a:cubicBezTo>
                  <a:pt x="4284938" y="1332101"/>
                  <a:pt x="4256868" y="1338021"/>
                  <a:pt x="4231038" y="1348353"/>
                </a:cubicBezTo>
                <a:cubicBezTo>
                  <a:pt x="4215540" y="1363851"/>
                  <a:pt x="4202780" y="1382689"/>
                  <a:pt x="4184543" y="1394847"/>
                </a:cubicBezTo>
                <a:cubicBezTo>
                  <a:pt x="4170950" y="1403909"/>
                  <a:pt x="4152920" y="1403586"/>
                  <a:pt x="4138048" y="1410346"/>
                </a:cubicBezTo>
                <a:cubicBezTo>
                  <a:pt x="4095983" y="1429467"/>
                  <a:pt x="4055390" y="1451675"/>
                  <a:pt x="4014061" y="1472339"/>
                </a:cubicBezTo>
                <a:cubicBezTo>
                  <a:pt x="3993397" y="1482671"/>
                  <a:pt x="3971291" y="1490521"/>
                  <a:pt x="3952068" y="1503336"/>
                </a:cubicBezTo>
                <a:cubicBezTo>
                  <a:pt x="3921071" y="1524000"/>
                  <a:pt x="3894420" y="1553549"/>
                  <a:pt x="3859078" y="1565329"/>
                </a:cubicBezTo>
                <a:lnTo>
                  <a:pt x="3766088" y="1596325"/>
                </a:lnTo>
                <a:cubicBezTo>
                  <a:pt x="3750590" y="1601491"/>
                  <a:pt x="3734206" y="1604518"/>
                  <a:pt x="3719594" y="1611824"/>
                </a:cubicBezTo>
                <a:cubicBezTo>
                  <a:pt x="3698929" y="1622156"/>
                  <a:pt x="3678836" y="1633719"/>
                  <a:pt x="3657600" y="1642820"/>
                </a:cubicBezTo>
                <a:cubicBezTo>
                  <a:pt x="3615895" y="1660693"/>
                  <a:pt x="3579106" y="1664719"/>
                  <a:pt x="3533614" y="1673817"/>
                </a:cubicBezTo>
                <a:cubicBezTo>
                  <a:pt x="3507783" y="1684149"/>
                  <a:pt x="3481382" y="1693156"/>
                  <a:pt x="3456122" y="1704814"/>
                </a:cubicBezTo>
                <a:cubicBezTo>
                  <a:pt x="3414168" y="1724177"/>
                  <a:pt x="3373465" y="1746143"/>
                  <a:pt x="3332136" y="1766807"/>
                </a:cubicBezTo>
                <a:lnTo>
                  <a:pt x="3208149" y="1828800"/>
                </a:lnTo>
                <a:cubicBezTo>
                  <a:pt x="3208144" y="1828802"/>
                  <a:pt x="3084168" y="1890792"/>
                  <a:pt x="3084163" y="1890793"/>
                </a:cubicBezTo>
                <a:lnTo>
                  <a:pt x="2960177" y="1921790"/>
                </a:lnTo>
                <a:cubicBezTo>
                  <a:pt x="2939512" y="1926956"/>
                  <a:pt x="2919194" y="1933786"/>
                  <a:pt x="2898183" y="1937288"/>
                </a:cubicBezTo>
                <a:lnTo>
                  <a:pt x="2805194" y="1952786"/>
                </a:lnTo>
                <a:cubicBezTo>
                  <a:pt x="2769089" y="1958341"/>
                  <a:pt x="2733128" y="1965483"/>
                  <a:pt x="2696705" y="1968285"/>
                </a:cubicBezTo>
                <a:cubicBezTo>
                  <a:pt x="2540304" y="1980316"/>
                  <a:pt x="2084299" y="1996583"/>
                  <a:pt x="1968285" y="1999281"/>
                </a:cubicBezTo>
                <a:lnTo>
                  <a:pt x="1069383" y="2014780"/>
                </a:lnTo>
                <a:cubicBezTo>
                  <a:pt x="759682" y="2053492"/>
                  <a:pt x="904423" y="2038858"/>
                  <a:pt x="635431" y="2061275"/>
                </a:cubicBezTo>
                <a:cubicBezTo>
                  <a:pt x="466060" y="2103617"/>
                  <a:pt x="553784" y="2087566"/>
                  <a:pt x="371960" y="2107770"/>
                </a:cubicBezTo>
                <a:lnTo>
                  <a:pt x="247973" y="2138766"/>
                </a:lnTo>
                <a:cubicBezTo>
                  <a:pt x="227309" y="2143932"/>
                  <a:pt x="206187" y="2147528"/>
                  <a:pt x="185980" y="2154264"/>
                </a:cubicBezTo>
                <a:lnTo>
                  <a:pt x="92990" y="2185261"/>
                </a:lnTo>
                <a:cubicBezTo>
                  <a:pt x="77492" y="2195593"/>
                  <a:pt x="59666" y="2203087"/>
                  <a:pt x="46495" y="2216258"/>
                </a:cubicBezTo>
                <a:cubicBezTo>
                  <a:pt x="16453" y="2246300"/>
                  <a:pt x="12605" y="2271434"/>
                  <a:pt x="0" y="2309247"/>
                </a:cubicBezTo>
                <a:cubicBezTo>
                  <a:pt x="5166" y="2355742"/>
                  <a:pt x="7808" y="2402587"/>
                  <a:pt x="15499" y="2448732"/>
                </a:cubicBezTo>
                <a:cubicBezTo>
                  <a:pt x="18185" y="2464846"/>
                  <a:pt x="19445" y="2483675"/>
                  <a:pt x="30997" y="2495227"/>
                </a:cubicBezTo>
                <a:cubicBezTo>
                  <a:pt x="57339" y="2521569"/>
                  <a:pt x="92990" y="2536556"/>
                  <a:pt x="123987" y="2557220"/>
                </a:cubicBezTo>
                <a:cubicBezTo>
                  <a:pt x="139485" y="2567552"/>
                  <a:pt x="152811" y="2582327"/>
                  <a:pt x="170482" y="2588217"/>
                </a:cubicBezTo>
                <a:cubicBezTo>
                  <a:pt x="364089" y="2652751"/>
                  <a:pt x="200649" y="2603171"/>
                  <a:pt x="681926" y="2619214"/>
                </a:cubicBezTo>
                <a:cubicBezTo>
                  <a:pt x="1174435" y="2742339"/>
                  <a:pt x="733737" y="2637739"/>
                  <a:pt x="2076773" y="2619214"/>
                </a:cubicBezTo>
                <a:lnTo>
                  <a:pt x="2991173" y="2603715"/>
                </a:lnTo>
                <a:cubicBezTo>
                  <a:pt x="3165442" y="2568862"/>
                  <a:pt x="3007269" y="2596784"/>
                  <a:pt x="3332136" y="2572719"/>
                </a:cubicBezTo>
                <a:cubicBezTo>
                  <a:pt x="3383913" y="2568884"/>
                  <a:pt x="3435268" y="2559879"/>
                  <a:pt x="3487119" y="2557220"/>
                </a:cubicBezTo>
                <a:cubicBezTo>
                  <a:pt x="3636828" y="2549543"/>
                  <a:pt x="3786784" y="2547713"/>
                  <a:pt x="3936570" y="2541722"/>
                </a:cubicBezTo>
                <a:lnTo>
                  <a:pt x="4262034" y="2526224"/>
                </a:lnTo>
                <a:lnTo>
                  <a:pt x="4541004" y="2510725"/>
                </a:lnTo>
                <a:lnTo>
                  <a:pt x="5005953" y="2495227"/>
                </a:lnTo>
                <a:cubicBezTo>
                  <a:pt x="5176554" y="2487103"/>
                  <a:pt x="5517397" y="2464231"/>
                  <a:pt x="5517397" y="2464231"/>
                </a:cubicBezTo>
                <a:cubicBezTo>
                  <a:pt x="5543227" y="2448733"/>
                  <a:pt x="5566919" y="2428924"/>
                  <a:pt x="5594888" y="2417736"/>
                </a:cubicBezTo>
                <a:cubicBezTo>
                  <a:pt x="5726867" y="2364944"/>
                  <a:pt x="5626300" y="2448317"/>
                  <a:pt x="5718875" y="2355742"/>
                </a:cubicBezTo>
                <a:cubicBezTo>
                  <a:pt x="5713709" y="2216257"/>
                  <a:pt x="5717266" y="2076176"/>
                  <a:pt x="5703377" y="1937288"/>
                </a:cubicBezTo>
                <a:cubicBezTo>
                  <a:pt x="5701524" y="1918754"/>
                  <a:pt x="5680710" y="1907453"/>
                  <a:pt x="5672380" y="1890793"/>
                </a:cubicBezTo>
                <a:cubicBezTo>
                  <a:pt x="5659938" y="1865910"/>
                  <a:pt x="5651715" y="1839132"/>
                  <a:pt x="5641383" y="1813302"/>
                </a:cubicBezTo>
                <a:cubicBezTo>
                  <a:pt x="5608413" y="1648445"/>
                  <a:pt x="5652419" y="1833140"/>
                  <a:pt x="5563892" y="1611824"/>
                </a:cubicBezTo>
                <a:cubicBezTo>
                  <a:pt x="5466873" y="1369277"/>
                  <a:pt x="5584135" y="1672552"/>
                  <a:pt x="5517397" y="1472339"/>
                </a:cubicBezTo>
                <a:cubicBezTo>
                  <a:pt x="5463769" y="1311456"/>
                  <a:pt x="5512352" y="1462248"/>
                  <a:pt x="5455404" y="1348353"/>
                </a:cubicBezTo>
                <a:cubicBezTo>
                  <a:pt x="5448098" y="1333741"/>
                  <a:pt x="5444393" y="1317566"/>
                  <a:pt x="5439905" y="1301858"/>
                </a:cubicBezTo>
                <a:cubicBezTo>
                  <a:pt x="5425316" y="1250795"/>
                  <a:pt x="5419560" y="1215629"/>
                  <a:pt x="5408909" y="1162373"/>
                </a:cubicBezTo>
                <a:cubicBezTo>
                  <a:pt x="5414075" y="909234"/>
                  <a:pt x="5415370" y="655986"/>
                  <a:pt x="5424407" y="402956"/>
                </a:cubicBezTo>
                <a:cubicBezTo>
                  <a:pt x="5425711" y="366449"/>
                  <a:pt x="5439905" y="330998"/>
                  <a:pt x="5439905" y="294468"/>
                </a:cubicBezTo>
                <a:cubicBezTo>
                  <a:pt x="5439905" y="178095"/>
                  <a:pt x="5439707" y="158511"/>
                  <a:pt x="5393410" y="77492"/>
                </a:cubicBezTo>
                <a:cubicBezTo>
                  <a:pt x="5384169" y="61320"/>
                  <a:pt x="5376959" y="42633"/>
                  <a:pt x="5362414" y="30997"/>
                </a:cubicBezTo>
                <a:cubicBezTo>
                  <a:pt x="5349657" y="20791"/>
                  <a:pt x="5331938" y="18702"/>
                  <a:pt x="5315919" y="15498"/>
                </a:cubicBezTo>
                <a:cubicBezTo>
                  <a:pt x="5280099" y="8334"/>
                  <a:pt x="5243594" y="5166"/>
                  <a:pt x="5207431" y="0"/>
                </a:cubicBezTo>
                <a:cubicBezTo>
                  <a:pt x="4788988" y="16094"/>
                  <a:pt x="4910379" y="-7749"/>
                  <a:pt x="4835471" y="30997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729035" y="3049441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8059119" y="1825625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8074617" y="2395180"/>
            <a:ext cx="294468" cy="46391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606399" y="2753296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2448" y="1916882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34" name="Straight Connector 33"/>
          <p:cNvCxnSpPr>
            <a:stCxn id="31" idx="4"/>
            <a:endCxn id="35" idx="1"/>
          </p:cNvCxnSpPr>
          <p:nvPr/>
        </p:nvCxnSpPr>
        <p:spPr>
          <a:xfrm>
            <a:off x="9562414" y="2522634"/>
            <a:ext cx="382026" cy="40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853653" y="2834746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8660244" y="3041813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37" name="Straight Connector 36"/>
          <p:cNvCxnSpPr>
            <a:stCxn id="36" idx="4"/>
            <a:endCxn id="38" idx="1"/>
          </p:cNvCxnSpPr>
          <p:nvPr/>
        </p:nvCxnSpPr>
        <p:spPr>
          <a:xfrm>
            <a:off x="8970210" y="3647565"/>
            <a:ext cx="382026" cy="40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261449" y="3959677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9108102" y="2520639"/>
            <a:ext cx="391369" cy="51526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89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</a:t>
            </a:r>
            <a:r>
              <a:rPr lang="en-US" b="1" dirty="0"/>
              <a:t>Optimized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9416512" y="188497"/>
            <a:ext cx="17112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union(A, B)</a:t>
            </a: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union(C, D)</a:t>
            </a: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union(F, E)</a:t>
            </a: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union(D, E)</a:t>
            </a: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union(B, E)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63" name="Sun 62"/>
          <p:cNvSpPr/>
          <p:nvPr/>
        </p:nvSpPr>
        <p:spPr>
          <a:xfrm>
            <a:off x="5481919" y="2662822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74" name="Group 73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Connector 74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915005" y="3060077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915005" y="5137290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3697192" y="5082027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3710289" y="3012093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725768" y="5072660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729035" y="3049441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7581902" y="3021868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7597400" y="3591423"/>
            <a:ext cx="294468" cy="46391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129182" y="3949539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2448" y="1916882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34" name="Straight Connector 33"/>
          <p:cNvCxnSpPr>
            <a:stCxn id="31" idx="4"/>
            <a:endCxn id="35" idx="1"/>
          </p:cNvCxnSpPr>
          <p:nvPr/>
        </p:nvCxnSpPr>
        <p:spPr>
          <a:xfrm>
            <a:off x="9562414" y="2522634"/>
            <a:ext cx="382026" cy="40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853653" y="2834746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8660244" y="3041813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37" name="Straight Connector 36"/>
          <p:cNvCxnSpPr>
            <a:stCxn id="36" idx="4"/>
            <a:endCxn id="38" idx="1"/>
          </p:cNvCxnSpPr>
          <p:nvPr/>
        </p:nvCxnSpPr>
        <p:spPr>
          <a:xfrm>
            <a:off x="8970210" y="3647565"/>
            <a:ext cx="382026" cy="40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261449" y="3959677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9108102" y="2520639"/>
            <a:ext cx="391369" cy="51526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26203" y="2498092"/>
            <a:ext cx="6245817" cy="300640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8117543" y="2520639"/>
            <a:ext cx="1297637" cy="598251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53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Naïve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611904" y="2518328"/>
            <a:ext cx="5846350" cy="2800509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n 29"/>
          <p:cNvSpPr/>
          <p:nvPr/>
        </p:nvSpPr>
        <p:spPr>
          <a:xfrm>
            <a:off x="1609401" y="2613085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416512" y="188497"/>
            <a:ext cx="17112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union(A, B)</a:t>
            </a:r>
          </a:p>
          <a:p>
            <a:r>
              <a:rPr lang="en-US" sz="2000" b="1" dirty="0"/>
              <a:t>union(C, D)</a:t>
            </a:r>
          </a:p>
          <a:p>
            <a:r>
              <a:rPr lang="en-US" sz="2000" b="1" dirty="0"/>
              <a:t>union(F, E)</a:t>
            </a:r>
          </a:p>
          <a:p>
            <a:r>
              <a:rPr lang="en-US" sz="2000" b="1" dirty="0"/>
              <a:t>union(D, E)</a:t>
            </a:r>
          </a:p>
          <a:p>
            <a:r>
              <a:rPr lang="en-US" sz="2000" b="1" dirty="0"/>
              <a:t>union(B, E)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43" name="Group 42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Oval 39"/>
          <p:cNvSpPr/>
          <p:nvPr/>
        </p:nvSpPr>
        <p:spPr>
          <a:xfrm>
            <a:off x="8059119" y="1825625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8074617" y="2395180"/>
            <a:ext cx="294468" cy="46391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606399" y="2753296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9119541" y="2774694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54" name="Straight Connector 53"/>
          <p:cNvCxnSpPr>
            <a:stCxn id="53" idx="4"/>
            <a:endCxn id="55" idx="1"/>
          </p:cNvCxnSpPr>
          <p:nvPr/>
        </p:nvCxnSpPr>
        <p:spPr>
          <a:xfrm>
            <a:off x="9429507" y="3380446"/>
            <a:ext cx="382026" cy="40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720746" y="3692558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8590396" y="3825304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57" name="Straight Connector 56"/>
          <p:cNvCxnSpPr>
            <a:stCxn id="56" idx="4"/>
            <a:endCxn id="58" idx="1"/>
          </p:cNvCxnSpPr>
          <p:nvPr/>
        </p:nvCxnSpPr>
        <p:spPr>
          <a:xfrm>
            <a:off x="8900362" y="4431056"/>
            <a:ext cx="382026" cy="40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9191601" y="4743168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9021260" y="3378451"/>
            <a:ext cx="345306" cy="51793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53" idx="1"/>
          </p:cNvCxnSpPr>
          <p:nvPr/>
        </p:nvCxnSpPr>
        <p:spPr>
          <a:xfrm>
            <a:off x="8613130" y="2245575"/>
            <a:ext cx="597198" cy="61782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64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Data Structure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596326" y="2964860"/>
            <a:ext cx="19527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49112" y="4853070"/>
            <a:ext cx="19527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70902" y="2964860"/>
            <a:ext cx="0" cy="18882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16287" y="2918366"/>
            <a:ext cx="37660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makeSet</a:t>
            </a:r>
            <a:r>
              <a:rPr lang="en-US" sz="2400" dirty="0" smtClean="0"/>
              <a:t>(A)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makeSet</a:t>
            </a:r>
            <a:r>
              <a:rPr lang="en-US" sz="2400" dirty="0" smtClean="0"/>
              <a:t>(B)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makeSet</a:t>
            </a:r>
            <a:r>
              <a:rPr lang="en-US" sz="2400" dirty="0" smtClean="0"/>
              <a:t>(C)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makeSet</a:t>
            </a:r>
            <a:r>
              <a:rPr lang="en-US" sz="2400" dirty="0" smtClean="0"/>
              <a:t>(D)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makeSet</a:t>
            </a:r>
            <a:r>
              <a:rPr lang="en-US" sz="2400" dirty="0" smtClean="0"/>
              <a:t>(E)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makeSet</a:t>
            </a:r>
            <a:r>
              <a:rPr lang="en-US" sz="2400" dirty="0" smtClean="0"/>
              <a:t>(F)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union(A, B)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union(C, 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union(E, 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findSet</a:t>
            </a:r>
            <a:r>
              <a:rPr lang="en-US" sz="2400" dirty="0" smtClean="0"/>
              <a:t>(A) == </a:t>
            </a:r>
            <a:r>
              <a:rPr lang="en-US" sz="2400" dirty="0" err="1" smtClean="0"/>
              <a:t>findSet</a:t>
            </a:r>
            <a:r>
              <a:rPr lang="en-US" sz="2400" dirty="0" smtClean="0"/>
              <a:t>(D)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815865" y="1545009"/>
            <a:ext cx="4852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Given a graph, determine whether two vertices are somehow connected.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7940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</a:t>
            </a:r>
            <a:r>
              <a:rPr lang="en-US" b="1" dirty="0"/>
              <a:t>Optimized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9416512" y="188497"/>
            <a:ext cx="17112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union(A, B)</a:t>
            </a:r>
          </a:p>
          <a:p>
            <a:r>
              <a:rPr lang="en-US" sz="2000" b="1" dirty="0"/>
              <a:t>union(C, D)</a:t>
            </a:r>
          </a:p>
          <a:p>
            <a:r>
              <a:rPr lang="en-US" sz="2000" b="1" dirty="0"/>
              <a:t>union(F, E)</a:t>
            </a:r>
          </a:p>
          <a:p>
            <a:r>
              <a:rPr lang="en-US" sz="2000" b="1" dirty="0"/>
              <a:t>union(D, E)</a:t>
            </a:r>
          </a:p>
          <a:p>
            <a:r>
              <a:rPr lang="en-US" sz="2000" b="1" dirty="0"/>
              <a:t>union(B, E)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63" name="Sun 62"/>
          <p:cNvSpPr/>
          <p:nvPr/>
        </p:nvSpPr>
        <p:spPr>
          <a:xfrm>
            <a:off x="5481919" y="2662822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74" name="Group 73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Connector 74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915005" y="3060077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915005" y="5137290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3697192" y="5082027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3710289" y="3012093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725768" y="5072660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729035" y="3049441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7581902" y="3021868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7597400" y="3591423"/>
            <a:ext cx="294468" cy="46391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129182" y="3949539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2448" y="1916882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34" name="Straight Connector 33"/>
          <p:cNvCxnSpPr>
            <a:stCxn id="31" idx="4"/>
            <a:endCxn id="35" idx="1"/>
          </p:cNvCxnSpPr>
          <p:nvPr/>
        </p:nvCxnSpPr>
        <p:spPr>
          <a:xfrm>
            <a:off x="9562414" y="2522634"/>
            <a:ext cx="382026" cy="40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853653" y="2834746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8660244" y="3041813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37" name="Straight Connector 36"/>
          <p:cNvCxnSpPr>
            <a:stCxn id="36" idx="4"/>
            <a:endCxn id="38" idx="1"/>
          </p:cNvCxnSpPr>
          <p:nvPr/>
        </p:nvCxnSpPr>
        <p:spPr>
          <a:xfrm>
            <a:off x="8970210" y="3647565"/>
            <a:ext cx="382026" cy="40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261449" y="3959677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9108102" y="2520639"/>
            <a:ext cx="391369" cy="51526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26203" y="2498092"/>
            <a:ext cx="6245817" cy="300640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8117543" y="2520639"/>
            <a:ext cx="1297637" cy="598251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17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Optimized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800" dirty="0" smtClean="0"/>
              <a:t>Optimizations:</a:t>
            </a:r>
          </a:p>
          <a:p>
            <a:pPr marL="457200" lvl="1" indent="-457200"/>
            <a:r>
              <a:rPr lang="en-US" sz="2800" dirty="0" smtClean="0"/>
              <a:t>Union by rank</a:t>
            </a:r>
          </a:p>
          <a:p>
            <a:pPr marL="457200" lvl="1" indent="-457200"/>
            <a:r>
              <a:rPr lang="en-US" sz="2800" dirty="0" smtClean="0"/>
              <a:t>Path compression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20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Optimized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14627" cy="435133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800" dirty="0" smtClean="0"/>
              <a:t>Optimizations:</a:t>
            </a:r>
          </a:p>
          <a:p>
            <a:pPr marL="457200" lvl="1" indent="-457200"/>
            <a:r>
              <a:rPr lang="en-US" sz="2800" dirty="0" smtClean="0"/>
              <a:t>Union by rank</a:t>
            </a:r>
          </a:p>
          <a:p>
            <a:pPr marL="457200" lvl="1" indent="-457200"/>
            <a:r>
              <a:rPr lang="en-US" sz="2800" dirty="0" smtClean="0"/>
              <a:t>Path compression</a:t>
            </a:r>
          </a:p>
          <a:p>
            <a:pPr marL="898525" lvl="1" indent="-898525">
              <a:buNone/>
            </a:pPr>
            <a:r>
              <a:rPr lang="en-US" sz="2800" dirty="0"/>
              <a:t>	</a:t>
            </a:r>
            <a:r>
              <a:rPr lang="en-US" dirty="0"/>
              <a:t>Flatten the structure of the tree whenever </a:t>
            </a:r>
            <a:r>
              <a:rPr lang="en-US" i="1" dirty="0" err="1">
                <a:solidFill>
                  <a:srgbClr val="C00000"/>
                </a:solidFill>
              </a:rPr>
              <a:t>findSet</a:t>
            </a:r>
            <a:r>
              <a:rPr lang="en-US" dirty="0"/>
              <a:t> is used. </a:t>
            </a:r>
          </a:p>
          <a:p>
            <a:pPr marL="898525" lvl="1" indent="-898525">
              <a:buNone/>
            </a:pPr>
            <a:r>
              <a:rPr lang="en-US" dirty="0"/>
              <a:t>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2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Optimized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14627" cy="435133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800" dirty="0" smtClean="0"/>
              <a:t>Optimizations:</a:t>
            </a:r>
          </a:p>
          <a:p>
            <a:pPr marL="457200" lvl="1" indent="-457200"/>
            <a:r>
              <a:rPr lang="en-US" sz="2800" dirty="0" smtClean="0"/>
              <a:t>Union by rank</a:t>
            </a:r>
          </a:p>
          <a:p>
            <a:pPr marL="457200" lvl="1" indent="-457200"/>
            <a:r>
              <a:rPr lang="en-US" sz="2800" dirty="0" smtClean="0"/>
              <a:t>Path compression</a:t>
            </a:r>
          </a:p>
          <a:p>
            <a:pPr marL="898525" lvl="1" indent="-898525">
              <a:buNone/>
            </a:pPr>
            <a:r>
              <a:rPr lang="en-US" sz="2800" dirty="0"/>
              <a:t>	</a:t>
            </a:r>
            <a:r>
              <a:rPr lang="en-US" dirty="0" smtClean="0"/>
              <a:t>Flatten the </a:t>
            </a:r>
            <a:r>
              <a:rPr lang="en-US" dirty="0"/>
              <a:t>structure of the tree whenever </a:t>
            </a:r>
            <a:r>
              <a:rPr lang="en-US" i="1" dirty="0" err="1" smtClean="0">
                <a:solidFill>
                  <a:srgbClr val="C00000"/>
                </a:solidFill>
              </a:rPr>
              <a:t>findSet</a:t>
            </a:r>
            <a:r>
              <a:rPr lang="en-US" dirty="0"/>
              <a:t> is </a:t>
            </a:r>
            <a:r>
              <a:rPr lang="en-US" dirty="0" smtClean="0"/>
              <a:t>used.</a:t>
            </a:r>
            <a:r>
              <a:rPr lang="en-US" dirty="0"/>
              <a:t>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45085" y="1825625"/>
            <a:ext cx="43291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findSet</a:t>
            </a:r>
            <a:r>
              <a:rPr lang="en-US" dirty="0">
                <a:latin typeface="Consolas" panose="020B0609020204030204" pitchFamily="49" charset="0"/>
              </a:rPr>
              <a:t>(n):</a:t>
            </a:r>
          </a:p>
          <a:p>
            <a:r>
              <a:rPr lang="en-US" dirty="0">
                <a:latin typeface="Consolas" panose="020B0609020204030204" pitchFamily="49" charset="0"/>
              </a:rPr>
              <a:t>    if </a:t>
            </a:r>
            <a:r>
              <a:rPr lang="en-US" dirty="0" err="1">
                <a:latin typeface="Consolas" panose="020B0609020204030204" pitchFamily="49" charset="0"/>
              </a:rPr>
              <a:t>n.parent</a:t>
            </a:r>
            <a:r>
              <a:rPr lang="en-US" dirty="0">
                <a:latin typeface="Consolas" panose="020B0609020204030204" pitchFamily="49" charset="0"/>
              </a:rPr>
              <a:t> == n: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n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</a:rPr>
              <a:t>findSet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n.parent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561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Optimized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14627" cy="435133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800" dirty="0" smtClean="0"/>
              <a:t>Optimizations:</a:t>
            </a:r>
          </a:p>
          <a:p>
            <a:pPr marL="457200" lvl="1" indent="-457200"/>
            <a:r>
              <a:rPr lang="en-US" sz="2800" dirty="0" smtClean="0"/>
              <a:t>Union by rank</a:t>
            </a:r>
          </a:p>
          <a:p>
            <a:pPr marL="457200" lvl="1" indent="-457200"/>
            <a:r>
              <a:rPr lang="en-US" sz="2800" dirty="0" smtClean="0"/>
              <a:t>Path compression</a:t>
            </a:r>
          </a:p>
          <a:p>
            <a:pPr marL="898525" lvl="1" indent="-898525">
              <a:buNone/>
            </a:pPr>
            <a:r>
              <a:rPr lang="en-US" sz="2800" dirty="0"/>
              <a:t>	</a:t>
            </a:r>
            <a:r>
              <a:rPr lang="en-US" dirty="0" smtClean="0"/>
              <a:t>Flatten the </a:t>
            </a:r>
            <a:r>
              <a:rPr lang="en-US" dirty="0"/>
              <a:t>structure of the tree whenever </a:t>
            </a:r>
            <a:r>
              <a:rPr lang="en-US" i="1" dirty="0" err="1" smtClean="0">
                <a:solidFill>
                  <a:srgbClr val="C00000"/>
                </a:solidFill>
              </a:rPr>
              <a:t>findSet</a:t>
            </a:r>
            <a:r>
              <a:rPr lang="en-US" dirty="0"/>
              <a:t> is </a:t>
            </a:r>
            <a:r>
              <a:rPr lang="en-US" dirty="0" smtClean="0"/>
              <a:t>used.</a:t>
            </a:r>
            <a:r>
              <a:rPr lang="en-US" dirty="0"/>
              <a:t>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45085" y="1825625"/>
            <a:ext cx="43291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findSet</a:t>
            </a:r>
            <a:r>
              <a:rPr lang="en-US" dirty="0">
                <a:latin typeface="Consolas" panose="020B0609020204030204" pitchFamily="49" charset="0"/>
              </a:rPr>
              <a:t>(n):</a:t>
            </a:r>
          </a:p>
          <a:p>
            <a:r>
              <a:rPr lang="en-US" dirty="0">
                <a:latin typeface="Consolas" panose="020B0609020204030204" pitchFamily="49" charset="0"/>
              </a:rPr>
              <a:t>    if </a:t>
            </a:r>
            <a:r>
              <a:rPr lang="en-US" dirty="0" err="1">
                <a:latin typeface="Consolas" panose="020B0609020204030204" pitchFamily="49" charset="0"/>
              </a:rPr>
              <a:t>n.parent</a:t>
            </a:r>
            <a:r>
              <a:rPr lang="en-US" dirty="0">
                <a:latin typeface="Consolas" panose="020B0609020204030204" pitchFamily="49" charset="0"/>
              </a:rPr>
              <a:t> == n: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n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</a:rPr>
              <a:t>findSet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n.parent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6845085" y="365184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findSet</a:t>
            </a:r>
            <a:r>
              <a:rPr lang="en-US" dirty="0" smtClean="0">
                <a:latin typeface="Consolas" panose="020B0609020204030204" pitchFamily="49" charset="0"/>
              </a:rPr>
              <a:t>(n):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if </a:t>
            </a:r>
            <a:r>
              <a:rPr lang="en-US" dirty="0" err="1" smtClean="0">
                <a:latin typeface="Consolas" panose="020B0609020204030204" pitchFamily="49" charset="0"/>
              </a:rPr>
              <a:t>n.parent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!= </a:t>
            </a:r>
            <a:r>
              <a:rPr lang="en-US" dirty="0" smtClean="0">
                <a:latin typeface="Consolas" panose="020B0609020204030204" pitchFamily="49" charset="0"/>
              </a:rPr>
              <a:t>n: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</a:rPr>
              <a:t>n.parent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findSet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n.parent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     return </a:t>
            </a:r>
            <a:r>
              <a:rPr lang="en-US" dirty="0" err="1" smtClean="0">
                <a:latin typeface="Consolas" panose="020B0609020204030204" pitchFamily="49" charset="0"/>
              </a:rPr>
              <a:t>n.parent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90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Optimized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14627" cy="435133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800" dirty="0" smtClean="0"/>
              <a:t>Optimizations:</a:t>
            </a:r>
          </a:p>
          <a:p>
            <a:pPr marL="457200" lvl="1" indent="-457200"/>
            <a:r>
              <a:rPr lang="en-US" sz="2800" dirty="0" smtClean="0"/>
              <a:t>Union by rank</a:t>
            </a:r>
          </a:p>
          <a:p>
            <a:pPr marL="457200" lvl="1" indent="-457200"/>
            <a:r>
              <a:rPr lang="en-US" sz="2800" dirty="0" smtClean="0"/>
              <a:t>Path compression</a:t>
            </a:r>
          </a:p>
          <a:p>
            <a:pPr marL="898525" lvl="1" indent="-898525">
              <a:buNone/>
            </a:pPr>
            <a:r>
              <a:rPr lang="en-US" sz="2800" dirty="0"/>
              <a:t>	</a:t>
            </a:r>
            <a:r>
              <a:rPr lang="en-US" dirty="0" smtClean="0"/>
              <a:t>Flatten the </a:t>
            </a:r>
            <a:r>
              <a:rPr lang="en-US" dirty="0"/>
              <a:t>structure of the tree whenever </a:t>
            </a:r>
            <a:r>
              <a:rPr lang="en-US" i="1" dirty="0" err="1" smtClean="0">
                <a:solidFill>
                  <a:srgbClr val="C00000"/>
                </a:solidFill>
              </a:rPr>
              <a:t>findSet</a:t>
            </a:r>
            <a:r>
              <a:rPr lang="en-US" dirty="0"/>
              <a:t> is </a:t>
            </a:r>
            <a:r>
              <a:rPr lang="en-US" dirty="0" smtClean="0"/>
              <a:t>used.</a:t>
            </a:r>
            <a:r>
              <a:rPr lang="en-US" dirty="0"/>
              <a:t>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45085" y="1825625"/>
            <a:ext cx="43291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findSet</a:t>
            </a:r>
            <a:r>
              <a:rPr lang="en-US" dirty="0">
                <a:latin typeface="Consolas" panose="020B0609020204030204" pitchFamily="49" charset="0"/>
              </a:rPr>
              <a:t>(n):</a:t>
            </a:r>
          </a:p>
          <a:p>
            <a:r>
              <a:rPr lang="en-US" dirty="0">
                <a:latin typeface="Consolas" panose="020B0609020204030204" pitchFamily="49" charset="0"/>
              </a:rPr>
              <a:t>    if </a:t>
            </a:r>
            <a:r>
              <a:rPr lang="en-US" dirty="0" err="1">
                <a:latin typeface="Consolas" panose="020B0609020204030204" pitchFamily="49" charset="0"/>
              </a:rPr>
              <a:t>n.parent</a:t>
            </a:r>
            <a:r>
              <a:rPr lang="en-US" dirty="0">
                <a:latin typeface="Consolas" panose="020B0609020204030204" pitchFamily="49" charset="0"/>
              </a:rPr>
              <a:t> == n: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n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</a:rPr>
              <a:t>findSet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n.parent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6845085" y="365184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findSet</a:t>
            </a:r>
            <a:r>
              <a:rPr lang="en-US" dirty="0" smtClean="0">
                <a:latin typeface="Consolas" panose="020B0609020204030204" pitchFamily="49" charset="0"/>
              </a:rPr>
              <a:t>(n):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if </a:t>
            </a:r>
            <a:r>
              <a:rPr lang="en-US" dirty="0" err="1" smtClean="0">
                <a:latin typeface="Consolas" panose="020B0609020204030204" pitchFamily="49" charset="0"/>
              </a:rPr>
              <a:t>n.parent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!= </a:t>
            </a:r>
            <a:r>
              <a:rPr lang="en-US" dirty="0" smtClean="0">
                <a:latin typeface="Consolas" panose="020B0609020204030204" pitchFamily="49" charset="0"/>
              </a:rPr>
              <a:t>n: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</a:rPr>
              <a:t>n.parent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findSet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n.parent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     return </a:t>
            </a:r>
            <a:r>
              <a:rPr lang="en-US" dirty="0" err="1" smtClean="0">
                <a:latin typeface="Consolas" panose="020B0609020204030204" pitchFamily="49" charset="0"/>
              </a:rPr>
              <a:t>n.parent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1024" y="4436672"/>
            <a:ext cx="451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O(a(n)), where a(n) is </a:t>
            </a:r>
            <a:r>
              <a:rPr lang="en-US" sz="2400" b="1" i="1" dirty="0"/>
              <a:t>less than 5 for all remotely </a:t>
            </a:r>
            <a:r>
              <a:rPr lang="en-US" sz="2400" b="1" i="1" dirty="0" smtClean="0"/>
              <a:t>vertices.</a:t>
            </a:r>
            <a:endParaRPr lang="en-US" sz="24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1101023" y="5385114"/>
            <a:ext cx="4510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findSet</a:t>
            </a:r>
            <a:r>
              <a:rPr lang="en-US" sz="2000" dirty="0" smtClean="0"/>
              <a:t>(n) – O(a(n))</a:t>
            </a:r>
          </a:p>
          <a:p>
            <a:r>
              <a:rPr lang="en-US" sz="2000" dirty="0" smtClean="0"/>
              <a:t>union(n) – O(a(n))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087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Approaches</a:t>
            </a:r>
          </a:p>
          <a:p>
            <a:pPr lvl="1"/>
            <a:r>
              <a:rPr lang="en-US" sz="2800" dirty="0" smtClean="0"/>
              <a:t>Naïve Union Find</a:t>
            </a:r>
          </a:p>
          <a:p>
            <a:pPr lvl="1"/>
            <a:r>
              <a:rPr lang="en-US" sz="2800" dirty="0" smtClean="0"/>
              <a:t>Optimized Union Find</a:t>
            </a:r>
          </a:p>
          <a:p>
            <a:pPr lvl="2"/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04390" y="2143137"/>
            <a:ext cx="380861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O(</a:t>
            </a:r>
            <a:r>
              <a:rPr lang="en-US" sz="2400" dirty="0" err="1" smtClean="0"/>
              <a:t>mn</a:t>
            </a:r>
            <a:r>
              <a:rPr lang="en-US" sz="2400" dirty="0" smtClean="0"/>
              <a:t>), where m stands for the number of operations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5405518" y="4276016"/>
            <a:ext cx="2796476" cy="2035884"/>
            <a:chOff x="433953" y="2476500"/>
            <a:chExt cx="5307201" cy="357648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2476500"/>
              <a:ext cx="4498707" cy="342616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33953" y="2650210"/>
              <a:ext cx="404247" cy="486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</a:t>
              </a:r>
              <a:endParaRPr lang="en-US" sz="1200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838200" y="2893516"/>
              <a:ext cx="556647" cy="2183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336907" y="5512305"/>
              <a:ext cx="404247" cy="540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</a:t>
              </a:r>
              <a:endParaRPr lang="en-US" sz="14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293032" y="5021452"/>
              <a:ext cx="1043875" cy="6218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8539566" y="4276016"/>
            <a:ext cx="3027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Graph: 5000 vertices</a:t>
            </a:r>
          </a:p>
          <a:p>
            <a:r>
              <a:rPr lang="en-US" sz="2000" dirty="0" smtClean="0"/>
              <a:t>Union find: 5 operations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04389" y="3160845"/>
            <a:ext cx="380861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O(m* a(n)), where m stands for the number of operations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280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Union Find</a:t>
            </a:r>
          </a:p>
          <a:p>
            <a:pPr lvl="1"/>
            <a:r>
              <a:rPr lang="en-US" sz="2800" dirty="0" smtClean="0"/>
              <a:t>Naïve Version</a:t>
            </a:r>
          </a:p>
          <a:p>
            <a:pPr lvl="2"/>
            <a:r>
              <a:rPr lang="en-US" sz="2800" i="1" dirty="0" smtClean="0">
                <a:solidFill>
                  <a:srgbClr val="C00000"/>
                </a:solidFill>
              </a:rPr>
              <a:t>Practice</a:t>
            </a:r>
          </a:p>
          <a:p>
            <a:pPr lvl="1"/>
            <a:r>
              <a:rPr lang="en-US" sz="2800" dirty="0" smtClean="0"/>
              <a:t>Optimized Version</a:t>
            </a:r>
          </a:p>
          <a:p>
            <a:pPr lvl="2"/>
            <a:r>
              <a:rPr lang="en-US" sz="2800" i="1" dirty="0" smtClean="0">
                <a:solidFill>
                  <a:srgbClr val="C00000"/>
                </a:solidFill>
              </a:rPr>
              <a:t>Practice</a:t>
            </a:r>
          </a:p>
          <a:p>
            <a:r>
              <a:rPr lang="en-US" dirty="0" smtClean="0"/>
              <a:t>Cycle Detection</a:t>
            </a:r>
          </a:p>
          <a:p>
            <a:pPr lvl="1"/>
            <a:r>
              <a:rPr lang="en-US" sz="2800" i="1" dirty="0" smtClean="0">
                <a:solidFill>
                  <a:srgbClr val="C00000"/>
                </a:solidFill>
              </a:rPr>
              <a:t>Practice</a:t>
            </a:r>
          </a:p>
          <a:p>
            <a:r>
              <a:rPr lang="en-US" dirty="0" err="1"/>
              <a:t>Kruskal's</a:t>
            </a:r>
            <a:r>
              <a:rPr lang="en-US" dirty="0"/>
              <a:t> algorithm 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3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Q2. </a:t>
            </a:r>
            <a:r>
              <a:rPr lang="en-US" b="1" dirty="0"/>
              <a:t>Number of Islands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2d grid map of </a:t>
            </a:r>
            <a:r>
              <a:rPr lang="en-US" dirty="0">
                <a:solidFill>
                  <a:srgbClr val="C00000"/>
                </a:solidFill>
              </a:rPr>
              <a:t>m</a:t>
            </a:r>
            <a:r>
              <a:rPr lang="en-US" dirty="0"/>
              <a:t> rows and 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/>
              <a:t> columns is initially filled with water. We may perform an </a:t>
            </a:r>
            <a:r>
              <a:rPr lang="en-US" i="1" dirty="0" err="1">
                <a:solidFill>
                  <a:srgbClr val="C00000"/>
                </a:solidFill>
              </a:rPr>
              <a:t>addLand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operation which turns the water at position (row, col) into a land. Given a list of positions to operate, count the number of islands after each </a:t>
            </a:r>
            <a:r>
              <a:rPr lang="en-US" i="1" dirty="0" err="1">
                <a:solidFill>
                  <a:srgbClr val="C00000"/>
                </a:solidFill>
              </a:rPr>
              <a:t>addLand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operation. An island is surrounded by water and is formed by connecting adjacent lands horizontally or vertically. You may assume all four edges of the grid are all surrounded by water.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2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Q2. </a:t>
            </a:r>
            <a:r>
              <a:rPr lang="en-US" b="1" dirty="0"/>
              <a:t>Number of Islands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 m = 3, n = 3, positions = [[0,0], [0,1], [1,2], [2,1</a:t>
            </a:r>
            <a:r>
              <a:rPr lang="en-US" dirty="0" smtClean="0"/>
              <a:t>]].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    1			  1			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Return [1, 1, 2]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96344"/>
            <a:ext cx="1114586" cy="16453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8217" y="2396342"/>
            <a:ext cx="1096894" cy="16453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9283" y="2397812"/>
            <a:ext cx="1019050" cy="16453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3729" y="2396342"/>
            <a:ext cx="1126341" cy="1645341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2212577" y="3017535"/>
            <a:ext cx="588936" cy="40295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377729" y="3017534"/>
            <a:ext cx="588936" cy="40295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626563" y="3017534"/>
            <a:ext cx="588936" cy="40295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1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Data Structure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596326" y="2964860"/>
            <a:ext cx="19527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49112" y="4853070"/>
            <a:ext cx="19527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70902" y="2964860"/>
            <a:ext cx="0" cy="18882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16287" y="2918366"/>
            <a:ext cx="37660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</a:rPr>
              <a:t>makeSet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(A)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……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dirty="0" smtClean="0"/>
              <a:t>union(A, B)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dirty="0" smtClean="0"/>
              <a:t>union(C, D)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dirty="0" smtClean="0"/>
              <a:t>union(E, D)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dirty="0" err="1" smtClean="0"/>
              <a:t>findSet</a:t>
            </a:r>
            <a:r>
              <a:rPr lang="en-US" sz="2400" dirty="0" smtClean="0"/>
              <a:t>(A) == </a:t>
            </a:r>
            <a:r>
              <a:rPr lang="en-US" sz="2400" dirty="0" err="1" smtClean="0"/>
              <a:t>findSet</a:t>
            </a:r>
            <a:r>
              <a:rPr lang="en-US" sz="2400" dirty="0" smtClean="0"/>
              <a:t>(D)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815865" y="1545009"/>
            <a:ext cx="4852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Given a graph, determine whether two vertices are somehow connected.</a:t>
            </a:r>
            <a:endParaRPr lang="en-US" sz="2400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1239864" y="2650210"/>
            <a:ext cx="728421" cy="681926"/>
            <a:chOff x="1239864" y="2650210"/>
            <a:chExt cx="728421" cy="681926"/>
          </a:xfrm>
        </p:grpSpPr>
        <p:sp>
          <p:nvSpPr>
            <p:cNvPr id="15" name="Oval 14"/>
            <p:cNvSpPr/>
            <p:nvPr/>
          </p:nvSpPr>
          <p:spPr>
            <a:xfrm>
              <a:off x="1239864" y="2650210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un 15"/>
            <p:cNvSpPr/>
            <p:nvPr/>
          </p:nvSpPr>
          <p:spPr>
            <a:xfrm>
              <a:off x="1618361" y="2685892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84902" y="2588339"/>
            <a:ext cx="728421" cy="681926"/>
            <a:chOff x="1239864" y="2650210"/>
            <a:chExt cx="728421" cy="681926"/>
          </a:xfrm>
        </p:grpSpPr>
        <p:sp>
          <p:nvSpPr>
            <p:cNvPr id="18" name="Oval 17"/>
            <p:cNvSpPr/>
            <p:nvPr/>
          </p:nvSpPr>
          <p:spPr>
            <a:xfrm>
              <a:off x="1239864" y="2650210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un 18"/>
            <p:cNvSpPr/>
            <p:nvPr/>
          </p:nvSpPr>
          <p:spPr>
            <a:xfrm>
              <a:off x="1618361" y="2685892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167393" y="2603959"/>
            <a:ext cx="728421" cy="681926"/>
            <a:chOff x="1239864" y="2650210"/>
            <a:chExt cx="728421" cy="681926"/>
          </a:xfrm>
        </p:grpSpPr>
        <p:sp>
          <p:nvSpPr>
            <p:cNvPr id="21" name="Oval 20"/>
            <p:cNvSpPr/>
            <p:nvPr/>
          </p:nvSpPr>
          <p:spPr>
            <a:xfrm>
              <a:off x="1239864" y="2650210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un 21"/>
            <p:cNvSpPr/>
            <p:nvPr/>
          </p:nvSpPr>
          <p:spPr>
            <a:xfrm>
              <a:off x="1618361" y="2685892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1679" y="4504155"/>
            <a:ext cx="728421" cy="681926"/>
            <a:chOff x="1239864" y="2650210"/>
            <a:chExt cx="728421" cy="681926"/>
          </a:xfrm>
        </p:grpSpPr>
        <p:sp>
          <p:nvSpPr>
            <p:cNvPr id="24" name="Oval 23"/>
            <p:cNvSpPr/>
            <p:nvPr/>
          </p:nvSpPr>
          <p:spPr>
            <a:xfrm>
              <a:off x="1239864" y="2650210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un 24"/>
            <p:cNvSpPr/>
            <p:nvPr/>
          </p:nvSpPr>
          <p:spPr>
            <a:xfrm>
              <a:off x="1618361" y="2685892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168917" y="4470229"/>
            <a:ext cx="728421" cy="681926"/>
            <a:chOff x="1239864" y="2650210"/>
            <a:chExt cx="728421" cy="681926"/>
          </a:xfrm>
        </p:grpSpPr>
        <p:sp>
          <p:nvSpPr>
            <p:cNvPr id="27" name="Oval 26"/>
            <p:cNvSpPr/>
            <p:nvPr/>
          </p:nvSpPr>
          <p:spPr>
            <a:xfrm>
              <a:off x="1239864" y="2650210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un 27"/>
            <p:cNvSpPr/>
            <p:nvPr/>
          </p:nvSpPr>
          <p:spPr>
            <a:xfrm>
              <a:off x="1618361" y="2685892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231142" y="4493653"/>
            <a:ext cx="728421" cy="681926"/>
            <a:chOff x="1239864" y="2650210"/>
            <a:chExt cx="728421" cy="681926"/>
          </a:xfrm>
        </p:grpSpPr>
        <p:sp>
          <p:nvSpPr>
            <p:cNvPr id="30" name="Oval 29"/>
            <p:cNvSpPr/>
            <p:nvPr/>
          </p:nvSpPr>
          <p:spPr>
            <a:xfrm>
              <a:off x="1239864" y="2650210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un 30"/>
            <p:cNvSpPr/>
            <p:nvPr/>
          </p:nvSpPr>
          <p:spPr>
            <a:xfrm>
              <a:off x="1618361" y="2685892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280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Q2. </a:t>
            </a:r>
            <a:r>
              <a:rPr lang="en-US" b="1" dirty="0"/>
              <a:t>Number of Islands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 m = 3, n = 3, positions = [[0,0], [0,1], [1,2], [2,1</a:t>
            </a:r>
            <a:r>
              <a:rPr lang="en-US" dirty="0" smtClean="0"/>
              <a:t>]].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    1			  1			2		 1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Return [1, 1, 2, 1]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96344"/>
            <a:ext cx="1114586" cy="16453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8217" y="2396342"/>
            <a:ext cx="1096894" cy="16453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9283" y="2397812"/>
            <a:ext cx="1019050" cy="16453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3729" y="2396342"/>
            <a:ext cx="1126341" cy="1645341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2212577" y="3017535"/>
            <a:ext cx="588936" cy="40295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377729" y="3017534"/>
            <a:ext cx="588936" cy="40295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626563" y="3017534"/>
            <a:ext cx="588936" cy="40295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8818812" y="2997400"/>
            <a:ext cx="588936" cy="40295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57361" y="2396342"/>
            <a:ext cx="1076473" cy="164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7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Q2. </a:t>
            </a:r>
            <a:r>
              <a:rPr lang="en-US" b="1" dirty="0"/>
              <a:t>Number of Islands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9177119"/>
              </p:ext>
            </p:extLst>
          </p:nvPr>
        </p:nvGraphicFramePr>
        <p:xfrm>
          <a:off x="838200" y="1825625"/>
          <a:ext cx="1924116" cy="2050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372"/>
                <a:gridCol w="641372"/>
                <a:gridCol w="641372"/>
              </a:tblGrid>
              <a:tr h="683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35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3513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66088" y="1825625"/>
            <a:ext cx="71292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(1, 1)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770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Q2. </a:t>
            </a:r>
            <a:r>
              <a:rPr lang="en-US" b="1" dirty="0"/>
              <a:t>Number of Islands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924116" cy="2050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372"/>
                <a:gridCol w="641372"/>
                <a:gridCol w="641372"/>
              </a:tblGrid>
              <a:tr h="683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35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3513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66088" y="1825625"/>
            <a:ext cx="71292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(1, 1)</a:t>
            </a:r>
          </a:p>
          <a:p>
            <a:r>
              <a:rPr lang="en-US" sz="2400" dirty="0" smtClean="0"/>
              <a:t>Neighbors: (0, 1), (2, 1), (1, 0), (1, 2)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28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Q2. </a:t>
            </a:r>
            <a:r>
              <a:rPr lang="en-US" b="1" dirty="0"/>
              <a:t>Number of Islands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924116" cy="2050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372"/>
                <a:gridCol w="641372"/>
                <a:gridCol w="641372"/>
              </a:tblGrid>
              <a:tr h="683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35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3513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66088" y="1825625"/>
            <a:ext cx="71292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(1, 1)</a:t>
            </a:r>
          </a:p>
          <a:p>
            <a:r>
              <a:rPr lang="en-US" sz="2400" dirty="0" smtClean="0"/>
              <a:t>Neighbors: (0, 1), (2, 1), (1, 0), (1, 2)</a:t>
            </a:r>
          </a:p>
          <a:p>
            <a:endParaRPr lang="en-US" sz="2400" dirty="0"/>
          </a:p>
          <a:p>
            <a:r>
              <a:rPr lang="en-US" sz="2400" dirty="0" smtClean="0"/>
              <a:t>(x, y)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120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Q2. </a:t>
            </a:r>
            <a:r>
              <a:rPr lang="en-US" b="1" dirty="0"/>
              <a:t>Number of Islands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924116" cy="2050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372"/>
                <a:gridCol w="641372"/>
                <a:gridCol w="641372"/>
              </a:tblGrid>
              <a:tr h="683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35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3513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66088" y="1825625"/>
            <a:ext cx="71292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(1, 1)</a:t>
            </a:r>
          </a:p>
          <a:p>
            <a:r>
              <a:rPr lang="en-US" sz="2400" dirty="0" smtClean="0"/>
              <a:t>Neighbors: (0, 1), (2, 1), (1, 0), (1, 2)</a:t>
            </a:r>
          </a:p>
          <a:p>
            <a:endParaRPr lang="en-US" sz="2400" dirty="0"/>
          </a:p>
          <a:p>
            <a:r>
              <a:rPr lang="en-US" sz="2400" dirty="0" smtClean="0"/>
              <a:t>(x, y)</a:t>
            </a:r>
          </a:p>
          <a:p>
            <a:r>
              <a:rPr lang="en-US" sz="2400" dirty="0" smtClean="0"/>
              <a:t>Neighbors: (x-1, y), (x+1, y), (x, y+1), (x, y-1)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754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Q2. </a:t>
            </a:r>
            <a:r>
              <a:rPr lang="en-US" b="1" dirty="0"/>
              <a:t>Number of Islands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numIslands2(self, m, n, positions):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islands </a:t>
            </a:r>
            <a:r>
              <a:rPr lang="en-US" sz="2000" dirty="0">
                <a:latin typeface="Consolas" panose="020B0609020204030204" pitchFamily="49" charset="0"/>
              </a:rPr>
              <a:t>= Union()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result = []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for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, j in positions: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</a:rPr>
              <a:t>islands.makeSet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 err="1">
                <a:latin typeface="Consolas" panose="020B0609020204030204" pitchFamily="49" charset="0"/>
              </a:rPr>
              <a:t>i,j</a:t>
            </a:r>
            <a:r>
              <a:rPr lang="en-US" sz="2000" dirty="0">
                <a:latin typeface="Consolas" panose="020B0609020204030204" pitchFamily="49" charset="0"/>
              </a:rPr>
              <a:t>))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latin typeface="Consolas" panose="020B0609020204030204" pitchFamily="49" charset="0"/>
              </a:rPr>
              <a:t>    neighbors </a:t>
            </a:r>
            <a:r>
              <a:rPr lang="en-US" sz="2000" dirty="0">
                <a:latin typeface="Consolas" panose="020B0609020204030204" pitchFamily="49" charset="0"/>
              </a:rPr>
              <a:t>= [(i+1,j), (i-1,j), (i,j+1), (i,j-1)]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smtClean="0">
                <a:latin typeface="Consolas" panose="020B0609020204030204" pitchFamily="49" charset="0"/>
              </a:rPr>
              <a:t>   for </a:t>
            </a:r>
            <a:r>
              <a:rPr lang="en-US" sz="2000" dirty="0">
                <a:latin typeface="Consolas" panose="020B0609020204030204" pitchFamily="49" charset="0"/>
              </a:rPr>
              <a:t>x, y in neighbors: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</a:t>
            </a:r>
            <a:r>
              <a:rPr lang="en-US" sz="2000" dirty="0" smtClean="0">
                <a:latin typeface="Consolas" panose="020B0609020204030204" pitchFamily="49" charset="0"/>
              </a:rPr>
              <a:t>     if 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x,y</a:t>
            </a:r>
            <a:r>
              <a:rPr lang="en-US" sz="2000" dirty="0">
                <a:latin typeface="Consolas" panose="020B0609020204030204" pitchFamily="49" charset="0"/>
              </a:rPr>
              <a:t>) in </a:t>
            </a:r>
            <a:r>
              <a:rPr lang="en-US" sz="2000" dirty="0" err="1">
                <a:latin typeface="Consolas" panose="020B0609020204030204" pitchFamily="49" charset="0"/>
              </a:rPr>
              <a:t>islands.table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   </a:t>
            </a: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</a:rPr>
              <a:t>islands.union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 err="1">
                <a:latin typeface="Consolas" panose="020B0609020204030204" pitchFamily="49" charset="0"/>
              </a:rPr>
              <a:t>x,y</a:t>
            </a:r>
            <a:r>
              <a:rPr lang="en-US" sz="2000" dirty="0">
                <a:latin typeface="Consolas" panose="020B0609020204030204" pitchFamily="49" charset="0"/>
              </a:rPr>
              <a:t>),(</a:t>
            </a:r>
            <a:r>
              <a:rPr lang="en-US" sz="2000" dirty="0" err="1">
                <a:latin typeface="Consolas" panose="020B0609020204030204" pitchFamily="49" charset="0"/>
              </a:rPr>
              <a:t>i,j</a:t>
            </a:r>
            <a:r>
              <a:rPr lang="en-US" sz="2000" dirty="0">
                <a:latin typeface="Consolas" panose="020B0609020204030204" pitchFamily="49" charset="0"/>
              </a:rPr>
              <a:t>))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</a:rPr>
              <a:t>result.append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islands.count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latin typeface="Consolas" panose="020B0609020204030204" pitchFamily="49" charset="0"/>
              </a:rPr>
              <a:t> return </a:t>
            </a:r>
            <a:r>
              <a:rPr lang="en-US" sz="2000" dirty="0">
                <a:latin typeface="Consolas" panose="020B0609020204030204" pitchFamily="49" charset="0"/>
              </a:rPr>
              <a:t>result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6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Union Find</a:t>
            </a:r>
          </a:p>
          <a:p>
            <a:pPr lvl="1"/>
            <a:r>
              <a:rPr lang="en-US" sz="2800" dirty="0" smtClean="0"/>
              <a:t>Naïve Version</a:t>
            </a:r>
          </a:p>
          <a:p>
            <a:pPr lvl="2"/>
            <a:r>
              <a:rPr lang="en-US" sz="2800" i="1" dirty="0" smtClean="0">
                <a:solidFill>
                  <a:srgbClr val="C00000"/>
                </a:solidFill>
              </a:rPr>
              <a:t>Practice</a:t>
            </a:r>
          </a:p>
          <a:p>
            <a:pPr lvl="1"/>
            <a:r>
              <a:rPr lang="en-US" sz="2800" dirty="0" smtClean="0"/>
              <a:t>Optimized Version</a:t>
            </a:r>
          </a:p>
          <a:p>
            <a:pPr lvl="2"/>
            <a:r>
              <a:rPr lang="en-US" sz="2800" i="1" dirty="0" smtClean="0">
                <a:solidFill>
                  <a:srgbClr val="C00000"/>
                </a:solidFill>
              </a:rPr>
              <a:t>Practice</a:t>
            </a:r>
          </a:p>
          <a:p>
            <a:r>
              <a:rPr lang="en-US" dirty="0" smtClean="0"/>
              <a:t>Cycle Detection</a:t>
            </a:r>
          </a:p>
          <a:p>
            <a:pPr lvl="1"/>
            <a:r>
              <a:rPr lang="en-US" sz="2800" i="1" dirty="0" smtClean="0">
                <a:solidFill>
                  <a:srgbClr val="C00000"/>
                </a:solidFill>
              </a:rPr>
              <a:t>Practice</a:t>
            </a:r>
          </a:p>
          <a:p>
            <a:r>
              <a:rPr lang="en-US" dirty="0" err="1"/>
              <a:t>Kruskal's</a:t>
            </a:r>
            <a:r>
              <a:rPr lang="en-US" dirty="0"/>
              <a:t> algorithm 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9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Cycle Detection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22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Cycle Detection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Cycle detection refers to the algorithmic problem of finding a cycle in a sequence of iterated function values.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3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Cycle Detection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Cycle detection refers to the algorithmic problem of finding a cycle in a sequence of iterated function values.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838199" y="2804381"/>
            <a:ext cx="5020159" cy="297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Data Structure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596326" y="2964860"/>
            <a:ext cx="19527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49112" y="4853070"/>
            <a:ext cx="19527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70902" y="2964860"/>
            <a:ext cx="0" cy="18882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16287" y="2918366"/>
            <a:ext cx="37660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</a:rPr>
              <a:t>makeSet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(A)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……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union(A, B)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dirty="0" smtClean="0"/>
              <a:t>union(C, D)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dirty="0" smtClean="0"/>
              <a:t>union(E, D)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dirty="0" err="1" smtClean="0"/>
              <a:t>findSet</a:t>
            </a:r>
            <a:r>
              <a:rPr lang="en-US" sz="2400" dirty="0" smtClean="0"/>
              <a:t>(A) == </a:t>
            </a:r>
            <a:r>
              <a:rPr lang="en-US" sz="2400" dirty="0" err="1" smtClean="0"/>
              <a:t>findSet</a:t>
            </a:r>
            <a:r>
              <a:rPr lang="en-US" sz="2400" dirty="0" smtClean="0"/>
              <a:t>(D)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815865" y="1545009"/>
            <a:ext cx="4852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Given a graph, determine whether two vertices are somehow connected.</a:t>
            </a:r>
            <a:endParaRPr lang="en-US" sz="2400" b="1" dirty="0"/>
          </a:p>
        </p:txBody>
      </p:sp>
      <p:sp>
        <p:nvSpPr>
          <p:cNvPr id="15" name="Oval 14"/>
          <p:cNvSpPr/>
          <p:nvPr/>
        </p:nvSpPr>
        <p:spPr>
          <a:xfrm>
            <a:off x="1239864" y="2650210"/>
            <a:ext cx="2752080" cy="681926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n 15"/>
          <p:cNvSpPr/>
          <p:nvPr/>
        </p:nvSpPr>
        <p:spPr>
          <a:xfrm>
            <a:off x="1618361" y="2685892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167393" y="2603959"/>
            <a:ext cx="728421" cy="681926"/>
            <a:chOff x="1239864" y="2650210"/>
            <a:chExt cx="728421" cy="681926"/>
          </a:xfrm>
        </p:grpSpPr>
        <p:sp>
          <p:nvSpPr>
            <p:cNvPr id="21" name="Oval 20"/>
            <p:cNvSpPr/>
            <p:nvPr/>
          </p:nvSpPr>
          <p:spPr>
            <a:xfrm>
              <a:off x="1239864" y="2650210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un 21"/>
            <p:cNvSpPr/>
            <p:nvPr/>
          </p:nvSpPr>
          <p:spPr>
            <a:xfrm>
              <a:off x="1618361" y="2685892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1679" y="4504155"/>
            <a:ext cx="728421" cy="681926"/>
            <a:chOff x="1239864" y="2650210"/>
            <a:chExt cx="728421" cy="681926"/>
          </a:xfrm>
        </p:grpSpPr>
        <p:sp>
          <p:nvSpPr>
            <p:cNvPr id="24" name="Oval 23"/>
            <p:cNvSpPr/>
            <p:nvPr/>
          </p:nvSpPr>
          <p:spPr>
            <a:xfrm>
              <a:off x="1239864" y="2650210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un 24"/>
            <p:cNvSpPr/>
            <p:nvPr/>
          </p:nvSpPr>
          <p:spPr>
            <a:xfrm>
              <a:off x="1618361" y="2685892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168917" y="4470229"/>
            <a:ext cx="728421" cy="681926"/>
            <a:chOff x="1239864" y="2650210"/>
            <a:chExt cx="728421" cy="681926"/>
          </a:xfrm>
        </p:grpSpPr>
        <p:sp>
          <p:nvSpPr>
            <p:cNvPr id="27" name="Oval 26"/>
            <p:cNvSpPr/>
            <p:nvPr/>
          </p:nvSpPr>
          <p:spPr>
            <a:xfrm>
              <a:off x="1239864" y="2650210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un 27"/>
            <p:cNvSpPr/>
            <p:nvPr/>
          </p:nvSpPr>
          <p:spPr>
            <a:xfrm>
              <a:off x="1618361" y="2685892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231142" y="4493653"/>
            <a:ext cx="728421" cy="681926"/>
            <a:chOff x="1239864" y="2650210"/>
            <a:chExt cx="728421" cy="681926"/>
          </a:xfrm>
        </p:grpSpPr>
        <p:sp>
          <p:nvSpPr>
            <p:cNvPr id="30" name="Oval 29"/>
            <p:cNvSpPr/>
            <p:nvPr/>
          </p:nvSpPr>
          <p:spPr>
            <a:xfrm>
              <a:off x="1239864" y="2650210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un 30"/>
            <p:cNvSpPr/>
            <p:nvPr/>
          </p:nvSpPr>
          <p:spPr>
            <a:xfrm>
              <a:off x="1618361" y="2685892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Cycle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cycleDetect</a:t>
            </a:r>
            <a:r>
              <a:rPr lang="en-US" sz="2400" dirty="0"/>
              <a:t>(G):</a:t>
            </a:r>
          </a:p>
          <a:p>
            <a:pPr marL="457200" lvl="1" indent="0"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/>
              <a:t>v ∈ G.V:</a:t>
            </a:r>
          </a:p>
          <a:p>
            <a:pPr marL="914400" lvl="2" indent="0">
              <a:buNone/>
            </a:pPr>
            <a:r>
              <a:rPr lang="en-US" sz="2400" dirty="0"/>
              <a:t>MAKE-SET(v)</a:t>
            </a:r>
          </a:p>
          <a:p>
            <a:pPr marL="457200" lvl="1" indent="0">
              <a:buNone/>
            </a:pPr>
            <a:r>
              <a:rPr lang="en-US" dirty="0" err="1"/>
              <a:t>foreach</a:t>
            </a:r>
            <a:r>
              <a:rPr lang="en-US" dirty="0"/>
              <a:t> (u, v) in G.E:</a:t>
            </a:r>
          </a:p>
          <a:p>
            <a:pPr marL="914400" lvl="2" indent="0">
              <a:buNone/>
            </a:pPr>
            <a:r>
              <a:rPr lang="en-US" sz="2400" dirty="0"/>
              <a:t>if FIND-SET(u) ≠ FIND-SET(v):</a:t>
            </a:r>
          </a:p>
          <a:p>
            <a:pPr marL="1371600" lvl="3" indent="0">
              <a:buNone/>
            </a:pPr>
            <a:r>
              <a:rPr lang="en-US" sz="2400" dirty="0"/>
              <a:t>UNION(u, v)</a:t>
            </a:r>
          </a:p>
          <a:p>
            <a:pPr marL="914400" lvl="2" indent="0">
              <a:buNone/>
            </a:pPr>
            <a:r>
              <a:rPr lang="en-US" sz="2400" dirty="0" smtClean="0"/>
              <a:t>else</a:t>
            </a:r>
            <a:r>
              <a:rPr lang="en-US" sz="2400" dirty="0"/>
              <a:t>:</a:t>
            </a:r>
          </a:p>
          <a:p>
            <a:pPr marL="1371600" lvl="3" indent="0">
              <a:buNone/>
            </a:pPr>
            <a:r>
              <a:rPr lang="en-US" sz="2400" dirty="0" smtClean="0"/>
              <a:t>return </a:t>
            </a:r>
            <a:r>
              <a:rPr lang="en-US" sz="2400" dirty="0"/>
              <a:t>True</a:t>
            </a:r>
          </a:p>
          <a:p>
            <a:pPr marL="457200" lvl="1" indent="0">
              <a:buNone/>
            </a:pPr>
            <a:r>
              <a:rPr lang="en-US" dirty="0"/>
              <a:t>return False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76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741332" y="2298104"/>
            <a:ext cx="6666858" cy="36222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Cycle </a:t>
            </a:r>
            <a:r>
              <a:rPr lang="en-US" b="1" dirty="0" smtClean="0"/>
              <a:t>Detection – 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AB, BE, EF, CD, BF, DE, CE, BC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596325" y="2727702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34331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17841" y="2727702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917841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39357" y="2750950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32897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n 13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un 14"/>
          <p:cNvSpPr/>
          <p:nvPr/>
        </p:nvSpPr>
        <p:spPr>
          <a:xfrm>
            <a:off x="4324673" y="273682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n 15"/>
          <p:cNvSpPr/>
          <p:nvPr/>
        </p:nvSpPr>
        <p:spPr>
          <a:xfrm>
            <a:off x="6527364" y="2750950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n 16"/>
          <p:cNvSpPr/>
          <p:nvPr/>
        </p:nvSpPr>
        <p:spPr>
          <a:xfrm>
            <a:off x="6564820" y="487938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/>
          <p:cNvSpPr/>
          <p:nvPr/>
        </p:nvSpPr>
        <p:spPr>
          <a:xfrm>
            <a:off x="4246534" y="4995621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n 18"/>
          <p:cNvSpPr/>
          <p:nvPr/>
        </p:nvSpPr>
        <p:spPr>
          <a:xfrm>
            <a:off x="1813300" y="5032673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0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Cycle </a:t>
            </a:r>
            <a:r>
              <a:rPr lang="en-US" b="1" dirty="0" smtClean="0"/>
              <a:t>Detection –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AF, AB, CD</a:t>
            </a:r>
            <a:r>
              <a:rPr lang="en-US" dirty="0"/>
              <a:t>, DE, BC, BE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4"/>
          <a:stretch>
            <a:fillRect/>
          </a:stretch>
        </p:blipFill>
        <p:spPr>
          <a:xfrm>
            <a:off x="741332" y="2298104"/>
            <a:ext cx="6666858" cy="3622249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1596325" y="2727702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534331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917841" y="2727702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917841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239357" y="2750950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232897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un 20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un 21"/>
          <p:cNvSpPr/>
          <p:nvPr/>
        </p:nvSpPr>
        <p:spPr>
          <a:xfrm>
            <a:off x="4324673" y="273682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un 22"/>
          <p:cNvSpPr/>
          <p:nvPr/>
        </p:nvSpPr>
        <p:spPr>
          <a:xfrm>
            <a:off x="6527364" y="2750950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un 23"/>
          <p:cNvSpPr/>
          <p:nvPr/>
        </p:nvSpPr>
        <p:spPr>
          <a:xfrm>
            <a:off x="6564820" y="487938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un 24"/>
          <p:cNvSpPr/>
          <p:nvPr/>
        </p:nvSpPr>
        <p:spPr>
          <a:xfrm>
            <a:off x="4246534" y="4995621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un 25"/>
          <p:cNvSpPr/>
          <p:nvPr/>
        </p:nvSpPr>
        <p:spPr>
          <a:xfrm>
            <a:off x="1813300" y="5032673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2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Cycle </a:t>
            </a:r>
            <a:r>
              <a:rPr lang="en-US" b="1" dirty="0" smtClean="0"/>
              <a:t>Detection –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AF, AB, CD, DE, BC, BE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87159" y="2290587"/>
            <a:ext cx="39985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AF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(A)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(F)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</p:txBody>
      </p:sp>
      <p:pic>
        <p:nvPicPr>
          <p:cNvPr id="15" name="Picture 14"/>
          <p:cNvPicPr/>
          <p:nvPr/>
        </p:nvPicPr>
        <p:blipFill>
          <a:blip r:embed="rId4"/>
          <a:stretch>
            <a:fillRect/>
          </a:stretch>
        </p:blipFill>
        <p:spPr>
          <a:xfrm>
            <a:off x="741332" y="2298104"/>
            <a:ext cx="6666858" cy="3622249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596325" y="2727702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534331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917841" y="2727702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917841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239357" y="2750950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232897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un 21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un 22"/>
          <p:cNvSpPr/>
          <p:nvPr/>
        </p:nvSpPr>
        <p:spPr>
          <a:xfrm>
            <a:off x="4324673" y="273682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un 23"/>
          <p:cNvSpPr/>
          <p:nvPr/>
        </p:nvSpPr>
        <p:spPr>
          <a:xfrm>
            <a:off x="6527364" y="2750950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un 24"/>
          <p:cNvSpPr/>
          <p:nvPr/>
        </p:nvSpPr>
        <p:spPr>
          <a:xfrm>
            <a:off x="6564820" y="487938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un 25"/>
          <p:cNvSpPr/>
          <p:nvPr/>
        </p:nvSpPr>
        <p:spPr>
          <a:xfrm>
            <a:off x="4246534" y="4995621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un 26"/>
          <p:cNvSpPr/>
          <p:nvPr/>
        </p:nvSpPr>
        <p:spPr>
          <a:xfrm>
            <a:off x="1813300" y="5032673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4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741332" y="2298104"/>
            <a:ext cx="6666858" cy="36222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Cycle </a:t>
            </a:r>
            <a:r>
              <a:rPr lang="en-US" b="1" dirty="0" smtClean="0"/>
              <a:t>Detection –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AF, AB, CD, DE, BC, BE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596323" y="2727702"/>
            <a:ext cx="557939" cy="252364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17841" y="2727702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917841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39357" y="2750950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32897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87159" y="2290587"/>
            <a:ext cx="39985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AF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(A)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(F)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</p:txBody>
      </p:sp>
      <p:sp>
        <p:nvSpPr>
          <p:cNvPr id="15" name="Sun 14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n 15"/>
          <p:cNvSpPr/>
          <p:nvPr/>
        </p:nvSpPr>
        <p:spPr>
          <a:xfrm>
            <a:off x="4324673" y="273682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n 16"/>
          <p:cNvSpPr/>
          <p:nvPr/>
        </p:nvSpPr>
        <p:spPr>
          <a:xfrm>
            <a:off x="6527364" y="2750950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/>
          <p:cNvSpPr/>
          <p:nvPr/>
        </p:nvSpPr>
        <p:spPr>
          <a:xfrm>
            <a:off x="6564820" y="487938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n 18"/>
          <p:cNvSpPr/>
          <p:nvPr/>
        </p:nvSpPr>
        <p:spPr>
          <a:xfrm>
            <a:off x="4246534" y="4995621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0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741332" y="2298104"/>
            <a:ext cx="6666858" cy="36222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Cycle </a:t>
            </a:r>
            <a:r>
              <a:rPr lang="en-US" b="1" dirty="0" smtClean="0"/>
              <a:t>Detection –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AF, AB, CD, DE, BC, BE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596323" y="2727702"/>
            <a:ext cx="557939" cy="252364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17841" y="2727702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917841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39357" y="2750950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32897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87159" y="2290587"/>
            <a:ext cx="39985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AB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(A)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(B)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</p:txBody>
      </p:sp>
      <p:sp>
        <p:nvSpPr>
          <p:cNvPr id="15" name="Sun 14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n 15"/>
          <p:cNvSpPr/>
          <p:nvPr/>
        </p:nvSpPr>
        <p:spPr>
          <a:xfrm>
            <a:off x="4324673" y="273682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n 16"/>
          <p:cNvSpPr/>
          <p:nvPr/>
        </p:nvSpPr>
        <p:spPr>
          <a:xfrm>
            <a:off x="6527364" y="2750950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/>
          <p:cNvSpPr/>
          <p:nvPr/>
        </p:nvSpPr>
        <p:spPr>
          <a:xfrm>
            <a:off x="6564820" y="487938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n 18"/>
          <p:cNvSpPr/>
          <p:nvPr/>
        </p:nvSpPr>
        <p:spPr>
          <a:xfrm>
            <a:off x="4246534" y="4995621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0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741332" y="2298104"/>
            <a:ext cx="6666858" cy="36222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Cycle </a:t>
            </a:r>
            <a:r>
              <a:rPr lang="en-US" b="1" dirty="0" smtClean="0"/>
              <a:t>Detection –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AF, AB, CD, DE, BC, BE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917841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39357" y="2750950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32897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87159" y="2290587"/>
            <a:ext cx="39985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AB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(A)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(B)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</p:txBody>
      </p:sp>
      <p:sp>
        <p:nvSpPr>
          <p:cNvPr id="15" name="Sun 14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47809" y="2433234"/>
            <a:ext cx="3148177" cy="2929180"/>
          </a:xfrm>
          <a:custGeom>
            <a:avLst/>
            <a:gdLst>
              <a:gd name="connsiteX0" fmla="*/ 95011 w 3148177"/>
              <a:gd name="connsiteY0" fmla="*/ 263471 h 2929180"/>
              <a:gd name="connsiteX1" fmla="*/ 203499 w 3148177"/>
              <a:gd name="connsiteY1" fmla="*/ 247973 h 2929180"/>
              <a:gd name="connsiteX2" fmla="*/ 327486 w 3148177"/>
              <a:gd name="connsiteY2" fmla="*/ 216976 h 2929180"/>
              <a:gd name="connsiteX3" fmla="*/ 637452 w 3148177"/>
              <a:gd name="connsiteY3" fmla="*/ 170481 h 2929180"/>
              <a:gd name="connsiteX4" fmla="*/ 838930 w 3148177"/>
              <a:gd name="connsiteY4" fmla="*/ 139485 h 2929180"/>
              <a:gd name="connsiteX5" fmla="*/ 1458862 w 3148177"/>
              <a:gd name="connsiteY5" fmla="*/ 123986 h 2929180"/>
              <a:gd name="connsiteX6" fmla="*/ 1567350 w 3148177"/>
              <a:gd name="connsiteY6" fmla="*/ 108488 h 2929180"/>
              <a:gd name="connsiteX7" fmla="*/ 1629344 w 3148177"/>
              <a:gd name="connsiteY7" fmla="*/ 92990 h 2929180"/>
              <a:gd name="connsiteX8" fmla="*/ 1784327 w 3148177"/>
              <a:gd name="connsiteY8" fmla="*/ 77491 h 2929180"/>
              <a:gd name="connsiteX9" fmla="*/ 2001303 w 3148177"/>
              <a:gd name="connsiteY9" fmla="*/ 30997 h 2929180"/>
              <a:gd name="connsiteX10" fmla="*/ 2047798 w 3148177"/>
              <a:gd name="connsiteY10" fmla="*/ 15498 h 2929180"/>
              <a:gd name="connsiteX11" fmla="*/ 2187283 w 3148177"/>
              <a:gd name="connsiteY11" fmla="*/ 0 h 2929180"/>
              <a:gd name="connsiteX12" fmla="*/ 2760720 w 3148177"/>
              <a:gd name="connsiteY12" fmla="*/ 15498 h 2929180"/>
              <a:gd name="connsiteX13" fmla="*/ 2807215 w 3148177"/>
              <a:gd name="connsiteY13" fmla="*/ 30997 h 2929180"/>
              <a:gd name="connsiteX14" fmla="*/ 2946699 w 3148177"/>
              <a:gd name="connsiteY14" fmla="*/ 139485 h 2929180"/>
              <a:gd name="connsiteX15" fmla="*/ 2993194 w 3148177"/>
              <a:gd name="connsiteY15" fmla="*/ 170481 h 2929180"/>
              <a:gd name="connsiteX16" fmla="*/ 3024191 w 3148177"/>
              <a:gd name="connsiteY16" fmla="*/ 216976 h 2929180"/>
              <a:gd name="connsiteX17" fmla="*/ 3070686 w 3148177"/>
              <a:gd name="connsiteY17" fmla="*/ 278969 h 2929180"/>
              <a:gd name="connsiteX18" fmla="*/ 3101683 w 3148177"/>
              <a:gd name="connsiteY18" fmla="*/ 340963 h 2929180"/>
              <a:gd name="connsiteX19" fmla="*/ 3148177 w 3148177"/>
              <a:gd name="connsiteY19" fmla="*/ 433952 h 2929180"/>
              <a:gd name="connsiteX20" fmla="*/ 3132679 w 3148177"/>
              <a:gd name="connsiteY20" fmla="*/ 666427 h 2929180"/>
              <a:gd name="connsiteX21" fmla="*/ 3101683 w 3148177"/>
              <a:gd name="connsiteY21" fmla="*/ 712922 h 2929180"/>
              <a:gd name="connsiteX22" fmla="*/ 3086184 w 3148177"/>
              <a:gd name="connsiteY22" fmla="*/ 759417 h 2929180"/>
              <a:gd name="connsiteX23" fmla="*/ 3039689 w 3148177"/>
              <a:gd name="connsiteY23" fmla="*/ 790413 h 2929180"/>
              <a:gd name="connsiteX24" fmla="*/ 2977696 w 3148177"/>
              <a:gd name="connsiteY24" fmla="*/ 821410 h 2929180"/>
              <a:gd name="connsiteX25" fmla="*/ 2884706 w 3148177"/>
              <a:gd name="connsiteY25" fmla="*/ 852407 h 2929180"/>
              <a:gd name="connsiteX26" fmla="*/ 2838211 w 3148177"/>
              <a:gd name="connsiteY26" fmla="*/ 867905 h 2929180"/>
              <a:gd name="connsiteX27" fmla="*/ 2667730 w 3148177"/>
              <a:gd name="connsiteY27" fmla="*/ 929898 h 2929180"/>
              <a:gd name="connsiteX28" fmla="*/ 2621235 w 3148177"/>
              <a:gd name="connsiteY28" fmla="*/ 945397 h 2929180"/>
              <a:gd name="connsiteX29" fmla="*/ 2559242 w 3148177"/>
              <a:gd name="connsiteY29" fmla="*/ 960895 h 2929180"/>
              <a:gd name="connsiteX30" fmla="*/ 2481750 w 3148177"/>
              <a:gd name="connsiteY30" fmla="*/ 976393 h 2929180"/>
              <a:gd name="connsiteX31" fmla="*/ 2435255 w 3148177"/>
              <a:gd name="connsiteY31" fmla="*/ 991891 h 2929180"/>
              <a:gd name="connsiteX32" fmla="*/ 2357764 w 3148177"/>
              <a:gd name="connsiteY32" fmla="*/ 1007390 h 2929180"/>
              <a:gd name="connsiteX33" fmla="*/ 2218279 w 3148177"/>
              <a:gd name="connsiteY33" fmla="*/ 1053885 h 2929180"/>
              <a:gd name="connsiteX34" fmla="*/ 2171784 w 3148177"/>
              <a:gd name="connsiteY34" fmla="*/ 1069383 h 2929180"/>
              <a:gd name="connsiteX35" fmla="*/ 2109791 w 3148177"/>
              <a:gd name="connsiteY35" fmla="*/ 1084881 h 2929180"/>
              <a:gd name="connsiteX36" fmla="*/ 1954808 w 3148177"/>
              <a:gd name="connsiteY36" fmla="*/ 1146874 h 2929180"/>
              <a:gd name="connsiteX37" fmla="*/ 1830822 w 3148177"/>
              <a:gd name="connsiteY37" fmla="*/ 1162373 h 2929180"/>
              <a:gd name="connsiteX38" fmla="*/ 1737832 w 3148177"/>
              <a:gd name="connsiteY38" fmla="*/ 1193369 h 2929180"/>
              <a:gd name="connsiteX39" fmla="*/ 1691337 w 3148177"/>
              <a:gd name="connsiteY39" fmla="*/ 1224366 h 2929180"/>
              <a:gd name="connsiteX40" fmla="*/ 1582849 w 3148177"/>
              <a:gd name="connsiteY40" fmla="*/ 1255363 h 2929180"/>
              <a:gd name="connsiteX41" fmla="*/ 1536354 w 3148177"/>
              <a:gd name="connsiteY41" fmla="*/ 1286359 h 2929180"/>
              <a:gd name="connsiteX42" fmla="*/ 1489859 w 3148177"/>
              <a:gd name="connsiteY42" fmla="*/ 1301858 h 2929180"/>
              <a:gd name="connsiteX43" fmla="*/ 1396869 w 3148177"/>
              <a:gd name="connsiteY43" fmla="*/ 1348352 h 2929180"/>
              <a:gd name="connsiteX44" fmla="*/ 1303879 w 3148177"/>
              <a:gd name="connsiteY44" fmla="*/ 1410346 h 2929180"/>
              <a:gd name="connsiteX45" fmla="*/ 1272883 w 3148177"/>
              <a:gd name="connsiteY45" fmla="*/ 1456841 h 2929180"/>
              <a:gd name="connsiteX46" fmla="*/ 1117899 w 3148177"/>
              <a:gd name="connsiteY46" fmla="*/ 1549830 h 2929180"/>
              <a:gd name="connsiteX47" fmla="*/ 1040408 w 3148177"/>
              <a:gd name="connsiteY47" fmla="*/ 1642820 h 2929180"/>
              <a:gd name="connsiteX48" fmla="*/ 947418 w 3148177"/>
              <a:gd name="connsiteY48" fmla="*/ 1766807 h 2929180"/>
              <a:gd name="connsiteX49" fmla="*/ 916422 w 3148177"/>
              <a:gd name="connsiteY49" fmla="*/ 1813302 h 2929180"/>
              <a:gd name="connsiteX50" fmla="*/ 869927 w 3148177"/>
              <a:gd name="connsiteY50" fmla="*/ 1859797 h 2929180"/>
              <a:gd name="connsiteX51" fmla="*/ 854428 w 3148177"/>
              <a:gd name="connsiteY51" fmla="*/ 1906291 h 2929180"/>
              <a:gd name="connsiteX52" fmla="*/ 792435 w 3148177"/>
              <a:gd name="connsiteY52" fmla="*/ 2030278 h 2929180"/>
              <a:gd name="connsiteX53" fmla="*/ 776937 w 3148177"/>
              <a:gd name="connsiteY53" fmla="*/ 2107769 h 2929180"/>
              <a:gd name="connsiteX54" fmla="*/ 745940 w 3148177"/>
              <a:gd name="connsiteY54" fmla="*/ 2200759 h 2929180"/>
              <a:gd name="connsiteX55" fmla="*/ 730442 w 3148177"/>
              <a:gd name="connsiteY55" fmla="*/ 2479729 h 2929180"/>
              <a:gd name="connsiteX56" fmla="*/ 699445 w 3148177"/>
              <a:gd name="connsiteY56" fmla="*/ 2572719 h 2929180"/>
              <a:gd name="connsiteX57" fmla="*/ 606455 w 3148177"/>
              <a:gd name="connsiteY57" fmla="*/ 2743200 h 2929180"/>
              <a:gd name="connsiteX58" fmla="*/ 559960 w 3148177"/>
              <a:gd name="connsiteY58" fmla="*/ 2789695 h 2929180"/>
              <a:gd name="connsiteX59" fmla="*/ 482469 w 3148177"/>
              <a:gd name="connsiteY59" fmla="*/ 2882685 h 2929180"/>
              <a:gd name="connsiteX60" fmla="*/ 389479 w 3148177"/>
              <a:gd name="connsiteY60" fmla="*/ 2913681 h 2929180"/>
              <a:gd name="connsiteX61" fmla="*/ 342984 w 3148177"/>
              <a:gd name="connsiteY61" fmla="*/ 2929180 h 2929180"/>
              <a:gd name="connsiteX62" fmla="*/ 141506 w 3148177"/>
              <a:gd name="connsiteY62" fmla="*/ 2898183 h 2929180"/>
              <a:gd name="connsiteX63" fmla="*/ 95011 w 3148177"/>
              <a:gd name="connsiteY63" fmla="*/ 2867186 h 2929180"/>
              <a:gd name="connsiteX64" fmla="*/ 33018 w 3148177"/>
              <a:gd name="connsiteY64" fmla="*/ 2743200 h 2929180"/>
              <a:gd name="connsiteX65" fmla="*/ 2022 w 3148177"/>
              <a:gd name="connsiteY65" fmla="*/ 2650210 h 2929180"/>
              <a:gd name="connsiteX66" fmla="*/ 33018 w 3148177"/>
              <a:gd name="connsiteY66" fmla="*/ 1921790 h 2929180"/>
              <a:gd name="connsiteX67" fmla="*/ 48516 w 3148177"/>
              <a:gd name="connsiteY67" fmla="*/ 1875295 h 2929180"/>
              <a:gd name="connsiteX68" fmla="*/ 79513 w 3148177"/>
              <a:gd name="connsiteY68" fmla="*/ 1766807 h 2929180"/>
              <a:gd name="connsiteX69" fmla="*/ 95011 w 3148177"/>
              <a:gd name="connsiteY69" fmla="*/ 340963 h 2929180"/>
              <a:gd name="connsiteX70" fmla="*/ 141506 w 3148177"/>
              <a:gd name="connsiteY70" fmla="*/ 325464 h 2929180"/>
              <a:gd name="connsiteX71" fmla="*/ 95011 w 3148177"/>
              <a:gd name="connsiteY71" fmla="*/ 263471 h 292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148177" h="2929180">
                <a:moveTo>
                  <a:pt x="95011" y="263471"/>
                </a:moveTo>
                <a:cubicBezTo>
                  <a:pt x="105343" y="250556"/>
                  <a:pt x="167679" y="255137"/>
                  <a:pt x="203499" y="247973"/>
                </a:cubicBezTo>
                <a:cubicBezTo>
                  <a:pt x="245273" y="239618"/>
                  <a:pt x="285465" y="223979"/>
                  <a:pt x="327486" y="216976"/>
                </a:cubicBezTo>
                <a:cubicBezTo>
                  <a:pt x="523020" y="184388"/>
                  <a:pt x="318507" y="217732"/>
                  <a:pt x="637452" y="170481"/>
                </a:cubicBezTo>
                <a:cubicBezTo>
                  <a:pt x="704668" y="160523"/>
                  <a:pt x="771002" y="141183"/>
                  <a:pt x="838930" y="139485"/>
                </a:cubicBezTo>
                <a:lnTo>
                  <a:pt x="1458862" y="123986"/>
                </a:lnTo>
                <a:cubicBezTo>
                  <a:pt x="1495025" y="118820"/>
                  <a:pt x="1531409" y="115023"/>
                  <a:pt x="1567350" y="108488"/>
                </a:cubicBezTo>
                <a:cubicBezTo>
                  <a:pt x="1588307" y="104678"/>
                  <a:pt x="1608257" y="96002"/>
                  <a:pt x="1629344" y="92990"/>
                </a:cubicBezTo>
                <a:cubicBezTo>
                  <a:pt x="1680741" y="85648"/>
                  <a:pt x="1732983" y="85193"/>
                  <a:pt x="1784327" y="77491"/>
                </a:cubicBezTo>
                <a:cubicBezTo>
                  <a:pt x="1821777" y="71874"/>
                  <a:pt x="1944163" y="47323"/>
                  <a:pt x="2001303" y="30997"/>
                </a:cubicBezTo>
                <a:cubicBezTo>
                  <a:pt x="2017011" y="26509"/>
                  <a:pt x="2031684" y="18184"/>
                  <a:pt x="2047798" y="15498"/>
                </a:cubicBezTo>
                <a:cubicBezTo>
                  <a:pt x="2093943" y="7807"/>
                  <a:pt x="2140788" y="5166"/>
                  <a:pt x="2187283" y="0"/>
                </a:cubicBezTo>
                <a:cubicBezTo>
                  <a:pt x="2378429" y="5166"/>
                  <a:pt x="2569743" y="5949"/>
                  <a:pt x="2760720" y="15498"/>
                </a:cubicBezTo>
                <a:cubicBezTo>
                  <a:pt x="2777036" y="16314"/>
                  <a:pt x="2792934" y="23063"/>
                  <a:pt x="2807215" y="30997"/>
                </a:cubicBezTo>
                <a:cubicBezTo>
                  <a:pt x="2948241" y="109345"/>
                  <a:pt x="2856331" y="64178"/>
                  <a:pt x="2946699" y="139485"/>
                </a:cubicBezTo>
                <a:cubicBezTo>
                  <a:pt x="2961008" y="151409"/>
                  <a:pt x="2977696" y="160149"/>
                  <a:pt x="2993194" y="170481"/>
                </a:cubicBezTo>
                <a:cubicBezTo>
                  <a:pt x="3003526" y="185979"/>
                  <a:pt x="3013364" y="201819"/>
                  <a:pt x="3024191" y="216976"/>
                </a:cubicBezTo>
                <a:cubicBezTo>
                  <a:pt x="3039205" y="237995"/>
                  <a:pt x="3056996" y="257065"/>
                  <a:pt x="3070686" y="278969"/>
                </a:cubicBezTo>
                <a:cubicBezTo>
                  <a:pt x="3082931" y="298561"/>
                  <a:pt x="3090220" y="320903"/>
                  <a:pt x="3101683" y="340963"/>
                </a:cubicBezTo>
                <a:cubicBezTo>
                  <a:pt x="3149752" y="425085"/>
                  <a:pt x="3119763" y="348709"/>
                  <a:pt x="3148177" y="433952"/>
                </a:cubicBezTo>
                <a:cubicBezTo>
                  <a:pt x="3143011" y="511444"/>
                  <a:pt x="3145447" y="589820"/>
                  <a:pt x="3132679" y="666427"/>
                </a:cubicBezTo>
                <a:cubicBezTo>
                  <a:pt x="3129617" y="684800"/>
                  <a:pt x="3110013" y="696262"/>
                  <a:pt x="3101683" y="712922"/>
                </a:cubicBezTo>
                <a:cubicBezTo>
                  <a:pt x="3094377" y="727534"/>
                  <a:pt x="3096390" y="746660"/>
                  <a:pt x="3086184" y="759417"/>
                </a:cubicBezTo>
                <a:cubicBezTo>
                  <a:pt x="3074548" y="773962"/>
                  <a:pt x="3055861" y="781172"/>
                  <a:pt x="3039689" y="790413"/>
                </a:cubicBezTo>
                <a:cubicBezTo>
                  <a:pt x="3019630" y="801876"/>
                  <a:pt x="2999147" y="812829"/>
                  <a:pt x="2977696" y="821410"/>
                </a:cubicBezTo>
                <a:cubicBezTo>
                  <a:pt x="2947360" y="833545"/>
                  <a:pt x="2915703" y="842075"/>
                  <a:pt x="2884706" y="852407"/>
                </a:cubicBezTo>
                <a:cubicBezTo>
                  <a:pt x="2869208" y="857573"/>
                  <a:pt x="2853379" y="861838"/>
                  <a:pt x="2838211" y="867905"/>
                </a:cubicBezTo>
                <a:cubicBezTo>
                  <a:pt x="2730373" y="911041"/>
                  <a:pt x="2787125" y="890100"/>
                  <a:pt x="2667730" y="929898"/>
                </a:cubicBezTo>
                <a:cubicBezTo>
                  <a:pt x="2652232" y="935064"/>
                  <a:pt x="2637084" y="941435"/>
                  <a:pt x="2621235" y="945397"/>
                </a:cubicBezTo>
                <a:cubicBezTo>
                  <a:pt x="2600571" y="950563"/>
                  <a:pt x="2580035" y="956274"/>
                  <a:pt x="2559242" y="960895"/>
                </a:cubicBezTo>
                <a:cubicBezTo>
                  <a:pt x="2533527" y="966609"/>
                  <a:pt x="2507306" y="970004"/>
                  <a:pt x="2481750" y="976393"/>
                </a:cubicBezTo>
                <a:cubicBezTo>
                  <a:pt x="2465901" y="980355"/>
                  <a:pt x="2451104" y="987929"/>
                  <a:pt x="2435255" y="991891"/>
                </a:cubicBezTo>
                <a:cubicBezTo>
                  <a:pt x="2409700" y="998280"/>
                  <a:pt x="2383178" y="1000459"/>
                  <a:pt x="2357764" y="1007390"/>
                </a:cubicBezTo>
                <a:cubicBezTo>
                  <a:pt x="2357717" y="1007403"/>
                  <a:pt x="2241549" y="1046128"/>
                  <a:pt x="2218279" y="1053885"/>
                </a:cubicBezTo>
                <a:cubicBezTo>
                  <a:pt x="2202781" y="1059051"/>
                  <a:pt x="2187633" y="1065421"/>
                  <a:pt x="2171784" y="1069383"/>
                </a:cubicBezTo>
                <a:lnTo>
                  <a:pt x="2109791" y="1084881"/>
                </a:lnTo>
                <a:cubicBezTo>
                  <a:pt x="2063711" y="1107921"/>
                  <a:pt x="2005883" y="1140489"/>
                  <a:pt x="1954808" y="1146874"/>
                </a:cubicBezTo>
                <a:lnTo>
                  <a:pt x="1830822" y="1162373"/>
                </a:lnTo>
                <a:cubicBezTo>
                  <a:pt x="1799825" y="1172705"/>
                  <a:pt x="1765018" y="1175245"/>
                  <a:pt x="1737832" y="1193369"/>
                </a:cubicBezTo>
                <a:cubicBezTo>
                  <a:pt x="1722334" y="1203701"/>
                  <a:pt x="1708458" y="1217029"/>
                  <a:pt x="1691337" y="1224366"/>
                </a:cubicBezTo>
                <a:cubicBezTo>
                  <a:pt x="1621792" y="1254171"/>
                  <a:pt x="1643187" y="1225194"/>
                  <a:pt x="1582849" y="1255363"/>
                </a:cubicBezTo>
                <a:cubicBezTo>
                  <a:pt x="1566189" y="1263693"/>
                  <a:pt x="1553014" y="1278029"/>
                  <a:pt x="1536354" y="1286359"/>
                </a:cubicBezTo>
                <a:cubicBezTo>
                  <a:pt x="1521742" y="1293665"/>
                  <a:pt x="1504471" y="1294552"/>
                  <a:pt x="1489859" y="1301858"/>
                </a:cubicBezTo>
                <a:cubicBezTo>
                  <a:pt x="1369691" y="1361942"/>
                  <a:pt x="1513729" y="1309400"/>
                  <a:pt x="1396869" y="1348352"/>
                </a:cubicBezTo>
                <a:cubicBezTo>
                  <a:pt x="1365872" y="1369017"/>
                  <a:pt x="1324543" y="1379349"/>
                  <a:pt x="1303879" y="1410346"/>
                </a:cubicBezTo>
                <a:cubicBezTo>
                  <a:pt x="1293547" y="1425844"/>
                  <a:pt x="1286901" y="1444575"/>
                  <a:pt x="1272883" y="1456841"/>
                </a:cubicBezTo>
                <a:cubicBezTo>
                  <a:pt x="1223009" y="1500481"/>
                  <a:pt x="1174552" y="1521504"/>
                  <a:pt x="1117899" y="1549830"/>
                </a:cubicBezTo>
                <a:cubicBezTo>
                  <a:pt x="1034184" y="1675405"/>
                  <a:pt x="1147802" y="1511560"/>
                  <a:pt x="1040408" y="1642820"/>
                </a:cubicBezTo>
                <a:cubicBezTo>
                  <a:pt x="1007694" y="1682804"/>
                  <a:pt x="976074" y="1723822"/>
                  <a:pt x="947418" y="1766807"/>
                </a:cubicBezTo>
                <a:cubicBezTo>
                  <a:pt x="937086" y="1782305"/>
                  <a:pt x="928346" y="1798993"/>
                  <a:pt x="916422" y="1813302"/>
                </a:cubicBezTo>
                <a:cubicBezTo>
                  <a:pt x="902391" y="1830140"/>
                  <a:pt x="885425" y="1844299"/>
                  <a:pt x="869927" y="1859797"/>
                </a:cubicBezTo>
                <a:cubicBezTo>
                  <a:pt x="864761" y="1875295"/>
                  <a:pt x="861188" y="1891419"/>
                  <a:pt x="854428" y="1906291"/>
                </a:cubicBezTo>
                <a:cubicBezTo>
                  <a:pt x="835307" y="1948356"/>
                  <a:pt x="792435" y="2030278"/>
                  <a:pt x="792435" y="2030278"/>
                </a:cubicBezTo>
                <a:cubicBezTo>
                  <a:pt x="787269" y="2056108"/>
                  <a:pt x="783868" y="2082355"/>
                  <a:pt x="776937" y="2107769"/>
                </a:cubicBezTo>
                <a:cubicBezTo>
                  <a:pt x="768340" y="2139291"/>
                  <a:pt x="745940" y="2200759"/>
                  <a:pt x="745940" y="2200759"/>
                </a:cubicBezTo>
                <a:cubicBezTo>
                  <a:pt x="740774" y="2293749"/>
                  <a:pt x="741994" y="2387315"/>
                  <a:pt x="730442" y="2479729"/>
                </a:cubicBezTo>
                <a:cubicBezTo>
                  <a:pt x="726389" y="2512150"/>
                  <a:pt x="714057" y="2543495"/>
                  <a:pt x="699445" y="2572719"/>
                </a:cubicBezTo>
                <a:cubicBezTo>
                  <a:pt x="681798" y="2608013"/>
                  <a:pt x="641849" y="2700728"/>
                  <a:pt x="606455" y="2743200"/>
                </a:cubicBezTo>
                <a:cubicBezTo>
                  <a:pt x="592423" y="2760038"/>
                  <a:pt x="573991" y="2772857"/>
                  <a:pt x="559960" y="2789695"/>
                </a:cubicBezTo>
                <a:cubicBezTo>
                  <a:pt x="531686" y="2823624"/>
                  <a:pt x="524626" y="2859264"/>
                  <a:pt x="482469" y="2882685"/>
                </a:cubicBezTo>
                <a:cubicBezTo>
                  <a:pt x="453907" y="2898552"/>
                  <a:pt x="420476" y="2903349"/>
                  <a:pt x="389479" y="2913681"/>
                </a:cubicBezTo>
                <a:lnTo>
                  <a:pt x="342984" y="2929180"/>
                </a:lnTo>
                <a:cubicBezTo>
                  <a:pt x="298543" y="2924736"/>
                  <a:pt x="197358" y="2926109"/>
                  <a:pt x="141506" y="2898183"/>
                </a:cubicBezTo>
                <a:cubicBezTo>
                  <a:pt x="124846" y="2889853"/>
                  <a:pt x="110509" y="2877518"/>
                  <a:pt x="95011" y="2867186"/>
                </a:cubicBezTo>
                <a:cubicBezTo>
                  <a:pt x="74347" y="2825857"/>
                  <a:pt x="47630" y="2787036"/>
                  <a:pt x="33018" y="2743200"/>
                </a:cubicBezTo>
                <a:lnTo>
                  <a:pt x="2022" y="2650210"/>
                </a:lnTo>
                <a:cubicBezTo>
                  <a:pt x="4341" y="2555135"/>
                  <a:pt x="-15243" y="2138968"/>
                  <a:pt x="33018" y="1921790"/>
                </a:cubicBezTo>
                <a:cubicBezTo>
                  <a:pt x="36562" y="1905842"/>
                  <a:pt x="44028" y="1891003"/>
                  <a:pt x="48516" y="1875295"/>
                </a:cubicBezTo>
                <a:cubicBezTo>
                  <a:pt x="87438" y="1739071"/>
                  <a:pt x="42354" y="1878286"/>
                  <a:pt x="79513" y="1766807"/>
                </a:cubicBezTo>
                <a:cubicBezTo>
                  <a:pt x="84679" y="1291526"/>
                  <a:pt x="74587" y="815833"/>
                  <a:pt x="95011" y="340963"/>
                </a:cubicBezTo>
                <a:cubicBezTo>
                  <a:pt x="95713" y="324641"/>
                  <a:pt x="134200" y="340076"/>
                  <a:pt x="141506" y="325464"/>
                </a:cubicBezTo>
                <a:cubicBezTo>
                  <a:pt x="148812" y="310852"/>
                  <a:pt x="84679" y="276386"/>
                  <a:pt x="95011" y="263471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n 16"/>
          <p:cNvSpPr/>
          <p:nvPr/>
        </p:nvSpPr>
        <p:spPr>
          <a:xfrm>
            <a:off x="6527364" y="2750950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/>
          <p:cNvSpPr/>
          <p:nvPr/>
        </p:nvSpPr>
        <p:spPr>
          <a:xfrm>
            <a:off x="6564820" y="487938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n 18"/>
          <p:cNvSpPr/>
          <p:nvPr/>
        </p:nvSpPr>
        <p:spPr>
          <a:xfrm>
            <a:off x="4246534" y="4995621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1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741332" y="2298104"/>
            <a:ext cx="6666858" cy="36222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Cycle </a:t>
            </a:r>
            <a:r>
              <a:rPr lang="en-US" b="1" dirty="0" smtClean="0"/>
              <a:t>Detection –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AF, AB, CD, DE, BC, BE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917841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39357" y="2750950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32897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87159" y="2290587"/>
            <a:ext cx="39985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CD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(C)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(D)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</p:txBody>
      </p:sp>
      <p:sp>
        <p:nvSpPr>
          <p:cNvPr id="15" name="Sun 14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47809" y="2433234"/>
            <a:ext cx="3148177" cy="2929180"/>
          </a:xfrm>
          <a:custGeom>
            <a:avLst/>
            <a:gdLst>
              <a:gd name="connsiteX0" fmla="*/ 95011 w 3148177"/>
              <a:gd name="connsiteY0" fmla="*/ 263471 h 2929180"/>
              <a:gd name="connsiteX1" fmla="*/ 203499 w 3148177"/>
              <a:gd name="connsiteY1" fmla="*/ 247973 h 2929180"/>
              <a:gd name="connsiteX2" fmla="*/ 327486 w 3148177"/>
              <a:gd name="connsiteY2" fmla="*/ 216976 h 2929180"/>
              <a:gd name="connsiteX3" fmla="*/ 637452 w 3148177"/>
              <a:gd name="connsiteY3" fmla="*/ 170481 h 2929180"/>
              <a:gd name="connsiteX4" fmla="*/ 838930 w 3148177"/>
              <a:gd name="connsiteY4" fmla="*/ 139485 h 2929180"/>
              <a:gd name="connsiteX5" fmla="*/ 1458862 w 3148177"/>
              <a:gd name="connsiteY5" fmla="*/ 123986 h 2929180"/>
              <a:gd name="connsiteX6" fmla="*/ 1567350 w 3148177"/>
              <a:gd name="connsiteY6" fmla="*/ 108488 h 2929180"/>
              <a:gd name="connsiteX7" fmla="*/ 1629344 w 3148177"/>
              <a:gd name="connsiteY7" fmla="*/ 92990 h 2929180"/>
              <a:gd name="connsiteX8" fmla="*/ 1784327 w 3148177"/>
              <a:gd name="connsiteY8" fmla="*/ 77491 h 2929180"/>
              <a:gd name="connsiteX9" fmla="*/ 2001303 w 3148177"/>
              <a:gd name="connsiteY9" fmla="*/ 30997 h 2929180"/>
              <a:gd name="connsiteX10" fmla="*/ 2047798 w 3148177"/>
              <a:gd name="connsiteY10" fmla="*/ 15498 h 2929180"/>
              <a:gd name="connsiteX11" fmla="*/ 2187283 w 3148177"/>
              <a:gd name="connsiteY11" fmla="*/ 0 h 2929180"/>
              <a:gd name="connsiteX12" fmla="*/ 2760720 w 3148177"/>
              <a:gd name="connsiteY12" fmla="*/ 15498 h 2929180"/>
              <a:gd name="connsiteX13" fmla="*/ 2807215 w 3148177"/>
              <a:gd name="connsiteY13" fmla="*/ 30997 h 2929180"/>
              <a:gd name="connsiteX14" fmla="*/ 2946699 w 3148177"/>
              <a:gd name="connsiteY14" fmla="*/ 139485 h 2929180"/>
              <a:gd name="connsiteX15" fmla="*/ 2993194 w 3148177"/>
              <a:gd name="connsiteY15" fmla="*/ 170481 h 2929180"/>
              <a:gd name="connsiteX16" fmla="*/ 3024191 w 3148177"/>
              <a:gd name="connsiteY16" fmla="*/ 216976 h 2929180"/>
              <a:gd name="connsiteX17" fmla="*/ 3070686 w 3148177"/>
              <a:gd name="connsiteY17" fmla="*/ 278969 h 2929180"/>
              <a:gd name="connsiteX18" fmla="*/ 3101683 w 3148177"/>
              <a:gd name="connsiteY18" fmla="*/ 340963 h 2929180"/>
              <a:gd name="connsiteX19" fmla="*/ 3148177 w 3148177"/>
              <a:gd name="connsiteY19" fmla="*/ 433952 h 2929180"/>
              <a:gd name="connsiteX20" fmla="*/ 3132679 w 3148177"/>
              <a:gd name="connsiteY20" fmla="*/ 666427 h 2929180"/>
              <a:gd name="connsiteX21" fmla="*/ 3101683 w 3148177"/>
              <a:gd name="connsiteY21" fmla="*/ 712922 h 2929180"/>
              <a:gd name="connsiteX22" fmla="*/ 3086184 w 3148177"/>
              <a:gd name="connsiteY22" fmla="*/ 759417 h 2929180"/>
              <a:gd name="connsiteX23" fmla="*/ 3039689 w 3148177"/>
              <a:gd name="connsiteY23" fmla="*/ 790413 h 2929180"/>
              <a:gd name="connsiteX24" fmla="*/ 2977696 w 3148177"/>
              <a:gd name="connsiteY24" fmla="*/ 821410 h 2929180"/>
              <a:gd name="connsiteX25" fmla="*/ 2884706 w 3148177"/>
              <a:gd name="connsiteY25" fmla="*/ 852407 h 2929180"/>
              <a:gd name="connsiteX26" fmla="*/ 2838211 w 3148177"/>
              <a:gd name="connsiteY26" fmla="*/ 867905 h 2929180"/>
              <a:gd name="connsiteX27" fmla="*/ 2667730 w 3148177"/>
              <a:gd name="connsiteY27" fmla="*/ 929898 h 2929180"/>
              <a:gd name="connsiteX28" fmla="*/ 2621235 w 3148177"/>
              <a:gd name="connsiteY28" fmla="*/ 945397 h 2929180"/>
              <a:gd name="connsiteX29" fmla="*/ 2559242 w 3148177"/>
              <a:gd name="connsiteY29" fmla="*/ 960895 h 2929180"/>
              <a:gd name="connsiteX30" fmla="*/ 2481750 w 3148177"/>
              <a:gd name="connsiteY30" fmla="*/ 976393 h 2929180"/>
              <a:gd name="connsiteX31" fmla="*/ 2435255 w 3148177"/>
              <a:gd name="connsiteY31" fmla="*/ 991891 h 2929180"/>
              <a:gd name="connsiteX32" fmla="*/ 2357764 w 3148177"/>
              <a:gd name="connsiteY32" fmla="*/ 1007390 h 2929180"/>
              <a:gd name="connsiteX33" fmla="*/ 2218279 w 3148177"/>
              <a:gd name="connsiteY33" fmla="*/ 1053885 h 2929180"/>
              <a:gd name="connsiteX34" fmla="*/ 2171784 w 3148177"/>
              <a:gd name="connsiteY34" fmla="*/ 1069383 h 2929180"/>
              <a:gd name="connsiteX35" fmla="*/ 2109791 w 3148177"/>
              <a:gd name="connsiteY35" fmla="*/ 1084881 h 2929180"/>
              <a:gd name="connsiteX36" fmla="*/ 1954808 w 3148177"/>
              <a:gd name="connsiteY36" fmla="*/ 1146874 h 2929180"/>
              <a:gd name="connsiteX37" fmla="*/ 1830822 w 3148177"/>
              <a:gd name="connsiteY37" fmla="*/ 1162373 h 2929180"/>
              <a:gd name="connsiteX38" fmla="*/ 1737832 w 3148177"/>
              <a:gd name="connsiteY38" fmla="*/ 1193369 h 2929180"/>
              <a:gd name="connsiteX39" fmla="*/ 1691337 w 3148177"/>
              <a:gd name="connsiteY39" fmla="*/ 1224366 h 2929180"/>
              <a:gd name="connsiteX40" fmla="*/ 1582849 w 3148177"/>
              <a:gd name="connsiteY40" fmla="*/ 1255363 h 2929180"/>
              <a:gd name="connsiteX41" fmla="*/ 1536354 w 3148177"/>
              <a:gd name="connsiteY41" fmla="*/ 1286359 h 2929180"/>
              <a:gd name="connsiteX42" fmla="*/ 1489859 w 3148177"/>
              <a:gd name="connsiteY42" fmla="*/ 1301858 h 2929180"/>
              <a:gd name="connsiteX43" fmla="*/ 1396869 w 3148177"/>
              <a:gd name="connsiteY43" fmla="*/ 1348352 h 2929180"/>
              <a:gd name="connsiteX44" fmla="*/ 1303879 w 3148177"/>
              <a:gd name="connsiteY44" fmla="*/ 1410346 h 2929180"/>
              <a:gd name="connsiteX45" fmla="*/ 1272883 w 3148177"/>
              <a:gd name="connsiteY45" fmla="*/ 1456841 h 2929180"/>
              <a:gd name="connsiteX46" fmla="*/ 1117899 w 3148177"/>
              <a:gd name="connsiteY46" fmla="*/ 1549830 h 2929180"/>
              <a:gd name="connsiteX47" fmla="*/ 1040408 w 3148177"/>
              <a:gd name="connsiteY47" fmla="*/ 1642820 h 2929180"/>
              <a:gd name="connsiteX48" fmla="*/ 947418 w 3148177"/>
              <a:gd name="connsiteY48" fmla="*/ 1766807 h 2929180"/>
              <a:gd name="connsiteX49" fmla="*/ 916422 w 3148177"/>
              <a:gd name="connsiteY49" fmla="*/ 1813302 h 2929180"/>
              <a:gd name="connsiteX50" fmla="*/ 869927 w 3148177"/>
              <a:gd name="connsiteY50" fmla="*/ 1859797 h 2929180"/>
              <a:gd name="connsiteX51" fmla="*/ 854428 w 3148177"/>
              <a:gd name="connsiteY51" fmla="*/ 1906291 h 2929180"/>
              <a:gd name="connsiteX52" fmla="*/ 792435 w 3148177"/>
              <a:gd name="connsiteY52" fmla="*/ 2030278 h 2929180"/>
              <a:gd name="connsiteX53" fmla="*/ 776937 w 3148177"/>
              <a:gd name="connsiteY53" fmla="*/ 2107769 h 2929180"/>
              <a:gd name="connsiteX54" fmla="*/ 745940 w 3148177"/>
              <a:gd name="connsiteY54" fmla="*/ 2200759 h 2929180"/>
              <a:gd name="connsiteX55" fmla="*/ 730442 w 3148177"/>
              <a:gd name="connsiteY55" fmla="*/ 2479729 h 2929180"/>
              <a:gd name="connsiteX56" fmla="*/ 699445 w 3148177"/>
              <a:gd name="connsiteY56" fmla="*/ 2572719 h 2929180"/>
              <a:gd name="connsiteX57" fmla="*/ 606455 w 3148177"/>
              <a:gd name="connsiteY57" fmla="*/ 2743200 h 2929180"/>
              <a:gd name="connsiteX58" fmla="*/ 559960 w 3148177"/>
              <a:gd name="connsiteY58" fmla="*/ 2789695 h 2929180"/>
              <a:gd name="connsiteX59" fmla="*/ 482469 w 3148177"/>
              <a:gd name="connsiteY59" fmla="*/ 2882685 h 2929180"/>
              <a:gd name="connsiteX60" fmla="*/ 389479 w 3148177"/>
              <a:gd name="connsiteY60" fmla="*/ 2913681 h 2929180"/>
              <a:gd name="connsiteX61" fmla="*/ 342984 w 3148177"/>
              <a:gd name="connsiteY61" fmla="*/ 2929180 h 2929180"/>
              <a:gd name="connsiteX62" fmla="*/ 141506 w 3148177"/>
              <a:gd name="connsiteY62" fmla="*/ 2898183 h 2929180"/>
              <a:gd name="connsiteX63" fmla="*/ 95011 w 3148177"/>
              <a:gd name="connsiteY63" fmla="*/ 2867186 h 2929180"/>
              <a:gd name="connsiteX64" fmla="*/ 33018 w 3148177"/>
              <a:gd name="connsiteY64" fmla="*/ 2743200 h 2929180"/>
              <a:gd name="connsiteX65" fmla="*/ 2022 w 3148177"/>
              <a:gd name="connsiteY65" fmla="*/ 2650210 h 2929180"/>
              <a:gd name="connsiteX66" fmla="*/ 33018 w 3148177"/>
              <a:gd name="connsiteY66" fmla="*/ 1921790 h 2929180"/>
              <a:gd name="connsiteX67" fmla="*/ 48516 w 3148177"/>
              <a:gd name="connsiteY67" fmla="*/ 1875295 h 2929180"/>
              <a:gd name="connsiteX68" fmla="*/ 79513 w 3148177"/>
              <a:gd name="connsiteY68" fmla="*/ 1766807 h 2929180"/>
              <a:gd name="connsiteX69" fmla="*/ 95011 w 3148177"/>
              <a:gd name="connsiteY69" fmla="*/ 340963 h 2929180"/>
              <a:gd name="connsiteX70" fmla="*/ 141506 w 3148177"/>
              <a:gd name="connsiteY70" fmla="*/ 325464 h 2929180"/>
              <a:gd name="connsiteX71" fmla="*/ 95011 w 3148177"/>
              <a:gd name="connsiteY71" fmla="*/ 263471 h 292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148177" h="2929180">
                <a:moveTo>
                  <a:pt x="95011" y="263471"/>
                </a:moveTo>
                <a:cubicBezTo>
                  <a:pt x="105343" y="250556"/>
                  <a:pt x="167679" y="255137"/>
                  <a:pt x="203499" y="247973"/>
                </a:cubicBezTo>
                <a:cubicBezTo>
                  <a:pt x="245273" y="239618"/>
                  <a:pt x="285465" y="223979"/>
                  <a:pt x="327486" y="216976"/>
                </a:cubicBezTo>
                <a:cubicBezTo>
                  <a:pt x="523020" y="184388"/>
                  <a:pt x="318507" y="217732"/>
                  <a:pt x="637452" y="170481"/>
                </a:cubicBezTo>
                <a:cubicBezTo>
                  <a:pt x="704668" y="160523"/>
                  <a:pt x="771002" y="141183"/>
                  <a:pt x="838930" y="139485"/>
                </a:cubicBezTo>
                <a:lnTo>
                  <a:pt x="1458862" y="123986"/>
                </a:lnTo>
                <a:cubicBezTo>
                  <a:pt x="1495025" y="118820"/>
                  <a:pt x="1531409" y="115023"/>
                  <a:pt x="1567350" y="108488"/>
                </a:cubicBezTo>
                <a:cubicBezTo>
                  <a:pt x="1588307" y="104678"/>
                  <a:pt x="1608257" y="96002"/>
                  <a:pt x="1629344" y="92990"/>
                </a:cubicBezTo>
                <a:cubicBezTo>
                  <a:pt x="1680741" y="85648"/>
                  <a:pt x="1732983" y="85193"/>
                  <a:pt x="1784327" y="77491"/>
                </a:cubicBezTo>
                <a:cubicBezTo>
                  <a:pt x="1821777" y="71874"/>
                  <a:pt x="1944163" y="47323"/>
                  <a:pt x="2001303" y="30997"/>
                </a:cubicBezTo>
                <a:cubicBezTo>
                  <a:pt x="2017011" y="26509"/>
                  <a:pt x="2031684" y="18184"/>
                  <a:pt x="2047798" y="15498"/>
                </a:cubicBezTo>
                <a:cubicBezTo>
                  <a:pt x="2093943" y="7807"/>
                  <a:pt x="2140788" y="5166"/>
                  <a:pt x="2187283" y="0"/>
                </a:cubicBezTo>
                <a:cubicBezTo>
                  <a:pt x="2378429" y="5166"/>
                  <a:pt x="2569743" y="5949"/>
                  <a:pt x="2760720" y="15498"/>
                </a:cubicBezTo>
                <a:cubicBezTo>
                  <a:pt x="2777036" y="16314"/>
                  <a:pt x="2792934" y="23063"/>
                  <a:pt x="2807215" y="30997"/>
                </a:cubicBezTo>
                <a:cubicBezTo>
                  <a:pt x="2948241" y="109345"/>
                  <a:pt x="2856331" y="64178"/>
                  <a:pt x="2946699" y="139485"/>
                </a:cubicBezTo>
                <a:cubicBezTo>
                  <a:pt x="2961008" y="151409"/>
                  <a:pt x="2977696" y="160149"/>
                  <a:pt x="2993194" y="170481"/>
                </a:cubicBezTo>
                <a:cubicBezTo>
                  <a:pt x="3003526" y="185979"/>
                  <a:pt x="3013364" y="201819"/>
                  <a:pt x="3024191" y="216976"/>
                </a:cubicBezTo>
                <a:cubicBezTo>
                  <a:pt x="3039205" y="237995"/>
                  <a:pt x="3056996" y="257065"/>
                  <a:pt x="3070686" y="278969"/>
                </a:cubicBezTo>
                <a:cubicBezTo>
                  <a:pt x="3082931" y="298561"/>
                  <a:pt x="3090220" y="320903"/>
                  <a:pt x="3101683" y="340963"/>
                </a:cubicBezTo>
                <a:cubicBezTo>
                  <a:pt x="3149752" y="425085"/>
                  <a:pt x="3119763" y="348709"/>
                  <a:pt x="3148177" y="433952"/>
                </a:cubicBezTo>
                <a:cubicBezTo>
                  <a:pt x="3143011" y="511444"/>
                  <a:pt x="3145447" y="589820"/>
                  <a:pt x="3132679" y="666427"/>
                </a:cubicBezTo>
                <a:cubicBezTo>
                  <a:pt x="3129617" y="684800"/>
                  <a:pt x="3110013" y="696262"/>
                  <a:pt x="3101683" y="712922"/>
                </a:cubicBezTo>
                <a:cubicBezTo>
                  <a:pt x="3094377" y="727534"/>
                  <a:pt x="3096390" y="746660"/>
                  <a:pt x="3086184" y="759417"/>
                </a:cubicBezTo>
                <a:cubicBezTo>
                  <a:pt x="3074548" y="773962"/>
                  <a:pt x="3055861" y="781172"/>
                  <a:pt x="3039689" y="790413"/>
                </a:cubicBezTo>
                <a:cubicBezTo>
                  <a:pt x="3019630" y="801876"/>
                  <a:pt x="2999147" y="812829"/>
                  <a:pt x="2977696" y="821410"/>
                </a:cubicBezTo>
                <a:cubicBezTo>
                  <a:pt x="2947360" y="833545"/>
                  <a:pt x="2915703" y="842075"/>
                  <a:pt x="2884706" y="852407"/>
                </a:cubicBezTo>
                <a:cubicBezTo>
                  <a:pt x="2869208" y="857573"/>
                  <a:pt x="2853379" y="861838"/>
                  <a:pt x="2838211" y="867905"/>
                </a:cubicBezTo>
                <a:cubicBezTo>
                  <a:pt x="2730373" y="911041"/>
                  <a:pt x="2787125" y="890100"/>
                  <a:pt x="2667730" y="929898"/>
                </a:cubicBezTo>
                <a:cubicBezTo>
                  <a:pt x="2652232" y="935064"/>
                  <a:pt x="2637084" y="941435"/>
                  <a:pt x="2621235" y="945397"/>
                </a:cubicBezTo>
                <a:cubicBezTo>
                  <a:pt x="2600571" y="950563"/>
                  <a:pt x="2580035" y="956274"/>
                  <a:pt x="2559242" y="960895"/>
                </a:cubicBezTo>
                <a:cubicBezTo>
                  <a:pt x="2533527" y="966609"/>
                  <a:pt x="2507306" y="970004"/>
                  <a:pt x="2481750" y="976393"/>
                </a:cubicBezTo>
                <a:cubicBezTo>
                  <a:pt x="2465901" y="980355"/>
                  <a:pt x="2451104" y="987929"/>
                  <a:pt x="2435255" y="991891"/>
                </a:cubicBezTo>
                <a:cubicBezTo>
                  <a:pt x="2409700" y="998280"/>
                  <a:pt x="2383178" y="1000459"/>
                  <a:pt x="2357764" y="1007390"/>
                </a:cubicBezTo>
                <a:cubicBezTo>
                  <a:pt x="2357717" y="1007403"/>
                  <a:pt x="2241549" y="1046128"/>
                  <a:pt x="2218279" y="1053885"/>
                </a:cubicBezTo>
                <a:cubicBezTo>
                  <a:pt x="2202781" y="1059051"/>
                  <a:pt x="2187633" y="1065421"/>
                  <a:pt x="2171784" y="1069383"/>
                </a:cubicBezTo>
                <a:lnTo>
                  <a:pt x="2109791" y="1084881"/>
                </a:lnTo>
                <a:cubicBezTo>
                  <a:pt x="2063711" y="1107921"/>
                  <a:pt x="2005883" y="1140489"/>
                  <a:pt x="1954808" y="1146874"/>
                </a:cubicBezTo>
                <a:lnTo>
                  <a:pt x="1830822" y="1162373"/>
                </a:lnTo>
                <a:cubicBezTo>
                  <a:pt x="1799825" y="1172705"/>
                  <a:pt x="1765018" y="1175245"/>
                  <a:pt x="1737832" y="1193369"/>
                </a:cubicBezTo>
                <a:cubicBezTo>
                  <a:pt x="1722334" y="1203701"/>
                  <a:pt x="1708458" y="1217029"/>
                  <a:pt x="1691337" y="1224366"/>
                </a:cubicBezTo>
                <a:cubicBezTo>
                  <a:pt x="1621792" y="1254171"/>
                  <a:pt x="1643187" y="1225194"/>
                  <a:pt x="1582849" y="1255363"/>
                </a:cubicBezTo>
                <a:cubicBezTo>
                  <a:pt x="1566189" y="1263693"/>
                  <a:pt x="1553014" y="1278029"/>
                  <a:pt x="1536354" y="1286359"/>
                </a:cubicBezTo>
                <a:cubicBezTo>
                  <a:pt x="1521742" y="1293665"/>
                  <a:pt x="1504471" y="1294552"/>
                  <a:pt x="1489859" y="1301858"/>
                </a:cubicBezTo>
                <a:cubicBezTo>
                  <a:pt x="1369691" y="1361942"/>
                  <a:pt x="1513729" y="1309400"/>
                  <a:pt x="1396869" y="1348352"/>
                </a:cubicBezTo>
                <a:cubicBezTo>
                  <a:pt x="1365872" y="1369017"/>
                  <a:pt x="1324543" y="1379349"/>
                  <a:pt x="1303879" y="1410346"/>
                </a:cubicBezTo>
                <a:cubicBezTo>
                  <a:pt x="1293547" y="1425844"/>
                  <a:pt x="1286901" y="1444575"/>
                  <a:pt x="1272883" y="1456841"/>
                </a:cubicBezTo>
                <a:cubicBezTo>
                  <a:pt x="1223009" y="1500481"/>
                  <a:pt x="1174552" y="1521504"/>
                  <a:pt x="1117899" y="1549830"/>
                </a:cubicBezTo>
                <a:cubicBezTo>
                  <a:pt x="1034184" y="1675405"/>
                  <a:pt x="1147802" y="1511560"/>
                  <a:pt x="1040408" y="1642820"/>
                </a:cubicBezTo>
                <a:cubicBezTo>
                  <a:pt x="1007694" y="1682804"/>
                  <a:pt x="976074" y="1723822"/>
                  <a:pt x="947418" y="1766807"/>
                </a:cubicBezTo>
                <a:cubicBezTo>
                  <a:pt x="937086" y="1782305"/>
                  <a:pt x="928346" y="1798993"/>
                  <a:pt x="916422" y="1813302"/>
                </a:cubicBezTo>
                <a:cubicBezTo>
                  <a:pt x="902391" y="1830140"/>
                  <a:pt x="885425" y="1844299"/>
                  <a:pt x="869927" y="1859797"/>
                </a:cubicBezTo>
                <a:cubicBezTo>
                  <a:pt x="864761" y="1875295"/>
                  <a:pt x="861188" y="1891419"/>
                  <a:pt x="854428" y="1906291"/>
                </a:cubicBezTo>
                <a:cubicBezTo>
                  <a:pt x="835307" y="1948356"/>
                  <a:pt x="792435" y="2030278"/>
                  <a:pt x="792435" y="2030278"/>
                </a:cubicBezTo>
                <a:cubicBezTo>
                  <a:pt x="787269" y="2056108"/>
                  <a:pt x="783868" y="2082355"/>
                  <a:pt x="776937" y="2107769"/>
                </a:cubicBezTo>
                <a:cubicBezTo>
                  <a:pt x="768340" y="2139291"/>
                  <a:pt x="745940" y="2200759"/>
                  <a:pt x="745940" y="2200759"/>
                </a:cubicBezTo>
                <a:cubicBezTo>
                  <a:pt x="740774" y="2293749"/>
                  <a:pt x="741994" y="2387315"/>
                  <a:pt x="730442" y="2479729"/>
                </a:cubicBezTo>
                <a:cubicBezTo>
                  <a:pt x="726389" y="2512150"/>
                  <a:pt x="714057" y="2543495"/>
                  <a:pt x="699445" y="2572719"/>
                </a:cubicBezTo>
                <a:cubicBezTo>
                  <a:pt x="681798" y="2608013"/>
                  <a:pt x="641849" y="2700728"/>
                  <a:pt x="606455" y="2743200"/>
                </a:cubicBezTo>
                <a:cubicBezTo>
                  <a:pt x="592423" y="2760038"/>
                  <a:pt x="573991" y="2772857"/>
                  <a:pt x="559960" y="2789695"/>
                </a:cubicBezTo>
                <a:cubicBezTo>
                  <a:pt x="531686" y="2823624"/>
                  <a:pt x="524626" y="2859264"/>
                  <a:pt x="482469" y="2882685"/>
                </a:cubicBezTo>
                <a:cubicBezTo>
                  <a:pt x="453907" y="2898552"/>
                  <a:pt x="420476" y="2903349"/>
                  <a:pt x="389479" y="2913681"/>
                </a:cubicBezTo>
                <a:lnTo>
                  <a:pt x="342984" y="2929180"/>
                </a:lnTo>
                <a:cubicBezTo>
                  <a:pt x="298543" y="2924736"/>
                  <a:pt x="197358" y="2926109"/>
                  <a:pt x="141506" y="2898183"/>
                </a:cubicBezTo>
                <a:cubicBezTo>
                  <a:pt x="124846" y="2889853"/>
                  <a:pt x="110509" y="2877518"/>
                  <a:pt x="95011" y="2867186"/>
                </a:cubicBezTo>
                <a:cubicBezTo>
                  <a:pt x="74347" y="2825857"/>
                  <a:pt x="47630" y="2787036"/>
                  <a:pt x="33018" y="2743200"/>
                </a:cubicBezTo>
                <a:lnTo>
                  <a:pt x="2022" y="2650210"/>
                </a:lnTo>
                <a:cubicBezTo>
                  <a:pt x="4341" y="2555135"/>
                  <a:pt x="-15243" y="2138968"/>
                  <a:pt x="33018" y="1921790"/>
                </a:cubicBezTo>
                <a:cubicBezTo>
                  <a:pt x="36562" y="1905842"/>
                  <a:pt x="44028" y="1891003"/>
                  <a:pt x="48516" y="1875295"/>
                </a:cubicBezTo>
                <a:cubicBezTo>
                  <a:pt x="87438" y="1739071"/>
                  <a:pt x="42354" y="1878286"/>
                  <a:pt x="79513" y="1766807"/>
                </a:cubicBezTo>
                <a:cubicBezTo>
                  <a:pt x="84679" y="1291526"/>
                  <a:pt x="74587" y="815833"/>
                  <a:pt x="95011" y="340963"/>
                </a:cubicBezTo>
                <a:cubicBezTo>
                  <a:pt x="95713" y="324641"/>
                  <a:pt x="134200" y="340076"/>
                  <a:pt x="141506" y="325464"/>
                </a:cubicBezTo>
                <a:cubicBezTo>
                  <a:pt x="148812" y="310852"/>
                  <a:pt x="84679" y="276386"/>
                  <a:pt x="95011" y="263471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n 16"/>
          <p:cNvSpPr/>
          <p:nvPr/>
        </p:nvSpPr>
        <p:spPr>
          <a:xfrm>
            <a:off x="6527364" y="2750950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/>
          <p:cNvSpPr/>
          <p:nvPr/>
        </p:nvSpPr>
        <p:spPr>
          <a:xfrm>
            <a:off x="6564820" y="487938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n 18"/>
          <p:cNvSpPr/>
          <p:nvPr/>
        </p:nvSpPr>
        <p:spPr>
          <a:xfrm>
            <a:off x="4246534" y="4995621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6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741332" y="2298104"/>
            <a:ext cx="6666858" cy="36222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Cycle </a:t>
            </a:r>
            <a:r>
              <a:rPr lang="en-US" b="1" dirty="0" smtClean="0"/>
              <a:t>Detection –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AF, AB, CD, DE, BC, BE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917841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92863" y="2752323"/>
            <a:ext cx="557939" cy="249902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87159" y="2290587"/>
            <a:ext cx="39985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CD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(C)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(D)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</p:txBody>
      </p:sp>
      <p:sp>
        <p:nvSpPr>
          <p:cNvPr id="15" name="Sun 14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47809" y="2433234"/>
            <a:ext cx="3148177" cy="2929180"/>
          </a:xfrm>
          <a:custGeom>
            <a:avLst/>
            <a:gdLst>
              <a:gd name="connsiteX0" fmla="*/ 95011 w 3148177"/>
              <a:gd name="connsiteY0" fmla="*/ 263471 h 2929180"/>
              <a:gd name="connsiteX1" fmla="*/ 203499 w 3148177"/>
              <a:gd name="connsiteY1" fmla="*/ 247973 h 2929180"/>
              <a:gd name="connsiteX2" fmla="*/ 327486 w 3148177"/>
              <a:gd name="connsiteY2" fmla="*/ 216976 h 2929180"/>
              <a:gd name="connsiteX3" fmla="*/ 637452 w 3148177"/>
              <a:gd name="connsiteY3" fmla="*/ 170481 h 2929180"/>
              <a:gd name="connsiteX4" fmla="*/ 838930 w 3148177"/>
              <a:gd name="connsiteY4" fmla="*/ 139485 h 2929180"/>
              <a:gd name="connsiteX5" fmla="*/ 1458862 w 3148177"/>
              <a:gd name="connsiteY5" fmla="*/ 123986 h 2929180"/>
              <a:gd name="connsiteX6" fmla="*/ 1567350 w 3148177"/>
              <a:gd name="connsiteY6" fmla="*/ 108488 h 2929180"/>
              <a:gd name="connsiteX7" fmla="*/ 1629344 w 3148177"/>
              <a:gd name="connsiteY7" fmla="*/ 92990 h 2929180"/>
              <a:gd name="connsiteX8" fmla="*/ 1784327 w 3148177"/>
              <a:gd name="connsiteY8" fmla="*/ 77491 h 2929180"/>
              <a:gd name="connsiteX9" fmla="*/ 2001303 w 3148177"/>
              <a:gd name="connsiteY9" fmla="*/ 30997 h 2929180"/>
              <a:gd name="connsiteX10" fmla="*/ 2047798 w 3148177"/>
              <a:gd name="connsiteY10" fmla="*/ 15498 h 2929180"/>
              <a:gd name="connsiteX11" fmla="*/ 2187283 w 3148177"/>
              <a:gd name="connsiteY11" fmla="*/ 0 h 2929180"/>
              <a:gd name="connsiteX12" fmla="*/ 2760720 w 3148177"/>
              <a:gd name="connsiteY12" fmla="*/ 15498 h 2929180"/>
              <a:gd name="connsiteX13" fmla="*/ 2807215 w 3148177"/>
              <a:gd name="connsiteY13" fmla="*/ 30997 h 2929180"/>
              <a:gd name="connsiteX14" fmla="*/ 2946699 w 3148177"/>
              <a:gd name="connsiteY14" fmla="*/ 139485 h 2929180"/>
              <a:gd name="connsiteX15" fmla="*/ 2993194 w 3148177"/>
              <a:gd name="connsiteY15" fmla="*/ 170481 h 2929180"/>
              <a:gd name="connsiteX16" fmla="*/ 3024191 w 3148177"/>
              <a:gd name="connsiteY16" fmla="*/ 216976 h 2929180"/>
              <a:gd name="connsiteX17" fmla="*/ 3070686 w 3148177"/>
              <a:gd name="connsiteY17" fmla="*/ 278969 h 2929180"/>
              <a:gd name="connsiteX18" fmla="*/ 3101683 w 3148177"/>
              <a:gd name="connsiteY18" fmla="*/ 340963 h 2929180"/>
              <a:gd name="connsiteX19" fmla="*/ 3148177 w 3148177"/>
              <a:gd name="connsiteY19" fmla="*/ 433952 h 2929180"/>
              <a:gd name="connsiteX20" fmla="*/ 3132679 w 3148177"/>
              <a:gd name="connsiteY20" fmla="*/ 666427 h 2929180"/>
              <a:gd name="connsiteX21" fmla="*/ 3101683 w 3148177"/>
              <a:gd name="connsiteY21" fmla="*/ 712922 h 2929180"/>
              <a:gd name="connsiteX22" fmla="*/ 3086184 w 3148177"/>
              <a:gd name="connsiteY22" fmla="*/ 759417 h 2929180"/>
              <a:gd name="connsiteX23" fmla="*/ 3039689 w 3148177"/>
              <a:gd name="connsiteY23" fmla="*/ 790413 h 2929180"/>
              <a:gd name="connsiteX24" fmla="*/ 2977696 w 3148177"/>
              <a:gd name="connsiteY24" fmla="*/ 821410 h 2929180"/>
              <a:gd name="connsiteX25" fmla="*/ 2884706 w 3148177"/>
              <a:gd name="connsiteY25" fmla="*/ 852407 h 2929180"/>
              <a:gd name="connsiteX26" fmla="*/ 2838211 w 3148177"/>
              <a:gd name="connsiteY26" fmla="*/ 867905 h 2929180"/>
              <a:gd name="connsiteX27" fmla="*/ 2667730 w 3148177"/>
              <a:gd name="connsiteY27" fmla="*/ 929898 h 2929180"/>
              <a:gd name="connsiteX28" fmla="*/ 2621235 w 3148177"/>
              <a:gd name="connsiteY28" fmla="*/ 945397 h 2929180"/>
              <a:gd name="connsiteX29" fmla="*/ 2559242 w 3148177"/>
              <a:gd name="connsiteY29" fmla="*/ 960895 h 2929180"/>
              <a:gd name="connsiteX30" fmla="*/ 2481750 w 3148177"/>
              <a:gd name="connsiteY30" fmla="*/ 976393 h 2929180"/>
              <a:gd name="connsiteX31" fmla="*/ 2435255 w 3148177"/>
              <a:gd name="connsiteY31" fmla="*/ 991891 h 2929180"/>
              <a:gd name="connsiteX32" fmla="*/ 2357764 w 3148177"/>
              <a:gd name="connsiteY32" fmla="*/ 1007390 h 2929180"/>
              <a:gd name="connsiteX33" fmla="*/ 2218279 w 3148177"/>
              <a:gd name="connsiteY33" fmla="*/ 1053885 h 2929180"/>
              <a:gd name="connsiteX34" fmla="*/ 2171784 w 3148177"/>
              <a:gd name="connsiteY34" fmla="*/ 1069383 h 2929180"/>
              <a:gd name="connsiteX35" fmla="*/ 2109791 w 3148177"/>
              <a:gd name="connsiteY35" fmla="*/ 1084881 h 2929180"/>
              <a:gd name="connsiteX36" fmla="*/ 1954808 w 3148177"/>
              <a:gd name="connsiteY36" fmla="*/ 1146874 h 2929180"/>
              <a:gd name="connsiteX37" fmla="*/ 1830822 w 3148177"/>
              <a:gd name="connsiteY37" fmla="*/ 1162373 h 2929180"/>
              <a:gd name="connsiteX38" fmla="*/ 1737832 w 3148177"/>
              <a:gd name="connsiteY38" fmla="*/ 1193369 h 2929180"/>
              <a:gd name="connsiteX39" fmla="*/ 1691337 w 3148177"/>
              <a:gd name="connsiteY39" fmla="*/ 1224366 h 2929180"/>
              <a:gd name="connsiteX40" fmla="*/ 1582849 w 3148177"/>
              <a:gd name="connsiteY40" fmla="*/ 1255363 h 2929180"/>
              <a:gd name="connsiteX41" fmla="*/ 1536354 w 3148177"/>
              <a:gd name="connsiteY41" fmla="*/ 1286359 h 2929180"/>
              <a:gd name="connsiteX42" fmla="*/ 1489859 w 3148177"/>
              <a:gd name="connsiteY42" fmla="*/ 1301858 h 2929180"/>
              <a:gd name="connsiteX43" fmla="*/ 1396869 w 3148177"/>
              <a:gd name="connsiteY43" fmla="*/ 1348352 h 2929180"/>
              <a:gd name="connsiteX44" fmla="*/ 1303879 w 3148177"/>
              <a:gd name="connsiteY44" fmla="*/ 1410346 h 2929180"/>
              <a:gd name="connsiteX45" fmla="*/ 1272883 w 3148177"/>
              <a:gd name="connsiteY45" fmla="*/ 1456841 h 2929180"/>
              <a:gd name="connsiteX46" fmla="*/ 1117899 w 3148177"/>
              <a:gd name="connsiteY46" fmla="*/ 1549830 h 2929180"/>
              <a:gd name="connsiteX47" fmla="*/ 1040408 w 3148177"/>
              <a:gd name="connsiteY47" fmla="*/ 1642820 h 2929180"/>
              <a:gd name="connsiteX48" fmla="*/ 947418 w 3148177"/>
              <a:gd name="connsiteY48" fmla="*/ 1766807 h 2929180"/>
              <a:gd name="connsiteX49" fmla="*/ 916422 w 3148177"/>
              <a:gd name="connsiteY49" fmla="*/ 1813302 h 2929180"/>
              <a:gd name="connsiteX50" fmla="*/ 869927 w 3148177"/>
              <a:gd name="connsiteY50" fmla="*/ 1859797 h 2929180"/>
              <a:gd name="connsiteX51" fmla="*/ 854428 w 3148177"/>
              <a:gd name="connsiteY51" fmla="*/ 1906291 h 2929180"/>
              <a:gd name="connsiteX52" fmla="*/ 792435 w 3148177"/>
              <a:gd name="connsiteY52" fmla="*/ 2030278 h 2929180"/>
              <a:gd name="connsiteX53" fmla="*/ 776937 w 3148177"/>
              <a:gd name="connsiteY53" fmla="*/ 2107769 h 2929180"/>
              <a:gd name="connsiteX54" fmla="*/ 745940 w 3148177"/>
              <a:gd name="connsiteY54" fmla="*/ 2200759 h 2929180"/>
              <a:gd name="connsiteX55" fmla="*/ 730442 w 3148177"/>
              <a:gd name="connsiteY55" fmla="*/ 2479729 h 2929180"/>
              <a:gd name="connsiteX56" fmla="*/ 699445 w 3148177"/>
              <a:gd name="connsiteY56" fmla="*/ 2572719 h 2929180"/>
              <a:gd name="connsiteX57" fmla="*/ 606455 w 3148177"/>
              <a:gd name="connsiteY57" fmla="*/ 2743200 h 2929180"/>
              <a:gd name="connsiteX58" fmla="*/ 559960 w 3148177"/>
              <a:gd name="connsiteY58" fmla="*/ 2789695 h 2929180"/>
              <a:gd name="connsiteX59" fmla="*/ 482469 w 3148177"/>
              <a:gd name="connsiteY59" fmla="*/ 2882685 h 2929180"/>
              <a:gd name="connsiteX60" fmla="*/ 389479 w 3148177"/>
              <a:gd name="connsiteY60" fmla="*/ 2913681 h 2929180"/>
              <a:gd name="connsiteX61" fmla="*/ 342984 w 3148177"/>
              <a:gd name="connsiteY61" fmla="*/ 2929180 h 2929180"/>
              <a:gd name="connsiteX62" fmla="*/ 141506 w 3148177"/>
              <a:gd name="connsiteY62" fmla="*/ 2898183 h 2929180"/>
              <a:gd name="connsiteX63" fmla="*/ 95011 w 3148177"/>
              <a:gd name="connsiteY63" fmla="*/ 2867186 h 2929180"/>
              <a:gd name="connsiteX64" fmla="*/ 33018 w 3148177"/>
              <a:gd name="connsiteY64" fmla="*/ 2743200 h 2929180"/>
              <a:gd name="connsiteX65" fmla="*/ 2022 w 3148177"/>
              <a:gd name="connsiteY65" fmla="*/ 2650210 h 2929180"/>
              <a:gd name="connsiteX66" fmla="*/ 33018 w 3148177"/>
              <a:gd name="connsiteY66" fmla="*/ 1921790 h 2929180"/>
              <a:gd name="connsiteX67" fmla="*/ 48516 w 3148177"/>
              <a:gd name="connsiteY67" fmla="*/ 1875295 h 2929180"/>
              <a:gd name="connsiteX68" fmla="*/ 79513 w 3148177"/>
              <a:gd name="connsiteY68" fmla="*/ 1766807 h 2929180"/>
              <a:gd name="connsiteX69" fmla="*/ 95011 w 3148177"/>
              <a:gd name="connsiteY69" fmla="*/ 340963 h 2929180"/>
              <a:gd name="connsiteX70" fmla="*/ 141506 w 3148177"/>
              <a:gd name="connsiteY70" fmla="*/ 325464 h 2929180"/>
              <a:gd name="connsiteX71" fmla="*/ 95011 w 3148177"/>
              <a:gd name="connsiteY71" fmla="*/ 263471 h 292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148177" h="2929180">
                <a:moveTo>
                  <a:pt x="95011" y="263471"/>
                </a:moveTo>
                <a:cubicBezTo>
                  <a:pt x="105343" y="250556"/>
                  <a:pt x="167679" y="255137"/>
                  <a:pt x="203499" y="247973"/>
                </a:cubicBezTo>
                <a:cubicBezTo>
                  <a:pt x="245273" y="239618"/>
                  <a:pt x="285465" y="223979"/>
                  <a:pt x="327486" y="216976"/>
                </a:cubicBezTo>
                <a:cubicBezTo>
                  <a:pt x="523020" y="184388"/>
                  <a:pt x="318507" y="217732"/>
                  <a:pt x="637452" y="170481"/>
                </a:cubicBezTo>
                <a:cubicBezTo>
                  <a:pt x="704668" y="160523"/>
                  <a:pt x="771002" y="141183"/>
                  <a:pt x="838930" y="139485"/>
                </a:cubicBezTo>
                <a:lnTo>
                  <a:pt x="1458862" y="123986"/>
                </a:lnTo>
                <a:cubicBezTo>
                  <a:pt x="1495025" y="118820"/>
                  <a:pt x="1531409" y="115023"/>
                  <a:pt x="1567350" y="108488"/>
                </a:cubicBezTo>
                <a:cubicBezTo>
                  <a:pt x="1588307" y="104678"/>
                  <a:pt x="1608257" y="96002"/>
                  <a:pt x="1629344" y="92990"/>
                </a:cubicBezTo>
                <a:cubicBezTo>
                  <a:pt x="1680741" y="85648"/>
                  <a:pt x="1732983" y="85193"/>
                  <a:pt x="1784327" y="77491"/>
                </a:cubicBezTo>
                <a:cubicBezTo>
                  <a:pt x="1821777" y="71874"/>
                  <a:pt x="1944163" y="47323"/>
                  <a:pt x="2001303" y="30997"/>
                </a:cubicBezTo>
                <a:cubicBezTo>
                  <a:pt x="2017011" y="26509"/>
                  <a:pt x="2031684" y="18184"/>
                  <a:pt x="2047798" y="15498"/>
                </a:cubicBezTo>
                <a:cubicBezTo>
                  <a:pt x="2093943" y="7807"/>
                  <a:pt x="2140788" y="5166"/>
                  <a:pt x="2187283" y="0"/>
                </a:cubicBezTo>
                <a:cubicBezTo>
                  <a:pt x="2378429" y="5166"/>
                  <a:pt x="2569743" y="5949"/>
                  <a:pt x="2760720" y="15498"/>
                </a:cubicBezTo>
                <a:cubicBezTo>
                  <a:pt x="2777036" y="16314"/>
                  <a:pt x="2792934" y="23063"/>
                  <a:pt x="2807215" y="30997"/>
                </a:cubicBezTo>
                <a:cubicBezTo>
                  <a:pt x="2948241" y="109345"/>
                  <a:pt x="2856331" y="64178"/>
                  <a:pt x="2946699" y="139485"/>
                </a:cubicBezTo>
                <a:cubicBezTo>
                  <a:pt x="2961008" y="151409"/>
                  <a:pt x="2977696" y="160149"/>
                  <a:pt x="2993194" y="170481"/>
                </a:cubicBezTo>
                <a:cubicBezTo>
                  <a:pt x="3003526" y="185979"/>
                  <a:pt x="3013364" y="201819"/>
                  <a:pt x="3024191" y="216976"/>
                </a:cubicBezTo>
                <a:cubicBezTo>
                  <a:pt x="3039205" y="237995"/>
                  <a:pt x="3056996" y="257065"/>
                  <a:pt x="3070686" y="278969"/>
                </a:cubicBezTo>
                <a:cubicBezTo>
                  <a:pt x="3082931" y="298561"/>
                  <a:pt x="3090220" y="320903"/>
                  <a:pt x="3101683" y="340963"/>
                </a:cubicBezTo>
                <a:cubicBezTo>
                  <a:pt x="3149752" y="425085"/>
                  <a:pt x="3119763" y="348709"/>
                  <a:pt x="3148177" y="433952"/>
                </a:cubicBezTo>
                <a:cubicBezTo>
                  <a:pt x="3143011" y="511444"/>
                  <a:pt x="3145447" y="589820"/>
                  <a:pt x="3132679" y="666427"/>
                </a:cubicBezTo>
                <a:cubicBezTo>
                  <a:pt x="3129617" y="684800"/>
                  <a:pt x="3110013" y="696262"/>
                  <a:pt x="3101683" y="712922"/>
                </a:cubicBezTo>
                <a:cubicBezTo>
                  <a:pt x="3094377" y="727534"/>
                  <a:pt x="3096390" y="746660"/>
                  <a:pt x="3086184" y="759417"/>
                </a:cubicBezTo>
                <a:cubicBezTo>
                  <a:pt x="3074548" y="773962"/>
                  <a:pt x="3055861" y="781172"/>
                  <a:pt x="3039689" y="790413"/>
                </a:cubicBezTo>
                <a:cubicBezTo>
                  <a:pt x="3019630" y="801876"/>
                  <a:pt x="2999147" y="812829"/>
                  <a:pt x="2977696" y="821410"/>
                </a:cubicBezTo>
                <a:cubicBezTo>
                  <a:pt x="2947360" y="833545"/>
                  <a:pt x="2915703" y="842075"/>
                  <a:pt x="2884706" y="852407"/>
                </a:cubicBezTo>
                <a:cubicBezTo>
                  <a:pt x="2869208" y="857573"/>
                  <a:pt x="2853379" y="861838"/>
                  <a:pt x="2838211" y="867905"/>
                </a:cubicBezTo>
                <a:cubicBezTo>
                  <a:pt x="2730373" y="911041"/>
                  <a:pt x="2787125" y="890100"/>
                  <a:pt x="2667730" y="929898"/>
                </a:cubicBezTo>
                <a:cubicBezTo>
                  <a:pt x="2652232" y="935064"/>
                  <a:pt x="2637084" y="941435"/>
                  <a:pt x="2621235" y="945397"/>
                </a:cubicBezTo>
                <a:cubicBezTo>
                  <a:pt x="2600571" y="950563"/>
                  <a:pt x="2580035" y="956274"/>
                  <a:pt x="2559242" y="960895"/>
                </a:cubicBezTo>
                <a:cubicBezTo>
                  <a:pt x="2533527" y="966609"/>
                  <a:pt x="2507306" y="970004"/>
                  <a:pt x="2481750" y="976393"/>
                </a:cubicBezTo>
                <a:cubicBezTo>
                  <a:pt x="2465901" y="980355"/>
                  <a:pt x="2451104" y="987929"/>
                  <a:pt x="2435255" y="991891"/>
                </a:cubicBezTo>
                <a:cubicBezTo>
                  <a:pt x="2409700" y="998280"/>
                  <a:pt x="2383178" y="1000459"/>
                  <a:pt x="2357764" y="1007390"/>
                </a:cubicBezTo>
                <a:cubicBezTo>
                  <a:pt x="2357717" y="1007403"/>
                  <a:pt x="2241549" y="1046128"/>
                  <a:pt x="2218279" y="1053885"/>
                </a:cubicBezTo>
                <a:cubicBezTo>
                  <a:pt x="2202781" y="1059051"/>
                  <a:pt x="2187633" y="1065421"/>
                  <a:pt x="2171784" y="1069383"/>
                </a:cubicBezTo>
                <a:lnTo>
                  <a:pt x="2109791" y="1084881"/>
                </a:lnTo>
                <a:cubicBezTo>
                  <a:pt x="2063711" y="1107921"/>
                  <a:pt x="2005883" y="1140489"/>
                  <a:pt x="1954808" y="1146874"/>
                </a:cubicBezTo>
                <a:lnTo>
                  <a:pt x="1830822" y="1162373"/>
                </a:lnTo>
                <a:cubicBezTo>
                  <a:pt x="1799825" y="1172705"/>
                  <a:pt x="1765018" y="1175245"/>
                  <a:pt x="1737832" y="1193369"/>
                </a:cubicBezTo>
                <a:cubicBezTo>
                  <a:pt x="1722334" y="1203701"/>
                  <a:pt x="1708458" y="1217029"/>
                  <a:pt x="1691337" y="1224366"/>
                </a:cubicBezTo>
                <a:cubicBezTo>
                  <a:pt x="1621792" y="1254171"/>
                  <a:pt x="1643187" y="1225194"/>
                  <a:pt x="1582849" y="1255363"/>
                </a:cubicBezTo>
                <a:cubicBezTo>
                  <a:pt x="1566189" y="1263693"/>
                  <a:pt x="1553014" y="1278029"/>
                  <a:pt x="1536354" y="1286359"/>
                </a:cubicBezTo>
                <a:cubicBezTo>
                  <a:pt x="1521742" y="1293665"/>
                  <a:pt x="1504471" y="1294552"/>
                  <a:pt x="1489859" y="1301858"/>
                </a:cubicBezTo>
                <a:cubicBezTo>
                  <a:pt x="1369691" y="1361942"/>
                  <a:pt x="1513729" y="1309400"/>
                  <a:pt x="1396869" y="1348352"/>
                </a:cubicBezTo>
                <a:cubicBezTo>
                  <a:pt x="1365872" y="1369017"/>
                  <a:pt x="1324543" y="1379349"/>
                  <a:pt x="1303879" y="1410346"/>
                </a:cubicBezTo>
                <a:cubicBezTo>
                  <a:pt x="1293547" y="1425844"/>
                  <a:pt x="1286901" y="1444575"/>
                  <a:pt x="1272883" y="1456841"/>
                </a:cubicBezTo>
                <a:cubicBezTo>
                  <a:pt x="1223009" y="1500481"/>
                  <a:pt x="1174552" y="1521504"/>
                  <a:pt x="1117899" y="1549830"/>
                </a:cubicBezTo>
                <a:cubicBezTo>
                  <a:pt x="1034184" y="1675405"/>
                  <a:pt x="1147802" y="1511560"/>
                  <a:pt x="1040408" y="1642820"/>
                </a:cubicBezTo>
                <a:cubicBezTo>
                  <a:pt x="1007694" y="1682804"/>
                  <a:pt x="976074" y="1723822"/>
                  <a:pt x="947418" y="1766807"/>
                </a:cubicBezTo>
                <a:cubicBezTo>
                  <a:pt x="937086" y="1782305"/>
                  <a:pt x="928346" y="1798993"/>
                  <a:pt x="916422" y="1813302"/>
                </a:cubicBezTo>
                <a:cubicBezTo>
                  <a:pt x="902391" y="1830140"/>
                  <a:pt x="885425" y="1844299"/>
                  <a:pt x="869927" y="1859797"/>
                </a:cubicBezTo>
                <a:cubicBezTo>
                  <a:pt x="864761" y="1875295"/>
                  <a:pt x="861188" y="1891419"/>
                  <a:pt x="854428" y="1906291"/>
                </a:cubicBezTo>
                <a:cubicBezTo>
                  <a:pt x="835307" y="1948356"/>
                  <a:pt x="792435" y="2030278"/>
                  <a:pt x="792435" y="2030278"/>
                </a:cubicBezTo>
                <a:cubicBezTo>
                  <a:pt x="787269" y="2056108"/>
                  <a:pt x="783868" y="2082355"/>
                  <a:pt x="776937" y="2107769"/>
                </a:cubicBezTo>
                <a:cubicBezTo>
                  <a:pt x="768340" y="2139291"/>
                  <a:pt x="745940" y="2200759"/>
                  <a:pt x="745940" y="2200759"/>
                </a:cubicBezTo>
                <a:cubicBezTo>
                  <a:pt x="740774" y="2293749"/>
                  <a:pt x="741994" y="2387315"/>
                  <a:pt x="730442" y="2479729"/>
                </a:cubicBezTo>
                <a:cubicBezTo>
                  <a:pt x="726389" y="2512150"/>
                  <a:pt x="714057" y="2543495"/>
                  <a:pt x="699445" y="2572719"/>
                </a:cubicBezTo>
                <a:cubicBezTo>
                  <a:pt x="681798" y="2608013"/>
                  <a:pt x="641849" y="2700728"/>
                  <a:pt x="606455" y="2743200"/>
                </a:cubicBezTo>
                <a:cubicBezTo>
                  <a:pt x="592423" y="2760038"/>
                  <a:pt x="573991" y="2772857"/>
                  <a:pt x="559960" y="2789695"/>
                </a:cubicBezTo>
                <a:cubicBezTo>
                  <a:pt x="531686" y="2823624"/>
                  <a:pt x="524626" y="2859264"/>
                  <a:pt x="482469" y="2882685"/>
                </a:cubicBezTo>
                <a:cubicBezTo>
                  <a:pt x="453907" y="2898552"/>
                  <a:pt x="420476" y="2903349"/>
                  <a:pt x="389479" y="2913681"/>
                </a:cubicBezTo>
                <a:lnTo>
                  <a:pt x="342984" y="2929180"/>
                </a:lnTo>
                <a:cubicBezTo>
                  <a:pt x="298543" y="2924736"/>
                  <a:pt x="197358" y="2926109"/>
                  <a:pt x="141506" y="2898183"/>
                </a:cubicBezTo>
                <a:cubicBezTo>
                  <a:pt x="124846" y="2889853"/>
                  <a:pt x="110509" y="2877518"/>
                  <a:pt x="95011" y="2867186"/>
                </a:cubicBezTo>
                <a:cubicBezTo>
                  <a:pt x="74347" y="2825857"/>
                  <a:pt x="47630" y="2787036"/>
                  <a:pt x="33018" y="2743200"/>
                </a:cubicBezTo>
                <a:lnTo>
                  <a:pt x="2022" y="2650210"/>
                </a:lnTo>
                <a:cubicBezTo>
                  <a:pt x="4341" y="2555135"/>
                  <a:pt x="-15243" y="2138968"/>
                  <a:pt x="33018" y="1921790"/>
                </a:cubicBezTo>
                <a:cubicBezTo>
                  <a:pt x="36562" y="1905842"/>
                  <a:pt x="44028" y="1891003"/>
                  <a:pt x="48516" y="1875295"/>
                </a:cubicBezTo>
                <a:cubicBezTo>
                  <a:pt x="87438" y="1739071"/>
                  <a:pt x="42354" y="1878286"/>
                  <a:pt x="79513" y="1766807"/>
                </a:cubicBezTo>
                <a:cubicBezTo>
                  <a:pt x="84679" y="1291526"/>
                  <a:pt x="74587" y="815833"/>
                  <a:pt x="95011" y="340963"/>
                </a:cubicBezTo>
                <a:cubicBezTo>
                  <a:pt x="95713" y="324641"/>
                  <a:pt x="134200" y="340076"/>
                  <a:pt x="141506" y="325464"/>
                </a:cubicBezTo>
                <a:cubicBezTo>
                  <a:pt x="148812" y="310852"/>
                  <a:pt x="84679" y="276386"/>
                  <a:pt x="95011" y="263471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n 15"/>
          <p:cNvSpPr/>
          <p:nvPr/>
        </p:nvSpPr>
        <p:spPr>
          <a:xfrm>
            <a:off x="6568049" y="306745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n 11"/>
          <p:cNvSpPr/>
          <p:nvPr/>
        </p:nvSpPr>
        <p:spPr>
          <a:xfrm>
            <a:off x="4246534" y="4995621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7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741332" y="2298104"/>
            <a:ext cx="6666858" cy="36222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Cycle </a:t>
            </a:r>
            <a:r>
              <a:rPr lang="en-US" b="1" dirty="0" smtClean="0"/>
              <a:t>Detection –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AF, AB, CD, DE, BC, BE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917841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92863" y="2752323"/>
            <a:ext cx="557939" cy="249902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87159" y="2290587"/>
            <a:ext cx="39985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DE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(D)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(E)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</p:txBody>
      </p:sp>
      <p:sp>
        <p:nvSpPr>
          <p:cNvPr id="15" name="Sun 14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47809" y="2433234"/>
            <a:ext cx="3148177" cy="2929180"/>
          </a:xfrm>
          <a:custGeom>
            <a:avLst/>
            <a:gdLst>
              <a:gd name="connsiteX0" fmla="*/ 95011 w 3148177"/>
              <a:gd name="connsiteY0" fmla="*/ 263471 h 2929180"/>
              <a:gd name="connsiteX1" fmla="*/ 203499 w 3148177"/>
              <a:gd name="connsiteY1" fmla="*/ 247973 h 2929180"/>
              <a:gd name="connsiteX2" fmla="*/ 327486 w 3148177"/>
              <a:gd name="connsiteY2" fmla="*/ 216976 h 2929180"/>
              <a:gd name="connsiteX3" fmla="*/ 637452 w 3148177"/>
              <a:gd name="connsiteY3" fmla="*/ 170481 h 2929180"/>
              <a:gd name="connsiteX4" fmla="*/ 838930 w 3148177"/>
              <a:gd name="connsiteY4" fmla="*/ 139485 h 2929180"/>
              <a:gd name="connsiteX5" fmla="*/ 1458862 w 3148177"/>
              <a:gd name="connsiteY5" fmla="*/ 123986 h 2929180"/>
              <a:gd name="connsiteX6" fmla="*/ 1567350 w 3148177"/>
              <a:gd name="connsiteY6" fmla="*/ 108488 h 2929180"/>
              <a:gd name="connsiteX7" fmla="*/ 1629344 w 3148177"/>
              <a:gd name="connsiteY7" fmla="*/ 92990 h 2929180"/>
              <a:gd name="connsiteX8" fmla="*/ 1784327 w 3148177"/>
              <a:gd name="connsiteY8" fmla="*/ 77491 h 2929180"/>
              <a:gd name="connsiteX9" fmla="*/ 2001303 w 3148177"/>
              <a:gd name="connsiteY9" fmla="*/ 30997 h 2929180"/>
              <a:gd name="connsiteX10" fmla="*/ 2047798 w 3148177"/>
              <a:gd name="connsiteY10" fmla="*/ 15498 h 2929180"/>
              <a:gd name="connsiteX11" fmla="*/ 2187283 w 3148177"/>
              <a:gd name="connsiteY11" fmla="*/ 0 h 2929180"/>
              <a:gd name="connsiteX12" fmla="*/ 2760720 w 3148177"/>
              <a:gd name="connsiteY12" fmla="*/ 15498 h 2929180"/>
              <a:gd name="connsiteX13" fmla="*/ 2807215 w 3148177"/>
              <a:gd name="connsiteY13" fmla="*/ 30997 h 2929180"/>
              <a:gd name="connsiteX14" fmla="*/ 2946699 w 3148177"/>
              <a:gd name="connsiteY14" fmla="*/ 139485 h 2929180"/>
              <a:gd name="connsiteX15" fmla="*/ 2993194 w 3148177"/>
              <a:gd name="connsiteY15" fmla="*/ 170481 h 2929180"/>
              <a:gd name="connsiteX16" fmla="*/ 3024191 w 3148177"/>
              <a:gd name="connsiteY16" fmla="*/ 216976 h 2929180"/>
              <a:gd name="connsiteX17" fmla="*/ 3070686 w 3148177"/>
              <a:gd name="connsiteY17" fmla="*/ 278969 h 2929180"/>
              <a:gd name="connsiteX18" fmla="*/ 3101683 w 3148177"/>
              <a:gd name="connsiteY18" fmla="*/ 340963 h 2929180"/>
              <a:gd name="connsiteX19" fmla="*/ 3148177 w 3148177"/>
              <a:gd name="connsiteY19" fmla="*/ 433952 h 2929180"/>
              <a:gd name="connsiteX20" fmla="*/ 3132679 w 3148177"/>
              <a:gd name="connsiteY20" fmla="*/ 666427 h 2929180"/>
              <a:gd name="connsiteX21" fmla="*/ 3101683 w 3148177"/>
              <a:gd name="connsiteY21" fmla="*/ 712922 h 2929180"/>
              <a:gd name="connsiteX22" fmla="*/ 3086184 w 3148177"/>
              <a:gd name="connsiteY22" fmla="*/ 759417 h 2929180"/>
              <a:gd name="connsiteX23" fmla="*/ 3039689 w 3148177"/>
              <a:gd name="connsiteY23" fmla="*/ 790413 h 2929180"/>
              <a:gd name="connsiteX24" fmla="*/ 2977696 w 3148177"/>
              <a:gd name="connsiteY24" fmla="*/ 821410 h 2929180"/>
              <a:gd name="connsiteX25" fmla="*/ 2884706 w 3148177"/>
              <a:gd name="connsiteY25" fmla="*/ 852407 h 2929180"/>
              <a:gd name="connsiteX26" fmla="*/ 2838211 w 3148177"/>
              <a:gd name="connsiteY26" fmla="*/ 867905 h 2929180"/>
              <a:gd name="connsiteX27" fmla="*/ 2667730 w 3148177"/>
              <a:gd name="connsiteY27" fmla="*/ 929898 h 2929180"/>
              <a:gd name="connsiteX28" fmla="*/ 2621235 w 3148177"/>
              <a:gd name="connsiteY28" fmla="*/ 945397 h 2929180"/>
              <a:gd name="connsiteX29" fmla="*/ 2559242 w 3148177"/>
              <a:gd name="connsiteY29" fmla="*/ 960895 h 2929180"/>
              <a:gd name="connsiteX30" fmla="*/ 2481750 w 3148177"/>
              <a:gd name="connsiteY30" fmla="*/ 976393 h 2929180"/>
              <a:gd name="connsiteX31" fmla="*/ 2435255 w 3148177"/>
              <a:gd name="connsiteY31" fmla="*/ 991891 h 2929180"/>
              <a:gd name="connsiteX32" fmla="*/ 2357764 w 3148177"/>
              <a:gd name="connsiteY32" fmla="*/ 1007390 h 2929180"/>
              <a:gd name="connsiteX33" fmla="*/ 2218279 w 3148177"/>
              <a:gd name="connsiteY33" fmla="*/ 1053885 h 2929180"/>
              <a:gd name="connsiteX34" fmla="*/ 2171784 w 3148177"/>
              <a:gd name="connsiteY34" fmla="*/ 1069383 h 2929180"/>
              <a:gd name="connsiteX35" fmla="*/ 2109791 w 3148177"/>
              <a:gd name="connsiteY35" fmla="*/ 1084881 h 2929180"/>
              <a:gd name="connsiteX36" fmla="*/ 1954808 w 3148177"/>
              <a:gd name="connsiteY36" fmla="*/ 1146874 h 2929180"/>
              <a:gd name="connsiteX37" fmla="*/ 1830822 w 3148177"/>
              <a:gd name="connsiteY37" fmla="*/ 1162373 h 2929180"/>
              <a:gd name="connsiteX38" fmla="*/ 1737832 w 3148177"/>
              <a:gd name="connsiteY38" fmla="*/ 1193369 h 2929180"/>
              <a:gd name="connsiteX39" fmla="*/ 1691337 w 3148177"/>
              <a:gd name="connsiteY39" fmla="*/ 1224366 h 2929180"/>
              <a:gd name="connsiteX40" fmla="*/ 1582849 w 3148177"/>
              <a:gd name="connsiteY40" fmla="*/ 1255363 h 2929180"/>
              <a:gd name="connsiteX41" fmla="*/ 1536354 w 3148177"/>
              <a:gd name="connsiteY41" fmla="*/ 1286359 h 2929180"/>
              <a:gd name="connsiteX42" fmla="*/ 1489859 w 3148177"/>
              <a:gd name="connsiteY42" fmla="*/ 1301858 h 2929180"/>
              <a:gd name="connsiteX43" fmla="*/ 1396869 w 3148177"/>
              <a:gd name="connsiteY43" fmla="*/ 1348352 h 2929180"/>
              <a:gd name="connsiteX44" fmla="*/ 1303879 w 3148177"/>
              <a:gd name="connsiteY44" fmla="*/ 1410346 h 2929180"/>
              <a:gd name="connsiteX45" fmla="*/ 1272883 w 3148177"/>
              <a:gd name="connsiteY45" fmla="*/ 1456841 h 2929180"/>
              <a:gd name="connsiteX46" fmla="*/ 1117899 w 3148177"/>
              <a:gd name="connsiteY46" fmla="*/ 1549830 h 2929180"/>
              <a:gd name="connsiteX47" fmla="*/ 1040408 w 3148177"/>
              <a:gd name="connsiteY47" fmla="*/ 1642820 h 2929180"/>
              <a:gd name="connsiteX48" fmla="*/ 947418 w 3148177"/>
              <a:gd name="connsiteY48" fmla="*/ 1766807 h 2929180"/>
              <a:gd name="connsiteX49" fmla="*/ 916422 w 3148177"/>
              <a:gd name="connsiteY49" fmla="*/ 1813302 h 2929180"/>
              <a:gd name="connsiteX50" fmla="*/ 869927 w 3148177"/>
              <a:gd name="connsiteY50" fmla="*/ 1859797 h 2929180"/>
              <a:gd name="connsiteX51" fmla="*/ 854428 w 3148177"/>
              <a:gd name="connsiteY51" fmla="*/ 1906291 h 2929180"/>
              <a:gd name="connsiteX52" fmla="*/ 792435 w 3148177"/>
              <a:gd name="connsiteY52" fmla="*/ 2030278 h 2929180"/>
              <a:gd name="connsiteX53" fmla="*/ 776937 w 3148177"/>
              <a:gd name="connsiteY53" fmla="*/ 2107769 h 2929180"/>
              <a:gd name="connsiteX54" fmla="*/ 745940 w 3148177"/>
              <a:gd name="connsiteY54" fmla="*/ 2200759 h 2929180"/>
              <a:gd name="connsiteX55" fmla="*/ 730442 w 3148177"/>
              <a:gd name="connsiteY55" fmla="*/ 2479729 h 2929180"/>
              <a:gd name="connsiteX56" fmla="*/ 699445 w 3148177"/>
              <a:gd name="connsiteY56" fmla="*/ 2572719 h 2929180"/>
              <a:gd name="connsiteX57" fmla="*/ 606455 w 3148177"/>
              <a:gd name="connsiteY57" fmla="*/ 2743200 h 2929180"/>
              <a:gd name="connsiteX58" fmla="*/ 559960 w 3148177"/>
              <a:gd name="connsiteY58" fmla="*/ 2789695 h 2929180"/>
              <a:gd name="connsiteX59" fmla="*/ 482469 w 3148177"/>
              <a:gd name="connsiteY59" fmla="*/ 2882685 h 2929180"/>
              <a:gd name="connsiteX60" fmla="*/ 389479 w 3148177"/>
              <a:gd name="connsiteY60" fmla="*/ 2913681 h 2929180"/>
              <a:gd name="connsiteX61" fmla="*/ 342984 w 3148177"/>
              <a:gd name="connsiteY61" fmla="*/ 2929180 h 2929180"/>
              <a:gd name="connsiteX62" fmla="*/ 141506 w 3148177"/>
              <a:gd name="connsiteY62" fmla="*/ 2898183 h 2929180"/>
              <a:gd name="connsiteX63" fmla="*/ 95011 w 3148177"/>
              <a:gd name="connsiteY63" fmla="*/ 2867186 h 2929180"/>
              <a:gd name="connsiteX64" fmla="*/ 33018 w 3148177"/>
              <a:gd name="connsiteY64" fmla="*/ 2743200 h 2929180"/>
              <a:gd name="connsiteX65" fmla="*/ 2022 w 3148177"/>
              <a:gd name="connsiteY65" fmla="*/ 2650210 h 2929180"/>
              <a:gd name="connsiteX66" fmla="*/ 33018 w 3148177"/>
              <a:gd name="connsiteY66" fmla="*/ 1921790 h 2929180"/>
              <a:gd name="connsiteX67" fmla="*/ 48516 w 3148177"/>
              <a:gd name="connsiteY67" fmla="*/ 1875295 h 2929180"/>
              <a:gd name="connsiteX68" fmla="*/ 79513 w 3148177"/>
              <a:gd name="connsiteY68" fmla="*/ 1766807 h 2929180"/>
              <a:gd name="connsiteX69" fmla="*/ 95011 w 3148177"/>
              <a:gd name="connsiteY69" fmla="*/ 340963 h 2929180"/>
              <a:gd name="connsiteX70" fmla="*/ 141506 w 3148177"/>
              <a:gd name="connsiteY70" fmla="*/ 325464 h 2929180"/>
              <a:gd name="connsiteX71" fmla="*/ 95011 w 3148177"/>
              <a:gd name="connsiteY71" fmla="*/ 263471 h 292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148177" h="2929180">
                <a:moveTo>
                  <a:pt x="95011" y="263471"/>
                </a:moveTo>
                <a:cubicBezTo>
                  <a:pt x="105343" y="250556"/>
                  <a:pt x="167679" y="255137"/>
                  <a:pt x="203499" y="247973"/>
                </a:cubicBezTo>
                <a:cubicBezTo>
                  <a:pt x="245273" y="239618"/>
                  <a:pt x="285465" y="223979"/>
                  <a:pt x="327486" y="216976"/>
                </a:cubicBezTo>
                <a:cubicBezTo>
                  <a:pt x="523020" y="184388"/>
                  <a:pt x="318507" y="217732"/>
                  <a:pt x="637452" y="170481"/>
                </a:cubicBezTo>
                <a:cubicBezTo>
                  <a:pt x="704668" y="160523"/>
                  <a:pt x="771002" y="141183"/>
                  <a:pt x="838930" y="139485"/>
                </a:cubicBezTo>
                <a:lnTo>
                  <a:pt x="1458862" y="123986"/>
                </a:lnTo>
                <a:cubicBezTo>
                  <a:pt x="1495025" y="118820"/>
                  <a:pt x="1531409" y="115023"/>
                  <a:pt x="1567350" y="108488"/>
                </a:cubicBezTo>
                <a:cubicBezTo>
                  <a:pt x="1588307" y="104678"/>
                  <a:pt x="1608257" y="96002"/>
                  <a:pt x="1629344" y="92990"/>
                </a:cubicBezTo>
                <a:cubicBezTo>
                  <a:pt x="1680741" y="85648"/>
                  <a:pt x="1732983" y="85193"/>
                  <a:pt x="1784327" y="77491"/>
                </a:cubicBezTo>
                <a:cubicBezTo>
                  <a:pt x="1821777" y="71874"/>
                  <a:pt x="1944163" y="47323"/>
                  <a:pt x="2001303" y="30997"/>
                </a:cubicBezTo>
                <a:cubicBezTo>
                  <a:pt x="2017011" y="26509"/>
                  <a:pt x="2031684" y="18184"/>
                  <a:pt x="2047798" y="15498"/>
                </a:cubicBezTo>
                <a:cubicBezTo>
                  <a:pt x="2093943" y="7807"/>
                  <a:pt x="2140788" y="5166"/>
                  <a:pt x="2187283" y="0"/>
                </a:cubicBezTo>
                <a:cubicBezTo>
                  <a:pt x="2378429" y="5166"/>
                  <a:pt x="2569743" y="5949"/>
                  <a:pt x="2760720" y="15498"/>
                </a:cubicBezTo>
                <a:cubicBezTo>
                  <a:pt x="2777036" y="16314"/>
                  <a:pt x="2792934" y="23063"/>
                  <a:pt x="2807215" y="30997"/>
                </a:cubicBezTo>
                <a:cubicBezTo>
                  <a:pt x="2948241" y="109345"/>
                  <a:pt x="2856331" y="64178"/>
                  <a:pt x="2946699" y="139485"/>
                </a:cubicBezTo>
                <a:cubicBezTo>
                  <a:pt x="2961008" y="151409"/>
                  <a:pt x="2977696" y="160149"/>
                  <a:pt x="2993194" y="170481"/>
                </a:cubicBezTo>
                <a:cubicBezTo>
                  <a:pt x="3003526" y="185979"/>
                  <a:pt x="3013364" y="201819"/>
                  <a:pt x="3024191" y="216976"/>
                </a:cubicBezTo>
                <a:cubicBezTo>
                  <a:pt x="3039205" y="237995"/>
                  <a:pt x="3056996" y="257065"/>
                  <a:pt x="3070686" y="278969"/>
                </a:cubicBezTo>
                <a:cubicBezTo>
                  <a:pt x="3082931" y="298561"/>
                  <a:pt x="3090220" y="320903"/>
                  <a:pt x="3101683" y="340963"/>
                </a:cubicBezTo>
                <a:cubicBezTo>
                  <a:pt x="3149752" y="425085"/>
                  <a:pt x="3119763" y="348709"/>
                  <a:pt x="3148177" y="433952"/>
                </a:cubicBezTo>
                <a:cubicBezTo>
                  <a:pt x="3143011" y="511444"/>
                  <a:pt x="3145447" y="589820"/>
                  <a:pt x="3132679" y="666427"/>
                </a:cubicBezTo>
                <a:cubicBezTo>
                  <a:pt x="3129617" y="684800"/>
                  <a:pt x="3110013" y="696262"/>
                  <a:pt x="3101683" y="712922"/>
                </a:cubicBezTo>
                <a:cubicBezTo>
                  <a:pt x="3094377" y="727534"/>
                  <a:pt x="3096390" y="746660"/>
                  <a:pt x="3086184" y="759417"/>
                </a:cubicBezTo>
                <a:cubicBezTo>
                  <a:pt x="3074548" y="773962"/>
                  <a:pt x="3055861" y="781172"/>
                  <a:pt x="3039689" y="790413"/>
                </a:cubicBezTo>
                <a:cubicBezTo>
                  <a:pt x="3019630" y="801876"/>
                  <a:pt x="2999147" y="812829"/>
                  <a:pt x="2977696" y="821410"/>
                </a:cubicBezTo>
                <a:cubicBezTo>
                  <a:pt x="2947360" y="833545"/>
                  <a:pt x="2915703" y="842075"/>
                  <a:pt x="2884706" y="852407"/>
                </a:cubicBezTo>
                <a:cubicBezTo>
                  <a:pt x="2869208" y="857573"/>
                  <a:pt x="2853379" y="861838"/>
                  <a:pt x="2838211" y="867905"/>
                </a:cubicBezTo>
                <a:cubicBezTo>
                  <a:pt x="2730373" y="911041"/>
                  <a:pt x="2787125" y="890100"/>
                  <a:pt x="2667730" y="929898"/>
                </a:cubicBezTo>
                <a:cubicBezTo>
                  <a:pt x="2652232" y="935064"/>
                  <a:pt x="2637084" y="941435"/>
                  <a:pt x="2621235" y="945397"/>
                </a:cubicBezTo>
                <a:cubicBezTo>
                  <a:pt x="2600571" y="950563"/>
                  <a:pt x="2580035" y="956274"/>
                  <a:pt x="2559242" y="960895"/>
                </a:cubicBezTo>
                <a:cubicBezTo>
                  <a:pt x="2533527" y="966609"/>
                  <a:pt x="2507306" y="970004"/>
                  <a:pt x="2481750" y="976393"/>
                </a:cubicBezTo>
                <a:cubicBezTo>
                  <a:pt x="2465901" y="980355"/>
                  <a:pt x="2451104" y="987929"/>
                  <a:pt x="2435255" y="991891"/>
                </a:cubicBezTo>
                <a:cubicBezTo>
                  <a:pt x="2409700" y="998280"/>
                  <a:pt x="2383178" y="1000459"/>
                  <a:pt x="2357764" y="1007390"/>
                </a:cubicBezTo>
                <a:cubicBezTo>
                  <a:pt x="2357717" y="1007403"/>
                  <a:pt x="2241549" y="1046128"/>
                  <a:pt x="2218279" y="1053885"/>
                </a:cubicBezTo>
                <a:cubicBezTo>
                  <a:pt x="2202781" y="1059051"/>
                  <a:pt x="2187633" y="1065421"/>
                  <a:pt x="2171784" y="1069383"/>
                </a:cubicBezTo>
                <a:lnTo>
                  <a:pt x="2109791" y="1084881"/>
                </a:lnTo>
                <a:cubicBezTo>
                  <a:pt x="2063711" y="1107921"/>
                  <a:pt x="2005883" y="1140489"/>
                  <a:pt x="1954808" y="1146874"/>
                </a:cubicBezTo>
                <a:lnTo>
                  <a:pt x="1830822" y="1162373"/>
                </a:lnTo>
                <a:cubicBezTo>
                  <a:pt x="1799825" y="1172705"/>
                  <a:pt x="1765018" y="1175245"/>
                  <a:pt x="1737832" y="1193369"/>
                </a:cubicBezTo>
                <a:cubicBezTo>
                  <a:pt x="1722334" y="1203701"/>
                  <a:pt x="1708458" y="1217029"/>
                  <a:pt x="1691337" y="1224366"/>
                </a:cubicBezTo>
                <a:cubicBezTo>
                  <a:pt x="1621792" y="1254171"/>
                  <a:pt x="1643187" y="1225194"/>
                  <a:pt x="1582849" y="1255363"/>
                </a:cubicBezTo>
                <a:cubicBezTo>
                  <a:pt x="1566189" y="1263693"/>
                  <a:pt x="1553014" y="1278029"/>
                  <a:pt x="1536354" y="1286359"/>
                </a:cubicBezTo>
                <a:cubicBezTo>
                  <a:pt x="1521742" y="1293665"/>
                  <a:pt x="1504471" y="1294552"/>
                  <a:pt x="1489859" y="1301858"/>
                </a:cubicBezTo>
                <a:cubicBezTo>
                  <a:pt x="1369691" y="1361942"/>
                  <a:pt x="1513729" y="1309400"/>
                  <a:pt x="1396869" y="1348352"/>
                </a:cubicBezTo>
                <a:cubicBezTo>
                  <a:pt x="1365872" y="1369017"/>
                  <a:pt x="1324543" y="1379349"/>
                  <a:pt x="1303879" y="1410346"/>
                </a:cubicBezTo>
                <a:cubicBezTo>
                  <a:pt x="1293547" y="1425844"/>
                  <a:pt x="1286901" y="1444575"/>
                  <a:pt x="1272883" y="1456841"/>
                </a:cubicBezTo>
                <a:cubicBezTo>
                  <a:pt x="1223009" y="1500481"/>
                  <a:pt x="1174552" y="1521504"/>
                  <a:pt x="1117899" y="1549830"/>
                </a:cubicBezTo>
                <a:cubicBezTo>
                  <a:pt x="1034184" y="1675405"/>
                  <a:pt x="1147802" y="1511560"/>
                  <a:pt x="1040408" y="1642820"/>
                </a:cubicBezTo>
                <a:cubicBezTo>
                  <a:pt x="1007694" y="1682804"/>
                  <a:pt x="976074" y="1723822"/>
                  <a:pt x="947418" y="1766807"/>
                </a:cubicBezTo>
                <a:cubicBezTo>
                  <a:pt x="937086" y="1782305"/>
                  <a:pt x="928346" y="1798993"/>
                  <a:pt x="916422" y="1813302"/>
                </a:cubicBezTo>
                <a:cubicBezTo>
                  <a:pt x="902391" y="1830140"/>
                  <a:pt x="885425" y="1844299"/>
                  <a:pt x="869927" y="1859797"/>
                </a:cubicBezTo>
                <a:cubicBezTo>
                  <a:pt x="864761" y="1875295"/>
                  <a:pt x="861188" y="1891419"/>
                  <a:pt x="854428" y="1906291"/>
                </a:cubicBezTo>
                <a:cubicBezTo>
                  <a:pt x="835307" y="1948356"/>
                  <a:pt x="792435" y="2030278"/>
                  <a:pt x="792435" y="2030278"/>
                </a:cubicBezTo>
                <a:cubicBezTo>
                  <a:pt x="787269" y="2056108"/>
                  <a:pt x="783868" y="2082355"/>
                  <a:pt x="776937" y="2107769"/>
                </a:cubicBezTo>
                <a:cubicBezTo>
                  <a:pt x="768340" y="2139291"/>
                  <a:pt x="745940" y="2200759"/>
                  <a:pt x="745940" y="2200759"/>
                </a:cubicBezTo>
                <a:cubicBezTo>
                  <a:pt x="740774" y="2293749"/>
                  <a:pt x="741994" y="2387315"/>
                  <a:pt x="730442" y="2479729"/>
                </a:cubicBezTo>
                <a:cubicBezTo>
                  <a:pt x="726389" y="2512150"/>
                  <a:pt x="714057" y="2543495"/>
                  <a:pt x="699445" y="2572719"/>
                </a:cubicBezTo>
                <a:cubicBezTo>
                  <a:pt x="681798" y="2608013"/>
                  <a:pt x="641849" y="2700728"/>
                  <a:pt x="606455" y="2743200"/>
                </a:cubicBezTo>
                <a:cubicBezTo>
                  <a:pt x="592423" y="2760038"/>
                  <a:pt x="573991" y="2772857"/>
                  <a:pt x="559960" y="2789695"/>
                </a:cubicBezTo>
                <a:cubicBezTo>
                  <a:pt x="531686" y="2823624"/>
                  <a:pt x="524626" y="2859264"/>
                  <a:pt x="482469" y="2882685"/>
                </a:cubicBezTo>
                <a:cubicBezTo>
                  <a:pt x="453907" y="2898552"/>
                  <a:pt x="420476" y="2903349"/>
                  <a:pt x="389479" y="2913681"/>
                </a:cubicBezTo>
                <a:lnTo>
                  <a:pt x="342984" y="2929180"/>
                </a:lnTo>
                <a:cubicBezTo>
                  <a:pt x="298543" y="2924736"/>
                  <a:pt x="197358" y="2926109"/>
                  <a:pt x="141506" y="2898183"/>
                </a:cubicBezTo>
                <a:cubicBezTo>
                  <a:pt x="124846" y="2889853"/>
                  <a:pt x="110509" y="2877518"/>
                  <a:pt x="95011" y="2867186"/>
                </a:cubicBezTo>
                <a:cubicBezTo>
                  <a:pt x="74347" y="2825857"/>
                  <a:pt x="47630" y="2787036"/>
                  <a:pt x="33018" y="2743200"/>
                </a:cubicBezTo>
                <a:lnTo>
                  <a:pt x="2022" y="2650210"/>
                </a:lnTo>
                <a:cubicBezTo>
                  <a:pt x="4341" y="2555135"/>
                  <a:pt x="-15243" y="2138968"/>
                  <a:pt x="33018" y="1921790"/>
                </a:cubicBezTo>
                <a:cubicBezTo>
                  <a:pt x="36562" y="1905842"/>
                  <a:pt x="44028" y="1891003"/>
                  <a:pt x="48516" y="1875295"/>
                </a:cubicBezTo>
                <a:cubicBezTo>
                  <a:pt x="87438" y="1739071"/>
                  <a:pt x="42354" y="1878286"/>
                  <a:pt x="79513" y="1766807"/>
                </a:cubicBezTo>
                <a:cubicBezTo>
                  <a:pt x="84679" y="1291526"/>
                  <a:pt x="74587" y="815833"/>
                  <a:pt x="95011" y="340963"/>
                </a:cubicBezTo>
                <a:cubicBezTo>
                  <a:pt x="95713" y="324641"/>
                  <a:pt x="134200" y="340076"/>
                  <a:pt x="141506" y="325464"/>
                </a:cubicBezTo>
                <a:cubicBezTo>
                  <a:pt x="148812" y="310852"/>
                  <a:pt x="84679" y="276386"/>
                  <a:pt x="95011" y="263471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n 15"/>
          <p:cNvSpPr/>
          <p:nvPr/>
        </p:nvSpPr>
        <p:spPr>
          <a:xfrm>
            <a:off x="6568049" y="306745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n 11"/>
          <p:cNvSpPr/>
          <p:nvPr/>
        </p:nvSpPr>
        <p:spPr>
          <a:xfrm>
            <a:off x="4246534" y="4995621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3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6410</TotalTime>
  <Words>4677</Words>
  <Application>Microsoft Office PowerPoint</Application>
  <PresentationFormat>Widescreen</PresentationFormat>
  <Paragraphs>1402</Paragraphs>
  <Slides>138</Slides>
  <Notes>137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138</vt:i4>
      </vt:variant>
    </vt:vector>
  </HeadingPairs>
  <TitlesOfParts>
    <vt:vector size="143" baseType="lpstr">
      <vt:lpstr>Arial</vt:lpstr>
      <vt:lpstr>Calibri</vt:lpstr>
      <vt:lpstr>Calibri Light</vt:lpstr>
      <vt:lpstr>Consolas</vt:lpstr>
      <vt:lpstr>Office Theme</vt:lpstr>
      <vt:lpstr>Application of Union Find in Undirected Graph Algorithm Problems </vt:lpstr>
      <vt:lpstr>Structure</vt:lpstr>
      <vt:lpstr>Structure</vt:lpstr>
      <vt:lpstr>Structure</vt:lpstr>
      <vt:lpstr>Union Find</vt:lpstr>
      <vt:lpstr>Union Find</vt:lpstr>
      <vt:lpstr>Union Find</vt:lpstr>
      <vt:lpstr>Union Find</vt:lpstr>
      <vt:lpstr>Union Find</vt:lpstr>
      <vt:lpstr>Union Find</vt:lpstr>
      <vt:lpstr>Union Find</vt:lpstr>
      <vt:lpstr>Union Find</vt:lpstr>
      <vt:lpstr>Union Find</vt:lpstr>
      <vt:lpstr>Union Find</vt:lpstr>
      <vt:lpstr>Union Find – Naïve Version</vt:lpstr>
      <vt:lpstr>Union Find – Naïve Version</vt:lpstr>
      <vt:lpstr>Union Find – Naïve Version</vt:lpstr>
      <vt:lpstr>Union Find – Naïve Version</vt:lpstr>
      <vt:lpstr>Union Find – Naïve Version</vt:lpstr>
      <vt:lpstr>Union Find – Naïve Version</vt:lpstr>
      <vt:lpstr>Union Find – Naïve Version</vt:lpstr>
      <vt:lpstr>Union Find – Naïve Version</vt:lpstr>
      <vt:lpstr>Union Find – Naïve Version</vt:lpstr>
      <vt:lpstr>Union Find – Naïve Version</vt:lpstr>
      <vt:lpstr>Union Find – Naïve Version</vt:lpstr>
      <vt:lpstr>Union Find – Naïve Version</vt:lpstr>
      <vt:lpstr>Union Find – Naïve Version</vt:lpstr>
      <vt:lpstr>Union Find – Naïve Version</vt:lpstr>
      <vt:lpstr>Union Find – Naïve Version</vt:lpstr>
      <vt:lpstr>Union Find – Naïve Version</vt:lpstr>
      <vt:lpstr>Union Find – Naïve Version</vt:lpstr>
      <vt:lpstr>Union Find – Naïve Version</vt:lpstr>
      <vt:lpstr>Union Find</vt:lpstr>
      <vt:lpstr>Union Find</vt:lpstr>
      <vt:lpstr>Structure</vt:lpstr>
      <vt:lpstr>Q1. Number of Connected Components in an Undirected Graph</vt:lpstr>
      <vt:lpstr>Q1. Number of Connected Components in an Undirected Graph</vt:lpstr>
      <vt:lpstr>Q1. Number of Connected Components in an Undirected Graph</vt:lpstr>
      <vt:lpstr>Q1. Number of Connected Components in an Undirected Graph</vt:lpstr>
      <vt:lpstr>Q1. Number of Connected Components in an Undirected Graph</vt:lpstr>
      <vt:lpstr>Q1. Number of Connected Components in an Undirected Graph</vt:lpstr>
      <vt:lpstr>Q1. Number of Connected Components in an Undirected Graph</vt:lpstr>
      <vt:lpstr>Q1. Number of Connected Components in an Undirected Graph</vt:lpstr>
      <vt:lpstr>Q1. Number of Connected Components in an Undirected Graph</vt:lpstr>
      <vt:lpstr>Q1. Number of Connected Components in an Undirected Graph</vt:lpstr>
      <vt:lpstr>Q1. Number of Connected Components in an Undirected Graph</vt:lpstr>
      <vt:lpstr>Structure</vt:lpstr>
      <vt:lpstr>Union Find – Optimized Version</vt:lpstr>
      <vt:lpstr>Union Find – Optimized Version</vt:lpstr>
      <vt:lpstr>Union Find – Optimized Version</vt:lpstr>
      <vt:lpstr>Union Find – Optimized Version</vt:lpstr>
      <vt:lpstr>Union Find – Optimized Version</vt:lpstr>
      <vt:lpstr>Union Find – Optimized Version</vt:lpstr>
      <vt:lpstr>Union Find – Optimized Version</vt:lpstr>
      <vt:lpstr>Union Find – Optimized Version</vt:lpstr>
      <vt:lpstr>Union Find – Optimized Version</vt:lpstr>
      <vt:lpstr>Union Find – Optimized Version</vt:lpstr>
      <vt:lpstr>Union Find – Optimized Version</vt:lpstr>
      <vt:lpstr>Union Find – Optimized Version</vt:lpstr>
      <vt:lpstr>Union Find – Optimized Version</vt:lpstr>
      <vt:lpstr>Union Find – Optimized Version</vt:lpstr>
      <vt:lpstr>Union Find – Optimized Version</vt:lpstr>
      <vt:lpstr>Union Find – Optimized Version</vt:lpstr>
      <vt:lpstr>Union Find – Optimized Version</vt:lpstr>
      <vt:lpstr>Union Find – Optimized Version</vt:lpstr>
      <vt:lpstr>Union Find – Optimized Version</vt:lpstr>
      <vt:lpstr>Union Find – Optimized Version</vt:lpstr>
      <vt:lpstr>Union Find – Optimized Version</vt:lpstr>
      <vt:lpstr>Union Find – Naïve Version</vt:lpstr>
      <vt:lpstr>Union Find – Optimized Version</vt:lpstr>
      <vt:lpstr>Union Find – Optimized Version</vt:lpstr>
      <vt:lpstr>Union Find – Optimized Version</vt:lpstr>
      <vt:lpstr>Union Find – Optimized Version</vt:lpstr>
      <vt:lpstr>Union Find – Optimized Version</vt:lpstr>
      <vt:lpstr>Union Find – Optimized Version</vt:lpstr>
      <vt:lpstr>Union Find</vt:lpstr>
      <vt:lpstr>Structure</vt:lpstr>
      <vt:lpstr>Q2. Number of Islands</vt:lpstr>
      <vt:lpstr>Q2. Number of Islands</vt:lpstr>
      <vt:lpstr>Q2. Number of Islands</vt:lpstr>
      <vt:lpstr>Q2. Number of Islands</vt:lpstr>
      <vt:lpstr>Q2. Number of Islands</vt:lpstr>
      <vt:lpstr>Q2. Number of Islands</vt:lpstr>
      <vt:lpstr>Q2. Number of Islands</vt:lpstr>
      <vt:lpstr>Q2. Number of Islands</vt:lpstr>
      <vt:lpstr>Structure</vt:lpstr>
      <vt:lpstr>Cycle Detection</vt:lpstr>
      <vt:lpstr>Cycle Detection</vt:lpstr>
      <vt:lpstr>Cycle Detection</vt:lpstr>
      <vt:lpstr>Cycle Detection</vt:lpstr>
      <vt:lpstr>Cycle Detection – Step 1</vt:lpstr>
      <vt:lpstr>Cycle Detection – Step 2</vt:lpstr>
      <vt:lpstr>Cycle Detection – Step 2</vt:lpstr>
      <vt:lpstr>Cycle Detection – Step 2</vt:lpstr>
      <vt:lpstr>Cycle Detection – Step 2</vt:lpstr>
      <vt:lpstr>Cycle Detection – Step 2</vt:lpstr>
      <vt:lpstr>Cycle Detection – Step 2</vt:lpstr>
      <vt:lpstr>Cycle Detection – Step 2</vt:lpstr>
      <vt:lpstr>Cycle Detection – Step 2</vt:lpstr>
      <vt:lpstr>Cycle Detection – Step 2</vt:lpstr>
      <vt:lpstr>Cycle Detection – Step 2</vt:lpstr>
      <vt:lpstr>Cycle Detection – Step 2</vt:lpstr>
      <vt:lpstr>Cycle Detection – Step 2</vt:lpstr>
      <vt:lpstr>Cycle Detection – Step 2</vt:lpstr>
      <vt:lpstr>Cycle Detection – Time Complexity</vt:lpstr>
      <vt:lpstr>Cycle Detection – Time Complexity</vt:lpstr>
      <vt:lpstr>Cycle Detection – Time Complexity</vt:lpstr>
      <vt:lpstr>Structure</vt:lpstr>
      <vt:lpstr>Q3. Graph Valid Tree</vt:lpstr>
      <vt:lpstr>Q3. Graph Valid Tree</vt:lpstr>
      <vt:lpstr>Q3. Graph Valid Tree</vt:lpstr>
      <vt:lpstr>Q3. Graph Valid Tree</vt:lpstr>
      <vt:lpstr>Structure</vt:lpstr>
      <vt:lpstr>Kruskal's algorithm</vt:lpstr>
      <vt:lpstr>Kruskal's algorithm</vt:lpstr>
      <vt:lpstr>Kruskal's algorithm</vt:lpstr>
      <vt:lpstr>Kruskal's algorithm</vt:lpstr>
      <vt:lpstr>Kruskal's algorithm</vt:lpstr>
      <vt:lpstr>Kruskal's algorithm</vt:lpstr>
      <vt:lpstr>Kruskal's algorithm – Step 1</vt:lpstr>
      <vt:lpstr>Kruskal's algorithm – Step 2</vt:lpstr>
      <vt:lpstr>Kruskal's algorithm – Step 3</vt:lpstr>
      <vt:lpstr>Kruskal's algorithm – Step 3</vt:lpstr>
      <vt:lpstr>Kruskal's algorithm – Step 3</vt:lpstr>
      <vt:lpstr>Kruskal's algorithm – Step 3</vt:lpstr>
      <vt:lpstr>Kruskal's algorithm – Step 3</vt:lpstr>
      <vt:lpstr>Kruskal's algorithm – Step 3</vt:lpstr>
      <vt:lpstr>Kruskal's algorithm – Step 3</vt:lpstr>
      <vt:lpstr>Kruskal's algorithm – Step 3</vt:lpstr>
      <vt:lpstr>Kruskal's algorithm – Step 3</vt:lpstr>
      <vt:lpstr>Kruskal's algorithm – Step 3</vt:lpstr>
      <vt:lpstr>Kruskal's algorithm – Step 3</vt:lpstr>
      <vt:lpstr>Kruskal's algorithm – Step 3</vt:lpstr>
      <vt:lpstr>Kruskal's algorithm – Step 3</vt:lpstr>
      <vt:lpstr>Kruskal's algorithm – Time Complexity</vt:lpstr>
      <vt:lpstr>Kruskal's algorithm – Time Complexity</vt:lpstr>
      <vt:lpstr>Kruskal's algorithm – Time Complexity</vt:lpstr>
      <vt:lpstr>   neohao@uga.edu  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Relevance and Efficacy of Computer Science Students’ Questions on Question &amp; Answer Platforms</dc:title>
  <dc:creator>Qiang Hao</dc:creator>
  <cp:lastModifiedBy>Qiang Hao</cp:lastModifiedBy>
  <cp:revision>227</cp:revision>
  <dcterms:created xsi:type="dcterms:W3CDTF">2015-12-16T18:30:10Z</dcterms:created>
  <dcterms:modified xsi:type="dcterms:W3CDTF">2016-12-17T02:24:20Z</dcterms:modified>
</cp:coreProperties>
</file>