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5"/>
  </p:sldMasterIdLst>
  <p:notesMasterIdLst>
    <p:notesMasterId r:id="rId82"/>
  </p:notesMasterIdLst>
  <p:handoutMasterIdLst>
    <p:handoutMasterId r:id="rId83"/>
  </p:handoutMasterIdLst>
  <p:sldIdLst>
    <p:sldId id="659" r:id="rId6"/>
    <p:sldId id="661" r:id="rId7"/>
    <p:sldId id="695" r:id="rId8"/>
    <p:sldId id="770" r:id="rId9"/>
    <p:sldId id="696" r:id="rId10"/>
    <p:sldId id="757" r:id="rId11"/>
    <p:sldId id="698" r:id="rId12"/>
    <p:sldId id="700" r:id="rId13"/>
    <p:sldId id="699" r:id="rId14"/>
    <p:sldId id="701" r:id="rId15"/>
    <p:sldId id="702" r:id="rId16"/>
    <p:sldId id="703" r:id="rId17"/>
    <p:sldId id="710" r:id="rId18"/>
    <p:sldId id="709" r:id="rId19"/>
    <p:sldId id="756" r:id="rId20"/>
    <p:sldId id="707" r:id="rId21"/>
    <p:sldId id="706" r:id="rId22"/>
    <p:sldId id="705" r:id="rId23"/>
    <p:sldId id="711" r:id="rId24"/>
    <p:sldId id="715" r:id="rId25"/>
    <p:sldId id="716" r:id="rId26"/>
    <p:sldId id="717" r:id="rId27"/>
    <p:sldId id="718" r:id="rId28"/>
    <p:sldId id="719" r:id="rId29"/>
    <p:sldId id="720" r:id="rId30"/>
    <p:sldId id="721" r:id="rId31"/>
    <p:sldId id="722" r:id="rId32"/>
    <p:sldId id="723" r:id="rId33"/>
    <p:sldId id="724" r:id="rId34"/>
    <p:sldId id="725" r:id="rId35"/>
    <p:sldId id="726" r:id="rId36"/>
    <p:sldId id="727" r:id="rId37"/>
    <p:sldId id="728" r:id="rId38"/>
    <p:sldId id="729" r:id="rId39"/>
    <p:sldId id="730" r:id="rId40"/>
    <p:sldId id="731" r:id="rId41"/>
    <p:sldId id="732" r:id="rId42"/>
    <p:sldId id="714" r:id="rId43"/>
    <p:sldId id="713" r:id="rId44"/>
    <p:sldId id="712" r:id="rId45"/>
    <p:sldId id="733" r:id="rId46"/>
    <p:sldId id="743" r:id="rId47"/>
    <p:sldId id="742" r:id="rId48"/>
    <p:sldId id="741" r:id="rId49"/>
    <p:sldId id="740" r:id="rId50"/>
    <p:sldId id="739" r:id="rId51"/>
    <p:sldId id="738" r:id="rId52"/>
    <p:sldId id="737" r:id="rId53"/>
    <p:sldId id="736" r:id="rId54"/>
    <p:sldId id="735" r:id="rId55"/>
    <p:sldId id="745" r:id="rId56"/>
    <p:sldId id="746" r:id="rId57"/>
    <p:sldId id="744" r:id="rId58"/>
    <p:sldId id="734" r:id="rId59"/>
    <p:sldId id="747" r:id="rId60"/>
    <p:sldId id="754" r:id="rId61"/>
    <p:sldId id="755" r:id="rId62"/>
    <p:sldId id="753" r:id="rId63"/>
    <p:sldId id="752" r:id="rId64"/>
    <p:sldId id="751" r:id="rId65"/>
    <p:sldId id="750" r:id="rId66"/>
    <p:sldId id="749" r:id="rId67"/>
    <p:sldId id="748" r:id="rId68"/>
    <p:sldId id="758" r:id="rId69"/>
    <p:sldId id="759" r:id="rId70"/>
    <p:sldId id="762" r:id="rId71"/>
    <p:sldId id="761" r:id="rId72"/>
    <p:sldId id="763" r:id="rId73"/>
    <p:sldId id="760" r:id="rId74"/>
    <p:sldId id="765" r:id="rId75"/>
    <p:sldId id="764" r:id="rId76"/>
    <p:sldId id="766" r:id="rId77"/>
    <p:sldId id="767" r:id="rId78"/>
    <p:sldId id="768" r:id="rId79"/>
    <p:sldId id="769" r:id="rId80"/>
    <p:sldId id="680" r:id="rId81"/>
  </p:sldIdLst>
  <p:sldSz cx="9144000" cy="6858000" type="screen4x3"/>
  <p:notesSz cx="6858000" cy="9294813"/>
  <p:custDataLst>
    <p:tags r:id="rId84"/>
  </p:custDataLst>
  <p:defaultTextStyle>
    <a:defPPr>
      <a:defRPr lang="en-US"/>
    </a:defPPr>
    <a:lvl1pPr algn="l" rtl="0" fontAlgn="base">
      <a:spcBef>
        <a:spcPct val="0"/>
      </a:spcBef>
      <a:spcAft>
        <a:spcPct val="0"/>
      </a:spcAft>
      <a:defRPr sz="2400" kern="1200">
        <a:solidFill>
          <a:schemeClr val="tx1"/>
        </a:solidFill>
        <a:latin typeface="Arial" pitchFamily="34" charset="0"/>
        <a:ea typeface="Geneva"/>
        <a:cs typeface="Geneva"/>
      </a:defRPr>
    </a:lvl1pPr>
    <a:lvl2pPr marL="457200" algn="l" rtl="0" fontAlgn="base">
      <a:spcBef>
        <a:spcPct val="0"/>
      </a:spcBef>
      <a:spcAft>
        <a:spcPct val="0"/>
      </a:spcAft>
      <a:defRPr sz="2400" kern="1200">
        <a:solidFill>
          <a:schemeClr val="tx1"/>
        </a:solidFill>
        <a:latin typeface="Arial" pitchFamily="34" charset="0"/>
        <a:ea typeface="Geneva"/>
        <a:cs typeface="Geneva"/>
      </a:defRPr>
    </a:lvl2pPr>
    <a:lvl3pPr marL="914400" algn="l" rtl="0" fontAlgn="base">
      <a:spcBef>
        <a:spcPct val="0"/>
      </a:spcBef>
      <a:spcAft>
        <a:spcPct val="0"/>
      </a:spcAft>
      <a:defRPr sz="2400" kern="1200">
        <a:solidFill>
          <a:schemeClr val="tx1"/>
        </a:solidFill>
        <a:latin typeface="Arial" pitchFamily="34" charset="0"/>
        <a:ea typeface="Geneva"/>
        <a:cs typeface="Geneva"/>
      </a:defRPr>
    </a:lvl3pPr>
    <a:lvl4pPr marL="1371600" algn="l" rtl="0" fontAlgn="base">
      <a:spcBef>
        <a:spcPct val="0"/>
      </a:spcBef>
      <a:spcAft>
        <a:spcPct val="0"/>
      </a:spcAft>
      <a:defRPr sz="2400" kern="1200">
        <a:solidFill>
          <a:schemeClr val="tx1"/>
        </a:solidFill>
        <a:latin typeface="Arial" pitchFamily="34" charset="0"/>
        <a:ea typeface="Geneva"/>
        <a:cs typeface="Geneva"/>
      </a:defRPr>
    </a:lvl4pPr>
    <a:lvl5pPr marL="1828800" algn="l" rtl="0" fontAlgn="base">
      <a:spcBef>
        <a:spcPct val="0"/>
      </a:spcBef>
      <a:spcAft>
        <a:spcPct val="0"/>
      </a:spcAft>
      <a:defRPr sz="2400" kern="1200">
        <a:solidFill>
          <a:schemeClr val="tx1"/>
        </a:solidFill>
        <a:latin typeface="Arial" pitchFamily="34" charset="0"/>
        <a:ea typeface="Geneva"/>
        <a:cs typeface="Geneva"/>
      </a:defRPr>
    </a:lvl5pPr>
    <a:lvl6pPr marL="2286000" algn="l" defTabSz="914400" rtl="0" eaLnBrk="1" latinLnBrk="0" hangingPunct="1">
      <a:defRPr sz="2400" kern="1200">
        <a:solidFill>
          <a:schemeClr val="tx1"/>
        </a:solidFill>
        <a:latin typeface="Arial" pitchFamily="34" charset="0"/>
        <a:ea typeface="Geneva"/>
        <a:cs typeface="Geneva"/>
      </a:defRPr>
    </a:lvl6pPr>
    <a:lvl7pPr marL="2743200" algn="l" defTabSz="914400" rtl="0" eaLnBrk="1" latinLnBrk="0" hangingPunct="1">
      <a:defRPr sz="2400" kern="1200">
        <a:solidFill>
          <a:schemeClr val="tx1"/>
        </a:solidFill>
        <a:latin typeface="Arial" pitchFamily="34" charset="0"/>
        <a:ea typeface="Geneva"/>
        <a:cs typeface="Geneva"/>
      </a:defRPr>
    </a:lvl7pPr>
    <a:lvl8pPr marL="3200400" algn="l" defTabSz="914400" rtl="0" eaLnBrk="1" latinLnBrk="0" hangingPunct="1">
      <a:defRPr sz="2400" kern="1200">
        <a:solidFill>
          <a:schemeClr val="tx1"/>
        </a:solidFill>
        <a:latin typeface="Arial" pitchFamily="34" charset="0"/>
        <a:ea typeface="Geneva"/>
        <a:cs typeface="Geneva"/>
      </a:defRPr>
    </a:lvl8pPr>
    <a:lvl9pPr marL="3657600" algn="l" defTabSz="914400" rtl="0" eaLnBrk="1" latinLnBrk="0" hangingPunct="1">
      <a:defRPr sz="2400" kern="1200">
        <a:solidFill>
          <a:schemeClr val="tx1"/>
        </a:solidFill>
        <a:latin typeface="Arial" pitchFamily="34" charset="0"/>
        <a:ea typeface="Geneva"/>
        <a:cs typeface="Genev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it"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BEB"/>
    <a:srgbClr val="1F497D"/>
    <a:srgbClr val="003082"/>
    <a:srgbClr val="FFFFCC"/>
    <a:srgbClr val="CB6015"/>
    <a:srgbClr val="000000"/>
    <a:srgbClr val="007377"/>
    <a:srgbClr val="6B3077"/>
    <a:srgbClr val="C99700"/>
    <a:srgbClr val="94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75661" autoAdjust="0"/>
  </p:normalViewPr>
  <p:slideViewPr>
    <p:cSldViewPr snapToGrid="0">
      <p:cViewPr>
        <p:scale>
          <a:sx n="66" d="100"/>
          <a:sy n="66" d="100"/>
        </p:scale>
        <p:origin x="-1206" y="-564"/>
      </p:cViewPr>
      <p:guideLst>
        <p:guide orient="horz" pos="562"/>
        <p:guide orient="horz" pos="4062"/>
        <p:guide orient="horz" pos="4268"/>
        <p:guide orient="horz" pos="629"/>
        <p:guide orient="horz" pos="2474"/>
        <p:guide orient="horz" pos="815"/>
        <p:guide orient="horz" pos="1021"/>
        <p:guide pos="5621"/>
        <p:guide pos="2880"/>
        <p:guide pos="217"/>
        <p:guide pos="56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2574"/>
    </p:cViewPr>
  </p:sorterViewPr>
  <p:notesViewPr>
    <p:cSldViewPr snapToGrid="0">
      <p:cViewPr varScale="1">
        <p:scale>
          <a:sx n="55" d="100"/>
          <a:sy n="55" d="100"/>
        </p:scale>
        <p:origin x="-2856" y="-102"/>
      </p:cViewPr>
      <p:guideLst>
        <p:guide orient="horz" pos="2927"/>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tags" Target="tags/tag1.xml"/><Relationship Id="rId89"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notesMaster" Target="notesMasters/notes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handoutMaster" Target="handoutMasters/handout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1" y="1"/>
            <a:ext cx="2981739" cy="45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89471" tIns="44736" rIns="89471" bIns="44736" numCol="1" anchor="t" anchorCtr="0" compatLnSpc="1">
            <a:prstTxWarp prst="textNoShape">
              <a:avLst/>
            </a:prstTxWarp>
          </a:bodyPr>
          <a:lstStyle>
            <a:lvl1pPr algn="l">
              <a:defRPr sz="1200">
                <a:latin typeface="Arial" charset="0"/>
                <a:ea typeface="Geneva" charset="0"/>
                <a:cs typeface="+mn-cs"/>
              </a:defRPr>
            </a:lvl1pPr>
          </a:lstStyle>
          <a:p>
            <a:pPr>
              <a:defRPr/>
            </a:pPr>
            <a:endParaRPr lang="en-US" dirty="0"/>
          </a:p>
        </p:txBody>
      </p:sp>
      <p:sp>
        <p:nvSpPr>
          <p:cNvPr id="182275" name="Rectangle 3"/>
          <p:cNvSpPr>
            <a:spLocks noGrp="1" noChangeArrowheads="1"/>
          </p:cNvSpPr>
          <p:nvPr>
            <p:ph type="dt" sz="quarter" idx="1"/>
          </p:nvPr>
        </p:nvSpPr>
        <p:spPr bwMode="auto">
          <a:xfrm>
            <a:off x="3876262" y="1"/>
            <a:ext cx="2981739" cy="45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89471" tIns="44736" rIns="89471" bIns="44736" numCol="1" anchor="t" anchorCtr="0" compatLnSpc="1">
            <a:prstTxWarp prst="textNoShape">
              <a:avLst/>
            </a:prstTxWarp>
          </a:bodyPr>
          <a:lstStyle>
            <a:lvl1pPr algn="r">
              <a:defRPr sz="1200">
                <a:latin typeface="Arial" charset="0"/>
                <a:ea typeface="Geneva" charset="0"/>
                <a:cs typeface="+mn-cs"/>
              </a:defRPr>
            </a:lvl1pPr>
          </a:lstStyle>
          <a:p>
            <a:pPr>
              <a:defRPr/>
            </a:pPr>
            <a:endParaRPr lang="en-US" dirty="0"/>
          </a:p>
        </p:txBody>
      </p:sp>
      <p:sp>
        <p:nvSpPr>
          <p:cNvPr id="182276" name="Rectangle 4"/>
          <p:cNvSpPr>
            <a:spLocks noGrp="1" noChangeArrowheads="1"/>
          </p:cNvSpPr>
          <p:nvPr>
            <p:ph type="ftr" sz="quarter" idx="2"/>
          </p:nvPr>
        </p:nvSpPr>
        <p:spPr bwMode="auto">
          <a:xfrm>
            <a:off x="1" y="8837692"/>
            <a:ext cx="2981739" cy="45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89471" tIns="44736" rIns="89471" bIns="44736" numCol="1" anchor="b" anchorCtr="0" compatLnSpc="1">
            <a:prstTxWarp prst="textNoShape">
              <a:avLst/>
            </a:prstTxWarp>
          </a:bodyPr>
          <a:lstStyle>
            <a:lvl1pPr algn="l">
              <a:defRPr sz="1200">
                <a:latin typeface="Arial" charset="0"/>
                <a:ea typeface="Geneva" charset="0"/>
                <a:cs typeface="+mn-cs"/>
              </a:defRPr>
            </a:lvl1pPr>
          </a:lstStyle>
          <a:p>
            <a:pPr>
              <a:defRPr/>
            </a:pPr>
            <a:endParaRPr lang="en-US" dirty="0"/>
          </a:p>
        </p:txBody>
      </p:sp>
      <p:sp>
        <p:nvSpPr>
          <p:cNvPr id="182277" name="Rectangle 5"/>
          <p:cNvSpPr>
            <a:spLocks noGrp="1" noChangeArrowheads="1"/>
          </p:cNvSpPr>
          <p:nvPr>
            <p:ph type="sldNum" sz="quarter" idx="3"/>
          </p:nvPr>
        </p:nvSpPr>
        <p:spPr bwMode="auto">
          <a:xfrm>
            <a:off x="3876262" y="8837692"/>
            <a:ext cx="2981739" cy="45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89471" tIns="44736" rIns="89471" bIns="44736" numCol="1" anchor="b" anchorCtr="0" compatLnSpc="1">
            <a:prstTxWarp prst="textNoShape">
              <a:avLst/>
            </a:prstTxWarp>
          </a:bodyPr>
          <a:lstStyle>
            <a:lvl1pPr algn="r">
              <a:defRPr sz="1200"/>
            </a:lvl1pPr>
          </a:lstStyle>
          <a:p>
            <a:fld id="{F9A8CA7A-9F0A-431A-A0E6-06DF80917B4D}" type="slidenum">
              <a:rPr lang="en-US"/>
              <a:pPr/>
              <a:t>‹#›</a:t>
            </a:fld>
            <a:endParaRPr lang="en-US" dirty="0"/>
          </a:p>
        </p:txBody>
      </p:sp>
    </p:spTree>
    <p:extLst>
      <p:ext uri="{BB962C8B-B14F-4D97-AF65-F5344CB8AC3E}">
        <p14:creationId xmlns:p14="http://schemas.microsoft.com/office/powerpoint/2010/main" val="3213669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2970869" cy="46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66" tIns="45582" rIns="91166" bIns="45582" numCol="1" anchor="t" anchorCtr="0" compatLnSpc="1">
            <a:prstTxWarp prst="textNoShape">
              <a:avLst/>
            </a:prstTxWarp>
          </a:bodyPr>
          <a:lstStyle>
            <a:lvl1pPr algn="l" defTabSz="911921">
              <a:defRPr sz="1200">
                <a:latin typeface="Arial" charset="0"/>
                <a:ea typeface="Geneva" charset="0"/>
                <a:cs typeface="+mn-cs"/>
              </a:defRPr>
            </a:lvl1pPr>
          </a:lstStyle>
          <a:p>
            <a:pPr>
              <a:defRPr/>
            </a:pPr>
            <a:endParaRPr lang="en-US" dirty="0"/>
          </a:p>
        </p:txBody>
      </p:sp>
      <p:sp>
        <p:nvSpPr>
          <p:cNvPr id="6147" name="Rectangle 3"/>
          <p:cNvSpPr>
            <a:spLocks noGrp="1" noChangeArrowheads="1"/>
          </p:cNvSpPr>
          <p:nvPr>
            <p:ph type="dt" idx="1"/>
          </p:nvPr>
        </p:nvSpPr>
        <p:spPr bwMode="auto">
          <a:xfrm>
            <a:off x="3885580" y="0"/>
            <a:ext cx="2970869" cy="46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66" tIns="45582" rIns="91166" bIns="45582" numCol="1" anchor="t" anchorCtr="0" compatLnSpc="1">
            <a:prstTxWarp prst="textNoShape">
              <a:avLst/>
            </a:prstTxWarp>
          </a:bodyPr>
          <a:lstStyle>
            <a:lvl1pPr algn="r" defTabSz="911921">
              <a:defRPr sz="1200">
                <a:latin typeface="Arial" charset="0"/>
                <a:ea typeface="Geneva" charset="0"/>
                <a:cs typeface="+mn-cs"/>
              </a:defRPr>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4869" y="4415672"/>
            <a:ext cx="5488264" cy="4180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66" tIns="45582" rIns="91166" bIns="4558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1" y="8829756"/>
            <a:ext cx="2970869" cy="46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66" tIns="45582" rIns="91166" bIns="45582" numCol="1" anchor="b" anchorCtr="0" compatLnSpc="1">
            <a:prstTxWarp prst="textNoShape">
              <a:avLst/>
            </a:prstTxWarp>
          </a:bodyPr>
          <a:lstStyle>
            <a:lvl1pPr algn="l" defTabSz="911921">
              <a:defRPr sz="1200">
                <a:latin typeface="Arial" charset="0"/>
                <a:ea typeface="Geneva" charset="0"/>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885580" y="8829756"/>
            <a:ext cx="2970869" cy="46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66" tIns="45582" rIns="91166" bIns="45582" numCol="1" anchor="b" anchorCtr="0" compatLnSpc="1">
            <a:prstTxWarp prst="textNoShape">
              <a:avLst/>
            </a:prstTxWarp>
          </a:bodyPr>
          <a:lstStyle>
            <a:lvl1pPr algn="r" defTabSz="911921">
              <a:defRPr sz="1200"/>
            </a:lvl1pPr>
          </a:lstStyle>
          <a:p>
            <a:fld id="{D2635E43-9E36-47AA-BA8F-76ABD3AB3B94}" type="slidenum">
              <a:rPr lang="en-US"/>
              <a:pPr/>
              <a:t>‹#›</a:t>
            </a:fld>
            <a:endParaRPr lang="en-US" dirty="0"/>
          </a:p>
        </p:txBody>
      </p:sp>
    </p:spTree>
    <p:extLst>
      <p:ext uri="{BB962C8B-B14F-4D97-AF65-F5344CB8AC3E}">
        <p14:creationId xmlns:p14="http://schemas.microsoft.com/office/powerpoint/2010/main" val="1416568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Geneva" charset="0"/>
      </a:defRPr>
    </a:lvl2pPr>
    <a:lvl3pPr marL="914400" algn="l" rtl="0" eaLnBrk="0" fontAlgn="base" hangingPunct="0">
      <a:spcBef>
        <a:spcPct val="30000"/>
      </a:spcBef>
      <a:spcAft>
        <a:spcPct val="0"/>
      </a:spcAft>
      <a:defRPr sz="1200" kern="1200">
        <a:solidFill>
          <a:schemeClr val="tx1"/>
        </a:solidFill>
        <a:latin typeface="Arial" charset="0"/>
        <a:ea typeface="Geneva" charset="0"/>
        <a:cs typeface="Geneva" charset="0"/>
      </a:defRPr>
    </a:lvl3pPr>
    <a:lvl4pPr marL="1371600" algn="l" rtl="0" eaLnBrk="0" fontAlgn="base" hangingPunct="0">
      <a:spcBef>
        <a:spcPct val="30000"/>
      </a:spcBef>
      <a:spcAft>
        <a:spcPct val="0"/>
      </a:spcAft>
      <a:defRPr sz="1200" kern="1200">
        <a:solidFill>
          <a:schemeClr val="tx1"/>
        </a:solidFill>
        <a:latin typeface="Arial" charset="0"/>
        <a:ea typeface="Geneva" charset="0"/>
        <a:cs typeface="Geneva" charset="0"/>
      </a:defRPr>
    </a:lvl4pPr>
    <a:lvl5pPr marL="1828800" algn="l" rtl="0" eaLnBrk="0" fontAlgn="base" hangingPunct="0">
      <a:spcBef>
        <a:spcPct val="30000"/>
      </a:spcBef>
      <a:spcAft>
        <a:spcPct val="0"/>
      </a:spcAft>
      <a:defRPr sz="1200" kern="1200">
        <a:solidFill>
          <a:schemeClr val="tx1"/>
        </a:solidFill>
        <a:latin typeface="Arial" charset="0"/>
        <a:ea typeface="Geneva" charset="0"/>
        <a:cs typeface="Geneva"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0</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Loading will allow everything in repository to load into your Local workspace(Java workspace). Details covered in other</a:t>
            </a:r>
            <a:r>
              <a:rPr lang="en-US" baseline="0" dirty="0" smtClean="0"/>
              <a:t> chapter later.</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19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25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a:t>
            </a:r>
            <a:r>
              <a:rPr lang="en-US" baseline="0" dirty="0" smtClean="0"/>
              <a:t> to you Your “Jazz administration” perspective &amp; view the pending changes tab</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29</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“Incoming” to</a:t>
            </a:r>
            <a:r>
              <a:rPr lang="en-US" baseline="0" dirty="0" smtClean="0"/>
              <a:t> your Repo WS from the stream will be in listed your pending changes. You may keep it there without accepting it. If you accept it, the new changes will be there in your Repo WS. But if there is changes in your Repo WS for the same piece of code it will automatically open those files in compare editor &amp; allow you to take decision to which to keep. </a:t>
            </a:r>
          </a:p>
          <a:p>
            <a:endParaRPr lang="en-US" baseline="0" dirty="0" smtClean="0"/>
          </a:p>
          <a:p>
            <a:r>
              <a:rPr lang="en-US" baseline="0" dirty="0" smtClean="0"/>
              <a:t>“Outgoing” – Outgoing folder means- Your changes are saved I server but not delivered in the stream. It is not readily available for the other team member. However they can still browse &amp; load your Repo WS &amp; view the changes you made. You get the option to “Suspend”, “Deliver”, “Discard” &amp; “Complete” option along with other option. We will discuss this on a later stage. </a:t>
            </a:r>
          </a:p>
          <a:p>
            <a:endParaRPr lang="en-US" baseline="0" dirty="0" smtClean="0"/>
          </a:p>
          <a:p>
            <a:r>
              <a:rPr lang="en-US" baseline="0" dirty="0" smtClean="0"/>
              <a:t>“Unresolved” – This folder has all the changes you saved in local but in the Repo WS. So changes in this folder is not open for </a:t>
            </a:r>
            <a:r>
              <a:rPr lang="en-US" baseline="0" dirty="0" err="1" smtClean="0"/>
              <a:t>evrybody</a:t>
            </a:r>
            <a:r>
              <a:rPr lang="en-US" baseline="0" dirty="0" smtClean="0"/>
              <a:t> unless you check them in. You should Right click them &amp; Select “Check-in”/”Check-in All” as per your work. You can select multiple &amp; check them in.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31</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stage you may compare your Stream &amp; workspace repository Files, by</a:t>
            </a:r>
            <a:r>
              <a:rPr lang="en-US" baseline="0" dirty="0" smtClean="0"/>
              <a:t> Right click &amp; show repository files. </a:t>
            </a:r>
          </a:p>
          <a:p>
            <a:endParaRPr lang="en-US" baseline="0" dirty="0" smtClean="0"/>
          </a:p>
          <a:p>
            <a:r>
              <a:rPr lang="en-US" baseline="0" dirty="0" smtClean="0"/>
              <a:t>To “Deliver” anything from the outgoing folder, you need to associate a workitem </a:t>
            </a:r>
            <a:r>
              <a:rPr lang="en-US" baseline="0" dirty="0" err="1" smtClean="0"/>
              <a:t>everytime</a:t>
            </a:r>
            <a:r>
              <a:rPr lang="en-US" baseline="0" dirty="0" smtClean="0"/>
              <a:t>. </a:t>
            </a:r>
            <a:r>
              <a:rPr lang="en-US" dirty="0" smtClean="0"/>
              <a:t>Creating &amp; associating workitems are described in WIM work item Management chapter.  Assuming</a:t>
            </a:r>
            <a:r>
              <a:rPr lang="en-US" baseline="0" dirty="0" smtClean="0"/>
              <a:t> that you already have a existing workitem &amp; will associate the same at delivery. RTC is Change control management(CCM) tool &amp; needs “Task” (Work Item) association at “Deliver”</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32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may throw you error,</a:t>
            </a:r>
            <a:r>
              <a:rPr lang="en-US" baseline="0" dirty="0" smtClean="0"/>
              <a:t> if there is any unused imports. In case of error it will also tell you the solution to clean those unused import. </a:t>
            </a:r>
          </a:p>
          <a:p>
            <a:r>
              <a:rPr lang="en-US" baseline="0" dirty="0" smtClean="0"/>
              <a:t>Each delivery should be associated with workitem except the initial Sharing Projects. We will discuss this in Workitem Management part.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33</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work on any files,</a:t>
            </a:r>
            <a:r>
              <a:rPr lang="en-US" baseline="0" dirty="0" smtClean="0"/>
              <a:t> </a:t>
            </a:r>
            <a:r>
              <a:rPr lang="en-US" dirty="0" smtClean="0"/>
              <a:t>You should load</a:t>
            </a:r>
            <a:r>
              <a:rPr lang="en-US" baseline="0" dirty="0" smtClean="0"/>
              <a:t> your Repo WS into Local Workspace. Follow the steps in  </a:t>
            </a:r>
            <a:r>
              <a:rPr lang="en-US" dirty="0" smtClean="0"/>
              <a:t>Loading/Unloading existing Repository workspace.</a:t>
            </a:r>
          </a:p>
          <a:p>
            <a:endParaRPr lang="en-US" dirty="0" smtClean="0"/>
          </a:p>
          <a:p>
            <a:r>
              <a:rPr lang="en-US" dirty="0" smtClean="0"/>
              <a:t>All the changes you made will be </a:t>
            </a:r>
            <a:r>
              <a:rPr lang="en-US" dirty="0" err="1" smtClean="0"/>
              <a:t>vivisble</a:t>
            </a:r>
            <a:r>
              <a:rPr lang="en-US" dirty="0" smtClean="0"/>
              <a:t> in “Unresolved” Folder.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35</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browse</a:t>
            </a:r>
            <a:r>
              <a:rPr lang="en-US" baseline="0" dirty="0" smtClean="0"/>
              <a:t> </a:t>
            </a:r>
            <a:r>
              <a:rPr lang="en-US" dirty="0" smtClean="0"/>
              <a:t>the unresolved folder &amp; “</a:t>
            </a:r>
            <a:r>
              <a:rPr lang="en-US" dirty="0" err="1" smtClean="0"/>
              <a:t>Checkin</a:t>
            </a:r>
            <a:r>
              <a:rPr lang="en-US" dirty="0" smtClean="0"/>
              <a:t>”, you may also select some changes from “Unresolved” &amp; check them in selectively. You</a:t>
            </a:r>
            <a:r>
              <a:rPr lang="en-US" baseline="0" dirty="0" smtClean="0"/>
              <a:t> may also select “Check-in and Deliver”. At the time of deliver you will have to associate Workitem with the “Deliver.”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36</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Ideally your</a:t>
            </a:r>
            <a:r>
              <a:rPr lang="en-US" baseline="0" dirty="0" smtClean="0"/>
              <a:t> team Lead should Create &amp; Assign Task (Workitem) to you for any code change. Being a developer, you can also create Task &amp; assign to yourself to “deliver” your changes.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39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All other user who ever working for the same Stream(Release) will have “Incoming” folder created in their Repository </a:t>
            </a:r>
            <a:r>
              <a:rPr lang="en-US" baseline="0" dirty="0" err="1" smtClean="0"/>
              <a:t>WorkSpace</a:t>
            </a:r>
            <a:r>
              <a:rPr lang="en-US" baseline="0" dirty="0" smtClean="0"/>
              <a:t> now for the changes you made.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46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1</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can be done at Repo WS level</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47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may create baseline once project reaches certain milestone. There could be other situation where you may need to create baseline. As an example after a successful build You can baseline your project.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50</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Workitems</a:t>
            </a:r>
            <a:r>
              <a:rPr lang="en-US" dirty="0" smtClean="0"/>
              <a:t>(tasks) cane be linked as parent/child/block etc with other tasks</a:t>
            </a:r>
            <a:r>
              <a:rPr lang="en-US" baseline="0" dirty="0" smtClean="0"/>
              <a:t> in the link tab.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Initial Screen will look like the below. It will not have any task id as the task is not created yet.</a:t>
            </a:r>
          </a:p>
          <a:p>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do any changes in the task you will have to save it every time. Task will automatically record all the changes you make in History tab. </a:t>
            </a:r>
          </a:p>
          <a:p>
            <a:r>
              <a:rPr lang="en-US" dirty="0" smtClean="0"/>
              <a:t>You may also link some of other</a:t>
            </a:r>
            <a:r>
              <a:rPr lang="en-US" baseline="0" dirty="0" smtClean="0"/>
              <a:t> workitem in the Link tab. You will get an email for the new task created.</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Subscriber generally gets notified during any state transition.</a:t>
            </a:r>
            <a:r>
              <a:rPr lang="en-US" baseline="0" dirty="0" smtClean="0"/>
              <a:t> </a:t>
            </a:r>
            <a:r>
              <a:rPr lang="en-US" baseline="0" dirty="0" err="1" smtClean="0"/>
              <a:t>Eg</a:t>
            </a:r>
            <a:r>
              <a:rPr lang="en-US" baseline="0" dirty="0" smtClean="0"/>
              <a:t>- you may add subscriber your team </a:t>
            </a:r>
            <a:r>
              <a:rPr lang="en-US" baseline="0" dirty="0" err="1" smtClean="0"/>
              <a:t>laead</a:t>
            </a:r>
            <a:r>
              <a:rPr lang="en-US" baseline="0" dirty="0" smtClean="0"/>
              <a:t> that when you complete this task S/He also gets notified along with you. Subscriber can be added from anybody inside &amp;outside the project.</a:t>
            </a:r>
          </a:p>
          <a:p>
            <a:endParaRPr lang="en-US" baseline="0" dirty="0" smtClean="0"/>
          </a:p>
          <a:p>
            <a:r>
              <a:rPr lang="en-US" baseline="0" dirty="0" smtClean="0"/>
              <a:t>You also may add a parent/child workitem with this tasks. Parent child relation Parent workitem can not be close unless the child WIs are closed.</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Eg</a:t>
            </a:r>
            <a:r>
              <a:rPr lang="en-US" dirty="0" smtClean="0"/>
              <a:t>_ Set Parent</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635E43-9E36-47AA-BA8F-76ABD3AB3B94}" type="slidenum">
              <a:rPr lang="en-US" smtClean="0"/>
              <a:pPr/>
              <a:t>75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RTC server has upgraded to Newer version, there may be new P2 version available from CATE team. Contact Onboarding support team for the new version details. However New RTC</a:t>
            </a:r>
            <a:r>
              <a:rPr lang="en-US" baseline="0" dirty="0" smtClean="0"/>
              <a:t> server works well with (3.0.1.3) older version. </a:t>
            </a:r>
            <a:r>
              <a:rPr lang="en-US" dirty="0" smtClean="0"/>
              <a:t>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may use any</a:t>
            </a:r>
            <a:r>
              <a:rPr lang="en-US" baseline="0" dirty="0" smtClean="0"/>
              <a:t> of the eclipse client or web client to login into RTC. Most of the development task needs to be done eclipse Client.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Assumption-</a:t>
            </a:r>
            <a:r>
              <a:rPr lang="en-US" baseline="0" dirty="0" smtClean="0"/>
              <a:t> Make sure that you are added to Jazz repository &amp; you have been added to the RTC Project as developer. Please contact your manager for adding you in the project area.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Incase if</a:t>
            </a:r>
            <a:r>
              <a:rPr lang="en-US" baseline="0" dirty="0" smtClean="0"/>
              <a:t> you have missed the email</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must be already part of the project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13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put your SOE</a:t>
            </a:r>
            <a:r>
              <a:rPr lang="en-US" baseline="0" dirty="0" smtClean="0"/>
              <a:t> id at the end of </a:t>
            </a:r>
            <a:r>
              <a:rPr lang="en-US" baseline="0" smtClean="0"/>
              <a:t>the name of the WS</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Public</a:t>
            </a:r>
            <a:r>
              <a:rPr lang="en-US" baseline="0" dirty="0" smtClean="0"/>
              <a:t> – Everyone in the Jazz Repository will be able to see Files &amp; changes. Do not select this option</a:t>
            </a:r>
          </a:p>
          <a:p>
            <a:pPr>
              <a:buFont typeface="Arial" pitchFamily="34" charset="0"/>
              <a:buChar char="•"/>
            </a:pPr>
            <a:r>
              <a:rPr lang="en-US" baseline="0" dirty="0" smtClean="0"/>
              <a:t>Private – Only you will have read access to the repository workspace. Do not select this as in your absence your team member will not be able to view your saved changes.</a:t>
            </a:r>
          </a:p>
          <a:p>
            <a:pPr>
              <a:buFont typeface="Arial" pitchFamily="34" charset="0"/>
              <a:buChar char="•"/>
            </a:pPr>
            <a:r>
              <a:rPr lang="en-US" baseline="0" dirty="0" smtClean="0"/>
              <a:t>Scoped – only team member from the selected Project area will be able to browse your changes. Select this option.</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citi-r_2c-blu_pos_rgb.jpg"/>
          <p:cNvPicPr>
            <a:picLocks noChangeAspect="1"/>
          </p:cNvPicPr>
          <p:nvPr/>
        </p:nvPicPr>
        <p:blipFill>
          <a:blip r:embed="rId2"/>
          <a:srcRect/>
          <a:stretch>
            <a:fillRect/>
          </a:stretch>
        </p:blipFill>
        <p:spPr bwMode="auto">
          <a:xfrm>
            <a:off x="6454775" y="4946650"/>
            <a:ext cx="2430463" cy="1670050"/>
          </a:xfrm>
          <a:prstGeom prst="rect">
            <a:avLst/>
          </a:prstGeom>
          <a:noFill/>
          <a:ln w="9525">
            <a:noFill/>
            <a:miter lim="800000"/>
            <a:headEnd/>
            <a:tailEnd/>
          </a:ln>
        </p:spPr>
      </p:pic>
      <p:sp>
        <p:nvSpPr>
          <p:cNvPr id="3150" name="Rectangle 78"/>
          <p:cNvSpPr>
            <a:spLocks noGrp="1" noChangeArrowheads="1"/>
          </p:cNvSpPr>
          <p:nvPr>
            <p:ph type="ctrTitle" hasCustomPrompt="1"/>
          </p:nvPr>
        </p:nvSpPr>
        <p:spPr>
          <a:xfrm>
            <a:off x="344488" y="2921000"/>
            <a:ext cx="8210550" cy="517525"/>
          </a:xfrm>
        </p:spPr>
        <p:txBody>
          <a:bodyPr/>
          <a:lstStyle>
            <a:lvl1pPr>
              <a:defRPr sz="3600" b="0" baseline="0">
                <a:latin typeface="Corbel" panose="020B0503020204020204" pitchFamily="34" charset="0"/>
                <a:cs typeface="Arial" panose="020B0604020202020204" pitchFamily="34" charset="0"/>
              </a:defRPr>
            </a:lvl1pPr>
          </a:lstStyle>
          <a:p>
            <a:pPr lvl="0"/>
            <a:r>
              <a:rPr lang="en-US" noProof="0" dirty="0" smtClean="0"/>
              <a:t>CTO Click to edit Master title style</a:t>
            </a:r>
          </a:p>
        </p:txBody>
      </p:sp>
      <p:sp>
        <p:nvSpPr>
          <p:cNvPr id="3151" name="Rectangle 79"/>
          <p:cNvSpPr>
            <a:spLocks noGrp="1" noChangeArrowheads="1"/>
          </p:cNvSpPr>
          <p:nvPr>
            <p:ph type="subTitle" sz="quarter" idx="1" hasCustomPrompt="1"/>
          </p:nvPr>
        </p:nvSpPr>
        <p:spPr>
          <a:xfrm>
            <a:off x="354013" y="3406775"/>
            <a:ext cx="8221663"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3200" b="0">
                <a:solidFill>
                  <a:srgbClr val="00BDF2"/>
                </a:solidFill>
                <a:latin typeface="Corbel" panose="020B0503020204020204" pitchFamily="34" charset="0"/>
              </a:defRPr>
            </a:lvl1pPr>
          </a:lstStyle>
          <a:p>
            <a:pPr lvl="0"/>
            <a:r>
              <a:rPr lang="en-US" noProof="0" dirty="0" smtClean="0"/>
              <a:t>End to End lick to edit Master subtitle style</a:t>
            </a:r>
          </a:p>
        </p:txBody>
      </p:sp>
      <p:sp>
        <p:nvSpPr>
          <p:cNvPr id="6" name="Text Box 3"/>
          <p:cNvSpPr txBox="1">
            <a:spLocks noChangeArrowheads="1"/>
          </p:cNvSpPr>
          <p:nvPr userDrawn="1"/>
        </p:nvSpPr>
        <p:spPr bwMode="auto">
          <a:xfrm>
            <a:off x="190113" y="6660701"/>
            <a:ext cx="914400" cy="138499"/>
          </a:xfrm>
          <a:prstGeom prst="rect">
            <a:avLst/>
          </a:prstGeom>
          <a:noFill/>
          <a:ln w="9525">
            <a:noFill/>
            <a:miter lim="800000"/>
            <a:headEnd/>
            <a:tailEnd/>
          </a:ln>
        </p:spPr>
        <p:txBody>
          <a:bodyPr wrap="square" lIns="0" tIns="0" rIns="0" bIns="0">
            <a:spAutoFit/>
          </a:bodyPr>
          <a:lstStyle/>
          <a:p>
            <a:pPr algn="ctr" defTabSz="965200">
              <a:spcBef>
                <a:spcPct val="50000"/>
              </a:spcBef>
              <a:buClr>
                <a:srgbClr val="000000"/>
              </a:buClr>
              <a:buFont typeface="Webdings" pitchFamily="18" charset="2"/>
              <a:buNone/>
              <a:defRPr/>
            </a:pPr>
            <a:r>
              <a:rPr kumimoji="1" lang="en-US" sz="900" dirty="0">
                <a:solidFill>
                  <a:srgbClr val="FFFFFF">
                    <a:lumMod val="50000"/>
                  </a:srgbClr>
                </a:solidFill>
              </a:rPr>
              <a:t>Citi Internal</a:t>
            </a:r>
          </a:p>
        </p:txBody>
      </p:sp>
      <p:sp>
        <p:nvSpPr>
          <p:cNvPr id="14" name="TextBox 13"/>
          <p:cNvSpPr txBox="1"/>
          <p:nvPr userDrawn="1"/>
        </p:nvSpPr>
        <p:spPr>
          <a:xfrm>
            <a:off x="318861" y="0"/>
            <a:ext cx="4249881" cy="246221"/>
          </a:xfrm>
          <a:prstGeom prst="rect">
            <a:avLst/>
          </a:prstGeom>
          <a:noFill/>
        </p:spPr>
        <p:txBody>
          <a:bodyPr wrap="non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000" b="1" kern="1200" dirty="0" smtClean="0">
                <a:solidFill>
                  <a:srgbClr val="00BDF2"/>
                </a:solidFill>
                <a:latin typeface="Arial" pitchFamily="34" charset="0"/>
                <a:ea typeface="Geneva" pitchFamily="124" charset="-128"/>
                <a:cs typeface="Geneva"/>
              </a:rPr>
              <a:t>Chief Technology Office (CTO) |</a:t>
            </a:r>
            <a:r>
              <a:rPr lang="en-US" sz="1000" b="1" kern="1200" dirty="0" smtClean="0">
                <a:solidFill>
                  <a:schemeClr val="tx1"/>
                </a:solidFill>
                <a:latin typeface="Arial" pitchFamily="34" charset="0"/>
                <a:ea typeface="Geneva" pitchFamily="124" charset="-128"/>
                <a:cs typeface="Geneva"/>
              </a:rPr>
              <a:t> </a:t>
            </a:r>
            <a:r>
              <a:rPr lang="en-US" sz="1000" b="0" kern="1200" dirty="0" smtClean="0">
                <a:solidFill>
                  <a:schemeClr val="tx1"/>
                </a:solidFill>
                <a:latin typeface="Arial" pitchFamily="34" charset="0"/>
                <a:ea typeface="Geneva" pitchFamily="124" charset="-128"/>
                <a:cs typeface="Geneva"/>
              </a:rPr>
              <a:t>Application Lifecycle Management</a:t>
            </a:r>
            <a:endParaRPr lang="en-US" sz="1000" b="0" kern="1200" dirty="0">
              <a:solidFill>
                <a:schemeClr val="tx1"/>
              </a:solidFill>
              <a:latin typeface="Arial" pitchFamily="34" charset="0"/>
              <a:ea typeface="Geneva" pitchFamily="124" charset="-128"/>
              <a:cs typeface="Genev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50"/>
            <a:ext cx="8578850" cy="495300"/>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344488" y="893763"/>
            <a:ext cx="8578850" cy="4946650"/>
          </a:xfrm>
        </p:spPr>
        <p:txBody>
          <a:bodyPr/>
          <a:lstStyle>
            <a:lvl1pPr>
              <a:lnSpc>
                <a:spcPct val="100000"/>
              </a:lnSpc>
              <a:defRPr sz="2000" baseline="0">
                <a:solidFill>
                  <a:schemeClr val="bg1">
                    <a:lumMod val="50000"/>
                  </a:schemeClr>
                </a:solidFill>
              </a:defRPr>
            </a:lvl1pPr>
            <a:lvl2pPr>
              <a:lnSpc>
                <a:spcPct val="100000"/>
              </a:lnSpc>
              <a:defRPr sz="2000">
                <a:solidFill>
                  <a:schemeClr val="bg1">
                    <a:lumMod val="50000"/>
                  </a:schemeClr>
                </a:solidFill>
              </a:defRPr>
            </a:lvl2pPr>
            <a:lvl3pPr>
              <a:lnSpc>
                <a:spcPct val="100000"/>
              </a:lnSpc>
              <a:defRPr sz="2000">
                <a:solidFill>
                  <a:schemeClr val="bg1">
                    <a:lumMod val="50000"/>
                  </a:schemeClr>
                </a:solidFill>
              </a:defRPr>
            </a:lvl3pPr>
            <a:lvl4pPr>
              <a:lnSpc>
                <a:spcPct val="100000"/>
              </a:lnSpc>
              <a:defRPr sz="2000">
                <a:solidFill>
                  <a:schemeClr val="bg1">
                    <a:lumMod val="50000"/>
                  </a:schemeClr>
                </a:solidFill>
              </a:defRPr>
            </a:lvl4pPr>
            <a:lvl5pPr>
              <a:lnSpc>
                <a:spcPct val="100000"/>
              </a:lnSpc>
              <a:defRPr sz="2000">
                <a:solidFill>
                  <a:schemeClr val="bg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4488" y="893763"/>
            <a:ext cx="4071938" cy="4946650"/>
          </a:xfrm>
        </p:spPr>
        <p:txBody>
          <a:bodyPr/>
          <a:lstStyle>
            <a:lvl1pPr marL="233363" indent="-233363">
              <a:buFont typeface="Wingdings" pitchFamily="2" charset="2"/>
              <a:buChar char="§"/>
              <a:defRPr sz="2400">
                <a:solidFill>
                  <a:schemeClr val="bg1">
                    <a:lumMod val="50000"/>
                  </a:schemeClr>
                </a:solidFill>
              </a:defRPr>
            </a:lvl1pPr>
            <a:lvl2pPr>
              <a:defRPr sz="2000">
                <a:solidFill>
                  <a:schemeClr val="bg1">
                    <a:lumMod val="50000"/>
                  </a:schemeClr>
                </a:solidFill>
              </a:defRPr>
            </a:lvl2pPr>
            <a:lvl3pPr>
              <a:defRPr sz="2000">
                <a:solidFill>
                  <a:schemeClr val="bg1">
                    <a:lumMod val="50000"/>
                  </a:schemeClr>
                </a:solidFill>
              </a:defRPr>
            </a:lvl3pPr>
            <a:lvl4pPr>
              <a:defRPr sz="2000">
                <a:solidFill>
                  <a:schemeClr val="bg1">
                    <a:lumMod val="50000"/>
                  </a:schemeClr>
                </a:solidFill>
              </a:defRPr>
            </a:lvl4pPr>
            <a:lvl5pPr>
              <a:defRPr sz="2000">
                <a:solidFill>
                  <a:schemeClr val="bg1">
                    <a:lumMod val="50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62475" y="893763"/>
            <a:ext cx="4073525" cy="4946650"/>
          </a:xfrm>
        </p:spPr>
        <p:txBody>
          <a:bodyPr/>
          <a:lstStyle>
            <a:lvl1pPr marL="169863" indent="-169863">
              <a:buFont typeface="Wingdings" pitchFamily="2" charset="2"/>
              <a:buChar char="§"/>
              <a:defRPr sz="2400">
                <a:solidFill>
                  <a:schemeClr val="bg1">
                    <a:lumMod val="50000"/>
                  </a:schemeClr>
                </a:solidFill>
              </a:defRPr>
            </a:lvl1pPr>
            <a:lvl2pPr>
              <a:defRPr sz="2000">
                <a:solidFill>
                  <a:schemeClr val="bg1">
                    <a:lumMod val="50000"/>
                  </a:schemeClr>
                </a:solidFill>
              </a:defRPr>
            </a:lvl2pPr>
            <a:lvl3pPr>
              <a:defRPr sz="2000">
                <a:solidFill>
                  <a:schemeClr val="bg1">
                    <a:lumMod val="50000"/>
                  </a:schemeClr>
                </a:solidFill>
              </a:defRPr>
            </a:lvl3pPr>
            <a:lvl4pPr>
              <a:defRPr sz="2000">
                <a:solidFill>
                  <a:schemeClr val="bg1">
                    <a:lumMod val="50000"/>
                  </a:schemeClr>
                </a:solidFill>
              </a:defRPr>
            </a:lvl4pPr>
            <a:lvl5pPr>
              <a:defRPr sz="2000">
                <a:solidFill>
                  <a:schemeClr val="bg1">
                    <a:lumMod val="50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50"/>
            <a:ext cx="8578850" cy="495300"/>
          </a:xfrm>
        </p:spPr>
        <p:txBody>
          <a:body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44488" y="387350"/>
            <a:ext cx="85788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73063" y="914399"/>
            <a:ext cx="857885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1" name="Picture 13" descr="citi_logo_0-45-114_sm"/>
          <p:cNvPicPr>
            <a:picLocks noChangeAspect="1" noChangeArrowheads="1"/>
          </p:cNvPicPr>
          <p:nvPr/>
        </p:nvPicPr>
        <p:blipFill>
          <a:blip r:embed="rId6"/>
          <a:srcRect/>
          <a:stretch>
            <a:fillRect/>
          </a:stretch>
        </p:blipFill>
        <p:spPr bwMode="auto">
          <a:xfrm>
            <a:off x="8375650" y="6314926"/>
            <a:ext cx="514350" cy="306388"/>
          </a:xfrm>
          <a:prstGeom prst="rect">
            <a:avLst/>
          </a:prstGeom>
          <a:noFill/>
          <a:ln w="9525">
            <a:noFill/>
            <a:miter lim="800000"/>
            <a:headEnd/>
            <a:tailEnd/>
          </a:ln>
        </p:spPr>
      </p:pic>
      <p:sp>
        <p:nvSpPr>
          <p:cNvPr id="10" name="Text Box 3"/>
          <p:cNvSpPr txBox="1">
            <a:spLocks noChangeArrowheads="1"/>
          </p:cNvSpPr>
          <p:nvPr/>
        </p:nvSpPr>
        <p:spPr bwMode="auto">
          <a:xfrm>
            <a:off x="190113" y="6660701"/>
            <a:ext cx="914400" cy="138499"/>
          </a:xfrm>
          <a:prstGeom prst="rect">
            <a:avLst/>
          </a:prstGeom>
          <a:noFill/>
          <a:ln w="9525">
            <a:noFill/>
            <a:miter lim="800000"/>
            <a:headEnd/>
            <a:tailEnd/>
          </a:ln>
        </p:spPr>
        <p:txBody>
          <a:bodyPr wrap="square" lIns="0" tIns="0" rIns="0" bIns="0">
            <a:spAutoFit/>
          </a:bodyPr>
          <a:lstStyle/>
          <a:p>
            <a:pPr algn="ctr" defTabSz="965200">
              <a:spcBef>
                <a:spcPct val="50000"/>
              </a:spcBef>
              <a:buClr>
                <a:srgbClr val="000000"/>
              </a:buClr>
              <a:buFont typeface="Webdings" pitchFamily="18" charset="2"/>
              <a:buNone/>
              <a:defRPr/>
            </a:pPr>
            <a:r>
              <a:rPr kumimoji="1" lang="en-US" sz="900" dirty="0">
                <a:solidFill>
                  <a:srgbClr val="FFFFFF">
                    <a:lumMod val="50000"/>
                  </a:srgbClr>
                </a:solidFill>
              </a:rPr>
              <a:t>Citi Internal</a:t>
            </a:r>
          </a:p>
        </p:txBody>
      </p:sp>
      <p:sp>
        <p:nvSpPr>
          <p:cNvPr id="18" name="Slide Number Placeholder 5"/>
          <p:cNvSpPr txBox="1">
            <a:spLocks/>
          </p:cNvSpPr>
          <p:nvPr userDrawn="1"/>
        </p:nvSpPr>
        <p:spPr>
          <a:xfrm>
            <a:off x="8403789" y="6604909"/>
            <a:ext cx="643373" cy="238125"/>
          </a:xfrm>
          <a:prstGeom prst="rect">
            <a:avLst/>
          </a:prstGeom>
        </p:spPr>
        <p:txBody>
          <a:bodyPr/>
          <a:lstStyle>
            <a:lvl1pPr>
              <a:defRPr sz="1000" baseline="0">
                <a:solidFill>
                  <a:schemeClr val="bg1">
                    <a:lumMod val="50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CD52DC5-BBFD-4EDB-8A7B-8501473B0A00}" type="slidenum">
              <a:rPr kumimoji="0" lang="en-US" sz="900" b="0" i="0" u="none" strike="noStrike" kern="1200" cap="none" spc="0" normalizeH="0" baseline="0" noProof="0" smtClean="0">
                <a:ln>
                  <a:noFill/>
                </a:ln>
                <a:solidFill>
                  <a:schemeClr val="bg1">
                    <a:lumMod val="50000"/>
                  </a:schemeClr>
                </a:solidFill>
                <a:effectLst/>
                <a:uLnTx/>
                <a:uFillTx/>
                <a:latin typeface="Arial" pitchFamily="34" charset="0"/>
                <a:ea typeface="Geneva"/>
                <a:cs typeface="Geneva"/>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bg1">
                  <a:lumMod val="50000"/>
                </a:schemeClr>
              </a:solidFill>
              <a:effectLst/>
              <a:uLnTx/>
              <a:uFillTx/>
              <a:latin typeface="Arial" pitchFamily="34" charset="0"/>
              <a:ea typeface="Geneva"/>
              <a:cs typeface="Geneva"/>
            </a:endParaRPr>
          </a:p>
        </p:txBody>
      </p:sp>
      <p:sp>
        <p:nvSpPr>
          <p:cNvPr id="11" name="TextBox 10"/>
          <p:cNvSpPr txBox="1"/>
          <p:nvPr userDrawn="1"/>
        </p:nvSpPr>
        <p:spPr>
          <a:xfrm>
            <a:off x="263525" y="7938"/>
            <a:ext cx="4054315" cy="246221"/>
          </a:xfrm>
          <a:prstGeom prst="rect">
            <a:avLst/>
          </a:prstGeom>
          <a:noFill/>
        </p:spPr>
        <p:txBody>
          <a:bodyPr wrap="non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000" b="1" kern="1200" dirty="0" smtClean="0">
                <a:solidFill>
                  <a:srgbClr val="00BDF2"/>
                </a:solidFill>
                <a:latin typeface="Arial" pitchFamily="34" charset="0"/>
                <a:ea typeface="Geneva" pitchFamily="124" charset="-128"/>
                <a:cs typeface="Geneva"/>
              </a:rPr>
              <a:t>Chief Technology Office (CTO) | </a:t>
            </a:r>
            <a:r>
              <a:rPr kumimoji="1" lang="en-US" sz="1000" dirty="0" smtClean="0">
                <a:solidFill>
                  <a:srgbClr val="FFFFFF">
                    <a:lumMod val="50000"/>
                  </a:srgbClr>
                </a:solidFill>
              </a:rPr>
              <a:t>Application</a:t>
            </a:r>
            <a:r>
              <a:rPr kumimoji="1" lang="en-US" sz="1000" baseline="0" dirty="0" smtClean="0">
                <a:solidFill>
                  <a:srgbClr val="FFFFFF">
                    <a:lumMod val="50000"/>
                  </a:srgbClr>
                </a:solidFill>
              </a:rPr>
              <a:t> Lifecycle Management</a:t>
            </a:r>
            <a:endParaRPr lang="en-US" sz="1000" b="0" kern="1200" dirty="0">
              <a:solidFill>
                <a:srgbClr val="00BDF2"/>
              </a:solidFill>
              <a:latin typeface="Arial" pitchFamily="34" charset="0"/>
              <a:ea typeface="Geneva" pitchFamily="124" charset="-128"/>
              <a:cs typeface="Geneva"/>
            </a:endParaRPr>
          </a:p>
        </p:txBody>
      </p:sp>
    </p:spTree>
  </p:cSld>
  <p:clrMap bg1="lt1" tx1="dk1" bg2="lt2" tx2="dk2" accent1="accent1" accent2="accent2" accent3="accent3" accent4="accent4" accent5="accent5" accent6="accent6" hlink="hlink" folHlink="folHlink"/>
  <p:sldLayoutIdLst>
    <p:sldLayoutId id="2147483743" r:id="rId1"/>
    <p:sldLayoutId id="2147483740" r:id="rId2"/>
    <p:sldLayoutId id="2147483741" r:id="rId3"/>
    <p:sldLayoutId id="2147483742" r:id="rId4"/>
  </p:sldLayoutIdLst>
  <p:hf hdr="0" dt="0"/>
  <p:txStyles>
    <p:titleStyle>
      <a:lvl1pPr algn="l" rtl="0" eaLnBrk="0" fontAlgn="base" hangingPunct="0">
        <a:spcBef>
          <a:spcPct val="0"/>
        </a:spcBef>
        <a:spcAft>
          <a:spcPct val="0"/>
        </a:spcAft>
        <a:defRPr sz="2800" b="1">
          <a:solidFill>
            <a:srgbClr val="003082"/>
          </a:solidFill>
          <a:latin typeface="Corbel" panose="020B0503020204020204" pitchFamily="34" charset="0"/>
          <a:ea typeface="Corbel" panose="020B0503020204020204" pitchFamily="34" charset="0"/>
          <a:cs typeface="Corbel" panose="020B0503020204020204" pitchFamily="34" charset="0"/>
        </a:defRPr>
      </a:lvl1pPr>
      <a:lvl2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2pPr>
      <a:lvl3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3pPr>
      <a:lvl4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4pPr>
      <a:lvl5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0" fontAlgn="base" hangingPunct="0">
        <a:lnSpc>
          <a:spcPct val="95000"/>
        </a:lnSpc>
        <a:spcBef>
          <a:spcPct val="75000"/>
        </a:spcBef>
        <a:spcAft>
          <a:spcPct val="20000"/>
        </a:spcAft>
        <a:buChar char="•"/>
        <a:defRPr sz="240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defRPr>
      </a:lvl1pPr>
      <a:lvl2pPr marL="633413" indent="-230188" algn="l" rtl="0" eaLnBrk="0" fontAlgn="base" hangingPunct="0">
        <a:lnSpc>
          <a:spcPct val="95000"/>
        </a:lnSpc>
        <a:spcBef>
          <a:spcPct val="20000"/>
        </a:spcBef>
        <a:spcAft>
          <a:spcPct val="20000"/>
        </a:spcAft>
        <a:buFont typeface="Arial" pitchFamily="34" charset="0"/>
        <a:buChar char="–"/>
        <a:defRPr sz="2400">
          <a:solidFill>
            <a:schemeClr val="bg1">
              <a:lumMod val="50000"/>
            </a:schemeClr>
          </a:solidFill>
          <a:latin typeface="Corbel" panose="020B0503020204020204" pitchFamily="34" charset="0"/>
          <a:ea typeface="+mn-ea"/>
          <a:cs typeface="Corbel" panose="020B0503020204020204" pitchFamily="34" charset="0"/>
        </a:defRPr>
      </a:lvl2pPr>
      <a:lvl3pPr marL="974725" indent="-227013" algn="l" rtl="0" eaLnBrk="0" fontAlgn="base" hangingPunct="0">
        <a:lnSpc>
          <a:spcPct val="95000"/>
        </a:lnSpc>
        <a:spcBef>
          <a:spcPct val="20000"/>
        </a:spcBef>
        <a:spcAft>
          <a:spcPct val="20000"/>
        </a:spcAft>
        <a:buFont typeface="Arial" pitchFamily="34" charset="0"/>
        <a:buChar char="•"/>
        <a:defRPr sz="2400">
          <a:solidFill>
            <a:schemeClr val="bg1">
              <a:lumMod val="50000"/>
            </a:schemeClr>
          </a:solidFill>
          <a:latin typeface="Corbel" panose="020B0503020204020204" pitchFamily="34" charset="0"/>
          <a:ea typeface="+mn-ea"/>
          <a:cs typeface="Corbel" panose="020B0503020204020204" pitchFamily="34" charset="0"/>
        </a:defRPr>
      </a:lvl3pPr>
      <a:lvl4pPr marL="1312863" indent="-223838" algn="l" rtl="0" eaLnBrk="0" fontAlgn="base" hangingPunct="0">
        <a:lnSpc>
          <a:spcPct val="95000"/>
        </a:lnSpc>
        <a:spcBef>
          <a:spcPct val="20000"/>
        </a:spcBef>
        <a:spcAft>
          <a:spcPct val="20000"/>
        </a:spcAft>
        <a:buFont typeface="Arial" pitchFamily="34" charset="0"/>
        <a:buChar char="–"/>
        <a:defRPr sz="2400">
          <a:solidFill>
            <a:schemeClr val="bg1">
              <a:lumMod val="50000"/>
            </a:schemeClr>
          </a:solidFill>
          <a:latin typeface="Corbel" panose="020B0503020204020204" pitchFamily="34" charset="0"/>
          <a:ea typeface="+mn-ea"/>
          <a:cs typeface="Corbel" panose="020B0503020204020204" pitchFamily="34" charset="0"/>
        </a:defRPr>
      </a:lvl4pPr>
      <a:lvl5pPr marL="1651000" indent="-223838" algn="l" rtl="0" eaLnBrk="0" fontAlgn="base" hangingPunct="0">
        <a:lnSpc>
          <a:spcPct val="95000"/>
        </a:lnSpc>
        <a:spcBef>
          <a:spcPct val="20000"/>
        </a:spcBef>
        <a:spcAft>
          <a:spcPct val="20000"/>
        </a:spcAft>
        <a:buFont typeface="Arial" pitchFamily="34" charset="0"/>
        <a:buChar char="•"/>
        <a:defRPr sz="2400">
          <a:solidFill>
            <a:schemeClr val="bg1">
              <a:lumMod val="50000"/>
            </a:schemeClr>
          </a:solidFill>
          <a:latin typeface="Corbel" panose="020B0503020204020204" pitchFamily="34" charset="0"/>
          <a:ea typeface="+mn-ea"/>
          <a:cs typeface="Corbel" panose="020B0503020204020204" pitchFamily="34"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uat.rtc.nam.nsroot.net/cto"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rtc.nam.nsroot.net/ct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4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36.xml"/><Relationship Id="rId5" Type="http://schemas.openxmlformats.org/officeDocument/2006/relationships/slide" Target="slide10.xml"/><Relationship Id="rId10" Type="http://schemas.openxmlformats.org/officeDocument/2006/relationships/slide" Target="slide35.xml"/><Relationship Id="rId4" Type="http://schemas.openxmlformats.org/officeDocument/2006/relationships/slide" Target="slide7.xml"/><Relationship Id="rId9" Type="http://schemas.openxmlformats.org/officeDocument/2006/relationships/slide" Target="slide2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76.xml"/><Relationship Id="rId2" Type="http://schemas.openxmlformats.org/officeDocument/2006/relationships/slide" Target="slide54.xml"/><Relationship Id="rId1" Type="http://schemas.openxmlformats.org/officeDocument/2006/relationships/slideLayout" Target="../slideLayouts/slideLayout2.xml"/><Relationship Id="rId6" Type="http://schemas.openxmlformats.org/officeDocument/2006/relationships/slide" Target="slide70.xml"/><Relationship Id="rId5" Type="http://schemas.openxmlformats.org/officeDocument/2006/relationships/slide" Target="slide65.xml"/><Relationship Id="rId4" Type="http://schemas.openxmlformats.org/officeDocument/2006/relationships/slide" Target="slide6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ateeclipseplugins.nam.nsroot.net:20211/xcweb/catesite/rtc/4.0.6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mp.nj.ssmb.com/marketplace/control/product/~productId=37612_88087_GLOBAL" TargetMode="External"/><Relationship Id="rId4" Type="http://schemas.openxmlformats.org/officeDocument/2006/relationships/hyperlink" Target="http://hermbs41.nam.nsroot.net:20030/xcweb/catesite/rtc/3.0.1.3/"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s://collaborate.citi.net/groups/alm-ibm-rtcram" TargetMode="External"/><Relationship Id="rId3" Type="http://schemas.openxmlformats.org/officeDocument/2006/relationships/hyperlink" Target="https://servicemanagement.citigroup.net/sys_user_group.do?sys_id=d37df58d6f73f0002ed425c74f3ee423" TargetMode="External"/><Relationship Id="rId7" Type="http://schemas.openxmlformats.org/officeDocument/2006/relationships/hyperlink" Target="https://cmp.nj.ssmb.com/marketplace/control/product/~productId=37612_88087_GLOBAL" TargetMode="External"/><Relationship Id="rId12" Type="http://schemas.openxmlformats.org/officeDocument/2006/relationships/hyperlink" Target="https://rtc.nam.nsroot.net/cto/web"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hyperlink" Target="http://hermbs41.nam.nsroot.net:20030/xcweb/catesite/rtc/3.0.1.3/" TargetMode="External"/><Relationship Id="rId11" Type="http://schemas.openxmlformats.org/officeDocument/2006/relationships/hyperlink" Target="https://uat.rtc.nam.nsroot.net/cto/web" TargetMode="External"/><Relationship Id="rId5" Type="http://schemas.openxmlformats.org/officeDocument/2006/relationships/hyperlink" Target="https://cmp.nj.ssmb.com/marketplace/control/product/~productId=47246_57365_GLOBAL" TargetMode="External"/><Relationship Id="rId10" Type="http://schemas.openxmlformats.org/officeDocument/2006/relationships/hyperlink" Target="https://catecollaboration.citigroup.net/domains/deveng/ALMTA/RTC/Pages/FAQ.aspx" TargetMode="External"/><Relationship Id="rId4" Type="http://schemas.openxmlformats.org/officeDocument/2006/relationships/hyperlink" Target="https://catecollaboration.citigroup.net/domains/deveng/ALMTA/RTC/Pages/RTC_Create_User_ID.aspx" TargetMode="External"/><Relationship Id="rId9" Type="http://schemas.openxmlformats.org/officeDocument/2006/relationships/hyperlink" Target="https://jazz.net/foru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onereset.citigroup.net/ONERESET/Result/Action/Reset"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CTO Application Lifecycle Management</a:t>
            </a:r>
            <a:endParaRPr lang="en-GB" dirty="0"/>
          </a:p>
        </p:txBody>
      </p:sp>
      <p:sp>
        <p:nvSpPr>
          <p:cNvPr id="3" name="Subtitle 2"/>
          <p:cNvSpPr>
            <a:spLocks noGrp="1"/>
          </p:cNvSpPr>
          <p:nvPr>
            <p:ph type="subTitle" sz="quarter" idx="1"/>
          </p:nvPr>
        </p:nvSpPr>
        <p:spPr/>
        <p:txBody>
          <a:bodyPr/>
          <a:lstStyle/>
          <a:p>
            <a:r>
              <a:rPr lang="en-GB" dirty="0" smtClean="0"/>
              <a:t>RTC Role Based Training for Developers </a:t>
            </a:r>
            <a:endParaRPr lang="en-GB" dirty="0"/>
          </a:p>
        </p:txBody>
      </p:sp>
      <p:graphicFrame>
        <p:nvGraphicFramePr>
          <p:cNvPr id="4" name="Group 31"/>
          <p:cNvGraphicFramePr>
            <a:graphicFrameLocks noGrp="1"/>
          </p:cNvGraphicFramePr>
          <p:nvPr/>
        </p:nvGraphicFramePr>
        <p:xfrm>
          <a:off x="533400" y="4401457"/>
          <a:ext cx="5105400" cy="1950720"/>
        </p:xfrm>
        <a:graphic>
          <a:graphicData uri="http://schemas.openxmlformats.org/drawingml/2006/table">
            <a:tbl>
              <a:tblPr/>
              <a:tblGrid>
                <a:gridCol w="1981200"/>
                <a:gridCol w="3124200"/>
              </a:tblGrid>
              <a:tr h="223838">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Version: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Document Classification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smtClean="0">
                          <a:ln>
                            <a:noFill/>
                          </a:ln>
                          <a:solidFill>
                            <a:schemeClr val="tx1"/>
                          </a:solidFill>
                          <a:effectLst/>
                          <a:latin typeface="Arial" charset="0"/>
                          <a:cs typeface="Arial" charset="0"/>
                        </a:rPr>
                        <a:t>Internal </a:t>
                      </a: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smtClean="0">
                          <a:ln>
                            <a:noFill/>
                          </a:ln>
                          <a:solidFill>
                            <a:schemeClr val="tx1"/>
                          </a:solidFill>
                          <a:effectLst/>
                          <a:latin typeface="Arial" charset="0"/>
                          <a:cs typeface="Arial" charset="0"/>
                        </a:rPr>
                        <a:t>Effective Date: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9/12/2014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Unit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CTO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Library: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ALM/RTC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Author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Amitabha Nath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Reviewer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Andy Wilson &amp; John Coulter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Document Owner: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Michael McBride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53742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Repository Connection</a:t>
            </a:r>
            <a:endParaRPr lang="en-US" u="sng" dirty="0"/>
          </a:p>
        </p:txBody>
      </p:sp>
      <p:sp>
        <p:nvSpPr>
          <p:cNvPr id="3" name="Content Placeholder 2"/>
          <p:cNvSpPr>
            <a:spLocks noGrp="1"/>
          </p:cNvSpPr>
          <p:nvPr>
            <p:ph idx="1"/>
          </p:nvPr>
        </p:nvSpPr>
        <p:spPr/>
        <p:txBody>
          <a:bodyPr/>
          <a:lstStyle/>
          <a:p>
            <a:pPr>
              <a:buFont typeface="Wingdings" pitchFamily="2" charset="2"/>
              <a:buChar char="ü"/>
            </a:pPr>
            <a:r>
              <a:rPr lang="en-US" dirty="0" smtClean="0"/>
              <a:t>Open your eclipse  click Window&gt;Show View&gt;Team Artifacts&gt; </a:t>
            </a:r>
          </a:p>
          <a:p>
            <a:pPr>
              <a:buFont typeface="Wingdings" pitchFamily="2" charset="2"/>
              <a:buChar char="ü"/>
            </a:pPr>
            <a:r>
              <a:rPr lang="en-US" dirty="0" smtClean="0"/>
              <a:t>You can switch Perspective in the (Java/</a:t>
            </a:r>
            <a:r>
              <a:rPr lang="en-US" dirty="0" err="1" smtClean="0"/>
              <a:t>Workitem</a:t>
            </a:r>
            <a:r>
              <a:rPr lang="en-US" dirty="0" smtClean="0"/>
              <a:t>) from the top right corner of your Eclipse.    </a:t>
            </a:r>
            <a:endParaRPr lang="en-US" dirty="0"/>
          </a:p>
        </p:txBody>
      </p:sp>
      <p:pic>
        <p:nvPicPr>
          <p:cNvPr id="4098" name="Picture 2"/>
          <p:cNvPicPr>
            <a:picLocks noChangeAspect="1" noChangeArrowheads="1"/>
          </p:cNvPicPr>
          <p:nvPr/>
        </p:nvPicPr>
        <p:blipFill>
          <a:blip r:embed="rId3"/>
          <a:srcRect/>
          <a:stretch>
            <a:fillRect/>
          </a:stretch>
        </p:blipFill>
        <p:spPr bwMode="auto">
          <a:xfrm>
            <a:off x="532721" y="2231345"/>
            <a:ext cx="3724275" cy="3933825"/>
          </a:xfrm>
          <a:prstGeom prst="rect">
            <a:avLst/>
          </a:prstGeom>
          <a:noFill/>
          <a:ln w="9525">
            <a:noFill/>
            <a:miter lim="800000"/>
            <a:headEnd/>
            <a:tailEnd/>
          </a:ln>
        </p:spPr>
      </p:pic>
      <p:pic>
        <p:nvPicPr>
          <p:cNvPr id="4" name="Picture 2"/>
          <p:cNvPicPr>
            <a:picLocks noChangeAspect="1" noChangeArrowheads="1"/>
          </p:cNvPicPr>
          <p:nvPr/>
        </p:nvPicPr>
        <p:blipFill>
          <a:blip r:embed="rId4"/>
          <a:srcRect/>
          <a:stretch>
            <a:fillRect/>
          </a:stretch>
        </p:blipFill>
        <p:spPr bwMode="auto">
          <a:xfrm>
            <a:off x="5235317" y="3062741"/>
            <a:ext cx="2887799" cy="12044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Repository Connection cont..</a:t>
            </a:r>
            <a:endParaRPr lang="en-US" u="sng" dirty="0"/>
          </a:p>
        </p:txBody>
      </p:sp>
      <p:pic>
        <p:nvPicPr>
          <p:cNvPr id="5122" name="Picture 2"/>
          <p:cNvPicPr>
            <a:picLocks noGrp="1" noChangeAspect="1" noChangeArrowheads="1"/>
          </p:cNvPicPr>
          <p:nvPr>
            <p:ph idx="1"/>
          </p:nvPr>
        </p:nvPicPr>
        <p:blipFill>
          <a:blip r:embed="rId2"/>
          <a:srcRect/>
          <a:stretch>
            <a:fillRect/>
          </a:stretch>
        </p:blipFill>
        <p:spPr bwMode="auto">
          <a:xfrm>
            <a:off x="2075996" y="2207307"/>
            <a:ext cx="4448175" cy="781050"/>
          </a:xfrm>
          <a:prstGeom prst="rect">
            <a:avLst/>
          </a:prstGeom>
          <a:noFill/>
          <a:ln w="9525">
            <a:noFill/>
            <a:miter lim="800000"/>
            <a:headEnd/>
            <a:tailEnd/>
          </a:ln>
        </p:spPr>
      </p:pic>
      <p:sp>
        <p:nvSpPr>
          <p:cNvPr id="6" name="Rectangle 5"/>
          <p:cNvSpPr/>
          <p:nvPr/>
        </p:nvSpPr>
        <p:spPr>
          <a:xfrm>
            <a:off x="341086" y="787904"/>
            <a:ext cx="8483600" cy="5579989"/>
          </a:xfrm>
          <a:prstGeom prst="rect">
            <a:avLst/>
          </a:prstGeom>
        </p:spPr>
        <p:txBody>
          <a:bodyPr wrap="square">
            <a:spAutoFit/>
          </a:bodyPr>
          <a:lstStyle/>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Right click the repository Connection </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Select New&gt;Jazz repository Connection.</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This will pop up another window. </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Provide the </a:t>
            </a:r>
            <a:r>
              <a:rPr lang="en-US" sz="2000" dirty="0" err="1"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url</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details(</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hlinkClick r:id="rId3"/>
              </a:rPr>
              <a:t>https://uat.rtc.nam.nsroot.net/cto</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 or (</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hlinkClick r:id="rId4"/>
              </a:rPr>
              <a:t>https://rtc.nam.nsroot.net/cto</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Provide your SOE id &amp; SSO password (</a:t>
            </a:r>
            <a:r>
              <a:rPr lang="en-US" sz="2000" dirty="0" err="1"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uat</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or Prod depending on the </a:t>
            </a:r>
            <a:r>
              <a:rPr lang="en-US" sz="2000" dirty="0" err="1"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url</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a:t>
            </a:r>
          </a:p>
          <a:p>
            <a:pPr>
              <a:buFont typeface="Arial" pitchFamily="34" charset="0"/>
              <a:buChar char="•"/>
            </a:pPr>
            <a:r>
              <a:rPr lang="en-US"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Repository Connection cont..</a:t>
            </a:r>
            <a:endParaRPr lang="en-US" u="sng" dirty="0"/>
          </a:p>
        </p:txBody>
      </p:sp>
      <p:pic>
        <p:nvPicPr>
          <p:cNvPr id="6146" name="Picture 2"/>
          <p:cNvPicPr>
            <a:picLocks noGrp="1" noChangeAspect="1" noChangeArrowheads="1"/>
          </p:cNvPicPr>
          <p:nvPr>
            <p:ph idx="1"/>
          </p:nvPr>
        </p:nvPicPr>
        <p:blipFill>
          <a:blip r:embed="rId2"/>
          <a:srcRect/>
          <a:stretch>
            <a:fillRect/>
          </a:stretch>
        </p:blipFill>
        <p:spPr bwMode="auto">
          <a:xfrm>
            <a:off x="391887" y="2220686"/>
            <a:ext cx="4581629" cy="3779381"/>
          </a:xfrm>
          <a:prstGeom prst="rect">
            <a:avLst/>
          </a:prstGeom>
          <a:noFill/>
          <a:ln w="9525">
            <a:noFill/>
            <a:miter lim="800000"/>
            <a:headEnd/>
            <a:tailEnd/>
          </a:ln>
        </p:spPr>
      </p:pic>
      <p:sp>
        <p:nvSpPr>
          <p:cNvPr id="5" name="Rectangle 4"/>
          <p:cNvSpPr/>
          <p:nvPr/>
        </p:nvSpPr>
        <p:spPr>
          <a:xfrm>
            <a:off x="341086" y="787905"/>
            <a:ext cx="8483600" cy="1738938"/>
          </a:xfrm>
          <a:prstGeom prst="rect">
            <a:avLst/>
          </a:prstGeom>
        </p:spPr>
        <p:txBody>
          <a:bodyPr wrap="square">
            <a:spAutoFit/>
          </a:bodyPr>
          <a:lstStyle/>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Click Finish.</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For the first time you may get  popup window to  accept the  Server certificate. Choose “Accept certificate permanently”</a:t>
            </a:r>
          </a:p>
          <a:p>
            <a:endParaRPr lang="en-US" dirty="0" smtClean="0"/>
          </a:p>
        </p:txBody>
      </p:sp>
      <p:pic>
        <p:nvPicPr>
          <p:cNvPr id="6" name="Picture 2"/>
          <p:cNvPicPr>
            <a:picLocks noChangeAspect="1" noChangeArrowheads="1"/>
          </p:cNvPicPr>
          <p:nvPr/>
        </p:nvPicPr>
        <p:blipFill>
          <a:blip r:embed="rId3"/>
          <a:srcRect/>
          <a:stretch>
            <a:fillRect/>
          </a:stretch>
        </p:blipFill>
        <p:spPr bwMode="auto">
          <a:xfrm>
            <a:off x="5042807" y="3047092"/>
            <a:ext cx="3781878" cy="21010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Join Projects</a:t>
            </a:r>
            <a:endParaRPr lang="en-US" u="sng" dirty="0"/>
          </a:p>
        </p:txBody>
      </p:sp>
      <p:pic>
        <p:nvPicPr>
          <p:cNvPr id="7170" name="Picture 2"/>
          <p:cNvPicPr>
            <a:picLocks noGrp="1" noChangeAspect="1" noChangeArrowheads="1"/>
          </p:cNvPicPr>
          <p:nvPr>
            <p:ph idx="1"/>
          </p:nvPr>
        </p:nvPicPr>
        <p:blipFill>
          <a:blip r:embed="rId2"/>
          <a:srcRect/>
          <a:stretch>
            <a:fillRect/>
          </a:stretch>
        </p:blipFill>
        <p:spPr bwMode="auto">
          <a:xfrm>
            <a:off x="1143920" y="2557693"/>
            <a:ext cx="6142265" cy="2976926"/>
          </a:xfrm>
          <a:prstGeom prst="rect">
            <a:avLst/>
          </a:prstGeom>
          <a:noFill/>
          <a:ln w="9525">
            <a:noFill/>
            <a:miter lim="800000"/>
            <a:headEnd/>
            <a:tailEnd/>
          </a:ln>
        </p:spPr>
      </p:pic>
      <p:sp>
        <p:nvSpPr>
          <p:cNvPr id="4" name="Rectangle 3"/>
          <p:cNvSpPr/>
          <p:nvPr/>
        </p:nvSpPr>
        <p:spPr>
          <a:xfrm>
            <a:off x="341086" y="787905"/>
            <a:ext cx="8483600" cy="2031325"/>
          </a:xfrm>
          <a:prstGeom prst="rect">
            <a:avLst/>
          </a:prstGeom>
        </p:spPr>
        <p:txBody>
          <a:bodyPr wrap="square">
            <a:spAutoFit/>
          </a:bodyPr>
          <a:lstStyle/>
          <a:p>
            <a:pPr marL="288925" indent="-288925" eaLnBrk="0" hangingPunct="0">
              <a:spcBef>
                <a:spcPct val="75000"/>
              </a:spcBef>
              <a:spcAft>
                <a:spcPct val="20000"/>
              </a:spcAft>
              <a:buFont typeface="Arial" pitchFamily="34" charset="0"/>
              <a:buChar char="•"/>
            </a:pPr>
            <a:endPar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endParaRP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Right click the repository connection created newly</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Select “Manage Connected Project Areas..”</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Join Projects cont..</a:t>
            </a:r>
            <a:endParaRPr lang="en-US" u="sng" dirty="0"/>
          </a:p>
        </p:txBody>
      </p:sp>
      <p:pic>
        <p:nvPicPr>
          <p:cNvPr id="8194" name="Picture 2"/>
          <p:cNvPicPr>
            <a:picLocks noGrp="1" noChangeAspect="1" noChangeArrowheads="1"/>
          </p:cNvPicPr>
          <p:nvPr>
            <p:ph idx="1"/>
          </p:nvPr>
        </p:nvPicPr>
        <p:blipFill>
          <a:blip r:embed="rId3"/>
          <a:srcRect/>
          <a:stretch>
            <a:fillRect/>
          </a:stretch>
        </p:blipFill>
        <p:spPr bwMode="auto">
          <a:xfrm>
            <a:off x="2786710" y="1944915"/>
            <a:ext cx="5837802" cy="3866470"/>
          </a:xfrm>
          <a:prstGeom prst="rect">
            <a:avLst/>
          </a:prstGeom>
          <a:noFill/>
          <a:ln w="9525">
            <a:noFill/>
            <a:miter lim="800000"/>
            <a:headEnd/>
            <a:tailEnd/>
          </a:ln>
        </p:spPr>
      </p:pic>
      <p:sp>
        <p:nvSpPr>
          <p:cNvPr id="5" name="Rectangle 4"/>
          <p:cNvSpPr/>
          <p:nvPr/>
        </p:nvSpPr>
        <p:spPr>
          <a:xfrm>
            <a:off x="341086" y="787905"/>
            <a:ext cx="8483600" cy="2031325"/>
          </a:xfrm>
          <a:prstGeom prst="rect">
            <a:avLst/>
          </a:prstGeom>
        </p:spPr>
        <p:txBody>
          <a:bodyPr wrap="square">
            <a:spAutoFit/>
          </a:bodyPr>
          <a:lstStyle/>
          <a:p>
            <a:endParaRPr lang="en-US" dirty="0" smtClean="0"/>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Browse the project you wanted to work, select &amp; mark </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Click Finish</a:t>
            </a:r>
          </a:p>
          <a:p>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49"/>
            <a:ext cx="8578850" cy="3241221"/>
          </a:xfrm>
        </p:spPr>
        <p:txBody>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u="sng" dirty="0" smtClean="0"/>
              <a:t>Source Code Management</a:t>
            </a:r>
            <a:endParaRPr lang="en-US"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Repository Workspace</a:t>
            </a:r>
            <a:endParaRPr lang="en-US" u="sng" dirty="0"/>
          </a:p>
        </p:txBody>
      </p:sp>
      <p:sp>
        <p:nvSpPr>
          <p:cNvPr id="5" name="Content Placeholder 2"/>
          <p:cNvSpPr>
            <a:spLocks noGrp="1"/>
          </p:cNvSpPr>
          <p:nvPr>
            <p:ph idx="1"/>
          </p:nvPr>
        </p:nvSpPr>
        <p:spPr>
          <a:xfrm>
            <a:off x="344488" y="893763"/>
            <a:ext cx="8578850" cy="4723266"/>
          </a:xfrm>
        </p:spPr>
        <p:txBody>
          <a:bodyPr/>
          <a:lstStyle/>
          <a:p>
            <a:r>
              <a:rPr lang="en-US" dirty="0" smtClean="0"/>
              <a:t>Expand the Project&gt;Source Control &amp; select the stream you would like to work.</a:t>
            </a:r>
          </a:p>
          <a:p>
            <a:r>
              <a:rPr lang="en-US" dirty="0" smtClean="0"/>
              <a:t>Right click &amp; select New&gt;Repository Workspace</a:t>
            </a:r>
          </a:p>
          <a:p>
            <a:endParaRPr lang="en-US" dirty="0" smtClean="0"/>
          </a:p>
          <a:p>
            <a:endParaRPr lang="en-US" dirty="0" smtClean="0"/>
          </a:p>
          <a:p>
            <a:endParaRPr lang="en-US" dirty="0" smtClean="0"/>
          </a:p>
          <a:p>
            <a:pPr lvl="0"/>
            <a:r>
              <a:rPr lang="en-US" dirty="0" smtClean="0"/>
              <a:t>Enter a name &lt;CSI </a:t>
            </a:r>
            <a:r>
              <a:rPr lang="en-US" dirty="0" err="1" smtClean="0"/>
              <a:t>appID</a:t>
            </a:r>
            <a:r>
              <a:rPr lang="en-US" dirty="0" smtClean="0"/>
              <a:t>&gt;&lt;App Name&gt;&lt;Release/dev/prod/</a:t>
            </a:r>
            <a:r>
              <a:rPr lang="en-US" dirty="0" err="1" smtClean="0"/>
              <a:t>uat</a:t>
            </a:r>
            <a:r>
              <a:rPr lang="en-US" dirty="0" smtClean="0"/>
              <a:t>&gt;&lt;</a:t>
            </a:r>
            <a:r>
              <a:rPr lang="en-US" dirty="0" err="1" smtClean="0"/>
              <a:t>SOEid</a:t>
            </a:r>
            <a:r>
              <a:rPr lang="en-US" dirty="0" smtClean="0"/>
              <a:t>&gt;</a:t>
            </a:r>
            <a:r>
              <a:rPr lang="en-US" dirty="0" err="1" smtClean="0"/>
              <a:t>WorkSpace</a:t>
            </a:r>
            <a:endParaRPr lang="en-US" dirty="0" smtClean="0"/>
          </a:p>
          <a:p>
            <a:r>
              <a:rPr lang="en-US" dirty="0" err="1" smtClean="0"/>
              <a:t>Eg</a:t>
            </a:r>
            <a:r>
              <a:rPr lang="en-US" dirty="0" smtClean="0"/>
              <a:t>- 31314_RTC_UAT_AN05623_Workspace</a:t>
            </a:r>
            <a:endParaRPr lang="en-US" dirty="0"/>
          </a:p>
        </p:txBody>
      </p:sp>
      <p:pic>
        <p:nvPicPr>
          <p:cNvPr id="1026" name="Picture 2"/>
          <p:cNvPicPr>
            <a:picLocks noChangeAspect="1" noChangeArrowheads="1"/>
          </p:cNvPicPr>
          <p:nvPr/>
        </p:nvPicPr>
        <p:blipFill>
          <a:blip r:embed="rId2"/>
          <a:srcRect/>
          <a:stretch>
            <a:fillRect/>
          </a:stretch>
        </p:blipFill>
        <p:spPr bwMode="auto">
          <a:xfrm>
            <a:off x="1444624" y="2673123"/>
            <a:ext cx="5848350" cy="107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Repository Workspace </a:t>
            </a:r>
            <a:r>
              <a:rPr lang="en-US" sz="1800" dirty="0" smtClean="0"/>
              <a:t>cont…</a:t>
            </a:r>
            <a:endParaRPr lang="en-US" sz="1800" dirty="0"/>
          </a:p>
        </p:txBody>
      </p:sp>
      <p:sp>
        <p:nvSpPr>
          <p:cNvPr id="6" name="Content Placeholder 5"/>
          <p:cNvSpPr>
            <a:spLocks noGrp="1"/>
          </p:cNvSpPr>
          <p:nvPr>
            <p:ph idx="1"/>
          </p:nvPr>
        </p:nvSpPr>
        <p:spPr>
          <a:xfrm>
            <a:off x="344488" y="893763"/>
            <a:ext cx="8578850" cy="1631723"/>
          </a:xfrm>
        </p:spPr>
        <p:txBody>
          <a:bodyPr/>
          <a:lstStyle/>
          <a:p>
            <a:r>
              <a:rPr lang="en-US" dirty="0" smtClean="0"/>
              <a:t>Click “Next”</a:t>
            </a:r>
            <a:endParaRPr lang="en-US" dirty="0"/>
          </a:p>
        </p:txBody>
      </p:sp>
      <p:pic>
        <p:nvPicPr>
          <p:cNvPr id="2050" name="Picture 2"/>
          <p:cNvPicPr>
            <a:picLocks noChangeAspect="1" noChangeArrowheads="1"/>
          </p:cNvPicPr>
          <p:nvPr/>
        </p:nvPicPr>
        <p:blipFill>
          <a:blip r:embed="rId3"/>
          <a:srcRect/>
          <a:stretch>
            <a:fillRect/>
          </a:stretch>
        </p:blipFill>
        <p:spPr bwMode="auto">
          <a:xfrm>
            <a:off x="1995488" y="1799771"/>
            <a:ext cx="6771141" cy="39723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Repository Workspace </a:t>
            </a:r>
            <a:r>
              <a:rPr lang="en-US" sz="1800" dirty="0" smtClean="0"/>
              <a:t>cont…</a:t>
            </a:r>
            <a:endParaRPr lang="en-US" dirty="0"/>
          </a:p>
        </p:txBody>
      </p:sp>
      <p:sp>
        <p:nvSpPr>
          <p:cNvPr id="3" name="Content Placeholder 2"/>
          <p:cNvSpPr>
            <a:spLocks noGrp="1"/>
          </p:cNvSpPr>
          <p:nvPr>
            <p:ph idx="1"/>
          </p:nvPr>
        </p:nvSpPr>
        <p:spPr>
          <a:xfrm>
            <a:off x="344488" y="893763"/>
            <a:ext cx="8578850" cy="1080180"/>
          </a:xfrm>
        </p:spPr>
        <p:txBody>
          <a:bodyPr/>
          <a:lstStyle/>
          <a:p>
            <a:r>
              <a:rPr lang="en-US" dirty="0" err="1" smtClean="0"/>
              <a:t>Donot</a:t>
            </a:r>
            <a:r>
              <a:rPr lang="en-US" dirty="0" smtClean="0"/>
              <a:t> Select any options here</a:t>
            </a:r>
          </a:p>
          <a:p>
            <a:r>
              <a:rPr lang="en-US" dirty="0" smtClean="0"/>
              <a:t>Click “Next”</a:t>
            </a:r>
            <a:endParaRPr lang="en-US" dirty="0"/>
          </a:p>
        </p:txBody>
      </p:sp>
      <p:pic>
        <p:nvPicPr>
          <p:cNvPr id="6" name="Picture 3"/>
          <p:cNvPicPr>
            <a:picLocks noChangeAspect="1" noChangeArrowheads="1"/>
          </p:cNvPicPr>
          <p:nvPr/>
        </p:nvPicPr>
        <p:blipFill>
          <a:blip r:embed="rId2"/>
          <a:srcRect/>
          <a:stretch>
            <a:fillRect/>
          </a:stretch>
        </p:blipFill>
        <p:spPr bwMode="auto">
          <a:xfrm>
            <a:off x="2992892" y="1647825"/>
            <a:ext cx="5248275" cy="47815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Repository Workspace </a:t>
            </a:r>
            <a:r>
              <a:rPr lang="en-US" sz="1800" dirty="0" smtClean="0"/>
              <a:t>cont…</a:t>
            </a:r>
            <a:endParaRPr lang="en-US" dirty="0"/>
          </a:p>
        </p:txBody>
      </p:sp>
      <p:sp>
        <p:nvSpPr>
          <p:cNvPr id="3" name="Content Placeholder 2"/>
          <p:cNvSpPr>
            <a:spLocks noGrp="1"/>
          </p:cNvSpPr>
          <p:nvPr>
            <p:ph idx="1"/>
          </p:nvPr>
        </p:nvSpPr>
        <p:spPr>
          <a:xfrm>
            <a:off x="344488" y="893763"/>
            <a:ext cx="8578850" cy="1167266"/>
          </a:xfrm>
        </p:spPr>
        <p:txBody>
          <a:bodyPr/>
          <a:lstStyle/>
          <a:p>
            <a:r>
              <a:rPr lang="en-US" dirty="0" smtClean="0"/>
              <a:t>Select the “Scoped” option</a:t>
            </a:r>
          </a:p>
          <a:p>
            <a:r>
              <a:rPr lang="en-US" dirty="0" smtClean="0"/>
              <a:t>Select the project area &amp; click “Next”</a:t>
            </a:r>
            <a:endParaRPr lang="en-US" dirty="0"/>
          </a:p>
        </p:txBody>
      </p:sp>
      <p:pic>
        <p:nvPicPr>
          <p:cNvPr id="4098" name="Picture 2"/>
          <p:cNvPicPr>
            <a:picLocks noChangeAspect="1" noChangeArrowheads="1"/>
          </p:cNvPicPr>
          <p:nvPr/>
        </p:nvPicPr>
        <p:blipFill>
          <a:blip r:embed="rId3"/>
          <a:srcRect/>
          <a:stretch>
            <a:fillRect/>
          </a:stretch>
        </p:blipFill>
        <p:spPr bwMode="auto">
          <a:xfrm>
            <a:off x="2712125" y="2275107"/>
            <a:ext cx="4791756" cy="439898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C</a:t>
            </a:r>
            <a:r>
              <a:rPr lang="en-GB" b="1" u="sng" dirty="0" smtClean="0"/>
              <a:t>ontents     </a:t>
            </a:r>
            <a:endParaRPr lang="en-GB" b="1" u="sng"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b="1" dirty="0" smtClean="0"/>
              <a:t>Eclipse Installations </a:t>
            </a:r>
          </a:p>
          <a:p>
            <a:pPr>
              <a:spcBef>
                <a:spcPts val="600"/>
              </a:spcBef>
              <a:spcAft>
                <a:spcPts val="0"/>
              </a:spcAft>
              <a:buFont typeface="Wingdings" pitchFamily="2" charset="2"/>
              <a:buChar char="ü"/>
            </a:pPr>
            <a:r>
              <a:rPr lang="en-US" sz="1200" dirty="0" smtClean="0">
                <a:hlinkClick r:id="rId3" action="ppaction://hlinksldjump"/>
              </a:rPr>
              <a:t>P2 </a:t>
            </a:r>
            <a:r>
              <a:rPr lang="en-US" sz="1200" dirty="0" err="1" smtClean="0">
                <a:hlinkClick r:id="rId3" action="ppaction://hlinksldjump"/>
              </a:rPr>
              <a:t>Plugin</a:t>
            </a:r>
            <a:r>
              <a:rPr lang="en-US" sz="1200" dirty="0" smtClean="0">
                <a:hlinkClick r:id="rId3" action="ppaction://hlinksldjump"/>
              </a:rPr>
              <a:t> installation for existing eclipse user. </a:t>
            </a:r>
            <a:endParaRPr lang="en-US" sz="1200" dirty="0" smtClean="0"/>
          </a:p>
          <a:p>
            <a:pPr>
              <a:spcBef>
                <a:spcPts val="600"/>
              </a:spcBef>
              <a:spcAft>
                <a:spcPts val="0"/>
              </a:spcAft>
              <a:buFont typeface="Wingdings" pitchFamily="2" charset="2"/>
              <a:buChar char="ü"/>
            </a:pPr>
            <a:r>
              <a:rPr lang="en-US" sz="1200" dirty="0" smtClean="0">
                <a:hlinkClick r:id="rId3" action="ppaction://hlinksldjump"/>
              </a:rPr>
              <a:t>Eclipse new installation &amp; CMP </a:t>
            </a:r>
            <a:endParaRPr lang="en-US" sz="1200" dirty="0" smtClean="0"/>
          </a:p>
          <a:p>
            <a:pPr>
              <a:buFont typeface="Wingdings" panose="05000000000000000000" pitchFamily="2" charset="2"/>
              <a:buChar char="§"/>
            </a:pPr>
            <a:r>
              <a:rPr lang="en-US" b="1" dirty="0" smtClean="0"/>
              <a:t>Logging in to Rational team Concert- </a:t>
            </a:r>
          </a:p>
          <a:p>
            <a:pPr>
              <a:spcBef>
                <a:spcPts val="600"/>
              </a:spcBef>
              <a:spcAft>
                <a:spcPts val="0"/>
              </a:spcAft>
              <a:buFont typeface="Wingdings" pitchFamily="2" charset="2"/>
              <a:buChar char="ü"/>
            </a:pPr>
            <a:r>
              <a:rPr lang="en-US" sz="1200" dirty="0" smtClean="0">
                <a:hlinkClick r:id="rId4" action="ppaction://hlinksldjump"/>
              </a:rPr>
              <a:t>Accept team invitations </a:t>
            </a:r>
            <a:endParaRPr lang="en-US" sz="1200" dirty="0" smtClean="0"/>
          </a:p>
          <a:p>
            <a:pPr>
              <a:spcBef>
                <a:spcPts val="600"/>
              </a:spcBef>
              <a:spcAft>
                <a:spcPts val="0"/>
              </a:spcAft>
              <a:buFont typeface="Wingdings" pitchFamily="2" charset="2"/>
              <a:buChar char="ü"/>
            </a:pPr>
            <a:r>
              <a:rPr lang="en-US" sz="1200" dirty="0" smtClean="0">
                <a:hlinkClick r:id="rId5" action="ppaction://hlinksldjump"/>
              </a:rPr>
              <a:t>Create Repository connections -   </a:t>
            </a:r>
            <a:r>
              <a:rPr lang="en-US" sz="1200" dirty="0" smtClean="0"/>
              <a:t>       </a:t>
            </a:r>
          </a:p>
          <a:p>
            <a:pPr>
              <a:spcBef>
                <a:spcPts val="600"/>
              </a:spcBef>
              <a:spcAft>
                <a:spcPts val="0"/>
              </a:spcAft>
              <a:buFont typeface="Wingdings" pitchFamily="2" charset="2"/>
              <a:buChar char="ü"/>
            </a:pPr>
            <a:r>
              <a:rPr lang="en-US" sz="1200" dirty="0" smtClean="0">
                <a:hlinkClick r:id="rId6" action="ppaction://hlinksldjump"/>
              </a:rPr>
              <a:t>Join Projects .</a:t>
            </a:r>
            <a:endParaRPr lang="en-US" sz="1200" dirty="0" smtClean="0"/>
          </a:p>
          <a:p>
            <a:pPr>
              <a:buFont typeface="Wingdings" panose="05000000000000000000" pitchFamily="2" charset="2"/>
              <a:buChar char="§"/>
            </a:pPr>
            <a:r>
              <a:rPr lang="en-US" b="1" dirty="0" smtClean="0"/>
              <a:t>Source code management  </a:t>
            </a:r>
          </a:p>
          <a:p>
            <a:pPr>
              <a:spcBef>
                <a:spcPts val="600"/>
              </a:spcBef>
              <a:spcAft>
                <a:spcPts val="0"/>
              </a:spcAft>
              <a:buFont typeface="Wingdings" pitchFamily="2" charset="2"/>
              <a:buChar char="ü"/>
            </a:pPr>
            <a:r>
              <a:rPr lang="en-US" sz="1200" dirty="0" smtClean="0">
                <a:hlinkClick r:id="rId7" action="ppaction://hlinksldjump"/>
              </a:rPr>
              <a:t>Create Repository Workspace </a:t>
            </a:r>
            <a:endParaRPr lang="en-US" sz="1200" dirty="0" smtClean="0"/>
          </a:p>
          <a:p>
            <a:pPr>
              <a:spcBef>
                <a:spcPts val="600"/>
              </a:spcBef>
              <a:spcAft>
                <a:spcPts val="0"/>
              </a:spcAft>
              <a:buFont typeface="Wingdings" pitchFamily="2" charset="2"/>
              <a:buChar char="ü"/>
            </a:pPr>
            <a:r>
              <a:rPr lang="en-US" sz="1200" dirty="0" smtClean="0">
                <a:hlinkClick r:id="rId8" action="ppaction://hlinksldjump"/>
              </a:rPr>
              <a:t>Load/unload Repository Workspace</a:t>
            </a:r>
            <a:endParaRPr lang="en-US" sz="1200" dirty="0" smtClean="0"/>
          </a:p>
          <a:p>
            <a:pPr>
              <a:spcBef>
                <a:spcPts val="600"/>
              </a:spcBef>
              <a:spcAft>
                <a:spcPts val="0"/>
              </a:spcAft>
              <a:buFont typeface="Wingdings" pitchFamily="2" charset="2"/>
              <a:buChar char="ü"/>
            </a:pPr>
            <a:r>
              <a:rPr lang="en-US" sz="1200" dirty="0" smtClean="0">
                <a:hlinkClick r:id="rId9" action="ppaction://hlinksldjump"/>
              </a:rPr>
              <a:t>share/import Projects into Repo workspace.     </a:t>
            </a:r>
            <a:r>
              <a:rPr lang="en-US" sz="1200" dirty="0" smtClean="0"/>
              <a:t>     </a:t>
            </a:r>
          </a:p>
          <a:p>
            <a:pPr>
              <a:spcBef>
                <a:spcPts val="600"/>
              </a:spcBef>
              <a:spcAft>
                <a:spcPts val="0"/>
              </a:spcAft>
              <a:buFont typeface="Wingdings" pitchFamily="2" charset="2"/>
              <a:buChar char="ü"/>
            </a:pPr>
            <a:r>
              <a:rPr lang="en-US" sz="1200" dirty="0" smtClean="0">
                <a:hlinkClick r:id="rId10" action="ppaction://hlinksldjump"/>
              </a:rPr>
              <a:t>View Repository Files in Stream</a:t>
            </a:r>
            <a:endParaRPr lang="en-US" sz="1200" dirty="0" smtClean="0"/>
          </a:p>
          <a:p>
            <a:pPr>
              <a:spcBef>
                <a:spcPts val="600"/>
              </a:spcBef>
              <a:spcAft>
                <a:spcPts val="0"/>
              </a:spcAft>
              <a:buFont typeface="Wingdings" pitchFamily="2" charset="2"/>
              <a:buChar char="ü"/>
            </a:pPr>
            <a:r>
              <a:rPr lang="en-US" sz="1200" dirty="0" smtClean="0">
                <a:hlinkClick r:id="rId11" action="ppaction://hlinksldjump"/>
              </a:rPr>
              <a:t>Check-in/deliver changes</a:t>
            </a:r>
            <a:endParaRPr lang="en-US" sz="1200" dirty="0" smtClean="0"/>
          </a:p>
          <a:p>
            <a:pPr>
              <a:spcBef>
                <a:spcPts val="600"/>
              </a:spcBef>
              <a:spcAft>
                <a:spcPts val="0"/>
              </a:spcAft>
              <a:buFont typeface="Wingdings" pitchFamily="2" charset="2"/>
              <a:buChar char="ü"/>
            </a:pPr>
            <a:r>
              <a:rPr lang="en-US" sz="1200" dirty="0" smtClean="0">
                <a:hlinkClick r:id="rId12" action="ppaction://hlinksldjump"/>
              </a:rPr>
              <a:t>History &amp; compare</a:t>
            </a:r>
            <a:endParaRPr lang="en-US" sz="1200" dirty="0" smtClean="0"/>
          </a:p>
          <a:p>
            <a:pPr>
              <a:spcBef>
                <a:spcPts val="600"/>
              </a:spcBef>
              <a:spcAft>
                <a:spcPts val="0"/>
              </a:spcAft>
              <a:buFont typeface="Wingdings" pitchFamily="2" charset="2"/>
              <a:buChar char="ü"/>
            </a:pPr>
            <a:endParaRPr lang="en-US" sz="1200" dirty="0" smtClean="0"/>
          </a:p>
        </p:txBody>
      </p:sp>
    </p:spTree>
    <p:extLst>
      <p:ext uri="{BB962C8B-B14F-4D97-AF65-F5344CB8AC3E}">
        <p14:creationId xmlns:p14="http://schemas.microsoft.com/office/powerpoint/2010/main" val="3688209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Repository Workspace </a:t>
            </a:r>
            <a:r>
              <a:rPr lang="en-US" sz="1800" dirty="0" smtClean="0"/>
              <a:t>cont…</a:t>
            </a:r>
            <a:endParaRPr lang="en-US" dirty="0"/>
          </a:p>
        </p:txBody>
      </p:sp>
      <p:sp>
        <p:nvSpPr>
          <p:cNvPr id="3" name="Content Placeholder 2"/>
          <p:cNvSpPr>
            <a:spLocks noGrp="1"/>
          </p:cNvSpPr>
          <p:nvPr>
            <p:ph idx="1"/>
          </p:nvPr>
        </p:nvSpPr>
        <p:spPr>
          <a:xfrm>
            <a:off x="344488" y="893763"/>
            <a:ext cx="8578850" cy="1762351"/>
          </a:xfrm>
        </p:spPr>
        <p:txBody>
          <a:bodyPr/>
          <a:lstStyle/>
          <a:p>
            <a:r>
              <a:rPr lang="en-US" dirty="0" smtClean="0"/>
              <a:t>Select the component  &amp; desired baseline(you can change the baseline later)</a:t>
            </a:r>
          </a:p>
          <a:p>
            <a:r>
              <a:rPr lang="en-US" dirty="0" smtClean="0"/>
              <a:t>Mark/unmark the checkbox(Load repo WS after creation). Loading can be done at later. </a:t>
            </a:r>
          </a:p>
          <a:p>
            <a:r>
              <a:rPr lang="en-US" dirty="0" smtClean="0"/>
              <a:t>Click “Finish”</a:t>
            </a:r>
          </a:p>
          <a:p>
            <a:r>
              <a:rPr lang="en-US" dirty="0" smtClean="0"/>
              <a:t>The entire component will get </a:t>
            </a:r>
          </a:p>
          <a:p>
            <a:pPr>
              <a:buNone/>
            </a:pPr>
            <a:r>
              <a:rPr lang="en-US" dirty="0" smtClean="0"/>
              <a:t>	Loaded in your  eclipse Java </a:t>
            </a:r>
          </a:p>
          <a:p>
            <a:pPr>
              <a:buNone/>
            </a:pPr>
            <a:r>
              <a:rPr lang="en-US" dirty="0" smtClean="0"/>
              <a:t>	Package Explorer view.</a:t>
            </a:r>
          </a:p>
          <a:p>
            <a:pPr>
              <a:buNone/>
            </a:pPr>
            <a:endParaRPr lang="en-US" dirty="0"/>
          </a:p>
        </p:txBody>
      </p:sp>
      <p:pic>
        <p:nvPicPr>
          <p:cNvPr id="5122" name="Picture 2"/>
          <p:cNvPicPr>
            <a:picLocks noChangeAspect="1" noChangeArrowheads="1"/>
          </p:cNvPicPr>
          <p:nvPr/>
        </p:nvPicPr>
        <p:blipFill>
          <a:blip r:embed="rId3"/>
          <a:srcRect/>
          <a:stretch>
            <a:fillRect/>
          </a:stretch>
        </p:blipFill>
        <p:spPr bwMode="auto">
          <a:xfrm>
            <a:off x="4354278" y="2301926"/>
            <a:ext cx="4123872" cy="3757804"/>
          </a:xfrm>
          <a:prstGeom prst="rect">
            <a:avLst/>
          </a:prstGeom>
          <a:noFill/>
          <a:ln w="9525">
            <a:noFill/>
            <a:miter lim="800000"/>
            <a:headEnd/>
            <a:tailEnd/>
          </a:ln>
        </p:spPr>
      </p:pic>
      <p:pic>
        <p:nvPicPr>
          <p:cNvPr id="5123" name="Picture 3"/>
          <p:cNvPicPr>
            <a:picLocks noChangeAspect="1" noChangeArrowheads="1"/>
          </p:cNvPicPr>
          <p:nvPr/>
        </p:nvPicPr>
        <p:blipFill>
          <a:blip r:embed="rId4"/>
          <a:srcRect/>
          <a:stretch>
            <a:fillRect/>
          </a:stretch>
        </p:blipFill>
        <p:spPr bwMode="auto">
          <a:xfrm>
            <a:off x="548142" y="4991100"/>
            <a:ext cx="3838575"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Loading/Unloading existing Repository workspace</a:t>
            </a:r>
            <a:endParaRPr lang="en-US" dirty="0"/>
          </a:p>
        </p:txBody>
      </p:sp>
      <p:sp>
        <p:nvSpPr>
          <p:cNvPr id="3" name="Content Placeholder 2"/>
          <p:cNvSpPr>
            <a:spLocks noGrp="1"/>
          </p:cNvSpPr>
          <p:nvPr>
            <p:ph idx="1"/>
          </p:nvPr>
        </p:nvSpPr>
        <p:spPr>
          <a:xfrm>
            <a:off x="344488" y="893763"/>
            <a:ext cx="8578850" cy="1892980"/>
          </a:xfrm>
        </p:spPr>
        <p:txBody>
          <a:bodyPr/>
          <a:lstStyle/>
          <a:p>
            <a:r>
              <a:rPr lang="en-US" dirty="0" smtClean="0"/>
              <a:t>Go to My repository Workspace</a:t>
            </a:r>
          </a:p>
          <a:p>
            <a:r>
              <a:rPr lang="en-US" dirty="0" smtClean="0"/>
              <a:t>expand the repository connections  &amp; select the existing workspace</a:t>
            </a:r>
          </a:p>
          <a:p>
            <a:r>
              <a:rPr lang="en-US" dirty="0" smtClean="0"/>
              <a:t>Right click the repository workspace &amp; select “Load”</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3503364" y="2795123"/>
            <a:ext cx="4343400" cy="242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Loading/Unloading cont..</a:t>
            </a:r>
            <a:endParaRPr lang="en-US" u="sng" dirty="0"/>
          </a:p>
        </p:txBody>
      </p:sp>
      <p:sp>
        <p:nvSpPr>
          <p:cNvPr id="3" name="Content Placeholder 2"/>
          <p:cNvSpPr>
            <a:spLocks noGrp="1"/>
          </p:cNvSpPr>
          <p:nvPr>
            <p:ph idx="1"/>
          </p:nvPr>
        </p:nvSpPr>
        <p:spPr>
          <a:xfrm>
            <a:off x="344488" y="893763"/>
            <a:ext cx="8578850" cy="1138237"/>
          </a:xfrm>
        </p:spPr>
        <p:txBody>
          <a:bodyPr/>
          <a:lstStyle/>
          <a:p>
            <a:r>
              <a:rPr lang="en-US" dirty="0" smtClean="0"/>
              <a:t>Select option “Browse the compo…”</a:t>
            </a:r>
          </a:p>
          <a:p>
            <a:r>
              <a:rPr lang="en-US" dirty="0" smtClean="0"/>
              <a:t>Click “Next”</a:t>
            </a:r>
            <a:endParaRPr lang="en-US" dirty="0"/>
          </a:p>
        </p:txBody>
      </p:sp>
      <p:pic>
        <p:nvPicPr>
          <p:cNvPr id="7171" name="Picture 3"/>
          <p:cNvPicPr>
            <a:picLocks noChangeAspect="1" noChangeArrowheads="1"/>
          </p:cNvPicPr>
          <p:nvPr/>
        </p:nvPicPr>
        <p:blipFill>
          <a:blip r:embed="rId2"/>
          <a:srcRect/>
          <a:stretch>
            <a:fillRect/>
          </a:stretch>
        </p:blipFill>
        <p:spPr bwMode="auto">
          <a:xfrm>
            <a:off x="3193131" y="2196815"/>
            <a:ext cx="4669518" cy="391051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Loading/Unloading cont..</a:t>
            </a:r>
            <a:endParaRPr lang="en-US" u="sng" dirty="0"/>
          </a:p>
        </p:txBody>
      </p:sp>
      <p:sp>
        <p:nvSpPr>
          <p:cNvPr id="3" name="Content Placeholder 2"/>
          <p:cNvSpPr>
            <a:spLocks noGrp="1"/>
          </p:cNvSpPr>
          <p:nvPr>
            <p:ph idx="1"/>
          </p:nvPr>
        </p:nvSpPr>
        <p:spPr>
          <a:xfrm>
            <a:off x="344488" y="893763"/>
            <a:ext cx="8578850" cy="1718808"/>
          </a:xfrm>
        </p:spPr>
        <p:txBody>
          <a:bodyPr/>
          <a:lstStyle/>
          <a:p>
            <a:r>
              <a:rPr lang="en-US" dirty="0" smtClean="0"/>
              <a:t>Select the Component </a:t>
            </a:r>
          </a:p>
          <a:p>
            <a:r>
              <a:rPr lang="en-US" dirty="0" smtClean="0"/>
              <a:t>Click “Finish”.</a:t>
            </a:r>
          </a:p>
          <a:p>
            <a:r>
              <a:rPr lang="en-US" dirty="0" smtClean="0"/>
              <a:t>Once completed, you will see as “(loaded)” in the Repo WS. </a:t>
            </a:r>
          </a:p>
          <a:p>
            <a:pPr>
              <a:buNone/>
            </a:pPr>
            <a:endParaRPr lang="en-US" dirty="0"/>
          </a:p>
        </p:txBody>
      </p:sp>
      <p:pic>
        <p:nvPicPr>
          <p:cNvPr id="8194" name="Picture 2"/>
          <p:cNvPicPr>
            <a:picLocks noChangeAspect="1" noChangeArrowheads="1"/>
          </p:cNvPicPr>
          <p:nvPr/>
        </p:nvPicPr>
        <p:blipFill>
          <a:blip r:embed="rId2"/>
          <a:srcRect/>
          <a:stretch>
            <a:fillRect/>
          </a:stretch>
        </p:blipFill>
        <p:spPr bwMode="auto">
          <a:xfrm>
            <a:off x="3406095" y="2772232"/>
            <a:ext cx="5215391" cy="3164115"/>
          </a:xfrm>
          <a:prstGeom prst="rect">
            <a:avLst/>
          </a:prstGeom>
          <a:noFill/>
          <a:ln w="9525">
            <a:noFill/>
            <a:miter lim="800000"/>
            <a:headEnd/>
            <a:tailEnd/>
          </a:ln>
        </p:spPr>
      </p:pic>
      <p:pic>
        <p:nvPicPr>
          <p:cNvPr id="8195" name="Picture 3"/>
          <p:cNvPicPr>
            <a:picLocks noChangeAspect="1" noChangeArrowheads="1"/>
          </p:cNvPicPr>
          <p:nvPr/>
        </p:nvPicPr>
        <p:blipFill>
          <a:blip r:embed="rId3"/>
          <a:srcRect/>
          <a:stretch>
            <a:fillRect/>
          </a:stretch>
        </p:blipFill>
        <p:spPr bwMode="auto">
          <a:xfrm>
            <a:off x="378279" y="4361316"/>
            <a:ext cx="4715926" cy="6896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Loading/Unloading cont..</a:t>
            </a:r>
            <a:endParaRPr lang="en-US" u="sng" dirty="0"/>
          </a:p>
        </p:txBody>
      </p:sp>
      <p:sp>
        <p:nvSpPr>
          <p:cNvPr id="3" name="Content Placeholder 2"/>
          <p:cNvSpPr>
            <a:spLocks noGrp="1"/>
          </p:cNvSpPr>
          <p:nvPr>
            <p:ph idx="1"/>
          </p:nvPr>
        </p:nvSpPr>
        <p:spPr>
          <a:xfrm>
            <a:off x="344488" y="893763"/>
            <a:ext cx="8578850" cy="1573666"/>
          </a:xfrm>
        </p:spPr>
        <p:txBody>
          <a:bodyPr/>
          <a:lstStyle/>
          <a:p>
            <a:r>
              <a:rPr lang="en-US" dirty="0" smtClean="0"/>
              <a:t>Right Click the repository Connection &amp; select “Unload”</a:t>
            </a:r>
          </a:p>
          <a:p>
            <a:r>
              <a:rPr lang="en-US" dirty="0" smtClean="0"/>
              <a:t>Select “Disconnect the local…”- this will keep the code in Local</a:t>
            </a:r>
          </a:p>
          <a:p>
            <a:r>
              <a:rPr lang="en-US" dirty="0" smtClean="0"/>
              <a:t>Select “delete the local…”- this will disconnect &amp; delete from you local.</a:t>
            </a:r>
            <a:endParaRPr lang="en-US" dirty="0"/>
          </a:p>
        </p:txBody>
      </p:sp>
      <p:pic>
        <p:nvPicPr>
          <p:cNvPr id="9218" name="Picture 2"/>
          <p:cNvPicPr>
            <a:picLocks noChangeAspect="1" noChangeArrowheads="1"/>
          </p:cNvPicPr>
          <p:nvPr/>
        </p:nvPicPr>
        <p:blipFill>
          <a:blip r:embed="rId2"/>
          <a:srcRect/>
          <a:stretch>
            <a:fillRect/>
          </a:stretch>
        </p:blipFill>
        <p:spPr bwMode="auto">
          <a:xfrm>
            <a:off x="3153662" y="2506190"/>
            <a:ext cx="4781550" cy="1990725"/>
          </a:xfrm>
          <a:prstGeom prst="rect">
            <a:avLst/>
          </a:prstGeom>
          <a:noFill/>
          <a:ln w="9525">
            <a:noFill/>
            <a:miter lim="800000"/>
            <a:headEnd/>
            <a:tailEnd/>
          </a:ln>
        </p:spPr>
      </p:pic>
      <p:pic>
        <p:nvPicPr>
          <p:cNvPr id="9219" name="Picture 3"/>
          <p:cNvPicPr>
            <a:picLocks noChangeAspect="1" noChangeArrowheads="1"/>
          </p:cNvPicPr>
          <p:nvPr/>
        </p:nvPicPr>
        <p:blipFill>
          <a:blip r:embed="rId3"/>
          <a:srcRect/>
          <a:stretch>
            <a:fillRect/>
          </a:stretch>
        </p:blipFill>
        <p:spPr bwMode="auto">
          <a:xfrm>
            <a:off x="821645" y="4631418"/>
            <a:ext cx="4162425" cy="15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Loading/Unloading cont..</a:t>
            </a:r>
            <a:endParaRPr lang="en-US" u="sng" dirty="0"/>
          </a:p>
        </p:txBody>
      </p:sp>
      <p:sp>
        <p:nvSpPr>
          <p:cNvPr id="3" name="Content Placeholder 2"/>
          <p:cNvSpPr>
            <a:spLocks noGrp="1"/>
          </p:cNvSpPr>
          <p:nvPr>
            <p:ph idx="1"/>
          </p:nvPr>
        </p:nvSpPr>
        <p:spPr>
          <a:xfrm>
            <a:off x="344488" y="893763"/>
            <a:ext cx="8578850" cy="1965551"/>
          </a:xfrm>
        </p:spPr>
        <p:txBody>
          <a:bodyPr/>
          <a:lstStyle/>
          <a:p>
            <a:r>
              <a:rPr lang="en-US" dirty="0" smtClean="0"/>
              <a:t>You may get warning there are unchecked-in changes , you may </a:t>
            </a:r>
            <a:r>
              <a:rPr lang="en-US" dirty="0" err="1" smtClean="0"/>
              <a:t>chect</a:t>
            </a:r>
            <a:r>
              <a:rPr lang="en-US" dirty="0" smtClean="0"/>
              <a:t> it in or ignore at this stage.</a:t>
            </a:r>
          </a:p>
          <a:p>
            <a:r>
              <a:rPr lang="en-US" dirty="0" smtClean="0"/>
              <a:t>Click Unload to complete the unload process. </a:t>
            </a:r>
            <a:endParaRPr lang="en-US" dirty="0"/>
          </a:p>
        </p:txBody>
      </p:sp>
      <p:pic>
        <p:nvPicPr>
          <p:cNvPr id="10242" name="Picture 2"/>
          <p:cNvPicPr>
            <a:picLocks noChangeAspect="1" noChangeArrowheads="1"/>
          </p:cNvPicPr>
          <p:nvPr/>
        </p:nvPicPr>
        <p:blipFill>
          <a:blip r:embed="rId2"/>
          <a:srcRect/>
          <a:stretch>
            <a:fillRect/>
          </a:stretch>
        </p:blipFill>
        <p:spPr bwMode="auto">
          <a:xfrm>
            <a:off x="2727552" y="3493407"/>
            <a:ext cx="5327877" cy="18210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a:t>
            </a:r>
            <a:endParaRPr lang="en-US" u="sng" dirty="0"/>
          </a:p>
        </p:txBody>
      </p:sp>
      <p:sp>
        <p:nvSpPr>
          <p:cNvPr id="3" name="Content Placeholder 2"/>
          <p:cNvSpPr>
            <a:spLocks noGrp="1"/>
          </p:cNvSpPr>
          <p:nvPr>
            <p:ph idx="1"/>
          </p:nvPr>
        </p:nvSpPr>
        <p:spPr>
          <a:xfrm>
            <a:off x="344488" y="893763"/>
            <a:ext cx="8578850" cy="1312408"/>
          </a:xfrm>
        </p:spPr>
        <p:txBody>
          <a:bodyPr/>
          <a:lstStyle/>
          <a:p>
            <a:r>
              <a:rPr lang="en-US" dirty="0" smtClean="0"/>
              <a:t>Go to your Java perspective &amp; open Package Explorer Tab</a:t>
            </a:r>
          </a:p>
          <a:p>
            <a:r>
              <a:rPr lang="en-US" dirty="0" smtClean="0"/>
              <a:t>If you have an existing  project that can be shared with My repository Workspaces.</a:t>
            </a:r>
            <a:endParaRPr lang="en-US" dirty="0"/>
          </a:p>
        </p:txBody>
      </p:sp>
      <p:pic>
        <p:nvPicPr>
          <p:cNvPr id="11266" name="Picture 2"/>
          <p:cNvPicPr>
            <a:picLocks noChangeAspect="1" noChangeArrowheads="1"/>
          </p:cNvPicPr>
          <p:nvPr/>
        </p:nvPicPr>
        <p:blipFill>
          <a:blip r:embed="rId3"/>
          <a:srcRect/>
          <a:stretch>
            <a:fillRect/>
          </a:stretch>
        </p:blipFill>
        <p:spPr bwMode="auto">
          <a:xfrm>
            <a:off x="2844800" y="1873463"/>
            <a:ext cx="5136220"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u="sng" dirty="0"/>
          </a:p>
        </p:txBody>
      </p:sp>
      <p:sp>
        <p:nvSpPr>
          <p:cNvPr id="3" name="Content Placeholder 2"/>
          <p:cNvSpPr>
            <a:spLocks noGrp="1"/>
          </p:cNvSpPr>
          <p:nvPr>
            <p:ph idx="1"/>
          </p:nvPr>
        </p:nvSpPr>
        <p:spPr>
          <a:xfrm>
            <a:off x="344488" y="893763"/>
            <a:ext cx="8578850" cy="717323"/>
          </a:xfrm>
        </p:spPr>
        <p:txBody>
          <a:bodyPr/>
          <a:lstStyle/>
          <a:p>
            <a:pPr>
              <a:spcBef>
                <a:spcPts val="600"/>
              </a:spcBef>
              <a:spcAft>
                <a:spcPts val="600"/>
              </a:spcAft>
            </a:pPr>
            <a:r>
              <a:rPr lang="en-US" dirty="0" smtClean="0"/>
              <a:t>Make Sure correct Repository connection is selected in the dropdown</a:t>
            </a:r>
          </a:p>
          <a:p>
            <a:pPr>
              <a:spcBef>
                <a:spcPts val="600"/>
              </a:spcBef>
              <a:spcAft>
                <a:spcPts val="600"/>
              </a:spcAft>
            </a:pPr>
            <a:r>
              <a:rPr lang="en-US" dirty="0" smtClean="0"/>
              <a:t>You can browse an existing Repo WS </a:t>
            </a:r>
          </a:p>
          <a:p>
            <a:pPr>
              <a:spcBef>
                <a:spcPts val="600"/>
              </a:spcBef>
              <a:spcAft>
                <a:spcPts val="600"/>
              </a:spcAft>
              <a:buNone/>
            </a:pPr>
            <a:r>
              <a:rPr lang="en-US" dirty="0" smtClean="0"/>
              <a:t>   &amp; can create new component or </a:t>
            </a:r>
          </a:p>
          <a:p>
            <a:pPr>
              <a:spcBef>
                <a:spcPts val="600"/>
              </a:spcBef>
              <a:spcAft>
                <a:spcPts val="600"/>
              </a:spcAft>
              <a:buNone/>
            </a:pPr>
            <a:r>
              <a:rPr lang="en-US" dirty="0" smtClean="0"/>
              <a:t>create new folder inside a existing one.</a:t>
            </a:r>
          </a:p>
          <a:p>
            <a:pPr>
              <a:spcBef>
                <a:spcPts val="600"/>
              </a:spcBef>
              <a:spcAft>
                <a:spcPts val="600"/>
              </a:spcAft>
            </a:pPr>
            <a:r>
              <a:rPr lang="en-US" dirty="0" smtClean="0"/>
              <a:t>You may choose to create a new </a:t>
            </a:r>
          </a:p>
          <a:p>
            <a:pPr>
              <a:spcBef>
                <a:spcPts val="600"/>
              </a:spcBef>
              <a:spcAft>
                <a:spcPts val="600"/>
              </a:spcAft>
              <a:buNone/>
            </a:pPr>
            <a:r>
              <a:rPr lang="en-US" dirty="0" smtClean="0"/>
              <a:t>repo WS.</a:t>
            </a:r>
          </a:p>
          <a:p>
            <a:pPr>
              <a:spcBef>
                <a:spcPts val="600"/>
              </a:spcBef>
              <a:spcAft>
                <a:spcPts val="600"/>
              </a:spcAft>
            </a:pPr>
            <a:r>
              <a:rPr lang="en-US" dirty="0" smtClean="0"/>
              <a:t>Select the Component &amp; click “Next”</a:t>
            </a:r>
          </a:p>
          <a:p>
            <a:pPr>
              <a:spcBef>
                <a:spcPts val="600"/>
              </a:spcBef>
              <a:spcAft>
                <a:spcPts val="600"/>
              </a:spcAft>
              <a:buNone/>
            </a:pPr>
            <a:endParaRPr lang="en-US" dirty="0" smtClean="0"/>
          </a:p>
          <a:p>
            <a:endParaRPr lang="en-US" dirty="0" smtClean="0"/>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4576081" y="1370917"/>
            <a:ext cx="417195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3"/>
            <a:ext cx="8578850" cy="1414008"/>
          </a:xfrm>
        </p:spPr>
        <p:txBody>
          <a:bodyPr/>
          <a:lstStyle/>
          <a:p>
            <a:r>
              <a:rPr lang="en-US" dirty="0" smtClean="0"/>
              <a:t>Select the Project to import</a:t>
            </a:r>
          </a:p>
          <a:p>
            <a:r>
              <a:rPr lang="en-US" dirty="0" smtClean="0"/>
              <a:t>Click “Next”</a:t>
            </a:r>
            <a:endParaRPr lang="en-US" dirty="0"/>
          </a:p>
        </p:txBody>
      </p:sp>
      <p:pic>
        <p:nvPicPr>
          <p:cNvPr id="2050" name="Picture 2"/>
          <p:cNvPicPr>
            <a:picLocks noChangeAspect="1" noChangeArrowheads="1"/>
          </p:cNvPicPr>
          <p:nvPr/>
        </p:nvPicPr>
        <p:blipFill>
          <a:blip r:embed="rId2"/>
          <a:srcRect/>
          <a:stretch>
            <a:fillRect/>
          </a:stretch>
        </p:blipFill>
        <p:spPr bwMode="auto">
          <a:xfrm>
            <a:off x="4711246" y="1254579"/>
            <a:ext cx="4133850" cy="46101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3"/>
            <a:ext cx="8578850" cy="1109208"/>
          </a:xfrm>
        </p:spPr>
        <p:txBody>
          <a:bodyPr/>
          <a:lstStyle/>
          <a:p>
            <a:r>
              <a:rPr lang="en-US" dirty="0" smtClean="0"/>
              <a:t>If this project has  unnecessary ( </a:t>
            </a:r>
            <a:r>
              <a:rPr lang="en-US" dirty="0" err="1" smtClean="0"/>
              <a:t>eg-.svn</a:t>
            </a:r>
            <a:r>
              <a:rPr lang="en-US" dirty="0" smtClean="0"/>
              <a:t>) files ,Add them ignore patterns </a:t>
            </a:r>
          </a:p>
          <a:p>
            <a:r>
              <a:rPr lang="en-US" dirty="0" smtClean="0"/>
              <a:t>Click “Finish”</a:t>
            </a:r>
            <a:endParaRPr lang="en-US" dirty="0"/>
          </a:p>
        </p:txBody>
      </p:sp>
      <p:pic>
        <p:nvPicPr>
          <p:cNvPr id="3074" name="Picture 2"/>
          <p:cNvPicPr>
            <a:picLocks noChangeAspect="1" noChangeArrowheads="1"/>
          </p:cNvPicPr>
          <p:nvPr/>
        </p:nvPicPr>
        <p:blipFill>
          <a:blip r:embed="rId2"/>
          <a:srcRect/>
          <a:stretch>
            <a:fillRect/>
          </a:stretch>
        </p:blipFill>
        <p:spPr bwMode="auto">
          <a:xfrm>
            <a:off x="4580391" y="1515610"/>
            <a:ext cx="4105275" cy="45815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Contents cont.. </a:t>
            </a:r>
            <a:endParaRPr lang="en-US" u="sng" dirty="0"/>
          </a:p>
        </p:txBody>
      </p:sp>
      <p:sp>
        <p:nvSpPr>
          <p:cNvPr id="3" name="Content Placeholder 2"/>
          <p:cNvSpPr>
            <a:spLocks noGrp="1"/>
          </p:cNvSpPr>
          <p:nvPr>
            <p:ph idx="1"/>
          </p:nvPr>
        </p:nvSpPr>
        <p:spPr/>
        <p:txBody>
          <a:bodyPr/>
          <a:lstStyle/>
          <a:p>
            <a:pPr>
              <a:buFont typeface="Wingdings" panose="05000000000000000000" pitchFamily="2" charset="2"/>
              <a:buChar char="§"/>
            </a:pPr>
            <a:endParaRPr lang="en-US" b="1" dirty="0" smtClean="0"/>
          </a:p>
          <a:p>
            <a:pPr>
              <a:buFont typeface="Wingdings" panose="05000000000000000000" pitchFamily="2" charset="2"/>
              <a:buChar char="§"/>
            </a:pPr>
            <a:r>
              <a:rPr lang="en-US" b="1" dirty="0" smtClean="0"/>
              <a:t>Work item management</a:t>
            </a:r>
            <a:endParaRPr lang="en-US" dirty="0" smtClean="0"/>
          </a:p>
          <a:p>
            <a:pPr>
              <a:spcBef>
                <a:spcPts val="600"/>
              </a:spcBef>
              <a:spcAft>
                <a:spcPts val="0"/>
              </a:spcAft>
              <a:buFont typeface="Wingdings" pitchFamily="2" charset="2"/>
              <a:buChar char="ü"/>
            </a:pPr>
            <a:r>
              <a:rPr lang="en-US" sz="1200" dirty="0" smtClean="0">
                <a:hlinkClick r:id="rId2" action="ppaction://hlinksldjump"/>
              </a:rPr>
              <a:t>Create </a:t>
            </a:r>
            <a:r>
              <a:rPr lang="en-US" sz="1200" dirty="0" err="1" smtClean="0">
                <a:hlinkClick r:id="rId2" action="ppaction://hlinksldjump"/>
              </a:rPr>
              <a:t>WorkItem</a:t>
            </a:r>
            <a:endParaRPr lang="en-US" sz="1200" dirty="0" smtClean="0"/>
          </a:p>
          <a:p>
            <a:pPr>
              <a:spcBef>
                <a:spcPts val="600"/>
              </a:spcBef>
              <a:spcAft>
                <a:spcPts val="0"/>
              </a:spcAft>
              <a:buFont typeface="Wingdings" pitchFamily="2" charset="2"/>
              <a:buChar char="ü"/>
            </a:pPr>
            <a:r>
              <a:rPr lang="en-US" sz="1200" dirty="0" smtClean="0">
                <a:hlinkClick r:id="rId3" action="ppaction://hlinksldjump"/>
              </a:rPr>
              <a:t>Browse Workitem.</a:t>
            </a:r>
            <a:endParaRPr lang="en-US" sz="1200" dirty="0" smtClean="0"/>
          </a:p>
          <a:p>
            <a:pPr>
              <a:spcBef>
                <a:spcPts val="600"/>
              </a:spcBef>
              <a:spcAft>
                <a:spcPts val="0"/>
              </a:spcAft>
              <a:buFont typeface="Wingdings" pitchFamily="2" charset="2"/>
              <a:buChar char="ü"/>
            </a:pPr>
            <a:r>
              <a:rPr lang="en-US" sz="1200" dirty="0" smtClean="0">
                <a:hlinkClick r:id="rId4" action="ppaction://hlinksldjump"/>
              </a:rPr>
              <a:t>Change status .</a:t>
            </a:r>
            <a:endParaRPr lang="en-US" sz="1200" dirty="0" smtClean="0"/>
          </a:p>
          <a:p>
            <a:pPr>
              <a:buFont typeface="Wingdings" panose="05000000000000000000" pitchFamily="2" charset="2"/>
              <a:buChar char="§"/>
            </a:pPr>
            <a:r>
              <a:rPr lang="en-US" b="1" dirty="0" smtClean="0"/>
              <a:t>Build Management</a:t>
            </a:r>
            <a:r>
              <a:rPr lang="en-US" dirty="0" smtClean="0"/>
              <a:t>-  </a:t>
            </a:r>
          </a:p>
          <a:p>
            <a:pPr>
              <a:spcBef>
                <a:spcPts val="600"/>
              </a:spcBef>
              <a:spcAft>
                <a:spcPts val="0"/>
              </a:spcAft>
              <a:buFont typeface="Wingdings" pitchFamily="2" charset="2"/>
              <a:buChar char="ü"/>
            </a:pPr>
            <a:r>
              <a:rPr lang="en-US" sz="1200" dirty="0" smtClean="0">
                <a:hlinkClick r:id="rId5" action="ppaction://hlinksldjump"/>
              </a:rPr>
              <a:t>Request personal &amp; team build .</a:t>
            </a:r>
            <a:endParaRPr lang="en-US" sz="1200" dirty="0" smtClean="0"/>
          </a:p>
          <a:p>
            <a:pPr>
              <a:spcBef>
                <a:spcPts val="600"/>
              </a:spcBef>
              <a:spcAft>
                <a:spcPts val="0"/>
              </a:spcAft>
              <a:buFont typeface="Wingdings" pitchFamily="2" charset="2"/>
              <a:buChar char="ü"/>
            </a:pPr>
            <a:r>
              <a:rPr lang="en-US" sz="1200" dirty="0" smtClean="0">
                <a:hlinkClick r:id="rId6" action="ppaction://hlinksldjump"/>
              </a:rPr>
              <a:t>Browse Build logs </a:t>
            </a:r>
            <a:endParaRPr lang="en-US" sz="1200" dirty="0" smtClean="0"/>
          </a:p>
          <a:p>
            <a:r>
              <a:rPr lang="en-US" b="1" dirty="0" smtClean="0"/>
              <a:t>Support Details</a:t>
            </a:r>
          </a:p>
          <a:p>
            <a:pPr>
              <a:spcBef>
                <a:spcPts val="600"/>
              </a:spcBef>
              <a:spcAft>
                <a:spcPts val="0"/>
              </a:spcAft>
              <a:buFont typeface="Wingdings" pitchFamily="2" charset="2"/>
              <a:buChar char="ü"/>
            </a:pPr>
            <a:r>
              <a:rPr lang="en-US" sz="1200" dirty="0" smtClean="0">
                <a:hlinkClick r:id="rId7" action="ppaction://hlinksldjump"/>
              </a:rPr>
              <a:t>Support Details</a:t>
            </a:r>
            <a:endParaRPr lang="en-US" sz="1200" dirty="0" smtClean="0">
              <a:hlinkClick r:id="rId4" action="ppaction://hlinksldjump"/>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3"/>
            <a:ext cx="8578850" cy="1123723"/>
          </a:xfrm>
        </p:spPr>
        <p:txBody>
          <a:bodyPr/>
          <a:lstStyle/>
          <a:p>
            <a:r>
              <a:rPr lang="en-US" dirty="0" smtClean="0"/>
              <a:t>Sharing a Project means Checking in your projects code in existing Repo WS.</a:t>
            </a:r>
          </a:p>
          <a:p>
            <a:r>
              <a:rPr lang="en-US" dirty="0" smtClean="0"/>
              <a:t>Once the sharing is complete you will be able to see it in your “Pending changes” tab</a:t>
            </a:r>
          </a:p>
          <a:p>
            <a:endParaRPr lang="en-US" dirty="0"/>
          </a:p>
        </p:txBody>
      </p:sp>
      <p:pic>
        <p:nvPicPr>
          <p:cNvPr id="4098" name="Picture 2"/>
          <p:cNvPicPr>
            <a:picLocks noChangeAspect="1" noChangeArrowheads="1"/>
          </p:cNvPicPr>
          <p:nvPr/>
        </p:nvPicPr>
        <p:blipFill>
          <a:blip r:embed="rId3"/>
          <a:srcRect/>
          <a:stretch>
            <a:fillRect/>
          </a:stretch>
        </p:blipFill>
        <p:spPr bwMode="auto">
          <a:xfrm>
            <a:off x="3952421" y="2500993"/>
            <a:ext cx="4229100" cy="31623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2"/>
            <a:ext cx="8578850" cy="1660751"/>
          </a:xfrm>
        </p:spPr>
        <p:txBody>
          <a:bodyPr/>
          <a:lstStyle/>
          <a:p>
            <a:r>
              <a:rPr lang="en-US" dirty="0" smtClean="0"/>
              <a:t>“Pending changes” tab if not visible in “Jazz Administration” perspective, you can “Window”&gt;”Show View” &amp; it will be listed</a:t>
            </a:r>
          </a:p>
          <a:p>
            <a:r>
              <a:rPr lang="en-US" dirty="0" smtClean="0"/>
              <a:t>If not select “Others” &amp; browse the same &amp; select “OK”. </a:t>
            </a:r>
            <a:endParaRPr lang="en-US" dirty="0"/>
          </a:p>
        </p:txBody>
      </p:sp>
      <p:pic>
        <p:nvPicPr>
          <p:cNvPr id="5124" name="Picture 4"/>
          <p:cNvPicPr>
            <a:picLocks noChangeAspect="1" noChangeArrowheads="1"/>
          </p:cNvPicPr>
          <p:nvPr/>
        </p:nvPicPr>
        <p:blipFill>
          <a:blip r:embed="rId2"/>
          <a:srcRect/>
          <a:stretch>
            <a:fillRect/>
          </a:stretch>
        </p:blipFill>
        <p:spPr bwMode="auto">
          <a:xfrm>
            <a:off x="525464" y="2266950"/>
            <a:ext cx="4162650" cy="4119912"/>
          </a:xfrm>
          <a:prstGeom prst="rect">
            <a:avLst/>
          </a:prstGeom>
          <a:noFill/>
          <a:ln w="9525">
            <a:noFill/>
            <a:miter lim="800000"/>
            <a:headEnd/>
            <a:tailEnd/>
          </a:ln>
        </p:spPr>
      </p:pic>
      <p:pic>
        <p:nvPicPr>
          <p:cNvPr id="5125" name="Picture 5"/>
          <p:cNvPicPr>
            <a:picLocks noChangeAspect="1" noChangeArrowheads="1"/>
          </p:cNvPicPr>
          <p:nvPr/>
        </p:nvPicPr>
        <p:blipFill>
          <a:blip r:embed="rId3"/>
          <a:srcRect/>
          <a:stretch>
            <a:fillRect/>
          </a:stretch>
        </p:blipFill>
        <p:spPr bwMode="auto">
          <a:xfrm>
            <a:off x="5565046" y="2250602"/>
            <a:ext cx="2600325" cy="39243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2"/>
            <a:ext cx="8578850" cy="3083151"/>
          </a:xfrm>
        </p:spPr>
        <p:txBody>
          <a:bodyPr/>
          <a:lstStyle/>
          <a:p>
            <a:pPr>
              <a:spcBef>
                <a:spcPts val="1200"/>
              </a:spcBef>
              <a:spcAft>
                <a:spcPts val="0"/>
              </a:spcAft>
            </a:pPr>
            <a:r>
              <a:rPr lang="en-US" dirty="0" smtClean="0"/>
              <a:t>Pending changes will give you all the Repo OS, wherever there some  changes. It may list “Incoming”, “Outgoing” &amp; “Unresolved” folder also.</a:t>
            </a:r>
          </a:p>
          <a:p>
            <a:pPr>
              <a:spcBef>
                <a:spcPts val="1200"/>
              </a:spcBef>
              <a:spcAft>
                <a:spcPts val="0"/>
              </a:spcAft>
            </a:pPr>
            <a:r>
              <a:rPr lang="en-US" dirty="0" smtClean="0"/>
              <a:t>“Incoming” – represents there are some changes already delivered in the same stream by other team member. </a:t>
            </a:r>
          </a:p>
          <a:p>
            <a:pPr>
              <a:spcBef>
                <a:spcPts val="1200"/>
              </a:spcBef>
              <a:spcAft>
                <a:spcPts val="0"/>
              </a:spcAft>
            </a:pPr>
            <a:r>
              <a:rPr lang="en-US" dirty="0" smtClean="0"/>
              <a:t>“Outgoing”- represents you changes are checked-in into Repo WS &amp; ready to deliver to the stream. </a:t>
            </a:r>
          </a:p>
          <a:p>
            <a:pPr>
              <a:spcBef>
                <a:spcPts val="1200"/>
              </a:spcBef>
              <a:spcAft>
                <a:spcPts val="0"/>
              </a:spcAft>
            </a:pPr>
            <a:r>
              <a:rPr lang="en-US" dirty="0" smtClean="0"/>
              <a:t>“Unresolved”-  Represents changes made in local but not yet checked-in. If it is checked-in then it will be in “Outgoing” folder.</a:t>
            </a:r>
          </a:p>
          <a:p>
            <a:endParaRPr lang="en-US" dirty="0"/>
          </a:p>
        </p:txBody>
      </p:sp>
      <p:pic>
        <p:nvPicPr>
          <p:cNvPr id="4" name="Picture 3"/>
          <p:cNvPicPr>
            <a:picLocks noChangeAspect="1" noChangeArrowheads="1"/>
          </p:cNvPicPr>
          <p:nvPr/>
        </p:nvPicPr>
        <p:blipFill>
          <a:blip r:embed="rId3"/>
          <a:srcRect/>
          <a:stretch>
            <a:fillRect/>
          </a:stretch>
        </p:blipFill>
        <p:spPr bwMode="auto">
          <a:xfrm>
            <a:off x="4048579" y="3906385"/>
            <a:ext cx="4210050" cy="22383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3"/>
            <a:ext cx="8578850" cy="1399494"/>
          </a:xfrm>
        </p:spPr>
        <p:txBody>
          <a:bodyPr/>
          <a:lstStyle/>
          <a:p>
            <a:r>
              <a:rPr lang="en-US" dirty="0" smtClean="0"/>
              <a:t>This changes are not available in the stream. You should deliver them. </a:t>
            </a:r>
          </a:p>
          <a:p>
            <a:r>
              <a:rPr lang="en-US" dirty="0" smtClean="0"/>
              <a:t>To “Deliver” a piece of code You should associate it with a work item. </a:t>
            </a:r>
          </a:p>
          <a:p>
            <a:endParaRPr lang="en-US" dirty="0"/>
          </a:p>
        </p:txBody>
      </p:sp>
      <p:pic>
        <p:nvPicPr>
          <p:cNvPr id="4" name="Picture 2"/>
          <p:cNvPicPr>
            <a:picLocks noChangeAspect="1" noChangeArrowheads="1"/>
          </p:cNvPicPr>
          <p:nvPr/>
        </p:nvPicPr>
        <p:blipFill>
          <a:blip r:embed="rId3"/>
          <a:srcRect/>
          <a:stretch>
            <a:fillRect/>
          </a:stretch>
        </p:blipFill>
        <p:spPr bwMode="auto">
          <a:xfrm>
            <a:off x="2351314" y="2561771"/>
            <a:ext cx="6096000" cy="2895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3"/>
            <a:ext cx="8578850" cy="2415494"/>
          </a:xfrm>
        </p:spPr>
        <p:txBody>
          <a:bodyPr/>
          <a:lstStyle/>
          <a:p>
            <a:r>
              <a:rPr lang="en-US" dirty="0" smtClean="0"/>
              <a:t>Right click the “Outgoing” Folder &amp; select “Deliver”.</a:t>
            </a:r>
          </a:p>
          <a:p>
            <a:r>
              <a:rPr lang="en-US" dirty="0" smtClean="0"/>
              <a:t>Once completed, It will not be there in the “Outgoing” folder for the Repo WS. </a:t>
            </a:r>
            <a:endParaRPr lang="en-US" dirty="0"/>
          </a:p>
        </p:txBody>
      </p:sp>
      <p:pic>
        <p:nvPicPr>
          <p:cNvPr id="2050" name="Picture 2"/>
          <p:cNvPicPr>
            <a:picLocks noChangeAspect="1" noChangeArrowheads="1"/>
          </p:cNvPicPr>
          <p:nvPr/>
        </p:nvPicPr>
        <p:blipFill>
          <a:blip r:embed="rId3"/>
          <a:srcRect/>
          <a:stretch>
            <a:fillRect/>
          </a:stretch>
        </p:blipFill>
        <p:spPr bwMode="auto">
          <a:xfrm>
            <a:off x="610471" y="2880610"/>
            <a:ext cx="3771900" cy="2228850"/>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4470174" y="3652384"/>
            <a:ext cx="4238625" cy="19335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Viewing Repository Files in Stream</a:t>
            </a:r>
            <a:endParaRPr lang="en-US" u="sng" dirty="0"/>
          </a:p>
        </p:txBody>
      </p:sp>
      <p:sp>
        <p:nvSpPr>
          <p:cNvPr id="3" name="Content Placeholder 2"/>
          <p:cNvSpPr>
            <a:spLocks noGrp="1"/>
          </p:cNvSpPr>
          <p:nvPr>
            <p:ph idx="1"/>
          </p:nvPr>
        </p:nvSpPr>
        <p:spPr>
          <a:xfrm>
            <a:off x="344488" y="893762"/>
            <a:ext cx="8578850" cy="1936523"/>
          </a:xfrm>
        </p:spPr>
        <p:txBody>
          <a:bodyPr/>
          <a:lstStyle/>
          <a:p>
            <a:r>
              <a:rPr lang="en-US" dirty="0" smtClean="0"/>
              <a:t>You may also cross check the same at Stream level by doing Show repository files. </a:t>
            </a:r>
          </a:p>
          <a:p>
            <a:r>
              <a:rPr lang="en-US" dirty="0" smtClean="0"/>
              <a:t>Right click the Stream &amp; select “Show”&gt; “Repository Files”. </a:t>
            </a:r>
            <a:endParaRPr lang="en-US" dirty="0"/>
          </a:p>
        </p:txBody>
      </p:sp>
      <p:pic>
        <p:nvPicPr>
          <p:cNvPr id="3074" name="Picture 2"/>
          <p:cNvPicPr>
            <a:picLocks noChangeAspect="1" noChangeArrowheads="1"/>
          </p:cNvPicPr>
          <p:nvPr/>
        </p:nvPicPr>
        <p:blipFill>
          <a:blip r:embed="rId2"/>
          <a:srcRect/>
          <a:stretch>
            <a:fillRect/>
          </a:stretch>
        </p:blipFill>
        <p:spPr bwMode="auto">
          <a:xfrm>
            <a:off x="502589" y="3314474"/>
            <a:ext cx="4351837" cy="1286555"/>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5162097" y="3472543"/>
            <a:ext cx="3638550" cy="1828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a:t>
            </a:r>
            <a:endParaRPr lang="en-US" u="sng" dirty="0"/>
          </a:p>
        </p:txBody>
      </p:sp>
      <p:sp>
        <p:nvSpPr>
          <p:cNvPr id="3" name="Content Placeholder 2"/>
          <p:cNvSpPr>
            <a:spLocks noGrp="1"/>
          </p:cNvSpPr>
          <p:nvPr>
            <p:ph idx="1"/>
          </p:nvPr>
        </p:nvSpPr>
        <p:spPr>
          <a:xfrm>
            <a:off x="344488" y="893763"/>
            <a:ext cx="8578850" cy="1791380"/>
          </a:xfrm>
        </p:spPr>
        <p:txBody>
          <a:bodyPr/>
          <a:lstStyle/>
          <a:p>
            <a:r>
              <a:rPr lang="en-US" dirty="0" smtClean="0"/>
              <a:t>Load the Repository Workspace. &amp; go to Java Perspectives. </a:t>
            </a:r>
          </a:p>
          <a:p>
            <a:r>
              <a:rPr lang="en-US" dirty="0" smtClean="0"/>
              <a:t>Do some changes in the your Code base. &amp; save the same</a:t>
            </a:r>
          </a:p>
          <a:p>
            <a:r>
              <a:rPr lang="en-US" dirty="0" smtClean="0"/>
              <a:t>Go to your RTC perspective &amp; open “Pending changes” tab</a:t>
            </a:r>
          </a:p>
          <a:p>
            <a:r>
              <a:rPr lang="en-US" dirty="0" smtClean="0"/>
              <a:t>You should be able to see “Unresolved” folder in the particular Repository Workspace.</a:t>
            </a:r>
            <a:endParaRPr lang="en-US" dirty="0"/>
          </a:p>
        </p:txBody>
      </p:sp>
      <p:pic>
        <p:nvPicPr>
          <p:cNvPr id="4098" name="Picture 2"/>
          <p:cNvPicPr>
            <a:picLocks noChangeAspect="1" noChangeArrowheads="1"/>
          </p:cNvPicPr>
          <p:nvPr/>
        </p:nvPicPr>
        <p:blipFill>
          <a:blip r:embed="rId3"/>
          <a:srcRect/>
          <a:stretch>
            <a:fillRect/>
          </a:stretch>
        </p:blipFill>
        <p:spPr bwMode="auto">
          <a:xfrm>
            <a:off x="2841842" y="3664836"/>
            <a:ext cx="4505325" cy="16764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u="sng" dirty="0"/>
          </a:p>
        </p:txBody>
      </p:sp>
      <p:sp>
        <p:nvSpPr>
          <p:cNvPr id="3" name="Content Placeholder 2"/>
          <p:cNvSpPr>
            <a:spLocks noGrp="1"/>
          </p:cNvSpPr>
          <p:nvPr>
            <p:ph idx="1"/>
          </p:nvPr>
        </p:nvSpPr>
        <p:spPr>
          <a:xfrm>
            <a:off x="344488" y="893763"/>
            <a:ext cx="8578850" cy="1588180"/>
          </a:xfrm>
        </p:spPr>
        <p:txBody>
          <a:bodyPr/>
          <a:lstStyle/>
          <a:p>
            <a:r>
              <a:rPr lang="en-US" dirty="0" smtClean="0"/>
              <a:t>Right click the “Unresolved” folder “Check-in”&gt; “New Change set”</a:t>
            </a:r>
          </a:p>
          <a:p>
            <a:r>
              <a:rPr lang="en-US" dirty="0" smtClean="0"/>
              <a:t>Once it is “Checked-in” this will be available in the Repo WS. </a:t>
            </a:r>
            <a:endParaRPr lang="en-US" dirty="0"/>
          </a:p>
        </p:txBody>
      </p:sp>
      <p:pic>
        <p:nvPicPr>
          <p:cNvPr id="5122" name="Picture 2"/>
          <p:cNvPicPr>
            <a:picLocks noChangeAspect="1" noChangeArrowheads="1"/>
          </p:cNvPicPr>
          <p:nvPr/>
        </p:nvPicPr>
        <p:blipFill>
          <a:blip r:embed="rId3"/>
          <a:srcRect/>
          <a:stretch>
            <a:fillRect/>
          </a:stretch>
        </p:blipFill>
        <p:spPr bwMode="auto">
          <a:xfrm>
            <a:off x="2054903" y="2669253"/>
            <a:ext cx="5324475" cy="30289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u="sng" dirty="0"/>
          </a:p>
        </p:txBody>
      </p:sp>
      <p:sp>
        <p:nvSpPr>
          <p:cNvPr id="3" name="Content Placeholder 2"/>
          <p:cNvSpPr>
            <a:spLocks noGrp="1"/>
          </p:cNvSpPr>
          <p:nvPr>
            <p:ph idx="1"/>
          </p:nvPr>
        </p:nvSpPr>
        <p:spPr>
          <a:xfrm>
            <a:off x="344488" y="893763"/>
            <a:ext cx="8578850" cy="1225323"/>
          </a:xfrm>
        </p:spPr>
        <p:txBody>
          <a:bodyPr/>
          <a:lstStyle/>
          <a:p>
            <a:r>
              <a:rPr lang="en-US" dirty="0" smtClean="0"/>
              <a:t>Once checked in You will see “Outgoing” folder in your “Pending Changes” tab</a:t>
            </a:r>
          </a:p>
          <a:p>
            <a:r>
              <a:rPr lang="en-US" dirty="0" smtClean="0"/>
              <a:t>You may browse &amp; check the changes &amp; decide whether to deliver or not at this level. </a:t>
            </a:r>
            <a:endParaRPr lang="en-US" dirty="0"/>
          </a:p>
        </p:txBody>
      </p:sp>
      <p:pic>
        <p:nvPicPr>
          <p:cNvPr id="6146" name="Picture 2"/>
          <p:cNvPicPr>
            <a:picLocks noChangeAspect="1" noChangeArrowheads="1"/>
          </p:cNvPicPr>
          <p:nvPr/>
        </p:nvPicPr>
        <p:blipFill>
          <a:blip r:embed="rId2"/>
          <a:srcRect/>
          <a:stretch>
            <a:fillRect/>
          </a:stretch>
        </p:blipFill>
        <p:spPr bwMode="auto">
          <a:xfrm>
            <a:off x="386670" y="2631396"/>
            <a:ext cx="4219575" cy="1914525"/>
          </a:xfrm>
          <a:prstGeom prst="rect">
            <a:avLst/>
          </a:prstGeom>
          <a:noFill/>
          <a:ln w="9525">
            <a:noFill/>
            <a:miter lim="800000"/>
            <a:headEnd/>
            <a:tailEnd/>
          </a:ln>
        </p:spPr>
      </p:pic>
      <p:pic>
        <p:nvPicPr>
          <p:cNvPr id="6147" name="Picture 3"/>
          <p:cNvPicPr>
            <a:picLocks noChangeAspect="1" noChangeArrowheads="1"/>
          </p:cNvPicPr>
          <p:nvPr/>
        </p:nvPicPr>
        <p:blipFill>
          <a:blip r:embed="rId3"/>
          <a:srcRect/>
          <a:stretch>
            <a:fillRect/>
          </a:stretch>
        </p:blipFill>
        <p:spPr bwMode="auto">
          <a:xfrm>
            <a:off x="4541345" y="3297903"/>
            <a:ext cx="4067175" cy="17716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355951"/>
          </a:xfrm>
        </p:spPr>
        <p:txBody>
          <a:bodyPr/>
          <a:lstStyle/>
          <a:p>
            <a:r>
              <a:rPr lang="en-US" dirty="0" smtClean="0"/>
              <a:t>Right click the “Outgoing” folder &amp; select “Deliver”</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787434" y="2395544"/>
            <a:ext cx="4114800" cy="1457325"/>
          </a:xfrm>
          <a:prstGeom prst="rect">
            <a:avLst/>
          </a:prstGeom>
          <a:noFill/>
          <a:ln w="9525">
            <a:noFill/>
            <a:miter lim="800000"/>
            <a:headEnd/>
            <a:tailEnd/>
          </a:ln>
        </p:spPr>
      </p:pic>
      <p:pic>
        <p:nvPicPr>
          <p:cNvPr id="7171" name="Picture 3"/>
          <p:cNvPicPr>
            <a:picLocks noChangeAspect="1" noChangeArrowheads="1"/>
          </p:cNvPicPr>
          <p:nvPr/>
        </p:nvPicPr>
        <p:blipFill>
          <a:blip r:embed="rId3"/>
          <a:srcRect/>
          <a:stretch>
            <a:fillRect/>
          </a:stretch>
        </p:blipFill>
        <p:spPr bwMode="auto">
          <a:xfrm>
            <a:off x="3850821" y="3589338"/>
            <a:ext cx="4229100" cy="19145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
            </a:r>
            <a:br>
              <a:rPr lang="en-US" u="sng" dirty="0" smtClean="0"/>
            </a:br>
            <a:r>
              <a:rPr lang="en-US" u="sng" dirty="0" smtClean="0"/>
              <a:t/>
            </a:r>
            <a:br>
              <a:rPr lang="en-US" u="sng" dirty="0" smtClean="0"/>
            </a:br>
            <a:r>
              <a:rPr lang="en-US" u="sng" dirty="0" smtClean="0"/>
              <a:t/>
            </a:r>
            <a:br>
              <a:rPr lang="en-US" u="sng" dirty="0" smtClean="0"/>
            </a:br>
            <a:r>
              <a:rPr lang="en-US" u="sng" dirty="0" smtClean="0"/>
              <a:t/>
            </a:r>
            <a:br>
              <a:rPr lang="en-US" u="sng" dirty="0" smtClean="0"/>
            </a:br>
            <a:r>
              <a:rPr lang="en-US" u="sng" dirty="0" smtClean="0"/>
              <a:t/>
            </a:r>
            <a:br>
              <a:rPr lang="en-US" u="sng" dirty="0" smtClean="0"/>
            </a:br>
            <a:r>
              <a:rPr lang="en-US" u="sng" dirty="0" smtClean="0"/>
              <a:t/>
            </a:r>
            <a:br>
              <a:rPr lang="en-US" u="sng" dirty="0" smtClean="0"/>
            </a:br>
            <a:r>
              <a:rPr lang="en-US" u="sng" dirty="0" smtClean="0"/>
              <a:t/>
            </a:r>
            <a:br>
              <a:rPr lang="en-US" u="sng" dirty="0" smtClean="0"/>
            </a:br>
            <a:r>
              <a:rPr lang="en-US" u="sng" dirty="0" smtClean="0"/>
              <a:t>Eclipse Installations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443037"/>
          </a:xfrm>
        </p:spPr>
        <p:txBody>
          <a:bodyPr/>
          <a:lstStyle/>
          <a:p>
            <a:r>
              <a:rPr lang="en-US" dirty="0" smtClean="0"/>
              <a:t>You will get an error if there is no work item associated with the Deliver.</a:t>
            </a:r>
          </a:p>
          <a:p>
            <a:r>
              <a:rPr lang="en-US" dirty="0" smtClean="0"/>
              <a:t>“Team Advisor” tab will guide you how to resolve the Issue. </a:t>
            </a:r>
          </a:p>
          <a:p>
            <a:r>
              <a:rPr lang="en-US" dirty="0" smtClean="0"/>
              <a:t>Select “Associate Work Item” in the Team advisor Tab.</a:t>
            </a:r>
            <a:endParaRPr lang="en-US" dirty="0"/>
          </a:p>
        </p:txBody>
      </p:sp>
      <p:pic>
        <p:nvPicPr>
          <p:cNvPr id="8194" name="Picture 2"/>
          <p:cNvPicPr>
            <a:picLocks noChangeAspect="1" noChangeArrowheads="1"/>
          </p:cNvPicPr>
          <p:nvPr/>
        </p:nvPicPr>
        <p:blipFill>
          <a:blip r:embed="rId3"/>
          <a:srcRect/>
          <a:stretch>
            <a:fillRect/>
          </a:stretch>
        </p:blipFill>
        <p:spPr bwMode="auto">
          <a:xfrm>
            <a:off x="3396342" y="2656104"/>
            <a:ext cx="5021944" cy="25908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2"/>
            <a:ext cx="8578850" cy="2038123"/>
          </a:xfrm>
        </p:spPr>
        <p:txBody>
          <a:bodyPr/>
          <a:lstStyle/>
          <a:p>
            <a:r>
              <a:rPr lang="en-US" dirty="0" smtClean="0"/>
              <a:t>You should be able to search your task(if any) in this window.</a:t>
            </a:r>
          </a:p>
          <a:p>
            <a:r>
              <a:rPr lang="en-US" dirty="0" smtClean="0"/>
              <a:t>You can also Create work item from this window by selecting “create work item” link at bottom of the window.</a:t>
            </a:r>
          </a:p>
          <a:p>
            <a:r>
              <a:rPr lang="en-US" dirty="0" smtClean="0"/>
              <a:t>Click the link.</a:t>
            </a:r>
            <a:endParaRPr lang="en-US" dirty="0"/>
          </a:p>
        </p:txBody>
      </p:sp>
      <p:pic>
        <p:nvPicPr>
          <p:cNvPr id="9218" name="Picture 2"/>
          <p:cNvPicPr>
            <a:picLocks noChangeAspect="1" noChangeArrowheads="1"/>
          </p:cNvPicPr>
          <p:nvPr/>
        </p:nvPicPr>
        <p:blipFill>
          <a:blip r:embed="rId2"/>
          <a:srcRect/>
          <a:stretch>
            <a:fillRect/>
          </a:stretch>
        </p:blipFill>
        <p:spPr bwMode="auto">
          <a:xfrm>
            <a:off x="2775840" y="2205252"/>
            <a:ext cx="5334000" cy="36957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123723"/>
          </a:xfrm>
        </p:spPr>
        <p:txBody>
          <a:bodyPr/>
          <a:lstStyle/>
          <a:p>
            <a:r>
              <a:rPr lang="en-US" dirty="0" smtClean="0"/>
              <a:t>In the create work item window , select the type as “Task”</a:t>
            </a:r>
          </a:p>
          <a:p>
            <a:r>
              <a:rPr lang="en-US" dirty="0" smtClean="0"/>
              <a:t>“Filed Against” mandatory </a:t>
            </a:r>
          </a:p>
          <a:p>
            <a:r>
              <a:rPr lang="en-US" dirty="0" smtClean="0"/>
              <a:t>“Owned By” select your name 						    If visible else click more..</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3913641" y="1313089"/>
            <a:ext cx="4829175" cy="46672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733323"/>
          </a:xfrm>
        </p:spPr>
        <p:txBody>
          <a:bodyPr/>
          <a:lstStyle/>
          <a:p>
            <a:pPr>
              <a:spcBef>
                <a:spcPts val="600"/>
              </a:spcBef>
            </a:pPr>
            <a:r>
              <a:rPr lang="en-US" dirty="0" smtClean="0"/>
              <a:t>In the select User window give your last name &amp; “Search”</a:t>
            </a:r>
          </a:p>
          <a:p>
            <a:pPr>
              <a:spcBef>
                <a:spcPts val="600"/>
              </a:spcBef>
            </a:pPr>
            <a:r>
              <a:rPr lang="en-US" dirty="0" smtClean="0"/>
              <a:t>Select your name Click “OK” </a:t>
            </a:r>
          </a:p>
          <a:p>
            <a:pPr>
              <a:spcBef>
                <a:spcPts val="600"/>
              </a:spcBef>
            </a:pPr>
            <a:r>
              <a:rPr lang="en-US" dirty="0" smtClean="0"/>
              <a:t>Click “OK” in the Create work Item window also.</a:t>
            </a:r>
            <a:endParaRPr lang="en-US" dirty="0"/>
          </a:p>
        </p:txBody>
      </p:sp>
      <p:pic>
        <p:nvPicPr>
          <p:cNvPr id="2052" name="Picture 4"/>
          <p:cNvPicPr>
            <a:picLocks noChangeAspect="1" noChangeArrowheads="1"/>
          </p:cNvPicPr>
          <p:nvPr/>
        </p:nvPicPr>
        <p:blipFill>
          <a:blip r:embed="rId2"/>
          <a:srcRect/>
          <a:stretch>
            <a:fillRect/>
          </a:stretch>
        </p:blipFill>
        <p:spPr bwMode="auto">
          <a:xfrm>
            <a:off x="298677" y="2288042"/>
            <a:ext cx="4105275" cy="3762375"/>
          </a:xfrm>
          <a:prstGeom prst="rect">
            <a:avLst/>
          </a:prstGeom>
          <a:noFill/>
          <a:ln w="9525">
            <a:noFill/>
            <a:miter lim="800000"/>
            <a:headEnd/>
            <a:tailEnd/>
          </a:ln>
        </p:spPr>
      </p:pic>
      <p:pic>
        <p:nvPicPr>
          <p:cNvPr id="2053" name="Picture 5"/>
          <p:cNvPicPr>
            <a:picLocks noChangeAspect="1" noChangeArrowheads="1"/>
          </p:cNvPicPr>
          <p:nvPr/>
        </p:nvPicPr>
        <p:blipFill>
          <a:blip r:embed="rId3"/>
          <a:srcRect/>
          <a:stretch>
            <a:fillRect/>
          </a:stretch>
        </p:blipFill>
        <p:spPr bwMode="auto">
          <a:xfrm>
            <a:off x="4818743" y="2308895"/>
            <a:ext cx="3789588" cy="37435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2270351"/>
          </a:xfrm>
        </p:spPr>
        <p:txBody>
          <a:bodyPr/>
          <a:lstStyle/>
          <a:p>
            <a:r>
              <a:rPr lang="en-US" dirty="0" smtClean="0"/>
              <a:t>Once the work item is saved you should get an email notification</a:t>
            </a:r>
          </a:p>
          <a:p>
            <a:r>
              <a:rPr lang="en-US" dirty="0" smtClean="0"/>
              <a:t>&amp; you should be able to see (quick Fix Applied) in the Team Advisor tab.</a:t>
            </a:r>
          </a:p>
          <a:p>
            <a:r>
              <a:rPr lang="en-US" dirty="0" smtClean="0"/>
              <a:t>You will also be able to view the workitem in Work item </a:t>
            </a:r>
            <a:r>
              <a:rPr lang="en-US" dirty="0" err="1" smtClean="0"/>
              <a:t>Querry</a:t>
            </a:r>
            <a:r>
              <a:rPr lang="en-US" dirty="0" smtClean="0"/>
              <a:t> or in the work item history. </a:t>
            </a:r>
            <a:endParaRPr lang="en-US" dirty="0"/>
          </a:p>
        </p:txBody>
      </p:sp>
      <p:pic>
        <p:nvPicPr>
          <p:cNvPr id="3074" name="Picture 2"/>
          <p:cNvPicPr>
            <a:picLocks noChangeAspect="1" noChangeArrowheads="1"/>
          </p:cNvPicPr>
          <p:nvPr/>
        </p:nvPicPr>
        <p:blipFill>
          <a:blip r:embed="rId2"/>
          <a:srcRect/>
          <a:stretch>
            <a:fillRect/>
          </a:stretch>
        </p:blipFill>
        <p:spPr bwMode="auto">
          <a:xfrm>
            <a:off x="391432" y="3331029"/>
            <a:ext cx="4210050" cy="1676400"/>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4740011" y="3778689"/>
            <a:ext cx="3495675"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588180"/>
          </a:xfrm>
        </p:spPr>
        <p:txBody>
          <a:bodyPr/>
          <a:lstStyle/>
          <a:p>
            <a:r>
              <a:rPr lang="en-US" dirty="0" smtClean="0"/>
              <a:t>In the Team artifacts tab at bottom you will workitem History, you will see the newly created workitem.</a:t>
            </a:r>
          </a:p>
          <a:p>
            <a:r>
              <a:rPr lang="en-US" dirty="0" smtClean="0"/>
              <a:t>Double click the workitem to open it in middle pan of your eclipse.</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751568" y="2701246"/>
            <a:ext cx="2647950" cy="279082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239837"/>
          </a:xfrm>
        </p:spPr>
        <p:txBody>
          <a:bodyPr/>
          <a:lstStyle/>
          <a:p>
            <a:r>
              <a:rPr lang="en-US" dirty="0" smtClean="0"/>
              <a:t>Select “Start working” in the states of the task. </a:t>
            </a:r>
          </a:p>
          <a:p>
            <a:r>
              <a:rPr lang="en-US" dirty="0" smtClean="0"/>
              <a:t>Save the task. Once saved the sates will change to “In progress” </a:t>
            </a:r>
            <a:endParaRPr lang="en-US" dirty="0"/>
          </a:p>
        </p:txBody>
      </p:sp>
      <p:pic>
        <p:nvPicPr>
          <p:cNvPr id="5123" name="Picture 3"/>
          <p:cNvPicPr>
            <a:picLocks noChangeAspect="1" noChangeArrowheads="1"/>
          </p:cNvPicPr>
          <p:nvPr/>
        </p:nvPicPr>
        <p:blipFill>
          <a:blip r:embed="rId2"/>
          <a:srcRect/>
          <a:stretch>
            <a:fillRect/>
          </a:stretch>
        </p:blipFill>
        <p:spPr bwMode="auto">
          <a:xfrm>
            <a:off x="537029" y="2073267"/>
            <a:ext cx="8302160" cy="367438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414008"/>
          </a:xfrm>
        </p:spPr>
        <p:txBody>
          <a:bodyPr/>
          <a:lstStyle/>
          <a:p>
            <a:r>
              <a:rPr lang="en-US" dirty="0" smtClean="0"/>
              <a:t>Go back to your Pending changes  select “Outgoing” folder &amp; “Deliver” now</a:t>
            </a:r>
          </a:p>
          <a:p>
            <a:r>
              <a:rPr lang="en-US" dirty="0" smtClean="0"/>
              <a:t>You may also go to “Team Advisor” tab &amp; “Retry Deliver”</a:t>
            </a:r>
          </a:p>
          <a:p>
            <a:endParaRPr lang="en-US" dirty="0" smtClean="0"/>
          </a:p>
          <a:p>
            <a:endParaRPr lang="en-US" dirty="0" smtClean="0"/>
          </a:p>
          <a:p>
            <a:endParaRPr lang="en-US" dirty="0" smtClean="0"/>
          </a:p>
          <a:p>
            <a:endParaRPr lang="en-US" dirty="0" smtClean="0"/>
          </a:p>
          <a:p>
            <a:endParaRPr lang="en-US" dirty="0" smtClean="0"/>
          </a:p>
          <a:p>
            <a:r>
              <a:rPr lang="en-US" dirty="0" smtClean="0"/>
              <a:t>Once deliver completed You </a:t>
            </a:r>
            <a:r>
              <a:rPr lang="en-US" dirty="0" err="1" smtClean="0"/>
              <a:t>wil</a:t>
            </a:r>
            <a:r>
              <a:rPr lang="en-US" dirty="0" smtClean="0"/>
              <a:t> be able to see the changes in Steam/component level.</a:t>
            </a:r>
          </a:p>
          <a:p>
            <a:endParaRPr lang="en-US" dirty="0"/>
          </a:p>
        </p:txBody>
      </p:sp>
      <p:pic>
        <p:nvPicPr>
          <p:cNvPr id="6146" name="Picture 2"/>
          <p:cNvPicPr>
            <a:picLocks noChangeAspect="1" noChangeArrowheads="1"/>
          </p:cNvPicPr>
          <p:nvPr/>
        </p:nvPicPr>
        <p:blipFill>
          <a:blip r:embed="rId3"/>
          <a:srcRect/>
          <a:stretch>
            <a:fillRect/>
          </a:stretch>
        </p:blipFill>
        <p:spPr bwMode="auto">
          <a:xfrm>
            <a:off x="994266" y="2299620"/>
            <a:ext cx="3352800" cy="952500"/>
          </a:xfrm>
          <a:prstGeom prst="rect">
            <a:avLst/>
          </a:prstGeom>
          <a:noFill/>
          <a:ln w="9525">
            <a:noFill/>
            <a:miter lim="800000"/>
            <a:headEnd/>
            <a:tailEnd/>
          </a:ln>
        </p:spPr>
      </p:pic>
      <p:pic>
        <p:nvPicPr>
          <p:cNvPr id="6147" name="Picture 3"/>
          <p:cNvPicPr>
            <a:picLocks noChangeAspect="1" noChangeArrowheads="1"/>
          </p:cNvPicPr>
          <p:nvPr/>
        </p:nvPicPr>
        <p:blipFill>
          <a:blip r:embed="rId4"/>
          <a:srcRect/>
          <a:stretch>
            <a:fillRect/>
          </a:stretch>
        </p:blipFill>
        <p:spPr bwMode="auto">
          <a:xfrm>
            <a:off x="810788" y="3529907"/>
            <a:ext cx="461962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600"/>
              </a:spcBef>
              <a:spcAft>
                <a:spcPts val="0"/>
              </a:spcAft>
            </a:pPr>
            <a:r>
              <a:rPr lang="en-US" u="sng" dirty="0" smtClean="0"/>
              <a:t>History &amp; Compare</a:t>
            </a:r>
          </a:p>
        </p:txBody>
      </p:sp>
      <p:sp>
        <p:nvSpPr>
          <p:cNvPr id="3" name="Content Placeholder 2"/>
          <p:cNvSpPr>
            <a:spLocks noGrp="1"/>
          </p:cNvSpPr>
          <p:nvPr>
            <p:ph idx="1"/>
          </p:nvPr>
        </p:nvSpPr>
        <p:spPr>
          <a:xfrm>
            <a:off x="344488" y="893763"/>
            <a:ext cx="8578850" cy="1602694"/>
          </a:xfrm>
        </p:spPr>
        <p:txBody>
          <a:bodyPr/>
          <a:lstStyle/>
          <a:p>
            <a:r>
              <a:rPr lang="en-US" dirty="0" smtClean="0"/>
              <a:t>You can select the particular component in the stream right click</a:t>
            </a:r>
          </a:p>
          <a:p>
            <a:r>
              <a:rPr lang="en-US" dirty="0" smtClean="0"/>
              <a:t>Select “Show” &amp; “History” to see who has done changes till now.</a:t>
            </a:r>
          </a:p>
          <a:p>
            <a:r>
              <a:rPr lang="en-US" dirty="0" smtClean="0"/>
              <a:t>This will open the “History” tab, will list down all the changes/records/deliver made in the component. </a:t>
            </a:r>
            <a:endParaRPr lang="en-US" dirty="0"/>
          </a:p>
        </p:txBody>
      </p:sp>
      <p:pic>
        <p:nvPicPr>
          <p:cNvPr id="7171" name="Picture 3"/>
          <p:cNvPicPr>
            <a:picLocks noChangeAspect="1" noChangeArrowheads="1"/>
          </p:cNvPicPr>
          <p:nvPr/>
        </p:nvPicPr>
        <p:blipFill>
          <a:blip r:embed="rId3"/>
          <a:srcRect/>
          <a:stretch>
            <a:fillRect/>
          </a:stretch>
        </p:blipFill>
        <p:spPr bwMode="auto">
          <a:xfrm>
            <a:off x="2190750" y="3002640"/>
            <a:ext cx="4762500" cy="1143000"/>
          </a:xfrm>
          <a:prstGeom prst="rect">
            <a:avLst/>
          </a:prstGeom>
          <a:noFill/>
          <a:ln w="9525">
            <a:noFill/>
            <a:miter lim="800000"/>
            <a:headEnd/>
            <a:tailEnd/>
          </a:ln>
        </p:spPr>
      </p:pic>
      <p:pic>
        <p:nvPicPr>
          <p:cNvPr id="7172" name="Picture 4"/>
          <p:cNvPicPr>
            <a:picLocks noChangeAspect="1" noChangeArrowheads="1"/>
          </p:cNvPicPr>
          <p:nvPr/>
        </p:nvPicPr>
        <p:blipFill>
          <a:blip r:embed="rId4"/>
          <a:srcRect/>
          <a:stretch>
            <a:fillRect/>
          </a:stretch>
        </p:blipFill>
        <p:spPr bwMode="auto">
          <a:xfrm>
            <a:off x="1030977" y="4469234"/>
            <a:ext cx="6153150" cy="122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History &amp; Compare cont..</a:t>
            </a:r>
            <a:r>
              <a:rPr lang="en-US" dirty="0" smtClean="0"/>
              <a:t/>
            </a:r>
            <a:br>
              <a:rPr lang="en-US" dirty="0" smtClean="0"/>
            </a:br>
            <a:endParaRPr lang="en-US" dirty="0"/>
          </a:p>
        </p:txBody>
      </p:sp>
      <p:sp>
        <p:nvSpPr>
          <p:cNvPr id="3" name="Content Placeholder 2"/>
          <p:cNvSpPr>
            <a:spLocks noGrp="1"/>
          </p:cNvSpPr>
          <p:nvPr>
            <p:ph idx="1"/>
          </p:nvPr>
        </p:nvSpPr>
        <p:spPr>
          <a:xfrm>
            <a:off x="344488" y="893763"/>
            <a:ext cx="8578850" cy="1443037"/>
          </a:xfrm>
        </p:spPr>
        <p:txBody>
          <a:bodyPr/>
          <a:lstStyle/>
          <a:p>
            <a:r>
              <a:rPr lang="en-US" dirty="0" smtClean="0"/>
              <a:t>You may double click any records in “History” to check what the changes been delivered to the stream by other team members.</a:t>
            </a:r>
          </a:p>
          <a:p>
            <a:endParaRPr lang="en-US" dirty="0" smtClean="0"/>
          </a:p>
          <a:p>
            <a:endParaRPr lang="en-US" dirty="0" smtClean="0"/>
          </a:p>
          <a:p>
            <a:r>
              <a:rPr lang="en-US" dirty="0" smtClean="0"/>
              <a:t>You may also compare the changes with other baseline/Repo WS/current baseline in Stream or Workspace level.</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1660979" y="1968954"/>
            <a:ext cx="2628900" cy="742950"/>
          </a:xfrm>
          <a:prstGeom prst="rect">
            <a:avLst/>
          </a:prstGeom>
          <a:noFill/>
          <a:ln w="9525">
            <a:noFill/>
            <a:miter lim="800000"/>
            <a:headEnd/>
            <a:tailEnd/>
          </a:ln>
        </p:spPr>
      </p:pic>
      <p:pic>
        <p:nvPicPr>
          <p:cNvPr id="8198" name="Picture 6"/>
          <p:cNvPicPr>
            <a:picLocks noChangeAspect="1" noChangeArrowheads="1"/>
          </p:cNvPicPr>
          <p:nvPr/>
        </p:nvPicPr>
        <p:blipFill>
          <a:blip r:embed="rId3"/>
          <a:srcRect/>
          <a:stretch>
            <a:fillRect/>
          </a:stretch>
        </p:blipFill>
        <p:spPr bwMode="auto">
          <a:xfrm>
            <a:off x="1560294" y="3817463"/>
            <a:ext cx="5181600" cy="140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002" y="372836"/>
            <a:ext cx="8578850" cy="495300"/>
          </a:xfrm>
        </p:spPr>
        <p:txBody>
          <a:bodyPr/>
          <a:lstStyle/>
          <a:p>
            <a:r>
              <a:rPr lang="en-US" u="sng" dirty="0" smtClean="0"/>
              <a:t>Installations</a:t>
            </a:r>
            <a:endParaRPr lang="en-US" u="sng" dirty="0"/>
          </a:p>
        </p:txBody>
      </p:sp>
      <p:sp>
        <p:nvSpPr>
          <p:cNvPr id="3" name="Content Placeholder 2"/>
          <p:cNvSpPr>
            <a:spLocks noGrp="1"/>
          </p:cNvSpPr>
          <p:nvPr>
            <p:ph idx="1"/>
          </p:nvPr>
        </p:nvSpPr>
        <p:spPr>
          <a:xfrm>
            <a:off x="329974" y="893763"/>
            <a:ext cx="8578850" cy="4946650"/>
          </a:xfrm>
        </p:spPr>
        <p:txBody>
          <a:bodyPr/>
          <a:lstStyle/>
          <a:p>
            <a:pPr>
              <a:spcBef>
                <a:spcPts val="600"/>
              </a:spcBef>
              <a:spcAft>
                <a:spcPts val="0"/>
              </a:spcAft>
              <a:buFont typeface="Wingdings" pitchFamily="2" charset="2"/>
              <a:buChar char="ü"/>
            </a:pPr>
            <a:r>
              <a:rPr lang="en-US" dirty="0" smtClean="0"/>
              <a:t>P2 Plugin(RTC 4.xx) installation for existing eclipse user. </a:t>
            </a:r>
          </a:p>
          <a:p>
            <a:pPr lvl="1"/>
            <a:r>
              <a:rPr lang="en-US" sz="1100" dirty="0" smtClean="0"/>
              <a:t>Eclipse IDE (</a:t>
            </a:r>
            <a:r>
              <a:rPr lang="en-US" sz="1100" i="1" dirty="0" smtClean="0"/>
              <a:t>RTC 4.x plug-ins require Eclipse 3.7</a:t>
            </a:r>
            <a:r>
              <a:rPr lang="en-US" sz="1100" dirty="0" smtClean="0"/>
              <a:t>)</a:t>
            </a:r>
          </a:p>
          <a:p>
            <a:pPr lvl="1"/>
            <a:r>
              <a:rPr lang="en-US" sz="1100" dirty="0" smtClean="0"/>
              <a:t>Go to "</a:t>
            </a:r>
            <a:r>
              <a:rPr lang="en-US" sz="1100" b="1" i="1" dirty="0" smtClean="0"/>
              <a:t>Help </a:t>
            </a:r>
            <a:r>
              <a:rPr lang="en-US" sz="1100" dirty="0" smtClean="0"/>
              <a:t>-&gt; </a:t>
            </a:r>
            <a:r>
              <a:rPr lang="en-US" sz="1100" b="1" i="1" dirty="0" smtClean="0"/>
              <a:t>Install New Software</a:t>
            </a:r>
            <a:r>
              <a:rPr lang="en-US" sz="1100" i="1" dirty="0" smtClean="0"/>
              <a:t>..</a:t>
            </a:r>
            <a:r>
              <a:rPr lang="en-US" sz="1100" dirty="0" smtClean="0"/>
              <a:t>"</a:t>
            </a:r>
          </a:p>
          <a:p>
            <a:pPr lvl="1"/>
            <a:r>
              <a:rPr lang="en-US" sz="1100" dirty="0" smtClean="0"/>
              <a:t>Click "</a:t>
            </a:r>
            <a:r>
              <a:rPr lang="en-US" sz="1100" b="1" i="1" dirty="0" smtClean="0"/>
              <a:t>Add..</a:t>
            </a:r>
            <a:r>
              <a:rPr lang="en-US" sz="1100" dirty="0" smtClean="0"/>
              <a:t>"</a:t>
            </a:r>
          </a:p>
          <a:p>
            <a:pPr lvl="1"/>
            <a:r>
              <a:rPr lang="en-US" sz="1100" dirty="0" smtClean="0"/>
              <a:t>Name: RTC  </a:t>
            </a:r>
          </a:p>
          <a:p>
            <a:pPr lvl="1"/>
            <a:r>
              <a:rPr lang="en-US" sz="1100" dirty="0" smtClean="0"/>
              <a:t>Site for  RTC 406 </a:t>
            </a:r>
            <a:r>
              <a:rPr lang="en-US" sz="1100" u="sng" dirty="0">
                <a:hlinkClick r:id="rId3"/>
              </a:rPr>
              <a:t>http://cateeclipseplugins.nam.nsroot.net:20211/xcweb/catesite/rtc/4.0.6w</a:t>
            </a:r>
            <a:endParaRPr lang="en-US" sz="1100" dirty="0"/>
          </a:p>
          <a:p>
            <a:pPr lvl="1"/>
            <a:r>
              <a:rPr lang="en-US" sz="1100" dirty="0" smtClean="0">
                <a:hlinkClick r:id="rId4"/>
              </a:rPr>
              <a:t>( </a:t>
            </a:r>
            <a:r>
              <a:rPr lang="en-US" sz="1100" dirty="0" smtClean="0"/>
              <a:t>site for RTC 303  </a:t>
            </a:r>
            <a:r>
              <a:rPr lang="en-US" sz="1100" u="sng" dirty="0" smtClean="0">
                <a:hlinkClick r:id="rId4"/>
              </a:rPr>
              <a:t>http://hermbs41.nam.nsroot.net:20030/xcweb/catesite/rtc/3.0.1.3/</a:t>
            </a:r>
            <a:r>
              <a:rPr lang="en-US" sz="1100" u="sng" dirty="0" smtClean="0"/>
              <a:t> )</a:t>
            </a:r>
            <a:endParaRPr lang="en-US" sz="1100" dirty="0" smtClean="0"/>
          </a:p>
          <a:p>
            <a:pPr lvl="1"/>
            <a:r>
              <a:rPr lang="en-US" sz="1100" dirty="0" smtClean="0"/>
              <a:t>And click "</a:t>
            </a:r>
            <a:r>
              <a:rPr lang="en-US" sz="1100" b="1" i="1" dirty="0" smtClean="0"/>
              <a:t>OK.."</a:t>
            </a:r>
            <a:endParaRPr lang="en-US" sz="1100" dirty="0" smtClean="0"/>
          </a:p>
          <a:p>
            <a:pPr lvl="1"/>
            <a:r>
              <a:rPr lang="en-US" sz="1100" dirty="0" smtClean="0"/>
              <a:t>Select </a:t>
            </a:r>
            <a:r>
              <a:rPr lang="en-US" sz="1100" b="1" i="1" dirty="0" smtClean="0"/>
              <a:t>%RTC Component% [e.g. RTC 3.0.1.3]</a:t>
            </a:r>
            <a:endParaRPr lang="en-US" sz="1100" dirty="0" smtClean="0"/>
          </a:p>
          <a:p>
            <a:pPr lvl="1"/>
            <a:r>
              <a:rPr lang="en-US" sz="1100" dirty="0" smtClean="0"/>
              <a:t>Confirm the plug-ins </a:t>
            </a:r>
          </a:p>
          <a:p>
            <a:pPr lvl="1"/>
            <a:r>
              <a:rPr lang="en-US" sz="1100" i="1" dirty="0" smtClean="0"/>
              <a:t>Rational Team Concert</a:t>
            </a:r>
            <a:endParaRPr lang="en-US" sz="1100" dirty="0" smtClean="0"/>
          </a:p>
          <a:p>
            <a:pPr lvl="1"/>
            <a:r>
              <a:rPr lang="en-US" sz="1100" i="1" dirty="0" smtClean="0"/>
              <a:t>Select "</a:t>
            </a:r>
            <a:r>
              <a:rPr lang="en-US" sz="1100" b="1" i="1" dirty="0" smtClean="0"/>
              <a:t>only 1</a:t>
            </a:r>
            <a:r>
              <a:rPr lang="en-US" sz="1100" b="1" i="1" baseline="30000" dirty="0" smtClean="0"/>
              <a:t>st</a:t>
            </a:r>
            <a:r>
              <a:rPr lang="en-US" sz="1100" b="1" i="1" dirty="0" smtClean="0"/>
              <a:t> dialog box</a:t>
            </a:r>
            <a:r>
              <a:rPr lang="en-US" sz="1100" i="1" dirty="0" smtClean="0"/>
              <a:t>" and Click "</a:t>
            </a:r>
            <a:r>
              <a:rPr lang="en-US" sz="1100" b="1" i="1" dirty="0" smtClean="0"/>
              <a:t>Next..</a:t>
            </a:r>
            <a:r>
              <a:rPr lang="en-US" sz="1100" i="1" dirty="0" smtClean="0"/>
              <a:t>"</a:t>
            </a:r>
            <a:r>
              <a:rPr lang="en-US" sz="1100" b="1" i="1" dirty="0" smtClean="0"/>
              <a:t>  </a:t>
            </a:r>
            <a:endParaRPr lang="en-US" sz="1100" dirty="0" smtClean="0"/>
          </a:p>
          <a:p>
            <a:r>
              <a:rPr lang="en-US" sz="1100" dirty="0" smtClean="0"/>
              <a:t>Review Install Details and Click </a:t>
            </a:r>
            <a:r>
              <a:rPr lang="en-US" sz="1100" i="1" dirty="0" smtClean="0"/>
              <a:t>"</a:t>
            </a:r>
            <a:r>
              <a:rPr lang="en-US" sz="1100" b="1" i="1" dirty="0" smtClean="0"/>
              <a:t>Next..</a:t>
            </a:r>
            <a:r>
              <a:rPr lang="en-US" sz="1100" i="1" dirty="0" smtClean="0"/>
              <a:t>"        </a:t>
            </a:r>
            <a:endParaRPr lang="en-US" dirty="0" smtClean="0"/>
          </a:p>
          <a:p>
            <a:pPr>
              <a:buFont typeface="Wingdings" pitchFamily="2" charset="2"/>
              <a:buChar char="ü"/>
            </a:pPr>
            <a:r>
              <a:rPr lang="en-US" dirty="0" smtClean="0"/>
              <a:t>Eclipse new installation CMP-</a:t>
            </a:r>
          </a:p>
          <a:p>
            <a:pPr>
              <a:buNone/>
            </a:pPr>
            <a:r>
              <a:rPr lang="en-US" dirty="0" smtClean="0"/>
              <a:t>	</a:t>
            </a:r>
            <a:r>
              <a:rPr lang="en-US" sz="1200" dirty="0" smtClean="0"/>
              <a:t>The below </a:t>
            </a:r>
            <a:r>
              <a:rPr lang="en-US" sz="1200" dirty="0" err="1" smtClean="0"/>
              <a:t>url</a:t>
            </a:r>
            <a:r>
              <a:rPr lang="en-US" sz="1200" dirty="0" smtClean="0"/>
              <a:t> takes you to the Market place –</a:t>
            </a:r>
            <a:r>
              <a:rPr lang="en-US" sz="1200" dirty="0" smtClean="0">
                <a:hlinkClick r:id="rId5"/>
              </a:rPr>
              <a:t>https://cmp.nj.ssmb.com/marketplace/control/product/~productId=37612_88087_GLOBAL#</a:t>
            </a:r>
            <a:r>
              <a:rPr lang="en-US" sz="1200" dirty="0" smtClean="0"/>
              <a:t> </a:t>
            </a:r>
          </a:p>
          <a:p>
            <a:pPr>
              <a:buNone/>
            </a:pP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History &amp; Compare cont..</a:t>
            </a:r>
            <a:endParaRPr lang="en-US" dirty="0"/>
          </a:p>
        </p:txBody>
      </p:sp>
      <p:sp>
        <p:nvSpPr>
          <p:cNvPr id="3" name="Content Placeholder 2"/>
          <p:cNvSpPr>
            <a:spLocks noGrp="1"/>
          </p:cNvSpPr>
          <p:nvPr>
            <p:ph idx="1"/>
          </p:nvPr>
        </p:nvSpPr>
        <p:spPr>
          <a:xfrm>
            <a:off x="344488" y="893763"/>
            <a:ext cx="8578850" cy="1501094"/>
          </a:xfrm>
        </p:spPr>
        <p:txBody>
          <a:bodyPr/>
          <a:lstStyle/>
          <a:p>
            <a:r>
              <a:rPr lang="en-US" dirty="0" smtClean="0"/>
              <a:t>Select “Current  Baseline”</a:t>
            </a:r>
          </a:p>
          <a:p>
            <a:r>
              <a:rPr lang="en-US" dirty="0" smtClean="0"/>
              <a:t>In the “Change Explorer” tab you should be able to view the comparison.</a:t>
            </a:r>
            <a:endParaRPr lang="en-US" dirty="0"/>
          </a:p>
        </p:txBody>
      </p:sp>
      <p:pic>
        <p:nvPicPr>
          <p:cNvPr id="9218" name="Picture 2"/>
          <p:cNvPicPr>
            <a:picLocks noChangeAspect="1" noChangeArrowheads="1"/>
          </p:cNvPicPr>
          <p:nvPr/>
        </p:nvPicPr>
        <p:blipFill>
          <a:blip r:embed="rId2"/>
          <a:srcRect/>
          <a:stretch>
            <a:fillRect/>
          </a:stretch>
        </p:blipFill>
        <p:spPr bwMode="auto">
          <a:xfrm>
            <a:off x="1836057" y="2303457"/>
            <a:ext cx="4726368" cy="24427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Baseline </a:t>
            </a:r>
            <a:endParaRPr lang="en-US" u="sng" dirty="0"/>
          </a:p>
        </p:txBody>
      </p:sp>
      <p:sp>
        <p:nvSpPr>
          <p:cNvPr id="3" name="Content Placeholder 2"/>
          <p:cNvSpPr>
            <a:spLocks noGrp="1"/>
          </p:cNvSpPr>
          <p:nvPr>
            <p:ph idx="1"/>
          </p:nvPr>
        </p:nvSpPr>
        <p:spPr>
          <a:xfrm>
            <a:off x="344488" y="893762"/>
            <a:ext cx="8578850" cy="1631723"/>
          </a:xfrm>
        </p:spPr>
        <p:txBody>
          <a:bodyPr/>
          <a:lstStyle/>
          <a:p>
            <a:r>
              <a:rPr lang="en-US" dirty="0" smtClean="0"/>
              <a:t>Create baseline by selecting the Repo WS &amp; Component</a:t>
            </a:r>
          </a:p>
          <a:p>
            <a:r>
              <a:rPr lang="en-US" dirty="0" smtClean="0"/>
              <a:t>Select the Component, right Click&gt;New&gt;Baseline..</a:t>
            </a:r>
          </a:p>
          <a:p>
            <a:r>
              <a:rPr lang="en-US" dirty="0" smtClean="0"/>
              <a:t>Update name of the Baseline &amp; Description &amp; select “OK”</a:t>
            </a:r>
            <a:br>
              <a:rPr lang="en-US" dirty="0" smtClean="0"/>
            </a:br>
            <a:endParaRPr lang="en-US" dirty="0"/>
          </a:p>
        </p:txBody>
      </p:sp>
      <p:pic>
        <p:nvPicPr>
          <p:cNvPr id="10242" name="Picture 2"/>
          <p:cNvPicPr>
            <a:picLocks noChangeAspect="1" noChangeArrowheads="1"/>
          </p:cNvPicPr>
          <p:nvPr/>
        </p:nvPicPr>
        <p:blipFill>
          <a:blip r:embed="rId3"/>
          <a:srcRect/>
          <a:stretch>
            <a:fillRect/>
          </a:stretch>
        </p:blipFill>
        <p:spPr bwMode="auto">
          <a:xfrm>
            <a:off x="748166" y="2617770"/>
            <a:ext cx="4048125" cy="3248025"/>
          </a:xfrm>
          <a:prstGeom prst="rect">
            <a:avLst/>
          </a:prstGeom>
          <a:noFill/>
          <a:ln w="9525">
            <a:noFill/>
            <a:miter lim="800000"/>
            <a:headEnd/>
            <a:tailEnd/>
          </a:ln>
        </p:spPr>
      </p:pic>
      <p:pic>
        <p:nvPicPr>
          <p:cNvPr id="10244" name="Picture 4"/>
          <p:cNvPicPr>
            <a:picLocks noChangeAspect="1" noChangeArrowheads="1"/>
          </p:cNvPicPr>
          <p:nvPr/>
        </p:nvPicPr>
        <p:blipFill>
          <a:blip r:embed="rId4"/>
          <a:srcRect/>
          <a:stretch>
            <a:fillRect/>
          </a:stretch>
        </p:blipFill>
        <p:spPr bwMode="auto">
          <a:xfrm>
            <a:off x="5242606" y="3077256"/>
            <a:ext cx="2809875" cy="200977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Baseline cont..</a:t>
            </a:r>
            <a:endParaRPr lang="en-US" u="sng" dirty="0"/>
          </a:p>
        </p:txBody>
      </p:sp>
      <p:sp>
        <p:nvSpPr>
          <p:cNvPr id="3" name="Content Placeholder 2"/>
          <p:cNvSpPr>
            <a:spLocks noGrp="1"/>
          </p:cNvSpPr>
          <p:nvPr>
            <p:ph idx="1"/>
          </p:nvPr>
        </p:nvSpPr>
        <p:spPr>
          <a:xfrm>
            <a:off x="344488" y="893763"/>
            <a:ext cx="8578850" cy="1776866"/>
          </a:xfrm>
        </p:spPr>
        <p:txBody>
          <a:bodyPr/>
          <a:lstStyle/>
          <a:p>
            <a:r>
              <a:rPr lang="en-US" dirty="0" smtClean="0"/>
              <a:t>Once the baseline is created it will be in “pending Changes” tab in outgoing Folder. </a:t>
            </a:r>
          </a:p>
          <a:p>
            <a:r>
              <a:rPr lang="en-US" dirty="0" smtClean="0"/>
              <a:t>Right Click the outgoing Folder deliver the changes.</a:t>
            </a:r>
          </a:p>
          <a:p>
            <a:r>
              <a:rPr lang="en-US" dirty="0" smtClean="0"/>
              <a:t>You also need to associate work item for the delivery.</a:t>
            </a:r>
          </a:p>
          <a:p>
            <a:r>
              <a:rPr lang="en-US" dirty="0" smtClean="0"/>
              <a:t>Once deliver is completed you will be able to see the new baseline in Stream/component area.</a:t>
            </a:r>
            <a:endParaRPr lang="en-US" dirty="0"/>
          </a:p>
        </p:txBody>
      </p:sp>
      <p:pic>
        <p:nvPicPr>
          <p:cNvPr id="11266" name="Picture 2"/>
          <p:cNvPicPr>
            <a:picLocks noChangeAspect="1" noChangeArrowheads="1"/>
          </p:cNvPicPr>
          <p:nvPr/>
        </p:nvPicPr>
        <p:blipFill>
          <a:blip r:embed="rId2"/>
          <a:srcRect/>
          <a:stretch>
            <a:fillRect/>
          </a:stretch>
        </p:blipFill>
        <p:spPr bwMode="auto">
          <a:xfrm>
            <a:off x="594645" y="3924947"/>
            <a:ext cx="2990850" cy="1533525"/>
          </a:xfrm>
          <a:prstGeom prst="rect">
            <a:avLst/>
          </a:prstGeom>
          <a:noFill/>
          <a:ln w="9525">
            <a:noFill/>
            <a:miter lim="800000"/>
            <a:headEnd/>
            <a:tailEnd/>
          </a:ln>
        </p:spPr>
      </p:pic>
      <p:pic>
        <p:nvPicPr>
          <p:cNvPr id="11267" name="Picture 3"/>
          <p:cNvPicPr>
            <a:picLocks noChangeAspect="1" noChangeArrowheads="1"/>
          </p:cNvPicPr>
          <p:nvPr/>
        </p:nvPicPr>
        <p:blipFill>
          <a:blip r:embed="rId3"/>
          <a:srcRect/>
          <a:stretch>
            <a:fillRect/>
          </a:stretch>
        </p:blipFill>
        <p:spPr bwMode="auto">
          <a:xfrm>
            <a:off x="4462245" y="3840379"/>
            <a:ext cx="3238500" cy="18478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49"/>
            <a:ext cx="8578850" cy="991507"/>
          </a:xfrm>
        </p:spPr>
        <p:txBody>
          <a:bodyPr/>
          <a:lstStyle/>
          <a:p>
            <a:pPr algn="ctr"/>
            <a:r>
              <a:rPr lang="en-US" u="sng" dirty="0" smtClean="0"/>
              <a:t/>
            </a:r>
            <a:br>
              <a:rPr lang="en-US" u="sng" dirty="0" smtClean="0"/>
            </a:br>
            <a:r>
              <a:rPr lang="en-US" u="sng" dirty="0" smtClean="0"/>
              <a:t>Work Item Management</a:t>
            </a:r>
            <a:r>
              <a:rPr lang="en-US" dirty="0" smtClean="0"/>
              <a:t/>
            </a:r>
            <a:br>
              <a:rPr lang="en-US" dirty="0" smtClean="0"/>
            </a:br>
            <a:endParaRPr lang="en-US" dirty="0"/>
          </a:p>
        </p:txBody>
      </p:sp>
      <p:sp>
        <p:nvSpPr>
          <p:cNvPr id="3" name="Content Placeholder 2"/>
          <p:cNvSpPr>
            <a:spLocks noGrp="1"/>
          </p:cNvSpPr>
          <p:nvPr>
            <p:ph idx="1"/>
          </p:nvPr>
        </p:nvSpPr>
        <p:spPr>
          <a:xfrm>
            <a:off x="344488" y="1828800"/>
            <a:ext cx="8578850" cy="4011613"/>
          </a:xfrm>
        </p:spPr>
        <p:txBody>
          <a:bodyPr/>
          <a:lstStyle/>
          <a:p>
            <a:r>
              <a:rPr lang="en-US" dirty="0" smtClean="0"/>
              <a:t>There are 2 kind of work item “Planning WI”  &amp; “Executable WI”</a:t>
            </a:r>
          </a:p>
          <a:p>
            <a:r>
              <a:rPr lang="en-US" dirty="0" smtClean="0"/>
              <a:t>Task/Defects are the only Executable Workitem in RTC projects.</a:t>
            </a:r>
          </a:p>
          <a:p>
            <a:r>
              <a:rPr lang="en-US" dirty="0" smtClean="0"/>
              <a:t>Requirement/change request/User story/Use case etc are the Planning workitem.</a:t>
            </a:r>
          </a:p>
          <a:p>
            <a:r>
              <a:rPr lang="en-US" dirty="0" smtClean="0"/>
              <a:t>You need to associate Task with each “Deliver” you make in codebase.</a:t>
            </a:r>
          </a:p>
          <a:p>
            <a:r>
              <a:rPr lang="en-US" dirty="0" smtClean="0"/>
              <a:t>For one functionality change you can have multiple tasks assigned to several user.</a:t>
            </a:r>
          </a:p>
          <a:p>
            <a:r>
              <a:rPr lang="en-US" dirty="0" smtClean="0"/>
              <a:t>For different code changes/functionality use different tasks.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a:t>
            </a:r>
            <a:endParaRPr lang="en-US" u="sng" dirty="0"/>
          </a:p>
        </p:txBody>
      </p:sp>
      <p:sp>
        <p:nvSpPr>
          <p:cNvPr id="3" name="Content Placeholder 2"/>
          <p:cNvSpPr>
            <a:spLocks noGrp="1"/>
          </p:cNvSpPr>
          <p:nvPr>
            <p:ph idx="1"/>
          </p:nvPr>
        </p:nvSpPr>
        <p:spPr>
          <a:xfrm>
            <a:off x="344488" y="893763"/>
            <a:ext cx="8578850" cy="1689780"/>
          </a:xfrm>
        </p:spPr>
        <p:txBody>
          <a:bodyPr/>
          <a:lstStyle/>
          <a:p>
            <a:r>
              <a:rPr lang="en-US" dirty="0" smtClean="0"/>
              <a:t>Select  “Work Item” in you “Team artifact” tab </a:t>
            </a:r>
          </a:p>
          <a:p>
            <a:r>
              <a:rPr lang="en-US" dirty="0" smtClean="0"/>
              <a:t>Right click “New”&gt;“Work Item”.</a:t>
            </a:r>
          </a:p>
          <a:p>
            <a:r>
              <a:rPr lang="en-US" dirty="0" smtClean="0"/>
              <a:t>Select “Task” &amp; click Finish.</a:t>
            </a:r>
            <a:endParaRPr lang="en-US" dirty="0"/>
          </a:p>
        </p:txBody>
      </p:sp>
      <p:pic>
        <p:nvPicPr>
          <p:cNvPr id="2050" name="Picture 2"/>
          <p:cNvPicPr>
            <a:picLocks noChangeAspect="1" noChangeArrowheads="1"/>
          </p:cNvPicPr>
          <p:nvPr/>
        </p:nvPicPr>
        <p:blipFill>
          <a:blip r:embed="rId2"/>
          <a:srcRect/>
          <a:stretch>
            <a:fillRect/>
          </a:stretch>
        </p:blipFill>
        <p:spPr bwMode="auto">
          <a:xfrm>
            <a:off x="384899" y="2803295"/>
            <a:ext cx="3990975" cy="1628775"/>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4488768" y="2265127"/>
            <a:ext cx="4143375" cy="39243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1370466"/>
          </a:xfrm>
        </p:spPr>
        <p:txBody>
          <a:bodyPr/>
          <a:lstStyle/>
          <a:p>
            <a:r>
              <a:rPr lang="en-US" dirty="0" smtClean="0"/>
              <a:t>Task will be </a:t>
            </a:r>
            <a:endParaRPr lang="en-US" dirty="0"/>
          </a:p>
        </p:txBody>
      </p:sp>
      <p:pic>
        <p:nvPicPr>
          <p:cNvPr id="3074" name="Picture 2"/>
          <p:cNvPicPr>
            <a:picLocks noChangeAspect="1" noChangeArrowheads="1"/>
          </p:cNvPicPr>
          <p:nvPr/>
        </p:nvPicPr>
        <p:blipFill>
          <a:blip r:embed="rId3"/>
          <a:srcRect/>
          <a:stretch>
            <a:fillRect/>
          </a:stretch>
        </p:blipFill>
        <p:spPr bwMode="auto">
          <a:xfrm>
            <a:off x="3149600" y="1768034"/>
            <a:ext cx="5421086" cy="45311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1123723"/>
          </a:xfrm>
        </p:spPr>
        <p:txBody>
          <a:bodyPr/>
          <a:lstStyle/>
          <a:p>
            <a:r>
              <a:rPr lang="en-US" dirty="0" smtClean="0"/>
              <a:t>Select Type as “Task”</a:t>
            </a:r>
          </a:p>
          <a:p>
            <a:r>
              <a:rPr lang="en-US" dirty="0" smtClean="0"/>
              <a:t>“Summary” – mandatory -</a:t>
            </a:r>
          </a:p>
          <a:p>
            <a:r>
              <a:rPr lang="en-US" dirty="0" smtClean="0"/>
              <a:t>“Filed Against” mandatory – Select any(  if not specified by Your lead)</a:t>
            </a:r>
          </a:p>
          <a:p>
            <a:r>
              <a:rPr lang="en-US" dirty="0" smtClean="0"/>
              <a:t>Give other details(Priority, Estimate, Due date)</a:t>
            </a:r>
          </a:p>
          <a:p>
            <a:r>
              <a:rPr lang="en-US" dirty="0" smtClean="0"/>
              <a:t>Write “Description”</a:t>
            </a:r>
          </a:p>
          <a:p>
            <a:r>
              <a:rPr lang="en-US" dirty="0" smtClean="0"/>
              <a:t>“Save” in the top right corner</a:t>
            </a:r>
          </a:p>
          <a:p>
            <a:pPr>
              <a:buNone/>
            </a:pPr>
            <a:endParaRPr lang="en-US" dirty="0"/>
          </a:p>
        </p:txBody>
      </p:sp>
      <p:pic>
        <p:nvPicPr>
          <p:cNvPr id="4098" name="Picture 2"/>
          <p:cNvPicPr>
            <a:picLocks noChangeAspect="1" noChangeArrowheads="1"/>
          </p:cNvPicPr>
          <p:nvPr/>
        </p:nvPicPr>
        <p:blipFill>
          <a:blip r:embed="rId2"/>
          <a:srcRect/>
          <a:stretch>
            <a:fillRect/>
          </a:stretch>
        </p:blipFill>
        <p:spPr bwMode="auto">
          <a:xfrm>
            <a:off x="4339760" y="3867577"/>
            <a:ext cx="4004589" cy="1938118"/>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1724025" y="4896303"/>
            <a:ext cx="1861004" cy="78105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1733323"/>
          </a:xfrm>
        </p:spPr>
        <p:txBody>
          <a:bodyPr/>
          <a:lstStyle/>
          <a:p>
            <a:pPr>
              <a:spcBef>
                <a:spcPts val="600"/>
              </a:spcBef>
            </a:pPr>
            <a:r>
              <a:rPr lang="en-US" dirty="0" smtClean="0"/>
              <a:t>“Owned By” select your name if visible else click more..</a:t>
            </a:r>
          </a:p>
          <a:p>
            <a:pPr>
              <a:spcBef>
                <a:spcPts val="600"/>
              </a:spcBef>
            </a:pPr>
            <a:r>
              <a:rPr lang="en-US" dirty="0" smtClean="0"/>
              <a:t>In the select User window give your last name &amp; “Search”</a:t>
            </a:r>
          </a:p>
          <a:p>
            <a:pPr>
              <a:spcBef>
                <a:spcPts val="600"/>
              </a:spcBef>
            </a:pPr>
            <a:r>
              <a:rPr lang="en-US" dirty="0" smtClean="0"/>
              <a:t>Select your name Click “OK” </a:t>
            </a:r>
          </a:p>
          <a:p>
            <a:pPr>
              <a:spcBef>
                <a:spcPts val="600"/>
              </a:spcBef>
            </a:pPr>
            <a:r>
              <a:rPr lang="en-US" dirty="0" smtClean="0"/>
              <a:t>Click “OK” in the Create work Item window also.</a:t>
            </a:r>
            <a:endParaRPr lang="en-US" dirty="0"/>
          </a:p>
        </p:txBody>
      </p:sp>
      <p:pic>
        <p:nvPicPr>
          <p:cNvPr id="2052" name="Picture 4"/>
          <p:cNvPicPr>
            <a:picLocks noChangeAspect="1" noChangeArrowheads="1"/>
          </p:cNvPicPr>
          <p:nvPr/>
        </p:nvPicPr>
        <p:blipFill>
          <a:blip r:embed="rId2"/>
          <a:srcRect/>
          <a:stretch>
            <a:fillRect/>
          </a:stretch>
        </p:blipFill>
        <p:spPr bwMode="auto">
          <a:xfrm>
            <a:off x="298677" y="2772229"/>
            <a:ext cx="4105275" cy="3278188"/>
          </a:xfrm>
          <a:prstGeom prst="rect">
            <a:avLst/>
          </a:prstGeom>
          <a:noFill/>
          <a:ln w="9525">
            <a:noFill/>
            <a:miter lim="800000"/>
            <a:headEnd/>
            <a:tailEnd/>
          </a:ln>
        </p:spPr>
      </p:pic>
      <p:pic>
        <p:nvPicPr>
          <p:cNvPr id="2053" name="Picture 5"/>
          <p:cNvPicPr>
            <a:picLocks noChangeAspect="1" noChangeArrowheads="1"/>
          </p:cNvPicPr>
          <p:nvPr/>
        </p:nvPicPr>
        <p:blipFill>
          <a:blip r:embed="rId3"/>
          <a:srcRect/>
          <a:stretch>
            <a:fillRect/>
          </a:stretch>
        </p:blipFill>
        <p:spPr bwMode="auto">
          <a:xfrm>
            <a:off x="4818743" y="2786743"/>
            <a:ext cx="3789588" cy="3265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1588180"/>
          </a:xfrm>
        </p:spPr>
        <p:txBody>
          <a:bodyPr/>
          <a:lstStyle/>
          <a:p>
            <a:r>
              <a:rPr lang="en-US" dirty="0" smtClean="0"/>
              <a:t>Give all the possible details &amp; click “Save” the task.</a:t>
            </a:r>
          </a:p>
          <a:p>
            <a:r>
              <a:rPr lang="en-US" dirty="0" smtClean="0"/>
              <a:t>The Task will be now in “New” State.</a:t>
            </a:r>
          </a:p>
          <a:p>
            <a:r>
              <a:rPr lang="en-US" dirty="0" smtClean="0"/>
              <a:t>You may change the state to “Start working” &amp; save the task again.</a:t>
            </a:r>
            <a:endParaRPr lang="en-US" dirty="0"/>
          </a:p>
        </p:txBody>
      </p:sp>
      <p:pic>
        <p:nvPicPr>
          <p:cNvPr id="5122" name="Picture 2"/>
          <p:cNvPicPr>
            <a:picLocks noChangeAspect="1" noChangeArrowheads="1"/>
          </p:cNvPicPr>
          <p:nvPr/>
        </p:nvPicPr>
        <p:blipFill>
          <a:blip r:embed="rId3"/>
          <a:srcRect/>
          <a:stretch>
            <a:fillRect/>
          </a:stretch>
        </p:blipFill>
        <p:spPr bwMode="auto">
          <a:xfrm>
            <a:off x="2862036" y="2574018"/>
            <a:ext cx="5829300" cy="3829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804408"/>
          </a:xfrm>
        </p:spPr>
        <p:txBody>
          <a:bodyPr/>
          <a:lstStyle/>
          <a:p>
            <a:r>
              <a:rPr lang="en-US" dirty="0" smtClean="0"/>
              <a:t>You may add “Subscriber” &amp; add related work item for this task in the link Tab.</a:t>
            </a:r>
          </a:p>
          <a:p>
            <a:r>
              <a:rPr lang="en-US" dirty="0" smtClean="0"/>
              <a:t>Click “Add” near the “Subscriber” &amp; browse the User. Select &amp; </a:t>
            </a:r>
            <a:r>
              <a:rPr lang="en-US" dirty="0" err="1" smtClean="0"/>
              <a:t>clik</a:t>
            </a:r>
            <a:r>
              <a:rPr lang="en-US" dirty="0" smtClean="0"/>
              <a:t> “OK”</a:t>
            </a:r>
          </a:p>
          <a:p>
            <a:r>
              <a:rPr lang="en-US" dirty="0" smtClean="0"/>
              <a:t>“Save” the Task, new Subscriber is added in the task.</a:t>
            </a:r>
            <a:r>
              <a:rPr lang="en-US" sz="1050" dirty="0" smtClean="0"/>
              <a:t>(figure- bottom left)</a:t>
            </a:r>
          </a:p>
          <a:p>
            <a:endParaRPr lang="en-US" dirty="0"/>
          </a:p>
        </p:txBody>
      </p:sp>
      <p:pic>
        <p:nvPicPr>
          <p:cNvPr id="7170" name="Picture 2"/>
          <p:cNvPicPr>
            <a:picLocks noChangeAspect="1" noChangeArrowheads="1"/>
          </p:cNvPicPr>
          <p:nvPr/>
        </p:nvPicPr>
        <p:blipFill>
          <a:blip r:embed="rId3"/>
          <a:srcRect/>
          <a:stretch>
            <a:fillRect/>
          </a:stretch>
        </p:blipFill>
        <p:spPr bwMode="auto">
          <a:xfrm>
            <a:off x="3619046" y="2727552"/>
            <a:ext cx="4895850" cy="3057525"/>
          </a:xfrm>
          <a:prstGeom prst="rect">
            <a:avLst/>
          </a:prstGeom>
          <a:noFill/>
          <a:ln w="9525">
            <a:noFill/>
            <a:miter lim="800000"/>
            <a:headEnd/>
            <a:tailEnd/>
          </a:ln>
        </p:spPr>
      </p:pic>
      <p:pic>
        <p:nvPicPr>
          <p:cNvPr id="7171" name="Picture 3"/>
          <p:cNvPicPr>
            <a:picLocks noChangeAspect="1" noChangeArrowheads="1"/>
          </p:cNvPicPr>
          <p:nvPr/>
        </p:nvPicPr>
        <p:blipFill>
          <a:blip r:embed="rId4"/>
          <a:srcRect/>
          <a:stretch>
            <a:fillRect/>
          </a:stretch>
        </p:blipFill>
        <p:spPr bwMode="auto">
          <a:xfrm>
            <a:off x="776968" y="2641600"/>
            <a:ext cx="1581150" cy="1480004"/>
          </a:xfrm>
          <a:prstGeom prst="rect">
            <a:avLst/>
          </a:prstGeom>
          <a:noFill/>
          <a:ln w="9525">
            <a:noFill/>
            <a:miter lim="800000"/>
            <a:headEnd/>
            <a:tailEnd/>
          </a:ln>
        </p:spPr>
      </p:pic>
      <p:pic>
        <p:nvPicPr>
          <p:cNvPr id="7172" name="Picture 4"/>
          <p:cNvPicPr>
            <a:picLocks noChangeAspect="1" noChangeArrowheads="1"/>
          </p:cNvPicPr>
          <p:nvPr/>
        </p:nvPicPr>
        <p:blipFill>
          <a:blip r:embed="rId5"/>
          <a:srcRect/>
          <a:stretch>
            <a:fillRect/>
          </a:stretch>
        </p:blipFill>
        <p:spPr bwMode="auto">
          <a:xfrm>
            <a:off x="540935" y="4273292"/>
            <a:ext cx="2924175" cy="1533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49"/>
            <a:ext cx="8578850" cy="4358821"/>
          </a:xfrm>
        </p:spPr>
        <p:txBody>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u="sng" dirty="0" smtClean="0"/>
              <a:t>Logging in to Rational Team Concert</a:t>
            </a:r>
            <a:endParaRPr lang="en-US" u="sng"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1646237"/>
          </a:xfrm>
        </p:spPr>
        <p:txBody>
          <a:bodyPr/>
          <a:lstStyle/>
          <a:p>
            <a:r>
              <a:rPr lang="en-US" dirty="0" smtClean="0"/>
              <a:t>Click the “Add” button near the Link.</a:t>
            </a:r>
          </a:p>
          <a:p>
            <a:r>
              <a:rPr lang="en-US" dirty="0" smtClean="0"/>
              <a:t>Select the same </a:t>
            </a:r>
            <a:endParaRPr lang="en-US" dirty="0"/>
          </a:p>
        </p:txBody>
      </p:sp>
      <p:pic>
        <p:nvPicPr>
          <p:cNvPr id="6146" name="Picture 2"/>
          <p:cNvPicPr>
            <a:picLocks noChangeAspect="1" noChangeArrowheads="1"/>
          </p:cNvPicPr>
          <p:nvPr/>
        </p:nvPicPr>
        <p:blipFill>
          <a:blip r:embed="rId3"/>
          <a:srcRect/>
          <a:stretch>
            <a:fillRect/>
          </a:stretch>
        </p:blipFill>
        <p:spPr bwMode="auto">
          <a:xfrm>
            <a:off x="3193125" y="1530166"/>
            <a:ext cx="5178425" cy="43991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1181780"/>
          </a:xfrm>
        </p:spPr>
        <p:txBody>
          <a:bodyPr/>
          <a:lstStyle/>
          <a:p>
            <a:r>
              <a:rPr lang="en-US" dirty="0" smtClean="0"/>
              <a:t>Select the parent task from the existing Task List &amp; select OK</a:t>
            </a:r>
          </a:p>
          <a:p>
            <a:r>
              <a:rPr lang="en-US" dirty="0" smtClean="0"/>
              <a:t>You may also create new WI from this window.</a:t>
            </a:r>
          </a:p>
          <a:p>
            <a:r>
              <a:rPr lang="en-US" dirty="0" smtClean="0"/>
              <a:t>You will see link to other 					                task once the relation 						                created.</a:t>
            </a:r>
            <a:endParaRPr lang="en-US" dirty="0"/>
          </a:p>
        </p:txBody>
      </p:sp>
      <p:pic>
        <p:nvPicPr>
          <p:cNvPr id="8194" name="Picture 2"/>
          <p:cNvPicPr>
            <a:picLocks noChangeAspect="1" noChangeArrowheads="1"/>
          </p:cNvPicPr>
          <p:nvPr/>
        </p:nvPicPr>
        <p:blipFill>
          <a:blip r:embed="rId2"/>
          <a:srcRect/>
          <a:stretch>
            <a:fillRect/>
          </a:stretch>
        </p:blipFill>
        <p:spPr bwMode="auto">
          <a:xfrm>
            <a:off x="3525378" y="2417989"/>
            <a:ext cx="5286375" cy="3676650"/>
          </a:xfrm>
          <a:prstGeom prst="rect">
            <a:avLst/>
          </a:prstGeom>
          <a:noFill/>
          <a:ln w="9525">
            <a:noFill/>
            <a:miter lim="800000"/>
            <a:headEnd/>
            <a:tailEnd/>
          </a:ln>
        </p:spPr>
      </p:pic>
      <p:pic>
        <p:nvPicPr>
          <p:cNvPr id="8196" name="Picture 4"/>
          <p:cNvPicPr>
            <a:picLocks noChangeAspect="1" noChangeArrowheads="1"/>
          </p:cNvPicPr>
          <p:nvPr/>
        </p:nvPicPr>
        <p:blipFill>
          <a:blip r:embed="rId3"/>
          <a:srcRect/>
          <a:stretch>
            <a:fillRect/>
          </a:stretch>
        </p:blipFill>
        <p:spPr bwMode="auto">
          <a:xfrm>
            <a:off x="1008567" y="4387847"/>
            <a:ext cx="2105025" cy="7239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Browse </a:t>
            </a:r>
            <a:r>
              <a:rPr lang="en-US" u="sng" dirty="0" err="1" smtClean="0"/>
              <a:t>WorkItem</a:t>
            </a:r>
            <a:endParaRPr lang="en-US" u="sng" dirty="0"/>
          </a:p>
        </p:txBody>
      </p:sp>
      <p:sp>
        <p:nvSpPr>
          <p:cNvPr id="3" name="Content Placeholder 2"/>
          <p:cNvSpPr>
            <a:spLocks noGrp="1"/>
          </p:cNvSpPr>
          <p:nvPr>
            <p:ph idx="1"/>
          </p:nvPr>
        </p:nvSpPr>
        <p:spPr>
          <a:xfrm>
            <a:off x="344488" y="893763"/>
            <a:ext cx="8578850" cy="1776866"/>
          </a:xfrm>
        </p:spPr>
        <p:txBody>
          <a:bodyPr/>
          <a:lstStyle/>
          <a:p>
            <a:r>
              <a:rPr lang="en-US" dirty="0" smtClean="0"/>
              <a:t>Expand “Work Items”&gt; “Shared Queries” &gt; “Predefined” &gt;”Open Assigned to me” </a:t>
            </a:r>
            <a:r>
              <a:rPr lang="en-US" sz="1050" dirty="0" smtClean="0"/>
              <a:t>(figure-left)</a:t>
            </a:r>
          </a:p>
          <a:p>
            <a:r>
              <a:rPr lang="en-US" dirty="0" smtClean="0"/>
              <a:t>Double click the Query “Open Assigned to me” &amp; all  the task assigned to you will be listed </a:t>
            </a:r>
            <a:r>
              <a:rPr lang="en-US" sz="1050" dirty="0" smtClean="0"/>
              <a:t>(figure-right)</a:t>
            </a:r>
            <a:endParaRPr lang="en-US" sz="1050" dirty="0"/>
          </a:p>
        </p:txBody>
      </p:sp>
      <p:pic>
        <p:nvPicPr>
          <p:cNvPr id="9220" name="Picture 4"/>
          <p:cNvPicPr>
            <a:picLocks noChangeAspect="1" noChangeArrowheads="1"/>
          </p:cNvPicPr>
          <p:nvPr/>
        </p:nvPicPr>
        <p:blipFill>
          <a:blip r:embed="rId2"/>
          <a:srcRect/>
          <a:stretch>
            <a:fillRect/>
          </a:stretch>
        </p:blipFill>
        <p:spPr bwMode="auto">
          <a:xfrm>
            <a:off x="3245730" y="3777551"/>
            <a:ext cx="5410200" cy="1247775"/>
          </a:xfrm>
          <a:prstGeom prst="rect">
            <a:avLst/>
          </a:prstGeom>
          <a:noFill/>
          <a:ln w="9525">
            <a:noFill/>
            <a:miter lim="800000"/>
            <a:headEnd/>
            <a:tailEnd/>
          </a:ln>
        </p:spPr>
      </p:pic>
      <p:pic>
        <p:nvPicPr>
          <p:cNvPr id="9221" name="Picture 5"/>
          <p:cNvPicPr>
            <a:picLocks noChangeAspect="1" noChangeArrowheads="1"/>
          </p:cNvPicPr>
          <p:nvPr/>
        </p:nvPicPr>
        <p:blipFill>
          <a:blip r:embed="rId3"/>
          <a:srcRect/>
          <a:stretch>
            <a:fillRect/>
          </a:stretch>
        </p:blipFill>
        <p:spPr bwMode="auto">
          <a:xfrm>
            <a:off x="668564" y="2761343"/>
            <a:ext cx="25527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Change </a:t>
            </a:r>
            <a:r>
              <a:rPr lang="en-US" u="sng" dirty="0" err="1" smtClean="0"/>
              <a:t>WorkItem</a:t>
            </a:r>
            <a:r>
              <a:rPr lang="en-US" u="sng" dirty="0" smtClean="0"/>
              <a:t> Status</a:t>
            </a:r>
            <a:endParaRPr lang="en-US" u="sng" dirty="0"/>
          </a:p>
        </p:txBody>
      </p:sp>
      <p:sp>
        <p:nvSpPr>
          <p:cNvPr id="3" name="Content Placeholder 2"/>
          <p:cNvSpPr>
            <a:spLocks noGrp="1"/>
          </p:cNvSpPr>
          <p:nvPr>
            <p:ph idx="1"/>
          </p:nvPr>
        </p:nvSpPr>
        <p:spPr>
          <a:xfrm>
            <a:off x="344488" y="893763"/>
            <a:ext cx="8578850" cy="2096180"/>
          </a:xfrm>
        </p:spPr>
        <p:txBody>
          <a:bodyPr/>
          <a:lstStyle/>
          <a:p>
            <a:r>
              <a:rPr lang="en-US" dirty="0" smtClean="0"/>
              <a:t>Double click the Workitem from the Query. Task will open in a new window.</a:t>
            </a:r>
          </a:p>
          <a:p>
            <a:endParaRPr lang="en-US" dirty="0" smtClean="0"/>
          </a:p>
          <a:p>
            <a:endParaRPr lang="en-US" dirty="0" smtClean="0"/>
          </a:p>
          <a:p>
            <a:r>
              <a:rPr lang="en-US" dirty="0" smtClean="0"/>
              <a:t>Click the Drop Down on the Right side of “Summary” &amp; change the </a:t>
            </a:r>
            <a:r>
              <a:rPr lang="en-US" dirty="0" err="1" smtClean="0"/>
              <a:t>staes</a:t>
            </a:r>
            <a:r>
              <a:rPr lang="en-US" dirty="0" smtClean="0"/>
              <a:t> to desired States.</a:t>
            </a:r>
          </a:p>
          <a:p>
            <a:r>
              <a:rPr lang="en-US" dirty="0" smtClean="0"/>
              <a:t>Save the Workitem. </a:t>
            </a:r>
            <a:endParaRPr lang="en-US" dirty="0"/>
          </a:p>
        </p:txBody>
      </p:sp>
      <p:pic>
        <p:nvPicPr>
          <p:cNvPr id="10243" name="Picture 3"/>
          <p:cNvPicPr>
            <a:picLocks noChangeAspect="1" noChangeArrowheads="1"/>
          </p:cNvPicPr>
          <p:nvPr/>
        </p:nvPicPr>
        <p:blipFill>
          <a:blip r:embed="rId2"/>
          <a:srcRect/>
          <a:stretch>
            <a:fillRect/>
          </a:stretch>
        </p:blipFill>
        <p:spPr bwMode="auto">
          <a:xfrm>
            <a:off x="1962792" y="4193949"/>
            <a:ext cx="4695825" cy="1285875"/>
          </a:xfrm>
          <a:prstGeom prst="rect">
            <a:avLst/>
          </a:prstGeom>
          <a:noFill/>
          <a:ln w="9525">
            <a:noFill/>
            <a:miter lim="800000"/>
            <a:headEnd/>
            <a:tailEnd/>
          </a:ln>
        </p:spPr>
      </p:pic>
      <p:pic>
        <p:nvPicPr>
          <p:cNvPr id="10244" name="Picture 4"/>
          <p:cNvPicPr>
            <a:picLocks noChangeAspect="1" noChangeArrowheads="1"/>
          </p:cNvPicPr>
          <p:nvPr/>
        </p:nvPicPr>
        <p:blipFill>
          <a:blip r:embed="rId3"/>
          <a:srcRect/>
          <a:stretch>
            <a:fillRect/>
          </a:stretch>
        </p:blipFill>
        <p:spPr bwMode="auto">
          <a:xfrm>
            <a:off x="1866900" y="1425377"/>
            <a:ext cx="5410200"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50"/>
            <a:ext cx="8578850" cy="4068536"/>
          </a:xfrm>
        </p:spPr>
        <p:txBody>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Build Management</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Request Personal &amp; Team build</a:t>
            </a:r>
            <a:r>
              <a:rPr lang="en-US" dirty="0" smtClean="0"/>
              <a:t/>
            </a:r>
            <a:br>
              <a:rPr lang="en-US" dirty="0" smtClean="0"/>
            </a:br>
            <a:endParaRPr lang="en-US" dirty="0"/>
          </a:p>
        </p:txBody>
      </p:sp>
      <p:sp>
        <p:nvSpPr>
          <p:cNvPr id="3" name="Content Placeholder 2"/>
          <p:cNvSpPr>
            <a:spLocks noGrp="1"/>
          </p:cNvSpPr>
          <p:nvPr>
            <p:ph idx="1"/>
          </p:nvPr>
        </p:nvSpPr>
        <p:spPr>
          <a:xfrm>
            <a:off x="344488" y="893763"/>
            <a:ext cx="8578850" cy="1646237"/>
          </a:xfrm>
        </p:spPr>
        <p:txBody>
          <a:bodyPr/>
          <a:lstStyle/>
          <a:p>
            <a:r>
              <a:rPr lang="en-US" dirty="0" smtClean="0"/>
              <a:t>In the Workitem view/perspective, Team Artifact Tab, Expand Build ‘+’ sign.</a:t>
            </a:r>
          </a:p>
          <a:p>
            <a:r>
              <a:rPr lang="en-US" dirty="0" smtClean="0"/>
              <a:t>You will be able to browse the build definition created  by your Project admin.</a:t>
            </a:r>
          </a:p>
          <a:p>
            <a:r>
              <a:rPr lang="en-US" dirty="0" smtClean="0"/>
              <a:t>If no build definition listed contact your				            project admin.</a:t>
            </a:r>
          </a:p>
          <a:p>
            <a:r>
              <a:rPr lang="en-US" dirty="0" smtClean="0"/>
              <a:t>Select one Build definition &amp; right click</a:t>
            </a:r>
          </a:p>
          <a:p>
            <a:r>
              <a:rPr lang="en-US" dirty="0" smtClean="0"/>
              <a:t>Select “Request Build”</a:t>
            </a:r>
          </a:p>
          <a:p>
            <a:endParaRPr lang="en-US" dirty="0"/>
          </a:p>
        </p:txBody>
      </p:sp>
      <p:pic>
        <p:nvPicPr>
          <p:cNvPr id="2052" name="Picture 4"/>
          <p:cNvPicPr>
            <a:picLocks noChangeAspect="1" noChangeArrowheads="1"/>
          </p:cNvPicPr>
          <p:nvPr/>
        </p:nvPicPr>
        <p:blipFill>
          <a:blip r:embed="rId2"/>
          <a:srcRect/>
          <a:stretch>
            <a:fillRect/>
          </a:stretch>
        </p:blipFill>
        <p:spPr bwMode="auto">
          <a:xfrm>
            <a:off x="4867686" y="2045598"/>
            <a:ext cx="3733800" cy="36957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Request Personal &amp; Team build cont..</a:t>
            </a:r>
            <a:endParaRPr lang="en-US" dirty="0"/>
          </a:p>
        </p:txBody>
      </p:sp>
      <p:sp>
        <p:nvSpPr>
          <p:cNvPr id="3" name="Content Placeholder 2"/>
          <p:cNvSpPr>
            <a:spLocks noGrp="1"/>
          </p:cNvSpPr>
          <p:nvPr>
            <p:ph idx="1"/>
          </p:nvPr>
        </p:nvSpPr>
        <p:spPr>
          <a:xfrm>
            <a:off x="344488" y="893763"/>
            <a:ext cx="8578850" cy="1268866"/>
          </a:xfrm>
        </p:spPr>
        <p:txBody>
          <a:bodyPr/>
          <a:lstStyle/>
          <a:p>
            <a:r>
              <a:rPr lang="en-US" dirty="0" smtClean="0"/>
              <a:t>In the request Build Window click “Build Option”</a:t>
            </a:r>
          </a:p>
          <a:p>
            <a:r>
              <a:rPr lang="en-US" dirty="0" smtClean="0"/>
              <a:t>If there is no Build engine created for your Project you may brose the build engine provided by Enterprise build team.</a:t>
            </a:r>
          </a:p>
          <a:p>
            <a:r>
              <a:rPr lang="en-US" dirty="0" smtClean="0"/>
              <a:t>Check Personal build if you want to 				               build in Repository Workspace.</a:t>
            </a:r>
          </a:p>
          <a:p>
            <a:r>
              <a:rPr lang="en-US" dirty="0" smtClean="0"/>
              <a:t>For Team Build You may select the 				            stream. ( not advisable) you contact 				                    your project administrator for the  				                 same. These needs to be done after 				      changing options in the “Build 				                	 	 Definition” Properties. </a:t>
            </a:r>
            <a:endParaRPr lang="en-US" dirty="0"/>
          </a:p>
        </p:txBody>
      </p:sp>
      <p:pic>
        <p:nvPicPr>
          <p:cNvPr id="3074" name="Picture 2"/>
          <p:cNvPicPr>
            <a:picLocks noChangeAspect="1" noChangeArrowheads="1"/>
          </p:cNvPicPr>
          <p:nvPr/>
        </p:nvPicPr>
        <p:blipFill>
          <a:blip r:embed="rId2"/>
          <a:srcRect/>
          <a:stretch>
            <a:fillRect/>
          </a:stretch>
        </p:blipFill>
        <p:spPr bwMode="auto">
          <a:xfrm>
            <a:off x="4458358" y="2177142"/>
            <a:ext cx="3971925" cy="368344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Request Personal &amp; Team build cont..</a:t>
            </a:r>
            <a:endParaRPr lang="en-US" dirty="0"/>
          </a:p>
        </p:txBody>
      </p:sp>
      <p:sp>
        <p:nvSpPr>
          <p:cNvPr id="3" name="Content Placeholder 2"/>
          <p:cNvSpPr>
            <a:spLocks noGrp="1"/>
          </p:cNvSpPr>
          <p:nvPr>
            <p:ph idx="1"/>
          </p:nvPr>
        </p:nvSpPr>
        <p:spPr>
          <a:xfrm>
            <a:off x="344488" y="893763"/>
            <a:ext cx="8578850" cy="949551"/>
          </a:xfrm>
        </p:spPr>
        <p:txBody>
          <a:bodyPr/>
          <a:lstStyle/>
          <a:p>
            <a:r>
              <a:rPr lang="en-US" dirty="0" smtClean="0"/>
              <a:t>In Select build engine tab select Show all build Engines</a:t>
            </a:r>
          </a:p>
          <a:p>
            <a:r>
              <a:rPr lang="en-US" dirty="0" smtClean="0"/>
              <a:t>Select any of the Build engine provided by “163333-Enterprise build” Team.</a:t>
            </a:r>
          </a:p>
          <a:p>
            <a:r>
              <a:rPr lang="en-US" dirty="0" smtClean="0"/>
              <a:t>Click “OK”</a:t>
            </a:r>
          </a:p>
          <a:p>
            <a:r>
              <a:rPr lang="en-US" dirty="0" smtClean="0"/>
              <a:t>If project administrator created Project 					   Build you can view in “show build 					    engines in project area” option. 					       Confirm  with Project administrator 				            before selecting the proper Build engine.</a:t>
            </a:r>
          </a:p>
        </p:txBody>
      </p:sp>
      <p:pic>
        <p:nvPicPr>
          <p:cNvPr id="4098" name="Picture 2"/>
          <p:cNvPicPr>
            <a:picLocks noChangeAspect="1" noChangeArrowheads="1"/>
          </p:cNvPicPr>
          <p:nvPr/>
        </p:nvPicPr>
        <p:blipFill>
          <a:blip r:embed="rId2"/>
          <a:srcRect/>
          <a:stretch>
            <a:fillRect/>
          </a:stretch>
        </p:blipFill>
        <p:spPr bwMode="auto">
          <a:xfrm>
            <a:off x="4979267" y="1912928"/>
            <a:ext cx="3771900" cy="404812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Request Personal &amp; Team build cont..</a:t>
            </a:r>
            <a:endParaRPr lang="en-US" dirty="0"/>
          </a:p>
        </p:txBody>
      </p:sp>
      <p:sp>
        <p:nvSpPr>
          <p:cNvPr id="3" name="Content Placeholder 2"/>
          <p:cNvSpPr>
            <a:spLocks noGrp="1"/>
          </p:cNvSpPr>
          <p:nvPr>
            <p:ph idx="1"/>
          </p:nvPr>
        </p:nvSpPr>
        <p:spPr>
          <a:xfrm>
            <a:off x="315459" y="893763"/>
            <a:ext cx="8578850" cy="1326923"/>
          </a:xfrm>
        </p:spPr>
        <p:txBody>
          <a:bodyPr/>
          <a:lstStyle/>
          <a:p>
            <a:r>
              <a:rPr lang="en-US" dirty="0" smtClean="0"/>
              <a:t>Click “Personal Build”.</a:t>
            </a:r>
          </a:p>
          <a:p>
            <a:r>
              <a:rPr lang="en-US" dirty="0" smtClean="0"/>
              <a:t>Click “Browse” near Repository Workspace &amp; browse workspace where the build should run.</a:t>
            </a:r>
            <a:endParaRPr lang="en-US" dirty="0"/>
          </a:p>
        </p:txBody>
      </p:sp>
      <p:pic>
        <p:nvPicPr>
          <p:cNvPr id="6146" name="Picture 2"/>
          <p:cNvPicPr>
            <a:picLocks noChangeAspect="1" noChangeArrowheads="1"/>
          </p:cNvPicPr>
          <p:nvPr/>
        </p:nvPicPr>
        <p:blipFill>
          <a:blip r:embed="rId2"/>
          <a:srcRect/>
          <a:stretch>
            <a:fillRect/>
          </a:stretch>
        </p:blipFill>
        <p:spPr bwMode="auto">
          <a:xfrm>
            <a:off x="718494" y="2157627"/>
            <a:ext cx="3962400" cy="3790950"/>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5009655" y="2173274"/>
            <a:ext cx="3333750" cy="3933825"/>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Request Personal &amp; Team build cont..</a:t>
            </a:r>
            <a:endParaRPr lang="en-US" dirty="0"/>
          </a:p>
        </p:txBody>
      </p:sp>
      <p:sp>
        <p:nvSpPr>
          <p:cNvPr id="3" name="Content Placeholder 2"/>
          <p:cNvSpPr>
            <a:spLocks noGrp="1"/>
          </p:cNvSpPr>
          <p:nvPr>
            <p:ph idx="1"/>
          </p:nvPr>
        </p:nvSpPr>
        <p:spPr>
          <a:xfrm>
            <a:off x="344488" y="893763"/>
            <a:ext cx="8578850" cy="1486580"/>
          </a:xfrm>
        </p:spPr>
        <p:txBody>
          <a:bodyPr/>
          <a:lstStyle/>
          <a:p>
            <a:r>
              <a:rPr lang="en-US" dirty="0" smtClean="0"/>
              <a:t>You may exclude some components from the “Browse” near “component Load Rules”.</a:t>
            </a:r>
          </a:p>
          <a:p>
            <a:r>
              <a:rPr lang="en-US" dirty="0" smtClean="0"/>
              <a:t>Click “Submit”</a:t>
            </a:r>
            <a:endParaRPr lang="en-US" dirty="0"/>
          </a:p>
        </p:txBody>
      </p:sp>
      <p:pic>
        <p:nvPicPr>
          <p:cNvPr id="5123" name="Picture 3"/>
          <p:cNvPicPr>
            <a:picLocks noChangeAspect="1" noChangeArrowheads="1"/>
          </p:cNvPicPr>
          <p:nvPr/>
        </p:nvPicPr>
        <p:blipFill>
          <a:blip r:embed="rId2"/>
          <a:srcRect/>
          <a:stretch>
            <a:fillRect/>
          </a:stretch>
        </p:blipFill>
        <p:spPr bwMode="auto">
          <a:xfrm>
            <a:off x="4762954" y="2381024"/>
            <a:ext cx="3943350" cy="38957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u="sng" dirty="0" smtClean="0"/>
              <a:t>Accept Team Invitations</a:t>
            </a:r>
            <a:endParaRPr lang="en-US" b="1" u="sng" dirty="0"/>
          </a:p>
        </p:txBody>
      </p:sp>
      <p:pic>
        <p:nvPicPr>
          <p:cNvPr id="2050" name="Picture 2"/>
          <p:cNvPicPr>
            <a:picLocks noGrp="1" noChangeAspect="1" noChangeArrowheads="1"/>
          </p:cNvPicPr>
          <p:nvPr>
            <p:ph idx="1"/>
          </p:nvPr>
        </p:nvPicPr>
        <p:blipFill>
          <a:blip r:embed="rId3"/>
          <a:srcRect/>
          <a:stretch>
            <a:fillRect/>
          </a:stretch>
        </p:blipFill>
        <p:spPr bwMode="auto">
          <a:xfrm>
            <a:off x="2178723" y="4056962"/>
            <a:ext cx="4457231" cy="1284287"/>
          </a:xfrm>
          <a:prstGeom prst="rect">
            <a:avLst/>
          </a:prstGeom>
          <a:noFill/>
          <a:ln w="9525">
            <a:noFill/>
            <a:miter lim="800000"/>
            <a:headEnd/>
            <a:tailEnd/>
          </a:ln>
        </p:spPr>
      </p:pic>
      <p:sp>
        <p:nvSpPr>
          <p:cNvPr id="6" name="Rectangle 5"/>
          <p:cNvSpPr/>
          <p:nvPr/>
        </p:nvSpPr>
        <p:spPr>
          <a:xfrm>
            <a:off x="370115" y="725714"/>
            <a:ext cx="8352972" cy="3034677"/>
          </a:xfrm>
          <a:prstGeom prst="rect">
            <a:avLst/>
          </a:prstGeom>
        </p:spPr>
        <p:txBody>
          <a:bodyPr wrap="square">
            <a:spAutoFit/>
          </a:bodyPr>
          <a:lstStyle/>
          <a:p>
            <a:pPr lvl="1"/>
            <a:endParaRPr lang="en-US" dirty="0" smtClean="0"/>
          </a:p>
          <a:p>
            <a:pPr lvl="1">
              <a:buFont typeface="Arial" pitchFamily="34" charset="0"/>
              <a:buChar char="•"/>
            </a:pPr>
            <a:r>
              <a:rPr lang="en-US" dirty="0" smtClean="0"/>
              <a:t> </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Once you are added to a project you will receive Team invitation Welcome email from the toolset. Copy the last four line of that email (example below)</a:t>
            </a:r>
          </a:p>
          <a:p>
            <a:pPr marL="633413" lvl="1" indent="-230188" eaLnBrk="0" hangingPunct="0">
              <a:spcBef>
                <a:spcPct val="20000"/>
              </a:spcBef>
              <a:spcAft>
                <a:spcPct val="20000"/>
              </a:spcAft>
              <a:buFont typeface="Arial" pitchFamily="34" charset="0"/>
              <a:buChar char="–"/>
            </a:pPr>
            <a:r>
              <a:rPr lang="en-US" sz="1200" dirty="0" smtClean="0"/>
              <a:t>	</a:t>
            </a:r>
            <a:r>
              <a:rPr lang="en-US" sz="1100" i="1" dirty="0" err="1" smtClean="0">
                <a:solidFill>
                  <a:schemeClr val="bg1">
                    <a:lumMod val="50000"/>
                  </a:schemeClr>
                </a:solidFill>
                <a:latin typeface="Corbel" panose="020B0503020204020204" pitchFamily="34" charset="0"/>
                <a:ea typeface="+mn-ea"/>
                <a:cs typeface="Corbel" panose="020B0503020204020204" pitchFamily="34" charset="0"/>
              </a:rPr>
              <a:t>teamRepository</a:t>
            </a:r>
            <a:r>
              <a:rPr lang="en-US" sz="1100" i="1" dirty="0" smtClean="0">
                <a:solidFill>
                  <a:schemeClr val="bg1">
                    <a:lumMod val="50000"/>
                  </a:schemeClr>
                </a:solidFill>
                <a:latin typeface="Corbel" panose="020B0503020204020204" pitchFamily="34" charset="0"/>
                <a:ea typeface="+mn-ea"/>
                <a:cs typeface="Corbel" panose="020B0503020204020204" pitchFamily="34" charset="0"/>
              </a:rPr>
              <a:t>=https://rtc.nam.nsroot.net/cto/</a:t>
            </a:r>
          </a:p>
          <a:p>
            <a:pPr marL="633413" lvl="1" indent="-230188" eaLnBrk="0" hangingPunct="0">
              <a:spcBef>
                <a:spcPct val="20000"/>
              </a:spcBef>
              <a:spcAft>
                <a:spcPct val="20000"/>
              </a:spcAft>
              <a:buFont typeface="Arial" pitchFamily="34" charset="0"/>
              <a:buChar char="–"/>
            </a:pPr>
            <a:r>
              <a:rPr lang="en-US" sz="1100" i="1" dirty="0" smtClean="0">
                <a:solidFill>
                  <a:schemeClr val="bg1">
                    <a:lumMod val="50000"/>
                  </a:schemeClr>
                </a:solidFill>
                <a:latin typeface="Corbel" panose="020B0503020204020204" pitchFamily="34" charset="0"/>
                <a:ea typeface="+mn-ea"/>
                <a:cs typeface="Corbel" panose="020B0503020204020204" pitchFamily="34" charset="0"/>
              </a:rPr>
              <a:t>	</a:t>
            </a:r>
            <a:r>
              <a:rPr lang="en-US" sz="1100" i="1" dirty="0" err="1" smtClean="0">
                <a:solidFill>
                  <a:schemeClr val="bg1">
                    <a:lumMod val="50000"/>
                  </a:schemeClr>
                </a:solidFill>
                <a:latin typeface="Corbel" panose="020B0503020204020204" pitchFamily="34" charset="0"/>
                <a:ea typeface="+mn-ea"/>
                <a:cs typeface="Corbel" panose="020B0503020204020204" pitchFamily="34" charset="0"/>
              </a:rPr>
              <a:t>userId</a:t>
            </a:r>
            <a:r>
              <a:rPr lang="en-US" sz="1100" i="1" dirty="0" smtClean="0">
                <a:solidFill>
                  <a:schemeClr val="bg1">
                    <a:lumMod val="50000"/>
                  </a:schemeClr>
                </a:solidFill>
                <a:latin typeface="Corbel" panose="020B0503020204020204" pitchFamily="34" charset="0"/>
                <a:ea typeface="+mn-ea"/>
                <a:cs typeface="Corbel" panose="020B0503020204020204" pitchFamily="34" charset="0"/>
              </a:rPr>
              <a:t>=AN05623s</a:t>
            </a:r>
          </a:p>
          <a:p>
            <a:pPr marL="633413" lvl="1" indent="-230188" eaLnBrk="0" hangingPunct="0">
              <a:spcBef>
                <a:spcPct val="20000"/>
              </a:spcBef>
              <a:spcAft>
                <a:spcPct val="20000"/>
              </a:spcAft>
              <a:buFont typeface="Arial" pitchFamily="34" charset="0"/>
              <a:buChar char="–"/>
            </a:pPr>
            <a:r>
              <a:rPr lang="en-US" sz="1100" i="1" dirty="0" smtClean="0">
                <a:solidFill>
                  <a:schemeClr val="bg1">
                    <a:lumMod val="50000"/>
                  </a:schemeClr>
                </a:solidFill>
                <a:latin typeface="Corbel" panose="020B0503020204020204" pitchFamily="34" charset="0"/>
                <a:ea typeface="+mn-ea"/>
                <a:cs typeface="Corbel" panose="020B0503020204020204" pitchFamily="34" charset="0"/>
              </a:rPr>
              <a:t>	</a:t>
            </a:r>
            <a:r>
              <a:rPr lang="en-US" sz="1100" i="1" dirty="0" err="1" smtClean="0">
                <a:solidFill>
                  <a:schemeClr val="bg1">
                    <a:lumMod val="50000"/>
                  </a:schemeClr>
                </a:solidFill>
                <a:latin typeface="Corbel" panose="020B0503020204020204" pitchFamily="34" charset="0"/>
                <a:ea typeface="+mn-ea"/>
                <a:cs typeface="Corbel" panose="020B0503020204020204" pitchFamily="34" charset="0"/>
              </a:rPr>
              <a:t>userName</a:t>
            </a:r>
            <a:r>
              <a:rPr lang="en-US" sz="1100" i="1" dirty="0" smtClean="0">
                <a:solidFill>
                  <a:schemeClr val="bg1">
                    <a:lumMod val="50000"/>
                  </a:schemeClr>
                </a:solidFill>
                <a:latin typeface="Corbel" panose="020B0503020204020204" pitchFamily="34" charset="0"/>
                <a:ea typeface="+mn-ea"/>
                <a:cs typeface="Corbel" panose="020B0503020204020204" pitchFamily="34" charset="0"/>
              </a:rPr>
              <a:t>=Amitabha Nath</a:t>
            </a:r>
          </a:p>
          <a:p>
            <a:pPr marL="633413" lvl="1" indent="-230188" eaLnBrk="0" hangingPunct="0">
              <a:spcBef>
                <a:spcPct val="20000"/>
              </a:spcBef>
              <a:spcAft>
                <a:spcPct val="20000"/>
              </a:spcAft>
              <a:buFont typeface="Arial" pitchFamily="34" charset="0"/>
              <a:buChar char="–"/>
            </a:pPr>
            <a:r>
              <a:rPr lang="en-US" sz="1100" i="1" dirty="0" smtClean="0">
                <a:solidFill>
                  <a:schemeClr val="bg1">
                    <a:lumMod val="50000"/>
                  </a:schemeClr>
                </a:solidFill>
                <a:latin typeface="Corbel" panose="020B0503020204020204" pitchFamily="34" charset="0"/>
                <a:ea typeface="+mn-ea"/>
                <a:cs typeface="Corbel" panose="020B0503020204020204" pitchFamily="34" charset="0"/>
              </a:rPr>
              <a:t>	</a:t>
            </a:r>
            <a:r>
              <a:rPr lang="en-US" sz="1100" i="1" dirty="0" err="1" smtClean="0">
                <a:solidFill>
                  <a:schemeClr val="bg1">
                    <a:lumMod val="50000"/>
                  </a:schemeClr>
                </a:solidFill>
                <a:latin typeface="Corbel" panose="020B0503020204020204" pitchFamily="34" charset="0"/>
                <a:ea typeface="+mn-ea"/>
                <a:cs typeface="Corbel" panose="020B0503020204020204" pitchFamily="34" charset="0"/>
              </a:rPr>
              <a:t>projectAreaName</a:t>
            </a:r>
            <a:r>
              <a:rPr lang="en-US" sz="1100" i="1" dirty="0" smtClean="0">
                <a:solidFill>
                  <a:schemeClr val="bg1">
                    <a:lumMod val="50000"/>
                  </a:schemeClr>
                </a:solidFill>
                <a:latin typeface="Corbel" panose="020B0503020204020204" pitchFamily="34" charset="0"/>
                <a:ea typeface="+mn-ea"/>
                <a:cs typeface="Corbel" panose="020B0503020204020204" pitchFamily="34" charset="0"/>
              </a:rPr>
              <a:t>=31378-ICG Basel III</a:t>
            </a:r>
          </a:p>
          <a:p>
            <a:pPr lvl="3">
              <a:buNone/>
            </a:pPr>
            <a:endParaRPr lang="en-US" sz="1200" dirty="0" smtClean="0"/>
          </a:p>
          <a:p>
            <a:pPr lvl="1">
              <a:buFont typeface="Arial" pitchFamily="34" charset="0"/>
              <a:buChar char="•"/>
            </a:pPr>
            <a:r>
              <a:rPr lang="en-US" dirty="0" smtClean="0"/>
              <a:t> </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Open your eclipse &amp; go to file &gt;Accept Team invitation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600"/>
              </a:spcBef>
              <a:spcAft>
                <a:spcPts val="0"/>
              </a:spcAft>
            </a:pPr>
            <a:r>
              <a:rPr lang="en-US" u="sng" dirty="0" smtClean="0"/>
              <a:t>Browse Build logs.</a:t>
            </a:r>
          </a:p>
        </p:txBody>
      </p:sp>
      <p:sp>
        <p:nvSpPr>
          <p:cNvPr id="3" name="Content Placeholder 2"/>
          <p:cNvSpPr>
            <a:spLocks noGrp="1"/>
          </p:cNvSpPr>
          <p:nvPr>
            <p:ph idx="1"/>
          </p:nvPr>
        </p:nvSpPr>
        <p:spPr>
          <a:xfrm>
            <a:off x="344488" y="893763"/>
            <a:ext cx="8578850" cy="1588180"/>
          </a:xfrm>
        </p:spPr>
        <p:txBody>
          <a:bodyPr/>
          <a:lstStyle/>
          <a:p>
            <a:r>
              <a:rPr lang="en-US" dirty="0" smtClean="0"/>
              <a:t>Once Submitted it will listed in the build result view Window.</a:t>
            </a:r>
          </a:p>
          <a:p>
            <a:r>
              <a:rPr lang="en-US" dirty="0" smtClean="0"/>
              <a:t>You may also browse the Result by right click the build definition select “Show Results”</a:t>
            </a:r>
            <a:endParaRPr lang="en-US" dirty="0"/>
          </a:p>
        </p:txBody>
      </p:sp>
      <p:pic>
        <p:nvPicPr>
          <p:cNvPr id="7170" name="Picture 2"/>
          <p:cNvPicPr>
            <a:picLocks noChangeAspect="1" noChangeArrowheads="1"/>
          </p:cNvPicPr>
          <p:nvPr/>
        </p:nvPicPr>
        <p:blipFill>
          <a:blip r:embed="rId2"/>
          <a:srcRect/>
          <a:stretch>
            <a:fillRect/>
          </a:stretch>
        </p:blipFill>
        <p:spPr bwMode="auto">
          <a:xfrm>
            <a:off x="3383162" y="4276251"/>
            <a:ext cx="5048250" cy="1905000"/>
          </a:xfrm>
          <a:prstGeom prst="rect">
            <a:avLst/>
          </a:prstGeom>
          <a:noFill/>
          <a:ln w="9525">
            <a:noFill/>
            <a:miter lim="800000"/>
            <a:headEnd/>
            <a:tailEnd/>
          </a:ln>
        </p:spPr>
      </p:pic>
      <p:pic>
        <p:nvPicPr>
          <p:cNvPr id="7171" name="Picture 3"/>
          <p:cNvPicPr>
            <a:picLocks noChangeAspect="1" noChangeArrowheads="1"/>
          </p:cNvPicPr>
          <p:nvPr/>
        </p:nvPicPr>
        <p:blipFill>
          <a:blip r:embed="rId3"/>
          <a:srcRect/>
          <a:stretch>
            <a:fillRect/>
          </a:stretch>
        </p:blipFill>
        <p:spPr bwMode="auto">
          <a:xfrm>
            <a:off x="614817" y="2498499"/>
            <a:ext cx="3705225" cy="1628775"/>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Browse Build logs cont..</a:t>
            </a:r>
            <a:endParaRPr lang="en-US" dirty="0"/>
          </a:p>
        </p:txBody>
      </p:sp>
      <p:sp>
        <p:nvSpPr>
          <p:cNvPr id="3" name="Content Placeholder 2"/>
          <p:cNvSpPr>
            <a:spLocks noGrp="1"/>
          </p:cNvSpPr>
          <p:nvPr>
            <p:ph idx="1"/>
          </p:nvPr>
        </p:nvSpPr>
        <p:spPr>
          <a:xfrm>
            <a:off x="344488" y="893763"/>
            <a:ext cx="8578850" cy="1326923"/>
          </a:xfrm>
        </p:spPr>
        <p:txBody>
          <a:bodyPr/>
          <a:lstStyle/>
          <a:p>
            <a:r>
              <a:rPr lang="en-US" dirty="0" smtClean="0"/>
              <a:t>Once your Build is completed you may get email notification as per the build definition. You will also be able to view the notification in the Eclipse client.</a:t>
            </a:r>
          </a:p>
          <a:p>
            <a:r>
              <a:rPr lang="en-US" dirty="0" smtClean="0"/>
              <a:t>To view the Build Results double click any build from the build lists.</a:t>
            </a:r>
          </a:p>
          <a:p>
            <a:endParaRPr lang="en-US" dirty="0"/>
          </a:p>
        </p:txBody>
      </p:sp>
      <p:pic>
        <p:nvPicPr>
          <p:cNvPr id="8196" name="Picture 4"/>
          <p:cNvPicPr>
            <a:picLocks noChangeAspect="1" noChangeArrowheads="1"/>
          </p:cNvPicPr>
          <p:nvPr/>
        </p:nvPicPr>
        <p:blipFill>
          <a:blip r:embed="rId2"/>
          <a:srcRect/>
          <a:stretch>
            <a:fillRect/>
          </a:stretch>
        </p:blipFill>
        <p:spPr bwMode="auto">
          <a:xfrm>
            <a:off x="428625" y="3120558"/>
            <a:ext cx="8286750" cy="19812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Browse Build logs cont..</a:t>
            </a:r>
            <a:endParaRPr lang="en-US" dirty="0"/>
          </a:p>
        </p:txBody>
      </p:sp>
      <p:sp>
        <p:nvSpPr>
          <p:cNvPr id="3" name="Content Placeholder 2"/>
          <p:cNvSpPr>
            <a:spLocks noGrp="1"/>
          </p:cNvSpPr>
          <p:nvPr>
            <p:ph idx="1"/>
          </p:nvPr>
        </p:nvSpPr>
        <p:spPr>
          <a:xfrm>
            <a:off x="344488" y="893763"/>
            <a:ext cx="8578850" cy="1733323"/>
          </a:xfrm>
        </p:spPr>
        <p:txBody>
          <a:bodyPr/>
          <a:lstStyle/>
          <a:p>
            <a:r>
              <a:rPr lang="en-US" dirty="0" smtClean="0"/>
              <a:t>Build result will have different tab “Overview”, “Activities”, “Downloads”, “Logs” etc once opened.</a:t>
            </a:r>
          </a:p>
          <a:p>
            <a:r>
              <a:rPr lang="en-US" dirty="0" smtClean="0"/>
              <a:t>You may view all the attributes for a detail analysis. </a:t>
            </a:r>
            <a:endParaRPr lang="en-US" dirty="0"/>
          </a:p>
        </p:txBody>
      </p:sp>
      <p:pic>
        <p:nvPicPr>
          <p:cNvPr id="9218" name="Picture 2"/>
          <p:cNvPicPr>
            <a:picLocks noChangeAspect="1" noChangeArrowheads="1"/>
          </p:cNvPicPr>
          <p:nvPr/>
        </p:nvPicPr>
        <p:blipFill>
          <a:blip r:embed="rId2"/>
          <a:srcRect/>
          <a:stretch>
            <a:fillRect/>
          </a:stretch>
        </p:blipFill>
        <p:spPr bwMode="auto">
          <a:xfrm>
            <a:off x="1203554" y="2519118"/>
            <a:ext cx="6562725" cy="361950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Browse Build logs cont..</a:t>
            </a:r>
            <a:endParaRPr lang="en-US" dirty="0"/>
          </a:p>
        </p:txBody>
      </p:sp>
      <p:sp>
        <p:nvSpPr>
          <p:cNvPr id="3" name="Content Placeholder 2"/>
          <p:cNvSpPr>
            <a:spLocks noGrp="1"/>
          </p:cNvSpPr>
          <p:nvPr>
            <p:ph idx="1"/>
          </p:nvPr>
        </p:nvSpPr>
        <p:spPr>
          <a:xfrm>
            <a:off x="344488" y="893763"/>
            <a:ext cx="8578850" cy="1428523"/>
          </a:xfrm>
        </p:spPr>
        <p:txBody>
          <a:bodyPr/>
          <a:lstStyle/>
          <a:p>
            <a:r>
              <a:rPr lang="en-US" dirty="0" smtClean="0"/>
              <a:t>In “Downloads” tab, you will be able to se the packages Created.</a:t>
            </a:r>
          </a:p>
          <a:p>
            <a:r>
              <a:rPr lang="en-US" dirty="0" smtClean="0"/>
              <a:t>The packages can be downloaded &amp; saved locally by “Save As” button.</a:t>
            </a:r>
          </a:p>
          <a:p>
            <a:r>
              <a:rPr lang="en-US" dirty="0" smtClean="0"/>
              <a:t>Link can be crated with the package for further use. By “Add Link” button.</a:t>
            </a:r>
            <a:endParaRPr lang="en-US" dirty="0"/>
          </a:p>
        </p:txBody>
      </p:sp>
      <p:pic>
        <p:nvPicPr>
          <p:cNvPr id="10242" name="Picture 2"/>
          <p:cNvPicPr>
            <a:picLocks noChangeAspect="1" noChangeArrowheads="1"/>
          </p:cNvPicPr>
          <p:nvPr/>
        </p:nvPicPr>
        <p:blipFill>
          <a:blip r:embed="rId2"/>
          <a:srcRect/>
          <a:stretch>
            <a:fillRect/>
          </a:stretch>
        </p:blipFill>
        <p:spPr bwMode="auto">
          <a:xfrm>
            <a:off x="1714500" y="2704629"/>
            <a:ext cx="5715000" cy="321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Browse Build logs cont..</a:t>
            </a:r>
            <a:endParaRPr lang="en-US" dirty="0"/>
          </a:p>
        </p:txBody>
      </p:sp>
      <p:sp>
        <p:nvSpPr>
          <p:cNvPr id="3" name="Content Placeholder 2"/>
          <p:cNvSpPr>
            <a:spLocks noGrp="1"/>
          </p:cNvSpPr>
          <p:nvPr>
            <p:ph idx="1"/>
          </p:nvPr>
        </p:nvSpPr>
        <p:spPr>
          <a:xfrm>
            <a:off x="344488" y="893763"/>
            <a:ext cx="8578850" cy="1080180"/>
          </a:xfrm>
        </p:spPr>
        <p:txBody>
          <a:bodyPr/>
          <a:lstStyle/>
          <a:p>
            <a:r>
              <a:rPr lang="en-US" dirty="0" smtClean="0"/>
              <a:t>Click the “Logs” tab for details build steps.</a:t>
            </a:r>
          </a:p>
          <a:p>
            <a:r>
              <a:rPr lang="en-US" dirty="0" smtClean="0"/>
              <a:t>Click “Full Build Log” &amp; select “Open”. </a:t>
            </a:r>
            <a:endParaRPr lang="en-US" dirty="0"/>
          </a:p>
        </p:txBody>
      </p:sp>
      <p:pic>
        <p:nvPicPr>
          <p:cNvPr id="11266" name="Picture 2"/>
          <p:cNvPicPr>
            <a:picLocks noChangeAspect="1" noChangeArrowheads="1"/>
          </p:cNvPicPr>
          <p:nvPr/>
        </p:nvPicPr>
        <p:blipFill>
          <a:blip r:embed="rId2"/>
          <a:srcRect/>
          <a:stretch>
            <a:fillRect/>
          </a:stretch>
        </p:blipFill>
        <p:spPr bwMode="auto">
          <a:xfrm>
            <a:off x="1728788" y="2346768"/>
            <a:ext cx="5686425" cy="32385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Browse Build logs cont..</a:t>
            </a:r>
            <a:endParaRPr lang="en-US" dirty="0"/>
          </a:p>
        </p:txBody>
      </p:sp>
      <p:sp>
        <p:nvSpPr>
          <p:cNvPr id="3" name="Content Placeholder 2"/>
          <p:cNvSpPr>
            <a:spLocks noGrp="1"/>
          </p:cNvSpPr>
          <p:nvPr>
            <p:ph idx="1"/>
          </p:nvPr>
        </p:nvSpPr>
        <p:spPr>
          <a:xfrm>
            <a:off x="344488" y="893763"/>
            <a:ext cx="8578850" cy="906008"/>
          </a:xfrm>
        </p:spPr>
        <p:txBody>
          <a:bodyPr/>
          <a:lstStyle/>
          <a:p>
            <a:r>
              <a:rPr lang="en-US" dirty="0" smtClean="0"/>
              <a:t>The Steps performed in build will be in detail visible in a new window .</a:t>
            </a:r>
          </a:p>
          <a:p>
            <a:endParaRPr lang="en-US" dirty="0"/>
          </a:p>
        </p:txBody>
      </p:sp>
      <p:pic>
        <p:nvPicPr>
          <p:cNvPr id="12290" name="Picture 2"/>
          <p:cNvPicPr>
            <a:picLocks noChangeAspect="1" noChangeArrowheads="1"/>
          </p:cNvPicPr>
          <p:nvPr/>
        </p:nvPicPr>
        <p:blipFill>
          <a:blip r:embed="rId2"/>
          <a:srcRect/>
          <a:stretch>
            <a:fillRect/>
          </a:stretch>
        </p:blipFill>
        <p:spPr bwMode="auto">
          <a:xfrm>
            <a:off x="1670511" y="2457212"/>
            <a:ext cx="5048250" cy="3133725"/>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77376" y="1039552"/>
            <a:ext cx="8312687" cy="490903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endParaRPr lang="en-US" sz="1100" dirty="0" smtClean="0">
              <a:solidFill>
                <a:srgbClr val="1F497D"/>
              </a:solidFill>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 Support Email: 	</a:t>
            </a:r>
            <a:r>
              <a:rPr kumimoji="0" lang="en-US" sz="1100" b="0" i="0" u="sng" strike="noStrike" cap="none" normalizeH="0" baseline="0" dirty="0" smtClean="0">
                <a:ln>
                  <a:noFill/>
                </a:ln>
                <a:solidFill>
                  <a:srgbClr val="0000FF"/>
                </a:solidFill>
                <a:effectLst/>
                <a:latin typeface="Arial" pitchFamily="34" charset="0"/>
                <a:ea typeface="Calibri" pitchFamily="34" charset="0"/>
                <a:cs typeface="Times New Roman" pitchFamily="18" charset="0"/>
              </a:rPr>
              <a:t>*GT Global ALM Support</a:t>
            </a:r>
            <a:endParaRPr lang="en-US" sz="1100" dirty="0" smtClean="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Incidents Service Now: 	</a:t>
            </a: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hlinkClick r:id="rId3"/>
              </a:rPr>
              <a:t>CTO GL PA INCIDENT-MW ALM</a:t>
            </a:r>
            <a:endPar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lang="en-US" sz="1100" dirty="0" smtClean="0">
              <a:solidFill>
                <a:srgbClr val="1F497D"/>
              </a:solidFill>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1100" dirty="0" smtClean="0">
                <a:solidFill>
                  <a:srgbClr val="1F497D"/>
                </a:solidFill>
                <a:cs typeface="Times New Roman" pitchFamily="18" charset="0"/>
              </a:rPr>
              <a:t>ALM  Onboarding team –  	*</a:t>
            </a:r>
            <a:r>
              <a:rPr lang="en-US" sz="1100" u="sng" dirty="0" smtClean="0">
                <a:solidFill>
                  <a:srgbClr val="1F497D"/>
                </a:solidFill>
                <a:cs typeface="Times New Roman" pitchFamily="18" charset="0"/>
              </a:rPr>
              <a:t>CTO GLOBAL ALM Onboarding Support </a:t>
            </a:r>
            <a:endParaRPr kumimoji="0" lang="en-US" sz="1100" b="0" i="0" u="none" strike="noStrike" cap="none" normalizeH="0" baseline="0" dirty="0" smtClean="0">
              <a:ln>
                <a:noFill/>
              </a:ln>
              <a:solidFill>
                <a:srgbClr val="1F497D"/>
              </a:solidFill>
              <a:effectLst/>
              <a:latin typeface="Arial" pitchFamily="34" charset="0"/>
              <a:cs typeface="Times New Roman" pitchFamily="18" charset="0"/>
            </a:endParaRPr>
          </a:p>
          <a:p>
            <a:pPr marL="1371600" marR="0" lvl="3"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CMP Request to Add User in Jazz </a:t>
            </a: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hlinkClick r:id="rId4"/>
              </a:rPr>
              <a:t>https://catecollaboration.citigroup.net/domains/deveng/ALMTA/RTC/Pages/RTC_Create_User_ID.aspx</a:t>
            </a: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t" latinLnBrk="0" hangingPunct="0">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rgbClr val="1F497D"/>
              </a:solidFill>
              <a:effectLst/>
              <a:latin typeface="Arial" pitchFamily="34" charset="0"/>
              <a:ea typeface="Calibri" pitchFamily="34" charset="0"/>
            </a:endParaRPr>
          </a:p>
          <a:p>
            <a:pPr marL="0" marR="0" lvl="0" indent="0" algn="l" defTabSz="914400" rtl="0" eaLnBrk="0" fontAlgn="t" latinLnBrk="0" hangingPunct="0">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rPr>
              <a:t>CMP Request to add users in bulk - </a:t>
            </a:r>
            <a:r>
              <a:rPr kumimoji="0" lang="en-US" sz="11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hlinkClick r:id="rId5"/>
              </a:rPr>
              <a:t>https://cmp.nj.ssmb.com/marketplace/control/product/~productId=47246_57365_GLOBAL#</a:t>
            </a:r>
            <a:r>
              <a:rPr kumimoji="0" lang="en-US" sz="11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Install RTC Plug-in in existing Eclipse - </a:t>
            </a:r>
            <a:r>
              <a:rPr kumimoji="0" lang="en-US" sz="11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hlinkClick r:id="rId6"/>
              </a:rPr>
              <a:t>http://hermbs41.nam.nsroot.net:20030/xcweb/catesite/rtc/3.0.1.3/</a:t>
            </a: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CMP Request for Eclipse IDE - </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hlinkClick r:id="rId7"/>
              </a:rPr>
              <a:t>https://cmp.nj.ssmb.com/marketplace/control/product/~productId=37612_88087_GLOBAL#</a:t>
            </a: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endParaRPr>
          </a:p>
          <a:p>
            <a:pPr lvl="0">
              <a:buFont typeface="Arial" pitchFamily="34" charset="0"/>
              <a:buChar char="•"/>
            </a:pPr>
            <a:r>
              <a:rPr lang="en-US" sz="1100" dirty="0" smtClean="0">
                <a:solidFill>
                  <a:srgbClr val="1F497D"/>
                </a:solidFill>
                <a:ea typeface="Calibri" pitchFamily="34" charset="0"/>
                <a:cs typeface="Times New Roman" pitchFamily="18" charset="0"/>
              </a:rPr>
              <a:t>Ask Experts/join RTC community(internal) </a:t>
            </a:r>
            <a:r>
              <a:rPr lang="en-US" sz="1100" dirty="0" smtClean="0"/>
              <a:t>- </a:t>
            </a:r>
            <a:r>
              <a:rPr lang="en-US" sz="1100" u="sng" dirty="0" smtClean="0">
                <a:hlinkClick r:id="rId8"/>
              </a:rPr>
              <a:t>https://collaborate.citi.net/groups/alm-ibm-rtcram</a:t>
            </a:r>
            <a:endParaRPr lang="en-US" sz="1100" u="sng" dirty="0" smtClean="0"/>
          </a:p>
          <a:p>
            <a:pPr lvl="0">
              <a:buFont typeface="Arial" pitchFamily="34" charset="0"/>
              <a:buChar char="•"/>
            </a:pPr>
            <a:endParaRPr lang="en-US" sz="1100" dirty="0" smtClean="0"/>
          </a:p>
          <a:p>
            <a:pPr lvl="0">
              <a:buFont typeface="Arial" pitchFamily="34" charset="0"/>
              <a:buChar char="•"/>
            </a:pPr>
            <a:r>
              <a:rPr lang="en-US" sz="1100" dirty="0" smtClean="0">
                <a:solidFill>
                  <a:srgbClr val="1F497D"/>
                </a:solidFill>
                <a:ea typeface="Calibri" pitchFamily="34" charset="0"/>
                <a:cs typeface="Times New Roman" pitchFamily="18" charset="0"/>
              </a:rPr>
              <a:t>Ask IBM &amp; Jazz Community (external)- 	</a:t>
            </a:r>
            <a:r>
              <a:rPr lang="en-US" sz="1100" u="sng" dirty="0" smtClean="0">
                <a:hlinkClick r:id="rId9"/>
              </a:rPr>
              <a:t>https://jazz.net/forum</a:t>
            </a:r>
            <a:endParaRPr lang="en-US" sz="1100" u="sng" dirty="0" smtClean="0"/>
          </a:p>
          <a:p>
            <a:pPr lvl="0"/>
            <a:endParaRPr lang="en-US" sz="1100" dirty="0" smtClean="0"/>
          </a:p>
          <a:p>
            <a:pPr lvl="0">
              <a:buFont typeface="Arial" pitchFamily="34" charset="0"/>
              <a:buChar char="•"/>
            </a:pPr>
            <a:r>
              <a:rPr lang="en-US" sz="1100" dirty="0" smtClean="0">
                <a:solidFill>
                  <a:srgbClr val="1F497D"/>
                </a:solidFill>
                <a:ea typeface="Calibri" pitchFamily="34" charset="0"/>
                <a:cs typeface="Times New Roman" pitchFamily="18" charset="0"/>
              </a:rPr>
              <a:t>RTC wiki page-  	</a:t>
            </a:r>
            <a:r>
              <a:rPr lang="en-US" sz="1100" u="sng" dirty="0" smtClean="0">
                <a:hlinkClick r:id="rId10"/>
              </a:rPr>
              <a:t>Wiki</a:t>
            </a:r>
            <a:endParaRPr lang="en-US" sz="1100" dirty="0" smtClean="0"/>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RTC URLs to login 	</a:t>
            </a:r>
            <a:r>
              <a:rPr lang="en-US" sz="1100" dirty="0" smtClean="0">
                <a:solidFill>
                  <a:srgbClr val="1F497D"/>
                </a:solidFill>
                <a:ea typeface="Calibri" pitchFamily="34" charset="0"/>
                <a:cs typeface="Times New Roman" pitchFamily="18" charset="0"/>
              </a:rPr>
              <a:t>UAT </a:t>
            </a:r>
            <a:r>
              <a:rPr lang="en-US" sz="1100" dirty="0" err="1" smtClean="0">
                <a:solidFill>
                  <a:srgbClr val="1F497D"/>
                </a:solidFill>
                <a:ea typeface="Calibri" pitchFamily="34" charset="0"/>
                <a:cs typeface="Times New Roman" pitchFamily="18" charset="0"/>
              </a:rPr>
              <a:t>env</a:t>
            </a:r>
            <a:r>
              <a:rPr lang="en-US" sz="1100" dirty="0" smtClean="0">
                <a:solidFill>
                  <a:srgbClr val="1F497D"/>
                </a:solidFill>
                <a:ea typeface="Calibri" pitchFamily="34" charset="0"/>
                <a:cs typeface="Times New Roman" pitchFamily="18" charset="0"/>
              </a:rPr>
              <a:t> - </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hlinkClick r:id="rId11"/>
              </a:rPr>
              <a:t>https://uat.rtc.nam.nsroot.net/cto/web</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p>
          <a:p>
            <a:pPr marL="1371600" marR="0" lvl="3"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p>
          <a:p>
            <a:pPr marL="1371600" marR="0" lvl="3" indent="0" algn="l" defTabSz="914400" rtl="0" eaLnBrk="0" fontAlgn="base" latinLnBrk="0" hangingPunct="0">
              <a:lnSpc>
                <a:spcPct val="100000"/>
              </a:lnSpc>
              <a:spcBef>
                <a:spcPct val="0"/>
              </a:spcBef>
              <a:spcAft>
                <a:spcPct val="0"/>
              </a:spcAft>
              <a:buClrTx/>
              <a:buSzTx/>
              <a:tabLst/>
            </a:pPr>
            <a:r>
              <a:rPr lang="en-US" sz="1100" dirty="0" smtClean="0">
                <a:ea typeface="Calibri" pitchFamily="34" charset="0"/>
                <a:cs typeface="Times New Roman" pitchFamily="18" charset="0"/>
              </a:rPr>
              <a:t>	</a:t>
            </a:r>
            <a:r>
              <a:rPr lang="en-US" sz="1100" dirty="0" smtClean="0">
                <a:solidFill>
                  <a:srgbClr val="1F497D"/>
                </a:solidFill>
                <a:ea typeface="Calibri" pitchFamily="34" charset="0"/>
                <a:cs typeface="Times New Roman" pitchFamily="18" charset="0"/>
              </a:rPr>
              <a:t>Prod </a:t>
            </a:r>
            <a:r>
              <a:rPr lang="en-US" sz="1100" dirty="0" err="1" smtClean="0">
                <a:solidFill>
                  <a:srgbClr val="1F497D"/>
                </a:solidFill>
                <a:ea typeface="Calibri" pitchFamily="34" charset="0"/>
                <a:cs typeface="Times New Roman" pitchFamily="18" charset="0"/>
              </a:rPr>
              <a:t>env</a:t>
            </a:r>
            <a:r>
              <a:rPr lang="en-US" sz="1100" dirty="0" smtClean="0">
                <a:solidFill>
                  <a:srgbClr val="1F497D"/>
                </a:solidFill>
                <a:ea typeface="Calibri" pitchFamily="34" charset="0"/>
                <a:cs typeface="Times New Roman" pitchFamily="18" charset="0"/>
              </a:rPr>
              <a:t>- </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hlinkClick r:id="rId12"/>
              </a:rPr>
              <a:t>https://rtc.nam.nsroot.net/cto/web</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lang="en-US" sz="1100" dirty="0" smtClean="0">
              <a:ea typeface="Calibri" pitchFamily="34" charset="0"/>
              <a:cs typeface="Times New Roman" pitchFamily="18" charset="0"/>
            </a:endParaRPr>
          </a:p>
          <a:p>
            <a:pPr marL="1371600" marR="0" lvl="3" indent="0" algn="l" defTabSz="914400" rtl="0" eaLnBrk="0" fontAlgn="base" latinLnBrk="0" hangingPunct="0">
              <a:lnSpc>
                <a:spcPct val="100000"/>
              </a:lnSpc>
              <a:spcBef>
                <a:spcPct val="0"/>
              </a:spcBef>
              <a:spcAft>
                <a:spcPct val="0"/>
              </a:spcAft>
              <a:buClrTx/>
              <a:buSzTx/>
              <a:tabLst/>
            </a:pPr>
            <a:endPar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1371600" marR="0" lvl="3" indent="0" algn="l" defTabSz="914400" rtl="0" eaLnBrk="0" fontAlgn="base" latinLnBrk="0" hangingPunct="0">
              <a:lnSpc>
                <a:spcPct val="100000"/>
              </a:lnSpc>
              <a:spcBef>
                <a:spcPct val="0"/>
              </a:spcBef>
              <a:spcAft>
                <a:spcPct val="0"/>
              </a:spcAft>
              <a:buClrTx/>
              <a:buSzTx/>
              <a:tabLst/>
            </a:pPr>
            <a:endPar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1371600" marR="0" lvl="3" indent="0" algn="l" defTabSz="914400" rtl="0" eaLnBrk="0" fontAlgn="base" latinLnBrk="0" hangingPunct="0">
              <a:lnSpc>
                <a:spcPct val="100000"/>
              </a:lnSpc>
              <a:spcBef>
                <a:spcPct val="0"/>
              </a:spcBef>
              <a:spcAft>
                <a:spcPct val="0"/>
              </a:spcAft>
              <a:buClrTx/>
              <a:buSzTx/>
              <a:buFont typeface="Wingdings" pitchFamily="2" charset="2"/>
              <a:buChar char=""/>
              <a:tabLst/>
            </a:pP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4" name="Title 3"/>
          <p:cNvSpPr>
            <a:spLocks noGrp="1"/>
          </p:cNvSpPr>
          <p:nvPr>
            <p:ph type="title"/>
          </p:nvPr>
        </p:nvSpPr>
        <p:spPr>
          <a:xfrm>
            <a:off x="435428" y="387354"/>
            <a:ext cx="8487909" cy="984885"/>
          </a:xfrm>
          <a:prstGeom prst="rect">
            <a:avLst/>
          </a:prstGeom>
        </p:spPr>
        <p:txBody>
          <a:bodyPr wrap="square">
            <a:spAutoFit/>
          </a:bodyPr>
          <a:lstStyle/>
          <a:p>
            <a:r>
              <a:rPr lang="en-US" sz="2400" u="sng" dirty="0" smtClean="0">
                <a:solidFill>
                  <a:schemeClr val="tx2"/>
                </a:solidFill>
                <a:latin typeface="+mj-lt"/>
                <a:ea typeface="ヒラギノ角ゴ Pro W3" charset="0"/>
                <a:cs typeface="Geneva" charset="0"/>
              </a:rPr>
              <a:t>Support Details</a:t>
            </a:r>
            <a:br>
              <a:rPr lang="en-US" sz="2400" u="sng" dirty="0" smtClean="0">
                <a:solidFill>
                  <a:schemeClr val="tx2"/>
                </a:solidFill>
                <a:latin typeface="+mj-lt"/>
                <a:ea typeface="ヒラギノ角ゴ Pro W3" charset="0"/>
                <a:cs typeface="Geneva" charset="0"/>
              </a:rPr>
            </a:br>
            <a:r>
              <a:rPr lang="en-US" sz="2400" dirty="0" smtClean="0">
                <a:solidFill>
                  <a:schemeClr val="tx2"/>
                </a:solidFill>
                <a:latin typeface="+mj-lt"/>
                <a:ea typeface="ヒラギノ角ゴ Pro W3" charset="0"/>
                <a:cs typeface="Geneva" charset="0"/>
              </a:rPr>
              <a:t/>
            </a:r>
            <a:br>
              <a:rPr lang="en-US" sz="2400" dirty="0" smtClean="0">
                <a:solidFill>
                  <a:schemeClr val="tx2"/>
                </a:solidFill>
                <a:latin typeface="+mj-lt"/>
                <a:ea typeface="ヒラギノ角ゴ Pro W3" charset="0"/>
                <a:cs typeface="Geneva" charset="0"/>
              </a:rPr>
            </a:br>
            <a:endParaRPr lang="en-US" sz="1600" dirty="0">
              <a:solidFill>
                <a:schemeClr val="tx2"/>
              </a:solidFill>
              <a:latin typeface="+mj-lt"/>
              <a:ea typeface="ヒラギノ角ゴ Pro W3" charset="0"/>
              <a:cs typeface="Geneva"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Accept Team invitations</a:t>
            </a:r>
            <a:endParaRPr lang="en-US" u="sng"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1698157" y="2714175"/>
            <a:ext cx="5588000" cy="2946400"/>
          </a:xfrm>
          <a:prstGeom prst="rect">
            <a:avLst/>
          </a:prstGeom>
          <a:noFill/>
          <a:ln w="9525">
            <a:noFill/>
            <a:miter lim="800000"/>
            <a:headEnd/>
            <a:tailEnd/>
          </a:ln>
        </p:spPr>
      </p:pic>
      <p:sp>
        <p:nvSpPr>
          <p:cNvPr id="5" name="Rectangle 4"/>
          <p:cNvSpPr/>
          <p:nvPr/>
        </p:nvSpPr>
        <p:spPr>
          <a:xfrm>
            <a:off x="348342" y="972458"/>
            <a:ext cx="8534401" cy="1308050"/>
          </a:xfrm>
          <a:prstGeom prst="rect">
            <a:avLst/>
          </a:prstGeom>
        </p:spPr>
        <p:txBody>
          <a:bodyPr wrap="square">
            <a:spAutoFit/>
          </a:bodyPr>
          <a:lstStyle/>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Paste the four lines in the open window &amp; click Finish.</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Provide your SSO(UAT/PROD) password. You may reset your SSO password at </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hlinkClick r:id="rId3" tooltip="One reset Link"/>
              </a:rPr>
              <a:t>One Reset</a:t>
            </a:r>
            <a:endPar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50"/>
            <a:ext cx="8578850" cy="483508"/>
          </a:xfrm>
        </p:spPr>
        <p:txBody>
          <a:bodyPr/>
          <a:lstStyle/>
          <a:p>
            <a:r>
              <a:rPr lang="en-US" u="sng" dirty="0" smtClean="0"/>
              <a:t>Accept team invitations cont..</a:t>
            </a:r>
            <a:endParaRPr lang="en-US" u="sng" dirty="0"/>
          </a:p>
        </p:txBody>
      </p:sp>
      <p:pic>
        <p:nvPicPr>
          <p:cNvPr id="3074" name="Picture 2"/>
          <p:cNvPicPr>
            <a:picLocks noGrp="1" noChangeAspect="1" noChangeArrowheads="1"/>
          </p:cNvPicPr>
          <p:nvPr>
            <p:ph idx="1"/>
          </p:nvPr>
        </p:nvPicPr>
        <p:blipFill>
          <a:blip r:embed="rId2"/>
          <a:srcRect/>
          <a:stretch>
            <a:fillRect/>
          </a:stretch>
        </p:blipFill>
        <p:spPr bwMode="auto">
          <a:xfrm>
            <a:off x="555852" y="2685144"/>
            <a:ext cx="4244073" cy="2757713"/>
          </a:xfrm>
          <a:prstGeom prst="rect">
            <a:avLst/>
          </a:prstGeom>
          <a:noFill/>
          <a:ln w="9525">
            <a:noFill/>
            <a:miter lim="800000"/>
            <a:headEnd/>
            <a:tailEnd/>
          </a:ln>
        </p:spPr>
      </p:pic>
      <p:sp>
        <p:nvSpPr>
          <p:cNvPr id="5" name="Rectangle 4"/>
          <p:cNvSpPr/>
          <p:nvPr/>
        </p:nvSpPr>
        <p:spPr>
          <a:xfrm>
            <a:off x="341086" y="787905"/>
            <a:ext cx="8483600" cy="1908215"/>
          </a:xfrm>
          <a:prstGeom prst="rect">
            <a:avLst/>
          </a:prstGeom>
        </p:spPr>
        <p:txBody>
          <a:bodyPr wrap="square">
            <a:spAutoFit/>
          </a:bodyPr>
          <a:lstStyle/>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Provide your SSO(UAT/PROD) password.</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For the first time you may get  popup window to  accept the certificate. Choose “Accept certificate permanently”</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Click Finish</a:t>
            </a:r>
          </a:p>
        </p:txBody>
      </p:sp>
      <p:pic>
        <p:nvPicPr>
          <p:cNvPr id="6" name="Picture 2"/>
          <p:cNvPicPr>
            <a:picLocks noChangeAspect="1" noChangeArrowheads="1"/>
          </p:cNvPicPr>
          <p:nvPr/>
        </p:nvPicPr>
        <p:blipFill>
          <a:blip r:embed="rId3"/>
          <a:srcRect/>
          <a:stretch>
            <a:fillRect/>
          </a:stretch>
        </p:blipFill>
        <p:spPr bwMode="auto">
          <a:xfrm>
            <a:off x="4999265" y="3061606"/>
            <a:ext cx="3781878" cy="21010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R_METADATA_KEY" val="05953102-83ea-4232-9a96-e97fd53d46cd"/>
</p:tagLst>
</file>

<file path=ppt/theme/theme1.xml><?xml version="1.0" encoding="utf-8"?>
<a:theme xmlns:a="http://schemas.openxmlformats.org/drawingml/2006/main" name="Citi_corporate_sampleslides20120814">
  <a:themeElements>
    <a:clrScheme name="CTO Reporting">
      <a:dk1>
        <a:sysClr val="windowText" lastClr="000000"/>
      </a:dk1>
      <a:lt1>
        <a:sysClr val="window" lastClr="FFFFFF"/>
      </a:lt1>
      <a:dk2>
        <a:srgbClr val="1F497D"/>
      </a:dk2>
      <a:lt2>
        <a:srgbClr val="EEECE1"/>
      </a:lt2>
      <a:accent1>
        <a:srgbClr val="1F497D"/>
      </a:accent1>
      <a:accent2>
        <a:srgbClr val="C0504D"/>
      </a:accent2>
      <a:accent3>
        <a:srgbClr val="9BBB59"/>
      </a:accent3>
      <a:accent4>
        <a:srgbClr val="8064A2"/>
      </a:accent4>
      <a:accent5>
        <a:srgbClr val="4BACC6"/>
      </a:accent5>
      <a:accent6>
        <a:srgbClr val="F79646"/>
      </a:accent6>
      <a:hlink>
        <a:srgbClr val="1F497D"/>
      </a:hlink>
      <a:folHlink>
        <a:srgbClr val="800080"/>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documentManagement>
    <_dlc_DocId xmlns="81142d49-c53b-4722-939a-4f4a3970dd5a">5VV4N5WWKAS4-7537-3</_dlc_DocId>
    <_dlc_DocIdUrl xmlns="81142d49-c53b-4722-939a-4f4a3970dd5a">
      <Url>https://catecollaboration.citigroup.net/gfts/ProjectSites/CTSAMLInvestigations/_layouts/DocIdRedir.aspx?ID=5VV4N5WWKAS4-7537-3</Url>
      <Description>5VV4N5WWKAS4-7537-3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D47D2C0389CB9441B854D98AF9AB0320" ma:contentTypeVersion="0" ma:contentTypeDescription="Create a new document." ma:contentTypeScope="" ma:versionID="cd30b13156025a21f0d0b3083b22e05a">
  <xsd:schema xmlns:xsd="http://www.w3.org/2001/XMLSchema" xmlns:xs="http://www.w3.org/2001/XMLSchema" xmlns:p="http://schemas.microsoft.com/office/2006/metadata/properties" xmlns:ns2="81142d49-c53b-4722-939a-4f4a3970dd5a" targetNamespace="http://schemas.microsoft.com/office/2006/metadata/properties" ma:root="true" ma:fieldsID="7f49678b14cb93cfb56cfa7b3f054b0f" ns2:_="">
    <xsd:import namespace="81142d49-c53b-4722-939a-4f4a3970dd5a"/>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142d49-c53b-4722-939a-4f4a3970dd5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0A13EA-4C4B-4F34-82C0-04C97FC3101B}">
  <ds:schemaRefs>
    <ds:schemaRef ds:uri="http://schemas.microsoft.com/sharepoint/v3/contenttype/forms"/>
  </ds:schemaRefs>
</ds:datastoreItem>
</file>

<file path=customXml/itemProps2.xml><?xml version="1.0" encoding="utf-8"?>
<ds:datastoreItem xmlns:ds="http://schemas.openxmlformats.org/officeDocument/2006/customXml" ds:itemID="{D971537E-D4AB-4600-9F55-2D55E79C71AF}">
  <ds:schemaRefs>
    <ds:schemaRef ds:uri="http://schemas.microsoft.com/sharepoint/events"/>
  </ds:schemaRefs>
</ds:datastoreItem>
</file>

<file path=customXml/itemProps3.xml><?xml version="1.0" encoding="utf-8"?>
<ds:datastoreItem xmlns:ds="http://schemas.openxmlformats.org/officeDocument/2006/customXml" ds:itemID="{E37F2DC3-E595-4E6A-8189-3E67961A6B3B}">
  <ds:schemaRefs>
    <ds:schemaRef ds:uri="http://schemas.microsoft.com/office/2006/metadata/properties"/>
    <ds:schemaRef ds:uri="http://purl.org/dc/elements/1.1/"/>
    <ds:schemaRef ds:uri="http://purl.org/dc/terms/"/>
    <ds:schemaRef ds:uri="81142d49-c53b-4722-939a-4f4a3970dd5a"/>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985A1512-D044-4BBD-8461-A4986324B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142d49-c53b-4722-939a-4f4a3970dd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12680</TotalTime>
  <Words>3684</Words>
  <Application>Microsoft Office PowerPoint</Application>
  <PresentationFormat>On-screen Show (4:3)</PresentationFormat>
  <Paragraphs>434</Paragraphs>
  <Slides>76</Slides>
  <Notes>27</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Citi_corporate_sampleslides20120814</vt:lpstr>
      <vt:lpstr>CTO Application Lifecycle Management</vt:lpstr>
      <vt:lpstr>Contents     </vt:lpstr>
      <vt:lpstr>Contents cont.. </vt:lpstr>
      <vt:lpstr>       Eclipse Installations  </vt:lpstr>
      <vt:lpstr>Installations</vt:lpstr>
      <vt:lpstr>       Logging in to Rational Team Concert</vt:lpstr>
      <vt:lpstr>Accept Team Invitations</vt:lpstr>
      <vt:lpstr>Accept Team invitations</vt:lpstr>
      <vt:lpstr>Accept team invitations cont..</vt:lpstr>
      <vt:lpstr>Create Repository Connection</vt:lpstr>
      <vt:lpstr>Create Repository Connection cont..</vt:lpstr>
      <vt:lpstr>Create Repository Connection cont..</vt:lpstr>
      <vt:lpstr>Join Projects</vt:lpstr>
      <vt:lpstr>Join Projects cont..</vt:lpstr>
      <vt:lpstr>       Source Code Management</vt:lpstr>
      <vt:lpstr>Create Repository Workspace</vt:lpstr>
      <vt:lpstr>Create Repository Workspace cont…</vt:lpstr>
      <vt:lpstr>Create Repository Workspace cont…</vt:lpstr>
      <vt:lpstr>Create Repository Workspace cont…</vt:lpstr>
      <vt:lpstr>Create Repository Workspace cont…</vt:lpstr>
      <vt:lpstr>Loading/Unloading existing Repository workspace</vt:lpstr>
      <vt:lpstr>Loading/Unloading cont..</vt:lpstr>
      <vt:lpstr>Loading/Unloading cont..</vt:lpstr>
      <vt:lpstr>Loading/Unloading cont..</vt:lpstr>
      <vt:lpstr>Loading/Unloading cont..</vt:lpstr>
      <vt:lpstr>Sharing local Project in My repository Workspace</vt:lpstr>
      <vt:lpstr>Sharing local Project in My repository Workspace cont..</vt:lpstr>
      <vt:lpstr>Sharing local Project in My repository Workspace cont..</vt:lpstr>
      <vt:lpstr>Sharing local Project in My repository Workspace cont..</vt:lpstr>
      <vt:lpstr>Sharing local Project in My repository Workspace cont..</vt:lpstr>
      <vt:lpstr>Sharing local Project in My repository Workspace cont..</vt:lpstr>
      <vt:lpstr>Sharing local Project in My repository Workspace cont..</vt:lpstr>
      <vt:lpstr>Sharing local Project in My repository Workspace cont..</vt:lpstr>
      <vt:lpstr>Sharing local Project in My repository Workspace cont..</vt:lpstr>
      <vt:lpstr>Viewing Repository Files in Stream</vt:lpstr>
      <vt:lpstr>Check-in &amp; Deliver</vt:lpstr>
      <vt:lpstr>Check-in &amp; Deliver cont..</vt:lpstr>
      <vt:lpstr>Check-in &amp; Deliver cont..</vt:lpstr>
      <vt:lpstr>Check-in &amp; Deliver cont..</vt:lpstr>
      <vt:lpstr>Check-in &amp; Deliver cont..</vt:lpstr>
      <vt:lpstr>Check-in &amp; Deliver cont..</vt:lpstr>
      <vt:lpstr>Check-in &amp; Deliver cont..</vt:lpstr>
      <vt:lpstr>Check-in &amp; Deliver cont..</vt:lpstr>
      <vt:lpstr>Check-in &amp; Deliver cont..</vt:lpstr>
      <vt:lpstr>Check-in &amp; Deliver cont..</vt:lpstr>
      <vt:lpstr>Check-in &amp; Deliver cont..</vt:lpstr>
      <vt:lpstr>Check-in &amp; Deliver cont..</vt:lpstr>
      <vt:lpstr>History &amp; Compare</vt:lpstr>
      <vt:lpstr>History &amp; Compare cont.. </vt:lpstr>
      <vt:lpstr>History &amp; Compare cont..</vt:lpstr>
      <vt:lpstr>Create Baseline </vt:lpstr>
      <vt:lpstr>Create Baseline cont..</vt:lpstr>
      <vt:lpstr> Work Item Management </vt:lpstr>
      <vt:lpstr>Create Task</vt:lpstr>
      <vt:lpstr>Create Task cont..</vt:lpstr>
      <vt:lpstr>Create Task cont..</vt:lpstr>
      <vt:lpstr>Create Task cont..</vt:lpstr>
      <vt:lpstr>Create Task cont..</vt:lpstr>
      <vt:lpstr>Create Task cont..</vt:lpstr>
      <vt:lpstr>Create Task cont..</vt:lpstr>
      <vt:lpstr>Create Task cont..</vt:lpstr>
      <vt:lpstr>Browse WorkItem</vt:lpstr>
      <vt:lpstr>Change WorkItem Status</vt:lpstr>
      <vt:lpstr>       Build Management</vt:lpstr>
      <vt:lpstr>Request Personal &amp; Team build </vt:lpstr>
      <vt:lpstr>Request Personal &amp; Team build cont..</vt:lpstr>
      <vt:lpstr>Request Personal &amp; Team build cont..</vt:lpstr>
      <vt:lpstr>Request Personal &amp; Team build cont..</vt:lpstr>
      <vt:lpstr>Request Personal &amp; Team build cont..</vt:lpstr>
      <vt:lpstr>Browse Build logs.</vt:lpstr>
      <vt:lpstr>Browse Build logs cont..</vt:lpstr>
      <vt:lpstr>Browse Build logs cont..</vt:lpstr>
      <vt:lpstr>Browse Build logs cont..</vt:lpstr>
      <vt:lpstr>Browse Build logs cont..</vt:lpstr>
      <vt:lpstr>Browse Build logs cont..</vt:lpstr>
      <vt:lpstr>Support Details  </vt:lpstr>
    </vt:vector>
  </TitlesOfParts>
  <Company>Oliver Wyman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CTO Application Lifecycle Management Strategic Approach</dc:title>
  <dc:creator>Coulter, John [CCC-OT_IT];McBride, Michael</dc:creator>
  <cp:lastModifiedBy>Abhishek, Ravi [CCC-OT NE]</cp:lastModifiedBy>
  <cp:revision>1394</cp:revision>
  <cp:lastPrinted>2013-09-23T22:35:50Z</cp:lastPrinted>
  <dcterms:created xsi:type="dcterms:W3CDTF">2012-08-17T19:36:31Z</dcterms:created>
  <dcterms:modified xsi:type="dcterms:W3CDTF">2016-07-08T06:33:02Z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0x010100D47D2C0389CB9441B854D98AF9AB0320</vt:lpwstr>
  </property>
  <property fmtid="{D5CDD505-2E9C-101B-9397-08002B2CF9AE}" pid="3" name="_dlc_DocIdItemGuid">
    <vt:lpwstr>09ed9afd-4bc5-4c7c-a5ec-34c1468b7f4c</vt:lpwstr>
  </property>
</Properties>
</file>