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66" r:id="rId2"/>
    <p:sldId id="259" r:id="rId3"/>
    <p:sldId id="270" r:id="rId4"/>
    <p:sldId id="267" r:id="rId5"/>
    <p:sldId id="273" r:id="rId6"/>
    <p:sldId id="268" r:id="rId7"/>
    <p:sldId id="275" r:id="rId8"/>
    <p:sldId id="274" r:id="rId9"/>
    <p:sldId id="311" r:id="rId10"/>
    <p:sldId id="310" r:id="rId11"/>
    <p:sldId id="272" r:id="rId12"/>
    <p:sldId id="279" r:id="rId13"/>
    <p:sldId id="312" r:id="rId14"/>
    <p:sldId id="313" r:id="rId15"/>
  </p:sldIdLst>
  <p:sldSz cx="9144000" cy="5143500" type="screen16x9"/>
  <p:notesSz cx="6858000" cy="9144000"/>
  <p:embeddedFontLst>
    <p:embeddedFont>
      <p:font typeface="方正姚体" panose="02010601030101010101" pitchFamily="2" charset="-122"/>
      <p:regular r:id="rId17"/>
    </p:embeddedFont>
    <p:embeddedFont>
      <p:font typeface="微软雅黑" panose="020B0503020204020204" pitchFamily="34" charset="-122"/>
      <p:regular r:id="rId18"/>
      <p:bold r:id="rId19"/>
    </p:embeddedFont>
    <p:embeddedFont>
      <p:font typeface="微软雅黑 Light" panose="020B0502040204020203" pitchFamily="34" charset="-122"/>
      <p:regular r:id="rId20"/>
    </p:embeddedFont>
    <p:embeddedFont>
      <p:font typeface="Impact" panose="020B0806030902050204" pitchFamily="34" charset="0"/>
      <p:regular r:id="rId21"/>
    </p:embeddedFont>
  </p:embeddedFontLst>
  <p:custDataLst>
    <p:tags r:id="rId22"/>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79A9"/>
    <a:srgbClr val="FA7913"/>
    <a:srgbClr val="FA7814"/>
    <a:srgbClr val="2FA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127" d="100"/>
          <a:sy n="127" d="100"/>
        </p:scale>
        <p:origin x="668" y="76"/>
      </p:cViewPr>
      <p:guideLst>
        <p:guide orient="horz" pos="1620"/>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4D011-1711-44B1-8040-1E645A19A9FD}" type="datetimeFigureOut">
              <a:rPr lang="zh-CN" altLang="en-US" smtClean="0"/>
              <a:t>2024/12/19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52263-DF4B-4235-B681-7D6F39362D5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脚占位符 3"/>
          <p:cNvSpPr>
            <a:spLocks noGrp="1"/>
          </p:cNvSpPr>
          <p:nvPr>
            <p:ph type="ftr" sz="quarter" idx="10"/>
          </p:nvPr>
        </p:nvSpPr>
        <p:spPr/>
        <p:txBody>
          <a:bodyPr/>
          <a:lstStyle/>
          <a:p>
            <a:r>
              <a:rPr lang="zh-CN" altLang="en-US">
                <a:solidFill>
                  <a:prstClr val="black"/>
                </a:solidFill>
              </a:rPr>
              <a:t>*  *</a:t>
            </a:r>
          </a:p>
        </p:txBody>
      </p:sp>
      <p:sp>
        <p:nvSpPr>
          <p:cNvPr id="5" name="灯片编号占位符 4"/>
          <p:cNvSpPr>
            <a:spLocks noGrp="1"/>
          </p:cNvSpPr>
          <p:nvPr>
            <p:ph type="sldNum" sz="quarter" idx="11"/>
          </p:nvPr>
        </p:nvSpPr>
        <p:spPr/>
        <p:txBody>
          <a:bodyPr/>
          <a:lstStyle/>
          <a:p>
            <a:fld id="{189FEA87-992D-4006-B086-DDDE0917DE9A}" type="slidenum">
              <a:rPr lang="zh-CN" altLang="en-US" smtClean="0">
                <a:solidFill>
                  <a:prstClr val="black"/>
                </a:solidFill>
              </a:rPr>
              <a:t>2</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脚占位符 3"/>
          <p:cNvSpPr>
            <a:spLocks noGrp="1"/>
          </p:cNvSpPr>
          <p:nvPr>
            <p:ph type="ftr" sz="quarter" idx="10"/>
          </p:nvPr>
        </p:nvSpPr>
        <p:spPr/>
        <p:txBody>
          <a:bodyPr/>
          <a:lstStyle/>
          <a:p>
            <a:r>
              <a:rPr lang="zh-CN" altLang="en-US">
                <a:solidFill>
                  <a:prstClr val="black"/>
                </a:solidFill>
              </a:rPr>
              <a:t>*  *</a:t>
            </a:r>
          </a:p>
        </p:txBody>
      </p:sp>
      <p:sp>
        <p:nvSpPr>
          <p:cNvPr id="5" name="灯片编号占位符 4"/>
          <p:cNvSpPr>
            <a:spLocks noGrp="1"/>
          </p:cNvSpPr>
          <p:nvPr>
            <p:ph type="sldNum" sz="quarter" idx="11"/>
          </p:nvPr>
        </p:nvSpPr>
        <p:spPr/>
        <p:txBody>
          <a:bodyPr/>
          <a:lstStyle/>
          <a:p>
            <a:fld id="{189FEA87-992D-4006-B086-DDDE0917DE9A}" type="slidenum">
              <a:rPr lang="zh-CN" altLang="en-US" smtClean="0">
                <a:solidFill>
                  <a:prstClr val="black"/>
                </a:solidFill>
              </a:rPr>
              <a:t>3</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脚占位符 3"/>
          <p:cNvSpPr>
            <a:spLocks noGrp="1"/>
          </p:cNvSpPr>
          <p:nvPr>
            <p:ph type="ftr" sz="quarter" idx="10"/>
          </p:nvPr>
        </p:nvSpPr>
        <p:spPr/>
        <p:txBody>
          <a:bodyPr/>
          <a:lstStyle/>
          <a:p>
            <a:r>
              <a:rPr lang="zh-CN" altLang="en-US">
                <a:solidFill>
                  <a:prstClr val="black"/>
                </a:solidFill>
              </a:rPr>
              <a:t>*  *</a:t>
            </a:r>
          </a:p>
        </p:txBody>
      </p:sp>
      <p:sp>
        <p:nvSpPr>
          <p:cNvPr id="5" name="灯片编号占位符 4"/>
          <p:cNvSpPr>
            <a:spLocks noGrp="1"/>
          </p:cNvSpPr>
          <p:nvPr>
            <p:ph type="sldNum" sz="quarter" idx="11"/>
          </p:nvPr>
        </p:nvSpPr>
        <p:spPr/>
        <p:txBody>
          <a:bodyPr/>
          <a:lstStyle/>
          <a:p>
            <a:fld id="{189FEA87-992D-4006-B086-DDDE0917DE9A}" type="slidenum">
              <a:rPr lang="zh-CN" altLang="en-US" smtClean="0">
                <a:solidFill>
                  <a:prstClr val="black"/>
                </a:solidFill>
              </a:rPr>
              <a:t>4</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脚占位符 3"/>
          <p:cNvSpPr>
            <a:spLocks noGrp="1"/>
          </p:cNvSpPr>
          <p:nvPr>
            <p:ph type="ftr" sz="quarter" idx="10"/>
          </p:nvPr>
        </p:nvSpPr>
        <p:spPr/>
        <p:txBody>
          <a:bodyPr/>
          <a:lstStyle/>
          <a:p>
            <a:r>
              <a:rPr lang="zh-CN" altLang="en-US">
                <a:solidFill>
                  <a:prstClr val="black"/>
                </a:solidFill>
              </a:rPr>
              <a:t>*  *</a:t>
            </a:r>
          </a:p>
        </p:txBody>
      </p:sp>
      <p:sp>
        <p:nvSpPr>
          <p:cNvPr id="5" name="灯片编号占位符 4"/>
          <p:cNvSpPr>
            <a:spLocks noGrp="1"/>
          </p:cNvSpPr>
          <p:nvPr>
            <p:ph type="sldNum" sz="quarter" idx="11"/>
          </p:nvPr>
        </p:nvSpPr>
        <p:spPr/>
        <p:txBody>
          <a:bodyPr/>
          <a:lstStyle/>
          <a:p>
            <a:fld id="{189FEA87-992D-4006-B086-DDDE0917DE9A}" type="slidenum">
              <a:rPr lang="zh-CN" altLang="en-US" smtClean="0">
                <a:solidFill>
                  <a:prstClr val="black"/>
                </a:solidFill>
              </a:rPr>
              <a:t>6</a:t>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B253E-A6BC-C4B7-571B-A35751816F3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E3B7C2F-917F-59EB-3A07-E91954AAD54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5171548-E24C-2CDD-41A9-3042369ABA51}"/>
              </a:ext>
            </a:extLst>
          </p:cNvPr>
          <p:cNvSpPr>
            <a:spLocks noGrp="1"/>
          </p:cNvSpPr>
          <p:nvPr>
            <p:ph type="body" idx="1"/>
          </p:nvPr>
        </p:nvSpPr>
        <p:spPr/>
        <p:txBody>
          <a:bodyPr/>
          <a:lstStyle/>
          <a:p>
            <a:endParaRPr lang="zh-CN" altLang="en-US"/>
          </a:p>
        </p:txBody>
      </p:sp>
      <p:sp>
        <p:nvSpPr>
          <p:cNvPr id="4" name="页脚占位符 3">
            <a:extLst>
              <a:ext uri="{FF2B5EF4-FFF2-40B4-BE49-F238E27FC236}">
                <a16:creationId xmlns:a16="http://schemas.microsoft.com/office/drawing/2014/main" id="{626D75B0-D7E4-2882-0547-8FD40560E103}"/>
              </a:ext>
            </a:extLst>
          </p:cNvPr>
          <p:cNvSpPr>
            <a:spLocks noGrp="1"/>
          </p:cNvSpPr>
          <p:nvPr>
            <p:ph type="ftr" sz="quarter" idx="10"/>
          </p:nvPr>
        </p:nvSpPr>
        <p:spPr/>
        <p:txBody>
          <a:bodyPr/>
          <a:lstStyle/>
          <a:p>
            <a:r>
              <a:rPr lang="zh-CN" altLang="en-US">
                <a:solidFill>
                  <a:prstClr val="black"/>
                </a:solidFill>
              </a:rPr>
              <a:t>*  *</a:t>
            </a:r>
          </a:p>
        </p:txBody>
      </p:sp>
      <p:sp>
        <p:nvSpPr>
          <p:cNvPr id="5" name="灯片编号占位符 4">
            <a:extLst>
              <a:ext uri="{FF2B5EF4-FFF2-40B4-BE49-F238E27FC236}">
                <a16:creationId xmlns:a16="http://schemas.microsoft.com/office/drawing/2014/main" id="{6AF6F623-6D03-34DF-93B5-B74F7DAC0BFB}"/>
              </a:ext>
            </a:extLst>
          </p:cNvPr>
          <p:cNvSpPr>
            <a:spLocks noGrp="1"/>
          </p:cNvSpPr>
          <p:nvPr>
            <p:ph type="sldNum" sz="quarter" idx="11"/>
          </p:nvPr>
        </p:nvSpPr>
        <p:spPr/>
        <p:txBody>
          <a:bodyPr/>
          <a:lstStyle/>
          <a:p>
            <a:fld id="{189FEA87-992D-4006-B086-DDDE0917DE9A}" type="slidenum">
              <a:rPr lang="zh-CN" altLang="en-US" smtClean="0">
                <a:solidFill>
                  <a:prstClr val="black"/>
                </a:solidFill>
              </a:rPr>
              <a:t>10</a:t>
            </a:fld>
            <a:endParaRPr lang="zh-CN" altLang="en-US">
              <a:solidFill>
                <a:prstClr val="black"/>
              </a:solidFill>
            </a:endParaRPr>
          </a:p>
        </p:txBody>
      </p:sp>
    </p:spTree>
    <p:extLst>
      <p:ext uri="{BB962C8B-B14F-4D97-AF65-F5344CB8AC3E}">
        <p14:creationId xmlns:p14="http://schemas.microsoft.com/office/powerpoint/2010/main" val="564661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任意多边形 1"/>
          <p:cNvSpPr/>
          <p:nvPr userDrawn="1"/>
        </p:nvSpPr>
        <p:spPr>
          <a:xfrm rot="10800000">
            <a:off x="4035945" y="-9525"/>
            <a:ext cx="1117882" cy="328589"/>
          </a:xfrm>
          <a:custGeom>
            <a:avLst/>
            <a:gdLst>
              <a:gd name="connsiteX0" fmla="*/ 1117882 w 1117882"/>
              <a:gd name="connsiteY0" fmla="*/ 328589 h 328589"/>
              <a:gd name="connsiteX1" fmla="*/ 0 w 1117882"/>
              <a:gd name="connsiteY1" fmla="*/ 328589 h 328589"/>
              <a:gd name="connsiteX2" fmla="*/ 5365 w 1117882"/>
              <a:gd name="connsiteY2" fmla="*/ 312386 h 328589"/>
              <a:gd name="connsiteX3" fmla="*/ 131039 w 1117882"/>
              <a:gd name="connsiteY3" fmla="*/ 215390 h 328589"/>
              <a:gd name="connsiteX4" fmla="*/ 457908 w 1117882"/>
              <a:gd name="connsiteY4" fmla="*/ 54742 h 328589"/>
              <a:gd name="connsiteX5" fmla="*/ 940176 w 1117882"/>
              <a:gd name="connsiteY5" fmla="*/ 256151 h 328589"/>
              <a:gd name="connsiteX6" fmla="*/ 1107253 w 1117882"/>
              <a:gd name="connsiteY6" fmla="*/ 310775 h 328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882" h="328589">
                <a:moveTo>
                  <a:pt x="1117882" y="328589"/>
                </a:moveTo>
                <a:lnTo>
                  <a:pt x="0" y="328589"/>
                </a:lnTo>
                <a:lnTo>
                  <a:pt x="5365" y="312386"/>
                </a:lnTo>
                <a:cubicBezTo>
                  <a:pt x="27832" y="272486"/>
                  <a:pt x="68300" y="237569"/>
                  <a:pt x="131039" y="215390"/>
                </a:cubicBezTo>
                <a:cubicBezTo>
                  <a:pt x="123893" y="112287"/>
                  <a:pt x="277505" y="-21984"/>
                  <a:pt x="457908" y="54742"/>
                </a:cubicBezTo>
                <a:cubicBezTo>
                  <a:pt x="617355" y="-97369"/>
                  <a:pt x="1008788" y="99507"/>
                  <a:pt x="940176" y="256151"/>
                </a:cubicBezTo>
                <a:cubicBezTo>
                  <a:pt x="1021447" y="256551"/>
                  <a:pt x="1075088" y="278380"/>
                  <a:pt x="1107253" y="310775"/>
                </a:cubicBezTo>
                <a:close/>
              </a:path>
            </a:pathLst>
          </a:cu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任意多边形 1"/>
          <p:cNvSpPr/>
          <p:nvPr userDrawn="1"/>
        </p:nvSpPr>
        <p:spPr>
          <a:xfrm flipH="1">
            <a:off x="0" y="0"/>
            <a:ext cx="2258824" cy="599650"/>
          </a:xfrm>
          <a:custGeom>
            <a:avLst/>
            <a:gdLst>
              <a:gd name="connsiteX0" fmla="*/ 2258824 w 2258824"/>
              <a:gd name="connsiteY0" fmla="*/ 0 h 599650"/>
              <a:gd name="connsiteX1" fmla="*/ 0 w 2258824"/>
              <a:gd name="connsiteY1" fmla="*/ 0 h 599650"/>
              <a:gd name="connsiteX2" fmla="*/ 20942 w 2258824"/>
              <a:gd name="connsiteY2" fmla="*/ 47680 h 599650"/>
              <a:gd name="connsiteX3" fmla="*/ 569761 w 2258824"/>
              <a:gd name="connsiteY3" fmla="*/ 227827 h 599650"/>
              <a:gd name="connsiteX4" fmla="*/ 1171958 w 2258824"/>
              <a:gd name="connsiteY4" fmla="*/ 362726 h 599650"/>
              <a:gd name="connsiteX5" fmla="*/ 2249388 w 2258824"/>
              <a:gd name="connsiteY5" fmla="*/ 384673 h 599650"/>
              <a:gd name="connsiteX6" fmla="*/ 2258824 w 2258824"/>
              <a:gd name="connsiteY6" fmla="*/ 370534 h 59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58824" h="599650">
                <a:moveTo>
                  <a:pt x="2258824" y="0"/>
                </a:moveTo>
                <a:lnTo>
                  <a:pt x="0" y="0"/>
                </a:lnTo>
                <a:lnTo>
                  <a:pt x="20942" y="47680"/>
                </a:lnTo>
                <a:cubicBezTo>
                  <a:pt x="96871" y="181696"/>
                  <a:pt x="237240" y="295598"/>
                  <a:pt x="569761" y="227827"/>
                </a:cubicBezTo>
                <a:cubicBezTo>
                  <a:pt x="643486" y="440982"/>
                  <a:pt x="934484" y="596080"/>
                  <a:pt x="1171958" y="362726"/>
                </a:cubicBezTo>
                <a:cubicBezTo>
                  <a:pt x="1290212" y="652753"/>
                  <a:pt x="1991574" y="695449"/>
                  <a:pt x="2249388" y="384673"/>
                </a:cubicBezTo>
                <a:lnTo>
                  <a:pt x="2258824" y="370534"/>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任意多边形 2"/>
          <p:cNvSpPr/>
          <p:nvPr userDrawn="1"/>
        </p:nvSpPr>
        <p:spPr>
          <a:xfrm flipH="1">
            <a:off x="0" y="0"/>
            <a:ext cx="2268680" cy="362333"/>
          </a:xfrm>
          <a:custGeom>
            <a:avLst/>
            <a:gdLst>
              <a:gd name="connsiteX0" fmla="*/ 2268680 w 2268680"/>
              <a:gd name="connsiteY0" fmla="*/ 0 h 362333"/>
              <a:gd name="connsiteX1" fmla="*/ 0 w 2268680"/>
              <a:gd name="connsiteY1" fmla="*/ 0 h 362333"/>
              <a:gd name="connsiteX2" fmla="*/ 54552 w 2268680"/>
              <a:gd name="connsiteY2" fmla="*/ 32705 h 362333"/>
              <a:gd name="connsiteX3" fmla="*/ 548634 w 2268680"/>
              <a:gd name="connsiteY3" fmla="*/ 90843 h 362333"/>
              <a:gd name="connsiteX4" fmla="*/ 1672246 w 2268680"/>
              <a:gd name="connsiteY4" fmla="*/ 186908 h 362333"/>
              <a:gd name="connsiteX5" fmla="*/ 2240474 w 2268680"/>
              <a:gd name="connsiteY5" fmla="*/ 336245 h 362333"/>
              <a:gd name="connsiteX6" fmla="*/ 2268680 w 2268680"/>
              <a:gd name="connsiteY6" fmla="*/ 324855 h 36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8680" h="362333">
                <a:moveTo>
                  <a:pt x="2268680" y="0"/>
                </a:moveTo>
                <a:lnTo>
                  <a:pt x="0" y="0"/>
                </a:lnTo>
                <a:lnTo>
                  <a:pt x="54552" y="32705"/>
                </a:lnTo>
                <a:cubicBezTo>
                  <a:pt x="166973" y="88409"/>
                  <a:pt x="326953" y="121677"/>
                  <a:pt x="548634" y="90843"/>
                </a:cubicBezTo>
                <a:cubicBezTo>
                  <a:pt x="758638" y="436258"/>
                  <a:pt x="1292567" y="414148"/>
                  <a:pt x="1672246" y="186908"/>
                </a:cubicBezTo>
                <a:cubicBezTo>
                  <a:pt x="1756714" y="328292"/>
                  <a:pt x="2023951" y="406242"/>
                  <a:pt x="2240474" y="336245"/>
                </a:cubicBezTo>
                <a:lnTo>
                  <a:pt x="2268680" y="324855"/>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3"/>
          <p:cNvSpPr/>
          <p:nvPr userDrawn="1"/>
        </p:nvSpPr>
        <p:spPr>
          <a:xfrm rot="10800000" flipH="1">
            <a:off x="6428023" y="4465984"/>
            <a:ext cx="2715976" cy="677516"/>
          </a:xfrm>
          <a:custGeom>
            <a:avLst/>
            <a:gdLst>
              <a:gd name="connsiteX0" fmla="*/ 200686 w 2715976"/>
              <a:gd name="connsiteY0" fmla="*/ 50197 h 677516"/>
              <a:gd name="connsiteX1" fmla="*/ 369132 w 2715976"/>
              <a:gd name="connsiteY1" fmla="*/ 17464 h 677516"/>
              <a:gd name="connsiteX2" fmla="*/ 408075 w 2715976"/>
              <a:gd name="connsiteY2" fmla="*/ 0 h 677516"/>
              <a:gd name="connsiteX3" fmla="*/ 0 w 2715976"/>
              <a:gd name="connsiteY3" fmla="*/ 0 h 677516"/>
              <a:gd name="connsiteX4" fmla="*/ 4347 w 2715976"/>
              <a:gd name="connsiteY4" fmla="*/ 2784 h 677516"/>
              <a:gd name="connsiteX5" fmla="*/ 200686 w 2715976"/>
              <a:gd name="connsiteY5" fmla="*/ 50197 h 677516"/>
              <a:gd name="connsiteX6" fmla="*/ 2125147 w 2715976"/>
              <a:gd name="connsiteY6" fmla="*/ 676867 h 677516"/>
              <a:gd name="connsiteX7" fmla="*/ 2654536 w 2715976"/>
              <a:gd name="connsiteY7" fmla="*/ 523762 h 677516"/>
              <a:gd name="connsiteX8" fmla="*/ 2715976 w 2715976"/>
              <a:gd name="connsiteY8" fmla="*/ 462758 h 677516"/>
              <a:gd name="connsiteX9" fmla="*/ 2715976 w 2715976"/>
              <a:gd name="connsiteY9" fmla="*/ 0 h 677516"/>
              <a:gd name="connsiteX10" fmla="*/ 432609 w 2715976"/>
              <a:gd name="connsiteY10" fmla="*/ 0 h 677516"/>
              <a:gd name="connsiteX11" fmla="*/ 487751 w 2715976"/>
              <a:gd name="connsiteY11" fmla="*/ 125546 h 677516"/>
              <a:gd name="connsiteX12" fmla="*/ 1036570 w 2715976"/>
              <a:gd name="connsiteY12" fmla="*/ 305693 h 677516"/>
              <a:gd name="connsiteX13" fmla="*/ 1638767 w 2715976"/>
              <a:gd name="connsiteY13" fmla="*/ 440593 h 677516"/>
              <a:gd name="connsiteX14" fmla="*/ 2125147 w 2715976"/>
              <a:gd name="connsiteY14" fmla="*/ 676867 h 677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15976" h="677516">
                <a:moveTo>
                  <a:pt x="200686" y="50197"/>
                </a:moveTo>
                <a:cubicBezTo>
                  <a:pt x="254087" y="50068"/>
                  <a:pt x="310445" y="39927"/>
                  <a:pt x="369132" y="17464"/>
                </a:cubicBezTo>
                <a:lnTo>
                  <a:pt x="408075" y="0"/>
                </a:lnTo>
                <a:lnTo>
                  <a:pt x="0" y="0"/>
                </a:lnTo>
                <a:lnTo>
                  <a:pt x="4347" y="2784"/>
                </a:lnTo>
                <a:cubicBezTo>
                  <a:pt x="63542" y="32741"/>
                  <a:pt x="129485" y="50369"/>
                  <a:pt x="200686" y="50197"/>
                </a:cubicBezTo>
                <a:close/>
                <a:moveTo>
                  <a:pt x="2125147" y="676867"/>
                </a:moveTo>
                <a:cubicBezTo>
                  <a:pt x="2315732" y="683793"/>
                  <a:pt x="2519133" y="635543"/>
                  <a:pt x="2654536" y="523762"/>
                </a:cubicBezTo>
                <a:lnTo>
                  <a:pt x="2715976" y="462758"/>
                </a:lnTo>
                <a:lnTo>
                  <a:pt x="2715976" y="0"/>
                </a:lnTo>
                <a:lnTo>
                  <a:pt x="432609" y="0"/>
                </a:lnTo>
                <a:lnTo>
                  <a:pt x="487751" y="125546"/>
                </a:lnTo>
                <a:cubicBezTo>
                  <a:pt x="563680" y="259562"/>
                  <a:pt x="704050" y="373464"/>
                  <a:pt x="1036570" y="305693"/>
                </a:cubicBezTo>
                <a:cubicBezTo>
                  <a:pt x="1110296" y="518848"/>
                  <a:pt x="1401293" y="673946"/>
                  <a:pt x="1638767" y="440593"/>
                </a:cubicBezTo>
                <a:cubicBezTo>
                  <a:pt x="1697894" y="585606"/>
                  <a:pt x="1902798" y="668787"/>
                  <a:pt x="2125147" y="676867"/>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4"/>
          <p:cNvSpPr/>
          <p:nvPr userDrawn="1"/>
        </p:nvSpPr>
        <p:spPr>
          <a:xfrm rot="10800000" flipH="1">
            <a:off x="6626239" y="4686789"/>
            <a:ext cx="2517760" cy="456711"/>
          </a:xfrm>
          <a:custGeom>
            <a:avLst/>
            <a:gdLst>
              <a:gd name="connsiteX0" fmla="*/ 2142583 w 2517760"/>
              <a:gd name="connsiteY0" fmla="*/ 455957 h 456711"/>
              <a:gd name="connsiteX1" fmla="*/ 2466802 w 2517760"/>
              <a:gd name="connsiteY1" fmla="*/ 370196 h 456711"/>
              <a:gd name="connsiteX2" fmla="*/ 2517760 w 2517760"/>
              <a:gd name="connsiteY2" fmla="*/ 327055 h 456711"/>
              <a:gd name="connsiteX3" fmla="*/ 2517760 w 2517760"/>
              <a:gd name="connsiteY3" fmla="*/ 0 h 456711"/>
              <a:gd name="connsiteX4" fmla="*/ 0 w 2517760"/>
              <a:gd name="connsiteY4" fmla="*/ 0 h 456711"/>
              <a:gd name="connsiteX5" fmla="*/ 24195 w 2517760"/>
              <a:gd name="connsiteY5" fmla="*/ 31908 h 456711"/>
              <a:gd name="connsiteX6" fmla="*/ 653003 w 2517760"/>
              <a:gd name="connsiteY6" fmla="*/ 185221 h 456711"/>
              <a:gd name="connsiteX7" fmla="*/ 1776616 w 2517760"/>
              <a:gd name="connsiteY7" fmla="*/ 281286 h 456711"/>
              <a:gd name="connsiteX8" fmla="*/ 2142583 w 2517760"/>
              <a:gd name="connsiteY8" fmla="*/ 455957 h 456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7760" h="456711">
                <a:moveTo>
                  <a:pt x="2142583" y="455957"/>
                </a:moveTo>
                <a:cubicBezTo>
                  <a:pt x="2255551" y="461539"/>
                  <a:pt x="2373353" y="436474"/>
                  <a:pt x="2466802" y="370196"/>
                </a:cubicBezTo>
                <a:lnTo>
                  <a:pt x="2517760" y="327055"/>
                </a:lnTo>
                <a:lnTo>
                  <a:pt x="2517760" y="0"/>
                </a:lnTo>
                <a:lnTo>
                  <a:pt x="0" y="0"/>
                </a:lnTo>
                <a:lnTo>
                  <a:pt x="24195" y="31908"/>
                </a:lnTo>
                <a:cubicBezTo>
                  <a:pt x="126786" y="133494"/>
                  <a:pt x="320483" y="231473"/>
                  <a:pt x="653003" y="185221"/>
                </a:cubicBezTo>
                <a:cubicBezTo>
                  <a:pt x="863008" y="530636"/>
                  <a:pt x="1396936" y="508526"/>
                  <a:pt x="1776616" y="281286"/>
                </a:cubicBezTo>
                <a:cubicBezTo>
                  <a:pt x="1835742" y="380255"/>
                  <a:pt x="1984426" y="448141"/>
                  <a:pt x="2142583" y="455957"/>
                </a:cubicBez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9AFCAF8-C332-40CB-B268-5874450E1E4F}" type="datetimeFigureOut">
              <a:rPr lang="zh-CN" altLang="en-US" smtClean="0"/>
              <a:t>2024/12/19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4B45CB-3608-48A3-8F67-E99357BD37E7}" type="slidenum">
              <a:rPr lang="zh-CN" altLang="en-US" smtClean="0"/>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3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BF4CEF1-0E76-4E93-85AE-B285A539D6C6}" type="datetimeFigureOut">
              <a:rPr lang="zh-CN" altLang="en-US" smtClean="0"/>
              <a:t>2024/12/19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20E1F3-519C-492A-95D4-4699A75CB502}" type="slidenum">
              <a:rPr lang="zh-CN" altLang="en-US" smtClean="0"/>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1E5F8C"/>
            </a:gs>
            <a:gs pos="100000">
              <a:srgbClr val="4187B9"/>
            </a:gs>
          </a:gsLst>
          <a:lin ang="27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6EA3814-2E63-4C71-9762-E7F7D6272E63}" type="datetimeFigureOut">
              <a:rPr lang="zh-CN" altLang="en-US" smtClean="0"/>
              <a:t>2024/12/19</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4E57BAA-9053-47A1-B8B1-00C85BD4DA5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3"/>
          <p:cNvSpPr>
            <a:spLocks noChangeAspect="1" noChangeArrowheads="1" noTextEdit="1"/>
          </p:cNvSpPr>
          <p:nvPr/>
        </p:nvSpPr>
        <p:spPr bwMode="auto">
          <a:xfrm>
            <a:off x="851995" y="955040"/>
            <a:ext cx="3452081" cy="3470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Oval 5"/>
          <p:cNvSpPr>
            <a:spLocks noChangeArrowheads="1"/>
          </p:cNvSpPr>
          <p:nvPr/>
        </p:nvSpPr>
        <p:spPr bwMode="auto">
          <a:xfrm>
            <a:off x="858125" y="985689"/>
            <a:ext cx="3445951" cy="3445952"/>
          </a:xfrm>
          <a:prstGeom prst="ellipse">
            <a:avLst/>
          </a:prstGeom>
          <a:solidFill>
            <a:schemeClr val="bg1">
              <a:alpha val="20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 name="Oval 6"/>
          <p:cNvSpPr>
            <a:spLocks noChangeArrowheads="1"/>
          </p:cNvSpPr>
          <p:nvPr/>
        </p:nvSpPr>
        <p:spPr bwMode="auto">
          <a:xfrm>
            <a:off x="1307641" y="1435205"/>
            <a:ext cx="2546919" cy="2546919"/>
          </a:xfrm>
          <a:prstGeom prst="ellipse">
            <a:avLst/>
          </a:prstGeom>
          <a:solidFill>
            <a:schemeClr val="bg1">
              <a:alpha val="50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3" name="组合 2"/>
          <p:cNvGrpSpPr/>
          <p:nvPr/>
        </p:nvGrpSpPr>
        <p:grpSpPr>
          <a:xfrm>
            <a:off x="1570692" y="1693676"/>
            <a:ext cx="1994218" cy="1993197"/>
            <a:chOff x="1485404" y="1620120"/>
            <a:chExt cx="1994218" cy="1993197"/>
          </a:xfrm>
        </p:grpSpPr>
        <p:sp>
          <p:nvSpPr>
            <p:cNvPr id="23" name="Freeform 7"/>
            <p:cNvSpPr/>
            <p:nvPr/>
          </p:nvSpPr>
          <p:spPr bwMode="auto">
            <a:xfrm>
              <a:off x="2482513" y="1620120"/>
              <a:ext cx="997109" cy="1993197"/>
            </a:xfrm>
            <a:custGeom>
              <a:avLst/>
              <a:gdLst>
                <a:gd name="T0" fmla="*/ 0 w 162"/>
                <a:gd name="T1" fmla="*/ 324 h 324"/>
                <a:gd name="T2" fmla="*/ 162 w 162"/>
                <a:gd name="T3" fmla="*/ 162 h 324"/>
                <a:gd name="T4" fmla="*/ 0 w 162"/>
                <a:gd name="T5" fmla="*/ 0 h 324"/>
              </a:gdLst>
              <a:ahLst/>
              <a:cxnLst>
                <a:cxn ang="0">
                  <a:pos x="T0" y="T1"/>
                </a:cxn>
                <a:cxn ang="0">
                  <a:pos x="T2" y="T3"/>
                </a:cxn>
                <a:cxn ang="0">
                  <a:pos x="T4" y="T5"/>
                </a:cxn>
              </a:cxnLst>
              <a:rect l="0" t="0" r="r" b="b"/>
              <a:pathLst>
                <a:path w="162" h="324">
                  <a:moveTo>
                    <a:pt x="0" y="324"/>
                  </a:moveTo>
                  <a:cubicBezTo>
                    <a:pt x="89" y="324"/>
                    <a:pt x="162" y="252"/>
                    <a:pt x="162" y="162"/>
                  </a:cubicBezTo>
                  <a:cubicBezTo>
                    <a:pt x="162" y="73"/>
                    <a:pt x="89" y="0"/>
                    <a:pt x="0" y="0"/>
                  </a:cubicBezTo>
                </a:path>
              </a:pathLst>
            </a:custGeom>
            <a:solidFill>
              <a:srgbClr val="3479A9"/>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Freeform 8"/>
            <p:cNvSpPr/>
            <p:nvPr/>
          </p:nvSpPr>
          <p:spPr bwMode="auto">
            <a:xfrm>
              <a:off x="1485404" y="1620120"/>
              <a:ext cx="997109" cy="1993197"/>
            </a:xfrm>
            <a:custGeom>
              <a:avLst/>
              <a:gdLst>
                <a:gd name="T0" fmla="*/ 162 w 162"/>
                <a:gd name="T1" fmla="*/ 0 h 324"/>
                <a:gd name="T2" fmla="*/ 0 w 162"/>
                <a:gd name="T3" fmla="*/ 162 h 324"/>
                <a:gd name="T4" fmla="*/ 162 w 162"/>
                <a:gd name="T5" fmla="*/ 324 h 324"/>
              </a:gdLst>
              <a:ahLst/>
              <a:cxnLst>
                <a:cxn ang="0">
                  <a:pos x="T0" y="T1"/>
                </a:cxn>
                <a:cxn ang="0">
                  <a:pos x="T2" y="T3"/>
                </a:cxn>
                <a:cxn ang="0">
                  <a:pos x="T4" y="T5"/>
                </a:cxn>
              </a:cxnLst>
              <a:rect l="0" t="0" r="r" b="b"/>
              <a:pathLst>
                <a:path w="162" h="324">
                  <a:moveTo>
                    <a:pt x="162" y="0"/>
                  </a:moveTo>
                  <a:cubicBezTo>
                    <a:pt x="73" y="0"/>
                    <a:pt x="0" y="73"/>
                    <a:pt x="0" y="162"/>
                  </a:cubicBezTo>
                  <a:cubicBezTo>
                    <a:pt x="0" y="252"/>
                    <a:pt x="73" y="324"/>
                    <a:pt x="162" y="324"/>
                  </a:cubicBezTo>
                </a:path>
              </a:pathLst>
            </a:custGeom>
            <a:solidFill>
              <a:srgbClr val="3479A9"/>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 name="Freeform 9"/>
            <p:cNvSpPr/>
            <p:nvPr/>
          </p:nvSpPr>
          <p:spPr bwMode="auto">
            <a:xfrm>
              <a:off x="3264059" y="2886939"/>
              <a:ext cx="178785" cy="258472"/>
            </a:xfrm>
            <a:custGeom>
              <a:avLst/>
              <a:gdLst>
                <a:gd name="T0" fmla="*/ 28 w 29"/>
                <a:gd name="T1" fmla="*/ 0 h 42"/>
                <a:gd name="T2" fmla="*/ 23 w 29"/>
                <a:gd name="T3" fmla="*/ 2 h 42"/>
                <a:gd name="T4" fmla="*/ 19 w 29"/>
                <a:gd name="T5" fmla="*/ 5 h 42"/>
                <a:gd name="T6" fmla="*/ 16 w 29"/>
                <a:gd name="T7" fmla="*/ 9 h 42"/>
                <a:gd name="T8" fmla="*/ 12 w 29"/>
                <a:gd name="T9" fmla="*/ 10 h 42"/>
                <a:gd name="T10" fmla="*/ 9 w 29"/>
                <a:gd name="T11" fmla="*/ 13 h 42"/>
                <a:gd name="T12" fmla="*/ 8 w 29"/>
                <a:gd name="T13" fmla="*/ 13 h 42"/>
                <a:gd name="T14" fmla="*/ 7 w 29"/>
                <a:gd name="T15" fmla="*/ 14 h 42"/>
                <a:gd name="T16" fmla="*/ 6 w 29"/>
                <a:gd name="T17" fmla="*/ 15 h 42"/>
                <a:gd name="T18" fmla="*/ 1 w 29"/>
                <a:gd name="T19" fmla="*/ 21 h 42"/>
                <a:gd name="T20" fmla="*/ 0 w 29"/>
                <a:gd name="T21" fmla="*/ 28 h 42"/>
                <a:gd name="T22" fmla="*/ 2 w 29"/>
                <a:gd name="T23" fmla="*/ 33 h 42"/>
                <a:gd name="T24" fmla="*/ 2 w 29"/>
                <a:gd name="T25" fmla="*/ 34 h 42"/>
                <a:gd name="T26" fmla="*/ 2 w 29"/>
                <a:gd name="T27" fmla="*/ 37 h 42"/>
                <a:gd name="T28" fmla="*/ 4 w 29"/>
                <a:gd name="T29" fmla="*/ 41 h 42"/>
                <a:gd name="T30" fmla="*/ 10 w 29"/>
                <a:gd name="T31" fmla="*/ 40 h 42"/>
                <a:gd name="T32" fmla="*/ 12 w 29"/>
                <a:gd name="T33" fmla="*/ 39 h 42"/>
                <a:gd name="T34" fmla="*/ 29 w 29"/>
                <a:gd name="T35" fmla="*/ 1 h 42"/>
                <a:gd name="T36" fmla="*/ 28 w 29"/>
                <a:gd name="T3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42">
                  <a:moveTo>
                    <a:pt x="28" y="0"/>
                  </a:moveTo>
                  <a:cubicBezTo>
                    <a:pt x="26" y="0"/>
                    <a:pt x="23" y="1"/>
                    <a:pt x="23" y="2"/>
                  </a:cubicBezTo>
                  <a:cubicBezTo>
                    <a:pt x="23" y="3"/>
                    <a:pt x="20" y="4"/>
                    <a:pt x="19" y="5"/>
                  </a:cubicBezTo>
                  <a:cubicBezTo>
                    <a:pt x="18" y="5"/>
                    <a:pt x="16" y="8"/>
                    <a:pt x="16" y="9"/>
                  </a:cubicBezTo>
                  <a:cubicBezTo>
                    <a:pt x="15" y="10"/>
                    <a:pt x="13" y="10"/>
                    <a:pt x="12" y="10"/>
                  </a:cubicBezTo>
                  <a:cubicBezTo>
                    <a:pt x="11" y="11"/>
                    <a:pt x="9" y="12"/>
                    <a:pt x="9" y="13"/>
                  </a:cubicBezTo>
                  <a:cubicBezTo>
                    <a:pt x="9" y="14"/>
                    <a:pt x="9" y="14"/>
                    <a:pt x="8" y="13"/>
                  </a:cubicBezTo>
                  <a:cubicBezTo>
                    <a:pt x="8" y="13"/>
                    <a:pt x="8" y="13"/>
                    <a:pt x="7" y="14"/>
                  </a:cubicBezTo>
                  <a:cubicBezTo>
                    <a:pt x="6" y="15"/>
                    <a:pt x="6" y="15"/>
                    <a:pt x="6" y="15"/>
                  </a:cubicBezTo>
                  <a:cubicBezTo>
                    <a:pt x="5" y="18"/>
                    <a:pt x="2" y="21"/>
                    <a:pt x="1" y="21"/>
                  </a:cubicBezTo>
                  <a:cubicBezTo>
                    <a:pt x="1" y="22"/>
                    <a:pt x="0" y="26"/>
                    <a:pt x="0" y="28"/>
                  </a:cubicBezTo>
                  <a:cubicBezTo>
                    <a:pt x="0" y="29"/>
                    <a:pt x="1" y="32"/>
                    <a:pt x="2" y="33"/>
                  </a:cubicBezTo>
                  <a:cubicBezTo>
                    <a:pt x="2" y="33"/>
                    <a:pt x="2" y="33"/>
                    <a:pt x="2" y="34"/>
                  </a:cubicBezTo>
                  <a:cubicBezTo>
                    <a:pt x="2" y="37"/>
                    <a:pt x="2" y="37"/>
                    <a:pt x="2" y="37"/>
                  </a:cubicBezTo>
                  <a:cubicBezTo>
                    <a:pt x="2" y="39"/>
                    <a:pt x="4" y="41"/>
                    <a:pt x="4" y="41"/>
                  </a:cubicBezTo>
                  <a:cubicBezTo>
                    <a:pt x="5" y="42"/>
                    <a:pt x="9" y="40"/>
                    <a:pt x="10" y="40"/>
                  </a:cubicBezTo>
                  <a:cubicBezTo>
                    <a:pt x="11" y="40"/>
                    <a:pt x="11" y="40"/>
                    <a:pt x="12" y="39"/>
                  </a:cubicBezTo>
                  <a:cubicBezTo>
                    <a:pt x="19" y="27"/>
                    <a:pt x="25" y="14"/>
                    <a:pt x="29" y="1"/>
                  </a:cubicBezTo>
                  <a:cubicBezTo>
                    <a:pt x="29" y="0"/>
                    <a:pt x="28" y="0"/>
                    <a:pt x="28"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 name="Freeform 10"/>
            <p:cNvSpPr/>
            <p:nvPr/>
          </p:nvSpPr>
          <p:spPr bwMode="auto">
            <a:xfrm>
              <a:off x="1491534" y="1903111"/>
              <a:ext cx="640560" cy="147012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5 w 104"/>
                <a:gd name="T99" fmla="*/ 103 h 239"/>
                <a:gd name="T100" fmla="*/ 9 w 104"/>
                <a:gd name="T101" fmla="*/ 103 h 239"/>
                <a:gd name="T102" fmla="*/ 28 w 104"/>
                <a:gd name="T103" fmla="*/ 120 h 239"/>
                <a:gd name="T104" fmla="*/ 36 w 104"/>
                <a:gd name="T105" fmla="*/ 126 h 239"/>
                <a:gd name="T106" fmla="*/ 45 w 104"/>
                <a:gd name="T107" fmla="*/ 132 h 239"/>
                <a:gd name="T108" fmla="*/ 42 w 104"/>
                <a:gd name="T109" fmla="*/ 149 h 239"/>
                <a:gd name="T110" fmla="*/ 46 w 104"/>
                <a:gd name="T111" fmla="*/ 16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17" y="36"/>
                    <a:pt x="4" y="66"/>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Freeform 11"/>
            <p:cNvSpPr/>
            <p:nvPr/>
          </p:nvSpPr>
          <p:spPr bwMode="auto">
            <a:xfrm flipH="1">
              <a:off x="1910402" y="230869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 name="Freeform 12"/>
            <p:cNvSpPr/>
            <p:nvPr/>
          </p:nvSpPr>
          <p:spPr bwMode="auto">
            <a:xfrm>
              <a:off x="1799044" y="1748845"/>
              <a:ext cx="209433" cy="142007"/>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0 w 34"/>
                <a:gd name="T23" fmla="*/ 23 h 23"/>
                <a:gd name="T24" fmla="*/ 7 w 34"/>
                <a:gd name="T2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13" y="12"/>
                    <a:pt x="7" y="17"/>
                    <a:pt x="0" y="23"/>
                  </a:cubicBezTo>
                  <a:cubicBezTo>
                    <a:pt x="2" y="23"/>
                    <a:pt x="5" y="23"/>
                    <a:pt x="7" y="2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 name="Freeform 13"/>
            <p:cNvSpPr/>
            <p:nvPr/>
          </p:nvSpPr>
          <p:spPr bwMode="auto">
            <a:xfrm>
              <a:off x="2217911" y="1840792"/>
              <a:ext cx="1205521" cy="1292360"/>
            </a:xfrm>
            <a:custGeom>
              <a:avLst/>
              <a:gdLst>
                <a:gd name="T0" fmla="*/ 67 w 196"/>
                <a:gd name="T1" fmla="*/ 193 h 210"/>
                <a:gd name="T2" fmla="*/ 81 w 196"/>
                <a:gd name="T3" fmla="*/ 152 h 210"/>
                <a:gd name="T4" fmla="*/ 82 w 196"/>
                <a:gd name="T5" fmla="*/ 133 h 210"/>
                <a:gd name="T6" fmla="*/ 69 w 196"/>
                <a:gd name="T7" fmla="*/ 111 h 210"/>
                <a:gd name="T8" fmla="*/ 89 w 196"/>
                <a:gd name="T9" fmla="*/ 128 h 210"/>
                <a:gd name="T10" fmla="*/ 99 w 196"/>
                <a:gd name="T11" fmla="*/ 112 h 210"/>
                <a:gd name="T12" fmla="*/ 90 w 196"/>
                <a:gd name="T13" fmla="*/ 102 h 210"/>
                <a:gd name="T14" fmla="*/ 106 w 196"/>
                <a:gd name="T15" fmla="*/ 112 h 210"/>
                <a:gd name="T16" fmla="*/ 115 w 196"/>
                <a:gd name="T17" fmla="*/ 118 h 210"/>
                <a:gd name="T18" fmla="*/ 123 w 196"/>
                <a:gd name="T19" fmla="*/ 137 h 210"/>
                <a:gd name="T20" fmla="*/ 132 w 196"/>
                <a:gd name="T21" fmla="*/ 126 h 210"/>
                <a:gd name="T22" fmla="*/ 145 w 196"/>
                <a:gd name="T23" fmla="*/ 120 h 210"/>
                <a:gd name="T24" fmla="*/ 153 w 196"/>
                <a:gd name="T25" fmla="*/ 133 h 210"/>
                <a:gd name="T26" fmla="*/ 161 w 196"/>
                <a:gd name="T27" fmla="*/ 143 h 210"/>
                <a:gd name="T28" fmla="*/ 161 w 196"/>
                <a:gd name="T29" fmla="*/ 137 h 210"/>
                <a:gd name="T30" fmla="*/ 171 w 196"/>
                <a:gd name="T31" fmla="*/ 118 h 210"/>
                <a:gd name="T32" fmla="*/ 181 w 196"/>
                <a:gd name="T33" fmla="*/ 97 h 210"/>
                <a:gd name="T34" fmla="*/ 182 w 196"/>
                <a:gd name="T35" fmla="*/ 86 h 210"/>
                <a:gd name="T36" fmla="*/ 193 w 196"/>
                <a:gd name="T37" fmla="*/ 78 h 210"/>
                <a:gd name="T38" fmla="*/ 154 w 196"/>
                <a:gd name="T39" fmla="*/ 10 h 210"/>
                <a:gd name="T40" fmla="*/ 144 w 196"/>
                <a:gd name="T41" fmla="*/ 2 h 210"/>
                <a:gd name="T42" fmla="*/ 131 w 196"/>
                <a:gd name="T43" fmla="*/ 5 h 210"/>
                <a:gd name="T44" fmla="*/ 116 w 196"/>
                <a:gd name="T45" fmla="*/ 12 h 210"/>
                <a:gd name="T46" fmla="*/ 110 w 196"/>
                <a:gd name="T47" fmla="*/ 15 h 210"/>
                <a:gd name="T48" fmla="*/ 92 w 196"/>
                <a:gd name="T49" fmla="*/ 19 h 210"/>
                <a:gd name="T50" fmla="*/ 78 w 196"/>
                <a:gd name="T51" fmla="*/ 24 h 210"/>
                <a:gd name="T52" fmla="*/ 61 w 196"/>
                <a:gd name="T53" fmla="*/ 20 h 210"/>
                <a:gd name="T54" fmla="*/ 46 w 196"/>
                <a:gd name="T55" fmla="*/ 19 h 210"/>
                <a:gd name="T56" fmla="*/ 33 w 196"/>
                <a:gd name="T57" fmla="*/ 34 h 210"/>
                <a:gd name="T58" fmla="*/ 32 w 196"/>
                <a:gd name="T59" fmla="*/ 53 h 210"/>
                <a:gd name="T60" fmla="*/ 23 w 196"/>
                <a:gd name="T61" fmla="*/ 61 h 210"/>
                <a:gd name="T62" fmla="*/ 20 w 196"/>
                <a:gd name="T63" fmla="*/ 47 h 210"/>
                <a:gd name="T64" fmla="*/ 17 w 196"/>
                <a:gd name="T65" fmla="*/ 54 h 210"/>
                <a:gd name="T66" fmla="*/ 20 w 196"/>
                <a:gd name="T67" fmla="*/ 64 h 210"/>
                <a:gd name="T68" fmla="*/ 17 w 196"/>
                <a:gd name="T69" fmla="*/ 70 h 210"/>
                <a:gd name="T70" fmla="*/ 10 w 196"/>
                <a:gd name="T71" fmla="*/ 82 h 210"/>
                <a:gd name="T72" fmla="*/ 23 w 196"/>
                <a:gd name="T73" fmla="*/ 85 h 210"/>
                <a:gd name="T74" fmla="*/ 37 w 196"/>
                <a:gd name="T75" fmla="*/ 83 h 210"/>
                <a:gd name="T76" fmla="*/ 41 w 196"/>
                <a:gd name="T77" fmla="*/ 89 h 210"/>
                <a:gd name="T78" fmla="*/ 43 w 196"/>
                <a:gd name="T79" fmla="*/ 78 h 210"/>
                <a:gd name="T80" fmla="*/ 49 w 196"/>
                <a:gd name="T81" fmla="*/ 85 h 210"/>
                <a:gd name="T82" fmla="*/ 55 w 196"/>
                <a:gd name="T83" fmla="*/ 93 h 210"/>
                <a:gd name="T84" fmla="*/ 55 w 196"/>
                <a:gd name="T85" fmla="*/ 87 h 210"/>
                <a:gd name="T86" fmla="*/ 65 w 196"/>
                <a:gd name="T87" fmla="*/ 93 h 210"/>
                <a:gd name="T88" fmla="*/ 56 w 196"/>
                <a:gd name="T89" fmla="*/ 98 h 210"/>
                <a:gd name="T90" fmla="*/ 37 w 196"/>
                <a:gd name="T91" fmla="*/ 90 h 210"/>
                <a:gd name="T92" fmla="*/ 12 w 196"/>
                <a:gd name="T93" fmla="*/ 94 h 210"/>
                <a:gd name="T94" fmla="*/ 1 w 196"/>
                <a:gd name="T95" fmla="*/ 115 h 210"/>
                <a:gd name="T96" fmla="*/ 18 w 196"/>
                <a:gd name="T97" fmla="*/ 146 h 210"/>
                <a:gd name="T98" fmla="*/ 29 w 196"/>
                <a:gd name="T99" fmla="*/ 145 h 210"/>
                <a:gd name="T100" fmla="*/ 38 w 196"/>
                <a:gd name="T101" fmla="*/ 171 h 210"/>
                <a:gd name="T102" fmla="*/ 45 w 196"/>
                <a:gd name="T103" fmla="*/ 20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6" h="210">
                  <a:moveTo>
                    <a:pt x="56" y="209"/>
                  </a:moveTo>
                  <a:cubicBezTo>
                    <a:pt x="58" y="208"/>
                    <a:pt x="61" y="203"/>
                    <a:pt x="62" y="202"/>
                  </a:cubicBezTo>
                  <a:cubicBezTo>
                    <a:pt x="64" y="201"/>
                    <a:pt x="64" y="197"/>
                    <a:pt x="65" y="196"/>
                  </a:cubicBezTo>
                  <a:cubicBezTo>
                    <a:pt x="65" y="195"/>
                    <a:pt x="67" y="194"/>
                    <a:pt x="67" y="193"/>
                  </a:cubicBezTo>
                  <a:cubicBezTo>
                    <a:pt x="68" y="193"/>
                    <a:pt x="70" y="184"/>
                    <a:pt x="72" y="183"/>
                  </a:cubicBezTo>
                  <a:cubicBezTo>
                    <a:pt x="74" y="181"/>
                    <a:pt x="76" y="171"/>
                    <a:pt x="76" y="168"/>
                  </a:cubicBezTo>
                  <a:cubicBezTo>
                    <a:pt x="76" y="165"/>
                    <a:pt x="77" y="158"/>
                    <a:pt x="77" y="157"/>
                  </a:cubicBezTo>
                  <a:cubicBezTo>
                    <a:pt x="78" y="155"/>
                    <a:pt x="80" y="153"/>
                    <a:pt x="81" y="152"/>
                  </a:cubicBezTo>
                  <a:cubicBezTo>
                    <a:pt x="82" y="152"/>
                    <a:pt x="86" y="145"/>
                    <a:pt x="87" y="143"/>
                  </a:cubicBezTo>
                  <a:cubicBezTo>
                    <a:pt x="89" y="140"/>
                    <a:pt x="90" y="135"/>
                    <a:pt x="90" y="134"/>
                  </a:cubicBezTo>
                  <a:cubicBezTo>
                    <a:pt x="90" y="133"/>
                    <a:pt x="87" y="132"/>
                    <a:pt x="86" y="132"/>
                  </a:cubicBezTo>
                  <a:cubicBezTo>
                    <a:pt x="85" y="133"/>
                    <a:pt x="83" y="133"/>
                    <a:pt x="82" y="133"/>
                  </a:cubicBezTo>
                  <a:cubicBezTo>
                    <a:pt x="81" y="133"/>
                    <a:pt x="79" y="128"/>
                    <a:pt x="77" y="127"/>
                  </a:cubicBezTo>
                  <a:cubicBezTo>
                    <a:pt x="76" y="126"/>
                    <a:pt x="75" y="121"/>
                    <a:pt x="74" y="120"/>
                  </a:cubicBezTo>
                  <a:cubicBezTo>
                    <a:pt x="73" y="118"/>
                    <a:pt x="71" y="116"/>
                    <a:pt x="70" y="115"/>
                  </a:cubicBezTo>
                  <a:cubicBezTo>
                    <a:pt x="70" y="114"/>
                    <a:pt x="70" y="111"/>
                    <a:pt x="69" y="111"/>
                  </a:cubicBezTo>
                  <a:cubicBezTo>
                    <a:pt x="69" y="110"/>
                    <a:pt x="71" y="111"/>
                    <a:pt x="71" y="112"/>
                  </a:cubicBezTo>
                  <a:cubicBezTo>
                    <a:pt x="71" y="114"/>
                    <a:pt x="75" y="118"/>
                    <a:pt x="76" y="120"/>
                  </a:cubicBezTo>
                  <a:cubicBezTo>
                    <a:pt x="77" y="122"/>
                    <a:pt x="80" y="127"/>
                    <a:pt x="80" y="129"/>
                  </a:cubicBezTo>
                  <a:cubicBezTo>
                    <a:pt x="81" y="130"/>
                    <a:pt x="87" y="129"/>
                    <a:pt x="89" y="128"/>
                  </a:cubicBezTo>
                  <a:cubicBezTo>
                    <a:pt x="91" y="128"/>
                    <a:pt x="94" y="126"/>
                    <a:pt x="94" y="125"/>
                  </a:cubicBezTo>
                  <a:cubicBezTo>
                    <a:pt x="94" y="125"/>
                    <a:pt x="97" y="123"/>
                    <a:pt x="98" y="123"/>
                  </a:cubicBezTo>
                  <a:cubicBezTo>
                    <a:pt x="99" y="122"/>
                    <a:pt x="100" y="118"/>
                    <a:pt x="100" y="118"/>
                  </a:cubicBezTo>
                  <a:cubicBezTo>
                    <a:pt x="101" y="117"/>
                    <a:pt x="100" y="113"/>
                    <a:pt x="99" y="112"/>
                  </a:cubicBezTo>
                  <a:cubicBezTo>
                    <a:pt x="99" y="111"/>
                    <a:pt x="95" y="110"/>
                    <a:pt x="95" y="111"/>
                  </a:cubicBezTo>
                  <a:cubicBezTo>
                    <a:pt x="94" y="111"/>
                    <a:pt x="93" y="108"/>
                    <a:pt x="92" y="107"/>
                  </a:cubicBezTo>
                  <a:cubicBezTo>
                    <a:pt x="92" y="106"/>
                    <a:pt x="89" y="105"/>
                    <a:pt x="89" y="104"/>
                  </a:cubicBezTo>
                  <a:cubicBezTo>
                    <a:pt x="89" y="104"/>
                    <a:pt x="90" y="103"/>
                    <a:pt x="90" y="102"/>
                  </a:cubicBezTo>
                  <a:cubicBezTo>
                    <a:pt x="90" y="102"/>
                    <a:pt x="95" y="105"/>
                    <a:pt x="96" y="107"/>
                  </a:cubicBezTo>
                  <a:cubicBezTo>
                    <a:pt x="97" y="108"/>
                    <a:pt x="99" y="111"/>
                    <a:pt x="99" y="112"/>
                  </a:cubicBezTo>
                  <a:cubicBezTo>
                    <a:pt x="99" y="112"/>
                    <a:pt x="103" y="113"/>
                    <a:pt x="104" y="112"/>
                  </a:cubicBezTo>
                  <a:cubicBezTo>
                    <a:pt x="105" y="111"/>
                    <a:pt x="106" y="112"/>
                    <a:pt x="106" y="112"/>
                  </a:cubicBezTo>
                  <a:cubicBezTo>
                    <a:pt x="106" y="112"/>
                    <a:pt x="106" y="112"/>
                    <a:pt x="107" y="112"/>
                  </a:cubicBezTo>
                  <a:cubicBezTo>
                    <a:pt x="111" y="112"/>
                    <a:pt x="111" y="112"/>
                    <a:pt x="111" y="112"/>
                  </a:cubicBezTo>
                  <a:cubicBezTo>
                    <a:pt x="113" y="114"/>
                    <a:pt x="113" y="115"/>
                    <a:pt x="113" y="116"/>
                  </a:cubicBezTo>
                  <a:cubicBezTo>
                    <a:pt x="113" y="116"/>
                    <a:pt x="115" y="118"/>
                    <a:pt x="115" y="118"/>
                  </a:cubicBezTo>
                  <a:cubicBezTo>
                    <a:pt x="116" y="118"/>
                    <a:pt x="117" y="121"/>
                    <a:pt x="117" y="121"/>
                  </a:cubicBezTo>
                  <a:cubicBezTo>
                    <a:pt x="117" y="122"/>
                    <a:pt x="119" y="126"/>
                    <a:pt x="120" y="127"/>
                  </a:cubicBezTo>
                  <a:cubicBezTo>
                    <a:pt x="120" y="129"/>
                    <a:pt x="122" y="132"/>
                    <a:pt x="123" y="133"/>
                  </a:cubicBezTo>
                  <a:cubicBezTo>
                    <a:pt x="123" y="134"/>
                    <a:pt x="123" y="136"/>
                    <a:pt x="123" y="137"/>
                  </a:cubicBezTo>
                  <a:cubicBezTo>
                    <a:pt x="123" y="138"/>
                    <a:pt x="125" y="139"/>
                    <a:pt x="126" y="139"/>
                  </a:cubicBezTo>
                  <a:cubicBezTo>
                    <a:pt x="127" y="139"/>
                    <a:pt x="128" y="133"/>
                    <a:pt x="129" y="131"/>
                  </a:cubicBezTo>
                  <a:cubicBezTo>
                    <a:pt x="129" y="129"/>
                    <a:pt x="131" y="127"/>
                    <a:pt x="131" y="127"/>
                  </a:cubicBezTo>
                  <a:cubicBezTo>
                    <a:pt x="132" y="127"/>
                    <a:pt x="132" y="126"/>
                    <a:pt x="132" y="126"/>
                  </a:cubicBezTo>
                  <a:cubicBezTo>
                    <a:pt x="132" y="125"/>
                    <a:pt x="134" y="125"/>
                    <a:pt x="134" y="125"/>
                  </a:cubicBezTo>
                  <a:cubicBezTo>
                    <a:pt x="135" y="124"/>
                    <a:pt x="135" y="120"/>
                    <a:pt x="136" y="120"/>
                  </a:cubicBezTo>
                  <a:cubicBezTo>
                    <a:pt x="137" y="119"/>
                    <a:pt x="140" y="117"/>
                    <a:pt x="141" y="117"/>
                  </a:cubicBezTo>
                  <a:cubicBezTo>
                    <a:pt x="142" y="117"/>
                    <a:pt x="144" y="119"/>
                    <a:pt x="145" y="120"/>
                  </a:cubicBezTo>
                  <a:cubicBezTo>
                    <a:pt x="146" y="121"/>
                    <a:pt x="146" y="124"/>
                    <a:pt x="146" y="124"/>
                  </a:cubicBezTo>
                  <a:cubicBezTo>
                    <a:pt x="146" y="125"/>
                    <a:pt x="147" y="127"/>
                    <a:pt x="149" y="127"/>
                  </a:cubicBezTo>
                  <a:cubicBezTo>
                    <a:pt x="150" y="127"/>
                    <a:pt x="150" y="129"/>
                    <a:pt x="151" y="129"/>
                  </a:cubicBezTo>
                  <a:cubicBezTo>
                    <a:pt x="151" y="130"/>
                    <a:pt x="152" y="132"/>
                    <a:pt x="153" y="133"/>
                  </a:cubicBezTo>
                  <a:cubicBezTo>
                    <a:pt x="153" y="133"/>
                    <a:pt x="153" y="136"/>
                    <a:pt x="153" y="136"/>
                  </a:cubicBezTo>
                  <a:cubicBezTo>
                    <a:pt x="153" y="137"/>
                    <a:pt x="153" y="140"/>
                    <a:pt x="153" y="140"/>
                  </a:cubicBezTo>
                  <a:cubicBezTo>
                    <a:pt x="153" y="141"/>
                    <a:pt x="157" y="146"/>
                    <a:pt x="159" y="147"/>
                  </a:cubicBezTo>
                  <a:cubicBezTo>
                    <a:pt x="161" y="148"/>
                    <a:pt x="161" y="144"/>
                    <a:pt x="161" y="143"/>
                  </a:cubicBezTo>
                  <a:cubicBezTo>
                    <a:pt x="160" y="142"/>
                    <a:pt x="157" y="139"/>
                    <a:pt x="156" y="138"/>
                  </a:cubicBezTo>
                  <a:cubicBezTo>
                    <a:pt x="156" y="137"/>
                    <a:pt x="156" y="134"/>
                    <a:pt x="156" y="133"/>
                  </a:cubicBezTo>
                  <a:cubicBezTo>
                    <a:pt x="156" y="132"/>
                    <a:pt x="158" y="133"/>
                    <a:pt x="159" y="134"/>
                  </a:cubicBezTo>
                  <a:cubicBezTo>
                    <a:pt x="160" y="135"/>
                    <a:pt x="161" y="136"/>
                    <a:pt x="161" y="137"/>
                  </a:cubicBezTo>
                  <a:cubicBezTo>
                    <a:pt x="161" y="137"/>
                    <a:pt x="167" y="134"/>
                    <a:pt x="167" y="131"/>
                  </a:cubicBezTo>
                  <a:cubicBezTo>
                    <a:pt x="167" y="127"/>
                    <a:pt x="169" y="123"/>
                    <a:pt x="169" y="122"/>
                  </a:cubicBezTo>
                  <a:cubicBezTo>
                    <a:pt x="170" y="121"/>
                    <a:pt x="169" y="120"/>
                    <a:pt x="168" y="120"/>
                  </a:cubicBezTo>
                  <a:cubicBezTo>
                    <a:pt x="168" y="120"/>
                    <a:pt x="169" y="117"/>
                    <a:pt x="171" y="118"/>
                  </a:cubicBezTo>
                  <a:cubicBezTo>
                    <a:pt x="172" y="118"/>
                    <a:pt x="176" y="113"/>
                    <a:pt x="177" y="112"/>
                  </a:cubicBezTo>
                  <a:cubicBezTo>
                    <a:pt x="178" y="110"/>
                    <a:pt x="180" y="109"/>
                    <a:pt x="180" y="108"/>
                  </a:cubicBezTo>
                  <a:cubicBezTo>
                    <a:pt x="180" y="108"/>
                    <a:pt x="182" y="104"/>
                    <a:pt x="182" y="102"/>
                  </a:cubicBezTo>
                  <a:cubicBezTo>
                    <a:pt x="182" y="101"/>
                    <a:pt x="181" y="98"/>
                    <a:pt x="181" y="97"/>
                  </a:cubicBezTo>
                  <a:cubicBezTo>
                    <a:pt x="181" y="96"/>
                    <a:pt x="179" y="94"/>
                    <a:pt x="179" y="94"/>
                  </a:cubicBezTo>
                  <a:cubicBezTo>
                    <a:pt x="179" y="93"/>
                    <a:pt x="178" y="91"/>
                    <a:pt x="178" y="90"/>
                  </a:cubicBezTo>
                  <a:cubicBezTo>
                    <a:pt x="179" y="90"/>
                    <a:pt x="180" y="90"/>
                    <a:pt x="180" y="89"/>
                  </a:cubicBezTo>
                  <a:cubicBezTo>
                    <a:pt x="180" y="89"/>
                    <a:pt x="182" y="87"/>
                    <a:pt x="182" y="86"/>
                  </a:cubicBezTo>
                  <a:cubicBezTo>
                    <a:pt x="182" y="85"/>
                    <a:pt x="183" y="87"/>
                    <a:pt x="184" y="88"/>
                  </a:cubicBezTo>
                  <a:cubicBezTo>
                    <a:pt x="185" y="89"/>
                    <a:pt x="185" y="93"/>
                    <a:pt x="186" y="93"/>
                  </a:cubicBezTo>
                  <a:cubicBezTo>
                    <a:pt x="187" y="94"/>
                    <a:pt x="191" y="89"/>
                    <a:pt x="190" y="86"/>
                  </a:cubicBezTo>
                  <a:cubicBezTo>
                    <a:pt x="190" y="82"/>
                    <a:pt x="192" y="79"/>
                    <a:pt x="193" y="78"/>
                  </a:cubicBezTo>
                  <a:cubicBezTo>
                    <a:pt x="193" y="78"/>
                    <a:pt x="195" y="75"/>
                    <a:pt x="196" y="74"/>
                  </a:cubicBezTo>
                  <a:cubicBezTo>
                    <a:pt x="188" y="50"/>
                    <a:pt x="174" y="28"/>
                    <a:pt x="156" y="11"/>
                  </a:cubicBezTo>
                  <a:cubicBezTo>
                    <a:pt x="156" y="11"/>
                    <a:pt x="156" y="11"/>
                    <a:pt x="156" y="11"/>
                  </a:cubicBezTo>
                  <a:cubicBezTo>
                    <a:pt x="154" y="10"/>
                    <a:pt x="154" y="10"/>
                    <a:pt x="154" y="10"/>
                  </a:cubicBezTo>
                  <a:cubicBezTo>
                    <a:pt x="152" y="10"/>
                    <a:pt x="151" y="7"/>
                    <a:pt x="151" y="7"/>
                  </a:cubicBezTo>
                  <a:cubicBezTo>
                    <a:pt x="151" y="7"/>
                    <a:pt x="151" y="6"/>
                    <a:pt x="151" y="6"/>
                  </a:cubicBezTo>
                  <a:cubicBezTo>
                    <a:pt x="150" y="5"/>
                    <a:pt x="148" y="3"/>
                    <a:pt x="147" y="2"/>
                  </a:cubicBezTo>
                  <a:cubicBezTo>
                    <a:pt x="146" y="2"/>
                    <a:pt x="145" y="2"/>
                    <a:pt x="144" y="2"/>
                  </a:cubicBezTo>
                  <a:cubicBezTo>
                    <a:pt x="143" y="2"/>
                    <a:pt x="140" y="1"/>
                    <a:pt x="139" y="1"/>
                  </a:cubicBezTo>
                  <a:cubicBezTo>
                    <a:pt x="139" y="0"/>
                    <a:pt x="137" y="1"/>
                    <a:pt x="137" y="2"/>
                  </a:cubicBezTo>
                  <a:cubicBezTo>
                    <a:pt x="137" y="3"/>
                    <a:pt x="133" y="4"/>
                    <a:pt x="133" y="4"/>
                  </a:cubicBezTo>
                  <a:cubicBezTo>
                    <a:pt x="133" y="5"/>
                    <a:pt x="131" y="5"/>
                    <a:pt x="131" y="5"/>
                  </a:cubicBezTo>
                  <a:cubicBezTo>
                    <a:pt x="131" y="4"/>
                    <a:pt x="128" y="6"/>
                    <a:pt x="126" y="6"/>
                  </a:cubicBezTo>
                  <a:cubicBezTo>
                    <a:pt x="125" y="6"/>
                    <a:pt x="122" y="7"/>
                    <a:pt x="121" y="8"/>
                  </a:cubicBezTo>
                  <a:cubicBezTo>
                    <a:pt x="121" y="8"/>
                    <a:pt x="119" y="9"/>
                    <a:pt x="119" y="10"/>
                  </a:cubicBezTo>
                  <a:cubicBezTo>
                    <a:pt x="119" y="11"/>
                    <a:pt x="117" y="12"/>
                    <a:pt x="116" y="12"/>
                  </a:cubicBezTo>
                  <a:cubicBezTo>
                    <a:pt x="115" y="12"/>
                    <a:pt x="116" y="15"/>
                    <a:pt x="116" y="15"/>
                  </a:cubicBezTo>
                  <a:cubicBezTo>
                    <a:pt x="117" y="16"/>
                    <a:pt x="115" y="15"/>
                    <a:pt x="114" y="15"/>
                  </a:cubicBezTo>
                  <a:cubicBezTo>
                    <a:pt x="113" y="14"/>
                    <a:pt x="112" y="16"/>
                    <a:pt x="112" y="16"/>
                  </a:cubicBezTo>
                  <a:cubicBezTo>
                    <a:pt x="111" y="17"/>
                    <a:pt x="110" y="16"/>
                    <a:pt x="110" y="15"/>
                  </a:cubicBezTo>
                  <a:cubicBezTo>
                    <a:pt x="110" y="14"/>
                    <a:pt x="108" y="14"/>
                    <a:pt x="108" y="14"/>
                  </a:cubicBezTo>
                  <a:cubicBezTo>
                    <a:pt x="107" y="15"/>
                    <a:pt x="106" y="14"/>
                    <a:pt x="105" y="14"/>
                  </a:cubicBezTo>
                  <a:cubicBezTo>
                    <a:pt x="104" y="13"/>
                    <a:pt x="101" y="17"/>
                    <a:pt x="100" y="18"/>
                  </a:cubicBezTo>
                  <a:cubicBezTo>
                    <a:pt x="99" y="19"/>
                    <a:pt x="93" y="20"/>
                    <a:pt x="92" y="19"/>
                  </a:cubicBezTo>
                  <a:cubicBezTo>
                    <a:pt x="91" y="19"/>
                    <a:pt x="90" y="22"/>
                    <a:pt x="91" y="22"/>
                  </a:cubicBezTo>
                  <a:cubicBezTo>
                    <a:pt x="92" y="22"/>
                    <a:pt x="89" y="22"/>
                    <a:pt x="87" y="22"/>
                  </a:cubicBezTo>
                  <a:cubicBezTo>
                    <a:pt x="86" y="22"/>
                    <a:pt x="81" y="24"/>
                    <a:pt x="80" y="25"/>
                  </a:cubicBezTo>
                  <a:cubicBezTo>
                    <a:pt x="79" y="26"/>
                    <a:pt x="78" y="25"/>
                    <a:pt x="78" y="24"/>
                  </a:cubicBezTo>
                  <a:cubicBezTo>
                    <a:pt x="78" y="23"/>
                    <a:pt x="76" y="23"/>
                    <a:pt x="75" y="23"/>
                  </a:cubicBezTo>
                  <a:cubicBezTo>
                    <a:pt x="75" y="22"/>
                    <a:pt x="74" y="26"/>
                    <a:pt x="73" y="27"/>
                  </a:cubicBezTo>
                  <a:cubicBezTo>
                    <a:pt x="72" y="28"/>
                    <a:pt x="70" y="24"/>
                    <a:pt x="68" y="23"/>
                  </a:cubicBezTo>
                  <a:cubicBezTo>
                    <a:pt x="66" y="23"/>
                    <a:pt x="62" y="21"/>
                    <a:pt x="61" y="20"/>
                  </a:cubicBezTo>
                  <a:cubicBezTo>
                    <a:pt x="60" y="20"/>
                    <a:pt x="58" y="18"/>
                    <a:pt x="58" y="17"/>
                  </a:cubicBezTo>
                  <a:cubicBezTo>
                    <a:pt x="57" y="17"/>
                    <a:pt x="54" y="16"/>
                    <a:pt x="53" y="16"/>
                  </a:cubicBezTo>
                  <a:cubicBezTo>
                    <a:pt x="52" y="16"/>
                    <a:pt x="49" y="18"/>
                    <a:pt x="49" y="19"/>
                  </a:cubicBezTo>
                  <a:cubicBezTo>
                    <a:pt x="48" y="19"/>
                    <a:pt x="47" y="19"/>
                    <a:pt x="46" y="19"/>
                  </a:cubicBezTo>
                  <a:cubicBezTo>
                    <a:pt x="46" y="20"/>
                    <a:pt x="42" y="23"/>
                    <a:pt x="41" y="24"/>
                  </a:cubicBezTo>
                  <a:cubicBezTo>
                    <a:pt x="40" y="25"/>
                    <a:pt x="37" y="29"/>
                    <a:pt x="37" y="31"/>
                  </a:cubicBezTo>
                  <a:cubicBezTo>
                    <a:pt x="36" y="32"/>
                    <a:pt x="35" y="32"/>
                    <a:pt x="34" y="32"/>
                  </a:cubicBezTo>
                  <a:cubicBezTo>
                    <a:pt x="34" y="32"/>
                    <a:pt x="33" y="33"/>
                    <a:pt x="33" y="34"/>
                  </a:cubicBezTo>
                  <a:cubicBezTo>
                    <a:pt x="33" y="34"/>
                    <a:pt x="30" y="36"/>
                    <a:pt x="29" y="38"/>
                  </a:cubicBezTo>
                  <a:cubicBezTo>
                    <a:pt x="29" y="40"/>
                    <a:pt x="30" y="44"/>
                    <a:pt x="30" y="45"/>
                  </a:cubicBezTo>
                  <a:cubicBezTo>
                    <a:pt x="30" y="47"/>
                    <a:pt x="31" y="49"/>
                    <a:pt x="32" y="49"/>
                  </a:cubicBezTo>
                  <a:cubicBezTo>
                    <a:pt x="33" y="49"/>
                    <a:pt x="33" y="52"/>
                    <a:pt x="32" y="53"/>
                  </a:cubicBezTo>
                  <a:cubicBezTo>
                    <a:pt x="32" y="53"/>
                    <a:pt x="33" y="54"/>
                    <a:pt x="33" y="55"/>
                  </a:cubicBezTo>
                  <a:cubicBezTo>
                    <a:pt x="33" y="55"/>
                    <a:pt x="30" y="56"/>
                    <a:pt x="29" y="56"/>
                  </a:cubicBezTo>
                  <a:cubicBezTo>
                    <a:pt x="29" y="57"/>
                    <a:pt x="27" y="58"/>
                    <a:pt x="27" y="59"/>
                  </a:cubicBezTo>
                  <a:cubicBezTo>
                    <a:pt x="27" y="60"/>
                    <a:pt x="24" y="60"/>
                    <a:pt x="23" y="61"/>
                  </a:cubicBezTo>
                  <a:cubicBezTo>
                    <a:pt x="24" y="60"/>
                    <a:pt x="24" y="60"/>
                    <a:pt x="24" y="59"/>
                  </a:cubicBezTo>
                  <a:cubicBezTo>
                    <a:pt x="25" y="58"/>
                    <a:pt x="24" y="57"/>
                    <a:pt x="24" y="56"/>
                  </a:cubicBezTo>
                  <a:cubicBezTo>
                    <a:pt x="23" y="56"/>
                    <a:pt x="23" y="51"/>
                    <a:pt x="22" y="50"/>
                  </a:cubicBezTo>
                  <a:cubicBezTo>
                    <a:pt x="22" y="49"/>
                    <a:pt x="20" y="47"/>
                    <a:pt x="20" y="47"/>
                  </a:cubicBezTo>
                  <a:cubicBezTo>
                    <a:pt x="19" y="47"/>
                    <a:pt x="20" y="46"/>
                    <a:pt x="20" y="45"/>
                  </a:cubicBezTo>
                  <a:cubicBezTo>
                    <a:pt x="20" y="44"/>
                    <a:pt x="18" y="44"/>
                    <a:pt x="17" y="45"/>
                  </a:cubicBezTo>
                  <a:cubicBezTo>
                    <a:pt x="17" y="45"/>
                    <a:pt x="16" y="50"/>
                    <a:pt x="16" y="51"/>
                  </a:cubicBezTo>
                  <a:cubicBezTo>
                    <a:pt x="16" y="52"/>
                    <a:pt x="17" y="54"/>
                    <a:pt x="17" y="54"/>
                  </a:cubicBezTo>
                  <a:cubicBezTo>
                    <a:pt x="18" y="54"/>
                    <a:pt x="18" y="57"/>
                    <a:pt x="17" y="57"/>
                  </a:cubicBezTo>
                  <a:cubicBezTo>
                    <a:pt x="16" y="57"/>
                    <a:pt x="15" y="60"/>
                    <a:pt x="16" y="61"/>
                  </a:cubicBezTo>
                  <a:cubicBezTo>
                    <a:pt x="16" y="62"/>
                    <a:pt x="15" y="63"/>
                    <a:pt x="15" y="64"/>
                  </a:cubicBezTo>
                  <a:cubicBezTo>
                    <a:pt x="14" y="64"/>
                    <a:pt x="18" y="64"/>
                    <a:pt x="20" y="64"/>
                  </a:cubicBezTo>
                  <a:cubicBezTo>
                    <a:pt x="21" y="64"/>
                    <a:pt x="23" y="64"/>
                    <a:pt x="22" y="64"/>
                  </a:cubicBezTo>
                  <a:cubicBezTo>
                    <a:pt x="22" y="65"/>
                    <a:pt x="19" y="65"/>
                    <a:pt x="19" y="66"/>
                  </a:cubicBezTo>
                  <a:cubicBezTo>
                    <a:pt x="18" y="67"/>
                    <a:pt x="16" y="68"/>
                    <a:pt x="16" y="69"/>
                  </a:cubicBezTo>
                  <a:cubicBezTo>
                    <a:pt x="15" y="69"/>
                    <a:pt x="16" y="70"/>
                    <a:pt x="17" y="70"/>
                  </a:cubicBezTo>
                  <a:cubicBezTo>
                    <a:pt x="18" y="70"/>
                    <a:pt x="19" y="73"/>
                    <a:pt x="20" y="74"/>
                  </a:cubicBezTo>
                  <a:cubicBezTo>
                    <a:pt x="20" y="75"/>
                    <a:pt x="20" y="76"/>
                    <a:pt x="20" y="77"/>
                  </a:cubicBezTo>
                  <a:cubicBezTo>
                    <a:pt x="20" y="77"/>
                    <a:pt x="15" y="76"/>
                    <a:pt x="14" y="77"/>
                  </a:cubicBezTo>
                  <a:cubicBezTo>
                    <a:pt x="12" y="77"/>
                    <a:pt x="10" y="81"/>
                    <a:pt x="10" y="82"/>
                  </a:cubicBezTo>
                  <a:cubicBezTo>
                    <a:pt x="10" y="83"/>
                    <a:pt x="10" y="87"/>
                    <a:pt x="10" y="88"/>
                  </a:cubicBezTo>
                  <a:cubicBezTo>
                    <a:pt x="11" y="89"/>
                    <a:pt x="14" y="89"/>
                    <a:pt x="15" y="90"/>
                  </a:cubicBezTo>
                  <a:cubicBezTo>
                    <a:pt x="15" y="90"/>
                    <a:pt x="19" y="90"/>
                    <a:pt x="19" y="90"/>
                  </a:cubicBezTo>
                  <a:cubicBezTo>
                    <a:pt x="20" y="91"/>
                    <a:pt x="22" y="87"/>
                    <a:pt x="23" y="85"/>
                  </a:cubicBezTo>
                  <a:cubicBezTo>
                    <a:pt x="23" y="84"/>
                    <a:pt x="26" y="81"/>
                    <a:pt x="27" y="80"/>
                  </a:cubicBezTo>
                  <a:cubicBezTo>
                    <a:pt x="28" y="78"/>
                    <a:pt x="31" y="79"/>
                    <a:pt x="32" y="78"/>
                  </a:cubicBezTo>
                  <a:cubicBezTo>
                    <a:pt x="33" y="77"/>
                    <a:pt x="33" y="81"/>
                    <a:pt x="33" y="83"/>
                  </a:cubicBezTo>
                  <a:cubicBezTo>
                    <a:pt x="34" y="84"/>
                    <a:pt x="37" y="84"/>
                    <a:pt x="37" y="83"/>
                  </a:cubicBezTo>
                  <a:cubicBezTo>
                    <a:pt x="36" y="81"/>
                    <a:pt x="37" y="80"/>
                    <a:pt x="37" y="81"/>
                  </a:cubicBezTo>
                  <a:cubicBezTo>
                    <a:pt x="37" y="81"/>
                    <a:pt x="41" y="83"/>
                    <a:pt x="41" y="84"/>
                  </a:cubicBezTo>
                  <a:cubicBezTo>
                    <a:pt x="42" y="85"/>
                    <a:pt x="42" y="87"/>
                    <a:pt x="41" y="87"/>
                  </a:cubicBezTo>
                  <a:cubicBezTo>
                    <a:pt x="40" y="87"/>
                    <a:pt x="40" y="89"/>
                    <a:pt x="41" y="89"/>
                  </a:cubicBezTo>
                  <a:cubicBezTo>
                    <a:pt x="42" y="89"/>
                    <a:pt x="43" y="87"/>
                    <a:pt x="44" y="86"/>
                  </a:cubicBezTo>
                  <a:cubicBezTo>
                    <a:pt x="45" y="86"/>
                    <a:pt x="45" y="84"/>
                    <a:pt x="45" y="84"/>
                  </a:cubicBezTo>
                  <a:cubicBezTo>
                    <a:pt x="45" y="84"/>
                    <a:pt x="46" y="82"/>
                    <a:pt x="46" y="83"/>
                  </a:cubicBezTo>
                  <a:cubicBezTo>
                    <a:pt x="47" y="83"/>
                    <a:pt x="44" y="79"/>
                    <a:pt x="43" y="78"/>
                  </a:cubicBezTo>
                  <a:cubicBezTo>
                    <a:pt x="41" y="76"/>
                    <a:pt x="42" y="77"/>
                    <a:pt x="45" y="79"/>
                  </a:cubicBezTo>
                  <a:cubicBezTo>
                    <a:pt x="45" y="79"/>
                    <a:pt x="45" y="79"/>
                    <a:pt x="47" y="82"/>
                  </a:cubicBezTo>
                  <a:cubicBezTo>
                    <a:pt x="47" y="82"/>
                    <a:pt x="48" y="84"/>
                    <a:pt x="48" y="84"/>
                  </a:cubicBezTo>
                  <a:cubicBezTo>
                    <a:pt x="49" y="85"/>
                    <a:pt x="49" y="85"/>
                    <a:pt x="49" y="85"/>
                  </a:cubicBezTo>
                  <a:cubicBezTo>
                    <a:pt x="49" y="86"/>
                    <a:pt x="49" y="88"/>
                    <a:pt x="49" y="89"/>
                  </a:cubicBezTo>
                  <a:cubicBezTo>
                    <a:pt x="49" y="90"/>
                    <a:pt x="51" y="91"/>
                    <a:pt x="52" y="91"/>
                  </a:cubicBezTo>
                  <a:cubicBezTo>
                    <a:pt x="53" y="91"/>
                    <a:pt x="53" y="91"/>
                    <a:pt x="53" y="91"/>
                  </a:cubicBezTo>
                  <a:cubicBezTo>
                    <a:pt x="53" y="91"/>
                    <a:pt x="54" y="93"/>
                    <a:pt x="55" y="93"/>
                  </a:cubicBezTo>
                  <a:cubicBezTo>
                    <a:pt x="55" y="93"/>
                    <a:pt x="56" y="91"/>
                    <a:pt x="55" y="91"/>
                  </a:cubicBezTo>
                  <a:cubicBezTo>
                    <a:pt x="54" y="91"/>
                    <a:pt x="54" y="88"/>
                    <a:pt x="54" y="86"/>
                  </a:cubicBezTo>
                  <a:cubicBezTo>
                    <a:pt x="54" y="85"/>
                    <a:pt x="55" y="84"/>
                    <a:pt x="55" y="84"/>
                  </a:cubicBezTo>
                  <a:cubicBezTo>
                    <a:pt x="55" y="84"/>
                    <a:pt x="55" y="87"/>
                    <a:pt x="55" y="87"/>
                  </a:cubicBezTo>
                  <a:cubicBezTo>
                    <a:pt x="55" y="88"/>
                    <a:pt x="55" y="89"/>
                    <a:pt x="56" y="90"/>
                  </a:cubicBezTo>
                  <a:cubicBezTo>
                    <a:pt x="56" y="90"/>
                    <a:pt x="56" y="90"/>
                    <a:pt x="57" y="91"/>
                  </a:cubicBezTo>
                  <a:cubicBezTo>
                    <a:pt x="59" y="92"/>
                    <a:pt x="59" y="92"/>
                    <a:pt x="59" y="92"/>
                  </a:cubicBezTo>
                  <a:cubicBezTo>
                    <a:pt x="62" y="92"/>
                    <a:pt x="66" y="92"/>
                    <a:pt x="65" y="93"/>
                  </a:cubicBezTo>
                  <a:cubicBezTo>
                    <a:pt x="65" y="93"/>
                    <a:pt x="68" y="94"/>
                    <a:pt x="68" y="93"/>
                  </a:cubicBezTo>
                  <a:cubicBezTo>
                    <a:pt x="68" y="92"/>
                    <a:pt x="68" y="93"/>
                    <a:pt x="68" y="93"/>
                  </a:cubicBezTo>
                  <a:cubicBezTo>
                    <a:pt x="68" y="94"/>
                    <a:pt x="66" y="97"/>
                    <a:pt x="66" y="98"/>
                  </a:cubicBezTo>
                  <a:cubicBezTo>
                    <a:pt x="65" y="99"/>
                    <a:pt x="59" y="98"/>
                    <a:pt x="56" y="98"/>
                  </a:cubicBezTo>
                  <a:cubicBezTo>
                    <a:pt x="53" y="98"/>
                    <a:pt x="49" y="99"/>
                    <a:pt x="48" y="100"/>
                  </a:cubicBezTo>
                  <a:cubicBezTo>
                    <a:pt x="48" y="100"/>
                    <a:pt x="43" y="98"/>
                    <a:pt x="41" y="97"/>
                  </a:cubicBezTo>
                  <a:cubicBezTo>
                    <a:pt x="39" y="96"/>
                    <a:pt x="38" y="93"/>
                    <a:pt x="37" y="92"/>
                  </a:cubicBezTo>
                  <a:cubicBezTo>
                    <a:pt x="37" y="92"/>
                    <a:pt x="37" y="91"/>
                    <a:pt x="37" y="90"/>
                  </a:cubicBezTo>
                  <a:cubicBezTo>
                    <a:pt x="37" y="90"/>
                    <a:pt x="32" y="89"/>
                    <a:pt x="31" y="90"/>
                  </a:cubicBezTo>
                  <a:cubicBezTo>
                    <a:pt x="30" y="90"/>
                    <a:pt x="22" y="91"/>
                    <a:pt x="21" y="92"/>
                  </a:cubicBezTo>
                  <a:cubicBezTo>
                    <a:pt x="19" y="93"/>
                    <a:pt x="16" y="92"/>
                    <a:pt x="16" y="92"/>
                  </a:cubicBezTo>
                  <a:cubicBezTo>
                    <a:pt x="15" y="92"/>
                    <a:pt x="13" y="94"/>
                    <a:pt x="12" y="94"/>
                  </a:cubicBezTo>
                  <a:cubicBezTo>
                    <a:pt x="11" y="95"/>
                    <a:pt x="10" y="98"/>
                    <a:pt x="9" y="102"/>
                  </a:cubicBezTo>
                  <a:cubicBezTo>
                    <a:pt x="9" y="102"/>
                    <a:pt x="9" y="102"/>
                    <a:pt x="8" y="104"/>
                  </a:cubicBezTo>
                  <a:cubicBezTo>
                    <a:pt x="7" y="106"/>
                    <a:pt x="7" y="106"/>
                    <a:pt x="7" y="106"/>
                  </a:cubicBezTo>
                  <a:cubicBezTo>
                    <a:pt x="5" y="108"/>
                    <a:pt x="2" y="114"/>
                    <a:pt x="1" y="115"/>
                  </a:cubicBezTo>
                  <a:cubicBezTo>
                    <a:pt x="1" y="116"/>
                    <a:pt x="0" y="125"/>
                    <a:pt x="0" y="128"/>
                  </a:cubicBezTo>
                  <a:cubicBezTo>
                    <a:pt x="0" y="130"/>
                    <a:pt x="3" y="137"/>
                    <a:pt x="3" y="138"/>
                  </a:cubicBezTo>
                  <a:cubicBezTo>
                    <a:pt x="4" y="140"/>
                    <a:pt x="8" y="144"/>
                    <a:pt x="10" y="145"/>
                  </a:cubicBezTo>
                  <a:cubicBezTo>
                    <a:pt x="11" y="145"/>
                    <a:pt x="16" y="146"/>
                    <a:pt x="18" y="146"/>
                  </a:cubicBezTo>
                  <a:cubicBezTo>
                    <a:pt x="19" y="146"/>
                    <a:pt x="21" y="144"/>
                    <a:pt x="22" y="142"/>
                  </a:cubicBezTo>
                  <a:cubicBezTo>
                    <a:pt x="22" y="142"/>
                    <a:pt x="22" y="142"/>
                    <a:pt x="24" y="143"/>
                  </a:cubicBezTo>
                  <a:cubicBezTo>
                    <a:pt x="25" y="143"/>
                    <a:pt x="25" y="143"/>
                    <a:pt x="25" y="143"/>
                  </a:cubicBezTo>
                  <a:cubicBezTo>
                    <a:pt x="25" y="144"/>
                    <a:pt x="28" y="145"/>
                    <a:pt x="29" y="145"/>
                  </a:cubicBezTo>
                  <a:cubicBezTo>
                    <a:pt x="30" y="146"/>
                    <a:pt x="32" y="145"/>
                    <a:pt x="33" y="145"/>
                  </a:cubicBezTo>
                  <a:cubicBezTo>
                    <a:pt x="34" y="145"/>
                    <a:pt x="34" y="151"/>
                    <a:pt x="34" y="153"/>
                  </a:cubicBezTo>
                  <a:cubicBezTo>
                    <a:pt x="33" y="155"/>
                    <a:pt x="35" y="161"/>
                    <a:pt x="35" y="162"/>
                  </a:cubicBezTo>
                  <a:cubicBezTo>
                    <a:pt x="36" y="164"/>
                    <a:pt x="38" y="169"/>
                    <a:pt x="38" y="171"/>
                  </a:cubicBezTo>
                  <a:cubicBezTo>
                    <a:pt x="38" y="173"/>
                    <a:pt x="37" y="179"/>
                    <a:pt x="37" y="181"/>
                  </a:cubicBezTo>
                  <a:cubicBezTo>
                    <a:pt x="37" y="183"/>
                    <a:pt x="39" y="189"/>
                    <a:pt x="40" y="191"/>
                  </a:cubicBezTo>
                  <a:cubicBezTo>
                    <a:pt x="41" y="193"/>
                    <a:pt x="41" y="197"/>
                    <a:pt x="41" y="198"/>
                  </a:cubicBezTo>
                  <a:cubicBezTo>
                    <a:pt x="41" y="199"/>
                    <a:pt x="44" y="205"/>
                    <a:pt x="45" y="207"/>
                  </a:cubicBezTo>
                  <a:cubicBezTo>
                    <a:pt x="46" y="210"/>
                    <a:pt x="54" y="210"/>
                    <a:pt x="56" y="209"/>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 name="Freeform 14"/>
            <p:cNvSpPr/>
            <p:nvPr/>
          </p:nvSpPr>
          <p:spPr bwMode="auto">
            <a:xfrm>
              <a:off x="3362135" y="2628467"/>
              <a:ext cx="55168" cy="49038"/>
            </a:xfrm>
            <a:custGeom>
              <a:avLst/>
              <a:gdLst>
                <a:gd name="T0" fmla="*/ 3 w 9"/>
                <a:gd name="T1" fmla="*/ 8 h 8"/>
                <a:gd name="T2" fmla="*/ 7 w 9"/>
                <a:gd name="T3" fmla="*/ 6 h 8"/>
                <a:gd name="T4" fmla="*/ 8 w 9"/>
                <a:gd name="T5" fmla="*/ 3 h 8"/>
                <a:gd name="T6" fmla="*/ 5 w 9"/>
                <a:gd name="T7" fmla="*/ 0 h 8"/>
                <a:gd name="T8" fmla="*/ 3 w 9"/>
                <a:gd name="T9" fmla="*/ 2 h 8"/>
                <a:gd name="T10" fmla="*/ 0 w 9"/>
                <a:gd name="T11" fmla="*/ 4 h 8"/>
                <a:gd name="T12" fmla="*/ 0 w 9"/>
                <a:gd name="T13" fmla="*/ 5 h 8"/>
                <a:gd name="T14" fmla="*/ 3 w 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3" y="8"/>
                  </a:moveTo>
                  <a:cubicBezTo>
                    <a:pt x="3" y="8"/>
                    <a:pt x="5" y="7"/>
                    <a:pt x="7" y="6"/>
                  </a:cubicBezTo>
                  <a:cubicBezTo>
                    <a:pt x="8" y="6"/>
                    <a:pt x="9" y="3"/>
                    <a:pt x="8" y="3"/>
                  </a:cubicBezTo>
                  <a:cubicBezTo>
                    <a:pt x="7" y="3"/>
                    <a:pt x="6" y="0"/>
                    <a:pt x="5" y="0"/>
                  </a:cubicBezTo>
                  <a:cubicBezTo>
                    <a:pt x="4" y="0"/>
                    <a:pt x="3" y="1"/>
                    <a:pt x="3" y="2"/>
                  </a:cubicBezTo>
                  <a:cubicBezTo>
                    <a:pt x="3" y="3"/>
                    <a:pt x="1" y="3"/>
                    <a:pt x="0" y="4"/>
                  </a:cubicBezTo>
                  <a:cubicBezTo>
                    <a:pt x="0" y="5"/>
                    <a:pt x="0" y="5"/>
                    <a:pt x="0" y="5"/>
                  </a:cubicBezTo>
                  <a:cubicBezTo>
                    <a:pt x="1" y="5"/>
                    <a:pt x="3" y="7"/>
                    <a:pt x="3" y="8"/>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 name="Freeform 15"/>
            <p:cNvSpPr/>
            <p:nvPr/>
          </p:nvSpPr>
          <p:spPr bwMode="auto">
            <a:xfrm>
              <a:off x="3331486" y="2758214"/>
              <a:ext cx="36779" cy="55168"/>
            </a:xfrm>
            <a:custGeom>
              <a:avLst/>
              <a:gdLst>
                <a:gd name="T0" fmla="*/ 6 w 6"/>
                <a:gd name="T1" fmla="*/ 4 h 9"/>
                <a:gd name="T2" fmla="*/ 5 w 6"/>
                <a:gd name="T3" fmla="*/ 0 h 9"/>
                <a:gd name="T4" fmla="*/ 1 w 6"/>
                <a:gd name="T5" fmla="*/ 7 h 9"/>
                <a:gd name="T6" fmla="*/ 2 w 6"/>
                <a:gd name="T7" fmla="*/ 8 h 9"/>
                <a:gd name="T8" fmla="*/ 5 w 6"/>
                <a:gd name="T9" fmla="*/ 9 h 9"/>
                <a:gd name="T10" fmla="*/ 5 w 6"/>
                <a:gd name="T11" fmla="*/ 8 h 9"/>
                <a:gd name="T12" fmla="*/ 6 w 6"/>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4"/>
                  </a:moveTo>
                  <a:cubicBezTo>
                    <a:pt x="6" y="3"/>
                    <a:pt x="6" y="0"/>
                    <a:pt x="5" y="0"/>
                  </a:cubicBezTo>
                  <a:cubicBezTo>
                    <a:pt x="3" y="0"/>
                    <a:pt x="0" y="4"/>
                    <a:pt x="1" y="7"/>
                  </a:cubicBezTo>
                  <a:cubicBezTo>
                    <a:pt x="1" y="9"/>
                    <a:pt x="2" y="9"/>
                    <a:pt x="2" y="8"/>
                  </a:cubicBezTo>
                  <a:cubicBezTo>
                    <a:pt x="3" y="8"/>
                    <a:pt x="5" y="9"/>
                    <a:pt x="5" y="9"/>
                  </a:cubicBezTo>
                  <a:cubicBezTo>
                    <a:pt x="6" y="9"/>
                    <a:pt x="6" y="9"/>
                    <a:pt x="5" y="8"/>
                  </a:cubicBezTo>
                  <a:cubicBezTo>
                    <a:pt x="5" y="7"/>
                    <a:pt x="5" y="4"/>
                    <a:pt x="6" y="4"/>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 name="Freeform 16"/>
            <p:cNvSpPr/>
            <p:nvPr/>
          </p:nvSpPr>
          <p:spPr bwMode="auto">
            <a:xfrm>
              <a:off x="3251799" y="2709176"/>
              <a:ext cx="79687" cy="110336"/>
            </a:xfrm>
            <a:custGeom>
              <a:avLst/>
              <a:gdLst>
                <a:gd name="T0" fmla="*/ 12 w 13"/>
                <a:gd name="T1" fmla="*/ 9 h 18"/>
                <a:gd name="T2" fmla="*/ 13 w 13"/>
                <a:gd name="T3" fmla="*/ 3 h 18"/>
                <a:gd name="T4" fmla="*/ 10 w 13"/>
                <a:gd name="T5" fmla="*/ 0 h 18"/>
                <a:gd name="T6" fmla="*/ 3 w 13"/>
                <a:gd name="T7" fmla="*/ 8 h 18"/>
                <a:gd name="T8" fmla="*/ 1 w 13"/>
                <a:gd name="T9" fmla="*/ 15 h 18"/>
                <a:gd name="T10" fmla="*/ 7 w 13"/>
                <a:gd name="T11" fmla="*/ 17 h 18"/>
                <a:gd name="T12" fmla="*/ 9 w 13"/>
                <a:gd name="T13" fmla="*/ 17 h 18"/>
                <a:gd name="T14" fmla="*/ 10 w 13"/>
                <a:gd name="T15" fmla="*/ 16 h 18"/>
                <a:gd name="T16" fmla="*/ 12 w 13"/>
                <a:gd name="T17" fmla="*/ 13 h 18"/>
                <a:gd name="T18" fmla="*/ 12 w 13"/>
                <a:gd name="T19"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8">
                  <a:moveTo>
                    <a:pt x="12" y="9"/>
                  </a:moveTo>
                  <a:cubicBezTo>
                    <a:pt x="12" y="8"/>
                    <a:pt x="13" y="4"/>
                    <a:pt x="13" y="3"/>
                  </a:cubicBezTo>
                  <a:cubicBezTo>
                    <a:pt x="13" y="3"/>
                    <a:pt x="11" y="1"/>
                    <a:pt x="10" y="0"/>
                  </a:cubicBezTo>
                  <a:cubicBezTo>
                    <a:pt x="9" y="0"/>
                    <a:pt x="6" y="7"/>
                    <a:pt x="3" y="8"/>
                  </a:cubicBezTo>
                  <a:cubicBezTo>
                    <a:pt x="1" y="10"/>
                    <a:pt x="0" y="14"/>
                    <a:pt x="1" y="15"/>
                  </a:cubicBezTo>
                  <a:cubicBezTo>
                    <a:pt x="1" y="16"/>
                    <a:pt x="6" y="16"/>
                    <a:pt x="7" y="17"/>
                  </a:cubicBezTo>
                  <a:cubicBezTo>
                    <a:pt x="8" y="18"/>
                    <a:pt x="9" y="17"/>
                    <a:pt x="9" y="17"/>
                  </a:cubicBezTo>
                  <a:cubicBezTo>
                    <a:pt x="10" y="17"/>
                    <a:pt x="10" y="17"/>
                    <a:pt x="10" y="16"/>
                  </a:cubicBezTo>
                  <a:cubicBezTo>
                    <a:pt x="9" y="16"/>
                    <a:pt x="11" y="14"/>
                    <a:pt x="12" y="13"/>
                  </a:cubicBezTo>
                  <a:cubicBezTo>
                    <a:pt x="12" y="12"/>
                    <a:pt x="12" y="10"/>
                    <a:pt x="12" y="9"/>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 name="Freeform 17"/>
            <p:cNvSpPr/>
            <p:nvPr/>
          </p:nvSpPr>
          <p:spPr bwMode="auto">
            <a:xfrm>
              <a:off x="3221150" y="2831771"/>
              <a:ext cx="79687" cy="30649"/>
            </a:xfrm>
            <a:custGeom>
              <a:avLst/>
              <a:gdLst>
                <a:gd name="T0" fmla="*/ 4 w 13"/>
                <a:gd name="T1" fmla="*/ 0 h 5"/>
                <a:gd name="T2" fmla="*/ 0 w 13"/>
                <a:gd name="T3" fmla="*/ 2 h 5"/>
                <a:gd name="T4" fmla="*/ 9 w 13"/>
                <a:gd name="T5" fmla="*/ 4 h 5"/>
                <a:gd name="T6" fmla="*/ 13 w 13"/>
                <a:gd name="T7" fmla="*/ 5 h 5"/>
                <a:gd name="T8" fmla="*/ 4 w 13"/>
                <a:gd name="T9" fmla="*/ 0 h 5"/>
              </a:gdLst>
              <a:ahLst/>
              <a:cxnLst>
                <a:cxn ang="0">
                  <a:pos x="T0" y="T1"/>
                </a:cxn>
                <a:cxn ang="0">
                  <a:pos x="T2" y="T3"/>
                </a:cxn>
                <a:cxn ang="0">
                  <a:pos x="T4" y="T5"/>
                </a:cxn>
                <a:cxn ang="0">
                  <a:pos x="T6" y="T7"/>
                </a:cxn>
                <a:cxn ang="0">
                  <a:pos x="T8" y="T9"/>
                </a:cxn>
              </a:cxnLst>
              <a:rect l="0" t="0" r="r" b="b"/>
              <a:pathLst>
                <a:path w="13" h="5">
                  <a:moveTo>
                    <a:pt x="4" y="0"/>
                  </a:moveTo>
                  <a:cubicBezTo>
                    <a:pt x="2" y="0"/>
                    <a:pt x="0" y="1"/>
                    <a:pt x="0" y="2"/>
                  </a:cubicBezTo>
                  <a:cubicBezTo>
                    <a:pt x="0" y="2"/>
                    <a:pt x="7" y="3"/>
                    <a:pt x="9" y="4"/>
                  </a:cubicBezTo>
                  <a:cubicBezTo>
                    <a:pt x="12" y="5"/>
                    <a:pt x="13" y="5"/>
                    <a:pt x="13" y="5"/>
                  </a:cubicBezTo>
                  <a:cubicBezTo>
                    <a:pt x="12" y="4"/>
                    <a:pt x="6" y="1"/>
                    <a:pt x="4"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 name="Freeform 18"/>
            <p:cNvSpPr/>
            <p:nvPr/>
          </p:nvSpPr>
          <p:spPr bwMode="auto">
            <a:xfrm>
              <a:off x="3319227" y="2518131"/>
              <a:ext cx="18389" cy="30649"/>
            </a:xfrm>
            <a:custGeom>
              <a:avLst/>
              <a:gdLst>
                <a:gd name="T0" fmla="*/ 3 w 3"/>
                <a:gd name="T1" fmla="*/ 4 h 5"/>
                <a:gd name="T2" fmla="*/ 1 w 3"/>
                <a:gd name="T3" fmla="*/ 1 h 5"/>
                <a:gd name="T4" fmla="*/ 1 w 3"/>
                <a:gd name="T5" fmla="*/ 4 h 5"/>
                <a:gd name="T6" fmla="*/ 3 w 3"/>
                <a:gd name="T7" fmla="*/ 4 h 5"/>
              </a:gdLst>
              <a:ahLst/>
              <a:cxnLst>
                <a:cxn ang="0">
                  <a:pos x="T0" y="T1"/>
                </a:cxn>
                <a:cxn ang="0">
                  <a:pos x="T2" y="T3"/>
                </a:cxn>
                <a:cxn ang="0">
                  <a:pos x="T4" y="T5"/>
                </a:cxn>
                <a:cxn ang="0">
                  <a:pos x="T6" y="T7"/>
                </a:cxn>
              </a:cxnLst>
              <a:rect l="0" t="0" r="r" b="b"/>
              <a:pathLst>
                <a:path w="3" h="5">
                  <a:moveTo>
                    <a:pt x="3" y="4"/>
                  </a:moveTo>
                  <a:cubicBezTo>
                    <a:pt x="3" y="4"/>
                    <a:pt x="2" y="0"/>
                    <a:pt x="1" y="1"/>
                  </a:cubicBezTo>
                  <a:cubicBezTo>
                    <a:pt x="0" y="1"/>
                    <a:pt x="1" y="4"/>
                    <a:pt x="1" y="4"/>
                  </a:cubicBezTo>
                  <a:cubicBezTo>
                    <a:pt x="1" y="5"/>
                    <a:pt x="2" y="5"/>
                    <a:pt x="3" y="4"/>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 name="Freeform 19"/>
            <p:cNvSpPr/>
            <p:nvPr/>
          </p:nvSpPr>
          <p:spPr bwMode="auto">
            <a:xfrm>
              <a:off x="3337616" y="2579429"/>
              <a:ext cx="24519" cy="36779"/>
            </a:xfrm>
            <a:custGeom>
              <a:avLst/>
              <a:gdLst>
                <a:gd name="T0" fmla="*/ 4 w 4"/>
                <a:gd name="T1" fmla="*/ 2 h 6"/>
                <a:gd name="T2" fmla="*/ 2 w 4"/>
                <a:gd name="T3" fmla="*/ 0 h 6"/>
                <a:gd name="T4" fmla="*/ 1 w 4"/>
                <a:gd name="T5" fmla="*/ 5 h 6"/>
                <a:gd name="T6" fmla="*/ 4 w 4"/>
                <a:gd name="T7" fmla="*/ 2 h 6"/>
              </a:gdLst>
              <a:ahLst/>
              <a:cxnLst>
                <a:cxn ang="0">
                  <a:pos x="T0" y="T1"/>
                </a:cxn>
                <a:cxn ang="0">
                  <a:pos x="T2" y="T3"/>
                </a:cxn>
                <a:cxn ang="0">
                  <a:pos x="T4" y="T5"/>
                </a:cxn>
                <a:cxn ang="0">
                  <a:pos x="T6" y="T7"/>
                </a:cxn>
              </a:cxnLst>
              <a:rect l="0" t="0" r="r" b="b"/>
              <a:pathLst>
                <a:path w="4" h="6">
                  <a:moveTo>
                    <a:pt x="4" y="2"/>
                  </a:moveTo>
                  <a:cubicBezTo>
                    <a:pt x="4" y="1"/>
                    <a:pt x="4" y="0"/>
                    <a:pt x="2" y="0"/>
                  </a:cubicBezTo>
                  <a:cubicBezTo>
                    <a:pt x="0" y="0"/>
                    <a:pt x="1" y="4"/>
                    <a:pt x="1" y="5"/>
                  </a:cubicBezTo>
                  <a:cubicBezTo>
                    <a:pt x="2" y="6"/>
                    <a:pt x="4" y="3"/>
                    <a:pt x="4" y="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 name="Freeform 20"/>
            <p:cNvSpPr/>
            <p:nvPr/>
          </p:nvSpPr>
          <p:spPr bwMode="auto">
            <a:xfrm>
              <a:off x="3411173" y="2758214"/>
              <a:ext cx="37800" cy="24519"/>
            </a:xfrm>
            <a:custGeom>
              <a:avLst/>
              <a:gdLst>
                <a:gd name="T0" fmla="*/ 0 w 6"/>
                <a:gd name="T1" fmla="*/ 3 h 4"/>
                <a:gd name="T2" fmla="*/ 6 w 6"/>
                <a:gd name="T3" fmla="*/ 1 h 4"/>
                <a:gd name="T4" fmla="*/ 0 w 6"/>
                <a:gd name="T5" fmla="*/ 3 h 4"/>
              </a:gdLst>
              <a:ahLst/>
              <a:cxnLst>
                <a:cxn ang="0">
                  <a:pos x="T0" y="T1"/>
                </a:cxn>
                <a:cxn ang="0">
                  <a:pos x="T2" y="T3"/>
                </a:cxn>
                <a:cxn ang="0">
                  <a:pos x="T4" y="T5"/>
                </a:cxn>
              </a:cxnLst>
              <a:rect l="0" t="0" r="r" b="b"/>
              <a:pathLst>
                <a:path w="6" h="4">
                  <a:moveTo>
                    <a:pt x="0" y="3"/>
                  </a:moveTo>
                  <a:cubicBezTo>
                    <a:pt x="2" y="4"/>
                    <a:pt x="6" y="3"/>
                    <a:pt x="6" y="1"/>
                  </a:cubicBezTo>
                  <a:cubicBezTo>
                    <a:pt x="5" y="0"/>
                    <a:pt x="0" y="0"/>
                    <a:pt x="0" y="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9" name="Freeform 21"/>
            <p:cNvSpPr/>
            <p:nvPr/>
          </p:nvSpPr>
          <p:spPr bwMode="auto">
            <a:xfrm>
              <a:off x="3392784" y="2388385"/>
              <a:ext cx="68449" cy="68449"/>
            </a:xfrm>
            <a:custGeom>
              <a:avLst/>
              <a:gdLst>
                <a:gd name="T0" fmla="*/ 2 w 11"/>
                <a:gd name="T1" fmla="*/ 5 h 11"/>
                <a:gd name="T2" fmla="*/ 1 w 11"/>
                <a:gd name="T3" fmla="*/ 7 h 11"/>
                <a:gd name="T4" fmla="*/ 1 w 11"/>
                <a:gd name="T5" fmla="*/ 7 h 11"/>
                <a:gd name="T6" fmla="*/ 1 w 11"/>
                <a:gd name="T7" fmla="*/ 10 h 11"/>
                <a:gd name="T8" fmla="*/ 4 w 11"/>
                <a:gd name="T9" fmla="*/ 8 h 11"/>
                <a:gd name="T10" fmla="*/ 7 w 11"/>
                <a:gd name="T11" fmla="*/ 7 h 11"/>
                <a:gd name="T12" fmla="*/ 10 w 11"/>
                <a:gd name="T13" fmla="*/ 6 h 11"/>
                <a:gd name="T14" fmla="*/ 11 w 11"/>
                <a:gd name="T15" fmla="*/ 5 h 11"/>
                <a:gd name="T16" fmla="*/ 10 w 11"/>
                <a:gd name="T17" fmla="*/ 0 h 11"/>
                <a:gd name="T18" fmla="*/ 8 w 11"/>
                <a:gd name="T19" fmla="*/ 1 h 11"/>
                <a:gd name="T20" fmla="*/ 2 w 11"/>
                <a:gd name="T21"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1">
                  <a:moveTo>
                    <a:pt x="2" y="5"/>
                  </a:moveTo>
                  <a:cubicBezTo>
                    <a:pt x="1" y="5"/>
                    <a:pt x="1" y="7"/>
                    <a:pt x="1" y="7"/>
                  </a:cubicBezTo>
                  <a:cubicBezTo>
                    <a:pt x="1" y="7"/>
                    <a:pt x="1" y="7"/>
                    <a:pt x="1" y="7"/>
                  </a:cubicBezTo>
                  <a:cubicBezTo>
                    <a:pt x="0" y="7"/>
                    <a:pt x="0" y="10"/>
                    <a:pt x="1" y="10"/>
                  </a:cubicBezTo>
                  <a:cubicBezTo>
                    <a:pt x="2" y="11"/>
                    <a:pt x="3" y="8"/>
                    <a:pt x="4" y="8"/>
                  </a:cubicBezTo>
                  <a:cubicBezTo>
                    <a:pt x="5" y="7"/>
                    <a:pt x="6" y="7"/>
                    <a:pt x="7" y="7"/>
                  </a:cubicBezTo>
                  <a:cubicBezTo>
                    <a:pt x="7" y="7"/>
                    <a:pt x="8" y="7"/>
                    <a:pt x="10" y="6"/>
                  </a:cubicBezTo>
                  <a:cubicBezTo>
                    <a:pt x="10" y="6"/>
                    <a:pt x="10" y="6"/>
                    <a:pt x="11" y="5"/>
                  </a:cubicBezTo>
                  <a:cubicBezTo>
                    <a:pt x="10" y="3"/>
                    <a:pt x="10" y="1"/>
                    <a:pt x="10" y="0"/>
                  </a:cubicBezTo>
                  <a:cubicBezTo>
                    <a:pt x="9" y="0"/>
                    <a:pt x="8" y="1"/>
                    <a:pt x="8" y="1"/>
                  </a:cubicBezTo>
                  <a:cubicBezTo>
                    <a:pt x="7" y="2"/>
                    <a:pt x="3" y="4"/>
                    <a:pt x="2" y="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0" name="Freeform 22"/>
            <p:cNvSpPr/>
            <p:nvPr/>
          </p:nvSpPr>
          <p:spPr bwMode="auto">
            <a:xfrm flipH="1">
              <a:off x="3140442" y="2721435"/>
              <a:ext cx="0" cy="6130"/>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1" name="Freeform 23"/>
            <p:cNvSpPr/>
            <p:nvPr/>
          </p:nvSpPr>
          <p:spPr bwMode="auto">
            <a:xfrm>
              <a:off x="3140442" y="2715306"/>
              <a:ext cx="80708" cy="104206"/>
            </a:xfrm>
            <a:custGeom>
              <a:avLst/>
              <a:gdLst>
                <a:gd name="T0" fmla="*/ 12 w 13"/>
                <a:gd name="T1" fmla="*/ 12 h 17"/>
                <a:gd name="T2" fmla="*/ 7 w 13"/>
                <a:gd name="T3" fmla="*/ 7 h 17"/>
                <a:gd name="T4" fmla="*/ 6 w 13"/>
                <a:gd name="T5" fmla="*/ 5 h 17"/>
                <a:gd name="T6" fmla="*/ 5 w 13"/>
                <a:gd name="T7" fmla="*/ 4 h 17"/>
                <a:gd name="T8" fmla="*/ 2 w 13"/>
                <a:gd name="T9" fmla="*/ 1 h 17"/>
                <a:gd name="T10" fmla="*/ 0 w 13"/>
                <a:gd name="T11" fmla="*/ 2 h 17"/>
                <a:gd name="T12" fmla="*/ 3 w 13"/>
                <a:gd name="T13" fmla="*/ 3 h 17"/>
                <a:gd name="T14" fmla="*/ 10 w 13"/>
                <a:gd name="T15" fmla="*/ 16 h 17"/>
                <a:gd name="T16" fmla="*/ 12 w 13"/>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2"/>
                  </a:moveTo>
                  <a:cubicBezTo>
                    <a:pt x="11" y="11"/>
                    <a:pt x="9" y="8"/>
                    <a:pt x="7" y="7"/>
                  </a:cubicBezTo>
                  <a:cubicBezTo>
                    <a:pt x="7" y="7"/>
                    <a:pt x="7" y="7"/>
                    <a:pt x="6" y="5"/>
                  </a:cubicBezTo>
                  <a:cubicBezTo>
                    <a:pt x="5" y="4"/>
                    <a:pt x="5" y="4"/>
                    <a:pt x="5" y="4"/>
                  </a:cubicBezTo>
                  <a:cubicBezTo>
                    <a:pt x="5" y="2"/>
                    <a:pt x="2" y="1"/>
                    <a:pt x="2" y="1"/>
                  </a:cubicBezTo>
                  <a:cubicBezTo>
                    <a:pt x="2" y="0"/>
                    <a:pt x="1" y="2"/>
                    <a:pt x="0" y="2"/>
                  </a:cubicBezTo>
                  <a:cubicBezTo>
                    <a:pt x="1" y="2"/>
                    <a:pt x="2" y="3"/>
                    <a:pt x="3" y="3"/>
                  </a:cubicBezTo>
                  <a:cubicBezTo>
                    <a:pt x="5" y="5"/>
                    <a:pt x="9" y="15"/>
                    <a:pt x="10" y="16"/>
                  </a:cubicBezTo>
                  <a:cubicBezTo>
                    <a:pt x="11" y="17"/>
                    <a:pt x="13" y="14"/>
                    <a:pt x="12" y="1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2" name="Freeform 24"/>
            <p:cNvSpPr/>
            <p:nvPr/>
          </p:nvSpPr>
          <p:spPr bwMode="auto">
            <a:xfrm>
              <a:off x="3005587" y="2677505"/>
              <a:ext cx="24519" cy="31671"/>
            </a:xfrm>
            <a:custGeom>
              <a:avLst/>
              <a:gdLst>
                <a:gd name="T0" fmla="*/ 1 w 4"/>
                <a:gd name="T1" fmla="*/ 1 h 5"/>
                <a:gd name="T2" fmla="*/ 4 w 4"/>
                <a:gd name="T3" fmla="*/ 5 h 5"/>
                <a:gd name="T4" fmla="*/ 3 w 4"/>
                <a:gd name="T5" fmla="*/ 0 h 5"/>
                <a:gd name="T6" fmla="*/ 1 w 4"/>
                <a:gd name="T7" fmla="*/ 1 h 5"/>
              </a:gdLst>
              <a:ahLst/>
              <a:cxnLst>
                <a:cxn ang="0">
                  <a:pos x="T0" y="T1"/>
                </a:cxn>
                <a:cxn ang="0">
                  <a:pos x="T2" y="T3"/>
                </a:cxn>
                <a:cxn ang="0">
                  <a:pos x="T4" y="T5"/>
                </a:cxn>
                <a:cxn ang="0">
                  <a:pos x="T6" y="T7"/>
                </a:cxn>
              </a:cxnLst>
              <a:rect l="0" t="0" r="r" b="b"/>
              <a:pathLst>
                <a:path w="4" h="5">
                  <a:moveTo>
                    <a:pt x="1" y="1"/>
                  </a:moveTo>
                  <a:cubicBezTo>
                    <a:pt x="0" y="3"/>
                    <a:pt x="4" y="5"/>
                    <a:pt x="4" y="5"/>
                  </a:cubicBezTo>
                  <a:cubicBezTo>
                    <a:pt x="4" y="4"/>
                    <a:pt x="3" y="1"/>
                    <a:pt x="3" y="0"/>
                  </a:cubicBezTo>
                  <a:cubicBezTo>
                    <a:pt x="2" y="0"/>
                    <a:pt x="1" y="0"/>
                    <a:pt x="1"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3" name="Freeform 25"/>
            <p:cNvSpPr/>
            <p:nvPr/>
          </p:nvSpPr>
          <p:spPr bwMode="auto">
            <a:xfrm>
              <a:off x="2698077" y="2893069"/>
              <a:ext cx="67427" cy="154266"/>
            </a:xfrm>
            <a:custGeom>
              <a:avLst/>
              <a:gdLst>
                <a:gd name="T0" fmla="*/ 2 w 11"/>
                <a:gd name="T1" fmla="*/ 23 h 25"/>
                <a:gd name="T2" fmla="*/ 5 w 11"/>
                <a:gd name="T3" fmla="*/ 25 h 25"/>
                <a:gd name="T4" fmla="*/ 8 w 11"/>
                <a:gd name="T5" fmla="*/ 20 h 25"/>
                <a:gd name="T6" fmla="*/ 9 w 11"/>
                <a:gd name="T7" fmla="*/ 16 h 25"/>
                <a:gd name="T8" fmla="*/ 9 w 11"/>
                <a:gd name="T9" fmla="*/ 14 h 25"/>
                <a:gd name="T10" fmla="*/ 10 w 11"/>
                <a:gd name="T11" fmla="*/ 11 h 25"/>
                <a:gd name="T12" fmla="*/ 9 w 11"/>
                <a:gd name="T13" fmla="*/ 2 h 25"/>
                <a:gd name="T14" fmla="*/ 7 w 11"/>
                <a:gd name="T15" fmla="*/ 3 h 25"/>
                <a:gd name="T16" fmla="*/ 3 w 11"/>
                <a:gd name="T17" fmla="*/ 8 h 25"/>
                <a:gd name="T18" fmla="*/ 1 w 11"/>
                <a:gd name="T19" fmla="*/ 13 h 25"/>
                <a:gd name="T20" fmla="*/ 1 w 11"/>
                <a:gd name="T21" fmla="*/ 17 h 25"/>
                <a:gd name="T22" fmla="*/ 2 w 11"/>
                <a:gd name="T2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5">
                  <a:moveTo>
                    <a:pt x="2" y="23"/>
                  </a:moveTo>
                  <a:cubicBezTo>
                    <a:pt x="2" y="24"/>
                    <a:pt x="4" y="25"/>
                    <a:pt x="5" y="25"/>
                  </a:cubicBezTo>
                  <a:cubicBezTo>
                    <a:pt x="6" y="25"/>
                    <a:pt x="8" y="21"/>
                    <a:pt x="8" y="20"/>
                  </a:cubicBezTo>
                  <a:cubicBezTo>
                    <a:pt x="8" y="19"/>
                    <a:pt x="9" y="16"/>
                    <a:pt x="9" y="16"/>
                  </a:cubicBezTo>
                  <a:cubicBezTo>
                    <a:pt x="9" y="15"/>
                    <a:pt x="9" y="14"/>
                    <a:pt x="9" y="14"/>
                  </a:cubicBezTo>
                  <a:cubicBezTo>
                    <a:pt x="10" y="14"/>
                    <a:pt x="10" y="12"/>
                    <a:pt x="10" y="11"/>
                  </a:cubicBezTo>
                  <a:cubicBezTo>
                    <a:pt x="11" y="9"/>
                    <a:pt x="9" y="3"/>
                    <a:pt x="9" y="2"/>
                  </a:cubicBezTo>
                  <a:cubicBezTo>
                    <a:pt x="9" y="0"/>
                    <a:pt x="7" y="2"/>
                    <a:pt x="7" y="3"/>
                  </a:cubicBezTo>
                  <a:cubicBezTo>
                    <a:pt x="7" y="5"/>
                    <a:pt x="3" y="7"/>
                    <a:pt x="3" y="8"/>
                  </a:cubicBezTo>
                  <a:cubicBezTo>
                    <a:pt x="2" y="9"/>
                    <a:pt x="1" y="12"/>
                    <a:pt x="1" y="13"/>
                  </a:cubicBezTo>
                  <a:cubicBezTo>
                    <a:pt x="2" y="14"/>
                    <a:pt x="1" y="16"/>
                    <a:pt x="1" y="17"/>
                  </a:cubicBezTo>
                  <a:cubicBezTo>
                    <a:pt x="0" y="17"/>
                    <a:pt x="2" y="22"/>
                    <a:pt x="2" y="2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4" name="Freeform 26"/>
            <p:cNvSpPr/>
            <p:nvPr/>
          </p:nvSpPr>
          <p:spPr bwMode="auto">
            <a:xfrm>
              <a:off x="1971699" y="3299677"/>
              <a:ext cx="18389" cy="18389"/>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5" name="Freeform 27"/>
            <p:cNvSpPr/>
            <p:nvPr/>
          </p:nvSpPr>
          <p:spPr bwMode="auto">
            <a:xfrm>
              <a:off x="1922661" y="1730456"/>
              <a:ext cx="417846" cy="381068"/>
            </a:xfrm>
            <a:custGeom>
              <a:avLst/>
              <a:gdLst>
                <a:gd name="T0" fmla="*/ 68 w 68"/>
                <a:gd name="T1" fmla="*/ 7 h 62"/>
                <a:gd name="T2" fmla="*/ 64 w 68"/>
                <a:gd name="T3" fmla="*/ 6 h 62"/>
                <a:gd name="T4" fmla="*/ 59 w 68"/>
                <a:gd name="T5" fmla="*/ 6 h 62"/>
                <a:gd name="T6" fmla="*/ 60 w 68"/>
                <a:gd name="T7" fmla="*/ 3 h 62"/>
                <a:gd name="T8" fmla="*/ 59 w 68"/>
                <a:gd name="T9" fmla="*/ 1 h 62"/>
                <a:gd name="T10" fmla="*/ 52 w 68"/>
                <a:gd name="T11" fmla="*/ 0 h 62"/>
                <a:gd name="T12" fmla="*/ 49 w 68"/>
                <a:gd name="T13" fmla="*/ 0 h 62"/>
                <a:gd name="T14" fmla="*/ 42 w 68"/>
                <a:gd name="T15" fmla="*/ 1 h 62"/>
                <a:gd name="T16" fmla="*/ 33 w 68"/>
                <a:gd name="T17" fmla="*/ 1 h 62"/>
                <a:gd name="T18" fmla="*/ 31 w 68"/>
                <a:gd name="T19" fmla="*/ 5 h 62"/>
                <a:gd name="T20" fmla="*/ 24 w 68"/>
                <a:gd name="T21" fmla="*/ 5 h 62"/>
                <a:gd name="T22" fmla="*/ 11 w 68"/>
                <a:gd name="T23" fmla="*/ 9 h 62"/>
                <a:gd name="T24" fmla="*/ 8 w 68"/>
                <a:gd name="T25" fmla="*/ 13 h 62"/>
                <a:gd name="T26" fmla="*/ 5 w 68"/>
                <a:gd name="T27" fmla="*/ 16 h 62"/>
                <a:gd name="T28" fmla="*/ 0 w 68"/>
                <a:gd name="T29" fmla="*/ 17 h 62"/>
                <a:gd name="T30" fmla="*/ 1 w 68"/>
                <a:gd name="T31" fmla="*/ 19 h 62"/>
                <a:gd name="T32" fmla="*/ 3 w 68"/>
                <a:gd name="T33" fmla="*/ 19 h 62"/>
                <a:gd name="T34" fmla="*/ 7 w 68"/>
                <a:gd name="T35" fmla="*/ 20 h 62"/>
                <a:gd name="T36" fmla="*/ 4 w 68"/>
                <a:gd name="T37" fmla="*/ 21 h 62"/>
                <a:gd name="T38" fmla="*/ 4 w 68"/>
                <a:gd name="T39" fmla="*/ 24 h 62"/>
                <a:gd name="T40" fmla="*/ 8 w 68"/>
                <a:gd name="T41" fmla="*/ 24 h 62"/>
                <a:gd name="T42" fmla="*/ 13 w 68"/>
                <a:gd name="T43" fmla="*/ 25 h 62"/>
                <a:gd name="T44" fmla="*/ 16 w 68"/>
                <a:gd name="T45" fmla="*/ 29 h 62"/>
                <a:gd name="T46" fmla="*/ 16 w 68"/>
                <a:gd name="T47" fmla="*/ 33 h 62"/>
                <a:gd name="T48" fmla="*/ 19 w 68"/>
                <a:gd name="T49" fmla="*/ 35 h 62"/>
                <a:gd name="T50" fmla="*/ 19 w 68"/>
                <a:gd name="T51" fmla="*/ 36 h 62"/>
                <a:gd name="T52" fmla="*/ 19 w 68"/>
                <a:gd name="T53" fmla="*/ 39 h 62"/>
                <a:gd name="T54" fmla="*/ 19 w 68"/>
                <a:gd name="T55" fmla="*/ 42 h 62"/>
                <a:gd name="T56" fmla="*/ 18 w 68"/>
                <a:gd name="T57" fmla="*/ 45 h 62"/>
                <a:gd name="T58" fmla="*/ 21 w 68"/>
                <a:gd name="T59" fmla="*/ 55 h 62"/>
                <a:gd name="T60" fmla="*/ 23 w 68"/>
                <a:gd name="T61" fmla="*/ 60 h 62"/>
                <a:gd name="T62" fmla="*/ 27 w 68"/>
                <a:gd name="T63" fmla="*/ 62 h 62"/>
                <a:gd name="T64" fmla="*/ 29 w 68"/>
                <a:gd name="T65" fmla="*/ 61 h 62"/>
                <a:gd name="T66" fmla="*/ 31 w 68"/>
                <a:gd name="T67" fmla="*/ 57 h 62"/>
                <a:gd name="T68" fmla="*/ 34 w 68"/>
                <a:gd name="T69" fmla="*/ 49 h 62"/>
                <a:gd name="T70" fmla="*/ 38 w 68"/>
                <a:gd name="T71" fmla="*/ 49 h 62"/>
                <a:gd name="T72" fmla="*/ 41 w 68"/>
                <a:gd name="T73" fmla="*/ 46 h 62"/>
                <a:gd name="T74" fmla="*/ 46 w 68"/>
                <a:gd name="T75" fmla="*/ 43 h 62"/>
                <a:gd name="T76" fmla="*/ 50 w 68"/>
                <a:gd name="T77" fmla="*/ 38 h 62"/>
                <a:gd name="T78" fmla="*/ 49 w 68"/>
                <a:gd name="T79" fmla="*/ 37 h 62"/>
                <a:gd name="T80" fmla="*/ 48 w 68"/>
                <a:gd name="T81" fmla="*/ 35 h 62"/>
                <a:gd name="T82" fmla="*/ 53 w 68"/>
                <a:gd name="T83" fmla="*/ 36 h 62"/>
                <a:gd name="T84" fmla="*/ 56 w 68"/>
                <a:gd name="T85" fmla="*/ 35 h 62"/>
                <a:gd name="T86" fmla="*/ 56 w 68"/>
                <a:gd name="T87" fmla="*/ 34 h 62"/>
                <a:gd name="T88" fmla="*/ 56 w 68"/>
                <a:gd name="T89" fmla="*/ 32 h 62"/>
                <a:gd name="T90" fmla="*/ 59 w 68"/>
                <a:gd name="T91" fmla="*/ 26 h 62"/>
                <a:gd name="T92" fmla="*/ 61 w 68"/>
                <a:gd name="T93" fmla="*/ 21 h 62"/>
                <a:gd name="T94" fmla="*/ 60 w 68"/>
                <a:gd name="T95" fmla="*/ 18 h 62"/>
                <a:gd name="T96" fmla="*/ 61 w 68"/>
                <a:gd name="T97" fmla="*/ 17 h 62"/>
                <a:gd name="T98" fmla="*/ 61 w 68"/>
                <a:gd name="T99" fmla="*/ 13 h 62"/>
                <a:gd name="T100" fmla="*/ 64 w 68"/>
                <a:gd name="T101" fmla="*/ 11 h 62"/>
                <a:gd name="T102" fmla="*/ 67 w 68"/>
                <a:gd name="T103" fmla="*/ 10 h 62"/>
                <a:gd name="T104" fmla="*/ 68 w 68"/>
                <a:gd name="T105"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68" y="7"/>
                  </a:move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6" name="Freeform 28"/>
            <p:cNvSpPr/>
            <p:nvPr/>
          </p:nvSpPr>
          <p:spPr bwMode="auto">
            <a:xfrm>
              <a:off x="2415086" y="1785624"/>
              <a:ext cx="110336" cy="91947"/>
            </a:xfrm>
            <a:custGeom>
              <a:avLst/>
              <a:gdLst>
                <a:gd name="T0" fmla="*/ 9 w 18"/>
                <a:gd name="T1" fmla="*/ 0 h 15"/>
                <a:gd name="T2" fmla="*/ 5 w 18"/>
                <a:gd name="T3" fmla="*/ 2 h 15"/>
                <a:gd name="T4" fmla="*/ 2 w 18"/>
                <a:gd name="T5" fmla="*/ 2 h 15"/>
                <a:gd name="T6" fmla="*/ 1 w 18"/>
                <a:gd name="T7" fmla="*/ 6 h 15"/>
                <a:gd name="T8" fmla="*/ 2 w 18"/>
                <a:gd name="T9" fmla="*/ 9 h 15"/>
                <a:gd name="T10" fmla="*/ 6 w 18"/>
                <a:gd name="T11" fmla="*/ 8 h 15"/>
                <a:gd name="T12" fmla="*/ 6 w 18"/>
                <a:gd name="T13" fmla="*/ 11 h 15"/>
                <a:gd name="T14" fmla="*/ 7 w 18"/>
                <a:gd name="T15" fmla="*/ 13 h 15"/>
                <a:gd name="T16" fmla="*/ 10 w 18"/>
                <a:gd name="T17" fmla="*/ 15 h 15"/>
                <a:gd name="T18" fmla="*/ 12 w 18"/>
                <a:gd name="T19" fmla="*/ 11 h 15"/>
                <a:gd name="T20" fmla="*/ 17 w 18"/>
                <a:gd name="T21" fmla="*/ 11 h 15"/>
                <a:gd name="T22" fmla="*/ 17 w 18"/>
                <a:gd name="T23" fmla="*/ 6 h 15"/>
                <a:gd name="T24" fmla="*/ 13 w 18"/>
                <a:gd name="T25" fmla="*/ 5 h 15"/>
                <a:gd name="T26" fmla="*/ 11 w 18"/>
                <a:gd name="T27" fmla="*/ 4 h 15"/>
                <a:gd name="T28" fmla="*/ 9 w 18"/>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2" y="12"/>
                    <a:pt x="12" y="11"/>
                  </a:cubicBezTo>
                  <a:cubicBezTo>
                    <a:pt x="13" y="10"/>
                    <a:pt x="15" y="11"/>
                    <a:pt x="17" y="11"/>
                  </a:cubicBezTo>
                  <a:cubicBezTo>
                    <a:pt x="18" y="11"/>
                    <a:pt x="18" y="7"/>
                    <a:pt x="17" y="6"/>
                  </a:cubicBezTo>
                  <a:cubicBezTo>
                    <a:pt x="16" y="5"/>
                    <a:pt x="14" y="5"/>
                    <a:pt x="13" y="5"/>
                  </a:cubicBezTo>
                  <a:cubicBezTo>
                    <a:pt x="13" y="4"/>
                    <a:pt x="12" y="4"/>
                    <a:pt x="11" y="4"/>
                  </a:cubicBezTo>
                  <a:cubicBezTo>
                    <a:pt x="10" y="4"/>
                    <a:pt x="10" y="1"/>
                    <a:pt x="9"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7" name="Freeform 29"/>
            <p:cNvSpPr/>
            <p:nvPr/>
          </p:nvSpPr>
          <p:spPr bwMode="auto">
            <a:xfrm>
              <a:off x="2488643" y="1773364"/>
              <a:ext cx="85817" cy="30649"/>
            </a:xfrm>
            <a:custGeom>
              <a:avLst/>
              <a:gdLst>
                <a:gd name="T0" fmla="*/ 8 w 14"/>
                <a:gd name="T1" fmla="*/ 5 h 5"/>
                <a:gd name="T2" fmla="*/ 13 w 14"/>
                <a:gd name="T3" fmla="*/ 3 h 5"/>
                <a:gd name="T4" fmla="*/ 4 w 14"/>
                <a:gd name="T5" fmla="*/ 1 h 5"/>
                <a:gd name="T6" fmla="*/ 0 w 14"/>
                <a:gd name="T7" fmla="*/ 1 h 5"/>
                <a:gd name="T8" fmla="*/ 8 w 14"/>
                <a:gd name="T9" fmla="*/ 5 h 5"/>
              </a:gdLst>
              <a:ahLst/>
              <a:cxnLst>
                <a:cxn ang="0">
                  <a:pos x="T0" y="T1"/>
                </a:cxn>
                <a:cxn ang="0">
                  <a:pos x="T2" y="T3"/>
                </a:cxn>
                <a:cxn ang="0">
                  <a:pos x="T4" y="T5"/>
                </a:cxn>
                <a:cxn ang="0">
                  <a:pos x="T6" y="T7"/>
                </a:cxn>
                <a:cxn ang="0">
                  <a:pos x="T8" y="T9"/>
                </a:cxn>
              </a:cxnLst>
              <a:rect l="0" t="0" r="r" b="b"/>
              <a:pathLst>
                <a:path w="14" h="5">
                  <a:moveTo>
                    <a:pt x="8" y="5"/>
                  </a:moveTo>
                  <a:cubicBezTo>
                    <a:pt x="10" y="5"/>
                    <a:pt x="13" y="3"/>
                    <a:pt x="13" y="3"/>
                  </a:cubicBezTo>
                  <a:cubicBezTo>
                    <a:pt x="14" y="2"/>
                    <a:pt x="7" y="1"/>
                    <a:pt x="4" y="1"/>
                  </a:cubicBezTo>
                  <a:cubicBezTo>
                    <a:pt x="2" y="0"/>
                    <a:pt x="0" y="1"/>
                    <a:pt x="0" y="1"/>
                  </a:cubicBezTo>
                  <a:cubicBezTo>
                    <a:pt x="0" y="2"/>
                    <a:pt x="6" y="4"/>
                    <a:pt x="8" y="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8" name="Freeform 30"/>
            <p:cNvSpPr/>
            <p:nvPr/>
          </p:nvSpPr>
          <p:spPr bwMode="auto">
            <a:xfrm>
              <a:off x="2273079" y="2167713"/>
              <a:ext cx="30649" cy="36779"/>
            </a:xfrm>
            <a:custGeom>
              <a:avLst/>
              <a:gdLst>
                <a:gd name="T0" fmla="*/ 1 w 5"/>
                <a:gd name="T1" fmla="*/ 2 h 6"/>
                <a:gd name="T2" fmla="*/ 0 w 5"/>
                <a:gd name="T3" fmla="*/ 5 h 6"/>
                <a:gd name="T4" fmla="*/ 4 w 5"/>
                <a:gd name="T5" fmla="*/ 6 h 6"/>
                <a:gd name="T6" fmla="*/ 5 w 5"/>
                <a:gd name="T7" fmla="*/ 4 h 6"/>
                <a:gd name="T8" fmla="*/ 3 w 5"/>
                <a:gd name="T9" fmla="*/ 0 h 6"/>
                <a:gd name="T10" fmla="*/ 1 w 5"/>
                <a:gd name="T11" fmla="*/ 2 h 6"/>
              </a:gdLst>
              <a:ahLst/>
              <a:cxnLst>
                <a:cxn ang="0">
                  <a:pos x="T0" y="T1"/>
                </a:cxn>
                <a:cxn ang="0">
                  <a:pos x="T2" y="T3"/>
                </a:cxn>
                <a:cxn ang="0">
                  <a:pos x="T4" y="T5"/>
                </a:cxn>
                <a:cxn ang="0">
                  <a:pos x="T6" y="T7"/>
                </a:cxn>
                <a:cxn ang="0">
                  <a:pos x="T8" y="T9"/>
                </a:cxn>
                <a:cxn ang="0">
                  <a:pos x="T10" y="T11"/>
                </a:cxn>
              </a:cxnLst>
              <a:rect l="0" t="0" r="r" b="b"/>
              <a:pathLst>
                <a:path w="5" h="6">
                  <a:moveTo>
                    <a:pt x="1" y="2"/>
                  </a:moveTo>
                  <a:cubicBezTo>
                    <a:pt x="1" y="2"/>
                    <a:pt x="0" y="4"/>
                    <a:pt x="0" y="5"/>
                  </a:cubicBezTo>
                  <a:cubicBezTo>
                    <a:pt x="1" y="6"/>
                    <a:pt x="3" y="6"/>
                    <a:pt x="4" y="6"/>
                  </a:cubicBezTo>
                  <a:cubicBezTo>
                    <a:pt x="5" y="6"/>
                    <a:pt x="5" y="5"/>
                    <a:pt x="5" y="4"/>
                  </a:cubicBezTo>
                  <a:cubicBezTo>
                    <a:pt x="5" y="4"/>
                    <a:pt x="4" y="0"/>
                    <a:pt x="3" y="0"/>
                  </a:cubicBezTo>
                  <a:cubicBezTo>
                    <a:pt x="3" y="0"/>
                    <a:pt x="2" y="3"/>
                    <a:pt x="1" y="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9" name="Freeform 31"/>
            <p:cNvSpPr/>
            <p:nvPr/>
          </p:nvSpPr>
          <p:spPr bwMode="auto">
            <a:xfrm>
              <a:off x="2254690" y="2001187"/>
              <a:ext cx="73557" cy="55168"/>
            </a:xfrm>
            <a:custGeom>
              <a:avLst/>
              <a:gdLst>
                <a:gd name="T0" fmla="*/ 11 w 12"/>
                <a:gd name="T1" fmla="*/ 3 h 9"/>
                <a:gd name="T2" fmla="*/ 6 w 12"/>
                <a:gd name="T3" fmla="*/ 2 h 9"/>
                <a:gd name="T4" fmla="*/ 2 w 12"/>
                <a:gd name="T5" fmla="*/ 1 h 9"/>
                <a:gd name="T6" fmla="*/ 0 w 12"/>
                <a:gd name="T7" fmla="*/ 3 h 9"/>
                <a:gd name="T8" fmla="*/ 1 w 12"/>
                <a:gd name="T9" fmla="*/ 4 h 9"/>
                <a:gd name="T10" fmla="*/ 1 w 12"/>
                <a:gd name="T11" fmla="*/ 6 h 9"/>
                <a:gd name="T12" fmla="*/ 3 w 12"/>
                <a:gd name="T13" fmla="*/ 8 h 9"/>
                <a:gd name="T14" fmla="*/ 6 w 12"/>
                <a:gd name="T15" fmla="*/ 9 h 9"/>
                <a:gd name="T16" fmla="*/ 10 w 12"/>
                <a:gd name="T17" fmla="*/ 8 h 9"/>
                <a:gd name="T18" fmla="*/ 11 w 12"/>
                <a:gd name="T1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11" y="3"/>
                  </a:move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ubicBezTo>
                    <a:pt x="4" y="9"/>
                    <a:pt x="5" y="9"/>
                    <a:pt x="6" y="9"/>
                  </a:cubicBezTo>
                  <a:cubicBezTo>
                    <a:pt x="7" y="9"/>
                    <a:pt x="9" y="8"/>
                    <a:pt x="10" y="8"/>
                  </a:cubicBezTo>
                  <a:cubicBezTo>
                    <a:pt x="11" y="8"/>
                    <a:pt x="12" y="4"/>
                    <a:pt x="11" y="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0" name="Freeform 32"/>
            <p:cNvSpPr/>
            <p:nvPr/>
          </p:nvSpPr>
          <p:spPr bwMode="auto">
            <a:xfrm>
              <a:off x="2722596" y="1853051"/>
              <a:ext cx="110336" cy="111358"/>
            </a:xfrm>
            <a:custGeom>
              <a:avLst/>
              <a:gdLst>
                <a:gd name="T0" fmla="*/ 10 w 18"/>
                <a:gd name="T1" fmla="*/ 7 h 18"/>
                <a:gd name="T2" fmla="*/ 17 w 18"/>
                <a:gd name="T3" fmla="*/ 2 h 18"/>
                <a:gd name="T4" fmla="*/ 16 w 18"/>
                <a:gd name="T5" fmla="*/ 0 h 18"/>
                <a:gd name="T6" fmla="*/ 15 w 18"/>
                <a:gd name="T7" fmla="*/ 1 h 18"/>
                <a:gd name="T8" fmla="*/ 7 w 18"/>
                <a:gd name="T9" fmla="*/ 3 h 18"/>
                <a:gd name="T10" fmla="*/ 3 w 18"/>
                <a:gd name="T11" fmla="*/ 6 h 18"/>
                <a:gd name="T12" fmla="*/ 0 w 18"/>
                <a:gd name="T13" fmla="*/ 14 h 18"/>
                <a:gd name="T14" fmla="*/ 3 w 18"/>
                <a:gd name="T15" fmla="*/ 17 h 18"/>
                <a:gd name="T16" fmla="*/ 6 w 18"/>
                <a:gd name="T17" fmla="*/ 17 h 18"/>
                <a:gd name="T18" fmla="*/ 5 w 18"/>
                <a:gd name="T19" fmla="*/ 12 h 18"/>
                <a:gd name="T20" fmla="*/ 10 w 18"/>
                <a:gd name="T2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0" y="7"/>
                  </a:moveTo>
                  <a:cubicBezTo>
                    <a:pt x="12" y="5"/>
                    <a:pt x="17" y="4"/>
                    <a:pt x="17" y="2"/>
                  </a:cubicBezTo>
                  <a:cubicBezTo>
                    <a:pt x="18" y="1"/>
                    <a:pt x="17" y="0"/>
                    <a:pt x="16" y="0"/>
                  </a:cubicBezTo>
                  <a:cubicBezTo>
                    <a:pt x="16" y="0"/>
                    <a:pt x="15" y="1"/>
                    <a:pt x="15" y="1"/>
                  </a:cubicBezTo>
                  <a:cubicBezTo>
                    <a:pt x="15" y="1"/>
                    <a:pt x="9" y="3"/>
                    <a:pt x="7" y="3"/>
                  </a:cubicBezTo>
                  <a:cubicBezTo>
                    <a:pt x="6" y="4"/>
                    <a:pt x="4" y="6"/>
                    <a:pt x="3" y="6"/>
                  </a:cubicBezTo>
                  <a:cubicBezTo>
                    <a:pt x="2" y="7"/>
                    <a:pt x="1" y="13"/>
                    <a:pt x="0" y="14"/>
                  </a:cubicBezTo>
                  <a:cubicBezTo>
                    <a:pt x="0" y="14"/>
                    <a:pt x="2" y="17"/>
                    <a:pt x="3" y="17"/>
                  </a:cubicBezTo>
                  <a:cubicBezTo>
                    <a:pt x="4" y="18"/>
                    <a:pt x="6" y="17"/>
                    <a:pt x="6" y="17"/>
                  </a:cubicBezTo>
                  <a:cubicBezTo>
                    <a:pt x="7" y="17"/>
                    <a:pt x="6" y="13"/>
                    <a:pt x="5" y="12"/>
                  </a:cubicBezTo>
                  <a:cubicBezTo>
                    <a:pt x="5" y="10"/>
                    <a:pt x="9" y="8"/>
                    <a:pt x="10" y="7"/>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1" name="Freeform 33"/>
            <p:cNvSpPr/>
            <p:nvPr/>
          </p:nvSpPr>
          <p:spPr bwMode="auto">
            <a:xfrm>
              <a:off x="2747115" y="1773364"/>
              <a:ext cx="30649" cy="36779"/>
            </a:xfrm>
            <a:custGeom>
              <a:avLst/>
              <a:gdLst>
                <a:gd name="T0" fmla="*/ 0 w 5"/>
                <a:gd name="T1" fmla="*/ 5 h 6"/>
                <a:gd name="T2" fmla="*/ 5 w 5"/>
                <a:gd name="T3" fmla="*/ 4 h 6"/>
                <a:gd name="T4" fmla="*/ 0 w 5"/>
                <a:gd name="T5" fmla="*/ 5 h 6"/>
              </a:gdLst>
              <a:ahLst/>
              <a:cxnLst>
                <a:cxn ang="0">
                  <a:pos x="T0" y="T1"/>
                </a:cxn>
                <a:cxn ang="0">
                  <a:pos x="T2" y="T3"/>
                </a:cxn>
                <a:cxn ang="0">
                  <a:pos x="T4" y="T5"/>
                </a:cxn>
              </a:cxnLst>
              <a:rect l="0" t="0" r="r" b="b"/>
              <a:pathLst>
                <a:path w="5" h="6">
                  <a:moveTo>
                    <a:pt x="0" y="5"/>
                  </a:moveTo>
                  <a:cubicBezTo>
                    <a:pt x="2" y="6"/>
                    <a:pt x="3" y="4"/>
                    <a:pt x="5" y="4"/>
                  </a:cubicBezTo>
                  <a:cubicBezTo>
                    <a:pt x="5" y="0"/>
                    <a:pt x="0" y="1"/>
                    <a:pt x="0" y="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2" name="Freeform 34"/>
            <p:cNvSpPr/>
            <p:nvPr/>
          </p:nvSpPr>
          <p:spPr bwMode="auto">
            <a:xfrm>
              <a:off x="2974938" y="1797884"/>
              <a:ext cx="55168" cy="18389"/>
            </a:xfrm>
            <a:custGeom>
              <a:avLst/>
              <a:gdLst>
                <a:gd name="T0" fmla="*/ 0 w 9"/>
                <a:gd name="T1" fmla="*/ 1 h 3"/>
                <a:gd name="T2" fmla="*/ 7 w 9"/>
                <a:gd name="T3" fmla="*/ 2 h 3"/>
                <a:gd name="T4" fmla="*/ 5 w 9"/>
                <a:gd name="T5" fmla="*/ 0 h 3"/>
                <a:gd name="T6" fmla="*/ 0 w 9"/>
                <a:gd name="T7" fmla="*/ 1 h 3"/>
              </a:gdLst>
              <a:ahLst/>
              <a:cxnLst>
                <a:cxn ang="0">
                  <a:pos x="T0" y="T1"/>
                </a:cxn>
                <a:cxn ang="0">
                  <a:pos x="T2" y="T3"/>
                </a:cxn>
                <a:cxn ang="0">
                  <a:pos x="T4" y="T5"/>
                </a:cxn>
                <a:cxn ang="0">
                  <a:pos x="T6" y="T7"/>
                </a:cxn>
              </a:cxnLst>
              <a:rect l="0" t="0" r="r" b="b"/>
              <a:pathLst>
                <a:path w="9" h="3">
                  <a:moveTo>
                    <a:pt x="0" y="1"/>
                  </a:moveTo>
                  <a:cubicBezTo>
                    <a:pt x="0" y="2"/>
                    <a:pt x="6" y="3"/>
                    <a:pt x="7" y="2"/>
                  </a:cubicBezTo>
                  <a:cubicBezTo>
                    <a:pt x="9" y="2"/>
                    <a:pt x="7" y="0"/>
                    <a:pt x="5" y="0"/>
                  </a:cubicBezTo>
                  <a:cubicBezTo>
                    <a:pt x="2" y="0"/>
                    <a:pt x="0" y="1"/>
                    <a:pt x="0"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Freeform 35"/>
            <p:cNvSpPr/>
            <p:nvPr/>
          </p:nvSpPr>
          <p:spPr bwMode="auto">
            <a:xfrm>
              <a:off x="1780655" y="2037966"/>
              <a:ext cx="50059" cy="30649"/>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4" name="Freeform 36"/>
            <p:cNvSpPr/>
            <p:nvPr/>
          </p:nvSpPr>
          <p:spPr bwMode="auto">
            <a:xfrm>
              <a:off x="1867493" y="2585559"/>
              <a:ext cx="18389" cy="1226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5" name="Freeform 37"/>
            <p:cNvSpPr/>
            <p:nvPr/>
          </p:nvSpPr>
          <p:spPr bwMode="auto">
            <a:xfrm>
              <a:off x="1731616" y="2542650"/>
              <a:ext cx="123617" cy="55168"/>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6" name="Freeform 38"/>
            <p:cNvSpPr/>
            <p:nvPr/>
          </p:nvSpPr>
          <p:spPr bwMode="auto">
            <a:xfrm>
              <a:off x="1774525" y="2591688"/>
              <a:ext cx="18389" cy="6130"/>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Freeform 39"/>
            <p:cNvSpPr/>
            <p:nvPr/>
          </p:nvSpPr>
          <p:spPr bwMode="auto">
            <a:xfrm>
              <a:off x="1774525" y="2524261"/>
              <a:ext cx="12260" cy="1226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8" name="Freeform 40"/>
            <p:cNvSpPr/>
            <p:nvPr/>
          </p:nvSpPr>
          <p:spPr bwMode="auto">
            <a:xfrm>
              <a:off x="1799044" y="2518131"/>
              <a:ext cx="18389" cy="18389"/>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9" name="Freeform 41"/>
            <p:cNvSpPr/>
            <p:nvPr/>
          </p:nvSpPr>
          <p:spPr bwMode="auto">
            <a:xfrm>
              <a:off x="1817433" y="2536520"/>
              <a:ext cx="25540" cy="24519"/>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0" name="Freeform 42"/>
            <p:cNvSpPr/>
            <p:nvPr/>
          </p:nvSpPr>
          <p:spPr bwMode="auto">
            <a:xfrm>
              <a:off x="3423433" y="2782733"/>
              <a:ext cx="43930" cy="30649"/>
            </a:xfrm>
            <a:custGeom>
              <a:avLst/>
              <a:gdLst>
                <a:gd name="T0" fmla="*/ 5 w 7"/>
                <a:gd name="T1" fmla="*/ 1 h 5"/>
                <a:gd name="T2" fmla="*/ 2 w 7"/>
                <a:gd name="T3" fmla="*/ 1 h 5"/>
                <a:gd name="T4" fmla="*/ 1 w 7"/>
                <a:gd name="T5" fmla="*/ 2 h 5"/>
                <a:gd name="T6" fmla="*/ 1 w 7"/>
                <a:gd name="T7" fmla="*/ 3 h 5"/>
                <a:gd name="T8" fmla="*/ 6 w 7"/>
                <a:gd name="T9" fmla="*/ 5 h 5"/>
                <a:gd name="T10" fmla="*/ 7 w 7"/>
                <a:gd name="T11" fmla="*/ 0 h 5"/>
                <a:gd name="T12" fmla="*/ 5 w 7"/>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1"/>
                  </a:moveTo>
                  <a:cubicBezTo>
                    <a:pt x="5" y="1"/>
                    <a:pt x="2" y="1"/>
                    <a:pt x="2" y="1"/>
                  </a:cubicBezTo>
                  <a:cubicBezTo>
                    <a:pt x="2" y="0"/>
                    <a:pt x="1" y="2"/>
                    <a:pt x="1" y="2"/>
                  </a:cubicBezTo>
                  <a:cubicBezTo>
                    <a:pt x="0" y="2"/>
                    <a:pt x="1" y="3"/>
                    <a:pt x="1" y="3"/>
                  </a:cubicBezTo>
                  <a:cubicBezTo>
                    <a:pt x="2" y="3"/>
                    <a:pt x="4" y="4"/>
                    <a:pt x="6" y="5"/>
                  </a:cubicBezTo>
                  <a:cubicBezTo>
                    <a:pt x="6" y="3"/>
                    <a:pt x="7" y="1"/>
                    <a:pt x="7" y="0"/>
                  </a:cubicBezTo>
                  <a:cubicBezTo>
                    <a:pt x="6" y="0"/>
                    <a:pt x="6" y="0"/>
                    <a:pt x="5"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1" name="Freeform 43"/>
            <p:cNvSpPr/>
            <p:nvPr/>
          </p:nvSpPr>
          <p:spPr bwMode="auto">
            <a:xfrm>
              <a:off x="1491534" y="1903111"/>
              <a:ext cx="640560" cy="147012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30 w 104"/>
                <a:gd name="T99" fmla="*/ 21 h 239"/>
                <a:gd name="T100" fmla="*/ 23 w 104"/>
                <a:gd name="T101" fmla="*/ 32 h 239"/>
                <a:gd name="T102" fmla="*/ 18 w 104"/>
                <a:gd name="T103" fmla="*/ 41 h 239"/>
                <a:gd name="T104" fmla="*/ 12 w 104"/>
                <a:gd name="T105" fmla="*/ 52 h 239"/>
                <a:gd name="T106" fmla="*/ 8 w 104"/>
                <a:gd name="T107" fmla="*/ 63 h 239"/>
                <a:gd name="T108" fmla="*/ 3 w 104"/>
                <a:gd name="T109" fmla="*/ 80 h 239"/>
                <a:gd name="T110" fmla="*/ 2 w 104"/>
                <a:gd name="T111" fmla="*/ 100 h 239"/>
                <a:gd name="T112" fmla="*/ 6 w 104"/>
                <a:gd name="T113" fmla="*/ 99 h 239"/>
                <a:gd name="T114" fmla="*/ 22 w 104"/>
                <a:gd name="T115" fmla="*/ 116 h 239"/>
                <a:gd name="T116" fmla="*/ 35 w 104"/>
                <a:gd name="T117" fmla="*/ 124 h 239"/>
                <a:gd name="T118" fmla="*/ 44 w 104"/>
                <a:gd name="T119" fmla="*/ 129 h 239"/>
                <a:gd name="T120" fmla="*/ 44 w 104"/>
                <a:gd name="T121" fmla="*/ 141 h 239"/>
                <a:gd name="T122" fmla="*/ 45 w 104"/>
                <a:gd name="T123" fmla="*/ 154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36" y="14"/>
                    <a:pt x="35" y="15"/>
                    <a:pt x="34" y="15"/>
                  </a:cubicBezTo>
                  <a:cubicBezTo>
                    <a:pt x="34" y="16"/>
                    <a:pt x="33" y="17"/>
                    <a:pt x="32" y="18"/>
                  </a:cubicBezTo>
                  <a:cubicBezTo>
                    <a:pt x="32" y="19"/>
                    <a:pt x="31" y="20"/>
                    <a:pt x="30" y="21"/>
                  </a:cubicBezTo>
                  <a:cubicBezTo>
                    <a:pt x="30" y="22"/>
                    <a:pt x="29" y="23"/>
                    <a:pt x="28" y="24"/>
                  </a:cubicBezTo>
                  <a:cubicBezTo>
                    <a:pt x="27" y="25"/>
                    <a:pt x="27" y="26"/>
                    <a:pt x="26" y="28"/>
                  </a:cubicBezTo>
                  <a:cubicBezTo>
                    <a:pt x="25" y="29"/>
                    <a:pt x="24" y="30"/>
                    <a:pt x="23" y="32"/>
                  </a:cubicBezTo>
                  <a:cubicBezTo>
                    <a:pt x="22" y="33"/>
                    <a:pt x="22" y="34"/>
                    <a:pt x="21" y="35"/>
                  </a:cubicBezTo>
                  <a:cubicBezTo>
                    <a:pt x="21" y="36"/>
                    <a:pt x="20" y="37"/>
                    <a:pt x="20" y="37"/>
                  </a:cubicBezTo>
                  <a:cubicBezTo>
                    <a:pt x="19" y="39"/>
                    <a:pt x="18" y="40"/>
                    <a:pt x="18" y="41"/>
                  </a:cubicBezTo>
                  <a:cubicBezTo>
                    <a:pt x="17" y="42"/>
                    <a:pt x="17" y="42"/>
                    <a:pt x="17" y="43"/>
                  </a:cubicBezTo>
                  <a:cubicBezTo>
                    <a:pt x="15" y="46"/>
                    <a:pt x="14" y="49"/>
                    <a:pt x="13" y="52"/>
                  </a:cubicBezTo>
                  <a:cubicBezTo>
                    <a:pt x="13" y="52"/>
                    <a:pt x="12" y="52"/>
                    <a:pt x="12" y="52"/>
                  </a:cubicBezTo>
                  <a:cubicBezTo>
                    <a:pt x="12" y="53"/>
                    <a:pt x="11" y="55"/>
                    <a:pt x="11" y="56"/>
                  </a:cubicBezTo>
                  <a:cubicBezTo>
                    <a:pt x="10" y="57"/>
                    <a:pt x="10" y="58"/>
                    <a:pt x="10" y="58"/>
                  </a:cubicBezTo>
                  <a:cubicBezTo>
                    <a:pt x="9" y="60"/>
                    <a:pt x="9" y="61"/>
                    <a:pt x="8" y="63"/>
                  </a:cubicBezTo>
                  <a:cubicBezTo>
                    <a:pt x="8" y="63"/>
                    <a:pt x="8" y="63"/>
                    <a:pt x="8" y="63"/>
                  </a:cubicBezTo>
                  <a:cubicBezTo>
                    <a:pt x="6" y="69"/>
                    <a:pt x="5" y="74"/>
                    <a:pt x="3" y="79"/>
                  </a:cubicBezTo>
                  <a:cubicBezTo>
                    <a:pt x="3" y="80"/>
                    <a:pt x="3" y="80"/>
                    <a:pt x="3" y="80"/>
                  </a:cubicBezTo>
                  <a:cubicBezTo>
                    <a:pt x="2" y="86"/>
                    <a:pt x="1" y="92"/>
                    <a:pt x="0" y="97"/>
                  </a:cubicBezTo>
                  <a:cubicBezTo>
                    <a:pt x="0" y="97"/>
                    <a:pt x="0" y="97"/>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2" name="Line 44"/>
            <p:cNvSpPr>
              <a:spLocks noChangeShapeType="1"/>
            </p:cNvSpPr>
            <p:nvPr/>
          </p:nvSpPr>
          <p:spPr bwMode="auto">
            <a:xfrm flipH="1">
              <a:off x="1910402" y="230869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3" name="Line 45"/>
            <p:cNvSpPr>
              <a:spLocks noChangeShapeType="1"/>
            </p:cNvSpPr>
            <p:nvPr/>
          </p:nvSpPr>
          <p:spPr bwMode="auto">
            <a:xfrm flipH="1">
              <a:off x="1910402" y="230869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4" name="Freeform 46"/>
            <p:cNvSpPr/>
            <p:nvPr/>
          </p:nvSpPr>
          <p:spPr bwMode="auto">
            <a:xfrm>
              <a:off x="1799044" y="1748845"/>
              <a:ext cx="209433" cy="142007"/>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20 w 34"/>
                <a:gd name="T23" fmla="*/ 7 h 23"/>
                <a:gd name="T24" fmla="*/ 15 w 34"/>
                <a:gd name="T25" fmla="*/ 11 h 23"/>
                <a:gd name="T26" fmla="*/ 11 w 34"/>
                <a:gd name="T27" fmla="*/ 14 h 23"/>
                <a:gd name="T28" fmla="*/ 10 w 34"/>
                <a:gd name="T29" fmla="*/ 15 h 23"/>
                <a:gd name="T30" fmla="*/ 6 w 34"/>
                <a:gd name="T31" fmla="*/ 19 h 23"/>
                <a:gd name="T32" fmla="*/ 5 w 34"/>
                <a:gd name="T33" fmla="*/ 19 h 23"/>
                <a:gd name="T34" fmla="*/ 0 w 34"/>
                <a:gd name="T35" fmla="*/ 23 h 23"/>
                <a:gd name="T36" fmla="*/ 7 w 34"/>
                <a:gd name="T3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20" y="7"/>
                    <a:pt x="20" y="7"/>
                    <a:pt x="20" y="7"/>
                  </a:cubicBezTo>
                  <a:cubicBezTo>
                    <a:pt x="18" y="9"/>
                    <a:pt x="17" y="10"/>
                    <a:pt x="15" y="11"/>
                  </a:cubicBezTo>
                  <a:cubicBezTo>
                    <a:pt x="14" y="12"/>
                    <a:pt x="13" y="13"/>
                    <a:pt x="11" y="14"/>
                  </a:cubicBezTo>
                  <a:cubicBezTo>
                    <a:pt x="11" y="14"/>
                    <a:pt x="10" y="15"/>
                    <a:pt x="10" y="15"/>
                  </a:cubicBezTo>
                  <a:cubicBezTo>
                    <a:pt x="8" y="16"/>
                    <a:pt x="7" y="17"/>
                    <a:pt x="6" y="19"/>
                  </a:cubicBezTo>
                  <a:cubicBezTo>
                    <a:pt x="5" y="19"/>
                    <a:pt x="5" y="19"/>
                    <a:pt x="5" y="19"/>
                  </a:cubicBezTo>
                  <a:cubicBezTo>
                    <a:pt x="3" y="21"/>
                    <a:pt x="2" y="22"/>
                    <a:pt x="0" y="23"/>
                  </a:cubicBezTo>
                  <a:cubicBezTo>
                    <a:pt x="2" y="23"/>
                    <a:pt x="5" y="23"/>
                    <a:pt x="7" y="23"/>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5" name="Freeform 47"/>
            <p:cNvSpPr/>
            <p:nvPr/>
          </p:nvSpPr>
          <p:spPr bwMode="auto">
            <a:xfrm>
              <a:off x="2279209" y="1976668"/>
              <a:ext cx="203304" cy="423976"/>
            </a:xfrm>
            <a:custGeom>
              <a:avLst/>
              <a:gdLst>
                <a:gd name="T0" fmla="*/ 31 w 33"/>
                <a:gd name="T1" fmla="*/ 65 h 69"/>
                <a:gd name="T2" fmla="*/ 31 w 33"/>
                <a:gd name="T3" fmla="*/ 67 h 69"/>
                <a:gd name="T4" fmla="*/ 33 w 33"/>
                <a:gd name="T5" fmla="*/ 65 h 69"/>
                <a:gd name="T6" fmla="*/ 33 w 33"/>
                <a:gd name="T7" fmla="*/ 56 h 69"/>
                <a:gd name="T8" fmla="*/ 33 w 33"/>
                <a:gd name="T9" fmla="*/ 56 h 69"/>
                <a:gd name="T10" fmla="*/ 33 w 33"/>
                <a:gd name="T11" fmla="*/ 55 h 69"/>
                <a:gd name="T12" fmla="*/ 33 w 33"/>
                <a:gd name="T13" fmla="*/ 0 h 69"/>
                <a:gd name="T14" fmla="*/ 31 w 33"/>
                <a:gd name="T15" fmla="*/ 2 h 69"/>
                <a:gd name="T16" fmla="*/ 27 w 33"/>
                <a:gd name="T17" fmla="*/ 9 h 69"/>
                <a:gd name="T18" fmla="*/ 24 w 33"/>
                <a:gd name="T19" fmla="*/ 10 h 69"/>
                <a:gd name="T20" fmla="*/ 23 w 33"/>
                <a:gd name="T21" fmla="*/ 12 h 69"/>
                <a:gd name="T22" fmla="*/ 19 w 33"/>
                <a:gd name="T23" fmla="*/ 16 h 69"/>
                <a:gd name="T24" fmla="*/ 20 w 33"/>
                <a:gd name="T25" fmla="*/ 23 h 69"/>
                <a:gd name="T26" fmla="*/ 22 w 33"/>
                <a:gd name="T27" fmla="*/ 27 h 69"/>
                <a:gd name="T28" fmla="*/ 22 w 33"/>
                <a:gd name="T29" fmla="*/ 31 h 69"/>
                <a:gd name="T30" fmla="*/ 23 w 33"/>
                <a:gd name="T31" fmla="*/ 33 h 69"/>
                <a:gd name="T32" fmla="*/ 19 w 33"/>
                <a:gd name="T33" fmla="*/ 34 h 69"/>
                <a:gd name="T34" fmla="*/ 17 w 33"/>
                <a:gd name="T35" fmla="*/ 37 h 69"/>
                <a:gd name="T36" fmla="*/ 13 w 33"/>
                <a:gd name="T37" fmla="*/ 39 h 69"/>
                <a:gd name="T38" fmla="*/ 14 w 33"/>
                <a:gd name="T39" fmla="*/ 37 h 69"/>
                <a:gd name="T40" fmla="*/ 14 w 33"/>
                <a:gd name="T41" fmla="*/ 34 h 69"/>
                <a:gd name="T42" fmla="*/ 12 w 33"/>
                <a:gd name="T43" fmla="*/ 28 h 69"/>
                <a:gd name="T44" fmla="*/ 10 w 33"/>
                <a:gd name="T45" fmla="*/ 25 h 69"/>
                <a:gd name="T46" fmla="*/ 10 w 33"/>
                <a:gd name="T47" fmla="*/ 23 h 69"/>
                <a:gd name="T48" fmla="*/ 7 w 33"/>
                <a:gd name="T49" fmla="*/ 23 h 69"/>
                <a:gd name="T50" fmla="*/ 6 w 33"/>
                <a:gd name="T51" fmla="*/ 29 h 69"/>
                <a:gd name="T52" fmla="*/ 7 w 33"/>
                <a:gd name="T53" fmla="*/ 32 h 69"/>
                <a:gd name="T54" fmla="*/ 7 w 33"/>
                <a:gd name="T55" fmla="*/ 35 h 69"/>
                <a:gd name="T56" fmla="*/ 6 w 33"/>
                <a:gd name="T57" fmla="*/ 39 h 69"/>
                <a:gd name="T58" fmla="*/ 5 w 33"/>
                <a:gd name="T59" fmla="*/ 42 h 69"/>
                <a:gd name="T60" fmla="*/ 10 w 33"/>
                <a:gd name="T61" fmla="*/ 42 h 69"/>
                <a:gd name="T62" fmla="*/ 12 w 33"/>
                <a:gd name="T63" fmla="*/ 42 h 69"/>
                <a:gd name="T64" fmla="*/ 9 w 33"/>
                <a:gd name="T65" fmla="*/ 44 h 69"/>
                <a:gd name="T66" fmla="*/ 6 w 33"/>
                <a:gd name="T67" fmla="*/ 47 h 69"/>
                <a:gd name="T68" fmla="*/ 7 w 33"/>
                <a:gd name="T69" fmla="*/ 48 h 69"/>
                <a:gd name="T70" fmla="*/ 10 w 33"/>
                <a:gd name="T71" fmla="*/ 52 h 69"/>
                <a:gd name="T72" fmla="*/ 10 w 33"/>
                <a:gd name="T73" fmla="*/ 55 h 69"/>
                <a:gd name="T74" fmla="*/ 4 w 33"/>
                <a:gd name="T75" fmla="*/ 55 h 69"/>
                <a:gd name="T76" fmla="*/ 0 w 33"/>
                <a:gd name="T77" fmla="*/ 60 h 69"/>
                <a:gd name="T78" fmla="*/ 0 w 33"/>
                <a:gd name="T79" fmla="*/ 66 h 69"/>
                <a:gd name="T80" fmla="*/ 5 w 33"/>
                <a:gd name="T81" fmla="*/ 68 h 69"/>
                <a:gd name="T82" fmla="*/ 9 w 33"/>
                <a:gd name="T83" fmla="*/ 68 h 69"/>
                <a:gd name="T84" fmla="*/ 13 w 33"/>
                <a:gd name="T85" fmla="*/ 63 h 69"/>
                <a:gd name="T86" fmla="*/ 17 w 33"/>
                <a:gd name="T87" fmla="*/ 58 h 69"/>
                <a:gd name="T88" fmla="*/ 22 w 33"/>
                <a:gd name="T89" fmla="*/ 56 h 69"/>
                <a:gd name="T90" fmla="*/ 23 w 33"/>
                <a:gd name="T91" fmla="*/ 61 h 69"/>
                <a:gd name="T92" fmla="*/ 27 w 33"/>
                <a:gd name="T93" fmla="*/ 61 h 69"/>
                <a:gd name="T94" fmla="*/ 27 w 33"/>
                <a:gd name="T95" fmla="*/ 59 h 69"/>
                <a:gd name="T96" fmla="*/ 31 w 33"/>
                <a:gd name="T97" fmla="*/ 62 h 69"/>
                <a:gd name="T98" fmla="*/ 31 w 33"/>
                <a:gd name="T99"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69">
                  <a:moveTo>
                    <a:pt x="31" y="65"/>
                  </a:moveTo>
                  <a:cubicBezTo>
                    <a:pt x="30" y="65"/>
                    <a:pt x="30" y="67"/>
                    <a:pt x="31" y="67"/>
                  </a:cubicBezTo>
                  <a:cubicBezTo>
                    <a:pt x="32" y="67"/>
                    <a:pt x="32" y="66"/>
                    <a:pt x="33" y="65"/>
                  </a:cubicBezTo>
                  <a:cubicBezTo>
                    <a:pt x="33" y="56"/>
                    <a:pt x="33" y="56"/>
                    <a:pt x="33" y="56"/>
                  </a:cubicBezTo>
                  <a:cubicBezTo>
                    <a:pt x="33" y="56"/>
                    <a:pt x="33" y="56"/>
                    <a:pt x="33" y="56"/>
                  </a:cubicBezTo>
                  <a:cubicBezTo>
                    <a:pt x="32" y="55"/>
                    <a:pt x="32" y="55"/>
                    <a:pt x="33" y="55"/>
                  </a:cubicBezTo>
                  <a:cubicBezTo>
                    <a:pt x="33" y="0"/>
                    <a:pt x="33" y="0"/>
                    <a:pt x="33" y="0"/>
                  </a:cubicBezTo>
                  <a:cubicBezTo>
                    <a:pt x="32" y="1"/>
                    <a:pt x="31" y="2"/>
                    <a:pt x="31" y="2"/>
                  </a:cubicBezTo>
                  <a:cubicBezTo>
                    <a:pt x="30" y="3"/>
                    <a:pt x="27" y="7"/>
                    <a:pt x="27" y="9"/>
                  </a:cubicBezTo>
                  <a:cubicBezTo>
                    <a:pt x="26" y="10"/>
                    <a:pt x="25" y="10"/>
                    <a:pt x="24" y="10"/>
                  </a:cubicBezTo>
                  <a:cubicBezTo>
                    <a:pt x="24" y="10"/>
                    <a:pt x="23" y="11"/>
                    <a:pt x="23" y="12"/>
                  </a:cubicBezTo>
                  <a:cubicBezTo>
                    <a:pt x="23" y="12"/>
                    <a:pt x="20" y="14"/>
                    <a:pt x="19" y="16"/>
                  </a:cubicBezTo>
                  <a:cubicBezTo>
                    <a:pt x="19" y="18"/>
                    <a:pt x="20" y="22"/>
                    <a:pt x="20" y="23"/>
                  </a:cubicBezTo>
                  <a:cubicBezTo>
                    <a:pt x="20" y="25"/>
                    <a:pt x="21" y="27"/>
                    <a:pt x="22" y="27"/>
                  </a:cubicBezTo>
                  <a:cubicBezTo>
                    <a:pt x="23" y="27"/>
                    <a:pt x="23" y="30"/>
                    <a:pt x="22" y="31"/>
                  </a:cubicBezTo>
                  <a:cubicBezTo>
                    <a:pt x="22" y="31"/>
                    <a:pt x="23" y="32"/>
                    <a:pt x="23" y="33"/>
                  </a:cubicBezTo>
                  <a:cubicBezTo>
                    <a:pt x="23" y="33"/>
                    <a:pt x="20" y="34"/>
                    <a:pt x="19" y="34"/>
                  </a:cubicBezTo>
                  <a:cubicBezTo>
                    <a:pt x="19" y="35"/>
                    <a:pt x="17" y="36"/>
                    <a:pt x="17" y="37"/>
                  </a:cubicBezTo>
                  <a:cubicBezTo>
                    <a:pt x="17" y="38"/>
                    <a:pt x="14" y="38"/>
                    <a:pt x="13" y="39"/>
                  </a:cubicBezTo>
                  <a:cubicBezTo>
                    <a:pt x="14" y="38"/>
                    <a:pt x="14" y="38"/>
                    <a:pt x="14" y="37"/>
                  </a:cubicBezTo>
                  <a:cubicBezTo>
                    <a:pt x="15" y="36"/>
                    <a:pt x="14" y="35"/>
                    <a:pt x="14" y="34"/>
                  </a:cubicBezTo>
                  <a:cubicBezTo>
                    <a:pt x="13" y="34"/>
                    <a:pt x="13" y="29"/>
                    <a:pt x="12" y="28"/>
                  </a:cubicBezTo>
                  <a:cubicBezTo>
                    <a:pt x="12" y="27"/>
                    <a:pt x="10" y="25"/>
                    <a:pt x="10" y="25"/>
                  </a:cubicBezTo>
                  <a:cubicBezTo>
                    <a:pt x="9" y="25"/>
                    <a:pt x="10" y="24"/>
                    <a:pt x="10" y="23"/>
                  </a:cubicBezTo>
                  <a:cubicBezTo>
                    <a:pt x="10" y="22"/>
                    <a:pt x="8" y="22"/>
                    <a:pt x="7" y="23"/>
                  </a:cubicBezTo>
                  <a:cubicBezTo>
                    <a:pt x="7" y="23"/>
                    <a:pt x="6" y="28"/>
                    <a:pt x="6" y="29"/>
                  </a:cubicBezTo>
                  <a:cubicBezTo>
                    <a:pt x="6" y="30"/>
                    <a:pt x="7" y="32"/>
                    <a:pt x="7" y="32"/>
                  </a:cubicBezTo>
                  <a:cubicBezTo>
                    <a:pt x="8" y="32"/>
                    <a:pt x="8" y="35"/>
                    <a:pt x="7" y="35"/>
                  </a:cubicBezTo>
                  <a:cubicBezTo>
                    <a:pt x="6" y="35"/>
                    <a:pt x="5" y="38"/>
                    <a:pt x="6" y="39"/>
                  </a:cubicBezTo>
                  <a:cubicBezTo>
                    <a:pt x="6" y="40"/>
                    <a:pt x="5" y="41"/>
                    <a:pt x="5" y="42"/>
                  </a:cubicBezTo>
                  <a:cubicBezTo>
                    <a:pt x="4" y="42"/>
                    <a:pt x="8" y="42"/>
                    <a:pt x="10" y="42"/>
                  </a:cubicBezTo>
                  <a:cubicBezTo>
                    <a:pt x="11" y="42"/>
                    <a:pt x="13" y="42"/>
                    <a:pt x="12" y="42"/>
                  </a:cubicBezTo>
                  <a:cubicBezTo>
                    <a:pt x="12" y="43"/>
                    <a:pt x="9" y="43"/>
                    <a:pt x="9" y="44"/>
                  </a:cubicBezTo>
                  <a:cubicBezTo>
                    <a:pt x="8" y="45"/>
                    <a:pt x="6" y="46"/>
                    <a:pt x="6" y="47"/>
                  </a:cubicBezTo>
                  <a:cubicBezTo>
                    <a:pt x="5" y="47"/>
                    <a:pt x="6" y="48"/>
                    <a:pt x="7" y="48"/>
                  </a:cubicBezTo>
                  <a:cubicBezTo>
                    <a:pt x="8" y="48"/>
                    <a:pt x="9" y="51"/>
                    <a:pt x="10" y="52"/>
                  </a:cubicBezTo>
                  <a:cubicBezTo>
                    <a:pt x="10" y="53"/>
                    <a:pt x="10" y="54"/>
                    <a:pt x="10" y="55"/>
                  </a:cubicBezTo>
                  <a:cubicBezTo>
                    <a:pt x="10" y="55"/>
                    <a:pt x="5" y="54"/>
                    <a:pt x="4" y="55"/>
                  </a:cubicBezTo>
                  <a:cubicBezTo>
                    <a:pt x="2" y="55"/>
                    <a:pt x="0" y="59"/>
                    <a:pt x="0" y="60"/>
                  </a:cubicBezTo>
                  <a:cubicBezTo>
                    <a:pt x="0" y="61"/>
                    <a:pt x="0" y="65"/>
                    <a:pt x="0" y="66"/>
                  </a:cubicBezTo>
                  <a:cubicBezTo>
                    <a:pt x="1" y="67"/>
                    <a:pt x="4" y="67"/>
                    <a:pt x="5" y="68"/>
                  </a:cubicBezTo>
                  <a:cubicBezTo>
                    <a:pt x="5" y="68"/>
                    <a:pt x="9" y="68"/>
                    <a:pt x="9" y="68"/>
                  </a:cubicBezTo>
                  <a:cubicBezTo>
                    <a:pt x="10" y="69"/>
                    <a:pt x="12" y="65"/>
                    <a:pt x="13" y="63"/>
                  </a:cubicBezTo>
                  <a:cubicBezTo>
                    <a:pt x="13" y="62"/>
                    <a:pt x="16" y="59"/>
                    <a:pt x="17" y="58"/>
                  </a:cubicBezTo>
                  <a:cubicBezTo>
                    <a:pt x="18" y="56"/>
                    <a:pt x="21" y="57"/>
                    <a:pt x="22" y="56"/>
                  </a:cubicBezTo>
                  <a:cubicBezTo>
                    <a:pt x="23" y="55"/>
                    <a:pt x="23" y="59"/>
                    <a:pt x="23" y="61"/>
                  </a:cubicBezTo>
                  <a:cubicBezTo>
                    <a:pt x="24" y="62"/>
                    <a:pt x="27" y="62"/>
                    <a:pt x="27" y="61"/>
                  </a:cubicBezTo>
                  <a:cubicBezTo>
                    <a:pt x="26" y="59"/>
                    <a:pt x="27" y="58"/>
                    <a:pt x="27" y="59"/>
                  </a:cubicBezTo>
                  <a:cubicBezTo>
                    <a:pt x="27" y="59"/>
                    <a:pt x="31" y="61"/>
                    <a:pt x="31" y="62"/>
                  </a:cubicBezTo>
                  <a:cubicBezTo>
                    <a:pt x="32" y="63"/>
                    <a:pt x="32" y="65"/>
                    <a:pt x="31" y="65"/>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6" name="Freeform 48"/>
            <p:cNvSpPr/>
            <p:nvPr/>
          </p:nvSpPr>
          <p:spPr bwMode="auto">
            <a:xfrm>
              <a:off x="2217911" y="2388385"/>
              <a:ext cx="264601" cy="695729"/>
            </a:xfrm>
            <a:custGeom>
              <a:avLst/>
              <a:gdLst>
                <a:gd name="T0" fmla="*/ 43 w 43"/>
                <a:gd name="T1" fmla="*/ 9 h 113"/>
                <a:gd name="T2" fmla="*/ 41 w 43"/>
                <a:gd name="T3" fmla="*/ 8 h 113"/>
                <a:gd name="T4" fmla="*/ 37 w 43"/>
                <a:gd name="T5" fmla="*/ 3 h 113"/>
                <a:gd name="T6" fmla="*/ 37 w 43"/>
                <a:gd name="T7" fmla="*/ 1 h 113"/>
                <a:gd name="T8" fmla="*/ 31 w 43"/>
                <a:gd name="T9" fmla="*/ 1 h 113"/>
                <a:gd name="T10" fmla="*/ 21 w 43"/>
                <a:gd name="T11" fmla="*/ 3 h 113"/>
                <a:gd name="T12" fmla="*/ 16 w 43"/>
                <a:gd name="T13" fmla="*/ 3 h 113"/>
                <a:gd name="T14" fmla="*/ 12 w 43"/>
                <a:gd name="T15" fmla="*/ 5 h 113"/>
                <a:gd name="T16" fmla="*/ 9 w 43"/>
                <a:gd name="T17" fmla="*/ 13 h 113"/>
                <a:gd name="T18" fmla="*/ 8 w 43"/>
                <a:gd name="T19" fmla="*/ 15 h 113"/>
                <a:gd name="T20" fmla="*/ 7 w 43"/>
                <a:gd name="T21" fmla="*/ 17 h 113"/>
                <a:gd name="T22" fmla="*/ 1 w 43"/>
                <a:gd name="T23" fmla="*/ 26 h 113"/>
                <a:gd name="T24" fmla="*/ 0 w 43"/>
                <a:gd name="T25" fmla="*/ 39 h 113"/>
                <a:gd name="T26" fmla="*/ 3 w 43"/>
                <a:gd name="T27" fmla="*/ 49 h 113"/>
                <a:gd name="T28" fmla="*/ 10 w 43"/>
                <a:gd name="T29" fmla="*/ 56 h 113"/>
                <a:gd name="T30" fmla="*/ 18 w 43"/>
                <a:gd name="T31" fmla="*/ 57 h 113"/>
                <a:gd name="T32" fmla="*/ 22 w 43"/>
                <a:gd name="T33" fmla="*/ 53 h 113"/>
                <a:gd name="T34" fmla="*/ 24 w 43"/>
                <a:gd name="T35" fmla="*/ 54 h 113"/>
                <a:gd name="T36" fmla="*/ 25 w 43"/>
                <a:gd name="T37" fmla="*/ 54 h 113"/>
                <a:gd name="T38" fmla="*/ 29 w 43"/>
                <a:gd name="T39" fmla="*/ 56 h 113"/>
                <a:gd name="T40" fmla="*/ 33 w 43"/>
                <a:gd name="T41" fmla="*/ 56 h 113"/>
                <a:gd name="T42" fmla="*/ 34 w 43"/>
                <a:gd name="T43" fmla="*/ 64 h 113"/>
                <a:gd name="T44" fmla="*/ 35 w 43"/>
                <a:gd name="T45" fmla="*/ 73 h 113"/>
                <a:gd name="T46" fmla="*/ 38 w 43"/>
                <a:gd name="T47" fmla="*/ 82 h 113"/>
                <a:gd name="T48" fmla="*/ 37 w 43"/>
                <a:gd name="T49" fmla="*/ 92 h 113"/>
                <a:gd name="T50" fmla="*/ 40 w 43"/>
                <a:gd name="T51" fmla="*/ 102 h 113"/>
                <a:gd name="T52" fmla="*/ 41 w 43"/>
                <a:gd name="T53" fmla="*/ 109 h 113"/>
                <a:gd name="T54" fmla="*/ 43 w 43"/>
                <a:gd name="T55" fmla="*/ 113 h 113"/>
                <a:gd name="T56" fmla="*/ 43 w 43"/>
                <a:gd name="T57"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113">
                  <a:moveTo>
                    <a:pt x="43" y="9"/>
                  </a:moveTo>
                  <a:cubicBezTo>
                    <a:pt x="42" y="8"/>
                    <a:pt x="42" y="8"/>
                    <a:pt x="41" y="8"/>
                  </a:cubicBezTo>
                  <a:cubicBezTo>
                    <a:pt x="39" y="7"/>
                    <a:pt x="38" y="4"/>
                    <a:pt x="37" y="3"/>
                  </a:cubicBezTo>
                  <a:cubicBezTo>
                    <a:pt x="37" y="3"/>
                    <a:pt x="37" y="2"/>
                    <a:pt x="37" y="1"/>
                  </a:cubicBezTo>
                  <a:cubicBezTo>
                    <a:pt x="37" y="1"/>
                    <a:pt x="32" y="0"/>
                    <a:pt x="31" y="1"/>
                  </a:cubicBezTo>
                  <a:cubicBezTo>
                    <a:pt x="30" y="1"/>
                    <a:pt x="22" y="2"/>
                    <a:pt x="21" y="3"/>
                  </a:cubicBezTo>
                  <a:cubicBezTo>
                    <a:pt x="19" y="4"/>
                    <a:pt x="16" y="3"/>
                    <a:pt x="16" y="3"/>
                  </a:cubicBezTo>
                  <a:cubicBezTo>
                    <a:pt x="15" y="3"/>
                    <a:pt x="13" y="5"/>
                    <a:pt x="12" y="5"/>
                  </a:cubicBezTo>
                  <a:cubicBezTo>
                    <a:pt x="11" y="6"/>
                    <a:pt x="10" y="9"/>
                    <a:pt x="9" y="13"/>
                  </a:cubicBezTo>
                  <a:cubicBezTo>
                    <a:pt x="9" y="13"/>
                    <a:pt x="9" y="13"/>
                    <a:pt x="8" y="15"/>
                  </a:cubicBezTo>
                  <a:cubicBezTo>
                    <a:pt x="7" y="17"/>
                    <a:pt x="7" y="17"/>
                    <a:pt x="7" y="17"/>
                  </a:cubicBezTo>
                  <a:cubicBezTo>
                    <a:pt x="5" y="19"/>
                    <a:pt x="2" y="25"/>
                    <a:pt x="1" y="26"/>
                  </a:cubicBezTo>
                  <a:cubicBezTo>
                    <a:pt x="1" y="27"/>
                    <a:pt x="0" y="36"/>
                    <a:pt x="0" y="39"/>
                  </a:cubicBezTo>
                  <a:cubicBezTo>
                    <a:pt x="0" y="41"/>
                    <a:pt x="3" y="48"/>
                    <a:pt x="3" y="49"/>
                  </a:cubicBezTo>
                  <a:cubicBezTo>
                    <a:pt x="4" y="51"/>
                    <a:pt x="8" y="55"/>
                    <a:pt x="10" y="56"/>
                  </a:cubicBezTo>
                  <a:cubicBezTo>
                    <a:pt x="11" y="56"/>
                    <a:pt x="16" y="57"/>
                    <a:pt x="18" y="57"/>
                  </a:cubicBezTo>
                  <a:cubicBezTo>
                    <a:pt x="19" y="57"/>
                    <a:pt x="21" y="55"/>
                    <a:pt x="22" y="53"/>
                  </a:cubicBezTo>
                  <a:cubicBezTo>
                    <a:pt x="22" y="53"/>
                    <a:pt x="22" y="53"/>
                    <a:pt x="24" y="54"/>
                  </a:cubicBezTo>
                  <a:cubicBezTo>
                    <a:pt x="25" y="54"/>
                    <a:pt x="25" y="54"/>
                    <a:pt x="25" y="54"/>
                  </a:cubicBezTo>
                  <a:cubicBezTo>
                    <a:pt x="25" y="55"/>
                    <a:pt x="28" y="56"/>
                    <a:pt x="29" y="56"/>
                  </a:cubicBezTo>
                  <a:cubicBezTo>
                    <a:pt x="30" y="57"/>
                    <a:pt x="32" y="56"/>
                    <a:pt x="33" y="56"/>
                  </a:cubicBezTo>
                  <a:cubicBezTo>
                    <a:pt x="34" y="56"/>
                    <a:pt x="34" y="62"/>
                    <a:pt x="34" y="64"/>
                  </a:cubicBezTo>
                  <a:cubicBezTo>
                    <a:pt x="33" y="66"/>
                    <a:pt x="35" y="72"/>
                    <a:pt x="35" y="73"/>
                  </a:cubicBezTo>
                  <a:cubicBezTo>
                    <a:pt x="36" y="75"/>
                    <a:pt x="38" y="80"/>
                    <a:pt x="38" y="82"/>
                  </a:cubicBezTo>
                  <a:cubicBezTo>
                    <a:pt x="38" y="84"/>
                    <a:pt x="37" y="90"/>
                    <a:pt x="37" y="92"/>
                  </a:cubicBezTo>
                  <a:cubicBezTo>
                    <a:pt x="37" y="94"/>
                    <a:pt x="39" y="100"/>
                    <a:pt x="40" y="102"/>
                  </a:cubicBezTo>
                  <a:cubicBezTo>
                    <a:pt x="41" y="104"/>
                    <a:pt x="41" y="108"/>
                    <a:pt x="41" y="109"/>
                  </a:cubicBezTo>
                  <a:cubicBezTo>
                    <a:pt x="41" y="109"/>
                    <a:pt x="42" y="111"/>
                    <a:pt x="43" y="113"/>
                  </a:cubicBezTo>
                  <a:lnTo>
                    <a:pt x="43" y="9"/>
                  </a:ln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7" name="Freeform 49"/>
            <p:cNvSpPr/>
            <p:nvPr/>
          </p:nvSpPr>
          <p:spPr bwMode="auto">
            <a:xfrm>
              <a:off x="1971699" y="3299677"/>
              <a:ext cx="18389" cy="18389"/>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8" name="Freeform 50"/>
            <p:cNvSpPr/>
            <p:nvPr/>
          </p:nvSpPr>
          <p:spPr bwMode="auto">
            <a:xfrm>
              <a:off x="1922661" y="1730456"/>
              <a:ext cx="417846" cy="381068"/>
            </a:xfrm>
            <a:custGeom>
              <a:avLst/>
              <a:gdLst>
                <a:gd name="T0" fmla="*/ 53 w 68"/>
                <a:gd name="T1" fmla="*/ 36 h 62"/>
                <a:gd name="T2" fmla="*/ 56 w 68"/>
                <a:gd name="T3" fmla="*/ 35 h 62"/>
                <a:gd name="T4" fmla="*/ 56 w 68"/>
                <a:gd name="T5" fmla="*/ 34 h 62"/>
                <a:gd name="T6" fmla="*/ 56 w 68"/>
                <a:gd name="T7" fmla="*/ 32 h 62"/>
                <a:gd name="T8" fmla="*/ 59 w 68"/>
                <a:gd name="T9" fmla="*/ 26 h 62"/>
                <a:gd name="T10" fmla="*/ 61 w 68"/>
                <a:gd name="T11" fmla="*/ 21 h 62"/>
                <a:gd name="T12" fmla="*/ 60 w 68"/>
                <a:gd name="T13" fmla="*/ 18 h 62"/>
                <a:gd name="T14" fmla="*/ 61 w 68"/>
                <a:gd name="T15" fmla="*/ 17 h 62"/>
                <a:gd name="T16" fmla="*/ 61 w 68"/>
                <a:gd name="T17" fmla="*/ 13 h 62"/>
                <a:gd name="T18" fmla="*/ 64 w 68"/>
                <a:gd name="T19" fmla="*/ 11 h 62"/>
                <a:gd name="T20" fmla="*/ 67 w 68"/>
                <a:gd name="T21" fmla="*/ 10 h 62"/>
                <a:gd name="T22" fmla="*/ 68 w 68"/>
                <a:gd name="T23" fmla="*/ 7 h 62"/>
                <a:gd name="T24" fmla="*/ 64 w 68"/>
                <a:gd name="T25" fmla="*/ 6 h 62"/>
                <a:gd name="T26" fmla="*/ 59 w 68"/>
                <a:gd name="T27" fmla="*/ 6 h 62"/>
                <a:gd name="T28" fmla="*/ 60 w 68"/>
                <a:gd name="T29" fmla="*/ 3 h 62"/>
                <a:gd name="T30" fmla="*/ 59 w 68"/>
                <a:gd name="T31" fmla="*/ 1 h 62"/>
                <a:gd name="T32" fmla="*/ 52 w 68"/>
                <a:gd name="T33" fmla="*/ 0 h 62"/>
                <a:gd name="T34" fmla="*/ 49 w 68"/>
                <a:gd name="T35" fmla="*/ 0 h 62"/>
                <a:gd name="T36" fmla="*/ 42 w 68"/>
                <a:gd name="T37" fmla="*/ 1 h 62"/>
                <a:gd name="T38" fmla="*/ 33 w 68"/>
                <a:gd name="T39" fmla="*/ 1 h 62"/>
                <a:gd name="T40" fmla="*/ 31 w 68"/>
                <a:gd name="T41" fmla="*/ 5 h 62"/>
                <a:gd name="T42" fmla="*/ 24 w 68"/>
                <a:gd name="T43" fmla="*/ 5 h 62"/>
                <a:gd name="T44" fmla="*/ 11 w 68"/>
                <a:gd name="T45" fmla="*/ 9 h 62"/>
                <a:gd name="T46" fmla="*/ 8 w 68"/>
                <a:gd name="T47" fmla="*/ 13 h 62"/>
                <a:gd name="T48" fmla="*/ 5 w 68"/>
                <a:gd name="T49" fmla="*/ 16 h 62"/>
                <a:gd name="T50" fmla="*/ 0 w 68"/>
                <a:gd name="T51" fmla="*/ 17 h 62"/>
                <a:gd name="T52" fmla="*/ 1 w 68"/>
                <a:gd name="T53" fmla="*/ 19 h 62"/>
                <a:gd name="T54" fmla="*/ 3 w 68"/>
                <a:gd name="T55" fmla="*/ 19 h 62"/>
                <a:gd name="T56" fmla="*/ 7 w 68"/>
                <a:gd name="T57" fmla="*/ 20 h 62"/>
                <a:gd name="T58" fmla="*/ 4 w 68"/>
                <a:gd name="T59" fmla="*/ 21 h 62"/>
                <a:gd name="T60" fmla="*/ 4 w 68"/>
                <a:gd name="T61" fmla="*/ 24 h 62"/>
                <a:gd name="T62" fmla="*/ 8 w 68"/>
                <a:gd name="T63" fmla="*/ 24 h 62"/>
                <a:gd name="T64" fmla="*/ 13 w 68"/>
                <a:gd name="T65" fmla="*/ 25 h 62"/>
                <a:gd name="T66" fmla="*/ 16 w 68"/>
                <a:gd name="T67" fmla="*/ 29 h 62"/>
                <a:gd name="T68" fmla="*/ 16 w 68"/>
                <a:gd name="T69" fmla="*/ 33 h 62"/>
                <a:gd name="T70" fmla="*/ 19 w 68"/>
                <a:gd name="T71" fmla="*/ 35 h 62"/>
                <a:gd name="T72" fmla="*/ 19 w 68"/>
                <a:gd name="T73" fmla="*/ 36 h 62"/>
                <a:gd name="T74" fmla="*/ 19 w 68"/>
                <a:gd name="T75" fmla="*/ 39 h 62"/>
                <a:gd name="T76" fmla="*/ 19 w 68"/>
                <a:gd name="T77" fmla="*/ 42 h 62"/>
                <a:gd name="T78" fmla="*/ 18 w 68"/>
                <a:gd name="T79" fmla="*/ 45 h 62"/>
                <a:gd name="T80" fmla="*/ 21 w 68"/>
                <a:gd name="T81" fmla="*/ 55 h 62"/>
                <a:gd name="T82" fmla="*/ 23 w 68"/>
                <a:gd name="T83" fmla="*/ 60 h 62"/>
                <a:gd name="T84" fmla="*/ 27 w 68"/>
                <a:gd name="T85" fmla="*/ 62 h 62"/>
                <a:gd name="T86" fmla="*/ 29 w 68"/>
                <a:gd name="T87" fmla="*/ 61 h 62"/>
                <a:gd name="T88" fmla="*/ 31 w 68"/>
                <a:gd name="T89" fmla="*/ 57 h 62"/>
                <a:gd name="T90" fmla="*/ 34 w 68"/>
                <a:gd name="T91" fmla="*/ 49 h 62"/>
                <a:gd name="T92" fmla="*/ 38 w 68"/>
                <a:gd name="T93" fmla="*/ 49 h 62"/>
                <a:gd name="T94" fmla="*/ 41 w 68"/>
                <a:gd name="T95" fmla="*/ 46 h 62"/>
                <a:gd name="T96" fmla="*/ 46 w 68"/>
                <a:gd name="T97" fmla="*/ 43 h 62"/>
                <a:gd name="T98" fmla="*/ 50 w 68"/>
                <a:gd name="T99" fmla="*/ 38 h 62"/>
                <a:gd name="T100" fmla="*/ 49 w 68"/>
                <a:gd name="T101" fmla="*/ 37 h 62"/>
                <a:gd name="T102" fmla="*/ 48 w 68"/>
                <a:gd name="T103" fmla="*/ 35 h 62"/>
                <a:gd name="T104" fmla="*/ 53 w 68"/>
                <a:gd name="T105"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53" y="36"/>
                  </a:move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Freeform 51"/>
            <p:cNvSpPr/>
            <p:nvPr/>
          </p:nvSpPr>
          <p:spPr bwMode="auto">
            <a:xfrm>
              <a:off x="2415086" y="1785624"/>
              <a:ext cx="67427" cy="91947"/>
            </a:xfrm>
            <a:custGeom>
              <a:avLst/>
              <a:gdLst>
                <a:gd name="T0" fmla="*/ 9 w 11"/>
                <a:gd name="T1" fmla="*/ 0 h 15"/>
                <a:gd name="T2" fmla="*/ 5 w 11"/>
                <a:gd name="T3" fmla="*/ 2 h 15"/>
                <a:gd name="T4" fmla="*/ 2 w 11"/>
                <a:gd name="T5" fmla="*/ 2 h 15"/>
                <a:gd name="T6" fmla="*/ 1 w 11"/>
                <a:gd name="T7" fmla="*/ 6 h 15"/>
                <a:gd name="T8" fmla="*/ 2 w 11"/>
                <a:gd name="T9" fmla="*/ 9 h 15"/>
                <a:gd name="T10" fmla="*/ 6 w 11"/>
                <a:gd name="T11" fmla="*/ 8 h 15"/>
                <a:gd name="T12" fmla="*/ 6 w 11"/>
                <a:gd name="T13" fmla="*/ 11 h 15"/>
                <a:gd name="T14" fmla="*/ 7 w 11"/>
                <a:gd name="T15" fmla="*/ 13 h 15"/>
                <a:gd name="T16" fmla="*/ 10 w 11"/>
                <a:gd name="T17" fmla="*/ 15 h 15"/>
                <a:gd name="T18" fmla="*/ 11 w 11"/>
                <a:gd name="T19" fmla="*/ 14 h 15"/>
                <a:gd name="T20" fmla="*/ 11 w 11"/>
                <a:gd name="T21" fmla="*/ 4 h 15"/>
                <a:gd name="T22" fmla="*/ 11 w 11"/>
                <a:gd name="T23" fmla="*/ 4 h 15"/>
                <a:gd name="T24" fmla="*/ 9 w 11"/>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1" y="15"/>
                    <a:pt x="11" y="14"/>
                  </a:cubicBezTo>
                  <a:cubicBezTo>
                    <a:pt x="11" y="4"/>
                    <a:pt x="11" y="4"/>
                    <a:pt x="11" y="4"/>
                  </a:cubicBezTo>
                  <a:cubicBezTo>
                    <a:pt x="11" y="4"/>
                    <a:pt x="11" y="4"/>
                    <a:pt x="11" y="4"/>
                  </a:cubicBezTo>
                  <a:cubicBezTo>
                    <a:pt x="10" y="4"/>
                    <a:pt x="10" y="1"/>
                    <a:pt x="9" y="0"/>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0" name="Freeform 52"/>
            <p:cNvSpPr/>
            <p:nvPr/>
          </p:nvSpPr>
          <p:spPr bwMode="auto">
            <a:xfrm>
              <a:off x="2273079" y="2167713"/>
              <a:ext cx="30649" cy="36779"/>
            </a:xfrm>
            <a:custGeom>
              <a:avLst/>
              <a:gdLst>
                <a:gd name="T0" fmla="*/ 4 w 5"/>
                <a:gd name="T1" fmla="*/ 6 h 6"/>
                <a:gd name="T2" fmla="*/ 5 w 5"/>
                <a:gd name="T3" fmla="*/ 4 h 6"/>
                <a:gd name="T4" fmla="*/ 3 w 5"/>
                <a:gd name="T5" fmla="*/ 0 h 6"/>
                <a:gd name="T6" fmla="*/ 1 w 5"/>
                <a:gd name="T7" fmla="*/ 2 h 6"/>
                <a:gd name="T8" fmla="*/ 0 w 5"/>
                <a:gd name="T9" fmla="*/ 5 h 6"/>
                <a:gd name="T10" fmla="*/ 4 w 5"/>
                <a:gd name="T11" fmla="*/ 6 h 6"/>
              </a:gdLst>
              <a:ahLst/>
              <a:cxnLst>
                <a:cxn ang="0">
                  <a:pos x="T0" y="T1"/>
                </a:cxn>
                <a:cxn ang="0">
                  <a:pos x="T2" y="T3"/>
                </a:cxn>
                <a:cxn ang="0">
                  <a:pos x="T4" y="T5"/>
                </a:cxn>
                <a:cxn ang="0">
                  <a:pos x="T6" y="T7"/>
                </a:cxn>
                <a:cxn ang="0">
                  <a:pos x="T8" y="T9"/>
                </a:cxn>
                <a:cxn ang="0">
                  <a:pos x="T10" y="T11"/>
                </a:cxn>
              </a:cxnLst>
              <a:rect l="0" t="0" r="r" b="b"/>
              <a:pathLst>
                <a:path w="5" h="6">
                  <a:moveTo>
                    <a:pt x="4" y="6"/>
                  </a:moveTo>
                  <a:cubicBezTo>
                    <a:pt x="5" y="6"/>
                    <a:pt x="5" y="5"/>
                    <a:pt x="5" y="4"/>
                  </a:cubicBezTo>
                  <a:cubicBezTo>
                    <a:pt x="5" y="4"/>
                    <a:pt x="4" y="0"/>
                    <a:pt x="3" y="0"/>
                  </a:cubicBezTo>
                  <a:cubicBezTo>
                    <a:pt x="3" y="0"/>
                    <a:pt x="2" y="3"/>
                    <a:pt x="1" y="2"/>
                  </a:cubicBezTo>
                  <a:cubicBezTo>
                    <a:pt x="1" y="2"/>
                    <a:pt x="0" y="4"/>
                    <a:pt x="0" y="5"/>
                  </a:cubicBezTo>
                  <a:cubicBezTo>
                    <a:pt x="1" y="6"/>
                    <a:pt x="3" y="6"/>
                    <a:pt x="4" y="6"/>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1" name="Freeform 53"/>
            <p:cNvSpPr/>
            <p:nvPr/>
          </p:nvSpPr>
          <p:spPr bwMode="auto">
            <a:xfrm>
              <a:off x="2254690" y="2001187"/>
              <a:ext cx="73557" cy="55168"/>
            </a:xfrm>
            <a:custGeom>
              <a:avLst/>
              <a:gdLst>
                <a:gd name="T0" fmla="*/ 3 w 12"/>
                <a:gd name="T1" fmla="*/ 8 h 9"/>
                <a:gd name="T2" fmla="*/ 6 w 12"/>
                <a:gd name="T3" fmla="*/ 9 h 9"/>
                <a:gd name="T4" fmla="*/ 10 w 12"/>
                <a:gd name="T5" fmla="*/ 8 h 9"/>
                <a:gd name="T6" fmla="*/ 11 w 12"/>
                <a:gd name="T7" fmla="*/ 3 h 9"/>
                <a:gd name="T8" fmla="*/ 6 w 12"/>
                <a:gd name="T9" fmla="*/ 2 h 9"/>
                <a:gd name="T10" fmla="*/ 2 w 12"/>
                <a:gd name="T11" fmla="*/ 1 h 9"/>
                <a:gd name="T12" fmla="*/ 0 w 12"/>
                <a:gd name="T13" fmla="*/ 3 h 9"/>
                <a:gd name="T14" fmla="*/ 1 w 12"/>
                <a:gd name="T15" fmla="*/ 4 h 9"/>
                <a:gd name="T16" fmla="*/ 1 w 12"/>
                <a:gd name="T17" fmla="*/ 6 h 9"/>
                <a:gd name="T18" fmla="*/ 3 w 12"/>
                <a:gd name="T1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3" y="8"/>
                  </a:moveTo>
                  <a:cubicBezTo>
                    <a:pt x="4" y="9"/>
                    <a:pt x="5" y="9"/>
                    <a:pt x="6" y="9"/>
                  </a:cubicBezTo>
                  <a:cubicBezTo>
                    <a:pt x="7" y="9"/>
                    <a:pt x="9" y="8"/>
                    <a:pt x="10" y="8"/>
                  </a:cubicBezTo>
                  <a:cubicBezTo>
                    <a:pt x="11" y="8"/>
                    <a:pt x="12" y="4"/>
                    <a:pt x="11" y="3"/>
                  </a:cubicBez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Freeform 54"/>
            <p:cNvSpPr/>
            <p:nvPr/>
          </p:nvSpPr>
          <p:spPr bwMode="auto">
            <a:xfrm>
              <a:off x="1780655" y="2037966"/>
              <a:ext cx="50059" cy="30649"/>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Freeform 55"/>
            <p:cNvSpPr/>
            <p:nvPr/>
          </p:nvSpPr>
          <p:spPr bwMode="auto">
            <a:xfrm>
              <a:off x="1867493" y="2585559"/>
              <a:ext cx="18389" cy="1226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4" name="Freeform 56"/>
            <p:cNvSpPr/>
            <p:nvPr/>
          </p:nvSpPr>
          <p:spPr bwMode="auto">
            <a:xfrm>
              <a:off x="1731616" y="2542650"/>
              <a:ext cx="123617" cy="55168"/>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5" name="Freeform 57"/>
            <p:cNvSpPr/>
            <p:nvPr/>
          </p:nvSpPr>
          <p:spPr bwMode="auto">
            <a:xfrm>
              <a:off x="1774525" y="2591688"/>
              <a:ext cx="18389" cy="6130"/>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6" name="Freeform 58"/>
            <p:cNvSpPr/>
            <p:nvPr/>
          </p:nvSpPr>
          <p:spPr bwMode="auto">
            <a:xfrm>
              <a:off x="1774525" y="2524261"/>
              <a:ext cx="12260" cy="1226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7" name="Freeform 59"/>
            <p:cNvSpPr/>
            <p:nvPr/>
          </p:nvSpPr>
          <p:spPr bwMode="auto">
            <a:xfrm>
              <a:off x="1799044" y="2518131"/>
              <a:ext cx="18389" cy="18389"/>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8" name="Freeform 60"/>
            <p:cNvSpPr/>
            <p:nvPr/>
          </p:nvSpPr>
          <p:spPr bwMode="auto">
            <a:xfrm>
              <a:off x="1817433" y="2536520"/>
              <a:ext cx="25540" cy="24519"/>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9" name="Freeform 61"/>
            <p:cNvSpPr/>
            <p:nvPr/>
          </p:nvSpPr>
          <p:spPr bwMode="auto">
            <a:xfrm>
              <a:off x="1867493" y="1865311"/>
              <a:ext cx="6130" cy="6130"/>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1" y="1"/>
                    <a:pt x="1" y="1"/>
                    <a:pt x="1" y="0"/>
                  </a:cubicBezTo>
                  <a:close/>
                </a:path>
              </a:pathLst>
            </a:custGeom>
            <a:solidFill>
              <a:srgbClr val="ADE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0" name="Freeform 62"/>
            <p:cNvSpPr/>
            <p:nvPr/>
          </p:nvSpPr>
          <p:spPr bwMode="auto">
            <a:xfrm>
              <a:off x="1977829" y="2198362"/>
              <a:ext cx="6130" cy="6130"/>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1" y="1"/>
                    <a:pt x="1" y="0"/>
                    <a:pt x="1" y="0"/>
                  </a:cubicBezTo>
                  <a:close/>
                </a:path>
              </a:pathLst>
            </a:custGeom>
            <a:solidFill>
              <a:srgbClr val="ADE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81" name="Freeform 63"/>
          <p:cNvSpPr/>
          <p:nvPr/>
        </p:nvSpPr>
        <p:spPr bwMode="auto">
          <a:xfrm>
            <a:off x="1165635" y="1859181"/>
            <a:ext cx="2584719" cy="1784785"/>
          </a:xfrm>
          <a:custGeom>
            <a:avLst/>
            <a:gdLst>
              <a:gd name="T0" fmla="*/ 62 w 420"/>
              <a:gd name="T1" fmla="*/ 270 h 290"/>
              <a:gd name="T2" fmla="*/ 19 w 420"/>
              <a:gd name="T3" fmla="*/ 253 h 290"/>
              <a:gd name="T4" fmla="*/ 50 w 420"/>
              <a:gd name="T5" fmla="*/ 131 h 290"/>
              <a:gd name="T6" fmla="*/ 52 w 420"/>
              <a:gd name="T7" fmla="*/ 131 h 290"/>
              <a:gd name="T8" fmla="*/ 53 w 420"/>
              <a:gd name="T9" fmla="*/ 133 h 290"/>
              <a:gd name="T10" fmla="*/ 21 w 420"/>
              <a:gd name="T11" fmla="*/ 252 h 290"/>
              <a:gd name="T12" fmla="*/ 259 w 420"/>
              <a:gd name="T13" fmla="*/ 174 h 290"/>
              <a:gd name="T14" fmla="*/ 416 w 420"/>
              <a:gd name="T15" fmla="*/ 1 h 290"/>
              <a:gd name="T16" fmla="*/ 419 w 420"/>
              <a:gd name="T17" fmla="*/ 0 h 290"/>
              <a:gd name="T18" fmla="*/ 419 w 420"/>
              <a:gd name="T19" fmla="*/ 3 h 290"/>
              <a:gd name="T20" fmla="*/ 261 w 420"/>
              <a:gd name="T21" fmla="*/ 177 h 290"/>
              <a:gd name="T22" fmla="*/ 62 w 420"/>
              <a:gd name="T23" fmla="*/ 27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0" h="290">
                <a:moveTo>
                  <a:pt x="62" y="270"/>
                </a:moveTo>
                <a:cubicBezTo>
                  <a:pt x="43" y="270"/>
                  <a:pt x="28" y="265"/>
                  <a:pt x="19" y="253"/>
                </a:cubicBezTo>
                <a:cubicBezTo>
                  <a:pt x="0" y="230"/>
                  <a:pt x="12" y="184"/>
                  <a:pt x="50" y="131"/>
                </a:cubicBezTo>
                <a:cubicBezTo>
                  <a:pt x="51" y="131"/>
                  <a:pt x="52" y="131"/>
                  <a:pt x="52" y="131"/>
                </a:cubicBezTo>
                <a:cubicBezTo>
                  <a:pt x="53" y="132"/>
                  <a:pt x="53" y="133"/>
                  <a:pt x="53" y="133"/>
                </a:cubicBezTo>
                <a:cubicBezTo>
                  <a:pt x="15" y="185"/>
                  <a:pt x="3" y="229"/>
                  <a:pt x="21" y="252"/>
                </a:cubicBezTo>
                <a:cubicBezTo>
                  <a:pt x="52" y="290"/>
                  <a:pt x="159" y="255"/>
                  <a:pt x="259" y="174"/>
                </a:cubicBezTo>
                <a:cubicBezTo>
                  <a:pt x="338" y="110"/>
                  <a:pt x="388" y="45"/>
                  <a:pt x="416" y="1"/>
                </a:cubicBezTo>
                <a:cubicBezTo>
                  <a:pt x="417" y="0"/>
                  <a:pt x="418" y="0"/>
                  <a:pt x="419" y="0"/>
                </a:cubicBezTo>
                <a:cubicBezTo>
                  <a:pt x="419" y="1"/>
                  <a:pt x="420" y="2"/>
                  <a:pt x="419" y="3"/>
                </a:cubicBezTo>
                <a:cubicBezTo>
                  <a:pt x="391" y="47"/>
                  <a:pt x="341" y="113"/>
                  <a:pt x="261" y="177"/>
                </a:cubicBezTo>
                <a:cubicBezTo>
                  <a:pt x="188" y="235"/>
                  <a:pt x="111" y="270"/>
                  <a:pt x="62" y="270"/>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2" name="Freeform 64"/>
          <p:cNvSpPr/>
          <p:nvPr/>
        </p:nvSpPr>
        <p:spPr bwMode="auto">
          <a:xfrm>
            <a:off x="1257581" y="1797884"/>
            <a:ext cx="2326247" cy="1717357"/>
          </a:xfrm>
          <a:custGeom>
            <a:avLst/>
            <a:gdLst>
              <a:gd name="T0" fmla="*/ 48 w 378"/>
              <a:gd name="T1" fmla="*/ 261 h 279"/>
              <a:gd name="T2" fmla="*/ 15 w 378"/>
              <a:gd name="T3" fmla="*/ 249 h 279"/>
              <a:gd name="T4" fmla="*/ 36 w 378"/>
              <a:gd name="T5" fmla="*/ 150 h 279"/>
              <a:gd name="T6" fmla="*/ 38 w 378"/>
              <a:gd name="T7" fmla="*/ 150 h 279"/>
              <a:gd name="T8" fmla="*/ 38 w 378"/>
              <a:gd name="T9" fmla="*/ 152 h 279"/>
              <a:gd name="T10" fmla="*/ 18 w 378"/>
              <a:gd name="T11" fmla="*/ 247 h 279"/>
              <a:gd name="T12" fmla="*/ 237 w 378"/>
              <a:gd name="T13" fmla="*/ 159 h 279"/>
              <a:gd name="T14" fmla="*/ 375 w 378"/>
              <a:gd name="T15" fmla="*/ 0 h 279"/>
              <a:gd name="T16" fmla="*/ 377 w 378"/>
              <a:gd name="T17" fmla="*/ 0 h 279"/>
              <a:gd name="T18" fmla="*/ 378 w 378"/>
              <a:gd name="T19" fmla="*/ 2 h 279"/>
              <a:gd name="T20" fmla="*/ 238 w 378"/>
              <a:gd name="T21" fmla="*/ 161 h 279"/>
              <a:gd name="T22" fmla="*/ 48 w 378"/>
              <a:gd name="T23" fmla="*/ 26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279">
                <a:moveTo>
                  <a:pt x="48" y="261"/>
                </a:moveTo>
                <a:cubicBezTo>
                  <a:pt x="34" y="261"/>
                  <a:pt x="22" y="257"/>
                  <a:pt x="15" y="249"/>
                </a:cubicBezTo>
                <a:cubicBezTo>
                  <a:pt x="0" y="232"/>
                  <a:pt x="8" y="196"/>
                  <a:pt x="36" y="150"/>
                </a:cubicBezTo>
                <a:cubicBezTo>
                  <a:pt x="36" y="149"/>
                  <a:pt x="37" y="149"/>
                  <a:pt x="38" y="150"/>
                </a:cubicBezTo>
                <a:cubicBezTo>
                  <a:pt x="38" y="150"/>
                  <a:pt x="39" y="151"/>
                  <a:pt x="38" y="152"/>
                </a:cubicBezTo>
                <a:cubicBezTo>
                  <a:pt x="11" y="195"/>
                  <a:pt x="4" y="231"/>
                  <a:pt x="18" y="247"/>
                </a:cubicBezTo>
                <a:cubicBezTo>
                  <a:pt x="46" y="279"/>
                  <a:pt x="144" y="240"/>
                  <a:pt x="237" y="159"/>
                </a:cubicBezTo>
                <a:cubicBezTo>
                  <a:pt x="305" y="99"/>
                  <a:pt x="350" y="40"/>
                  <a:pt x="375" y="0"/>
                </a:cubicBezTo>
                <a:cubicBezTo>
                  <a:pt x="376" y="0"/>
                  <a:pt x="377" y="0"/>
                  <a:pt x="377" y="0"/>
                </a:cubicBezTo>
                <a:cubicBezTo>
                  <a:pt x="378" y="0"/>
                  <a:pt x="378" y="1"/>
                  <a:pt x="378" y="2"/>
                </a:cubicBezTo>
                <a:cubicBezTo>
                  <a:pt x="352" y="41"/>
                  <a:pt x="307" y="101"/>
                  <a:pt x="238" y="161"/>
                </a:cubicBezTo>
                <a:cubicBezTo>
                  <a:pt x="167" y="223"/>
                  <a:pt x="92" y="261"/>
                  <a:pt x="48" y="261"/>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3" name="Freeform 65"/>
          <p:cNvSpPr/>
          <p:nvPr/>
        </p:nvSpPr>
        <p:spPr bwMode="auto">
          <a:xfrm>
            <a:off x="3386654" y="1453595"/>
            <a:ext cx="640560" cy="596631"/>
          </a:xfrm>
          <a:custGeom>
            <a:avLst/>
            <a:gdLst>
              <a:gd name="T0" fmla="*/ 55 w 104"/>
              <a:gd name="T1" fmla="*/ 45 h 97"/>
              <a:gd name="T2" fmla="*/ 75 w 104"/>
              <a:gd name="T3" fmla="*/ 97 h 97"/>
              <a:gd name="T4" fmla="*/ 88 w 104"/>
              <a:gd name="T5" fmla="*/ 84 h 97"/>
              <a:gd name="T6" fmla="*/ 76 w 104"/>
              <a:gd name="T7" fmla="*/ 16 h 97"/>
              <a:gd name="T8" fmla="*/ 8 w 104"/>
              <a:gd name="T9" fmla="*/ 27 h 97"/>
              <a:gd name="T10" fmla="*/ 0 w 104"/>
              <a:gd name="T11" fmla="*/ 44 h 97"/>
              <a:gd name="T12" fmla="*/ 55 w 104"/>
              <a:gd name="T13" fmla="*/ 45 h 97"/>
            </a:gdLst>
            <a:ahLst/>
            <a:cxnLst>
              <a:cxn ang="0">
                <a:pos x="T0" y="T1"/>
              </a:cxn>
              <a:cxn ang="0">
                <a:pos x="T2" y="T3"/>
              </a:cxn>
              <a:cxn ang="0">
                <a:pos x="T4" y="T5"/>
              </a:cxn>
              <a:cxn ang="0">
                <a:pos x="T6" y="T7"/>
              </a:cxn>
              <a:cxn ang="0">
                <a:pos x="T8" y="T9"/>
              </a:cxn>
              <a:cxn ang="0">
                <a:pos x="T10" y="T11"/>
              </a:cxn>
              <a:cxn ang="0">
                <a:pos x="T12" y="T13"/>
              </a:cxn>
            </a:cxnLst>
            <a:rect l="0" t="0" r="r" b="b"/>
            <a:pathLst>
              <a:path w="104" h="97">
                <a:moveTo>
                  <a:pt x="55" y="45"/>
                </a:moveTo>
                <a:cubicBezTo>
                  <a:pt x="72" y="57"/>
                  <a:pt x="79" y="78"/>
                  <a:pt x="75" y="97"/>
                </a:cubicBezTo>
                <a:cubicBezTo>
                  <a:pt x="80" y="94"/>
                  <a:pt x="84" y="89"/>
                  <a:pt x="88" y="84"/>
                </a:cubicBezTo>
                <a:cubicBezTo>
                  <a:pt x="104" y="62"/>
                  <a:pt x="98" y="31"/>
                  <a:pt x="76" y="16"/>
                </a:cubicBezTo>
                <a:cubicBezTo>
                  <a:pt x="54" y="0"/>
                  <a:pt x="23" y="5"/>
                  <a:pt x="8" y="27"/>
                </a:cubicBezTo>
                <a:cubicBezTo>
                  <a:pt x="4" y="32"/>
                  <a:pt x="1" y="38"/>
                  <a:pt x="0" y="44"/>
                </a:cubicBezTo>
                <a:cubicBezTo>
                  <a:pt x="16" y="33"/>
                  <a:pt x="38" y="33"/>
                  <a:pt x="55" y="45"/>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4" name="Freeform 66"/>
          <p:cNvSpPr/>
          <p:nvPr/>
        </p:nvSpPr>
        <p:spPr bwMode="auto">
          <a:xfrm>
            <a:off x="3787132" y="1600709"/>
            <a:ext cx="221693" cy="449516"/>
          </a:xfrm>
          <a:custGeom>
            <a:avLst/>
            <a:gdLst>
              <a:gd name="T0" fmla="*/ 20 w 36"/>
              <a:gd name="T1" fmla="*/ 0 h 73"/>
              <a:gd name="T2" fmla="*/ 0 w 36"/>
              <a:gd name="T3" fmla="*/ 29 h 73"/>
              <a:gd name="T4" fmla="*/ 10 w 36"/>
              <a:gd name="T5" fmla="*/ 73 h 73"/>
              <a:gd name="T6" fmla="*/ 23 w 36"/>
              <a:gd name="T7" fmla="*/ 60 h 73"/>
              <a:gd name="T8" fmla="*/ 20 w 36"/>
              <a:gd name="T9" fmla="*/ 0 h 73"/>
            </a:gdLst>
            <a:ahLst/>
            <a:cxnLst>
              <a:cxn ang="0">
                <a:pos x="T0" y="T1"/>
              </a:cxn>
              <a:cxn ang="0">
                <a:pos x="T2" y="T3"/>
              </a:cxn>
              <a:cxn ang="0">
                <a:pos x="T4" y="T5"/>
              </a:cxn>
              <a:cxn ang="0">
                <a:pos x="T6" y="T7"/>
              </a:cxn>
              <a:cxn ang="0">
                <a:pos x="T8" y="T9"/>
              </a:cxn>
            </a:cxnLst>
            <a:rect l="0" t="0" r="r" b="b"/>
            <a:pathLst>
              <a:path w="36" h="73">
                <a:moveTo>
                  <a:pt x="20" y="0"/>
                </a:moveTo>
                <a:cubicBezTo>
                  <a:pt x="0" y="29"/>
                  <a:pt x="0" y="29"/>
                  <a:pt x="0" y="29"/>
                </a:cubicBezTo>
                <a:cubicBezTo>
                  <a:pt x="10" y="42"/>
                  <a:pt x="13" y="58"/>
                  <a:pt x="10" y="73"/>
                </a:cubicBezTo>
                <a:cubicBezTo>
                  <a:pt x="15" y="70"/>
                  <a:pt x="19" y="65"/>
                  <a:pt x="23" y="60"/>
                </a:cubicBezTo>
                <a:cubicBezTo>
                  <a:pt x="36" y="42"/>
                  <a:pt x="34" y="17"/>
                  <a:pt x="20"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5" name="Freeform 67"/>
          <p:cNvSpPr/>
          <p:nvPr/>
        </p:nvSpPr>
        <p:spPr bwMode="auto">
          <a:xfrm>
            <a:off x="3608348" y="1046987"/>
            <a:ext cx="640560" cy="787676"/>
          </a:xfrm>
          <a:custGeom>
            <a:avLst/>
            <a:gdLst>
              <a:gd name="T0" fmla="*/ 16 w 104"/>
              <a:gd name="T1" fmla="*/ 116 h 128"/>
              <a:gd name="T2" fmla="*/ 28 w 104"/>
              <a:gd name="T3" fmla="*/ 128 h 128"/>
              <a:gd name="T4" fmla="*/ 74 w 104"/>
              <a:gd name="T5" fmla="*/ 86 h 128"/>
              <a:gd name="T6" fmla="*/ 98 w 104"/>
              <a:gd name="T7" fmla="*/ 0 h 128"/>
              <a:gd name="T8" fmla="*/ 25 w 104"/>
              <a:gd name="T9" fmla="*/ 51 h 128"/>
              <a:gd name="T10" fmla="*/ 0 w 104"/>
              <a:gd name="T11" fmla="*/ 108 h 128"/>
              <a:gd name="T12" fmla="*/ 16 w 104"/>
              <a:gd name="T13" fmla="*/ 116 h 128"/>
            </a:gdLst>
            <a:ahLst/>
            <a:cxnLst>
              <a:cxn ang="0">
                <a:pos x="T0" y="T1"/>
              </a:cxn>
              <a:cxn ang="0">
                <a:pos x="T2" y="T3"/>
              </a:cxn>
              <a:cxn ang="0">
                <a:pos x="T4" y="T5"/>
              </a:cxn>
              <a:cxn ang="0">
                <a:pos x="T6" y="T7"/>
              </a:cxn>
              <a:cxn ang="0">
                <a:pos x="T8" y="T9"/>
              </a:cxn>
              <a:cxn ang="0">
                <a:pos x="T10" y="T11"/>
              </a:cxn>
              <a:cxn ang="0">
                <a:pos x="T12" y="T13"/>
              </a:cxn>
            </a:cxnLst>
            <a:rect l="0" t="0" r="r" b="b"/>
            <a:pathLst>
              <a:path w="104" h="128">
                <a:moveTo>
                  <a:pt x="16" y="116"/>
                </a:moveTo>
                <a:cubicBezTo>
                  <a:pt x="21" y="120"/>
                  <a:pt x="25" y="124"/>
                  <a:pt x="28" y="128"/>
                </a:cubicBezTo>
                <a:cubicBezTo>
                  <a:pt x="45" y="120"/>
                  <a:pt x="61" y="105"/>
                  <a:pt x="74" y="86"/>
                </a:cubicBezTo>
                <a:cubicBezTo>
                  <a:pt x="96" y="56"/>
                  <a:pt x="104" y="23"/>
                  <a:pt x="98" y="0"/>
                </a:cubicBezTo>
                <a:cubicBezTo>
                  <a:pt x="75" y="2"/>
                  <a:pt x="46" y="21"/>
                  <a:pt x="25" y="51"/>
                </a:cubicBezTo>
                <a:cubicBezTo>
                  <a:pt x="11" y="70"/>
                  <a:pt x="3" y="90"/>
                  <a:pt x="0" y="108"/>
                </a:cubicBezTo>
                <a:cubicBezTo>
                  <a:pt x="6" y="110"/>
                  <a:pt x="11" y="113"/>
                  <a:pt x="16" y="116"/>
                </a:cubicBezTo>
                <a:close/>
              </a:path>
            </a:pathLst>
          </a:custGeom>
          <a:solidFill>
            <a:srgbClr val="FA7913"/>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6" name="Freeform 68"/>
          <p:cNvSpPr/>
          <p:nvPr/>
        </p:nvSpPr>
        <p:spPr bwMode="auto">
          <a:xfrm>
            <a:off x="3707445" y="1046987"/>
            <a:ext cx="541463" cy="787676"/>
          </a:xfrm>
          <a:custGeom>
            <a:avLst/>
            <a:gdLst>
              <a:gd name="T0" fmla="*/ 82 w 88"/>
              <a:gd name="T1" fmla="*/ 0 h 128"/>
              <a:gd name="T2" fmla="*/ 82 w 88"/>
              <a:gd name="T3" fmla="*/ 0 h 128"/>
              <a:gd name="T4" fmla="*/ 0 w 88"/>
              <a:gd name="T5" fmla="*/ 116 h 128"/>
              <a:gd name="T6" fmla="*/ 0 w 88"/>
              <a:gd name="T7" fmla="*/ 116 h 128"/>
              <a:gd name="T8" fmla="*/ 12 w 88"/>
              <a:gd name="T9" fmla="*/ 128 h 128"/>
              <a:gd name="T10" fmla="*/ 58 w 88"/>
              <a:gd name="T11" fmla="*/ 86 h 128"/>
              <a:gd name="T12" fmla="*/ 82 w 8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88" h="128">
                <a:moveTo>
                  <a:pt x="82" y="0"/>
                </a:moveTo>
                <a:cubicBezTo>
                  <a:pt x="82" y="0"/>
                  <a:pt x="82" y="0"/>
                  <a:pt x="82" y="0"/>
                </a:cubicBezTo>
                <a:cubicBezTo>
                  <a:pt x="0" y="116"/>
                  <a:pt x="0" y="116"/>
                  <a:pt x="0" y="116"/>
                </a:cubicBezTo>
                <a:cubicBezTo>
                  <a:pt x="0" y="116"/>
                  <a:pt x="0" y="116"/>
                  <a:pt x="0" y="116"/>
                </a:cubicBezTo>
                <a:cubicBezTo>
                  <a:pt x="5" y="120"/>
                  <a:pt x="9" y="124"/>
                  <a:pt x="12" y="128"/>
                </a:cubicBezTo>
                <a:cubicBezTo>
                  <a:pt x="29" y="120"/>
                  <a:pt x="45" y="105"/>
                  <a:pt x="58" y="86"/>
                </a:cubicBezTo>
                <a:cubicBezTo>
                  <a:pt x="80" y="56"/>
                  <a:pt x="88" y="23"/>
                  <a:pt x="82" y="0"/>
                </a:cubicBezTo>
                <a:close/>
              </a:path>
            </a:pathLst>
          </a:custGeom>
          <a:solidFill>
            <a:srgbClr val="D46F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7" name="Freeform 69"/>
          <p:cNvSpPr/>
          <p:nvPr/>
        </p:nvSpPr>
        <p:spPr bwMode="auto">
          <a:xfrm>
            <a:off x="3972047" y="1046987"/>
            <a:ext cx="257450" cy="258472"/>
          </a:xfrm>
          <a:custGeom>
            <a:avLst/>
            <a:gdLst>
              <a:gd name="T0" fmla="*/ 19 w 42"/>
              <a:gd name="T1" fmla="*/ 28 h 42"/>
              <a:gd name="T2" fmla="*/ 37 w 42"/>
              <a:gd name="T3" fmla="*/ 42 h 42"/>
              <a:gd name="T4" fmla="*/ 39 w 42"/>
              <a:gd name="T5" fmla="*/ 0 h 42"/>
              <a:gd name="T6" fmla="*/ 0 w 42"/>
              <a:gd name="T7" fmla="*/ 16 h 42"/>
              <a:gd name="T8" fmla="*/ 19 w 42"/>
              <a:gd name="T9" fmla="*/ 28 h 42"/>
            </a:gdLst>
            <a:ahLst/>
            <a:cxnLst>
              <a:cxn ang="0">
                <a:pos x="T0" y="T1"/>
              </a:cxn>
              <a:cxn ang="0">
                <a:pos x="T2" y="T3"/>
              </a:cxn>
              <a:cxn ang="0">
                <a:pos x="T4" y="T5"/>
              </a:cxn>
              <a:cxn ang="0">
                <a:pos x="T6" y="T7"/>
              </a:cxn>
              <a:cxn ang="0">
                <a:pos x="T8" y="T9"/>
              </a:cxn>
            </a:cxnLst>
            <a:rect l="0" t="0" r="r" b="b"/>
            <a:pathLst>
              <a:path w="42" h="42">
                <a:moveTo>
                  <a:pt x="19" y="28"/>
                </a:moveTo>
                <a:cubicBezTo>
                  <a:pt x="25" y="33"/>
                  <a:pt x="31" y="37"/>
                  <a:pt x="37" y="42"/>
                </a:cubicBezTo>
                <a:cubicBezTo>
                  <a:pt x="41" y="26"/>
                  <a:pt x="42" y="12"/>
                  <a:pt x="39" y="0"/>
                </a:cubicBezTo>
                <a:cubicBezTo>
                  <a:pt x="27" y="1"/>
                  <a:pt x="14" y="7"/>
                  <a:pt x="0" y="16"/>
                </a:cubicBezTo>
                <a:cubicBezTo>
                  <a:pt x="7" y="20"/>
                  <a:pt x="13" y="24"/>
                  <a:pt x="19" y="28"/>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8" name="Freeform 70"/>
          <p:cNvSpPr/>
          <p:nvPr/>
        </p:nvSpPr>
        <p:spPr bwMode="auto">
          <a:xfrm>
            <a:off x="4088513" y="1046987"/>
            <a:ext cx="140985" cy="258472"/>
          </a:xfrm>
          <a:custGeom>
            <a:avLst/>
            <a:gdLst>
              <a:gd name="T0" fmla="*/ 20 w 23"/>
              <a:gd name="T1" fmla="*/ 0 h 42"/>
              <a:gd name="T2" fmla="*/ 0 w 23"/>
              <a:gd name="T3" fmla="*/ 28 h 42"/>
              <a:gd name="T4" fmla="*/ 0 w 23"/>
              <a:gd name="T5" fmla="*/ 28 h 42"/>
              <a:gd name="T6" fmla="*/ 18 w 23"/>
              <a:gd name="T7" fmla="*/ 42 h 42"/>
              <a:gd name="T8" fmla="*/ 20 w 23"/>
              <a:gd name="T9" fmla="*/ 0 h 42"/>
              <a:gd name="T10" fmla="*/ 20 w 23"/>
              <a:gd name="T11" fmla="*/ 0 h 42"/>
            </a:gdLst>
            <a:ahLst/>
            <a:cxnLst>
              <a:cxn ang="0">
                <a:pos x="T0" y="T1"/>
              </a:cxn>
              <a:cxn ang="0">
                <a:pos x="T2" y="T3"/>
              </a:cxn>
              <a:cxn ang="0">
                <a:pos x="T4" y="T5"/>
              </a:cxn>
              <a:cxn ang="0">
                <a:pos x="T6" y="T7"/>
              </a:cxn>
              <a:cxn ang="0">
                <a:pos x="T8" y="T9"/>
              </a:cxn>
              <a:cxn ang="0">
                <a:pos x="T10" y="T11"/>
              </a:cxn>
            </a:cxnLst>
            <a:rect l="0" t="0" r="r" b="b"/>
            <a:pathLst>
              <a:path w="23" h="42">
                <a:moveTo>
                  <a:pt x="20" y="0"/>
                </a:moveTo>
                <a:cubicBezTo>
                  <a:pt x="0" y="28"/>
                  <a:pt x="0" y="28"/>
                  <a:pt x="0" y="28"/>
                </a:cubicBezTo>
                <a:cubicBezTo>
                  <a:pt x="0" y="28"/>
                  <a:pt x="0" y="28"/>
                  <a:pt x="0" y="28"/>
                </a:cubicBezTo>
                <a:cubicBezTo>
                  <a:pt x="6" y="33"/>
                  <a:pt x="12" y="37"/>
                  <a:pt x="18" y="42"/>
                </a:cubicBezTo>
                <a:cubicBezTo>
                  <a:pt x="22" y="26"/>
                  <a:pt x="23" y="12"/>
                  <a:pt x="20" y="0"/>
                </a:cubicBezTo>
                <a:cubicBezTo>
                  <a:pt x="20" y="0"/>
                  <a:pt x="20" y="0"/>
                  <a:pt x="20"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 name="Freeform 71"/>
          <p:cNvSpPr/>
          <p:nvPr/>
        </p:nvSpPr>
        <p:spPr bwMode="auto">
          <a:xfrm>
            <a:off x="3614477" y="1533282"/>
            <a:ext cx="252342" cy="351440"/>
          </a:xfrm>
          <a:custGeom>
            <a:avLst/>
            <a:gdLst>
              <a:gd name="T0" fmla="*/ 41 w 41"/>
              <a:gd name="T1" fmla="*/ 0 h 57"/>
              <a:gd name="T2" fmla="*/ 15 w 41"/>
              <a:gd name="T3" fmla="*/ 25 h 57"/>
              <a:gd name="T4" fmla="*/ 0 w 41"/>
              <a:gd name="T5" fmla="*/ 57 h 57"/>
              <a:gd name="T6" fmla="*/ 26 w 41"/>
              <a:gd name="T7" fmla="*/ 33 h 57"/>
              <a:gd name="T8" fmla="*/ 41 w 41"/>
              <a:gd name="T9" fmla="*/ 0 h 57"/>
            </a:gdLst>
            <a:ahLst/>
            <a:cxnLst>
              <a:cxn ang="0">
                <a:pos x="T0" y="T1"/>
              </a:cxn>
              <a:cxn ang="0">
                <a:pos x="T2" y="T3"/>
              </a:cxn>
              <a:cxn ang="0">
                <a:pos x="T4" y="T5"/>
              </a:cxn>
              <a:cxn ang="0">
                <a:pos x="T6" y="T7"/>
              </a:cxn>
              <a:cxn ang="0">
                <a:pos x="T8" y="T9"/>
              </a:cxn>
            </a:cxnLst>
            <a:rect l="0" t="0" r="r" b="b"/>
            <a:pathLst>
              <a:path w="41" h="57">
                <a:moveTo>
                  <a:pt x="41" y="0"/>
                </a:moveTo>
                <a:cubicBezTo>
                  <a:pt x="34" y="3"/>
                  <a:pt x="24" y="13"/>
                  <a:pt x="15" y="25"/>
                </a:cubicBezTo>
                <a:cubicBezTo>
                  <a:pt x="6" y="38"/>
                  <a:pt x="1" y="50"/>
                  <a:pt x="0" y="57"/>
                </a:cubicBezTo>
                <a:cubicBezTo>
                  <a:pt x="7" y="54"/>
                  <a:pt x="17" y="45"/>
                  <a:pt x="26" y="33"/>
                </a:cubicBezTo>
                <a:cubicBezTo>
                  <a:pt x="35" y="20"/>
                  <a:pt x="40" y="8"/>
                  <a:pt x="41" y="0"/>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0" name="Freeform 72"/>
          <p:cNvSpPr/>
          <p:nvPr/>
        </p:nvSpPr>
        <p:spPr bwMode="auto">
          <a:xfrm>
            <a:off x="3614477" y="1533282"/>
            <a:ext cx="252342" cy="351440"/>
          </a:xfrm>
          <a:custGeom>
            <a:avLst/>
            <a:gdLst>
              <a:gd name="T0" fmla="*/ 41 w 41"/>
              <a:gd name="T1" fmla="*/ 0 h 57"/>
              <a:gd name="T2" fmla="*/ 0 w 41"/>
              <a:gd name="T3" fmla="*/ 57 h 57"/>
              <a:gd name="T4" fmla="*/ 0 w 41"/>
              <a:gd name="T5" fmla="*/ 57 h 57"/>
              <a:gd name="T6" fmla="*/ 26 w 41"/>
              <a:gd name="T7" fmla="*/ 33 h 57"/>
              <a:gd name="T8" fmla="*/ 41 w 41"/>
              <a:gd name="T9" fmla="*/ 0 h 57"/>
              <a:gd name="T10" fmla="*/ 41 w 41"/>
              <a:gd name="T11" fmla="*/ 0 h 57"/>
            </a:gdLst>
            <a:ahLst/>
            <a:cxnLst>
              <a:cxn ang="0">
                <a:pos x="T0" y="T1"/>
              </a:cxn>
              <a:cxn ang="0">
                <a:pos x="T2" y="T3"/>
              </a:cxn>
              <a:cxn ang="0">
                <a:pos x="T4" y="T5"/>
              </a:cxn>
              <a:cxn ang="0">
                <a:pos x="T6" y="T7"/>
              </a:cxn>
              <a:cxn ang="0">
                <a:pos x="T8" y="T9"/>
              </a:cxn>
              <a:cxn ang="0">
                <a:pos x="T10" y="T11"/>
              </a:cxn>
            </a:cxnLst>
            <a:rect l="0" t="0" r="r" b="b"/>
            <a:pathLst>
              <a:path w="41" h="57">
                <a:moveTo>
                  <a:pt x="41" y="0"/>
                </a:moveTo>
                <a:cubicBezTo>
                  <a:pt x="0" y="57"/>
                  <a:pt x="0" y="57"/>
                  <a:pt x="0" y="57"/>
                </a:cubicBezTo>
                <a:cubicBezTo>
                  <a:pt x="0" y="57"/>
                  <a:pt x="0" y="57"/>
                  <a:pt x="0" y="57"/>
                </a:cubicBezTo>
                <a:cubicBezTo>
                  <a:pt x="7" y="54"/>
                  <a:pt x="17" y="45"/>
                  <a:pt x="26" y="33"/>
                </a:cubicBezTo>
                <a:cubicBezTo>
                  <a:pt x="35" y="20"/>
                  <a:pt x="40" y="8"/>
                  <a:pt x="41" y="0"/>
                </a:cubicBezTo>
                <a:cubicBezTo>
                  <a:pt x="41" y="0"/>
                  <a:pt x="41" y="0"/>
                  <a:pt x="41"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1" name="Freeform 73"/>
          <p:cNvSpPr/>
          <p:nvPr/>
        </p:nvSpPr>
        <p:spPr bwMode="auto">
          <a:xfrm>
            <a:off x="3854560" y="1262550"/>
            <a:ext cx="240082" cy="240083"/>
          </a:xfrm>
          <a:custGeom>
            <a:avLst/>
            <a:gdLst>
              <a:gd name="T0" fmla="*/ 9 w 39"/>
              <a:gd name="T1" fmla="*/ 34 h 39"/>
              <a:gd name="T2" fmla="*/ 5 w 39"/>
              <a:gd name="T3" fmla="*/ 10 h 39"/>
              <a:gd name="T4" fmla="*/ 29 w 39"/>
              <a:gd name="T5" fmla="*/ 6 h 39"/>
              <a:gd name="T6" fmla="*/ 33 w 39"/>
              <a:gd name="T7" fmla="*/ 30 h 39"/>
              <a:gd name="T8" fmla="*/ 9 w 39"/>
              <a:gd name="T9" fmla="*/ 34 h 39"/>
            </a:gdLst>
            <a:ahLst/>
            <a:cxnLst>
              <a:cxn ang="0">
                <a:pos x="T0" y="T1"/>
              </a:cxn>
              <a:cxn ang="0">
                <a:pos x="T2" y="T3"/>
              </a:cxn>
              <a:cxn ang="0">
                <a:pos x="T4" y="T5"/>
              </a:cxn>
              <a:cxn ang="0">
                <a:pos x="T6" y="T7"/>
              </a:cxn>
              <a:cxn ang="0">
                <a:pos x="T8" y="T9"/>
              </a:cxn>
            </a:cxnLst>
            <a:rect l="0" t="0" r="r" b="b"/>
            <a:pathLst>
              <a:path w="39" h="39">
                <a:moveTo>
                  <a:pt x="9" y="34"/>
                </a:moveTo>
                <a:cubicBezTo>
                  <a:pt x="2" y="28"/>
                  <a:pt x="0" y="18"/>
                  <a:pt x="5" y="10"/>
                </a:cubicBezTo>
                <a:cubicBezTo>
                  <a:pt x="11" y="2"/>
                  <a:pt x="22" y="0"/>
                  <a:pt x="29" y="6"/>
                </a:cubicBezTo>
                <a:cubicBezTo>
                  <a:pt x="37" y="11"/>
                  <a:pt x="39" y="22"/>
                  <a:pt x="33" y="30"/>
                </a:cubicBezTo>
                <a:cubicBezTo>
                  <a:pt x="28" y="37"/>
                  <a:pt x="17" y="39"/>
                  <a:pt x="9" y="34"/>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2" name="Freeform 74"/>
          <p:cNvSpPr/>
          <p:nvPr/>
        </p:nvSpPr>
        <p:spPr bwMode="auto">
          <a:xfrm>
            <a:off x="3891338" y="1299329"/>
            <a:ext cx="166525" cy="166526"/>
          </a:xfrm>
          <a:custGeom>
            <a:avLst/>
            <a:gdLst>
              <a:gd name="T0" fmla="*/ 20 w 27"/>
              <a:gd name="T1" fmla="*/ 4 h 27"/>
              <a:gd name="T2" fmla="*/ 4 w 27"/>
              <a:gd name="T3" fmla="*/ 7 h 27"/>
              <a:gd name="T4" fmla="*/ 6 w 27"/>
              <a:gd name="T5" fmla="*/ 23 h 27"/>
              <a:gd name="T6" fmla="*/ 23 w 27"/>
              <a:gd name="T7" fmla="*/ 21 h 27"/>
              <a:gd name="T8" fmla="*/ 20 w 27"/>
              <a:gd name="T9" fmla="*/ 4 h 27"/>
            </a:gdLst>
            <a:ahLst/>
            <a:cxnLst>
              <a:cxn ang="0">
                <a:pos x="T0" y="T1"/>
              </a:cxn>
              <a:cxn ang="0">
                <a:pos x="T2" y="T3"/>
              </a:cxn>
              <a:cxn ang="0">
                <a:pos x="T4" y="T5"/>
              </a:cxn>
              <a:cxn ang="0">
                <a:pos x="T6" y="T7"/>
              </a:cxn>
              <a:cxn ang="0">
                <a:pos x="T8" y="T9"/>
              </a:cxn>
            </a:cxnLst>
            <a:rect l="0" t="0" r="r" b="b"/>
            <a:pathLst>
              <a:path w="27" h="27">
                <a:moveTo>
                  <a:pt x="20" y="4"/>
                </a:moveTo>
                <a:cubicBezTo>
                  <a:pt x="15" y="0"/>
                  <a:pt x="7" y="2"/>
                  <a:pt x="4" y="7"/>
                </a:cubicBezTo>
                <a:cubicBezTo>
                  <a:pt x="0" y="12"/>
                  <a:pt x="1" y="20"/>
                  <a:pt x="6" y="23"/>
                </a:cubicBezTo>
                <a:cubicBezTo>
                  <a:pt x="12" y="27"/>
                  <a:pt x="19" y="26"/>
                  <a:pt x="23" y="21"/>
                </a:cubicBezTo>
                <a:cubicBezTo>
                  <a:pt x="27" y="15"/>
                  <a:pt x="26" y="8"/>
                  <a:pt x="20" y="4"/>
                </a:cubicBezTo>
                <a:close/>
              </a:path>
            </a:pathLst>
          </a:custGeom>
          <a:solidFill>
            <a:srgbClr val="596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3" name="Freeform 75"/>
          <p:cNvSpPr/>
          <p:nvPr/>
        </p:nvSpPr>
        <p:spPr bwMode="auto">
          <a:xfrm>
            <a:off x="3909728" y="1299329"/>
            <a:ext cx="184914" cy="203304"/>
          </a:xfrm>
          <a:custGeom>
            <a:avLst/>
            <a:gdLst>
              <a:gd name="T0" fmla="*/ 20 w 30"/>
              <a:gd name="T1" fmla="*/ 0 h 33"/>
              <a:gd name="T2" fmla="*/ 20 w 30"/>
              <a:gd name="T3" fmla="*/ 0 h 33"/>
              <a:gd name="T4" fmla="*/ 17 w 30"/>
              <a:gd name="T5" fmla="*/ 4 h 33"/>
              <a:gd name="T6" fmla="*/ 17 w 30"/>
              <a:gd name="T7" fmla="*/ 4 h 33"/>
              <a:gd name="T8" fmla="*/ 20 w 30"/>
              <a:gd name="T9" fmla="*/ 21 h 33"/>
              <a:gd name="T10" fmla="*/ 3 w 30"/>
              <a:gd name="T11" fmla="*/ 23 h 33"/>
              <a:gd name="T12" fmla="*/ 3 w 30"/>
              <a:gd name="T13" fmla="*/ 23 h 33"/>
              <a:gd name="T14" fmla="*/ 0 w 30"/>
              <a:gd name="T15" fmla="*/ 28 h 33"/>
              <a:gd name="T16" fmla="*/ 0 w 30"/>
              <a:gd name="T17" fmla="*/ 28 h 33"/>
              <a:gd name="T18" fmla="*/ 24 w 30"/>
              <a:gd name="T19" fmla="*/ 24 h 33"/>
              <a:gd name="T20" fmla="*/ 20 w 30"/>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3">
                <a:moveTo>
                  <a:pt x="20" y="0"/>
                </a:moveTo>
                <a:cubicBezTo>
                  <a:pt x="20" y="0"/>
                  <a:pt x="20" y="0"/>
                  <a:pt x="20" y="0"/>
                </a:cubicBezTo>
                <a:cubicBezTo>
                  <a:pt x="17" y="4"/>
                  <a:pt x="17" y="4"/>
                  <a:pt x="17" y="4"/>
                </a:cubicBezTo>
                <a:cubicBezTo>
                  <a:pt x="17" y="4"/>
                  <a:pt x="17" y="4"/>
                  <a:pt x="17" y="4"/>
                </a:cubicBezTo>
                <a:cubicBezTo>
                  <a:pt x="23" y="8"/>
                  <a:pt x="24" y="15"/>
                  <a:pt x="20" y="21"/>
                </a:cubicBezTo>
                <a:cubicBezTo>
                  <a:pt x="16" y="26"/>
                  <a:pt x="9" y="27"/>
                  <a:pt x="3" y="23"/>
                </a:cubicBezTo>
                <a:cubicBezTo>
                  <a:pt x="3" y="23"/>
                  <a:pt x="3" y="23"/>
                  <a:pt x="3" y="23"/>
                </a:cubicBezTo>
                <a:cubicBezTo>
                  <a:pt x="0" y="28"/>
                  <a:pt x="0" y="28"/>
                  <a:pt x="0" y="28"/>
                </a:cubicBezTo>
                <a:cubicBezTo>
                  <a:pt x="0" y="28"/>
                  <a:pt x="0" y="28"/>
                  <a:pt x="0" y="28"/>
                </a:cubicBezTo>
                <a:cubicBezTo>
                  <a:pt x="8" y="33"/>
                  <a:pt x="19" y="31"/>
                  <a:pt x="24" y="24"/>
                </a:cubicBezTo>
                <a:cubicBezTo>
                  <a:pt x="30" y="16"/>
                  <a:pt x="28" y="5"/>
                  <a:pt x="20"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4" name="Freeform 76"/>
          <p:cNvSpPr/>
          <p:nvPr/>
        </p:nvSpPr>
        <p:spPr bwMode="auto">
          <a:xfrm>
            <a:off x="3928117" y="1323848"/>
            <a:ext cx="129746" cy="142007"/>
          </a:xfrm>
          <a:custGeom>
            <a:avLst/>
            <a:gdLst>
              <a:gd name="T0" fmla="*/ 17 w 21"/>
              <a:gd name="T1" fmla="*/ 17 h 23"/>
              <a:gd name="T2" fmla="*/ 14 w 21"/>
              <a:gd name="T3" fmla="*/ 0 h 23"/>
              <a:gd name="T4" fmla="*/ 14 w 21"/>
              <a:gd name="T5" fmla="*/ 0 h 23"/>
              <a:gd name="T6" fmla="*/ 0 w 21"/>
              <a:gd name="T7" fmla="*/ 19 h 23"/>
              <a:gd name="T8" fmla="*/ 0 w 21"/>
              <a:gd name="T9" fmla="*/ 19 h 23"/>
              <a:gd name="T10" fmla="*/ 17 w 21"/>
              <a:gd name="T11" fmla="*/ 17 h 23"/>
            </a:gdLst>
            <a:ahLst/>
            <a:cxnLst>
              <a:cxn ang="0">
                <a:pos x="T0" y="T1"/>
              </a:cxn>
              <a:cxn ang="0">
                <a:pos x="T2" y="T3"/>
              </a:cxn>
              <a:cxn ang="0">
                <a:pos x="T4" y="T5"/>
              </a:cxn>
              <a:cxn ang="0">
                <a:pos x="T6" y="T7"/>
              </a:cxn>
              <a:cxn ang="0">
                <a:pos x="T8" y="T9"/>
              </a:cxn>
              <a:cxn ang="0">
                <a:pos x="T10" y="T11"/>
              </a:cxn>
            </a:cxnLst>
            <a:rect l="0" t="0" r="r" b="b"/>
            <a:pathLst>
              <a:path w="21" h="23">
                <a:moveTo>
                  <a:pt x="17" y="17"/>
                </a:moveTo>
                <a:cubicBezTo>
                  <a:pt x="21" y="11"/>
                  <a:pt x="20" y="4"/>
                  <a:pt x="14" y="0"/>
                </a:cubicBezTo>
                <a:cubicBezTo>
                  <a:pt x="14" y="0"/>
                  <a:pt x="14" y="0"/>
                  <a:pt x="14" y="0"/>
                </a:cubicBezTo>
                <a:cubicBezTo>
                  <a:pt x="0" y="19"/>
                  <a:pt x="0" y="19"/>
                  <a:pt x="0" y="19"/>
                </a:cubicBezTo>
                <a:cubicBezTo>
                  <a:pt x="0" y="19"/>
                  <a:pt x="0" y="19"/>
                  <a:pt x="0" y="19"/>
                </a:cubicBezTo>
                <a:cubicBezTo>
                  <a:pt x="6" y="23"/>
                  <a:pt x="13" y="22"/>
                  <a:pt x="17" y="17"/>
                </a:cubicBezTo>
                <a:close/>
              </a:path>
            </a:pathLst>
          </a:custGeom>
          <a:solidFill>
            <a:srgbClr val="474F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5" name="Freeform 77"/>
          <p:cNvSpPr/>
          <p:nvPr/>
        </p:nvSpPr>
        <p:spPr bwMode="auto">
          <a:xfrm>
            <a:off x="2845191" y="1182863"/>
            <a:ext cx="178785" cy="184915"/>
          </a:xfrm>
          <a:custGeom>
            <a:avLst/>
            <a:gdLst>
              <a:gd name="T0" fmla="*/ 91 w 175"/>
              <a:gd name="T1" fmla="*/ 0 h 181"/>
              <a:gd name="T2" fmla="*/ 79 w 175"/>
              <a:gd name="T3" fmla="*/ 78 h 181"/>
              <a:gd name="T4" fmla="*/ 0 w 175"/>
              <a:gd name="T5" fmla="*/ 90 h 181"/>
              <a:gd name="T6" fmla="*/ 79 w 175"/>
              <a:gd name="T7" fmla="*/ 102 h 181"/>
              <a:gd name="T8" fmla="*/ 91 w 175"/>
              <a:gd name="T9" fmla="*/ 181 h 181"/>
              <a:gd name="T10" fmla="*/ 103 w 175"/>
              <a:gd name="T11" fmla="*/ 102 h 181"/>
              <a:gd name="T12" fmla="*/ 175 w 175"/>
              <a:gd name="T13" fmla="*/ 90 h 181"/>
              <a:gd name="T14" fmla="*/ 103 w 175"/>
              <a:gd name="T15" fmla="*/ 78 h 181"/>
              <a:gd name="T16" fmla="*/ 91 w 175"/>
              <a:gd name="T1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81">
                <a:moveTo>
                  <a:pt x="91" y="0"/>
                </a:moveTo>
                <a:lnTo>
                  <a:pt x="79" y="78"/>
                </a:lnTo>
                <a:lnTo>
                  <a:pt x="0" y="90"/>
                </a:lnTo>
                <a:lnTo>
                  <a:pt x="79" y="102"/>
                </a:lnTo>
                <a:lnTo>
                  <a:pt x="91" y="181"/>
                </a:lnTo>
                <a:lnTo>
                  <a:pt x="103" y="102"/>
                </a:lnTo>
                <a:lnTo>
                  <a:pt x="175" y="90"/>
                </a:lnTo>
                <a:lnTo>
                  <a:pt x="103" y="78"/>
                </a:lnTo>
                <a:lnTo>
                  <a:pt x="91"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6" name="Freeform 78"/>
          <p:cNvSpPr/>
          <p:nvPr/>
        </p:nvSpPr>
        <p:spPr bwMode="auto">
          <a:xfrm>
            <a:off x="1295382" y="1724326"/>
            <a:ext cx="177763" cy="178785"/>
          </a:xfrm>
          <a:custGeom>
            <a:avLst/>
            <a:gdLst>
              <a:gd name="T0" fmla="*/ 84 w 174"/>
              <a:gd name="T1" fmla="*/ 0 h 175"/>
              <a:gd name="T2" fmla="*/ 72 w 174"/>
              <a:gd name="T3" fmla="*/ 78 h 175"/>
              <a:gd name="T4" fmla="*/ 0 w 174"/>
              <a:gd name="T5" fmla="*/ 90 h 175"/>
              <a:gd name="T6" fmla="*/ 72 w 174"/>
              <a:gd name="T7" fmla="*/ 102 h 175"/>
              <a:gd name="T8" fmla="*/ 84 w 174"/>
              <a:gd name="T9" fmla="*/ 175 h 175"/>
              <a:gd name="T10" fmla="*/ 96 w 174"/>
              <a:gd name="T11" fmla="*/ 102 h 175"/>
              <a:gd name="T12" fmla="*/ 174 w 174"/>
              <a:gd name="T13" fmla="*/ 90 h 175"/>
              <a:gd name="T14" fmla="*/ 96 w 174"/>
              <a:gd name="T15" fmla="*/ 78 h 175"/>
              <a:gd name="T16" fmla="*/ 84 w 174"/>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75">
                <a:moveTo>
                  <a:pt x="84" y="0"/>
                </a:moveTo>
                <a:lnTo>
                  <a:pt x="72" y="78"/>
                </a:lnTo>
                <a:lnTo>
                  <a:pt x="0" y="90"/>
                </a:lnTo>
                <a:lnTo>
                  <a:pt x="72" y="102"/>
                </a:lnTo>
                <a:lnTo>
                  <a:pt x="84" y="175"/>
                </a:lnTo>
                <a:lnTo>
                  <a:pt x="96" y="102"/>
                </a:lnTo>
                <a:lnTo>
                  <a:pt x="174" y="90"/>
                </a:lnTo>
                <a:lnTo>
                  <a:pt x="96" y="78"/>
                </a:lnTo>
                <a:lnTo>
                  <a:pt x="8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7" name="Freeform 79"/>
          <p:cNvSpPr/>
          <p:nvPr/>
        </p:nvSpPr>
        <p:spPr bwMode="auto">
          <a:xfrm>
            <a:off x="3227280" y="1195123"/>
            <a:ext cx="91947" cy="91947"/>
          </a:xfrm>
          <a:custGeom>
            <a:avLst/>
            <a:gdLst>
              <a:gd name="T0" fmla="*/ 48 w 90"/>
              <a:gd name="T1" fmla="*/ 0 h 90"/>
              <a:gd name="T2" fmla="*/ 36 w 90"/>
              <a:gd name="T3" fmla="*/ 36 h 90"/>
              <a:gd name="T4" fmla="*/ 0 w 90"/>
              <a:gd name="T5" fmla="*/ 42 h 90"/>
              <a:gd name="T6" fmla="*/ 36 w 90"/>
              <a:gd name="T7" fmla="*/ 48 h 90"/>
              <a:gd name="T8" fmla="*/ 48 w 90"/>
              <a:gd name="T9" fmla="*/ 90 h 90"/>
              <a:gd name="T10" fmla="*/ 54 w 90"/>
              <a:gd name="T11" fmla="*/ 48 h 90"/>
              <a:gd name="T12" fmla="*/ 90 w 90"/>
              <a:gd name="T13" fmla="*/ 42 h 90"/>
              <a:gd name="T14" fmla="*/ 54 w 90"/>
              <a:gd name="T15" fmla="*/ 36 h 90"/>
              <a:gd name="T16" fmla="*/ 48 w 90"/>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48" y="0"/>
                </a:moveTo>
                <a:lnTo>
                  <a:pt x="36" y="36"/>
                </a:lnTo>
                <a:lnTo>
                  <a:pt x="0" y="42"/>
                </a:lnTo>
                <a:lnTo>
                  <a:pt x="36" y="48"/>
                </a:lnTo>
                <a:lnTo>
                  <a:pt x="48" y="90"/>
                </a:lnTo>
                <a:lnTo>
                  <a:pt x="54" y="48"/>
                </a:lnTo>
                <a:lnTo>
                  <a:pt x="90" y="42"/>
                </a:lnTo>
                <a:lnTo>
                  <a:pt x="54" y="36"/>
                </a:lnTo>
                <a:lnTo>
                  <a:pt x="48"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8" name="Freeform 80"/>
          <p:cNvSpPr/>
          <p:nvPr/>
        </p:nvSpPr>
        <p:spPr bwMode="auto">
          <a:xfrm>
            <a:off x="3958766" y="2394514"/>
            <a:ext cx="178785" cy="178785"/>
          </a:xfrm>
          <a:custGeom>
            <a:avLst/>
            <a:gdLst>
              <a:gd name="T0" fmla="*/ 91 w 175"/>
              <a:gd name="T1" fmla="*/ 0 h 175"/>
              <a:gd name="T2" fmla="*/ 73 w 175"/>
              <a:gd name="T3" fmla="*/ 73 h 175"/>
              <a:gd name="T4" fmla="*/ 0 w 175"/>
              <a:gd name="T5" fmla="*/ 85 h 175"/>
              <a:gd name="T6" fmla="*/ 73 w 175"/>
              <a:gd name="T7" fmla="*/ 97 h 175"/>
              <a:gd name="T8" fmla="*/ 91 w 175"/>
              <a:gd name="T9" fmla="*/ 175 h 175"/>
              <a:gd name="T10" fmla="*/ 103 w 175"/>
              <a:gd name="T11" fmla="*/ 97 h 175"/>
              <a:gd name="T12" fmla="*/ 175 w 175"/>
              <a:gd name="T13" fmla="*/ 85 h 175"/>
              <a:gd name="T14" fmla="*/ 103 w 175"/>
              <a:gd name="T15" fmla="*/ 73 h 175"/>
              <a:gd name="T16" fmla="*/ 91 w 175"/>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91" y="0"/>
                </a:moveTo>
                <a:lnTo>
                  <a:pt x="73" y="73"/>
                </a:lnTo>
                <a:lnTo>
                  <a:pt x="0" y="85"/>
                </a:lnTo>
                <a:lnTo>
                  <a:pt x="73" y="97"/>
                </a:lnTo>
                <a:lnTo>
                  <a:pt x="91" y="175"/>
                </a:lnTo>
                <a:lnTo>
                  <a:pt x="103" y="97"/>
                </a:lnTo>
                <a:lnTo>
                  <a:pt x="175" y="85"/>
                </a:lnTo>
                <a:lnTo>
                  <a:pt x="103" y="73"/>
                </a:lnTo>
                <a:lnTo>
                  <a:pt x="91"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9" name="Freeform 81"/>
          <p:cNvSpPr/>
          <p:nvPr/>
        </p:nvSpPr>
        <p:spPr bwMode="auto">
          <a:xfrm>
            <a:off x="3571569" y="2874680"/>
            <a:ext cx="91947" cy="92968"/>
          </a:xfrm>
          <a:custGeom>
            <a:avLst/>
            <a:gdLst>
              <a:gd name="T0" fmla="*/ 42 w 90"/>
              <a:gd name="T1" fmla="*/ 0 h 91"/>
              <a:gd name="T2" fmla="*/ 36 w 90"/>
              <a:gd name="T3" fmla="*/ 36 h 91"/>
              <a:gd name="T4" fmla="*/ 0 w 90"/>
              <a:gd name="T5" fmla="*/ 42 h 91"/>
              <a:gd name="T6" fmla="*/ 36 w 90"/>
              <a:gd name="T7" fmla="*/ 48 h 91"/>
              <a:gd name="T8" fmla="*/ 42 w 90"/>
              <a:gd name="T9" fmla="*/ 91 h 91"/>
              <a:gd name="T10" fmla="*/ 48 w 90"/>
              <a:gd name="T11" fmla="*/ 48 h 91"/>
              <a:gd name="T12" fmla="*/ 90 w 90"/>
              <a:gd name="T13" fmla="*/ 42 h 91"/>
              <a:gd name="T14" fmla="*/ 48 w 90"/>
              <a:gd name="T15" fmla="*/ 36 h 91"/>
              <a:gd name="T16" fmla="*/ 42 w 90"/>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1">
                <a:moveTo>
                  <a:pt x="42" y="0"/>
                </a:moveTo>
                <a:lnTo>
                  <a:pt x="36" y="36"/>
                </a:lnTo>
                <a:lnTo>
                  <a:pt x="0" y="42"/>
                </a:lnTo>
                <a:lnTo>
                  <a:pt x="36" y="48"/>
                </a:lnTo>
                <a:lnTo>
                  <a:pt x="42" y="91"/>
                </a:lnTo>
                <a:lnTo>
                  <a:pt x="48" y="48"/>
                </a:lnTo>
                <a:lnTo>
                  <a:pt x="90" y="42"/>
                </a:lnTo>
                <a:lnTo>
                  <a:pt x="48" y="36"/>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0" name="Freeform 82"/>
          <p:cNvSpPr/>
          <p:nvPr/>
        </p:nvSpPr>
        <p:spPr bwMode="auto">
          <a:xfrm>
            <a:off x="1067558" y="2302568"/>
            <a:ext cx="91947" cy="91947"/>
          </a:xfrm>
          <a:custGeom>
            <a:avLst/>
            <a:gdLst>
              <a:gd name="T0" fmla="*/ 48 w 90"/>
              <a:gd name="T1" fmla="*/ 0 h 90"/>
              <a:gd name="T2" fmla="*/ 42 w 90"/>
              <a:gd name="T3" fmla="*/ 42 h 90"/>
              <a:gd name="T4" fmla="*/ 0 w 90"/>
              <a:gd name="T5" fmla="*/ 48 h 90"/>
              <a:gd name="T6" fmla="*/ 42 w 90"/>
              <a:gd name="T7" fmla="*/ 54 h 90"/>
              <a:gd name="T8" fmla="*/ 48 w 90"/>
              <a:gd name="T9" fmla="*/ 90 h 90"/>
              <a:gd name="T10" fmla="*/ 54 w 90"/>
              <a:gd name="T11" fmla="*/ 54 h 90"/>
              <a:gd name="T12" fmla="*/ 90 w 90"/>
              <a:gd name="T13" fmla="*/ 48 h 90"/>
              <a:gd name="T14" fmla="*/ 54 w 90"/>
              <a:gd name="T15" fmla="*/ 42 h 90"/>
              <a:gd name="T16" fmla="*/ 48 w 90"/>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48" y="0"/>
                </a:moveTo>
                <a:lnTo>
                  <a:pt x="42" y="42"/>
                </a:lnTo>
                <a:lnTo>
                  <a:pt x="0" y="48"/>
                </a:lnTo>
                <a:lnTo>
                  <a:pt x="42" y="54"/>
                </a:lnTo>
                <a:lnTo>
                  <a:pt x="48" y="90"/>
                </a:lnTo>
                <a:lnTo>
                  <a:pt x="54" y="54"/>
                </a:lnTo>
                <a:lnTo>
                  <a:pt x="90" y="48"/>
                </a:lnTo>
                <a:lnTo>
                  <a:pt x="54" y="42"/>
                </a:lnTo>
                <a:lnTo>
                  <a:pt x="48"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1" name="Freeform 83"/>
          <p:cNvSpPr/>
          <p:nvPr/>
        </p:nvSpPr>
        <p:spPr bwMode="auto">
          <a:xfrm>
            <a:off x="3713575" y="3459051"/>
            <a:ext cx="183893" cy="178785"/>
          </a:xfrm>
          <a:custGeom>
            <a:avLst/>
            <a:gdLst>
              <a:gd name="T0" fmla="*/ 90 w 180"/>
              <a:gd name="T1" fmla="*/ 0 h 175"/>
              <a:gd name="T2" fmla="*/ 78 w 180"/>
              <a:gd name="T3" fmla="*/ 79 h 175"/>
              <a:gd name="T4" fmla="*/ 0 w 180"/>
              <a:gd name="T5" fmla="*/ 91 h 175"/>
              <a:gd name="T6" fmla="*/ 78 w 180"/>
              <a:gd name="T7" fmla="*/ 103 h 175"/>
              <a:gd name="T8" fmla="*/ 90 w 180"/>
              <a:gd name="T9" fmla="*/ 175 h 175"/>
              <a:gd name="T10" fmla="*/ 102 w 180"/>
              <a:gd name="T11" fmla="*/ 103 h 175"/>
              <a:gd name="T12" fmla="*/ 180 w 180"/>
              <a:gd name="T13" fmla="*/ 91 h 175"/>
              <a:gd name="T14" fmla="*/ 102 w 180"/>
              <a:gd name="T15" fmla="*/ 79 h 175"/>
              <a:gd name="T16" fmla="*/ 90 w 180"/>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75">
                <a:moveTo>
                  <a:pt x="90" y="0"/>
                </a:moveTo>
                <a:lnTo>
                  <a:pt x="78" y="79"/>
                </a:lnTo>
                <a:lnTo>
                  <a:pt x="0" y="91"/>
                </a:lnTo>
                <a:lnTo>
                  <a:pt x="78" y="103"/>
                </a:lnTo>
                <a:lnTo>
                  <a:pt x="90" y="175"/>
                </a:lnTo>
                <a:lnTo>
                  <a:pt x="102" y="103"/>
                </a:lnTo>
                <a:lnTo>
                  <a:pt x="180" y="91"/>
                </a:lnTo>
                <a:lnTo>
                  <a:pt x="102" y="79"/>
                </a:lnTo>
                <a:lnTo>
                  <a:pt x="9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2" name="Freeform 84"/>
          <p:cNvSpPr/>
          <p:nvPr/>
        </p:nvSpPr>
        <p:spPr bwMode="auto">
          <a:xfrm>
            <a:off x="1609021" y="961170"/>
            <a:ext cx="177763" cy="178785"/>
          </a:xfrm>
          <a:custGeom>
            <a:avLst/>
            <a:gdLst>
              <a:gd name="T0" fmla="*/ 84 w 174"/>
              <a:gd name="T1" fmla="*/ 0 h 175"/>
              <a:gd name="T2" fmla="*/ 72 w 174"/>
              <a:gd name="T3" fmla="*/ 72 h 175"/>
              <a:gd name="T4" fmla="*/ 0 w 174"/>
              <a:gd name="T5" fmla="*/ 90 h 175"/>
              <a:gd name="T6" fmla="*/ 72 w 174"/>
              <a:gd name="T7" fmla="*/ 102 h 175"/>
              <a:gd name="T8" fmla="*/ 84 w 174"/>
              <a:gd name="T9" fmla="*/ 175 h 175"/>
              <a:gd name="T10" fmla="*/ 96 w 174"/>
              <a:gd name="T11" fmla="*/ 102 h 175"/>
              <a:gd name="T12" fmla="*/ 174 w 174"/>
              <a:gd name="T13" fmla="*/ 90 h 175"/>
              <a:gd name="T14" fmla="*/ 96 w 174"/>
              <a:gd name="T15" fmla="*/ 72 h 175"/>
              <a:gd name="T16" fmla="*/ 84 w 174"/>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75">
                <a:moveTo>
                  <a:pt x="84" y="0"/>
                </a:moveTo>
                <a:lnTo>
                  <a:pt x="72" y="72"/>
                </a:lnTo>
                <a:lnTo>
                  <a:pt x="0" y="90"/>
                </a:lnTo>
                <a:lnTo>
                  <a:pt x="72" y="102"/>
                </a:lnTo>
                <a:lnTo>
                  <a:pt x="84" y="175"/>
                </a:lnTo>
                <a:lnTo>
                  <a:pt x="96" y="102"/>
                </a:lnTo>
                <a:lnTo>
                  <a:pt x="174" y="90"/>
                </a:lnTo>
                <a:lnTo>
                  <a:pt x="96" y="72"/>
                </a:lnTo>
                <a:lnTo>
                  <a:pt x="8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3" name="Freeform 85"/>
          <p:cNvSpPr/>
          <p:nvPr/>
        </p:nvSpPr>
        <p:spPr bwMode="auto">
          <a:xfrm>
            <a:off x="2002348" y="1311589"/>
            <a:ext cx="92968" cy="92968"/>
          </a:xfrm>
          <a:custGeom>
            <a:avLst/>
            <a:gdLst>
              <a:gd name="T0" fmla="*/ 42 w 91"/>
              <a:gd name="T1" fmla="*/ 0 h 91"/>
              <a:gd name="T2" fmla="*/ 36 w 91"/>
              <a:gd name="T3" fmla="*/ 37 h 91"/>
              <a:gd name="T4" fmla="*/ 0 w 91"/>
              <a:gd name="T5" fmla="*/ 49 h 91"/>
              <a:gd name="T6" fmla="*/ 36 w 91"/>
              <a:gd name="T7" fmla="*/ 55 h 91"/>
              <a:gd name="T8" fmla="*/ 42 w 91"/>
              <a:gd name="T9" fmla="*/ 91 h 91"/>
              <a:gd name="T10" fmla="*/ 48 w 91"/>
              <a:gd name="T11" fmla="*/ 55 h 91"/>
              <a:gd name="T12" fmla="*/ 91 w 91"/>
              <a:gd name="T13" fmla="*/ 49 h 91"/>
              <a:gd name="T14" fmla="*/ 48 w 91"/>
              <a:gd name="T15" fmla="*/ 37 h 91"/>
              <a:gd name="T16" fmla="*/ 42 w 91"/>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42" y="0"/>
                </a:moveTo>
                <a:lnTo>
                  <a:pt x="36" y="37"/>
                </a:lnTo>
                <a:lnTo>
                  <a:pt x="0" y="49"/>
                </a:lnTo>
                <a:lnTo>
                  <a:pt x="36" y="55"/>
                </a:lnTo>
                <a:lnTo>
                  <a:pt x="42" y="91"/>
                </a:lnTo>
                <a:lnTo>
                  <a:pt x="48" y="55"/>
                </a:lnTo>
                <a:lnTo>
                  <a:pt x="91" y="49"/>
                </a:lnTo>
                <a:lnTo>
                  <a:pt x="48" y="37"/>
                </a:lnTo>
                <a:lnTo>
                  <a:pt x="42"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文本框 1"/>
          <p:cNvSpPr txBox="1"/>
          <p:nvPr/>
        </p:nvSpPr>
        <p:spPr>
          <a:xfrm>
            <a:off x="4851669" y="2351201"/>
            <a:ext cx="4252138" cy="584775"/>
          </a:xfrm>
          <a:prstGeom prst="rect">
            <a:avLst/>
          </a:prstGeom>
          <a:noFill/>
        </p:spPr>
        <p:txBody>
          <a:bodyPr wrap="square" rtlCol="0">
            <a:spAutoFit/>
          </a:bodyPr>
          <a:lstStyle/>
          <a:p>
            <a:pPr algn="dist"/>
            <a:r>
              <a:rPr lang="zh-CN" altLang="en-US" sz="3200" b="1" dirty="0">
                <a:solidFill>
                  <a:schemeClr val="bg1"/>
                </a:solidFill>
                <a:latin typeface="微软雅黑" panose="020B0503020204020204" pitchFamily="34" charset="-122"/>
                <a:ea typeface="微软雅黑" panose="020B0503020204020204" pitchFamily="34" charset="-122"/>
              </a:rPr>
              <a:t>地学大数据原理与应用</a:t>
            </a:r>
            <a:endParaRPr lang="zh-CN" altLang="en-US" sz="3200" dirty="0">
              <a:solidFill>
                <a:schemeClr val="bg1"/>
              </a:solidFill>
              <a:latin typeface="微软雅黑 Light" panose="020B0502040204020203" pitchFamily="34" charset="-122"/>
              <a:ea typeface="微软雅黑 Light" panose="020B0502040204020203" pitchFamily="34" charset="-122"/>
            </a:endParaRPr>
          </a:p>
        </p:txBody>
      </p:sp>
      <p:sp>
        <p:nvSpPr>
          <p:cNvPr id="105" name="TextBox 12"/>
          <p:cNvSpPr txBox="1"/>
          <p:nvPr/>
        </p:nvSpPr>
        <p:spPr>
          <a:xfrm>
            <a:off x="4914882" y="2920651"/>
            <a:ext cx="3730302" cy="307777"/>
          </a:xfrm>
          <a:prstGeom prst="rect">
            <a:avLst/>
          </a:prstGeom>
          <a:noFill/>
          <a:effectLst/>
        </p:spPr>
        <p:txBody>
          <a:bodyPr wrap="square" rtlCol="0">
            <a:spAutoFit/>
          </a:bodyPr>
          <a:lstStyle/>
          <a:p>
            <a:r>
              <a:rPr lang="zh-CN" altLang="en-US" sz="1400" dirty="0">
                <a:solidFill>
                  <a:schemeClr val="bg1">
                    <a:lumMod val="85000"/>
                  </a:schemeClr>
                </a:solidFill>
                <a:latin typeface="HandelGotDLig" pitchFamily="34" charset="0"/>
                <a:ea typeface="汉真广标" pitchFamily="49" charset="-122"/>
              </a:rPr>
              <a:t>通话记录特征分析</a:t>
            </a:r>
          </a:p>
        </p:txBody>
      </p:sp>
      <p:grpSp>
        <p:nvGrpSpPr>
          <p:cNvPr id="106" name="组合 105"/>
          <p:cNvGrpSpPr/>
          <p:nvPr/>
        </p:nvGrpSpPr>
        <p:grpSpPr>
          <a:xfrm>
            <a:off x="7523759" y="1751910"/>
            <a:ext cx="612023" cy="589087"/>
            <a:chOff x="2817029" y="824988"/>
            <a:chExt cx="1041147" cy="1002129"/>
          </a:xfrm>
        </p:grpSpPr>
        <p:sp>
          <p:nvSpPr>
            <p:cNvPr id="107" name="任意多边形 106"/>
            <p:cNvSpPr/>
            <p:nvPr/>
          </p:nvSpPr>
          <p:spPr>
            <a:xfrm rot="19995040">
              <a:off x="2817029" y="824988"/>
              <a:ext cx="1041147" cy="1002129"/>
            </a:xfrm>
            <a:custGeom>
              <a:avLst/>
              <a:gdLst>
                <a:gd name="connsiteX0" fmla="*/ 995485 w 1041147"/>
                <a:gd name="connsiteY0" fmla="*/ 763933 h 1002129"/>
                <a:gd name="connsiteX1" fmla="*/ 1041147 w 1041147"/>
                <a:gd name="connsiteY1" fmla="*/ 961848 h 1002129"/>
                <a:gd name="connsiteX2" fmla="*/ 1038147 w 1041147"/>
                <a:gd name="connsiteY2" fmla="*/ 1002129 h 1002129"/>
                <a:gd name="connsiteX3" fmla="*/ 570086 w 1041147"/>
                <a:gd name="connsiteY3" fmla="*/ 554754 h 1002129"/>
                <a:gd name="connsiteX4" fmla="*/ 459635 w 1041147"/>
                <a:gd name="connsiteY4" fmla="*/ 548516 h 1002129"/>
                <a:gd name="connsiteX5" fmla="*/ 453228 w 1041147"/>
                <a:gd name="connsiteY5" fmla="*/ 471062 h 1002129"/>
                <a:gd name="connsiteX6" fmla="*/ 5853 w 1041147"/>
                <a:gd name="connsiteY6" fmla="*/ 3000 h 1002129"/>
                <a:gd name="connsiteX7" fmla="*/ 0 w 1041147"/>
                <a:gd name="connsiteY7" fmla="*/ 2662 h 1002129"/>
                <a:gd name="connsiteX8" fmla="*/ 46134 w 1041147"/>
                <a:gd name="connsiteY8" fmla="*/ 0 h 1002129"/>
                <a:gd name="connsiteX9" fmla="*/ 519324 w 1041147"/>
                <a:gd name="connsiteY9" fmla="*/ 367998 h 1002129"/>
                <a:gd name="connsiteX10" fmla="*/ 543427 w 1041147"/>
                <a:gd name="connsiteY10" fmla="*/ 460740 h 1002129"/>
                <a:gd name="connsiteX11" fmla="*/ 577194 w 1041147"/>
                <a:gd name="connsiteY11" fmla="*/ 463719 h 1002129"/>
                <a:gd name="connsiteX12" fmla="*/ 995485 w 1041147"/>
                <a:gd name="connsiteY12" fmla="*/ 763933 h 1002129"/>
                <a:gd name="connsiteX13" fmla="*/ 995485 w 1041147"/>
                <a:gd name="connsiteY13" fmla="*/ 763933 h 1007982"/>
                <a:gd name="connsiteX14" fmla="*/ 995485 w 1041147"/>
                <a:gd name="connsiteY14" fmla="*/ 763933 h 100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1147" h="1002128">
                  <a:moveTo>
                    <a:pt x="995485" y="763933"/>
                  </a:moveTo>
                  <a:cubicBezTo>
                    <a:pt x="1024888" y="824764"/>
                    <a:pt x="1041147" y="891645"/>
                    <a:pt x="1041147" y="961848"/>
                  </a:cubicBezTo>
                  <a:lnTo>
                    <a:pt x="1038147" y="1002129"/>
                  </a:lnTo>
                  <a:cubicBezTo>
                    <a:pt x="1012111" y="777784"/>
                    <a:pt x="819403" y="596555"/>
                    <a:pt x="570086" y="554754"/>
                  </a:cubicBezTo>
                  <a:lnTo>
                    <a:pt x="459635" y="548516"/>
                  </a:lnTo>
                  <a:lnTo>
                    <a:pt x="453228" y="471062"/>
                  </a:lnTo>
                  <a:cubicBezTo>
                    <a:pt x="411426" y="221745"/>
                    <a:pt x="230197" y="29036"/>
                    <a:pt x="5853" y="3000"/>
                  </a:cubicBezTo>
                  <a:lnTo>
                    <a:pt x="0" y="2662"/>
                  </a:lnTo>
                  <a:lnTo>
                    <a:pt x="46134" y="0"/>
                  </a:lnTo>
                  <a:cubicBezTo>
                    <a:pt x="261132" y="0"/>
                    <a:pt x="444963" y="152494"/>
                    <a:pt x="519324" y="367998"/>
                  </a:cubicBezTo>
                  <a:lnTo>
                    <a:pt x="543427" y="460740"/>
                  </a:lnTo>
                  <a:lnTo>
                    <a:pt x="577194" y="463719"/>
                  </a:lnTo>
                  <a:cubicBezTo>
                    <a:pt x="766321" y="497585"/>
                    <a:pt x="921977" y="611855"/>
                    <a:pt x="995485" y="7639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8" name="任意多边形 107"/>
            <p:cNvSpPr/>
            <p:nvPr/>
          </p:nvSpPr>
          <p:spPr>
            <a:xfrm rot="610869">
              <a:off x="3193279" y="1373828"/>
              <a:ext cx="239931" cy="45719"/>
            </a:xfrm>
            <a:custGeom>
              <a:avLst/>
              <a:gdLst>
                <a:gd name="connsiteX0" fmla="*/ 523250 w 1042875"/>
                <a:gd name="connsiteY0" fmla="*/ 0 h 247306"/>
                <a:gd name="connsiteX1" fmla="*/ 1008184 w 1042875"/>
                <a:gd name="connsiteY1" fmla="*/ 200866 h 247306"/>
                <a:gd name="connsiteX2" fmla="*/ 1042875 w 1042875"/>
                <a:gd name="connsiteY2" fmla="*/ 242912 h 247306"/>
                <a:gd name="connsiteX3" fmla="*/ 933921 w 1042875"/>
                <a:gd name="connsiteY3" fmla="*/ 200443 h 247306"/>
                <a:gd name="connsiteX4" fmla="*/ 527073 w 1042875"/>
                <a:gd name="connsiteY4" fmla="*/ 141455 h 247306"/>
                <a:gd name="connsiteX5" fmla="*/ 120225 w 1042875"/>
                <a:gd name="connsiteY5" fmla="*/ 200443 h 247306"/>
                <a:gd name="connsiteX6" fmla="*/ 0 w 1042875"/>
                <a:gd name="connsiteY6" fmla="*/ 247306 h 247306"/>
                <a:gd name="connsiteX7" fmla="*/ 38316 w 1042875"/>
                <a:gd name="connsiteY7" fmla="*/ 200866 h 247306"/>
                <a:gd name="connsiteX8" fmla="*/ 523250 w 1042875"/>
                <a:gd name="connsiteY8" fmla="*/ 0 h 247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2875" h="247306">
                  <a:moveTo>
                    <a:pt x="523250" y="0"/>
                  </a:moveTo>
                  <a:cubicBezTo>
                    <a:pt x="712629" y="0"/>
                    <a:pt x="884079" y="76761"/>
                    <a:pt x="1008184" y="200866"/>
                  </a:cubicBezTo>
                  <a:lnTo>
                    <a:pt x="1042875" y="242912"/>
                  </a:lnTo>
                  <a:lnTo>
                    <a:pt x="933921" y="200443"/>
                  </a:lnTo>
                  <a:cubicBezTo>
                    <a:pt x="808872" y="162459"/>
                    <a:pt x="671388" y="141455"/>
                    <a:pt x="527073" y="141455"/>
                  </a:cubicBezTo>
                  <a:cubicBezTo>
                    <a:pt x="382758" y="141455"/>
                    <a:pt x="245274" y="162459"/>
                    <a:pt x="120225" y="200443"/>
                  </a:cubicBezTo>
                  <a:lnTo>
                    <a:pt x="0" y="247306"/>
                  </a:lnTo>
                  <a:lnTo>
                    <a:pt x="38316" y="200866"/>
                  </a:lnTo>
                  <a:cubicBezTo>
                    <a:pt x="162422" y="76761"/>
                    <a:pt x="333872" y="0"/>
                    <a:pt x="5232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9" name="Freeform 84"/>
          <p:cNvSpPr/>
          <p:nvPr/>
        </p:nvSpPr>
        <p:spPr bwMode="auto">
          <a:xfrm>
            <a:off x="5583303" y="1252323"/>
            <a:ext cx="177763" cy="178785"/>
          </a:xfrm>
          <a:custGeom>
            <a:avLst/>
            <a:gdLst>
              <a:gd name="T0" fmla="*/ 84 w 174"/>
              <a:gd name="T1" fmla="*/ 0 h 175"/>
              <a:gd name="T2" fmla="*/ 72 w 174"/>
              <a:gd name="T3" fmla="*/ 72 h 175"/>
              <a:gd name="T4" fmla="*/ 0 w 174"/>
              <a:gd name="T5" fmla="*/ 90 h 175"/>
              <a:gd name="T6" fmla="*/ 72 w 174"/>
              <a:gd name="T7" fmla="*/ 102 h 175"/>
              <a:gd name="T8" fmla="*/ 84 w 174"/>
              <a:gd name="T9" fmla="*/ 175 h 175"/>
              <a:gd name="T10" fmla="*/ 96 w 174"/>
              <a:gd name="T11" fmla="*/ 102 h 175"/>
              <a:gd name="T12" fmla="*/ 174 w 174"/>
              <a:gd name="T13" fmla="*/ 90 h 175"/>
              <a:gd name="T14" fmla="*/ 96 w 174"/>
              <a:gd name="T15" fmla="*/ 72 h 175"/>
              <a:gd name="T16" fmla="*/ 84 w 174"/>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75">
                <a:moveTo>
                  <a:pt x="84" y="0"/>
                </a:moveTo>
                <a:lnTo>
                  <a:pt x="72" y="72"/>
                </a:lnTo>
                <a:lnTo>
                  <a:pt x="0" y="90"/>
                </a:lnTo>
                <a:lnTo>
                  <a:pt x="72" y="102"/>
                </a:lnTo>
                <a:lnTo>
                  <a:pt x="84" y="175"/>
                </a:lnTo>
                <a:lnTo>
                  <a:pt x="96" y="102"/>
                </a:lnTo>
                <a:lnTo>
                  <a:pt x="174" y="90"/>
                </a:lnTo>
                <a:lnTo>
                  <a:pt x="96" y="72"/>
                </a:lnTo>
                <a:lnTo>
                  <a:pt x="8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1" name="任意多边形 110"/>
          <p:cNvSpPr/>
          <p:nvPr/>
        </p:nvSpPr>
        <p:spPr>
          <a:xfrm>
            <a:off x="0" y="4317410"/>
            <a:ext cx="9144000" cy="834950"/>
          </a:xfrm>
          <a:custGeom>
            <a:avLst/>
            <a:gdLst>
              <a:gd name="connsiteX0" fmla="*/ 16639 w 9221599"/>
              <a:gd name="connsiteY0" fmla="*/ 664012 h 671632"/>
              <a:gd name="connsiteX1" fmla="*/ 9220200 w 9221599"/>
              <a:gd name="connsiteY1" fmla="*/ 671632 h 671632"/>
              <a:gd name="connsiteX2" fmla="*/ 9221599 w 9221599"/>
              <a:gd name="connsiteY2" fmla="*/ 107752 h 671632"/>
              <a:gd name="connsiteX3" fmla="*/ 8772019 w 9221599"/>
              <a:gd name="connsiteY3" fmla="*/ 267772 h 671632"/>
              <a:gd name="connsiteX4" fmla="*/ 8170039 w 9221599"/>
              <a:gd name="connsiteY4" fmla="*/ 443032 h 671632"/>
              <a:gd name="connsiteX5" fmla="*/ 7713461 w 9221599"/>
              <a:gd name="connsiteY5" fmla="*/ 378806 h 671632"/>
              <a:gd name="connsiteX6" fmla="*/ 6884281 w 9221599"/>
              <a:gd name="connsiteY6" fmla="*/ 345994 h 671632"/>
              <a:gd name="connsiteX7" fmla="*/ 6280279 w 9221599"/>
              <a:gd name="connsiteY7" fmla="*/ 397312 h 671632"/>
              <a:gd name="connsiteX8" fmla="*/ 5719509 w 9221599"/>
              <a:gd name="connsiteY8" fmla="*/ 518610 h 671632"/>
              <a:gd name="connsiteX9" fmla="*/ 5441458 w 9221599"/>
              <a:gd name="connsiteY9" fmla="*/ 523586 h 671632"/>
              <a:gd name="connsiteX10" fmla="*/ 4638402 w 9221599"/>
              <a:gd name="connsiteY10" fmla="*/ 504614 h 671632"/>
              <a:gd name="connsiteX11" fmla="*/ 3973442 w 9221599"/>
              <a:gd name="connsiteY11" fmla="*/ 548468 h 671632"/>
              <a:gd name="connsiteX12" fmla="*/ 3545477 w 9221599"/>
              <a:gd name="connsiteY12" fmla="*/ 582991 h 671632"/>
              <a:gd name="connsiteX13" fmla="*/ 2863720 w 9221599"/>
              <a:gd name="connsiteY13" fmla="*/ 503215 h 671632"/>
              <a:gd name="connsiteX14" fmla="*/ 2555343 w 9221599"/>
              <a:gd name="connsiteY14" fmla="*/ 427792 h 671632"/>
              <a:gd name="connsiteX15" fmla="*/ 1677799 w 9221599"/>
              <a:gd name="connsiteY15" fmla="*/ 245534 h 671632"/>
              <a:gd name="connsiteX16" fmla="*/ 1296799 w 9221599"/>
              <a:gd name="connsiteY16" fmla="*/ 298252 h 671632"/>
              <a:gd name="connsiteX17" fmla="*/ 467619 w 9221599"/>
              <a:gd name="connsiteY17" fmla="*/ 240402 h 671632"/>
              <a:gd name="connsiteX18" fmla="*/ 0 w 9221599"/>
              <a:gd name="connsiteY18" fmla="*/ 8692 h 671632"/>
              <a:gd name="connsiteX19" fmla="*/ 16639 w 9221599"/>
              <a:gd name="connsiteY19" fmla="*/ 664012 h 671632"/>
              <a:gd name="connsiteX20" fmla="*/ 16639 w 9221599"/>
              <a:gd name="connsiteY20" fmla="*/ 671272 h 678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21599" h="671632">
                <a:moveTo>
                  <a:pt x="16639" y="664012"/>
                </a:moveTo>
                <a:lnTo>
                  <a:pt x="9220200" y="671632"/>
                </a:lnTo>
                <a:cubicBezTo>
                  <a:pt x="9220666" y="483672"/>
                  <a:pt x="9221133" y="295712"/>
                  <a:pt x="9221599" y="107752"/>
                </a:cubicBezTo>
                <a:cubicBezTo>
                  <a:pt x="9043202" y="23698"/>
                  <a:pt x="8816132" y="195771"/>
                  <a:pt x="8772019" y="267772"/>
                </a:cubicBezTo>
                <a:cubicBezTo>
                  <a:pt x="8599896" y="145800"/>
                  <a:pt x="8258731" y="191780"/>
                  <a:pt x="8170039" y="443032"/>
                </a:cubicBezTo>
                <a:cubicBezTo>
                  <a:pt x="8048585" y="259346"/>
                  <a:pt x="7791009" y="319349"/>
                  <a:pt x="7713461" y="378806"/>
                </a:cubicBezTo>
                <a:cubicBezTo>
                  <a:pt x="7559403" y="233093"/>
                  <a:pt x="7212511" y="99822"/>
                  <a:pt x="6884281" y="345994"/>
                </a:cubicBezTo>
                <a:cubicBezTo>
                  <a:pt x="6784547" y="240765"/>
                  <a:pt x="6477338" y="178261"/>
                  <a:pt x="6280279" y="397312"/>
                </a:cubicBezTo>
                <a:cubicBezTo>
                  <a:pt x="6161781" y="331998"/>
                  <a:pt x="5856669" y="297785"/>
                  <a:pt x="5719509" y="518610"/>
                </a:cubicBezTo>
                <a:cubicBezTo>
                  <a:pt x="5621059" y="436837"/>
                  <a:pt x="5483757" y="481339"/>
                  <a:pt x="5441458" y="523586"/>
                </a:cubicBezTo>
                <a:cubicBezTo>
                  <a:pt x="5075698" y="317017"/>
                  <a:pt x="4777324" y="422711"/>
                  <a:pt x="4638402" y="504614"/>
                </a:cubicBezTo>
                <a:cubicBezTo>
                  <a:pt x="4510184" y="372638"/>
                  <a:pt x="4066437" y="362271"/>
                  <a:pt x="3973442" y="548468"/>
                </a:cubicBezTo>
                <a:cubicBezTo>
                  <a:pt x="3780921" y="460967"/>
                  <a:pt x="3637125" y="509668"/>
                  <a:pt x="3545477" y="582991"/>
                </a:cubicBezTo>
                <a:cubicBezTo>
                  <a:pt x="3435195" y="428298"/>
                  <a:pt x="3014253" y="403325"/>
                  <a:pt x="2863720" y="503215"/>
                </a:cubicBezTo>
                <a:cubicBezTo>
                  <a:pt x="2792030" y="390988"/>
                  <a:pt x="2662527" y="365665"/>
                  <a:pt x="2555343" y="427792"/>
                </a:cubicBezTo>
                <a:cubicBezTo>
                  <a:pt x="2345767" y="124443"/>
                  <a:pt x="1868714" y="82351"/>
                  <a:pt x="1677799" y="245534"/>
                </a:cubicBezTo>
                <a:cubicBezTo>
                  <a:pt x="1567634" y="161233"/>
                  <a:pt x="1389042" y="177006"/>
                  <a:pt x="1296799" y="298252"/>
                </a:cubicBezTo>
                <a:cubicBezTo>
                  <a:pt x="1132374" y="79916"/>
                  <a:pt x="756452" y="17089"/>
                  <a:pt x="467619" y="240402"/>
                </a:cubicBezTo>
                <a:cubicBezTo>
                  <a:pt x="389447" y="13057"/>
                  <a:pt x="145506" y="-19818"/>
                  <a:pt x="0" y="8692"/>
                </a:cubicBezTo>
                <a:lnTo>
                  <a:pt x="16639" y="664012"/>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42"/>
          <p:cNvSpPr txBox="1"/>
          <p:nvPr/>
        </p:nvSpPr>
        <p:spPr>
          <a:xfrm>
            <a:off x="4914882" y="3250450"/>
            <a:ext cx="1074880" cy="369332"/>
          </a:xfrm>
          <a:prstGeom prst="rect">
            <a:avLst/>
          </a:prstGeom>
          <a:noFill/>
        </p:spPr>
        <p:txBody>
          <a:bodyPr wrap="square" rtlCol="0">
            <a:spAutoFit/>
          </a:bodyPr>
          <a:lstStyle/>
          <a:p>
            <a:r>
              <a:rPr lang="en-US" altLang="zh-CN" sz="900" dirty="0">
                <a:solidFill>
                  <a:schemeClr val="bg1"/>
                </a:solidFill>
                <a:latin typeface="微软雅黑" panose="020B0503020204020204" pitchFamily="34" charset="-122"/>
                <a:ea typeface="微软雅黑" panose="020B0503020204020204" pitchFamily="34" charset="-122"/>
              </a:rPr>
              <a:t>2024/12/19      2150998 </a:t>
            </a:r>
            <a:r>
              <a:rPr lang="zh-CN" altLang="en-US" sz="900" dirty="0">
                <a:solidFill>
                  <a:schemeClr val="bg1"/>
                </a:solidFill>
                <a:latin typeface="微软雅黑" panose="020B0503020204020204" pitchFamily="34" charset="-122"/>
                <a:ea typeface="微软雅黑" panose="020B0503020204020204" pitchFamily="34" charset="-122"/>
              </a:rPr>
              <a:t>张诚睿</a:t>
            </a:r>
            <a:endParaRPr lang="en-US" altLang="zh-CN" sz="9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60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400"/>
                                        <p:tgtEl>
                                          <p:spTgt spid="105"/>
                                        </p:tgtEl>
                                      </p:cBhvr>
                                    </p:animEffect>
                                    <p:anim calcmode="lin" valueType="num">
                                      <p:cBhvr>
                                        <p:cTn id="8" dur="1400" fill="hold"/>
                                        <p:tgtEl>
                                          <p:spTgt spid="105"/>
                                        </p:tgtEl>
                                        <p:attrNameLst>
                                          <p:attrName>ppt_x</p:attrName>
                                        </p:attrNameLst>
                                      </p:cBhvr>
                                      <p:tavLst>
                                        <p:tav tm="0">
                                          <p:val>
                                            <p:strVal val="#ppt_x"/>
                                          </p:val>
                                        </p:tav>
                                        <p:tav tm="100000">
                                          <p:val>
                                            <p:strVal val="#ppt_x"/>
                                          </p:val>
                                        </p:tav>
                                      </p:tavLst>
                                    </p:anim>
                                    <p:anim calcmode="lin" valueType="num">
                                      <p:cBhvr>
                                        <p:cTn id="9" dur="1400" fill="hold"/>
                                        <p:tgtEl>
                                          <p:spTgt spid="105"/>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1100"/>
                                  </p:stCondLst>
                                  <p:childTnLst>
                                    <p:set>
                                      <p:cBhvr>
                                        <p:cTn id="11" dur="1" fill="hold">
                                          <p:stCondLst>
                                            <p:cond delay="0"/>
                                          </p:stCondLst>
                                        </p:cTn>
                                        <p:tgtEl>
                                          <p:spTgt spid="106"/>
                                        </p:tgtEl>
                                        <p:attrNameLst>
                                          <p:attrName>style.visibility</p:attrName>
                                        </p:attrNameLst>
                                      </p:cBhvr>
                                      <p:to>
                                        <p:strVal val="visible"/>
                                      </p:to>
                                    </p:set>
                                    <p:animEffect transition="in" filter="fade">
                                      <p:cBhvr>
                                        <p:cTn id="12" dur="1600"/>
                                        <p:tgtEl>
                                          <p:spTgt spid="106"/>
                                        </p:tgtEl>
                                      </p:cBhvr>
                                    </p:animEffect>
                                  </p:childTnLst>
                                </p:cTn>
                              </p:par>
                              <p:par>
                                <p:cTn id="13" presetID="42" presetClass="entr" presetSubtype="0" fill="hold" grpId="0" nodeType="withEffect">
                                  <p:stCondLst>
                                    <p:cond delay="400"/>
                                  </p:stCondLst>
                                  <p:childTnLst>
                                    <p:set>
                                      <p:cBhvr>
                                        <p:cTn id="14" dur="1" fill="hold">
                                          <p:stCondLst>
                                            <p:cond delay="0"/>
                                          </p:stCondLst>
                                        </p:cTn>
                                        <p:tgtEl>
                                          <p:spTgt spid="111"/>
                                        </p:tgtEl>
                                        <p:attrNameLst>
                                          <p:attrName>style.visibility</p:attrName>
                                        </p:attrNameLst>
                                      </p:cBhvr>
                                      <p:to>
                                        <p:strVal val="visible"/>
                                      </p:to>
                                    </p:set>
                                    <p:animEffect transition="in" filter="fade">
                                      <p:cBhvr>
                                        <p:cTn id="15" dur="1300"/>
                                        <p:tgtEl>
                                          <p:spTgt spid="111"/>
                                        </p:tgtEl>
                                      </p:cBhvr>
                                    </p:animEffect>
                                    <p:anim calcmode="lin" valueType="num">
                                      <p:cBhvr>
                                        <p:cTn id="16" dur="1300" fill="hold"/>
                                        <p:tgtEl>
                                          <p:spTgt spid="111"/>
                                        </p:tgtEl>
                                        <p:attrNameLst>
                                          <p:attrName>ppt_x</p:attrName>
                                        </p:attrNameLst>
                                      </p:cBhvr>
                                      <p:tavLst>
                                        <p:tav tm="0">
                                          <p:val>
                                            <p:strVal val="#ppt_x"/>
                                          </p:val>
                                        </p:tav>
                                        <p:tav tm="100000">
                                          <p:val>
                                            <p:strVal val="#ppt_x"/>
                                          </p:val>
                                        </p:tav>
                                      </p:tavLst>
                                    </p:anim>
                                    <p:anim calcmode="lin" valueType="num">
                                      <p:cBhvr>
                                        <p:cTn id="17" dur="1300" fill="hold"/>
                                        <p:tgtEl>
                                          <p:spTgt spid="111"/>
                                        </p:tgtEl>
                                        <p:attrNameLst>
                                          <p:attrName>ppt_y</p:attrName>
                                        </p:attrNameLst>
                                      </p:cBhvr>
                                      <p:tavLst>
                                        <p:tav tm="0">
                                          <p:val>
                                            <p:strVal val="#ppt_y+.1"/>
                                          </p:val>
                                        </p:tav>
                                        <p:tav tm="100000">
                                          <p:val>
                                            <p:strVal val="#ppt_y"/>
                                          </p:val>
                                        </p:tav>
                                      </p:tavLst>
                                    </p:anim>
                                  </p:childTnLst>
                                </p:cTn>
                              </p:par>
                              <p:par>
                                <p:cTn id="18" presetID="6" presetClass="emph" presetSubtype="0" repeatCount="indefinite" accel="45000" decel="20000" autoRev="1" fill="hold" grpId="1" nodeType="withEffect">
                                  <p:stCondLst>
                                    <p:cond delay="1400"/>
                                  </p:stCondLst>
                                  <p:childTnLst>
                                    <p:animScale>
                                      <p:cBhvr>
                                        <p:cTn id="19" dur="2000" fill="hold"/>
                                        <p:tgtEl>
                                          <p:spTgt spid="111"/>
                                        </p:tgtEl>
                                      </p:cBhvr>
                                      <p:by x="104000" y="104000"/>
                                    </p:animScale>
                                  </p:childTnLst>
                                </p:cTn>
                              </p:par>
                              <p:par>
                                <p:cTn id="20" presetID="0" presetClass="path" presetSubtype="0" repeatCount="indefinite" accel="50000" autoRev="1" fill="hold" grpId="2" nodeType="withEffect">
                                  <p:stCondLst>
                                    <p:cond delay="1500"/>
                                  </p:stCondLst>
                                  <p:childTnLst>
                                    <p:animMotion origin="layout" path="M 2.77778E-06 -3.95062E-06 L 2.77778E-06 4.5679E-06" pathEditMode="relative" rAng="0" ptsTypes="AA">
                                      <p:cBhvr>
                                        <p:cTn id="21" dur="540" fill="hold"/>
                                        <p:tgtEl>
                                          <p:spTgt spid="111"/>
                                        </p:tgtEl>
                                        <p:attrNameLst>
                                          <p:attrName>ppt_x</p:attrName>
                                          <p:attrName>ppt_y</p:attrName>
                                        </p:attrNameLst>
                                      </p:cBhvr>
                                      <p:rCtr x="0" y="3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11" grpId="0" animBg="1"/>
      <p:bldP spid="111" grpId="1" animBg="1"/>
      <p:bldP spid="111" grpId="2"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2CF0E-DB20-7A7F-B2CB-C684FBB9436A}"/>
            </a:ext>
          </a:extLst>
        </p:cNvPr>
        <p:cNvGrpSpPr/>
        <p:nvPr/>
      </p:nvGrpSpPr>
      <p:grpSpPr>
        <a:xfrm>
          <a:off x="0" y="0"/>
          <a:ext cx="0" cy="0"/>
          <a:chOff x="0" y="0"/>
          <a:chExt cx="0" cy="0"/>
        </a:xfrm>
      </p:grpSpPr>
      <p:sp>
        <p:nvSpPr>
          <p:cNvPr id="14" name="任意多边形 13">
            <a:extLst>
              <a:ext uri="{FF2B5EF4-FFF2-40B4-BE49-F238E27FC236}">
                <a16:creationId xmlns:a16="http://schemas.microsoft.com/office/drawing/2014/main" id="{3DACD7D3-513B-A0E6-181A-A4D1F6A389E7}"/>
              </a:ext>
            </a:extLst>
          </p:cNvPr>
          <p:cNvSpPr/>
          <p:nvPr/>
        </p:nvSpPr>
        <p:spPr>
          <a:xfrm>
            <a:off x="0" y="4317410"/>
            <a:ext cx="9144000" cy="834950"/>
          </a:xfrm>
          <a:custGeom>
            <a:avLst/>
            <a:gdLst>
              <a:gd name="connsiteX0" fmla="*/ 16639 w 9221599"/>
              <a:gd name="connsiteY0" fmla="*/ 664012 h 671632"/>
              <a:gd name="connsiteX1" fmla="*/ 9220200 w 9221599"/>
              <a:gd name="connsiteY1" fmla="*/ 671632 h 671632"/>
              <a:gd name="connsiteX2" fmla="*/ 9221599 w 9221599"/>
              <a:gd name="connsiteY2" fmla="*/ 107752 h 671632"/>
              <a:gd name="connsiteX3" fmla="*/ 8772019 w 9221599"/>
              <a:gd name="connsiteY3" fmla="*/ 267772 h 671632"/>
              <a:gd name="connsiteX4" fmla="*/ 8170039 w 9221599"/>
              <a:gd name="connsiteY4" fmla="*/ 443032 h 671632"/>
              <a:gd name="connsiteX5" fmla="*/ 7713461 w 9221599"/>
              <a:gd name="connsiteY5" fmla="*/ 378806 h 671632"/>
              <a:gd name="connsiteX6" fmla="*/ 6884281 w 9221599"/>
              <a:gd name="connsiteY6" fmla="*/ 345994 h 671632"/>
              <a:gd name="connsiteX7" fmla="*/ 6280279 w 9221599"/>
              <a:gd name="connsiteY7" fmla="*/ 397312 h 671632"/>
              <a:gd name="connsiteX8" fmla="*/ 5719509 w 9221599"/>
              <a:gd name="connsiteY8" fmla="*/ 518610 h 671632"/>
              <a:gd name="connsiteX9" fmla="*/ 5441458 w 9221599"/>
              <a:gd name="connsiteY9" fmla="*/ 523586 h 671632"/>
              <a:gd name="connsiteX10" fmla="*/ 4638402 w 9221599"/>
              <a:gd name="connsiteY10" fmla="*/ 504614 h 671632"/>
              <a:gd name="connsiteX11" fmla="*/ 3973442 w 9221599"/>
              <a:gd name="connsiteY11" fmla="*/ 548468 h 671632"/>
              <a:gd name="connsiteX12" fmla="*/ 3545477 w 9221599"/>
              <a:gd name="connsiteY12" fmla="*/ 582991 h 671632"/>
              <a:gd name="connsiteX13" fmla="*/ 2863720 w 9221599"/>
              <a:gd name="connsiteY13" fmla="*/ 503215 h 671632"/>
              <a:gd name="connsiteX14" fmla="*/ 2555343 w 9221599"/>
              <a:gd name="connsiteY14" fmla="*/ 427792 h 671632"/>
              <a:gd name="connsiteX15" fmla="*/ 1677799 w 9221599"/>
              <a:gd name="connsiteY15" fmla="*/ 245534 h 671632"/>
              <a:gd name="connsiteX16" fmla="*/ 1296799 w 9221599"/>
              <a:gd name="connsiteY16" fmla="*/ 298252 h 671632"/>
              <a:gd name="connsiteX17" fmla="*/ 467619 w 9221599"/>
              <a:gd name="connsiteY17" fmla="*/ 240402 h 671632"/>
              <a:gd name="connsiteX18" fmla="*/ 0 w 9221599"/>
              <a:gd name="connsiteY18" fmla="*/ 8692 h 671632"/>
              <a:gd name="connsiteX19" fmla="*/ 16639 w 9221599"/>
              <a:gd name="connsiteY19" fmla="*/ 664012 h 671632"/>
              <a:gd name="connsiteX20" fmla="*/ 16639 w 9221599"/>
              <a:gd name="connsiteY20" fmla="*/ 671272 h 678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21599" h="671632">
                <a:moveTo>
                  <a:pt x="16639" y="664012"/>
                </a:moveTo>
                <a:lnTo>
                  <a:pt x="9220200" y="671632"/>
                </a:lnTo>
                <a:cubicBezTo>
                  <a:pt x="9220666" y="483672"/>
                  <a:pt x="9221133" y="295712"/>
                  <a:pt x="9221599" y="107752"/>
                </a:cubicBezTo>
                <a:cubicBezTo>
                  <a:pt x="9043202" y="23698"/>
                  <a:pt x="8816132" y="195771"/>
                  <a:pt x="8772019" y="267772"/>
                </a:cubicBezTo>
                <a:cubicBezTo>
                  <a:pt x="8599896" y="145800"/>
                  <a:pt x="8258731" y="191780"/>
                  <a:pt x="8170039" y="443032"/>
                </a:cubicBezTo>
                <a:cubicBezTo>
                  <a:pt x="8048585" y="259346"/>
                  <a:pt x="7791009" y="319349"/>
                  <a:pt x="7713461" y="378806"/>
                </a:cubicBezTo>
                <a:cubicBezTo>
                  <a:pt x="7559403" y="233093"/>
                  <a:pt x="7212511" y="99822"/>
                  <a:pt x="6884281" y="345994"/>
                </a:cubicBezTo>
                <a:cubicBezTo>
                  <a:pt x="6784547" y="240765"/>
                  <a:pt x="6477338" y="178261"/>
                  <a:pt x="6280279" y="397312"/>
                </a:cubicBezTo>
                <a:cubicBezTo>
                  <a:pt x="6161781" y="331998"/>
                  <a:pt x="5856669" y="297785"/>
                  <a:pt x="5719509" y="518610"/>
                </a:cubicBezTo>
                <a:cubicBezTo>
                  <a:pt x="5621059" y="436837"/>
                  <a:pt x="5483757" y="481339"/>
                  <a:pt x="5441458" y="523586"/>
                </a:cubicBezTo>
                <a:cubicBezTo>
                  <a:pt x="5075698" y="317017"/>
                  <a:pt x="4777324" y="422711"/>
                  <a:pt x="4638402" y="504614"/>
                </a:cubicBezTo>
                <a:cubicBezTo>
                  <a:pt x="4510184" y="372638"/>
                  <a:pt x="4066437" y="362271"/>
                  <a:pt x="3973442" y="548468"/>
                </a:cubicBezTo>
                <a:cubicBezTo>
                  <a:pt x="3780921" y="460967"/>
                  <a:pt x="3637125" y="509668"/>
                  <a:pt x="3545477" y="582991"/>
                </a:cubicBezTo>
                <a:cubicBezTo>
                  <a:pt x="3435195" y="428298"/>
                  <a:pt x="3014253" y="403325"/>
                  <a:pt x="2863720" y="503215"/>
                </a:cubicBezTo>
                <a:cubicBezTo>
                  <a:pt x="2792030" y="390988"/>
                  <a:pt x="2662527" y="365665"/>
                  <a:pt x="2555343" y="427792"/>
                </a:cubicBezTo>
                <a:cubicBezTo>
                  <a:pt x="2345767" y="124443"/>
                  <a:pt x="1868714" y="82351"/>
                  <a:pt x="1677799" y="245534"/>
                </a:cubicBezTo>
                <a:cubicBezTo>
                  <a:pt x="1567634" y="161233"/>
                  <a:pt x="1389042" y="177006"/>
                  <a:pt x="1296799" y="298252"/>
                </a:cubicBezTo>
                <a:cubicBezTo>
                  <a:pt x="1132374" y="79916"/>
                  <a:pt x="756452" y="17089"/>
                  <a:pt x="467619" y="240402"/>
                </a:cubicBezTo>
                <a:cubicBezTo>
                  <a:pt x="389447" y="13057"/>
                  <a:pt x="145506" y="-19818"/>
                  <a:pt x="0" y="8692"/>
                </a:cubicBezTo>
                <a:lnTo>
                  <a:pt x="16639" y="664012"/>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09827311-B7E3-F66B-A022-371CB56C4734}"/>
              </a:ext>
            </a:extLst>
          </p:cNvPr>
          <p:cNvGrpSpPr/>
          <p:nvPr/>
        </p:nvGrpSpPr>
        <p:grpSpPr>
          <a:xfrm rot="15648995" flipV="1">
            <a:off x="-1315691" y="3715197"/>
            <a:ext cx="4092206" cy="3006055"/>
            <a:chOff x="3608240" y="1864796"/>
            <a:chExt cx="4092206" cy="3093570"/>
          </a:xfrm>
        </p:grpSpPr>
        <p:grpSp>
          <p:nvGrpSpPr>
            <p:cNvPr id="19" name="组合 18">
              <a:extLst>
                <a:ext uri="{FF2B5EF4-FFF2-40B4-BE49-F238E27FC236}">
                  <a16:creationId xmlns:a16="http://schemas.microsoft.com/office/drawing/2014/main" id="{6A7A8DF3-73B0-DD70-E075-22FD46823D5A}"/>
                </a:ext>
              </a:extLst>
            </p:cNvPr>
            <p:cNvGrpSpPr/>
            <p:nvPr/>
          </p:nvGrpSpPr>
          <p:grpSpPr>
            <a:xfrm>
              <a:off x="6838192" y="1864796"/>
              <a:ext cx="862254" cy="1003239"/>
              <a:chOff x="6838192" y="1864796"/>
              <a:chExt cx="862254" cy="1003239"/>
            </a:xfrm>
          </p:grpSpPr>
          <p:sp>
            <p:nvSpPr>
              <p:cNvPr id="2" name="Freeform 65">
                <a:extLst>
                  <a:ext uri="{FF2B5EF4-FFF2-40B4-BE49-F238E27FC236}">
                    <a16:creationId xmlns:a16="http://schemas.microsoft.com/office/drawing/2014/main" id="{9BF1EFC2-112D-D26C-9043-AB3A1ADFBB6D}"/>
                  </a:ext>
                </a:extLst>
              </p:cNvPr>
              <p:cNvSpPr/>
              <p:nvPr/>
            </p:nvSpPr>
            <p:spPr bwMode="auto">
              <a:xfrm>
                <a:off x="6838192" y="2271404"/>
                <a:ext cx="640560" cy="596631"/>
              </a:xfrm>
              <a:custGeom>
                <a:avLst/>
                <a:gdLst>
                  <a:gd name="T0" fmla="*/ 55 w 104"/>
                  <a:gd name="T1" fmla="*/ 45 h 97"/>
                  <a:gd name="T2" fmla="*/ 75 w 104"/>
                  <a:gd name="T3" fmla="*/ 97 h 97"/>
                  <a:gd name="T4" fmla="*/ 88 w 104"/>
                  <a:gd name="T5" fmla="*/ 84 h 97"/>
                  <a:gd name="T6" fmla="*/ 76 w 104"/>
                  <a:gd name="T7" fmla="*/ 16 h 97"/>
                  <a:gd name="T8" fmla="*/ 8 w 104"/>
                  <a:gd name="T9" fmla="*/ 27 h 97"/>
                  <a:gd name="T10" fmla="*/ 0 w 104"/>
                  <a:gd name="T11" fmla="*/ 44 h 97"/>
                  <a:gd name="T12" fmla="*/ 55 w 104"/>
                  <a:gd name="T13" fmla="*/ 45 h 97"/>
                </a:gdLst>
                <a:ahLst/>
                <a:cxnLst>
                  <a:cxn ang="0">
                    <a:pos x="T0" y="T1"/>
                  </a:cxn>
                  <a:cxn ang="0">
                    <a:pos x="T2" y="T3"/>
                  </a:cxn>
                  <a:cxn ang="0">
                    <a:pos x="T4" y="T5"/>
                  </a:cxn>
                  <a:cxn ang="0">
                    <a:pos x="T6" y="T7"/>
                  </a:cxn>
                  <a:cxn ang="0">
                    <a:pos x="T8" y="T9"/>
                  </a:cxn>
                  <a:cxn ang="0">
                    <a:pos x="T10" y="T11"/>
                  </a:cxn>
                  <a:cxn ang="0">
                    <a:pos x="T12" y="T13"/>
                  </a:cxn>
                </a:cxnLst>
                <a:rect l="0" t="0" r="r" b="b"/>
                <a:pathLst>
                  <a:path w="104" h="97">
                    <a:moveTo>
                      <a:pt x="55" y="45"/>
                    </a:moveTo>
                    <a:cubicBezTo>
                      <a:pt x="72" y="57"/>
                      <a:pt x="79" y="78"/>
                      <a:pt x="75" y="97"/>
                    </a:cubicBezTo>
                    <a:cubicBezTo>
                      <a:pt x="80" y="94"/>
                      <a:pt x="84" y="89"/>
                      <a:pt x="88" y="84"/>
                    </a:cubicBezTo>
                    <a:cubicBezTo>
                      <a:pt x="104" y="62"/>
                      <a:pt x="98" y="31"/>
                      <a:pt x="76" y="16"/>
                    </a:cubicBezTo>
                    <a:cubicBezTo>
                      <a:pt x="54" y="0"/>
                      <a:pt x="23" y="5"/>
                      <a:pt x="8" y="27"/>
                    </a:cubicBezTo>
                    <a:cubicBezTo>
                      <a:pt x="4" y="32"/>
                      <a:pt x="1" y="38"/>
                      <a:pt x="0" y="44"/>
                    </a:cubicBezTo>
                    <a:cubicBezTo>
                      <a:pt x="16" y="33"/>
                      <a:pt x="38" y="33"/>
                      <a:pt x="55" y="45"/>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 name="Freeform 66">
                <a:extLst>
                  <a:ext uri="{FF2B5EF4-FFF2-40B4-BE49-F238E27FC236}">
                    <a16:creationId xmlns:a16="http://schemas.microsoft.com/office/drawing/2014/main" id="{51690A96-D84F-E7AD-A976-46B03963ED54}"/>
                  </a:ext>
                </a:extLst>
              </p:cNvPr>
              <p:cNvSpPr/>
              <p:nvPr/>
            </p:nvSpPr>
            <p:spPr bwMode="auto">
              <a:xfrm>
                <a:off x="7238670" y="2418518"/>
                <a:ext cx="221693" cy="449516"/>
              </a:xfrm>
              <a:custGeom>
                <a:avLst/>
                <a:gdLst>
                  <a:gd name="T0" fmla="*/ 20 w 36"/>
                  <a:gd name="T1" fmla="*/ 0 h 73"/>
                  <a:gd name="T2" fmla="*/ 0 w 36"/>
                  <a:gd name="T3" fmla="*/ 29 h 73"/>
                  <a:gd name="T4" fmla="*/ 10 w 36"/>
                  <a:gd name="T5" fmla="*/ 73 h 73"/>
                  <a:gd name="T6" fmla="*/ 23 w 36"/>
                  <a:gd name="T7" fmla="*/ 60 h 73"/>
                  <a:gd name="T8" fmla="*/ 20 w 36"/>
                  <a:gd name="T9" fmla="*/ 0 h 73"/>
                </a:gdLst>
                <a:ahLst/>
                <a:cxnLst>
                  <a:cxn ang="0">
                    <a:pos x="T0" y="T1"/>
                  </a:cxn>
                  <a:cxn ang="0">
                    <a:pos x="T2" y="T3"/>
                  </a:cxn>
                  <a:cxn ang="0">
                    <a:pos x="T4" y="T5"/>
                  </a:cxn>
                  <a:cxn ang="0">
                    <a:pos x="T6" y="T7"/>
                  </a:cxn>
                  <a:cxn ang="0">
                    <a:pos x="T8" y="T9"/>
                  </a:cxn>
                </a:cxnLst>
                <a:rect l="0" t="0" r="r" b="b"/>
                <a:pathLst>
                  <a:path w="36" h="73">
                    <a:moveTo>
                      <a:pt x="20" y="0"/>
                    </a:moveTo>
                    <a:cubicBezTo>
                      <a:pt x="0" y="29"/>
                      <a:pt x="0" y="29"/>
                      <a:pt x="0" y="29"/>
                    </a:cubicBezTo>
                    <a:cubicBezTo>
                      <a:pt x="10" y="42"/>
                      <a:pt x="13" y="58"/>
                      <a:pt x="10" y="73"/>
                    </a:cubicBezTo>
                    <a:cubicBezTo>
                      <a:pt x="15" y="70"/>
                      <a:pt x="19" y="65"/>
                      <a:pt x="23" y="60"/>
                    </a:cubicBezTo>
                    <a:cubicBezTo>
                      <a:pt x="36" y="42"/>
                      <a:pt x="34" y="17"/>
                      <a:pt x="20"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 name="Freeform 67">
                <a:extLst>
                  <a:ext uri="{FF2B5EF4-FFF2-40B4-BE49-F238E27FC236}">
                    <a16:creationId xmlns:a16="http://schemas.microsoft.com/office/drawing/2014/main" id="{DA7235C2-D163-D611-6495-B82BF4FE46C6}"/>
                  </a:ext>
                </a:extLst>
              </p:cNvPr>
              <p:cNvSpPr/>
              <p:nvPr/>
            </p:nvSpPr>
            <p:spPr bwMode="auto">
              <a:xfrm>
                <a:off x="7059886" y="1864796"/>
                <a:ext cx="640560" cy="787676"/>
              </a:xfrm>
              <a:custGeom>
                <a:avLst/>
                <a:gdLst>
                  <a:gd name="T0" fmla="*/ 16 w 104"/>
                  <a:gd name="T1" fmla="*/ 116 h 128"/>
                  <a:gd name="T2" fmla="*/ 28 w 104"/>
                  <a:gd name="T3" fmla="*/ 128 h 128"/>
                  <a:gd name="T4" fmla="*/ 74 w 104"/>
                  <a:gd name="T5" fmla="*/ 86 h 128"/>
                  <a:gd name="T6" fmla="*/ 98 w 104"/>
                  <a:gd name="T7" fmla="*/ 0 h 128"/>
                  <a:gd name="T8" fmla="*/ 25 w 104"/>
                  <a:gd name="T9" fmla="*/ 51 h 128"/>
                  <a:gd name="T10" fmla="*/ 0 w 104"/>
                  <a:gd name="T11" fmla="*/ 108 h 128"/>
                  <a:gd name="T12" fmla="*/ 16 w 104"/>
                  <a:gd name="T13" fmla="*/ 116 h 128"/>
                </a:gdLst>
                <a:ahLst/>
                <a:cxnLst>
                  <a:cxn ang="0">
                    <a:pos x="T0" y="T1"/>
                  </a:cxn>
                  <a:cxn ang="0">
                    <a:pos x="T2" y="T3"/>
                  </a:cxn>
                  <a:cxn ang="0">
                    <a:pos x="T4" y="T5"/>
                  </a:cxn>
                  <a:cxn ang="0">
                    <a:pos x="T6" y="T7"/>
                  </a:cxn>
                  <a:cxn ang="0">
                    <a:pos x="T8" y="T9"/>
                  </a:cxn>
                  <a:cxn ang="0">
                    <a:pos x="T10" y="T11"/>
                  </a:cxn>
                  <a:cxn ang="0">
                    <a:pos x="T12" y="T13"/>
                  </a:cxn>
                </a:cxnLst>
                <a:rect l="0" t="0" r="r" b="b"/>
                <a:pathLst>
                  <a:path w="104" h="128">
                    <a:moveTo>
                      <a:pt x="16" y="116"/>
                    </a:moveTo>
                    <a:cubicBezTo>
                      <a:pt x="21" y="120"/>
                      <a:pt x="25" y="124"/>
                      <a:pt x="28" y="128"/>
                    </a:cubicBezTo>
                    <a:cubicBezTo>
                      <a:pt x="45" y="120"/>
                      <a:pt x="61" y="105"/>
                      <a:pt x="74" y="86"/>
                    </a:cubicBezTo>
                    <a:cubicBezTo>
                      <a:pt x="96" y="56"/>
                      <a:pt x="104" y="23"/>
                      <a:pt x="98" y="0"/>
                    </a:cubicBezTo>
                    <a:cubicBezTo>
                      <a:pt x="75" y="2"/>
                      <a:pt x="46" y="21"/>
                      <a:pt x="25" y="51"/>
                    </a:cubicBezTo>
                    <a:cubicBezTo>
                      <a:pt x="11" y="70"/>
                      <a:pt x="3" y="90"/>
                      <a:pt x="0" y="108"/>
                    </a:cubicBezTo>
                    <a:cubicBezTo>
                      <a:pt x="6" y="110"/>
                      <a:pt x="11" y="113"/>
                      <a:pt x="16" y="116"/>
                    </a:cubicBezTo>
                    <a:close/>
                  </a:path>
                </a:pathLst>
              </a:custGeom>
              <a:solidFill>
                <a:srgbClr val="FA7913"/>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Freeform 68">
                <a:extLst>
                  <a:ext uri="{FF2B5EF4-FFF2-40B4-BE49-F238E27FC236}">
                    <a16:creationId xmlns:a16="http://schemas.microsoft.com/office/drawing/2014/main" id="{241520D9-7116-5223-EE18-B01FB5A8F61B}"/>
                  </a:ext>
                </a:extLst>
              </p:cNvPr>
              <p:cNvSpPr/>
              <p:nvPr/>
            </p:nvSpPr>
            <p:spPr bwMode="auto">
              <a:xfrm>
                <a:off x="7158983" y="1864796"/>
                <a:ext cx="541463" cy="787676"/>
              </a:xfrm>
              <a:custGeom>
                <a:avLst/>
                <a:gdLst>
                  <a:gd name="T0" fmla="*/ 82 w 88"/>
                  <a:gd name="T1" fmla="*/ 0 h 128"/>
                  <a:gd name="T2" fmla="*/ 82 w 88"/>
                  <a:gd name="T3" fmla="*/ 0 h 128"/>
                  <a:gd name="T4" fmla="*/ 0 w 88"/>
                  <a:gd name="T5" fmla="*/ 116 h 128"/>
                  <a:gd name="T6" fmla="*/ 0 w 88"/>
                  <a:gd name="T7" fmla="*/ 116 h 128"/>
                  <a:gd name="T8" fmla="*/ 12 w 88"/>
                  <a:gd name="T9" fmla="*/ 128 h 128"/>
                  <a:gd name="T10" fmla="*/ 58 w 88"/>
                  <a:gd name="T11" fmla="*/ 86 h 128"/>
                  <a:gd name="T12" fmla="*/ 82 w 8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88" h="128">
                    <a:moveTo>
                      <a:pt x="82" y="0"/>
                    </a:moveTo>
                    <a:cubicBezTo>
                      <a:pt x="82" y="0"/>
                      <a:pt x="82" y="0"/>
                      <a:pt x="82" y="0"/>
                    </a:cubicBezTo>
                    <a:cubicBezTo>
                      <a:pt x="0" y="116"/>
                      <a:pt x="0" y="116"/>
                      <a:pt x="0" y="116"/>
                    </a:cubicBezTo>
                    <a:cubicBezTo>
                      <a:pt x="0" y="116"/>
                      <a:pt x="0" y="116"/>
                      <a:pt x="0" y="116"/>
                    </a:cubicBezTo>
                    <a:cubicBezTo>
                      <a:pt x="5" y="120"/>
                      <a:pt x="9" y="124"/>
                      <a:pt x="12" y="128"/>
                    </a:cubicBezTo>
                    <a:cubicBezTo>
                      <a:pt x="29" y="120"/>
                      <a:pt x="45" y="105"/>
                      <a:pt x="58" y="86"/>
                    </a:cubicBezTo>
                    <a:cubicBezTo>
                      <a:pt x="80" y="56"/>
                      <a:pt x="88" y="23"/>
                      <a:pt x="82" y="0"/>
                    </a:cubicBezTo>
                    <a:close/>
                  </a:path>
                </a:pathLst>
              </a:custGeom>
              <a:solidFill>
                <a:srgbClr val="D46F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Freeform 69">
                <a:extLst>
                  <a:ext uri="{FF2B5EF4-FFF2-40B4-BE49-F238E27FC236}">
                    <a16:creationId xmlns:a16="http://schemas.microsoft.com/office/drawing/2014/main" id="{3DBCF9EA-79A7-CA27-D8EF-9178B0A8397F}"/>
                  </a:ext>
                </a:extLst>
              </p:cNvPr>
              <p:cNvSpPr/>
              <p:nvPr/>
            </p:nvSpPr>
            <p:spPr bwMode="auto">
              <a:xfrm>
                <a:off x="7423585" y="1864796"/>
                <a:ext cx="257450" cy="258472"/>
              </a:xfrm>
              <a:custGeom>
                <a:avLst/>
                <a:gdLst>
                  <a:gd name="T0" fmla="*/ 19 w 42"/>
                  <a:gd name="T1" fmla="*/ 28 h 42"/>
                  <a:gd name="T2" fmla="*/ 37 w 42"/>
                  <a:gd name="T3" fmla="*/ 42 h 42"/>
                  <a:gd name="T4" fmla="*/ 39 w 42"/>
                  <a:gd name="T5" fmla="*/ 0 h 42"/>
                  <a:gd name="T6" fmla="*/ 0 w 42"/>
                  <a:gd name="T7" fmla="*/ 16 h 42"/>
                  <a:gd name="T8" fmla="*/ 19 w 42"/>
                  <a:gd name="T9" fmla="*/ 28 h 42"/>
                </a:gdLst>
                <a:ahLst/>
                <a:cxnLst>
                  <a:cxn ang="0">
                    <a:pos x="T0" y="T1"/>
                  </a:cxn>
                  <a:cxn ang="0">
                    <a:pos x="T2" y="T3"/>
                  </a:cxn>
                  <a:cxn ang="0">
                    <a:pos x="T4" y="T5"/>
                  </a:cxn>
                  <a:cxn ang="0">
                    <a:pos x="T6" y="T7"/>
                  </a:cxn>
                  <a:cxn ang="0">
                    <a:pos x="T8" y="T9"/>
                  </a:cxn>
                </a:cxnLst>
                <a:rect l="0" t="0" r="r" b="b"/>
                <a:pathLst>
                  <a:path w="42" h="42">
                    <a:moveTo>
                      <a:pt x="19" y="28"/>
                    </a:moveTo>
                    <a:cubicBezTo>
                      <a:pt x="25" y="33"/>
                      <a:pt x="31" y="37"/>
                      <a:pt x="37" y="42"/>
                    </a:cubicBezTo>
                    <a:cubicBezTo>
                      <a:pt x="41" y="26"/>
                      <a:pt x="42" y="12"/>
                      <a:pt x="39" y="0"/>
                    </a:cubicBezTo>
                    <a:cubicBezTo>
                      <a:pt x="27" y="1"/>
                      <a:pt x="14" y="7"/>
                      <a:pt x="0" y="16"/>
                    </a:cubicBezTo>
                    <a:cubicBezTo>
                      <a:pt x="7" y="20"/>
                      <a:pt x="13" y="24"/>
                      <a:pt x="19" y="28"/>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Freeform 70">
                <a:extLst>
                  <a:ext uri="{FF2B5EF4-FFF2-40B4-BE49-F238E27FC236}">
                    <a16:creationId xmlns:a16="http://schemas.microsoft.com/office/drawing/2014/main" id="{D33BFA15-D61C-7C7E-B58C-128C153B251F}"/>
                  </a:ext>
                </a:extLst>
              </p:cNvPr>
              <p:cNvSpPr/>
              <p:nvPr/>
            </p:nvSpPr>
            <p:spPr bwMode="auto">
              <a:xfrm>
                <a:off x="7540051" y="1864796"/>
                <a:ext cx="140985" cy="258472"/>
              </a:xfrm>
              <a:custGeom>
                <a:avLst/>
                <a:gdLst>
                  <a:gd name="T0" fmla="*/ 20 w 23"/>
                  <a:gd name="T1" fmla="*/ 0 h 42"/>
                  <a:gd name="T2" fmla="*/ 0 w 23"/>
                  <a:gd name="T3" fmla="*/ 28 h 42"/>
                  <a:gd name="T4" fmla="*/ 0 w 23"/>
                  <a:gd name="T5" fmla="*/ 28 h 42"/>
                  <a:gd name="T6" fmla="*/ 18 w 23"/>
                  <a:gd name="T7" fmla="*/ 42 h 42"/>
                  <a:gd name="T8" fmla="*/ 20 w 23"/>
                  <a:gd name="T9" fmla="*/ 0 h 42"/>
                  <a:gd name="T10" fmla="*/ 20 w 23"/>
                  <a:gd name="T11" fmla="*/ 0 h 42"/>
                </a:gdLst>
                <a:ahLst/>
                <a:cxnLst>
                  <a:cxn ang="0">
                    <a:pos x="T0" y="T1"/>
                  </a:cxn>
                  <a:cxn ang="0">
                    <a:pos x="T2" y="T3"/>
                  </a:cxn>
                  <a:cxn ang="0">
                    <a:pos x="T4" y="T5"/>
                  </a:cxn>
                  <a:cxn ang="0">
                    <a:pos x="T6" y="T7"/>
                  </a:cxn>
                  <a:cxn ang="0">
                    <a:pos x="T8" y="T9"/>
                  </a:cxn>
                  <a:cxn ang="0">
                    <a:pos x="T10" y="T11"/>
                  </a:cxn>
                </a:cxnLst>
                <a:rect l="0" t="0" r="r" b="b"/>
                <a:pathLst>
                  <a:path w="23" h="42">
                    <a:moveTo>
                      <a:pt x="20" y="0"/>
                    </a:moveTo>
                    <a:cubicBezTo>
                      <a:pt x="0" y="28"/>
                      <a:pt x="0" y="28"/>
                      <a:pt x="0" y="28"/>
                    </a:cubicBezTo>
                    <a:cubicBezTo>
                      <a:pt x="0" y="28"/>
                      <a:pt x="0" y="28"/>
                      <a:pt x="0" y="28"/>
                    </a:cubicBezTo>
                    <a:cubicBezTo>
                      <a:pt x="6" y="33"/>
                      <a:pt x="12" y="37"/>
                      <a:pt x="18" y="42"/>
                    </a:cubicBezTo>
                    <a:cubicBezTo>
                      <a:pt x="22" y="26"/>
                      <a:pt x="23" y="12"/>
                      <a:pt x="20" y="0"/>
                    </a:cubicBezTo>
                    <a:cubicBezTo>
                      <a:pt x="20" y="0"/>
                      <a:pt x="20" y="0"/>
                      <a:pt x="20"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Freeform 71">
                <a:extLst>
                  <a:ext uri="{FF2B5EF4-FFF2-40B4-BE49-F238E27FC236}">
                    <a16:creationId xmlns:a16="http://schemas.microsoft.com/office/drawing/2014/main" id="{BDA529EE-543B-53F2-E296-3C1B30865A40}"/>
                  </a:ext>
                </a:extLst>
              </p:cNvPr>
              <p:cNvSpPr/>
              <p:nvPr/>
            </p:nvSpPr>
            <p:spPr bwMode="auto">
              <a:xfrm>
                <a:off x="7066015" y="2351091"/>
                <a:ext cx="252342" cy="351440"/>
              </a:xfrm>
              <a:custGeom>
                <a:avLst/>
                <a:gdLst>
                  <a:gd name="T0" fmla="*/ 41 w 41"/>
                  <a:gd name="T1" fmla="*/ 0 h 57"/>
                  <a:gd name="T2" fmla="*/ 15 w 41"/>
                  <a:gd name="T3" fmla="*/ 25 h 57"/>
                  <a:gd name="T4" fmla="*/ 0 w 41"/>
                  <a:gd name="T5" fmla="*/ 57 h 57"/>
                  <a:gd name="T6" fmla="*/ 26 w 41"/>
                  <a:gd name="T7" fmla="*/ 33 h 57"/>
                  <a:gd name="T8" fmla="*/ 41 w 41"/>
                  <a:gd name="T9" fmla="*/ 0 h 57"/>
                </a:gdLst>
                <a:ahLst/>
                <a:cxnLst>
                  <a:cxn ang="0">
                    <a:pos x="T0" y="T1"/>
                  </a:cxn>
                  <a:cxn ang="0">
                    <a:pos x="T2" y="T3"/>
                  </a:cxn>
                  <a:cxn ang="0">
                    <a:pos x="T4" y="T5"/>
                  </a:cxn>
                  <a:cxn ang="0">
                    <a:pos x="T6" y="T7"/>
                  </a:cxn>
                  <a:cxn ang="0">
                    <a:pos x="T8" y="T9"/>
                  </a:cxn>
                </a:cxnLst>
                <a:rect l="0" t="0" r="r" b="b"/>
                <a:pathLst>
                  <a:path w="41" h="57">
                    <a:moveTo>
                      <a:pt x="41" y="0"/>
                    </a:moveTo>
                    <a:cubicBezTo>
                      <a:pt x="34" y="3"/>
                      <a:pt x="24" y="13"/>
                      <a:pt x="15" y="25"/>
                    </a:cubicBezTo>
                    <a:cubicBezTo>
                      <a:pt x="6" y="38"/>
                      <a:pt x="1" y="50"/>
                      <a:pt x="0" y="57"/>
                    </a:cubicBezTo>
                    <a:cubicBezTo>
                      <a:pt x="7" y="54"/>
                      <a:pt x="17" y="45"/>
                      <a:pt x="26" y="33"/>
                    </a:cubicBezTo>
                    <a:cubicBezTo>
                      <a:pt x="35" y="20"/>
                      <a:pt x="40" y="8"/>
                      <a:pt x="41" y="0"/>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 name="Freeform 72">
                <a:extLst>
                  <a:ext uri="{FF2B5EF4-FFF2-40B4-BE49-F238E27FC236}">
                    <a16:creationId xmlns:a16="http://schemas.microsoft.com/office/drawing/2014/main" id="{72AD3280-5097-4512-F1AF-3E8E9F9EF0AB}"/>
                  </a:ext>
                </a:extLst>
              </p:cNvPr>
              <p:cNvSpPr/>
              <p:nvPr/>
            </p:nvSpPr>
            <p:spPr bwMode="auto">
              <a:xfrm>
                <a:off x="7066015" y="2351091"/>
                <a:ext cx="252342" cy="351440"/>
              </a:xfrm>
              <a:custGeom>
                <a:avLst/>
                <a:gdLst>
                  <a:gd name="T0" fmla="*/ 41 w 41"/>
                  <a:gd name="T1" fmla="*/ 0 h 57"/>
                  <a:gd name="T2" fmla="*/ 0 w 41"/>
                  <a:gd name="T3" fmla="*/ 57 h 57"/>
                  <a:gd name="T4" fmla="*/ 0 w 41"/>
                  <a:gd name="T5" fmla="*/ 57 h 57"/>
                  <a:gd name="T6" fmla="*/ 26 w 41"/>
                  <a:gd name="T7" fmla="*/ 33 h 57"/>
                  <a:gd name="T8" fmla="*/ 41 w 41"/>
                  <a:gd name="T9" fmla="*/ 0 h 57"/>
                  <a:gd name="T10" fmla="*/ 41 w 41"/>
                  <a:gd name="T11" fmla="*/ 0 h 57"/>
                </a:gdLst>
                <a:ahLst/>
                <a:cxnLst>
                  <a:cxn ang="0">
                    <a:pos x="T0" y="T1"/>
                  </a:cxn>
                  <a:cxn ang="0">
                    <a:pos x="T2" y="T3"/>
                  </a:cxn>
                  <a:cxn ang="0">
                    <a:pos x="T4" y="T5"/>
                  </a:cxn>
                  <a:cxn ang="0">
                    <a:pos x="T6" y="T7"/>
                  </a:cxn>
                  <a:cxn ang="0">
                    <a:pos x="T8" y="T9"/>
                  </a:cxn>
                  <a:cxn ang="0">
                    <a:pos x="T10" y="T11"/>
                  </a:cxn>
                </a:cxnLst>
                <a:rect l="0" t="0" r="r" b="b"/>
                <a:pathLst>
                  <a:path w="41" h="57">
                    <a:moveTo>
                      <a:pt x="41" y="0"/>
                    </a:moveTo>
                    <a:cubicBezTo>
                      <a:pt x="0" y="57"/>
                      <a:pt x="0" y="57"/>
                      <a:pt x="0" y="57"/>
                    </a:cubicBezTo>
                    <a:cubicBezTo>
                      <a:pt x="0" y="57"/>
                      <a:pt x="0" y="57"/>
                      <a:pt x="0" y="57"/>
                    </a:cubicBezTo>
                    <a:cubicBezTo>
                      <a:pt x="7" y="54"/>
                      <a:pt x="17" y="45"/>
                      <a:pt x="26" y="33"/>
                    </a:cubicBezTo>
                    <a:cubicBezTo>
                      <a:pt x="35" y="20"/>
                      <a:pt x="40" y="8"/>
                      <a:pt x="41" y="0"/>
                    </a:cubicBezTo>
                    <a:cubicBezTo>
                      <a:pt x="41" y="0"/>
                      <a:pt x="41" y="0"/>
                      <a:pt x="41"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 name="Freeform 73">
                <a:extLst>
                  <a:ext uri="{FF2B5EF4-FFF2-40B4-BE49-F238E27FC236}">
                    <a16:creationId xmlns:a16="http://schemas.microsoft.com/office/drawing/2014/main" id="{6B377385-548D-72E7-A32C-F2245D9ACBB2}"/>
                  </a:ext>
                </a:extLst>
              </p:cNvPr>
              <p:cNvSpPr/>
              <p:nvPr/>
            </p:nvSpPr>
            <p:spPr bwMode="auto">
              <a:xfrm>
                <a:off x="7306098" y="2080359"/>
                <a:ext cx="240082" cy="240083"/>
              </a:xfrm>
              <a:custGeom>
                <a:avLst/>
                <a:gdLst>
                  <a:gd name="T0" fmla="*/ 9 w 39"/>
                  <a:gd name="T1" fmla="*/ 34 h 39"/>
                  <a:gd name="T2" fmla="*/ 5 w 39"/>
                  <a:gd name="T3" fmla="*/ 10 h 39"/>
                  <a:gd name="T4" fmla="*/ 29 w 39"/>
                  <a:gd name="T5" fmla="*/ 6 h 39"/>
                  <a:gd name="T6" fmla="*/ 33 w 39"/>
                  <a:gd name="T7" fmla="*/ 30 h 39"/>
                  <a:gd name="T8" fmla="*/ 9 w 39"/>
                  <a:gd name="T9" fmla="*/ 34 h 39"/>
                </a:gdLst>
                <a:ahLst/>
                <a:cxnLst>
                  <a:cxn ang="0">
                    <a:pos x="T0" y="T1"/>
                  </a:cxn>
                  <a:cxn ang="0">
                    <a:pos x="T2" y="T3"/>
                  </a:cxn>
                  <a:cxn ang="0">
                    <a:pos x="T4" y="T5"/>
                  </a:cxn>
                  <a:cxn ang="0">
                    <a:pos x="T6" y="T7"/>
                  </a:cxn>
                  <a:cxn ang="0">
                    <a:pos x="T8" y="T9"/>
                  </a:cxn>
                </a:cxnLst>
                <a:rect l="0" t="0" r="r" b="b"/>
                <a:pathLst>
                  <a:path w="39" h="39">
                    <a:moveTo>
                      <a:pt x="9" y="34"/>
                    </a:moveTo>
                    <a:cubicBezTo>
                      <a:pt x="2" y="28"/>
                      <a:pt x="0" y="18"/>
                      <a:pt x="5" y="10"/>
                    </a:cubicBezTo>
                    <a:cubicBezTo>
                      <a:pt x="11" y="2"/>
                      <a:pt x="22" y="0"/>
                      <a:pt x="29" y="6"/>
                    </a:cubicBezTo>
                    <a:cubicBezTo>
                      <a:pt x="37" y="11"/>
                      <a:pt x="39" y="22"/>
                      <a:pt x="33" y="30"/>
                    </a:cubicBezTo>
                    <a:cubicBezTo>
                      <a:pt x="28" y="37"/>
                      <a:pt x="17" y="39"/>
                      <a:pt x="9" y="34"/>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Freeform 74">
                <a:extLst>
                  <a:ext uri="{FF2B5EF4-FFF2-40B4-BE49-F238E27FC236}">
                    <a16:creationId xmlns:a16="http://schemas.microsoft.com/office/drawing/2014/main" id="{385F53BA-AD7C-B337-874D-BC1A7DC45751}"/>
                  </a:ext>
                </a:extLst>
              </p:cNvPr>
              <p:cNvSpPr/>
              <p:nvPr/>
            </p:nvSpPr>
            <p:spPr bwMode="auto">
              <a:xfrm>
                <a:off x="7342876" y="2117138"/>
                <a:ext cx="166525" cy="166526"/>
              </a:xfrm>
              <a:custGeom>
                <a:avLst/>
                <a:gdLst>
                  <a:gd name="T0" fmla="*/ 20 w 27"/>
                  <a:gd name="T1" fmla="*/ 4 h 27"/>
                  <a:gd name="T2" fmla="*/ 4 w 27"/>
                  <a:gd name="T3" fmla="*/ 7 h 27"/>
                  <a:gd name="T4" fmla="*/ 6 w 27"/>
                  <a:gd name="T5" fmla="*/ 23 h 27"/>
                  <a:gd name="T6" fmla="*/ 23 w 27"/>
                  <a:gd name="T7" fmla="*/ 21 h 27"/>
                  <a:gd name="T8" fmla="*/ 20 w 27"/>
                  <a:gd name="T9" fmla="*/ 4 h 27"/>
                </a:gdLst>
                <a:ahLst/>
                <a:cxnLst>
                  <a:cxn ang="0">
                    <a:pos x="T0" y="T1"/>
                  </a:cxn>
                  <a:cxn ang="0">
                    <a:pos x="T2" y="T3"/>
                  </a:cxn>
                  <a:cxn ang="0">
                    <a:pos x="T4" y="T5"/>
                  </a:cxn>
                  <a:cxn ang="0">
                    <a:pos x="T6" y="T7"/>
                  </a:cxn>
                  <a:cxn ang="0">
                    <a:pos x="T8" y="T9"/>
                  </a:cxn>
                </a:cxnLst>
                <a:rect l="0" t="0" r="r" b="b"/>
                <a:pathLst>
                  <a:path w="27" h="27">
                    <a:moveTo>
                      <a:pt x="20" y="4"/>
                    </a:moveTo>
                    <a:cubicBezTo>
                      <a:pt x="15" y="0"/>
                      <a:pt x="7" y="2"/>
                      <a:pt x="4" y="7"/>
                    </a:cubicBezTo>
                    <a:cubicBezTo>
                      <a:pt x="0" y="12"/>
                      <a:pt x="1" y="20"/>
                      <a:pt x="6" y="23"/>
                    </a:cubicBezTo>
                    <a:cubicBezTo>
                      <a:pt x="12" y="27"/>
                      <a:pt x="19" y="26"/>
                      <a:pt x="23" y="21"/>
                    </a:cubicBezTo>
                    <a:cubicBezTo>
                      <a:pt x="27" y="15"/>
                      <a:pt x="26" y="8"/>
                      <a:pt x="20" y="4"/>
                    </a:cubicBezTo>
                    <a:close/>
                  </a:path>
                </a:pathLst>
              </a:custGeom>
              <a:solidFill>
                <a:srgbClr val="596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Freeform 75">
                <a:extLst>
                  <a:ext uri="{FF2B5EF4-FFF2-40B4-BE49-F238E27FC236}">
                    <a16:creationId xmlns:a16="http://schemas.microsoft.com/office/drawing/2014/main" id="{67560BA1-4B84-BDEB-419C-5354F18FBE29}"/>
                  </a:ext>
                </a:extLst>
              </p:cNvPr>
              <p:cNvSpPr/>
              <p:nvPr/>
            </p:nvSpPr>
            <p:spPr bwMode="auto">
              <a:xfrm>
                <a:off x="7361266" y="2117138"/>
                <a:ext cx="184914" cy="203304"/>
              </a:xfrm>
              <a:custGeom>
                <a:avLst/>
                <a:gdLst>
                  <a:gd name="T0" fmla="*/ 20 w 30"/>
                  <a:gd name="T1" fmla="*/ 0 h 33"/>
                  <a:gd name="T2" fmla="*/ 20 w 30"/>
                  <a:gd name="T3" fmla="*/ 0 h 33"/>
                  <a:gd name="T4" fmla="*/ 17 w 30"/>
                  <a:gd name="T5" fmla="*/ 4 h 33"/>
                  <a:gd name="T6" fmla="*/ 17 w 30"/>
                  <a:gd name="T7" fmla="*/ 4 h 33"/>
                  <a:gd name="T8" fmla="*/ 20 w 30"/>
                  <a:gd name="T9" fmla="*/ 21 h 33"/>
                  <a:gd name="T10" fmla="*/ 3 w 30"/>
                  <a:gd name="T11" fmla="*/ 23 h 33"/>
                  <a:gd name="T12" fmla="*/ 3 w 30"/>
                  <a:gd name="T13" fmla="*/ 23 h 33"/>
                  <a:gd name="T14" fmla="*/ 0 w 30"/>
                  <a:gd name="T15" fmla="*/ 28 h 33"/>
                  <a:gd name="T16" fmla="*/ 0 w 30"/>
                  <a:gd name="T17" fmla="*/ 28 h 33"/>
                  <a:gd name="T18" fmla="*/ 24 w 30"/>
                  <a:gd name="T19" fmla="*/ 24 h 33"/>
                  <a:gd name="T20" fmla="*/ 20 w 30"/>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3">
                    <a:moveTo>
                      <a:pt x="20" y="0"/>
                    </a:moveTo>
                    <a:cubicBezTo>
                      <a:pt x="20" y="0"/>
                      <a:pt x="20" y="0"/>
                      <a:pt x="20" y="0"/>
                    </a:cubicBezTo>
                    <a:cubicBezTo>
                      <a:pt x="17" y="4"/>
                      <a:pt x="17" y="4"/>
                      <a:pt x="17" y="4"/>
                    </a:cubicBezTo>
                    <a:cubicBezTo>
                      <a:pt x="17" y="4"/>
                      <a:pt x="17" y="4"/>
                      <a:pt x="17" y="4"/>
                    </a:cubicBezTo>
                    <a:cubicBezTo>
                      <a:pt x="23" y="8"/>
                      <a:pt x="24" y="15"/>
                      <a:pt x="20" y="21"/>
                    </a:cubicBezTo>
                    <a:cubicBezTo>
                      <a:pt x="16" y="26"/>
                      <a:pt x="9" y="27"/>
                      <a:pt x="3" y="23"/>
                    </a:cubicBezTo>
                    <a:cubicBezTo>
                      <a:pt x="3" y="23"/>
                      <a:pt x="3" y="23"/>
                      <a:pt x="3" y="23"/>
                    </a:cubicBezTo>
                    <a:cubicBezTo>
                      <a:pt x="0" y="28"/>
                      <a:pt x="0" y="28"/>
                      <a:pt x="0" y="28"/>
                    </a:cubicBezTo>
                    <a:cubicBezTo>
                      <a:pt x="0" y="28"/>
                      <a:pt x="0" y="28"/>
                      <a:pt x="0" y="28"/>
                    </a:cubicBezTo>
                    <a:cubicBezTo>
                      <a:pt x="8" y="33"/>
                      <a:pt x="19" y="31"/>
                      <a:pt x="24" y="24"/>
                    </a:cubicBezTo>
                    <a:cubicBezTo>
                      <a:pt x="30" y="16"/>
                      <a:pt x="28" y="5"/>
                      <a:pt x="20"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Freeform 76">
                <a:extLst>
                  <a:ext uri="{FF2B5EF4-FFF2-40B4-BE49-F238E27FC236}">
                    <a16:creationId xmlns:a16="http://schemas.microsoft.com/office/drawing/2014/main" id="{C2C589DF-F251-05F1-2C7E-A31910776B84}"/>
                  </a:ext>
                </a:extLst>
              </p:cNvPr>
              <p:cNvSpPr/>
              <p:nvPr/>
            </p:nvSpPr>
            <p:spPr bwMode="auto">
              <a:xfrm>
                <a:off x="7379655" y="2141657"/>
                <a:ext cx="129746" cy="142007"/>
              </a:xfrm>
              <a:custGeom>
                <a:avLst/>
                <a:gdLst>
                  <a:gd name="T0" fmla="*/ 17 w 21"/>
                  <a:gd name="T1" fmla="*/ 17 h 23"/>
                  <a:gd name="T2" fmla="*/ 14 w 21"/>
                  <a:gd name="T3" fmla="*/ 0 h 23"/>
                  <a:gd name="T4" fmla="*/ 14 w 21"/>
                  <a:gd name="T5" fmla="*/ 0 h 23"/>
                  <a:gd name="T6" fmla="*/ 0 w 21"/>
                  <a:gd name="T7" fmla="*/ 19 h 23"/>
                  <a:gd name="T8" fmla="*/ 0 w 21"/>
                  <a:gd name="T9" fmla="*/ 19 h 23"/>
                  <a:gd name="T10" fmla="*/ 17 w 21"/>
                  <a:gd name="T11" fmla="*/ 17 h 23"/>
                </a:gdLst>
                <a:ahLst/>
                <a:cxnLst>
                  <a:cxn ang="0">
                    <a:pos x="T0" y="T1"/>
                  </a:cxn>
                  <a:cxn ang="0">
                    <a:pos x="T2" y="T3"/>
                  </a:cxn>
                  <a:cxn ang="0">
                    <a:pos x="T4" y="T5"/>
                  </a:cxn>
                  <a:cxn ang="0">
                    <a:pos x="T6" y="T7"/>
                  </a:cxn>
                  <a:cxn ang="0">
                    <a:pos x="T8" y="T9"/>
                  </a:cxn>
                  <a:cxn ang="0">
                    <a:pos x="T10" y="T11"/>
                  </a:cxn>
                </a:cxnLst>
                <a:rect l="0" t="0" r="r" b="b"/>
                <a:pathLst>
                  <a:path w="21" h="23">
                    <a:moveTo>
                      <a:pt x="17" y="17"/>
                    </a:moveTo>
                    <a:cubicBezTo>
                      <a:pt x="21" y="11"/>
                      <a:pt x="20" y="4"/>
                      <a:pt x="14" y="0"/>
                    </a:cubicBezTo>
                    <a:cubicBezTo>
                      <a:pt x="14" y="0"/>
                      <a:pt x="14" y="0"/>
                      <a:pt x="14" y="0"/>
                    </a:cubicBezTo>
                    <a:cubicBezTo>
                      <a:pt x="0" y="19"/>
                      <a:pt x="0" y="19"/>
                      <a:pt x="0" y="19"/>
                    </a:cubicBezTo>
                    <a:cubicBezTo>
                      <a:pt x="0" y="19"/>
                      <a:pt x="0" y="19"/>
                      <a:pt x="0" y="19"/>
                    </a:cubicBezTo>
                    <a:cubicBezTo>
                      <a:pt x="6" y="23"/>
                      <a:pt x="13" y="22"/>
                      <a:pt x="17" y="17"/>
                    </a:cubicBezTo>
                    <a:close/>
                  </a:path>
                </a:pathLst>
              </a:custGeom>
              <a:solidFill>
                <a:srgbClr val="474F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5" name="任意多边形 14">
              <a:extLst>
                <a:ext uri="{FF2B5EF4-FFF2-40B4-BE49-F238E27FC236}">
                  <a16:creationId xmlns:a16="http://schemas.microsoft.com/office/drawing/2014/main" id="{CC3621B9-8BF2-ECBD-05F4-DE41B9F03C11}"/>
                </a:ext>
              </a:extLst>
            </p:cNvPr>
            <p:cNvSpPr/>
            <p:nvPr/>
          </p:nvSpPr>
          <p:spPr>
            <a:xfrm>
              <a:off x="3651161" y="2704563"/>
              <a:ext cx="3464416" cy="2253803"/>
            </a:xfrm>
            <a:custGeom>
              <a:avLst/>
              <a:gdLst>
                <a:gd name="connsiteX0" fmla="*/ 3464416 w 3464416"/>
                <a:gd name="connsiteY0" fmla="*/ 0 h 2253803"/>
                <a:gd name="connsiteX1" fmla="*/ 2801154 w 3464416"/>
                <a:gd name="connsiteY1" fmla="*/ 888643 h 2253803"/>
                <a:gd name="connsiteX2" fmla="*/ 1654935 w 3464416"/>
                <a:gd name="connsiteY2" fmla="*/ 1809482 h 2253803"/>
                <a:gd name="connsiteX3" fmla="*/ 0 w 3464416"/>
                <a:gd name="connsiteY3" fmla="*/ 2253803 h 2253803"/>
              </a:gdLst>
              <a:ahLst/>
              <a:cxnLst>
                <a:cxn ang="0">
                  <a:pos x="connsiteX0" y="connsiteY0"/>
                </a:cxn>
                <a:cxn ang="0">
                  <a:pos x="connsiteX1" y="connsiteY1"/>
                </a:cxn>
                <a:cxn ang="0">
                  <a:pos x="connsiteX2" y="connsiteY2"/>
                </a:cxn>
                <a:cxn ang="0">
                  <a:pos x="connsiteX3" y="connsiteY3"/>
                </a:cxn>
              </a:cxnLst>
              <a:rect l="l" t="t" r="r" b="b"/>
              <a:pathLst>
                <a:path w="3464416" h="2253803">
                  <a:moveTo>
                    <a:pt x="3464416" y="0"/>
                  </a:moveTo>
                  <a:cubicBezTo>
                    <a:pt x="3283575" y="293531"/>
                    <a:pt x="3102734" y="587063"/>
                    <a:pt x="2801154" y="888643"/>
                  </a:cubicBezTo>
                  <a:cubicBezTo>
                    <a:pt x="2499574" y="1190223"/>
                    <a:pt x="2121794" y="1581955"/>
                    <a:pt x="1654935" y="1809482"/>
                  </a:cubicBezTo>
                  <a:cubicBezTo>
                    <a:pt x="1188076" y="2037009"/>
                    <a:pt x="425003" y="2184043"/>
                    <a:pt x="0" y="2253803"/>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a:extLst>
                <a:ext uri="{FF2B5EF4-FFF2-40B4-BE49-F238E27FC236}">
                  <a16:creationId xmlns:a16="http://schemas.microsoft.com/office/drawing/2014/main" id="{EC3CE7CF-B651-1D7E-05DF-E3F5FA90A50D}"/>
                </a:ext>
              </a:extLst>
            </p:cNvPr>
            <p:cNvSpPr/>
            <p:nvPr/>
          </p:nvSpPr>
          <p:spPr>
            <a:xfrm>
              <a:off x="3608240" y="2569719"/>
              <a:ext cx="3464416" cy="2253803"/>
            </a:xfrm>
            <a:custGeom>
              <a:avLst/>
              <a:gdLst>
                <a:gd name="connsiteX0" fmla="*/ 3464416 w 3464416"/>
                <a:gd name="connsiteY0" fmla="*/ 0 h 2253803"/>
                <a:gd name="connsiteX1" fmla="*/ 2801154 w 3464416"/>
                <a:gd name="connsiteY1" fmla="*/ 888643 h 2253803"/>
                <a:gd name="connsiteX2" fmla="*/ 1654935 w 3464416"/>
                <a:gd name="connsiteY2" fmla="*/ 1809482 h 2253803"/>
                <a:gd name="connsiteX3" fmla="*/ 0 w 3464416"/>
                <a:gd name="connsiteY3" fmla="*/ 2253803 h 2253803"/>
              </a:gdLst>
              <a:ahLst/>
              <a:cxnLst>
                <a:cxn ang="0">
                  <a:pos x="connsiteX0" y="connsiteY0"/>
                </a:cxn>
                <a:cxn ang="0">
                  <a:pos x="connsiteX1" y="connsiteY1"/>
                </a:cxn>
                <a:cxn ang="0">
                  <a:pos x="connsiteX2" y="connsiteY2"/>
                </a:cxn>
                <a:cxn ang="0">
                  <a:pos x="connsiteX3" y="connsiteY3"/>
                </a:cxn>
              </a:cxnLst>
              <a:rect l="l" t="t" r="r" b="b"/>
              <a:pathLst>
                <a:path w="3464416" h="2253803">
                  <a:moveTo>
                    <a:pt x="3464416" y="0"/>
                  </a:moveTo>
                  <a:cubicBezTo>
                    <a:pt x="3283575" y="293531"/>
                    <a:pt x="3102734" y="587063"/>
                    <a:pt x="2801154" y="888643"/>
                  </a:cubicBezTo>
                  <a:cubicBezTo>
                    <a:pt x="2499574" y="1190223"/>
                    <a:pt x="2121794" y="1581955"/>
                    <a:pt x="1654935" y="1809482"/>
                  </a:cubicBezTo>
                  <a:cubicBezTo>
                    <a:pt x="1188076" y="2037009"/>
                    <a:pt x="425003" y="2184043"/>
                    <a:pt x="0" y="2253803"/>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a:extLst>
              <a:ext uri="{FF2B5EF4-FFF2-40B4-BE49-F238E27FC236}">
                <a16:creationId xmlns:a16="http://schemas.microsoft.com/office/drawing/2014/main" id="{DB481588-D45B-5BEF-6CF3-E6921A0C49AB}"/>
              </a:ext>
            </a:extLst>
          </p:cNvPr>
          <p:cNvSpPr txBox="1"/>
          <p:nvPr/>
        </p:nvSpPr>
        <p:spPr>
          <a:xfrm>
            <a:off x="4092663" y="1582852"/>
            <a:ext cx="938800" cy="830997"/>
          </a:xfrm>
          <a:prstGeom prst="rect">
            <a:avLst/>
          </a:prstGeom>
          <a:noFill/>
        </p:spPr>
        <p:txBody>
          <a:bodyPr wrap="square" rtlCol="0">
            <a:spAutoFit/>
          </a:bodyPr>
          <a:lstStyle/>
          <a:p>
            <a:pPr algn="dist"/>
            <a:r>
              <a:rPr lang="en-US" altLang="zh-CN" sz="4800" dirty="0">
                <a:solidFill>
                  <a:schemeClr val="bg1"/>
                </a:solidFill>
                <a:latin typeface="Impact" panose="020B0806030902050204" pitchFamily="34" charset="0"/>
              </a:rPr>
              <a:t>04 </a:t>
            </a:r>
            <a:endParaRPr lang="zh-CN" altLang="en-US" sz="4800" dirty="0">
              <a:solidFill>
                <a:schemeClr val="bg1"/>
              </a:solidFill>
              <a:latin typeface="Impact" panose="020B0806030902050204" pitchFamily="34" charset="0"/>
            </a:endParaRPr>
          </a:p>
        </p:txBody>
      </p:sp>
      <p:sp>
        <p:nvSpPr>
          <p:cNvPr id="18" name="文本框 17">
            <a:extLst>
              <a:ext uri="{FF2B5EF4-FFF2-40B4-BE49-F238E27FC236}">
                <a16:creationId xmlns:a16="http://schemas.microsoft.com/office/drawing/2014/main" id="{E3F92E8B-3DA5-FF65-E7E4-6C3DBB3F422B}"/>
              </a:ext>
            </a:extLst>
          </p:cNvPr>
          <p:cNvSpPr txBox="1"/>
          <p:nvPr/>
        </p:nvSpPr>
        <p:spPr>
          <a:xfrm>
            <a:off x="3394692" y="2421056"/>
            <a:ext cx="2334742" cy="400110"/>
          </a:xfrm>
          <a:prstGeom prst="rect">
            <a:avLst/>
          </a:prstGeom>
          <a:noFill/>
        </p:spPr>
        <p:txBody>
          <a:bodyPr wrap="square" rtlCol="0">
            <a:spAutoFit/>
          </a:bodyPr>
          <a:lstStyle/>
          <a:p>
            <a:pPr algn="dist"/>
            <a:r>
              <a:rPr lang="zh-CN" altLang="en-US" sz="2000" dirty="0">
                <a:solidFill>
                  <a:schemeClr val="bg1"/>
                </a:solidFill>
                <a:latin typeface="微软雅黑" panose="020B0503020204020204" pitchFamily="34" charset="-122"/>
                <a:ea typeface="微软雅黑" panose="020B0503020204020204" pitchFamily="34" charset="-122"/>
              </a:rPr>
              <a:t>分类分析</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sp>
        <p:nvSpPr>
          <p:cNvPr id="21" name="Oval 6">
            <a:extLst>
              <a:ext uri="{FF2B5EF4-FFF2-40B4-BE49-F238E27FC236}">
                <a16:creationId xmlns:a16="http://schemas.microsoft.com/office/drawing/2014/main" id="{5540B6B6-86E8-3BCA-E6C1-44C089A426F3}"/>
              </a:ext>
            </a:extLst>
          </p:cNvPr>
          <p:cNvSpPr>
            <a:spLocks noChangeArrowheads="1"/>
          </p:cNvSpPr>
          <p:nvPr/>
        </p:nvSpPr>
        <p:spPr bwMode="auto">
          <a:xfrm>
            <a:off x="7602424" y="-771282"/>
            <a:ext cx="2546919" cy="2546919"/>
          </a:xfrm>
          <a:prstGeom prst="ellipse">
            <a:avLst/>
          </a:prstGeom>
          <a:solidFill>
            <a:schemeClr val="bg1">
              <a:alpha val="50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22" name="组合 21">
            <a:extLst>
              <a:ext uri="{FF2B5EF4-FFF2-40B4-BE49-F238E27FC236}">
                <a16:creationId xmlns:a16="http://schemas.microsoft.com/office/drawing/2014/main" id="{9BB3138F-AC30-6862-ABE0-0D2930516FDE}"/>
              </a:ext>
            </a:extLst>
          </p:cNvPr>
          <p:cNvGrpSpPr/>
          <p:nvPr/>
        </p:nvGrpSpPr>
        <p:grpSpPr>
          <a:xfrm>
            <a:off x="7865475" y="-512811"/>
            <a:ext cx="1994218" cy="1993197"/>
            <a:chOff x="1485404" y="1620120"/>
            <a:chExt cx="1994218" cy="1993197"/>
          </a:xfrm>
        </p:grpSpPr>
        <p:sp>
          <p:nvSpPr>
            <p:cNvPr id="23" name="Freeform 7">
              <a:extLst>
                <a:ext uri="{FF2B5EF4-FFF2-40B4-BE49-F238E27FC236}">
                  <a16:creationId xmlns:a16="http://schemas.microsoft.com/office/drawing/2014/main" id="{744397BB-EC96-FBF4-CCF0-017BAA02693D}"/>
                </a:ext>
              </a:extLst>
            </p:cNvPr>
            <p:cNvSpPr/>
            <p:nvPr/>
          </p:nvSpPr>
          <p:spPr bwMode="auto">
            <a:xfrm>
              <a:off x="2482513" y="1620120"/>
              <a:ext cx="997109" cy="1993197"/>
            </a:xfrm>
            <a:custGeom>
              <a:avLst/>
              <a:gdLst>
                <a:gd name="T0" fmla="*/ 0 w 162"/>
                <a:gd name="T1" fmla="*/ 324 h 324"/>
                <a:gd name="T2" fmla="*/ 162 w 162"/>
                <a:gd name="T3" fmla="*/ 162 h 324"/>
                <a:gd name="T4" fmla="*/ 0 w 162"/>
                <a:gd name="T5" fmla="*/ 0 h 324"/>
              </a:gdLst>
              <a:ahLst/>
              <a:cxnLst>
                <a:cxn ang="0">
                  <a:pos x="T0" y="T1"/>
                </a:cxn>
                <a:cxn ang="0">
                  <a:pos x="T2" y="T3"/>
                </a:cxn>
                <a:cxn ang="0">
                  <a:pos x="T4" y="T5"/>
                </a:cxn>
              </a:cxnLst>
              <a:rect l="0" t="0" r="r" b="b"/>
              <a:pathLst>
                <a:path w="162" h="324">
                  <a:moveTo>
                    <a:pt x="0" y="324"/>
                  </a:moveTo>
                  <a:cubicBezTo>
                    <a:pt x="89" y="324"/>
                    <a:pt x="162" y="252"/>
                    <a:pt x="162" y="162"/>
                  </a:cubicBezTo>
                  <a:cubicBezTo>
                    <a:pt x="162" y="73"/>
                    <a:pt x="89" y="0"/>
                    <a:pt x="0" y="0"/>
                  </a:cubicBezTo>
                </a:path>
              </a:pathLst>
            </a:custGeom>
            <a:solidFill>
              <a:srgbClr val="3479A9"/>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Freeform 8">
              <a:extLst>
                <a:ext uri="{FF2B5EF4-FFF2-40B4-BE49-F238E27FC236}">
                  <a16:creationId xmlns:a16="http://schemas.microsoft.com/office/drawing/2014/main" id="{8B9DF923-2881-C0AA-96FE-4E8B7589A917}"/>
                </a:ext>
              </a:extLst>
            </p:cNvPr>
            <p:cNvSpPr/>
            <p:nvPr/>
          </p:nvSpPr>
          <p:spPr bwMode="auto">
            <a:xfrm>
              <a:off x="1485404" y="1620120"/>
              <a:ext cx="997109" cy="1993197"/>
            </a:xfrm>
            <a:custGeom>
              <a:avLst/>
              <a:gdLst>
                <a:gd name="T0" fmla="*/ 162 w 162"/>
                <a:gd name="T1" fmla="*/ 0 h 324"/>
                <a:gd name="T2" fmla="*/ 0 w 162"/>
                <a:gd name="T3" fmla="*/ 162 h 324"/>
                <a:gd name="T4" fmla="*/ 162 w 162"/>
                <a:gd name="T5" fmla="*/ 324 h 324"/>
              </a:gdLst>
              <a:ahLst/>
              <a:cxnLst>
                <a:cxn ang="0">
                  <a:pos x="T0" y="T1"/>
                </a:cxn>
                <a:cxn ang="0">
                  <a:pos x="T2" y="T3"/>
                </a:cxn>
                <a:cxn ang="0">
                  <a:pos x="T4" y="T5"/>
                </a:cxn>
              </a:cxnLst>
              <a:rect l="0" t="0" r="r" b="b"/>
              <a:pathLst>
                <a:path w="162" h="324">
                  <a:moveTo>
                    <a:pt x="162" y="0"/>
                  </a:moveTo>
                  <a:cubicBezTo>
                    <a:pt x="73" y="0"/>
                    <a:pt x="0" y="73"/>
                    <a:pt x="0" y="162"/>
                  </a:cubicBezTo>
                  <a:cubicBezTo>
                    <a:pt x="0" y="252"/>
                    <a:pt x="73" y="324"/>
                    <a:pt x="162" y="324"/>
                  </a:cubicBezTo>
                </a:path>
              </a:pathLst>
            </a:custGeom>
            <a:solidFill>
              <a:srgbClr val="3479A9"/>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 name="Freeform 9">
              <a:extLst>
                <a:ext uri="{FF2B5EF4-FFF2-40B4-BE49-F238E27FC236}">
                  <a16:creationId xmlns:a16="http://schemas.microsoft.com/office/drawing/2014/main" id="{5AE608C7-A50D-4257-B96D-74BBA8A01799}"/>
                </a:ext>
              </a:extLst>
            </p:cNvPr>
            <p:cNvSpPr/>
            <p:nvPr/>
          </p:nvSpPr>
          <p:spPr bwMode="auto">
            <a:xfrm>
              <a:off x="3264059" y="2886939"/>
              <a:ext cx="178785" cy="258472"/>
            </a:xfrm>
            <a:custGeom>
              <a:avLst/>
              <a:gdLst>
                <a:gd name="T0" fmla="*/ 28 w 29"/>
                <a:gd name="T1" fmla="*/ 0 h 42"/>
                <a:gd name="T2" fmla="*/ 23 w 29"/>
                <a:gd name="T3" fmla="*/ 2 h 42"/>
                <a:gd name="T4" fmla="*/ 19 w 29"/>
                <a:gd name="T5" fmla="*/ 5 h 42"/>
                <a:gd name="T6" fmla="*/ 16 w 29"/>
                <a:gd name="T7" fmla="*/ 9 h 42"/>
                <a:gd name="T8" fmla="*/ 12 w 29"/>
                <a:gd name="T9" fmla="*/ 10 h 42"/>
                <a:gd name="T10" fmla="*/ 9 w 29"/>
                <a:gd name="T11" fmla="*/ 13 h 42"/>
                <a:gd name="T12" fmla="*/ 8 w 29"/>
                <a:gd name="T13" fmla="*/ 13 h 42"/>
                <a:gd name="T14" fmla="*/ 7 w 29"/>
                <a:gd name="T15" fmla="*/ 14 h 42"/>
                <a:gd name="T16" fmla="*/ 6 w 29"/>
                <a:gd name="T17" fmla="*/ 15 h 42"/>
                <a:gd name="T18" fmla="*/ 1 w 29"/>
                <a:gd name="T19" fmla="*/ 21 h 42"/>
                <a:gd name="T20" fmla="*/ 0 w 29"/>
                <a:gd name="T21" fmla="*/ 28 h 42"/>
                <a:gd name="T22" fmla="*/ 2 w 29"/>
                <a:gd name="T23" fmla="*/ 33 h 42"/>
                <a:gd name="T24" fmla="*/ 2 w 29"/>
                <a:gd name="T25" fmla="*/ 34 h 42"/>
                <a:gd name="T26" fmla="*/ 2 w 29"/>
                <a:gd name="T27" fmla="*/ 37 h 42"/>
                <a:gd name="T28" fmla="*/ 4 w 29"/>
                <a:gd name="T29" fmla="*/ 41 h 42"/>
                <a:gd name="T30" fmla="*/ 10 w 29"/>
                <a:gd name="T31" fmla="*/ 40 h 42"/>
                <a:gd name="T32" fmla="*/ 12 w 29"/>
                <a:gd name="T33" fmla="*/ 39 h 42"/>
                <a:gd name="T34" fmla="*/ 29 w 29"/>
                <a:gd name="T35" fmla="*/ 1 h 42"/>
                <a:gd name="T36" fmla="*/ 28 w 29"/>
                <a:gd name="T3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42">
                  <a:moveTo>
                    <a:pt x="28" y="0"/>
                  </a:moveTo>
                  <a:cubicBezTo>
                    <a:pt x="26" y="0"/>
                    <a:pt x="23" y="1"/>
                    <a:pt x="23" y="2"/>
                  </a:cubicBezTo>
                  <a:cubicBezTo>
                    <a:pt x="23" y="3"/>
                    <a:pt x="20" y="4"/>
                    <a:pt x="19" y="5"/>
                  </a:cubicBezTo>
                  <a:cubicBezTo>
                    <a:pt x="18" y="5"/>
                    <a:pt x="16" y="8"/>
                    <a:pt x="16" y="9"/>
                  </a:cubicBezTo>
                  <a:cubicBezTo>
                    <a:pt x="15" y="10"/>
                    <a:pt x="13" y="10"/>
                    <a:pt x="12" y="10"/>
                  </a:cubicBezTo>
                  <a:cubicBezTo>
                    <a:pt x="11" y="11"/>
                    <a:pt x="9" y="12"/>
                    <a:pt x="9" y="13"/>
                  </a:cubicBezTo>
                  <a:cubicBezTo>
                    <a:pt x="9" y="14"/>
                    <a:pt x="9" y="14"/>
                    <a:pt x="8" y="13"/>
                  </a:cubicBezTo>
                  <a:cubicBezTo>
                    <a:pt x="8" y="13"/>
                    <a:pt x="8" y="13"/>
                    <a:pt x="7" y="14"/>
                  </a:cubicBezTo>
                  <a:cubicBezTo>
                    <a:pt x="6" y="15"/>
                    <a:pt x="6" y="15"/>
                    <a:pt x="6" y="15"/>
                  </a:cubicBezTo>
                  <a:cubicBezTo>
                    <a:pt x="5" y="18"/>
                    <a:pt x="2" y="21"/>
                    <a:pt x="1" y="21"/>
                  </a:cubicBezTo>
                  <a:cubicBezTo>
                    <a:pt x="1" y="22"/>
                    <a:pt x="0" y="26"/>
                    <a:pt x="0" y="28"/>
                  </a:cubicBezTo>
                  <a:cubicBezTo>
                    <a:pt x="0" y="29"/>
                    <a:pt x="1" y="32"/>
                    <a:pt x="2" y="33"/>
                  </a:cubicBezTo>
                  <a:cubicBezTo>
                    <a:pt x="2" y="33"/>
                    <a:pt x="2" y="33"/>
                    <a:pt x="2" y="34"/>
                  </a:cubicBezTo>
                  <a:cubicBezTo>
                    <a:pt x="2" y="37"/>
                    <a:pt x="2" y="37"/>
                    <a:pt x="2" y="37"/>
                  </a:cubicBezTo>
                  <a:cubicBezTo>
                    <a:pt x="2" y="39"/>
                    <a:pt x="4" y="41"/>
                    <a:pt x="4" y="41"/>
                  </a:cubicBezTo>
                  <a:cubicBezTo>
                    <a:pt x="5" y="42"/>
                    <a:pt x="9" y="40"/>
                    <a:pt x="10" y="40"/>
                  </a:cubicBezTo>
                  <a:cubicBezTo>
                    <a:pt x="11" y="40"/>
                    <a:pt x="11" y="40"/>
                    <a:pt x="12" y="39"/>
                  </a:cubicBezTo>
                  <a:cubicBezTo>
                    <a:pt x="19" y="27"/>
                    <a:pt x="25" y="14"/>
                    <a:pt x="29" y="1"/>
                  </a:cubicBezTo>
                  <a:cubicBezTo>
                    <a:pt x="29" y="0"/>
                    <a:pt x="28" y="0"/>
                    <a:pt x="28"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 name="Freeform 10">
              <a:extLst>
                <a:ext uri="{FF2B5EF4-FFF2-40B4-BE49-F238E27FC236}">
                  <a16:creationId xmlns:a16="http://schemas.microsoft.com/office/drawing/2014/main" id="{A34252B7-9189-AE8E-7E80-42915B4E0071}"/>
                </a:ext>
              </a:extLst>
            </p:cNvPr>
            <p:cNvSpPr/>
            <p:nvPr/>
          </p:nvSpPr>
          <p:spPr bwMode="auto">
            <a:xfrm>
              <a:off x="1491534" y="1903111"/>
              <a:ext cx="640560" cy="147012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5 w 104"/>
                <a:gd name="T99" fmla="*/ 103 h 239"/>
                <a:gd name="T100" fmla="*/ 9 w 104"/>
                <a:gd name="T101" fmla="*/ 103 h 239"/>
                <a:gd name="T102" fmla="*/ 28 w 104"/>
                <a:gd name="T103" fmla="*/ 120 h 239"/>
                <a:gd name="T104" fmla="*/ 36 w 104"/>
                <a:gd name="T105" fmla="*/ 126 h 239"/>
                <a:gd name="T106" fmla="*/ 45 w 104"/>
                <a:gd name="T107" fmla="*/ 132 h 239"/>
                <a:gd name="T108" fmla="*/ 42 w 104"/>
                <a:gd name="T109" fmla="*/ 149 h 239"/>
                <a:gd name="T110" fmla="*/ 46 w 104"/>
                <a:gd name="T111" fmla="*/ 16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17" y="36"/>
                    <a:pt x="4" y="66"/>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 name="Freeform 11">
              <a:extLst>
                <a:ext uri="{FF2B5EF4-FFF2-40B4-BE49-F238E27FC236}">
                  <a16:creationId xmlns:a16="http://schemas.microsoft.com/office/drawing/2014/main" id="{E5041665-618C-AEC5-BECF-291F72C369FB}"/>
                </a:ext>
              </a:extLst>
            </p:cNvPr>
            <p:cNvSpPr/>
            <p:nvPr/>
          </p:nvSpPr>
          <p:spPr bwMode="auto">
            <a:xfrm flipH="1">
              <a:off x="1910402" y="230869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 name="Freeform 12">
              <a:extLst>
                <a:ext uri="{FF2B5EF4-FFF2-40B4-BE49-F238E27FC236}">
                  <a16:creationId xmlns:a16="http://schemas.microsoft.com/office/drawing/2014/main" id="{3EDC6016-0CC5-73DE-4E65-996FBD1FE7E3}"/>
                </a:ext>
              </a:extLst>
            </p:cNvPr>
            <p:cNvSpPr/>
            <p:nvPr/>
          </p:nvSpPr>
          <p:spPr bwMode="auto">
            <a:xfrm>
              <a:off x="1799044" y="1748845"/>
              <a:ext cx="209433" cy="142007"/>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0 w 34"/>
                <a:gd name="T23" fmla="*/ 23 h 23"/>
                <a:gd name="T24" fmla="*/ 7 w 34"/>
                <a:gd name="T2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13" y="12"/>
                    <a:pt x="7" y="17"/>
                    <a:pt x="0" y="23"/>
                  </a:cubicBezTo>
                  <a:cubicBezTo>
                    <a:pt x="2" y="23"/>
                    <a:pt x="5" y="23"/>
                    <a:pt x="7" y="2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Freeform 13">
              <a:extLst>
                <a:ext uri="{FF2B5EF4-FFF2-40B4-BE49-F238E27FC236}">
                  <a16:creationId xmlns:a16="http://schemas.microsoft.com/office/drawing/2014/main" id="{BDC1B515-DBDE-75D1-D2C3-859A13A07981}"/>
                </a:ext>
              </a:extLst>
            </p:cNvPr>
            <p:cNvSpPr/>
            <p:nvPr/>
          </p:nvSpPr>
          <p:spPr bwMode="auto">
            <a:xfrm>
              <a:off x="2217911" y="1840792"/>
              <a:ext cx="1205521" cy="1292360"/>
            </a:xfrm>
            <a:custGeom>
              <a:avLst/>
              <a:gdLst>
                <a:gd name="T0" fmla="*/ 67 w 196"/>
                <a:gd name="T1" fmla="*/ 193 h 210"/>
                <a:gd name="T2" fmla="*/ 81 w 196"/>
                <a:gd name="T3" fmla="*/ 152 h 210"/>
                <a:gd name="T4" fmla="*/ 82 w 196"/>
                <a:gd name="T5" fmla="*/ 133 h 210"/>
                <a:gd name="T6" fmla="*/ 69 w 196"/>
                <a:gd name="T7" fmla="*/ 111 h 210"/>
                <a:gd name="T8" fmla="*/ 89 w 196"/>
                <a:gd name="T9" fmla="*/ 128 h 210"/>
                <a:gd name="T10" fmla="*/ 99 w 196"/>
                <a:gd name="T11" fmla="*/ 112 h 210"/>
                <a:gd name="T12" fmla="*/ 90 w 196"/>
                <a:gd name="T13" fmla="*/ 102 h 210"/>
                <a:gd name="T14" fmla="*/ 106 w 196"/>
                <a:gd name="T15" fmla="*/ 112 h 210"/>
                <a:gd name="T16" fmla="*/ 115 w 196"/>
                <a:gd name="T17" fmla="*/ 118 h 210"/>
                <a:gd name="T18" fmla="*/ 123 w 196"/>
                <a:gd name="T19" fmla="*/ 137 h 210"/>
                <a:gd name="T20" fmla="*/ 132 w 196"/>
                <a:gd name="T21" fmla="*/ 126 h 210"/>
                <a:gd name="T22" fmla="*/ 145 w 196"/>
                <a:gd name="T23" fmla="*/ 120 h 210"/>
                <a:gd name="T24" fmla="*/ 153 w 196"/>
                <a:gd name="T25" fmla="*/ 133 h 210"/>
                <a:gd name="T26" fmla="*/ 161 w 196"/>
                <a:gd name="T27" fmla="*/ 143 h 210"/>
                <a:gd name="T28" fmla="*/ 161 w 196"/>
                <a:gd name="T29" fmla="*/ 137 h 210"/>
                <a:gd name="T30" fmla="*/ 171 w 196"/>
                <a:gd name="T31" fmla="*/ 118 h 210"/>
                <a:gd name="T32" fmla="*/ 181 w 196"/>
                <a:gd name="T33" fmla="*/ 97 h 210"/>
                <a:gd name="T34" fmla="*/ 182 w 196"/>
                <a:gd name="T35" fmla="*/ 86 h 210"/>
                <a:gd name="T36" fmla="*/ 193 w 196"/>
                <a:gd name="T37" fmla="*/ 78 h 210"/>
                <a:gd name="T38" fmla="*/ 154 w 196"/>
                <a:gd name="T39" fmla="*/ 10 h 210"/>
                <a:gd name="T40" fmla="*/ 144 w 196"/>
                <a:gd name="T41" fmla="*/ 2 h 210"/>
                <a:gd name="T42" fmla="*/ 131 w 196"/>
                <a:gd name="T43" fmla="*/ 5 h 210"/>
                <a:gd name="T44" fmla="*/ 116 w 196"/>
                <a:gd name="T45" fmla="*/ 12 h 210"/>
                <a:gd name="T46" fmla="*/ 110 w 196"/>
                <a:gd name="T47" fmla="*/ 15 h 210"/>
                <a:gd name="T48" fmla="*/ 92 w 196"/>
                <a:gd name="T49" fmla="*/ 19 h 210"/>
                <a:gd name="T50" fmla="*/ 78 w 196"/>
                <a:gd name="T51" fmla="*/ 24 h 210"/>
                <a:gd name="T52" fmla="*/ 61 w 196"/>
                <a:gd name="T53" fmla="*/ 20 h 210"/>
                <a:gd name="T54" fmla="*/ 46 w 196"/>
                <a:gd name="T55" fmla="*/ 19 h 210"/>
                <a:gd name="T56" fmla="*/ 33 w 196"/>
                <a:gd name="T57" fmla="*/ 34 h 210"/>
                <a:gd name="T58" fmla="*/ 32 w 196"/>
                <a:gd name="T59" fmla="*/ 53 h 210"/>
                <a:gd name="T60" fmla="*/ 23 w 196"/>
                <a:gd name="T61" fmla="*/ 61 h 210"/>
                <a:gd name="T62" fmla="*/ 20 w 196"/>
                <a:gd name="T63" fmla="*/ 47 h 210"/>
                <a:gd name="T64" fmla="*/ 17 w 196"/>
                <a:gd name="T65" fmla="*/ 54 h 210"/>
                <a:gd name="T66" fmla="*/ 20 w 196"/>
                <a:gd name="T67" fmla="*/ 64 h 210"/>
                <a:gd name="T68" fmla="*/ 17 w 196"/>
                <a:gd name="T69" fmla="*/ 70 h 210"/>
                <a:gd name="T70" fmla="*/ 10 w 196"/>
                <a:gd name="T71" fmla="*/ 82 h 210"/>
                <a:gd name="T72" fmla="*/ 23 w 196"/>
                <a:gd name="T73" fmla="*/ 85 h 210"/>
                <a:gd name="T74" fmla="*/ 37 w 196"/>
                <a:gd name="T75" fmla="*/ 83 h 210"/>
                <a:gd name="T76" fmla="*/ 41 w 196"/>
                <a:gd name="T77" fmla="*/ 89 h 210"/>
                <a:gd name="T78" fmla="*/ 43 w 196"/>
                <a:gd name="T79" fmla="*/ 78 h 210"/>
                <a:gd name="T80" fmla="*/ 49 w 196"/>
                <a:gd name="T81" fmla="*/ 85 h 210"/>
                <a:gd name="T82" fmla="*/ 55 w 196"/>
                <a:gd name="T83" fmla="*/ 93 h 210"/>
                <a:gd name="T84" fmla="*/ 55 w 196"/>
                <a:gd name="T85" fmla="*/ 87 h 210"/>
                <a:gd name="T86" fmla="*/ 65 w 196"/>
                <a:gd name="T87" fmla="*/ 93 h 210"/>
                <a:gd name="T88" fmla="*/ 56 w 196"/>
                <a:gd name="T89" fmla="*/ 98 h 210"/>
                <a:gd name="T90" fmla="*/ 37 w 196"/>
                <a:gd name="T91" fmla="*/ 90 h 210"/>
                <a:gd name="T92" fmla="*/ 12 w 196"/>
                <a:gd name="T93" fmla="*/ 94 h 210"/>
                <a:gd name="T94" fmla="*/ 1 w 196"/>
                <a:gd name="T95" fmla="*/ 115 h 210"/>
                <a:gd name="T96" fmla="*/ 18 w 196"/>
                <a:gd name="T97" fmla="*/ 146 h 210"/>
                <a:gd name="T98" fmla="*/ 29 w 196"/>
                <a:gd name="T99" fmla="*/ 145 h 210"/>
                <a:gd name="T100" fmla="*/ 38 w 196"/>
                <a:gd name="T101" fmla="*/ 171 h 210"/>
                <a:gd name="T102" fmla="*/ 45 w 196"/>
                <a:gd name="T103" fmla="*/ 20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6" h="210">
                  <a:moveTo>
                    <a:pt x="56" y="209"/>
                  </a:moveTo>
                  <a:cubicBezTo>
                    <a:pt x="58" y="208"/>
                    <a:pt x="61" y="203"/>
                    <a:pt x="62" y="202"/>
                  </a:cubicBezTo>
                  <a:cubicBezTo>
                    <a:pt x="64" y="201"/>
                    <a:pt x="64" y="197"/>
                    <a:pt x="65" y="196"/>
                  </a:cubicBezTo>
                  <a:cubicBezTo>
                    <a:pt x="65" y="195"/>
                    <a:pt x="67" y="194"/>
                    <a:pt x="67" y="193"/>
                  </a:cubicBezTo>
                  <a:cubicBezTo>
                    <a:pt x="68" y="193"/>
                    <a:pt x="70" y="184"/>
                    <a:pt x="72" y="183"/>
                  </a:cubicBezTo>
                  <a:cubicBezTo>
                    <a:pt x="74" y="181"/>
                    <a:pt x="76" y="171"/>
                    <a:pt x="76" y="168"/>
                  </a:cubicBezTo>
                  <a:cubicBezTo>
                    <a:pt x="76" y="165"/>
                    <a:pt x="77" y="158"/>
                    <a:pt x="77" y="157"/>
                  </a:cubicBezTo>
                  <a:cubicBezTo>
                    <a:pt x="78" y="155"/>
                    <a:pt x="80" y="153"/>
                    <a:pt x="81" y="152"/>
                  </a:cubicBezTo>
                  <a:cubicBezTo>
                    <a:pt x="82" y="152"/>
                    <a:pt x="86" y="145"/>
                    <a:pt x="87" y="143"/>
                  </a:cubicBezTo>
                  <a:cubicBezTo>
                    <a:pt x="89" y="140"/>
                    <a:pt x="90" y="135"/>
                    <a:pt x="90" y="134"/>
                  </a:cubicBezTo>
                  <a:cubicBezTo>
                    <a:pt x="90" y="133"/>
                    <a:pt x="87" y="132"/>
                    <a:pt x="86" y="132"/>
                  </a:cubicBezTo>
                  <a:cubicBezTo>
                    <a:pt x="85" y="133"/>
                    <a:pt x="83" y="133"/>
                    <a:pt x="82" y="133"/>
                  </a:cubicBezTo>
                  <a:cubicBezTo>
                    <a:pt x="81" y="133"/>
                    <a:pt x="79" y="128"/>
                    <a:pt x="77" y="127"/>
                  </a:cubicBezTo>
                  <a:cubicBezTo>
                    <a:pt x="76" y="126"/>
                    <a:pt x="75" y="121"/>
                    <a:pt x="74" y="120"/>
                  </a:cubicBezTo>
                  <a:cubicBezTo>
                    <a:pt x="73" y="118"/>
                    <a:pt x="71" y="116"/>
                    <a:pt x="70" y="115"/>
                  </a:cubicBezTo>
                  <a:cubicBezTo>
                    <a:pt x="70" y="114"/>
                    <a:pt x="70" y="111"/>
                    <a:pt x="69" y="111"/>
                  </a:cubicBezTo>
                  <a:cubicBezTo>
                    <a:pt x="69" y="110"/>
                    <a:pt x="71" y="111"/>
                    <a:pt x="71" y="112"/>
                  </a:cubicBezTo>
                  <a:cubicBezTo>
                    <a:pt x="71" y="114"/>
                    <a:pt x="75" y="118"/>
                    <a:pt x="76" y="120"/>
                  </a:cubicBezTo>
                  <a:cubicBezTo>
                    <a:pt x="77" y="122"/>
                    <a:pt x="80" y="127"/>
                    <a:pt x="80" y="129"/>
                  </a:cubicBezTo>
                  <a:cubicBezTo>
                    <a:pt x="81" y="130"/>
                    <a:pt x="87" y="129"/>
                    <a:pt x="89" y="128"/>
                  </a:cubicBezTo>
                  <a:cubicBezTo>
                    <a:pt x="91" y="128"/>
                    <a:pt x="94" y="126"/>
                    <a:pt x="94" y="125"/>
                  </a:cubicBezTo>
                  <a:cubicBezTo>
                    <a:pt x="94" y="125"/>
                    <a:pt x="97" y="123"/>
                    <a:pt x="98" y="123"/>
                  </a:cubicBezTo>
                  <a:cubicBezTo>
                    <a:pt x="99" y="122"/>
                    <a:pt x="100" y="118"/>
                    <a:pt x="100" y="118"/>
                  </a:cubicBezTo>
                  <a:cubicBezTo>
                    <a:pt x="101" y="117"/>
                    <a:pt x="100" y="113"/>
                    <a:pt x="99" y="112"/>
                  </a:cubicBezTo>
                  <a:cubicBezTo>
                    <a:pt x="99" y="111"/>
                    <a:pt x="95" y="110"/>
                    <a:pt x="95" y="111"/>
                  </a:cubicBezTo>
                  <a:cubicBezTo>
                    <a:pt x="94" y="111"/>
                    <a:pt x="93" y="108"/>
                    <a:pt x="92" y="107"/>
                  </a:cubicBezTo>
                  <a:cubicBezTo>
                    <a:pt x="92" y="106"/>
                    <a:pt x="89" y="105"/>
                    <a:pt x="89" y="104"/>
                  </a:cubicBezTo>
                  <a:cubicBezTo>
                    <a:pt x="89" y="104"/>
                    <a:pt x="90" y="103"/>
                    <a:pt x="90" y="102"/>
                  </a:cubicBezTo>
                  <a:cubicBezTo>
                    <a:pt x="90" y="102"/>
                    <a:pt x="95" y="105"/>
                    <a:pt x="96" y="107"/>
                  </a:cubicBezTo>
                  <a:cubicBezTo>
                    <a:pt x="97" y="108"/>
                    <a:pt x="99" y="111"/>
                    <a:pt x="99" y="112"/>
                  </a:cubicBezTo>
                  <a:cubicBezTo>
                    <a:pt x="99" y="112"/>
                    <a:pt x="103" y="113"/>
                    <a:pt x="104" y="112"/>
                  </a:cubicBezTo>
                  <a:cubicBezTo>
                    <a:pt x="105" y="111"/>
                    <a:pt x="106" y="112"/>
                    <a:pt x="106" y="112"/>
                  </a:cubicBezTo>
                  <a:cubicBezTo>
                    <a:pt x="106" y="112"/>
                    <a:pt x="106" y="112"/>
                    <a:pt x="107" y="112"/>
                  </a:cubicBezTo>
                  <a:cubicBezTo>
                    <a:pt x="111" y="112"/>
                    <a:pt x="111" y="112"/>
                    <a:pt x="111" y="112"/>
                  </a:cubicBezTo>
                  <a:cubicBezTo>
                    <a:pt x="113" y="114"/>
                    <a:pt x="113" y="115"/>
                    <a:pt x="113" y="116"/>
                  </a:cubicBezTo>
                  <a:cubicBezTo>
                    <a:pt x="113" y="116"/>
                    <a:pt x="115" y="118"/>
                    <a:pt x="115" y="118"/>
                  </a:cubicBezTo>
                  <a:cubicBezTo>
                    <a:pt x="116" y="118"/>
                    <a:pt x="117" y="121"/>
                    <a:pt x="117" y="121"/>
                  </a:cubicBezTo>
                  <a:cubicBezTo>
                    <a:pt x="117" y="122"/>
                    <a:pt x="119" y="126"/>
                    <a:pt x="120" y="127"/>
                  </a:cubicBezTo>
                  <a:cubicBezTo>
                    <a:pt x="120" y="129"/>
                    <a:pt x="122" y="132"/>
                    <a:pt x="123" y="133"/>
                  </a:cubicBezTo>
                  <a:cubicBezTo>
                    <a:pt x="123" y="134"/>
                    <a:pt x="123" y="136"/>
                    <a:pt x="123" y="137"/>
                  </a:cubicBezTo>
                  <a:cubicBezTo>
                    <a:pt x="123" y="138"/>
                    <a:pt x="125" y="139"/>
                    <a:pt x="126" y="139"/>
                  </a:cubicBezTo>
                  <a:cubicBezTo>
                    <a:pt x="127" y="139"/>
                    <a:pt x="128" y="133"/>
                    <a:pt x="129" y="131"/>
                  </a:cubicBezTo>
                  <a:cubicBezTo>
                    <a:pt x="129" y="129"/>
                    <a:pt x="131" y="127"/>
                    <a:pt x="131" y="127"/>
                  </a:cubicBezTo>
                  <a:cubicBezTo>
                    <a:pt x="132" y="127"/>
                    <a:pt x="132" y="126"/>
                    <a:pt x="132" y="126"/>
                  </a:cubicBezTo>
                  <a:cubicBezTo>
                    <a:pt x="132" y="125"/>
                    <a:pt x="134" y="125"/>
                    <a:pt x="134" y="125"/>
                  </a:cubicBezTo>
                  <a:cubicBezTo>
                    <a:pt x="135" y="124"/>
                    <a:pt x="135" y="120"/>
                    <a:pt x="136" y="120"/>
                  </a:cubicBezTo>
                  <a:cubicBezTo>
                    <a:pt x="137" y="119"/>
                    <a:pt x="140" y="117"/>
                    <a:pt x="141" y="117"/>
                  </a:cubicBezTo>
                  <a:cubicBezTo>
                    <a:pt x="142" y="117"/>
                    <a:pt x="144" y="119"/>
                    <a:pt x="145" y="120"/>
                  </a:cubicBezTo>
                  <a:cubicBezTo>
                    <a:pt x="146" y="121"/>
                    <a:pt x="146" y="124"/>
                    <a:pt x="146" y="124"/>
                  </a:cubicBezTo>
                  <a:cubicBezTo>
                    <a:pt x="146" y="125"/>
                    <a:pt x="147" y="127"/>
                    <a:pt x="149" y="127"/>
                  </a:cubicBezTo>
                  <a:cubicBezTo>
                    <a:pt x="150" y="127"/>
                    <a:pt x="150" y="129"/>
                    <a:pt x="151" y="129"/>
                  </a:cubicBezTo>
                  <a:cubicBezTo>
                    <a:pt x="151" y="130"/>
                    <a:pt x="152" y="132"/>
                    <a:pt x="153" y="133"/>
                  </a:cubicBezTo>
                  <a:cubicBezTo>
                    <a:pt x="153" y="133"/>
                    <a:pt x="153" y="136"/>
                    <a:pt x="153" y="136"/>
                  </a:cubicBezTo>
                  <a:cubicBezTo>
                    <a:pt x="153" y="137"/>
                    <a:pt x="153" y="140"/>
                    <a:pt x="153" y="140"/>
                  </a:cubicBezTo>
                  <a:cubicBezTo>
                    <a:pt x="153" y="141"/>
                    <a:pt x="157" y="146"/>
                    <a:pt x="159" y="147"/>
                  </a:cubicBezTo>
                  <a:cubicBezTo>
                    <a:pt x="161" y="148"/>
                    <a:pt x="161" y="144"/>
                    <a:pt x="161" y="143"/>
                  </a:cubicBezTo>
                  <a:cubicBezTo>
                    <a:pt x="160" y="142"/>
                    <a:pt x="157" y="139"/>
                    <a:pt x="156" y="138"/>
                  </a:cubicBezTo>
                  <a:cubicBezTo>
                    <a:pt x="156" y="137"/>
                    <a:pt x="156" y="134"/>
                    <a:pt x="156" y="133"/>
                  </a:cubicBezTo>
                  <a:cubicBezTo>
                    <a:pt x="156" y="132"/>
                    <a:pt x="158" y="133"/>
                    <a:pt x="159" y="134"/>
                  </a:cubicBezTo>
                  <a:cubicBezTo>
                    <a:pt x="160" y="135"/>
                    <a:pt x="161" y="136"/>
                    <a:pt x="161" y="137"/>
                  </a:cubicBezTo>
                  <a:cubicBezTo>
                    <a:pt x="161" y="137"/>
                    <a:pt x="167" y="134"/>
                    <a:pt x="167" y="131"/>
                  </a:cubicBezTo>
                  <a:cubicBezTo>
                    <a:pt x="167" y="127"/>
                    <a:pt x="169" y="123"/>
                    <a:pt x="169" y="122"/>
                  </a:cubicBezTo>
                  <a:cubicBezTo>
                    <a:pt x="170" y="121"/>
                    <a:pt x="169" y="120"/>
                    <a:pt x="168" y="120"/>
                  </a:cubicBezTo>
                  <a:cubicBezTo>
                    <a:pt x="168" y="120"/>
                    <a:pt x="169" y="117"/>
                    <a:pt x="171" y="118"/>
                  </a:cubicBezTo>
                  <a:cubicBezTo>
                    <a:pt x="172" y="118"/>
                    <a:pt x="176" y="113"/>
                    <a:pt x="177" y="112"/>
                  </a:cubicBezTo>
                  <a:cubicBezTo>
                    <a:pt x="178" y="110"/>
                    <a:pt x="180" y="109"/>
                    <a:pt x="180" y="108"/>
                  </a:cubicBezTo>
                  <a:cubicBezTo>
                    <a:pt x="180" y="108"/>
                    <a:pt x="182" y="104"/>
                    <a:pt x="182" y="102"/>
                  </a:cubicBezTo>
                  <a:cubicBezTo>
                    <a:pt x="182" y="101"/>
                    <a:pt x="181" y="98"/>
                    <a:pt x="181" y="97"/>
                  </a:cubicBezTo>
                  <a:cubicBezTo>
                    <a:pt x="181" y="96"/>
                    <a:pt x="179" y="94"/>
                    <a:pt x="179" y="94"/>
                  </a:cubicBezTo>
                  <a:cubicBezTo>
                    <a:pt x="179" y="93"/>
                    <a:pt x="178" y="91"/>
                    <a:pt x="178" y="90"/>
                  </a:cubicBezTo>
                  <a:cubicBezTo>
                    <a:pt x="179" y="90"/>
                    <a:pt x="180" y="90"/>
                    <a:pt x="180" y="89"/>
                  </a:cubicBezTo>
                  <a:cubicBezTo>
                    <a:pt x="180" y="89"/>
                    <a:pt x="182" y="87"/>
                    <a:pt x="182" y="86"/>
                  </a:cubicBezTo>
                  <a:cubicBezTo>
                    <a:pt x="182" y="85"/>
                    <a:pt x="183" y="87"/>
                    <a:pt x="184" y="88"/>
                  </a:cubicBezTo>
                  <a:cubicBezTo>
                    <a:pt x="185" y="89"/>
                    <a:pt x="185" y="93"/>
                    <a:pt x="186" y="93"/>
                  </a:cubicBezTo>
                  <a:cubicBezTo>
                    <a:pt x="187" y="94"/>
                    <a:pt x="191" y="89"/>
                    <a:pt x="190" y="86"/>
                  </a:cubicBezTo>
                  <a:cubicBezTo>
                    <a:pt x="190" y="82"/>
                    <a:pt x="192" y="79"/>
                    <a:pt x="193" y="78"/>
                  </a:cubicBezTo>
                  <a:cubicBezTo>
                    <a:pt x="193" y="78"/>
                    <a:pt x="195" y="75"/>
                    <a:pt x="196" y="74"/>
                  </a:cubicBezTo>
                  <a:cubicBezTo>
                    <a:pt x="188" y="50"/>
                    <a:pt x="174" y="28"/>
                    <a:pt x="156" y="11"/>
                  </a:cubicBezTo>
                  <a:cubicBezTo>
                    <a:pt x="156" y="11"/>
                    <a:pt x="156" y="11"/>
                    <a:pt x="156" y="11"/>
                  </a:cubicBezTo>
                  <a:cubicBezTo>
                    <a:pt x="154" y="10"/>
                    <a:pt x="154" y="10"/>
                    <a:pt x="154" y="10"/>
                  </a:cubicBezTo>
                  <a:cubicBezTo>
                    <a:pt x="152" y="10"/>
                    <a:pt x="151" y="7"/>
                    <a:pt x="151" y="7"/>
                  </a:cubicBezTo>
                  <a:cubicBezTo>
                    <a:pt x="151" y="7"/>
                    <a:pt x="151" y="6"/>
                    <a:pt x="151" y="6"/>
                  </a:cubicBezTo>
                  <a:cubicBezTo>
                    <a:pt x="150" y="5"/>
                    <a:pt x="148" y="3"/>
                    <a:pt x="147" y="2"/>
                  </a:cubicBezTo>
                  <a:cubicBezTo>
                    <a:pt x="146" y="2"/>
                    <a:pt x="145" y="2"/>
                    <a:pt x="144" y="2"/>
                  </a:cubicBezTo>
                  <a:cubicBezTo>
                    <a:pt x="143" y="2"/>
                    <a:pt x="140" y="1"/>
                    <a:pt x="139" y="1"/>
                  </a:cubicBezTo>
                  <a:cubicBezTo>
                    <a:pt x="139" y="0"/>
                    <a:pt x="137" y="1"/>
                    <a:pt x="137" y="2"/>
                  </a:cubicBezTo>
                  <a:cubicBezTo>
                    <a:pt x="137" y="3"/>
                    <a:pt x="133" y="4"/>
                    <a:pt x="133" y="4"/>
                  </a:cubicBezTo>
                  <a:cubicBezTo>
                    <a:pt x="133" y="5"/>
                    <a:pt x="131" y="5"/>
                    <a:pt x="131" y="5"/>
                  </a:cubicBezTo>
                  <a:cubicBezTo>
                    <a:pt x="131" y="4"/>
                    <a:pt x="128" y="6"/>
                    <a:pt x="126" y="6"/>
                  </a:cubicBezTo>
                  <a:cubicBezTo>
                    <a:pt x="125" y="6"/>
                    <a:pt x="122" y="7"/>
                    <a:pt x="121" y="8"/>
                  </a:cubicBezTo>
                  <a:cubicBezTo>
                    <a:pt x="121" y="8"/>
                    <a:pt x="119" y="9"/>
                    <a:pt x="119" y="10"/>
                  </a:cubicBezTo>
                  <a:cubicBezTo>
                    <a:pt x="119" y="11"/>
                    <a:pt x="117" y="12"/>
                    <a:pt x="116" y="12"/>
                  </a:cubicBezTo>
                  <a:cubicBezTo>
                    <a:pt x="115" y="12"/>
                    <a:pt x="116" y="15"/>
                    <a:pt x="116" y="15"/>
                  </a:cubicBezTo>
                  <a:cubicBezTo>
                    <a:pt x="117" y="16"/>
                    <a:pt x="115" y="15"/>
                    <a:pt x="114" y="15"/>
                  </a:cubicBezTo>
                  <a:cubicBezTo>
                    <a:pt x="113" y="14"/>
                    <a:pt x="112" y="16"/>
                    <a:pt x="112" y="16"/>
                  </a:cubicBezTo>
                  <a:cubicBezTo>
                    <a:pt x="111" y="17"/>
                    <a:pt x="110" y="16"/>
                    <a:pt x="110" y="15"/>
                  </a:cubicBezTo>
                  <a:cubicBezTo>
                    <a:pt x="110" y="14"/>
                    <a:pt x="108" y="14"/>
                    <a:pt x="108" y="14"/>
                  </a:cubicBezTo>
                  <a:cubicBezTo>
                    <a:pt x="107" y="15"/>
                    <a:pt x="106" y="14"/>
                    <a:pt x="105" y="14"/>
                  </a:cubicBezTo>
                  <a:cubicBezTo>
                    <a:pt x="104" y="13"/>
                    <a:pt x="101" y="17"/>
                    <a:pt x="100" y="18"/>
                  </a:cubicBezTo>
                  <a:cubicBezTo>
                    <a:pt x="99" y="19"/>
                    <a:pt x="93" y="20"/>
                    <a:pt x="92" y="19"/>
                  </a:cubicBezTo>
                  <a:cubicBezTo>
                    <a:pt x="91" y="19"/>
                    <a:pt x="90" y="22"/>
                    <a:pt x="91" y="22"/>
                  </a:cubicBezTo>
                  <a:cubicBezTo>
                    <a:pt x="92" y="22"/>
                    <a:pt x="89" y="22"/>
                    <a:pt x="87" y="22"/>
                  </a:cubicBezTo>
                  <a:cubicBezTo>
                    <a:pt x="86" y="22"/>
                    <a:pt x="81" y="24"/>
                    <a:pt x="80" y="25"/>
                  </a:cubicBezTo>
                  <a:cubicBezTo>
                    <a:pt x="79" y="26"/>
                    <a:pt x="78" y="25"/>
                    <a:pt x="78" y="24"/>
                  </a:cubicBezTo>
                  <a:cubicBezTo>
                    <a:pt x="78" y="23"/>
                    <a:pt x="76" y="23"/>
                    <a:pt x="75" y="23"/>
                  </a:cubicBezTo>
                  <a:cubicBezTo>
                    <a:pt x="75" y="22"/>
                    <a:pt x="74" y="26"/>
                    <a:pt x="73" y="27"/>
                  </a:cubicBezTo>
                  <a:cubicBezTo>
                    <a:pt x="72" y="28"/>
                    <a:pt x="70" y="24"/>
                    <a:pt x="68" y="23"/>
                  </a:cubicBezTo>
                  <a:cubicBezTo>
                    <a:pt x="66" y="23"/>
                    <a:pt x="62" y="21"/>
                    <a:pt x="61" y="20"/>
                  </a:cubicBezTo>
                  <a:cubicBezTo>
                    <a:pt x="60" y="20"/>
                    <a:pt x="58" y="18"/>
                    <a:pt x="58" y="17"/>
                  </a:cubicBezTo>
                  <a:cubicBezTo>
                    <a:pt x="57" y="17"/>
                    <a:pt x="54" y="16"/>
                    <a:pt x="53" y="16"/>
                  </a:cubicBezTo>
                  <a:cubicBezTo>
                    <a:pt x="52" y="16"/>
                    <a:pt x="49" y="18"/>
                    <a:pt x="49" y="19"/>
                  </a:cubicBezTo>
                  <a:cubicBezTo>
                    <a:pt x="48" y="19"/>
                    <a:pt x="47" y="19"/>
                    <a:pt x="46" y="19"/>
                  </a:cubicBezTo>
                  <a:cubicBezTo>
                    <a:pt x="46" y="20"/>
                    <a:pt x="42" y="23"/>
                    <a:pt x="41" y="24"/>
                  </a:cubicBezTo>
                  <a:cubicBezTo>
                    <a:pt x="40" y="25"/>
                    <a:pt x="37" y="29"/>
                    <a:pt x="37" y="31"/>
                  </a:cubicBezTo>
                  <a:cubicBezTo>
                    <a:pt x="36" y="32"/>
                    <a:pt x="35" y="32"/>
                    <a:pt x="34" y="32"/>
                  </a:cubicBezTo>
                  <a:cubicBezTo>
                    <a:pt x="34" y="32"/>
                    <a:pt x="33" y="33"/>
                    <a:pt x="33" y="34"/>
                  </a:cubicBezTo>
                  <a:cubicBezTo>
                    <a:pt x="33" y="34"/>
                    <a:pt x="30" y="36"/>
                    <a:pt x="29" y="38"/>
                  </a:cubicBezTo>
                  <a:cubicBezTo>
                    <a:pt x="29" y="40"/>
                    <a:pt x="30" y="44"/>
                    <a:pt x="30" y="45"/>
                  </a:cubicBezTo>
                  <a:cubicBezTo>
                    <a:pt x="30" y="47"/>
                    <a:pt x="31" y="49"/>
                    <a:pt x="32" y="49"/>
                  </a:cubicBezTo>
                  <a:cubicBezTo>
                    <a:pt x="33" y="49"/>
                    <a:pt x="33" y="52"/>
                    <a:pt x="32" y="53"/>
                  </a:cubicBezTo>
                  <a:cubicBezTo>
                    <a:pt x="32" y="53"/>
                    <a:pt x="33" y="54"/>
                    <a:pt x="33" y="55"/>
                  </a:cubicBezTo>
                  <a:cubicBezTo>
                    <a:pt x="33" y="55"/>
                    <a:pt x="30" y="56"/>
                    <a:pt x="29" y="56"/>
                  </a:cubicBezTo>
                  <a:cubicBezTo>
                    <a:pt x="29" y="57"/>
                    <a:pt x="27" y="58"/>
                    <a:pt x="27" y="59"/>
                  </a:cubicBezTo>
                  <a:cubicBezTo>
                    <a:pt x="27" y="60"/>
                    <a:pt x="24" y="60"/>
                    <a:pt x="23" y="61"/>
                  </a:cubicBezTo>
                  <a:cubicBezTo>
                    <a:pt x="24" y="60"/>
                    <a:pt x="24" y="60"/>
                    <a:pt x="24" y="59"/>
                  </a:cubicBezTo>
                  <a:cubicBezTo>
                    <a:pt x="25" y="58"/>
                    <a:pt x="24" y="57"/>
                    <a:pt x="24" y="56"/>
                  </a:cubicBezTo>
                  <a:cubicBezTo>
                    <a:pt x="23" y="56"/>
                    <a:pt x="23" y="51"/>
                    <a:pt x="22" y="50"/>
                  </a:cubicBezTo>
                  <a:cubicBezTo>
                    <a:pt x="22" y="49"/>
                    <a:pt x="20" y="47"/>
                    <a:pt x="20" y="47"/>
                  </a:cubicBezTo>
                  <a:cubicBezTo>
                    <a:pt x="19" y="47"/>
                    <a:pt x="20" y="46"/>
                    <a:pt x="20" y="45"/>
                  </a:cubicBezTo>
                  <a:cubicBezTo>
                    <a:pt x="20" y="44"/>
                    <a:pt x="18" y="44"/>
                    <a:pt x="17" y="45"/>
                  </a:cubicBezTo>
                  <a:cubicBezTo>
                    <a:pt x="17" y="45"/>
                    <a:pt x="16" y="50"/>
                    <a:pt x="16" y="51"/>
                  </a:cubicBezTo>
                  <a:cubicBezTo>
                    <a:pt x="16" y="52"/>
                    <a:pt x="17" y="54"/>
                    <a:pt x="17" y="54"/>
                  </a:cubicBezTo>
                  <a:cubicBezTo>
                    <a:pt x="18" y="54"/>
                    <a:pt x="18" y="57"/>
                    <a:pt x="17" y="57"/>
                  </a:cubicBezTo>
                  <a:cubicBezTo>
                    <a:pt x="16" y="57"/>
                    <a:pt x="15" y="60"/>
                    <a:pt x="16" y="61"/>
                  </a:cubicBezTo>
                  <a:cubicBezTo>
                    <a:pt x="16" y="62"/>
                    <a:pt x="15" y="63"/>
                    <a:pt x="15" y="64"/>
                  </a:cubicBezTo>
                  <a:cubicBezTo>
                    <a:pt x="14" y="64"/>
                    <a:pt x="18" y="64"/>
                    <a:pt x="20" y="64"/>
                  </a:cubicBezTo>
                  <a:cubicBezTo>
                    <a:pt x="21" y="64"/>
                    <a:pt x="23" y="64"/>
                    <a:pt x="22" y="64"/>
                  </a:cubicBezTo>
                  <a:cubicBezTo>
                    <a:pt x="22" y="65"/>
                    <a:pt x="19" y="65"/>
                    <a:pt x="19" y="66"/>
                  </a:cubicBezTo>
                  <a:cubicBezTo>
                    <a:pt x="18" y="67"/>
                    <a:pt x="16" y="68"/>
                    <a:pt x="16" y="69"/>
                  </a:cubicBezTo>
                  <a:cubicBezTo>
                    <a:pt x="15" y="69"/>
                    <a:pt x="16" y="70"/>
                    <a:pt x="17" y="70"/>
                  </a:cubicBezTo>
                  <a:cubicBezTo>
                    <a:pt x="18" y="70"/>
                    <a:pt x="19" y="73"/>
                    <a:pt x="20" y="74"/>
                  </a:cubicBezTo>
                  <a:cubicBezTo>
                    <a:pt x="20" y="75"/>
                    <a:pt x="20" y="76"/>
                    <a:pt x="20" y="77"/>
                  </a:cubicBezTo>
                  <a:cubicBezTo>
                    <a:pt x="20" y="77"/>
                    <a:pt x="15" y="76"/>
                    <a:pt x="14" y="77"/>
                  </a:cubicBezTo>
                  <a:cubicBezTo>
                    <a:pt x="12" y="77"/>
                    <a:pt x="10" y="81"/>
                    <a:pt x="10" y="82"/>
                  </a:cubicBezTo>
                  <a:cubicBezTo>
                    <a:pt x="10" y="83"/>
                    <a:pt x="10" y="87"/>
                    <a:pt x="10" y="88"/>
                  </a:cubicBezTo>
                  <a:cubicBezTo>
                    <a:pt x="11" y="89"/>
                    <a:pt x="14" y="89"/>
                    <a:pt x="15" y="90"/>
                  </a:cubicBezTo>
                  <a:cubicBezTo>
                    <a:pt x="15" y="90"/>
                    <a:pt x="19" y="90"/>
                    <a:pt x="19" y="90"/>
                  </a:cubicBezTo>
                  <a:cubicBezTo>
                    <a:pt x="20" y="91"/>
                    <a:pt x="22" y="87"/>
                    <a:pt x="23" y="85"/>
                  </a:cubicBezTo>
                  <a:cubicBezTo>
                    <a:pt x="23" y="84"/>
                    <a:pt x="26" y="81"/>
                    <a:pt x="27" y="80"/>
                  </a:cubicBezTo>
                  <a:cubicBezTo>
                    <a:pt x="28" y="78"/>
                    <a:pt x="31" y="79"/>
                    <a:pt x="32" y="78"/>
                  </a:cubicBezTo>
                  <a:cubicBezTo>
                    <a:pt x="33" y="77"/>
                    <a:pt x="33" y="81"/>
                    <a:pt x="33" y="83"/>
                  </a:cubicBezTo>
                  <a:cubicBezTo>
                    <a:pt x="34" y="84"/>
                    <a:pt x="37" y="84"/>
                    <a:pt x="37" y="83"/>
                  </a:cubicBezTo>
                  <a:cubicBezTo>
                    <a:pt x="36" y="81"/>
                    <a:pt x="37" y="80"/>
                    <a:pt x="37" y="81"/>
                  </a:cubicBezTo>
                  <a:cubicBezTo>
                    <a:pt x="37" y="81"/>
                    <a:pt x="41" y="83"/>
                    <a:pt x="41" y="84"/>
                  </a:cubicBezTo>
                  <a:cubicBezTo>
                    <a:pt x="42" y="85"/>
                    <a:pt x="42" y="87"/>
                    <a:pt x="41" y="87"/>
                  </a:cubicBezTo>
                  <a:cubicBezTo>
                    <a:pt x="40" y="87"/>
                    <a:pt x="40" y="89"/>
                    <a:pt x="41" y="89"/>
                  </a:cubicBezTo>
                  <a:cubicBezTo>
                    <a:pt x="42" y="89"/>
                    <a:pt x="43" y="87"/>
                    <a:pt x="44" y="86"/>
                  </a:cubicBezTo>
                  <a:cubicBezTo>
                    <a:pt x="45" y="86"/>
                    <a:pt x="45" y="84"/>
                    <a:pt x="45" y="84"/>
                  </a:cubicBezTo>
                  <a:cubicBezTo>
                    <a:pt x="45" y="84"/>
                    <a:pt x="46" y="82"/>
                    <a:pt x="46" y="83"/>
                  </a:cubicBezTo>
                  <a:cubicBezTo>
                    <a:pt x="47" y="83"/>
                    <a:pt x="44" y="79"/>
                    <a:pt x="43" y="78"/>
                  </a:cubicBezTo>
                  <a:cubicBezTo>
                    <a:pt x="41" y="76"/>
                    <a:pt x="42" y="77"/>
                    <a:pt x="45" y="79"/>
                  </a:cubicBezTo>
                  <a:cubicBezTo>
                    <a:pt x="45" y="79"/>
                    <a:pt x="45" y="79"/>
                    <a:pt x="47" y="82"/>
                  </a:cubicBezTo>
                  <a:cubicBezTo>
                    <a:pt x="47" y="82"/>
                    <a:pt x="48" y="84"/>
                    <a:pt x="48" y="84"/>
                  </a:cubicBezTo>
                  <a:cubicBezTo>
                    <a:pt x="49" y="85"/>
                    <a:pt x="49" y="85"/>
                    <a:pt x="49" y="85"/>
                  </a:cubicBezTo>
                  <a:cubicBezTo>
                    <a:pt x="49" y="86"/>
                    <a:pt x="49" y="88"/>
                    <a:pt x="49" y="89"/>
                  </a:cubicBezTo>
                  <a:cubicBezTo>
                    <a:pt x="49" y="90"/>
                    <a:pt x="51" y="91"/>
                    <a:pt x="52" y="91"/>
                  </a:cubicBezTo>
                  <a:cubicBezTo>
                    <a:pt x="53" y="91"/>
                    <a:pt x="53" y="91"/>
                    <a:pt x="53" y="91"/>
                  </a:cubicBezTo>
                  <a:cubicBezTo>
                    <a:pt x="53" y="91"/>
                    <a:pt x="54" y="93"/>
                    <a:pt x="55" y="93"/>
                  </a:cubicBezTo>
                  <a:cubicBezTo>
                    <a:pt x="55" y="93"/>
                    <a:pt x="56" y="91"/>
                    <a:pt x="55" y="91"/>
                  </a:cubicBezTo>
                  <a:cubicBezTo>
                    <a:pt x="54" y="91"/>
                    <a:pt x="54" y="88"/>
                    <a:pt x="54" y="86"/>
                  </a:cubicBezTo>
                  <a:cubicBezTo>
                    <a:pt x="54" y="85"/>
                    <a:pt x="55" y="84"/>
                    <a:pt x="55" y="84"/>
                  </a:cubicBezTo>
                  <a:cubicBezTo>
                    <a:pt x="55" y="84"/>
                    <a:pt x="55" y="87"/>
                    <a:pt x="55" y="87"/>
                  </a:cubicBezTo>
                  <a:cubicBezTo>
                    <a:pt x="55" y="88"/>
                    <a:pt x="55" y="89"/>
                    <a:pt x="56" y="90"/>
                  </a:cubicBezTo>
                  <a:cubicBezTo>
                    <a:pt x="56" y="90"/>
                    <a:pt x="56" y="90"/>
                    <a:pt x="57" y="91"/>
                  </a:cubicBezTo>
                  <a:cubicBezTo>
                    <a:pt x="59" y="92"/>
                    <a:pt x="59" y="92"/>
                    <a:pt x="59" y="92"/>
                  </a:cubicBezTo>
                  <a:cubicBezTo>
                    <a:pt x="62" y="92"/>
                    <a:pt x="66" y="92"/>
                    <a:pt x="65" y="93"/>
                  </a:cubicBezTo>
                  <a:cubicBezTo>
                    <a:pt x="65" y="93"/>
                    <a:pt x="68" y="94"/>
                    <a:pt x="68" y="93"/>
                  </a:cubicBezTo>
                  <a:cubicBezTo>
                    <a:pt x="68" y="92"/>
                    <a:pt x="68" y="93"/>
                    <a:pt x="68" y="93"/>
                  </a:cubicBezTo>
                  <a:cubicBezTo>
                    <a:pt x="68" y="94"/>
                    <a:pt x="66" y="97"/>
                    <a:pt x="66" y="98"/>
                  </a:cubicBezTo>
                  <a:cubicBezTo>
                    <a:pt x="65" y="99"/>
                    <a:pt x="59" y="98"/>
                    <a:pt x="56" y="98"/>
                  </a:cubicBezTo>
                  <a:cubicBezTo>
                    <a:pt x="53" y="98"/>
                    <a:pt x="49" y="99"/>
                    <a:pt x="48" y="100"/>
                  </a:cubicBezTo>
                  <a:cubicBezTo>
                    <a:pt x="48" y="100"/>
                    <a:pt x="43" y="98"/>
                    <a:pt x="41" y="97"/>
                  </a:cubicBezTo>
                  <a:cubicBezTo>
                    <a:pt x="39" y="96"/>
                    <a:pt x="38" y="93"/>
                    <a:pt x="37" y="92"/>
                  </a:cubicBezTo>
                  <a:cubicBezTo>
                    <a:pt x="37" y="92"/>
                    <a:pt x="37" y="91"/>
                    <a:pt x="37" y="90"/>
                  </a:cubicBezTo>
                  <a:cubicBezTo>
                    <a:pt x="37" y="90"/>
                    <a:pt x="32" y="89"/>
                    <a:pt x="31" y="90"/>
                  </a:cubicBezTo>
                  <a:cubicBezTo>
                    <a:pt x="30" y="90"/>
                    <a:pt x="22" y="91"/>
                    <a:pt x="21" y="92"/>
                  </a:cubicBezTo>
                  <a:cubicBezTo>
                    <a:pt x="19" y="93"/>
                    <a:pt x="16" y="92"/>
                    <a:pt x="16" y="92"/>
                  </a:cubicBezTo>
                  <a:cubicBezTo>
                    <a:pt x="15" y="92"/>
                    <a:pt x="13" y="94"/>
                    <a:pt x="12" y="94"/>
                  </a:cubicBezTo>
                  <a:cubicBezTo>
                    <a:pt x="11" y="95"/>
                    <a:pt x="10" y="98"/>
                    <a:pt x="9" y="102"/>
                  </a:cubicBezTo>
                  <a:cubicBezTo>
                    <a:pt x="9" y="102"/>
                    <a:pt x="9" y="102"/>
                    <a:pt x="8" y="104"/>
                  </a:cubicBezTo>
                  <a:cubicBezTo>
                    <a:pt x="7" y="106"/>
                    <a:pt x="7" y="106"/>
                    <a:pt x="7" y="106"/>
                  </a:cubicBezTo>
                  <a:cubicBezTo>
                    <a:pt x="5" y="108"/>
                    <a:pt x="2" y="114"/>
                    <a:pt x="1" y="115"/>
                  </a:cubicBezTo>
                  <a:cubicBezTo>
                    <a:pt x="1" y="116"/>
                    <a:pt x="0" y="125"/>
                    <a:pt x="0" y="128"/>
                  </a:cubicBezTo>
                  <a:cubicBezTo>
                    <a:pt x="0" y="130"/>
                    <a:pt x="3" y="137"/>
                    <a:pt x="3" y="138"/>
                  </a:cubicBezTo>
                  <a:cubicBezTo>
                    <a:pt x="4" y="140"/>
                    <a:pt x="8" y="144"/>
                    <a:pt x="10" y="145"/>
                  </a:cubicBezTo>
                  <a:cubicBezTo>
                    <a:pt x="11" y="145"/>
                    <a:pt x="16" y="146"/>
                    <a:pt x="18" y="146"/>
                  </a:cubicBezTo>
                  <a:cubicBezTo>
                    <a:pt x="19" y="146"/>
                    <a:pt x="21" y="144"/>
                    <a:pt x="22" y="142"/>
                  </a:cubicBezTo>
                  <a:cubicBezTo>
                    <a:pt x="22" y="142"/>
                    <a:pt x="22" y="142"/>
                    <a:pt x="24" y="143"/>
                  </a:cubicBezTo>
                  <a:cubicBezTo>
                    <a:pt x="25" y="143"/>
                    <a:pt x="25" y="143"/>
                    <a:pt x="25" y="143"/>
                  </a:cubicBezTo>
                  <a:cubicBezTo>
                    <a:pt x="25" y="144"/>
                    <a:pt x="28" y="145"/>
                    <a:pt x="29" y="145"/>
                  </a:cubicBezTo>
                  <a:cubicBezTo>
                    <a:pt x="30" y="146"/>
                    <a:pt x="32" y="145"/>
                    <a:pt x="33" y="145"/>
                  </a:cubicBezTo>
                  <a:cubicBezTo>
                    <a:pt x="34" y="145"/>
                    <a:pt x="34" y="151"/>
                    <a:pt x="34" y="153"/>
                  </a:cubicBezTo>
                  <a:cubicBezTo>
                    <a:pt x="33" y="155"/>
                    <a:pt x="35" y="161"/>
                    <a:pt x="35" y="162"/>
                  </a:cubicBezTo>
                  <a:cubicBezTo>
                    <a:pt x="36" y="164"/>
                    <a:pt x="38" y="169"/>
                    <a:pt x="38" y="171"/>
                  </a:cubicBezTo>
                  <a:cubicBezTo>
                    <a:pt x="38" y="173"/>
                    <a:pt x="37" y="179"/>
                    <a:pt x="37" y="181"/>
                  </a:cubicBezTo>
                  <a:cubicBezTo>
                    <a:pt x="37" y="183"/>
                    <a:pt x="39" y="189"/>
                    <a:pt x="40" y="191"/>
                  </a:cubicBezTo>
                  <a:cubicBezTo>
                    <a:pt x="41" y="193"/>
                    <a:pt x="41" y="197"/>
                    <a:pt x="41" y="198"/>
                  </a:cubicBezTo>
                  <a:cubicBezTo>
                    <a:pt x="41" y="199"/>
                    <a:pt x="44" y="205"/>
                    <a:pt x="45" y="207"/>
                  </a:cubicBezTo>
                  <a:cubicBezTo>
                    <a:pt x="46" y="210"/>
                    <a:pt x="54" y="210"/>
                    <a:pt x="56" y="209"/>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 name="Freeform 14">
              <a:extLst>
                <a:ext uri="{FF2B5EF4-FFF2-40B4-BE49-F238E27FC236}">
                  <a16:creationId xmlns:a16="http://schemas.microsoft.com/office/drawing/2014/main" id="{A6F3014C-28A3-4F1C-889A-A2E7D5157042}"/>
                </a:ext>
              </a:extLst>
            </p:cNvPr>
            <p:cNvSpPr/>
            <p:nvPr/>
          </p:nvSpPr>
          <p:spPr bwMode="auto">
            <a:xfrm>
              <a:off x="3362135" y="2628467"/>
              <a:ext cx="55168" cy="49038"/>
            </a:xfrm>
            <a:custGeom>
              <a:avLst/>
              <a:gdLst>
                <a:gd name="T0" fmla="*/ 3 w 9"/>
                <a:gd name="T1" fmla="*/ 8 h 8"/>
                <a:gd name="T2" fmla="*/ 7 w 9"/>
                <a:gd name="T3" fmla="*/ 6 h 8"/>
                <a:gd name="T4" fmla="*/ 8 w 9"/>
                <a:gd name="T5" fmla="*/ 3 h 8"/>
                <a:gd name="T6" fmla="*/ 5 w 9"/>
                <a:gd name="T7" fmla="*/ 0 h 8"/>
                <a:gd name="T8" fmla="*/ 3 w 9"/>
                <a:gd name="T9" fmla="*/ 2 h 8"/>
                <a:gd name="T10" fmla="*/ 0 w 9"/>
                <a:gd name="T11" fmla="*/ 4 h 8"/>
                <a:gd name="T12" fmla="*/ 0 w 9"/>
                <a:gd name="T13" fmla="*/ 5 h 8"/>
                <a:gd name="T14" fmla="*/ 3 w 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3" y="8"/>
                  </a:moveTo>
                  <a:cubicBezTo>
                    <a:pt x="3" y="8"/>
                    <a:pt x="5" y="7"/>
                    <a:pt x="7" y="6"/>
                  </a:cubicBezTo>
                  <a:cubicBezTo>
                    <a:pt x="8" y="6"/>
                    <a:pt x="9" y="3"/>
                    <a:pt x="8" y="3"/>
                  </a:cubicBezTo>
                  <a:cubicBezTo>
                    <a:pt x="7" y="3"/>
                    <a:pt x="6" y="0"/>
                    <a:pt x="5" y="0"/>
                  </a:cubicBezTo>
                  <a:cubicBezTo>
                    <a:pt x="4" y="0"/>
                    <a:pt x="3" y="1"/>
                    <a:pt x="3" y="2"/>
                  </a:cubicBezTo>
                  <a:cubicBezTo>
                    <a:pt x="3" y="3"/>
                    <a:pt x="1" y="3"/>
                    <a:pt x="0" y="4"/>
                  </a:cubicBezTo>
                  <a:cubicBezTo>
                    <a:pt x="0" y="5"/>
                    <a:pt x="0" y="5"/>
                    <a:pt x="0" y="5"/>
                  </a:cubicBezTo>
                  <a:cubicBezTo>
                    <a:pt x="1" y="5"/>
                    <a:pt x="3" y="7"/>
                    <a:pt x="3" y="8"/>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 name="Freeform 15">
              <a:extLst>
                <a:ext uri="{FF2B5EF4-FFF2-40B4-BE49-F238E27FC236}">
                  <a16:creationId xmlns:a16="http://schemas.microsoft.com/office/drawing/2014/main" id="{A6E74173-65E1-A8A2-E2B6-C716CB011C91}"/>
                </a:ext>
              </a:extLst>
            </p:cNvPr>
            <p:cNvSpPr/>
            <p:nvPr/>
          </p:nvSpPr>
          <p:spPr bwMode="auto">
            <a:xfrm>
              <a:off x="3331486" y="2758214"/>
              <a:ext cx="36779" cy="55168"/>
            </a:xfrm>
            <a:custGeom>
              <a:avLst/>
              <a:gdLst>
                <a:gd name="T0" fmla="*/ 6 w 6"/>
                <a:gd name="T1" fmla="*/ 4 h 9"/>
                <a:gd name="T2" fmla="*/ 5 w 6"/>
                <a:gd name="T3" fmla="*/ 0 h 9"/>
                <a:gd name="T4" fmla="*/ 1 w 6"/>
                <a:gd name="T5" fmla="*/ 7 h 9"/>
                <a:gd name="T6" fmla="*/ 2 w 6"/>
                <a:gd name="T7" fmla="*/ 8 h 9"/>
                <a:gd name="T8" fmla="*/ 5 w 6"/>
                <a:gd name="T9" fmla="*/ 9 h 9"/>
                <a:gd name="T10" fmla="*/ 5 w 6"/>
                <a:gd name="T11" fmla="*/ 8 h 9"/>
                <a:gd name="T12" fmla="*/ 6 w 6"/>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4"/>
                  </a:moveTo>
                  <a:cubicBezTo>
                    <a:pt x="6" y="3"/>
                    <a:pt x="6" y="0"/>
                    <a:pt x="5" y="0"/>
                  </a:cubicBezTo>
                  <a:cubicBezTo>
                    <a:pt x="3" y="0"/>
                    <a:pt x="0" y="4"/>
                    <a:pt x="1" y="7"/>
                  </a:cubicBezTo>
                  <a:cubicBezTo>
                    <a:pt x="1" y="9"/>
                    <a:pt x="2" y="9"/>
                    <a:pt x="2" y="8"/>
                  </a:cubicBezTo>
                  <a:cubicBezTo>
                    <a:pt x="3" y="8"/>
                    <a:pt x="5" y="9"/>
                    <a:pt x="5" y="9"/>
                  </a:cubicBezTo>
                  <a:cubicBezTo>
                    <a:pt x="6" y="9"/>
                    <a:pt x="6" y="9"/>
                    <a:pt x="5" y="8"/>
                  </a:cubicBezTo>
                  <a:cubicBezTo>
                    <a:pt x="5" y="7"/>
                    <a:pt x="5" y="4"/>
                    <a:pt x="6" y="4"/>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 name="Freeform 16">
              <a:extLst>
                <a:ext uri="{FF2B5EF4-FFF2-40B4-BE49-F238E27FC236}">
                  <a16:creationId xmlns:a16="http://schemas.microsoft.com/office/drawing/2014/main" id="{6FE43EB8-9073-F97C-2524-E031AF57DCD8}"/>
                </a:ext>
              </a:extLst>
            </p:cNvPr>
            <p:cNvSpPr/>
            <p:nvPr/>
          </p:nvSpPr>
          <p:spPr bwMode="auto">
            <a:xfrm>
              <a:off x="3251799" y="2709176"/>
              <a:ext cx="79687" cy="110336"/>
            </a:xfrm>
            <a:custGeom>
              <a:avLst/>
              <a:gdLst>
                <a:gd name="T0" fmla="*/ 12 w 13"/>
                <a:gd name="T1" fmla="*/ 9 h 18"/>
                <a:gd name="T2" fmla="*/ 13 w 13"/>
                <a:gd name="T3" fmla="*/ 3 h 18"/>
                <a:gd name="T4" fmla="*/ 10 w 13"/>
                <a:gd name="T5" fmla="*/ 0 h 18"/>
                <a:gd name="T6" fmla="*/ 3 w 13"/>
                <a:gd name="T7" fmla="*/ 8 h 18"/>
                <a:gd name="T8" fmla="*/ 1 w 13"/>
                <a:gd name="T9" fmla="*/ 15 h 18"/>
                <a:gd name="T10" fmla="*/ 7 w 13"/>
                <a:gd name="T11" fmla="*/ 17 h 18"/>
                <a:gd name="T12" fmla="*/ 9 w 13"/>
                <a:gd name="T13" fmla="*/ 17 h 18"/>
                <a:gd name="T14" fmla="*/ 10 w 13"/>
                <a:gd name="T15" fmla="*/ 16 h 18"/>
                <a:gd name="T16" fmla="*/ 12 w 13"/>
                <a:gd name="T17" fmla="*/ 13 h 18"/>
                <a:gd name="T18" fmla="*/ 12 w 13"/>
                <a:gd name="T19"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8">
                  <a:moveTo>
                    <a:pt x="12" y="9"/>
                  </a:moveTo>
                  <a:cubicBezTo>
                    <a:pt x="12" y="8"/>
                    <a:pt x="13" y="4"/>
                    <a:pt x="13" y="3"/>
                  </a:cubicBezTo>
                  <a:cubicBezTo>
                    <a:pt x="13" y="3"/>
                    <a:pt x="11" y="1"/>
                    <a:pt x="10" y="0"/>
                  </a:cubicBezTo>
                  <a:cubicBezTo>
                    <a:pt x="9" y="0"/>
                    <a:pt x="6" y="7"/>
                    <a:pt x="3" y="8"/>
                  </a:cubicBezTo>
                  <a:cubicBezTo>
                    <a:pt x="1" y="10"/>
                    <a:pt x="0" y="14"/>
                    <a:pt x="1" y="15"/>
                  </a:cubicBezTo>
                  <a:cubicBezTo>
                    <a:pt x="1" y="16"/>
                    <a:pt x="6" y="16"/>
                    <a:pt x="7" y="17"/>
                  </a:cubicBezTo>
                  <a:cubicBezTo>
                    <a:pt x="8" y="18"/>
                    <a:pt x="9" y="17"/>
                    <a:pt x="9" y="17"/>
                  </a:cubicBezTo>
                  <a:cubicBezTo>
                    <a:pt x="10" y="17"/>
                    <a:pt x="10" y="17"/>
                    <a:pt x="10" y="16"/>
                  </a:cubicBezTo>
                  <a:cubicBezTo>
                    <a:pt x="9" y="16"/>
                    <a:pt x="11" y="14"/>
                    <a:pt x="12" y="13"/>
                  </a:cubicBezTo>
                  <a:cubicBezTo>
                    <a:pt x="12" y="12"/>
                    <a:pt x="12" y="10"/>
                    <a:pt x="12" y="9"/>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 name="Freeform 17">
              <a:extLst>
                <a:ext uri="{FF2B5EF4-FFF2-40B4-BE49-F238E27FC236}">
                  <a16:creationId xmlns:a16="http://schemas.microsoft.com/office/drawing/2014/main" id="{F8930E7D-CDA2-706D-7C4B-C7276D4945D3}"/>
                </a:ext>
              </a:extLst>
            </p:cNvPr>
            <p:cNvSpPr/>
            <p:nvPr/>
          </p:nvSpPr>
          <p:spPr bwMode="auto">
            <a:xfrm>
              <a:off x="3221150" y="2831771"/>
              <a:ext cx="79687" cy="30649"/>
            </a:xfrm>
            <a:custGeom>
              <a:avLst/>
              <a:gdLst>
                <a:gd name="T0" fmla="*/ 4 w 13"/>
                <a:gd name="T1" fmla="*/ 0 h 5"/>
                <a:gd name="T2" fmla="*/ 0 w 13"/>
                <a:gd name="T3" fmla="*/ 2 h 5"/>
                <a:gd name="T4" fmla="*/ 9 w 13"/>
                <a:gd name="T5" fmla="*/ 4 h 5"/>
                <a:gd name="T6" fmla="*/ 13 w 13"/>
                <a:gd name="T7" fmla="*/ 5 h 5"/>
                <a:gd name="T8" fmla="*/ 4 w 13"/>
                <a:gd name="T9" fmla="*/ 0 h 5"/>
              </a:gdLst>
              <a:ahLst/>
              <a:cxnLst>
                <a:cxn ang="0">
                  <a:pos x="T0" y="T1"/>
                </a:cxn>
                <a:cxn ang="0">
                  <a:pos x="T2" y="T3"/>
                </a:cxn>
                <a:cxn ang="0">
                  <a:pos x="T4" y="T5"/>
                </a:cxn>
                <a:cxn ang="0">
                  <a:pos x="T6" y="T7"/>
                </a:cxn>
                <a:cxn ang="0">
                  <a:pos x="T8" y="T9"/>
                </a:cxn>
              </a:cxnLst>
              <a:rect l="0" t="0" r="r" b="b"/>
              <a:pathLst>
                <a:path w="13" h="5">
                  <a:moveTo>
                    <a:pt x="4" y="0"/>
                  </a:moveTo>
                  <a:cubicBezTo>
                    <a:pt x="2" y="0"/>
                    <a:pt x="0" y="1"/>
                    <a:pt x="0" y="2"/>
                  </a:cubicBezTo>
                  <a:cubicBezTo>
                    <a:pt x="0" y="2"/>
                    <a:pt x="7" y="3"/>
                    <a:pt x="9" y="4"/>
                  </a:cubicBezTo>
                  <a:cubicBezTo>
                    <a:pt x="12" y="5"/>
                    <a:pt x="13" y="5"/>
                    <a:pt x="13" y="5"/>
                  </a:cubicBezTo>
                  <a:cubicBezTo>
                    <a:pt x="12" y="4"/>
                    <a:pt x="6" y="1"/>
                    <a:pt x="4"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 name="Freeform 18">
              <a:extLst>
                <a:ext uri="{FF2B5EF4-FFF2-40B4-BE49-F238E27FC236}">
                  <a16:creationId xmlns:a16="http://schemas.microsoft.com/office/drawing/2014/main" id="{D146198B-911D-3788-530E-0D79AF3D151A}"/>
                </a:ext>
              </a:extLst>
            </p:cNvPr>
            <p:cNvSpPr/>
            <p:nvPr/>
          </p:nvSpPr>
          <p:spPr bwMode="auto">
            <a:xfrm>
              <a:off x="3319227" y="2518131"/>
              <a:ext cx="18389" cy="30649"/>
            </a:xfrm>
            <a:custGeom>
              <a:avLst/>
              <a:gdLst>
                <a:gd name="T0" fmla="*/ 3 w 3"/>
                <a:gd name="T1" fmla="*/ 4 h 5"/>
                <a:gd name="T2" fmla="*/ 1 w 3"/>
                <a:gd name="T3" fmla="*/ 1 h 5"/>
                <a:gd name="T4" fmla="*/ 1 w 3"/>
                <a:gd name="T5" fmla="*/ 4 h 5"/>
                <a:gd name="T6" fmla="*/ 3 w 3"/>
                <a:gd name="T7" fmla="*/ 4 h 5"/>
              </a:gdLst>
              <a:ahLst/>
              <a:cxnLst>
                <a:cxn ang="0">
                  <a:pos x="T0" y="T1"/>
                </a:cxn>
                <a:cxn ang="0">
                  <a:pos x="T2" y="T3"/>
                </a:cxn>
                <a:cxn ang="0">
                  <a:pos x="T4" y="T5"/>
                </a:cxn>
                <a:cxn ang="0">
                  <a:pos x="T6" y="T7"/>
                </a:cxn>
              </a:cxnLst>
              <a:rect l="0" t="0" r="r" b="b"/>
              <a:pathLst>
                <a:path w="3" h="5">
                  <a:moveTo>
                    <a:pt x="3" y="4"/>
                  </a:moveTo>
                  <a:cubicBezTo>
                    <a:pt x="3" y="4"/>
                    <a:pt x="2" y="0"/>
                    <a:pt x="1" y="1"/>
                  </a:cubicBezTo>
                  <a:cubicBezTo>
                    <a:pt x="0" y="1"/>
                    <a:pt x="1" y="4"/>
                    <a:pt x="1" y="4"/>
                  </a:cubicBezTo>
                  <a:cubicBezTo>
                    <a:pt x="1" y="5"/>
                    <a:pt x="2" y="5"/>
                    <a:pt x="3" y="4"/>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 name="Freeform 19">
              <a:extLst>
                <a:ext uri="{FF2B5EF4-FFF2-40B4-BE49-F238E27FC236}">
                  <a16:creationId xmlns:a16="http://schemas.microsoft.com/office/drawing/2014/main" id="{B6CD5727-37C0-7F01-B441-7037213E3EFD}"/>
                </a:ext>
              </a:extLst>
            </p:cNvPr>
            <p:cNvSpPr/>
            <p:nvPr/>
          </p:nvSpPr>
          <p:spPr bwMode="auto">
            <a:xfrm>
              <a:off x="3337616" y="2579429"/>
              <a:ext cx="24519" cy="36779"/>
            </a:xfrm>
            <a:custGeom>
              <a:avLst/>
              <a:gdLst>
                <a:gd name="T0" fmla="*/ 4 w 4"/>
                <a:gd name="T1" fmla="*/ 2 h 6"/>
                <a:gd name="T2" fmla="*/ 2 w 4"/>
                <a:gd name="T3" fmla="*/ 0 h 6"/>
                <a:gd name="T4" fmla="*/ 1 w 4"/>
                <a:gd name="T5" fmla="*/ 5 h 6"/>
                <a:gd name="T6" fmla="*/ 4 w 4"/>
                <a:gd name="T7" fmla="*/ 2 h 6"/>
              </a:gdLst>
              <a:ahLst/>
              <a:cxnLst>
                <a:cxn ang="0">
                  <a:pos x="T0" y="T1"/>
                </a:cxn>
                <a:cxn ang="0">
                  <a:pos x="T2" y="T3"/>
                </a:cxn>
                <a:cxn ang="0">
                  <a:pos x="T4" y="T5"/>
                </a:cxn>
                <a:cxn ang="0">
                  <a:pos x="T6" y="T7"/>
                </a:cxn>
              </a:cxnLst>
              <a:rect l="0" t="0" r="r" b="b"/>
              <a:pathLst>
                <a:path w="4" h="6">
                  <a:moveTo>
                    <a:pt x="4" y="2"/>
                  </a:moveTo>
                  <a:cubicBezTo>
                    <a:pt x="4" y="1"/>
                    <a:pt x="4" y="0"/>
                    <a:pt x="2" y="0"/>
                  </a:cubicBezTo>
                  <a:cubicBezTo>
                    <a:pt x="0" y="0"/>
                    <a:pt x="1" y="4"/>
                    <a:pt x="1" y="5"/>
                  </a:cubicBezTo>
                  <a:cubicBezTo>
                    <a:pt x="2" y="6"/>
                    <a:pt x="4" y="3"/>
                    <a:pt x="4" y="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 name="Freeform 20">
              <a:extLst>
                <a:ext uri="{FF2B5EF4-FFF2-40B4-BE49-F238E27FC236}">
                  <a16:creationId xmlns:a16="http://schemas.microsoft.com/office/drawing/2014/main" id="{F85EEA89-A682-A8E8-2BB4-A5A96FF6E435}"/>
                </a:ext>
              </a:extLst>
            </p:cNvPr>
            <p:cNvSpPr/>
            <p:nvPr/>
          </p:nvSpPr>
          <p:spPr bwMode="auto">
            <a:xfrm>
              <a:off x="3411173" y="2758214"/>
              <a:ext cx="37800" cy="24519"/>
            </a:xfrm>
            <a:custGeom>
              <a:avLst/>
              <a:gdLst>
                <a:gd name="T0" fmla="*/ 0 w 6"/>
                <a:gd name="T1" fmla="*/ 3 h 4"/>
                <a:gd name="T2" fmla="*/ 6 w 6"/>
                <a:gd name="T3" fmla="*/ 1 h 4"/>
                <a:gd name="T4" fmla="*/ 0 w 6"/>
                <a:gd name="T5" fmla="*/ 3 h 4"/>
              </a:gdLst>
              <a:ahLst/>
              <a:cxnLst>
                <a:cxn ang="0">
                  <a:pos x="T0" y="T1"/>
                </a:cxn>
                <a:cxn ang="0">
                  <a:pos x="T2" y="T3"/>
                </a:cxn>
                <a:cxn ang="0">
                  <a:pos x="T4" y="T5"/>
                </a:cxn>
              </a:cxnLst>
              <a:rect l="0" t="0" r="r" b="b"/>
              <a:pathLst>
                <a:path w="6" h="4">
                  <a:moveTo>
                    <a:pt x="0" y="3"/>
                  </a:moveTo>
                  <a:cubicBezTo>
                    <a:pt x="2" y="4"/>
                    <a:pt x="6" y="3"/>
                    <a:pt x="6" y="1"/>
                  </a:cubicBezTo>
                  <a:cubicBezTo>
                    <a:pt x="5" y="0"/>
                    <a:pt x="0" y="0"/>
                    <a:pt x="0" y="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 name="Freeform 21">
              <a:extLst>
                <a:ext uri="{FF2B5EF4-FFF2-40B4-BE49-F238E27FC236}">
                  <a16:creationId xmlns:a16="http://schemas.microsoft.com/office/drawing/2014/main" id="{2DC8F184-51C7-FE55-1D0C-CCAB5B0706C4}"/>
                </a:ext>
              </a:extLst>
            </p:cNvPr>
            <p:cNvSpPr/>
            <p:nvPr/>
          </p:nvSpPr>
          <p:spPr bwMode="auto">
            <a:xfrm>
              <a:off x="3392784" y="2388385"/>
              <a:ext cx="68449" cy="68449"/>
            </a:xfrm>
            <a:custGeom>
              <a:avLst/>
              <a:gdLst>
                <a:gd name="T0" fmla="*/ 2 w 11"/>
                <a:gd name="T1" fmla="*/ 5 h 11"/>
                <a:gd name="T2" fmla="*/ 1 w 11"/>
                <a:gd name="T3" fmla="*/ 7 h 11"/>
                <a:gd name="T4" fmla="*/ 1 w 11"/>
                <a:gd name="T5" fmla="*/ 7 h 11"/>
                <a:gd name="T6" fmla="*/ 1 w 11"/>
                <a:gd name="T7" fmla="*/ 10 h 11"/>
                <a:gd name="T8" fmla="*/ 4 w 11"/>
                <a:gd name="T9" fmla="*/ 8 h 11"/>
                <a:gd name="T10" fmla="*/ 7 w 11"/>
                <a:gd name="T11" fmla="*/ 7 h 11"/>
                <a:gd name="T12" fmla="*/ 10 w 11"/>
                <a:gd name="T13" fmla="*/ 6 h 11"/>
                <a:gd name="T14" fmla="*/ 11 w 11"/>
                <a:gd name="T15" fmla="*/ 5 h 11"/>
                <a:gd name="T16" fmla="*/ 10 w 11"/>
                <a:gd name="T17" fmla="*/ 0 h 11"/>
                <a:gd name="T18" fmla="*/ 8 w 11"/>
                <a:gd name="T19" fmla="*/ 1 h 11"/>
                <a:gd name="T20" fmla="*/ 2 w 11"/>
                <a:gd name="T21"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1">
                  <a:moveTo>
                    <a:pt x="2" y="5"/>
                  </a:moveTo>
                  <a:cubicBezTo>
                    <a:pt x="1" y="5"/>
                    <a:pt x="1" y="7"/>
                    <a:pt x="1" y="7"/>
                  </a:cubicBezTo>
                  <a:cubicBezTo>
                    <a:pt x="1" y="7"/>
                    <a:pt x="1" y="7"/>
                    <a:pt x="1" y="7"/>
                  </a:cubicBezTo>
                  <a:cubicBezTo>
                    <a:pt x="0" y="7"/>
                    <a:pt x="0" y="10"/>
                    <a:pt x="1" y="10"/>
                  </a:cubicBezTo>
                  <a:cubicBezTo>
                    <a:pt x="2" y="11"/>
                    <a:pt x="3" y="8"/>
                    <a:pt x="4" y="8"/>
                  </a:cubicBezTo>
                  <a:cubicBezTo>
                    <a:pt x="5" y="7"/>
                    <a:pt x="6" y="7"/>
                    <a:pt x="7" y="7"/>
                  </a:cubicBezTo>
                  <a:cubicBezTo>
                    <a:pt x="7" y="7"/>
                    <a:pt x="8" y="7"/>
                    <a:pt x="10" y="6"/>
                  </a:cubicBezTo>
                  <a:cubicBezTo>
                    <a:pt x="10" y="6"/>
                    <a:pt x="10" y="6"/>
                    <a:pt x="11" y="5"/>
                  </a:cubicBezTo>
                  <a:cubicBezTo>
                    <a:pt x="10" y="3"/>
                    <a:pt x="10" y="1"/>
                    <a:pt x="10" y="0"/>
                  </a:cubicBezTo>
                  <a:cubicBezTo>
                    <a:pt x="9" y="0"/>
                    <a:pt x="8" y="1"/>
                    <a:pt x="8" y="1"/>
                  </a:cubicBezTo>
                  <a:cubicBezTo>
                    <a:pt x="7" y="2"/>
                    <a:pt x="3" y="4"/>
                    <a:pt x="2" y="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 name="Freeform 22">
              <a:extLst>
                <a:ext uri="{FF2B5EF4-FFF2-40B4-BE49-F238E27FC236}">
                  <a16:creationId xmlns:a16="http://schemas.microsoft.com/office/drawing/2014/main" id="{054DE721-8932-4C37-BD23-33521A210AF8}"/>
                </a:ext>
              </a:extLst>
            </p:cNvPr>
            <p:cNvSpPr/>
            <p:nvPr/>
          </p:nvSpPr>
          <p:spPr bwMode="auto">
            <a:xfrm flipH="1">
              <a:off x="3140442" y="2721435"/>
              <a:ext cx="0" cy="6130"/>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9" name="Freeform 23">
              <a:extLst>
                <a:ext uri="{FF2B5EF4-FFF2-40B4-BE49-F238E27FC236}">
                  <a16:creationId xmlns:a16="http://schemas.microsoft.com/office/drawing/2014/main" id="{A68253FE-6FA1-37F2-1351-2C48515DA9EF}"/>
                </a:ext>
              </a:extLst>
            </p:cNvPr>
            <p:cNvSpPr/>
            <p:nvPr/>
          </p:nvSpPr>
          <p:spPr bwMode="auto">
            <a:xfrm>
              <a:off x="3140442" y="2715306"/>
              <a:ext cx="80708" cy="104206"/>
            </a:xfrm>
            <a:custGeom>
              <a:avLst/>
              <a:gdLst>
                <a:gd name="T0" fmla="*/ 12 w 13"/>
                <a:gd name="T1" fmla="*/ 12 h 17"/>
                <a:gd name="T2" fmla="*/ 7 w 13"/>
                <a:gd name="T3" fmla="*/ 7 h 17"/>
                <a:gd name="T4" fmla="*/ 6 w 13"/>
                <a:gd name="T5" fmla="*/ 5 h 17"/>
                <a:gd name="T6" fmla="*/ 5 w 13"/>
                <a:gd name="T7" fmla="*/ 4 h 17"/>
                <a:gd name="T8" fmla="*/ 2 w 13"/>
                <a:gd name="T9" fmla="*/ 1 h 17"/>
                <a:gd name="T10" fmla="*/ 0 w 13"/>
                <a:gd name="T11" fmla="*/ 2 h 17"/>
                <a:gd name="T12" fmla="*/ 3 w 13"/>
                <a:gd name="T13" fmla="*/ 3 h 17"/>
                <a:gd name="T14" fmla="*/ 10 w 13"/>
                <a:gd name="T15" fmla="*/ 16 h 17"/>
                <a:gd name="T16" fmla="*/ 12 w 13"/>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2"/>
                  </a:moveTo>
                  <a:cubicBezTo>
                    <a:pt x="11" y="11"/>
                    <a:pt x="9" y="8"/>
                    <a:pt x="7" y="7"/>
                  </a:cubicBezTo>
                  <a:cubicBezTo>
                    <a:pt x="7" y="7"/>
                    <a:pt x="7" y="7"/>
                    <a:pt x="6" y="5"/>
                  </a:cubicBezTo>
                  <a:cubicBezTo>
                    <a:pt x="5" y="4"/>
                    <a:pt x="5" y="4"/>
                    <a:pt x="5" y="4"/>
                  </a:cubicBezTo>
                  <a:cubicBezTo>
                    <a:pt x="5" y="2"/>
                    <a:pt x="2" y="1"/>
                    <a:pt x="2" y="1"/>
                  </a:cubicBezTo>
                  <a:cubicBezTo>
                    <a:pt x="2" y="0"/>
                    <a:pt x="1" y="2"/>
                    <a:pt x="0" y="2"/>
                  </a:cubicBezTo>
                  <a:cubicBezTo>
                    <a:pt x="1" y="2"/>
                    <a:pt x="2" y="3"/>
                    <a:pt x="3" y="3"/>
                  </a:cubicBezTo>
                  <a:cubicBezTo>
                    <a:pt x="5" y="5"/>
                    <a:pt x="9" y="15"/>
                    <a:pt x="10" y="16"/>
                  </a:cubicBezTo>
                  <a:cubicBezTo>
                    <a:pt x="11" y="17"/>
                    <a:pt x="13" y="14"/>
                    <a:pt x="12" y="1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0" name="Freeform 24">
              <a:extLst>
                <a:ext uri="{FF2B5EF4-FFF2-40B4-BE49-F238E27FC236}">
                  <a16:creationId xmlns:a16="http://schemas.microsoft.com/office/drawing/2014/main" id="{77F01D35-1C5C-F0B6-28E3-3037318818B5}"/>
                </a:ext>
              </a:extLst>
            </p:cNvPr>
            <p:cNvSpPr/>
            <p:nvPr/>
          </p:nvSpPr>
          <p:spPr bwMode="auto">
            <a:xfrm>
              <a:off x="3005587" y="2677505"/>
              <a:ext cx="24519" cy="31671"/>
            </a:xfrm>
            <a:custGeom>
              <a:avLst/>
              <a:gdLst>
                <a:gd name="T0" fmla="*/ 1 w 4"/>
                <a:gd name="T1" fmla="*/ 1 h 5"/>
                <a:gd name="T2" fmla="*/ 4 w 4"/>
                <a:gd name="T3" fmla="*/ 5 h 5"/>
                <a:gd name="T4" fmla="*/ 3 w 4"/>
                <a:gd name="T5" fmla="*/ 0 h 5"/>
                <a:gd name="T6" fmla="*/ 1 w 4"/>
                <a:gd name="T7" fmla="*/ 1 h 5"/>
              </a:gdLst>
              <a:ahLst/>
              <a:cxnLst>
                <a:cxn ang="0">
                  <a:pos x="T0" y="T1"/>
                </a:cxn>
                <a:cxn ang="0">
                  <a:pos x="T2" y="T3"/>
                </a:cxn>
                <a:cxn ang="0">
                  <a:pos x="T4" y="T5"/>
                </a:cxn>
                <a:cxn ang="0">
                  <a:pos x="T6" y="T7"/>
                </a:cxn>
              </a:cxnLst>
              <a:rect l="0" t="0" r="r" b="b"/>
              <a:pathLst>
                <a:path w="4" h="5">
                  <a:moveTo>
                    <a:pt x="1" y="1"/>
                  </a:moveTo>
                  <a:cubicBezTo>
                    <a:pt x="0" y="3"/>
                    <a:pt x="4" y="5"/>
                    <a:pt x="4" y="5"/>
                  </a:cubicBezTo>
                  <a:cubicBezTo>
                    <a:pt x="4" y="4"/>
                    <a:pt x="3" y="1"/>
                    <a:pt x="3" y="0"/>
                  </a:cubicBezTo>
                  <a:cubicBezTo>
                    <a:pt x="2" y="0"/>
                    <a:pt x="1" y="0"/>
                    <a:pt x="1"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1" name="Freeform 25">
              <a:extLst>
                <a:ext uri="{FF2B5EF4-FFF2-40B4-BE49-F238E27FC236}">
                  <a16:creationId xmlns:a16="http://schemas.microsoft.com/office/drawing/2014/main" id="{1157EC82-3493-F82A-28A9-27D2AE53D63B}"/>
                </a:ext>
              </a:extLst>
            </p:cNvPr>
            <p:cNvSpPr/>
            <p:nvPr/>
          </p:nvSpPr>
          <p:spPr bwMode="auto">
            <a:xfrm>
              <a:off x="2698077" y="2893069"/>
              <a:ext cx="67427" cy="154266"/>
            </a:xfrm>
            <a:custGeom>
              <a:avLst/>
              <a:gdLst>
                <a:gd name="T0" fmla="*/ 2 w 11"/>
                <a:gd name="T1" fmla="*/ 23 h 25"/>
                <a:gd name="T2" fmla="*/ 5 w 11"/>
                <a:gd name="T3" fmla="*/ 25 h 25"/>
                <a:gd name="T4" fmla="*/ 8 w 11"/>
                <a:gd name="T5" fmla="*/ 20 h 25"/>
                <a:gd name="T6" fmla="*/ 9 w 11"/>
                <a:gd name="T7" fmla="*/ 16 h 25"/>
                <a:gd name="T8" fmla="*/ 9 w 11"/>
                <a:gd name="T9" fmla="*/ 14 h 25"/>
                <a:gd name="T10" fmla="*/ 10 w 11"/>
                <a:gd name="T11" fmla="*/ 11 h 25"/>
                <a:gd name="T12" fmla="*/ 9 w 11"/>
                <a:gd name="T13" fmla="*/ 2 h 25"/>
                <a:gd name="T14" fmla="*/ 7 w 11"/>
                <a:gd name="T15" fmla="*/ 3 h 25"/>
                <a:gd name="T16" fmla="*/ 3 w 11"/>
                <a:gd name="T17" fmla="*/ 8 h 25"/>
                <a:gd name="T18" fmla="*/ 1 w 11"/>
                <a:gd name="T19" fmla="*/ 13 h 25"/>
                <a:gd name="T20" fmla="*/ 1 w 11"/>
                <a:gd name="T21" fmla="*/ 17 h 25"/>
                <a:gd name="T22" fmla="*/ 2 w 11"/>
                <a:gd name="T2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5">
                  <a:moveTo>
                    <a:pt x="2" y="23"/>
                  </a:moveTo>
                  <a:cubicBezTo>
                    <a:pt x="2" y="24"/>
                    <a:pt x="4" y="25"/>
                    <a:pt x="5" y="25"/>
                  </a:cubicBezTo>
                  <a:cubicBezTo>
                    <a:pt x="6" y="25"/>
                    <a:pt x="8" y="21"/>
                    <a:pt x="8" y="20"/>
                  </a:cubicBezTo>
                  <a:cubicBezTo>
                    <a:pt x="8" y="19"/>
                    <a:pt x="9" y="16"/>
                    <a:pt x="9" y="16"/>
                  </a:cubicBezTo>
                  <a:cubicBezTo>
                    <a:pt x="9" y="15"/>
                    <a:pt x="9" y="14"/>
                    <a:pt x="9" y="14"/>
                  </a:cubicBezTo>
                  <a:cubicBezTo>
                    <a:pt x="10" y="14"/>
                    <a:pt x="10" y="12"/>
                    <a:pt x="10" y="11"/>
                  </a:cubicBezTo>
                  <a:cubicBezTo>
                    <a:pt x="11" y="9"/>
                    <a:pt x="9" y="3"/>
                    <a:pt x="9" y="2"/>
                  </a:cubicBezTo>
                  <a:cubicBezTo>
                    <a:pt x="9" y="0"/>
                    <a:pt x="7" y="2"/>
                    <a:pt x="7" y="3"/>
                  </a:cubicBezTo>
                  <a:cubicBezTo>
                    <a:pt x="7" y="5"/>
                    <a:pt x="3" y="7"/>
                    <a:pt x="3" y="8"/>
                  </a:cubicBezTo>
                  <a:cubicBezTo>
                    <a:pt x="2" y="9"/>
                    <a:pt x="1" y="12"/>
                    <a:pt x="1" y="13"/>
                  </a:cubicBezTo>
                  <a:cubicBezTo>
                    <a:pt x="2" y="14"/>
                    <a:pt x="1" y="16"/>
                    <a:pt x="1" y="17"/>
                  </a:cubicBezTo>
                  <a:cubicBezTo>
                    <a:pt x="0" y="17"/>
                    <a:pt x="2" y="22"/>
                    <a:pt x="2" y="2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2" name="Freeform 26">
              <a:extLst>
                <a:ext uri="{FF2B5EF4-FFF2-40B4-BE49-F238E27FC236}">
                  <a16:creationId xmlns:a16="http://schemas.microsoft.com/office/drawing/2014/main" id="{9A5610A0-275B-D248-A860-1C2C047CBBD4}"/>
                </a:ext>
              </a:extLst>
            </p:cNvPr>
            <p:cNvSpPr/>
            <p:nvPr/>
          </p:nvSpPr>
          <p:spPr bwMode="auto">
            <a:xfrm>
              <a:off x="1971699" y="3299677"/>
              <a:ext cx="18389" cy="18389"/>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3" name="Freeform 27">
              <a:extLst>
                <a:ext uri="{FF2B5EF4-FFF2-40B4-BE49-F238E27FC236}">
                  <a16:creationId xmlns:a16="http://schemas.microsoft.com/office/drawing/2014/main" id="{57E7EC4F-32D6-ADE7-2E73-6819A77F9CA7}"/>
                </a:ext>
              </a:extLst>
            </p:cNvPr>
            <p:cNvSpPr/>
            <p:nvPr/>
          </p:nvSpPr>
          <p:spPr bwMode="auto">
            <a:xfrm>
              <a:off x="1922661" y="1730456"/>
              <a:ext cx="417846" cy="381068"/>
            </a:xfrm>
            <a:custGeom>
              <a:avLst/>
              <a:gdLst>
                <a:gd name="T0" fmla="*/ 68 w 68"/>
                <a:gd name="T1" fmla="*/ 7 h 62"/>
                <a:gd name="T2" fmla="*/ 64 w 68"/>
                <a:gd name="T3" fmla="*/ 6 h 62"/>
                <a:gd name="T4" fmla="*/ 59 w 68"/>
                <a:gd name="T5" fmla="*/ 6 h 62"/>
                <a:gd name="T6" fmla="*/ 60 w 68"/>
                <a:gd name="T7" fmla="*/ 3 h 62"/>
                <a:gd name="T8" fmla="*/ 59 w 68"/>
                <a:gd name="T9" fmla="*/ 1 h 62"/>
                <a:gd name="T10" fmla="*/ 52 w 68"/>
                <a:gd name="T11" fmla="*/ 0 h 62"/>
                <a:gd name="T12" fmla="*/ 49 w 68"/>
                <a:gd name="T13" fmla="*/ 0 h 62"/>
                <a:gd name="T14" fmla="*/ 42 w 68"/>
                <a:gd name="T15" fmla="*/ 1 h 62"/>
                <a:gd name="T16" fmla="*/ 33 w 68"/>
                <a:gd name="T17" fmla="*/ 1 h 62"/>
                <a:gd name="T18" fmla="*/ 31 w 68"/>
                <a:gd name="T19" fmla="*/ 5 h 62"/>
                <a:gd name="T20" fmla="*/ 24 w 68"/>
                <a:gd name="T21" fmla="*/ 5 h 62"/>
                <a:gd name="T22" fmla="*/ 11 w 68"/>
                <a:gd name="T23" fmla="*/ 9 h 62"/>
                <a:gd name="T24" fmla="*/ 8 w 68"/>
                <a:gd name="T25" fmla="*/ 13 h 62"/>
                <a:gd name="T26" fmla="*/ 5 w 68"/>
                <a:gd name="T27" fmla="*/ 16 h 62"/>
                <a:gd name="T28" fmla="*/ 0 w 68"/>
                <a:gd name="T29" fmla="*/ 17 h 62"/>
                <a:gd name="T30" fmla="*/ 1 w 68"/>
                <a:gd name="T31" fmla="*/ 19 h 62"/>
                <a:gd name="T32" fmla="*/ 3 w 68"/>
                <a:gd name="T33" fmla="*/ 19 h 62"/>
                <a:gd name="T34" fmla="*/ 7 w 68"/>
                <a:gd name="T35" fmla="*/ 20 h 62"/>
                <a:gd name="T36" fmla="*/ 4 w 68"/>
                <a:gd name="T37" fmla="*/ 21 h 62"/>
                <a:gd name="T38" fmla="*/ 4 w 68"/>
                <a:gd name="T39" fmla="*/ 24 h 62"/>
                <a:gd name="T40" fmla="*/ 8 w 68"/>
                <a:gd name="T41" fmla="*/ 24 h 62"/>
                <a:gd name="T42" fmla="*/ 13 w 68"/>
                <a:gd name="T43" fmla="*/ 25 h 62"/>
                <a:gd name="T44" fmla="*/ 16 w 68"/>
                <a:gd name="T45" fmla="*/ 29 h 62"/>
                <a:gd name="T46" fmla="*/ 16 w 68"/>
                <a:gd name="T47" fmla="*/ 33 h 62"/>
                <a:gd name="T48" fmla="*/ 19 w 68"/>
                <a:gd name="T49" fmla="*/ 35 h 62"/>
                <a:gd name="T50" fmla="*/ 19 w 68"/>
                <a:gd name="T51" fmla="*/ 36 h 62"/>
                <a:gd name="T52" fmla="*/ 19 w 68"/>
                <a:gd name="T53" fmla="*/ 39 h 62"/>
                <a:gd name="T54" fmla="*/ 19 w 68"/>
                <a:gd name="T55" fmla="*/ 42 h 62"/>
                <a:gd name="T56" fmla="*/ 18 w 68"/>
                <a:gd name="T57" fmla="*/ 45 h 62"/>
                <a:gd name="T58" fmla="*/ 21 w 68"/>
                <a:gd name="T59" fmla="*/ 55 h 62"/>
                <a:gd name="T60" fmla="*/ 23 w 68"/>
                <a:gd name="T61" fmla="*/ 60 h 62"/>
                <a:gd name="T62" fmla="*/ 27 w 68"/>
                <a:gd name="T63" fmla="*/ 62 h 62"/>
                <a:gd name="T64" fmla="*/ 29 w 68"/>
                <a:gd name="T65" fmla="*/ 61 h 62"/>
                <a:gd name="T66" fmla="*/ 31 w 68"/>
                <a:gd name="T67" fmla="*/ 57 h 62"/>
                <a:gd name="T68" fmla="*/ 34 w 68"/>
                <a:gd name="T69" fmla="*/ 49 h 62"/>
                <a:gd name="T70" fmla="*/ 38 w 68"/>
                <a:gd name="T71" fmla="*/ 49 h 62"/>
                <a:gd name="T72" fmla="*/ 41 w 68"/>
                <a:gd name="T73" fmla="*/ 46 h 62"/>
                <a:gd name="T74" fmla="*/ 46 w 68"/>
                <a:gd name="T75" fmla="*/ 43 h 62"/>
                <a:gd name="T76" fmla="*/ 50 w 68"/>
                <a:gd name="T77" fmla="*/ 38 h 62"/>
                <a:gd name="T78" fmla="*/ 49 w 68"/>
                <a:gd name="T79" fmla="*/ 37 h 62"/>
                <a:gd name="T80" fmla="*/ 48 w 68"/>
                <a:gd name="T81" fmla="*/ 35 h 62"/>
                <a:gd name="T82" fmla="*/ 53 w 68"/>
                <a:gd name="T83" fmla="*/ 36 h 62"/>
                <a:gd name="T84" fmla="*/ 56 w 68"/>
                <a:gd name="T85" fmla="*/ 35 h 62"/>
                <a:gd name="T86" fmla="*/ 56 w 68"/>
                <a:gd name="T87" fmla="*/ 34 h 62"/>
                <a:gd name="T88" fmla="*/ 56 w 68"/>
                <a:gd name="T89" fmla="*/ 32 h 62"/>
                <a:gd name="T90" fmla="*/ 59 w 68"/>
                <a:gd name="T91" fmla="*/ 26 h 62"/>
                <a:gd name="T92" fmla="*/ 61 w 68"/>
                <a:gd name="T93" fmla="*/ 21 h 62"/>
                <a:gd name="T94" fmla="*/ 60 w 68"/>
                <a:gd name="T95" fmla="*/ 18 h 62"/>
                <a:gd name="T96" fmla="*/ 61 w 68"/>
                <a:gd name="T97" fmla="*/ 17 h 62"/>
                <a:gd name="T98" fmla="*/ 61 w 68"/>
                <a:gd name="T99" fmla="*/ 13 h 62"/>
                <a:gd name="T100" fmla="*/ 64 w 68"/>
                <a:gd name="T101" fmla="*/ 11 h 62"/>
                <a:gd name="T102" fmla="*/ 67 w 68"/>
                <a:gd name="T103" fmla="*/ 10 h 62"/>
                <a:gd name="T104" fmla="*/ 68 w 68"/>
                <a:gd name="T105"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68" y="7"/>
                  </a:move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4" name="Freeform 28">
              <a:extLst>
                <a:ext uri="{FF2B5EF4-FFF2-40B4-BE49-F238E27FC236}">
                  <a16:creationId xmlns:a16="http://schemas.microsoft.com/office/drawing/2014/main" id="{13732C80-2907-D926-E39F-98CA9A522BF5}"/>
                </a:ext>
              </a:extLst>
            </p:cNvPr>
            <p:cNvSpPr/>
            <p:nvPr/>
          </p:nvSpPr>
          <p:spPr bwMode="auto">
            <a:xfrm>
              <a:off x="2415086" y="1785624"/>
              <a:ext cx="110336" cy="91947"/>
            </a:xfrm>
            <a:custGeom>
              <a:avLst/>
              <a:gdLst>
                <a:gd name="T0" fmla="*/ 9 w 18"/>
                <a:gd name="T1" fmla="*/ 0 h 15"/>
                <a:gd name="T2" fmla="*/ 5 w 18"/>
                <a:gd name="T3" fmla="*/ 2 h 15"/>
                <a:gd name="T4" fmla="*/ 2 w 18"/>
                <a:gd name="T5" fmla="*/ 2 h 15"/>
                <a:gd name="T6" fmla="*/ 1 w 18"/>
                <a:gd name="T7" fmla="*/ 6 h 15"/>
                <a:gd name="T8" fmla="*/ 2 w 18"/>
                <a:gd name="T9" fmla="*/ 9 h 15"/>
                <a:gd name="T10" fmla="*/ 6 w 18"/>
                <a:gd name="T11" fmla="*/ 8 h 15"/>
                <a:gd name="T12" fmla="*/ 6 w 18"/>
                <a:gd name="T13" fmla="*/ 11 h 15"/>
                <a:gd name="T14" fmla="*/ 7 w 18"/>
                <a:gd name="T15" fmla="*/ 13 h 15"/>
                <a:gd name="T16" fmla="*/ 10 w 18"/>
                <a:gd name="T17" fmla="*/ 15 h 15"/>
                <a:gd name="T18" fmla="*/ 12 w 18"/>
                <a:gd name="T19" fmla="*/ 11 h 15"/>
                <a:gd name="T20" fmla="*/ 17 w 18"/>
                <a:gd name="T21" fmla="*/ 11 h 15"/>
                <a:gd name="T22" fmla="*/ 17 w 18"/>
                <a:gd name="T23" fmla="*/ 6 h 15"/>
                <a:gd name="T24" fmla="*/ 13 w 18"/>
                <a:gd name="T25" fmla="*/ 5 h 15"/>
                <a:gd name="T26" fmla="*/ 11 w 18"/>
                <a:gd name="T27" fmla="*/ 4 h 15"/>
                <a:gd name="T28" fmla="*/ 9 w 18"/>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2" y="12"/>
                    <a:pt x="12" y="11"/>
                  </a:cubicBezTo>
                  <a:cubicBezTo>
                    <a:pt x="13" y="10"/>
                    <a:pt x="15" y="11"/>
                    <a:pt x="17" y="11"/>
                  </a:cubicBezTo>
                  <a:cubicBezTo>
                    <a:pt x="18" y="11"/>
                    <a:pt x="18" y="7"/>
                    <a:pt x="17" y="6"/>
                  </a:cubicBezTo>
                  <a:cubicBezTo>
                    <a:pt x="16" y="5"/>
                    <a:pt x="14" y="5"/>
                    <a:pt x="13" y="5"/>
                  </a:cubicBezTo>
                  <a:cubicBezTo>
                    <a:pt x="13" y="4"/>
                    <a:pt x="12" y="4"/>
                    <a:pt x="11" y="4"/>
                  </a:cubicBezTo>
                  <a:cubicBezTo>
                    <a:pt x="10" y="4"/>
                    <a:pt x="10" y="1"/>
                    <a:pt x="9"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5" name="Freeform 29">
              <a:extLst>
                <a:ext uri="{FF2B5EF4-FFF2-40B4-BE49-F238E27FC236}">
                  <a16:creationId xmlns:a16="http://schemas.microsoft.com/office/drawing/2014/main" id="{159F9924-0DBA-9360-9B7B-2BF1425022B8}"/>
                </a:ext>
              </a:extLst>
            </p:cNvPr>
            <p:cNvSpPr/>
            <p:nvPr/>
          </p:nvSpPr>
          <p:spPr bwMode="auto">
            <a:xfrm>
              <a:off x="2488643" y="1773364"/>
              <a:ext cx="85817" cy="30649"/>
            </a:xfrm>
            <a:custGeom>
              <a:avLst/>
              <a:gdLst>
                <a:gd name="T0" fmla="*/ 8 w 14"/>
                <a:gd name="T1" fmla="*/ 5 h 5"/>
                <a:gd name="T2" fmla="*/ 13 w 14"/>
                <a:gd name="T3" fmla="*/ 3 h 5"/>
                <a:gd name="T4" fmla="*/ 4 w 14"/>
                <a:gd name="T5" fmla="*/ 1 h 5"/>
                <a:gd name="T6" fmla="*/ 0 w 14"/>
                <a:gd name="T7" fmla="*/ 1 h 5"/>
                <a:gd name="T8" fmla="*/ 8 w 14"/>
                <a:gd name="T9" fmla="*/ 5 h 5"/>
              </a:gdLst>
              <a:ahLst/>
              <a:cxnLst>
                <a:cxn ang="0">
                  <a:pos x="T0" y="T1"/>
                </a:cxn>
                <a:cxn ang="0">
                  <a:pos x="T2" y="T3"/>
                </a:cxn>
                <a:cxn ang="0">
                  <a:pos x="T4" y="T5"/>
                </a:cxn>
                <a:cxn ang="0">
                  <a:pos x="T6" y="T7"/>
                </a:cxn>
                <a:cxn ang="0">
                  <a:pos x="T8" y="T9"/>
                </a:cxn>
              </a:cxnLst>
              <a:rect l="0" t="0" r="r" b="b"/>
              <a:pathLst>
                <a:path w="14" h="5">
                  <a:moveTo>
                    <a:pt x="8" y="5"/>
                  </a:moveTo>
                  <a:cubicBezTo>
                    <a:pt x="10" y="5"/>
                    <a:pt x="13" y="3"/>
                    <a:pt x="13" y="3"/>
                  </a:cubicBezTo>
                  <a:cubicBezTo>
                    <a:pt x="14" y="2"/>
                    <a:pt x="7" y="1"/>
                    <a:pt x="4" y="1"/>
                  </a:cubicBezTo>
                  <a:cubicBezTo>
                    <a:pt x="2" y="0"/>
                    <a:pt x="0" y="1"/>
                    <a:pt x="0" y="1"/>
                  </a:cubicBezTo>
                  <a:cubicBezTo>
                    <a:pt x="0" y="2"/>
                    <a:pt x="6" y="4"/>
                    <a:pt x="8" y="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6" name="Freeform 30">
              <a:extLst>
                <a:ext uri="{FF2B5EF4-FFF2-40B4-BE49-F238E27FC236}">
                  <a16:creationId xmlns:a16="http://schemas.microsoft.com/office/drawing/2014/main" id="{1D7E4783-4452-7B6D-465D-58A25385DC6E}"/>
                </a:ext>
              </a:extLst>
            </p:cNvPr>
            <p:cNvSpPr/>
            <p:nvPr/>
          </p:nvSpPr>
          <p:spPr bwMode="auto">
            <a:xfrm>
              <a:off x="2273079" y="2167713"/>
              <a:ext cx="30649" cy="36779"/>
            </a:xfrm>
            <a:custGeom>
              <a:avLst/>
              <a:gdLst>
                <a:gd name="T0" fmla="*/ 1 w 5"/>
                <a:gd name="T1" fmla="*/ 2 h 6"/>
                <a:gd name="T2" fmla="*/ 0 w 5"/>
                <a:gd name="T3" fmla="*/ 5 h 6"/>
                <a:gd name="T4" fmla="*/ 4 w 5"/>
                <a:gd name="T5" fmla="*/ 6 h 6"/>
                <a:gd name="T6" fmla="*/ 5 w 5"/>
                <a:gd name="T7" fmla="*/ 4 h 6"/>
                <a:gd name="T8" fmla="*/ 3 w 5"/>
                <a:gd name="T9" fmla="*/ 0 h 6"/>
                <a:gd name="T10" fmla="*/ 1 w 5"/>
                <a:gd name="T11" fmla="*/ 2 h 6"/>
              </a:gdLst>
              <a:ahLst/>
              <a:cxnLst>
                <a:cxn ang="0">
                  <a:pos x="T0" y="T1"/>
                </a:cxn>
                <a:cxn ang="0">
                  <a:pos x="T2" y="T3"/>
                </a:cxn>
                <a:cxn ang="0">
                  <a:pos x="T4" y="T5"/>
                </a:cxn>
                <a:cxn ang="0">
                  <a:pos x="T6" y="T7"/>
                </a:cxn>
                <a:cxn ang="0">
                  <a:pos x="T8" y="T9"/>
                </a:cxn>
                <a:cxn ang="0">
                  <a:pos x="T10" y="T11"/>
                </a:cxn>
              </a:cxnLst>
              <a:rect l="0" t="0" r="r" b="b"/>
              <a:pathLst>
                <a:path w="5" h="6">
                  <a:moveTo>
                    <a:pt x="1" y="2"/>
                  </a:moveTo>
                  <a:cubicBezTo>
                    <a:pt x="1" y="2"/>
                    <a:pt x="0" y="4"/>
                    <a:pt x="0" y="5"/>
                  </a:cubicBezTo>
                  <a:cubicBezTo>
                    <a:pt x="1" y="6"/>
                    <a:pt x="3" y="6"/>
                    <a:pt x="4" y="6"/>
                  </a:cubicBezTo>
                  <a:cubicBezTo>
                    <a:pt x="5" y="6"/>
                    <a:pt x="5" y="5"/>
                    <a:pt x="5" y="4"/>
                  </a:cubicBezTo>
                  <a:cubicBezTo>
                    <a:pt x="5" y="4"/>
                    <a:pt x="4" y="0"/>
                    <a:pt x="3" y="0"/>
                  </a:cubicBezTo>
                  <a:cubicBezTo>
                    <a:pt x="3" y="0"/>
                    <a:pt x="2" y="3"/>
                    <a:pt x="1" y="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7" name="Freeform 31">
              <a:extLst>
                <a:ext uri="{FF2B5EF4-FFF2-40B4-BE49-F238E27FC236}">
                  <a16:creationId xmlns:a16="http://schemas.microsoft.com/office/drawing/2014/main" id="{BD76A031-3EF6-841D-73C2-1F44806BE839}"/>
                </a:ext>
              </a:extLst>
            </p:cNvPr>
            <p:cNvSpPr/>
            <p:nvPr/>
          </p:nvSpPr>
          <p:spPr bwMode="auto">
            <a:xfrm>
              <a:off x="2254690" y="2001187"/>
              <a:ext cx="73557" cy="55168"/>
            </a:xfrm>
            <a:custGeom>
              <a:avLst/>
              <a:gdLst>
                <a:gd name="T0" fmla="*/ 11 w 12"/>
                <a:gd name="T1" fmla="*/ 3 h 9"/>
                <a:gd name="T2" fmla="*/ 6 w 12"/>
                <a:gd name="T3" fmla="*/ 2 h 9"/>
                <a:gd name="T4" fmla="*/ 2 w 12"/>
                <a:gd name="T5" fmla="*/ 1 h 9"/>
                <a:gd name="T6" fmla="*/ 0 w 12"/>
                <a:gd name="T7" fmla="*/ 3 h 9"/>
                <a:gd name="T8" fmla="*/ 1 w 12"/>
                <a:gd name="T9" fmla="*/ 4 h 9"/>
                <a:gd name="T10" fmla="*/ 1 w 12"/>
                <a:gd name="T11" fmla="*/ 6 h 9"/>
                <a:gd name="T12" fmla="*/ 3 w 12"/>
                <a:gd name="T13" fmla="*/ 8 h 9"/>
                <a:gd name="T14" fmla="*/ 6 w 12"/>
                <a:gd name="T15" fmla="*/ 9 h 9"/>
                <a:gd name="T16" fmla="*/ 10 w 12"/>
                <a:gd name="T17" fmla="*/ 8 h 9"/>
                <a:gd name="T18" fmla="*/ 11 w 12"/>
                <a:gd name="T1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11" y="3"/>
                  </a:move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ubicBezTo>
                    <a:pt x="4" y="9"/>
                    <a:pt x="5" y="9"/>
                    <a:pt x="6" y="9"/>
                  </a:cubicBezTo>
                  <a:cubicBezTo>
                    <a:pt x="7" y="9"/>
                    <a:pt x="9" y="8"/>
                    <a:pt x="10" y="8"/>
                  </a:cubicBezTo>
                  <a:cubicBezTo>
                    <a:pt x="11" y="8"/>
                    <a:pt x="12" y="4"/>
                    <a:pt x="11" y="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8" name="Freeform 32">
              <a:extLst>
                <a:ext uri="{FF2B5EF4-FFF2-40B4-BE49-F238E27FC236}">
                  <a16:creationId xmlns:a16="http://schemas.microsoft.com/office/drawing/2014/main" id="{23E0615B-C823-3537-05C4-F88597F33329}"/>
                </a:ext>
              </a:extLst>
            </p:cNvPr>
            <p:cNvSpPr/>
            <p:nvPr/>
          </p:nvSpPr>
          <p:spPr bwMode="auto">
            <a:xfrm>
              <a:off x="2722596" y="1853051"/>
              <a:ext cx="110336" cy="111358"/>
            </a:xfrm>
            <a:custGeom>
              <a:avLst/>
              <a:gdLst>
                <a:gd name="T0" fmla="*/ 10 w 18"/>
                <a:gd name="T1" fmla="*/ 7 h 18"/>
                <a:gd name="T2" fmla="*/ 17 w 18"/>
                <a:gd name="T3" fmla="*/ 2 h 18"/>
                <a:gd name="T4" fmla="*/ 16 w 18"/>
                <a:gd name="T5" fmla="*/ 0 h 18"/>
                <a:gd name="T6" fmla="*/ 15 w 18"/>
                <a:gd name="T7" fmla="*/ 1 h 18"/>
                <a:gd name="T8" fmla="*/ 7 w 18"/>
                <a:gd name="T9" fmla="*/ 3 h 18"/>
                <a:gd name="T10" fmla="*/ 3 w 18"/>
                <a:gd name="T11" fmla="*/ 6 h 18"/>
                <a:gd name="T12" fmla="*/ 0 w 18"/>
                <a:gd name="T13" fmla="*/ 14 h 18"/>
                <a:gd name="T14" fmla="*/ 3 w 18"/>
                <a:gd name="T15" fmla="*/ 17 h 18"/>
                <a:gd name="T16" fmla="*/ 6 w 18"/>
                <a:gd name="T17" fmla="*/ 17 h 18"/>
                <a:gd name="T18" fmla="*/ 5 w 18"/>
                <a:gd name="T19" fmla="*/ 12 h 18"/>
                <a:gd name="T20" fmla="*/ 10 w 18"/>
                <a:gd name="T2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0" y="7"/>
                  </a:moveTo>
                  <a:cubicBezTo>
                    <a:pt x="12" y="5"/>
                    <a:pt x="17" y="4"/>
                    <a:pt x="17" y="2"/>
                  </a:cubicBezTo>
                  <a:cubicBezTo>
                    <a:pt x="18" y="1"/>
                    <a:pt x="17" y="0"/>
                    <a:pt x="16" y="0"/>
                  </a:cubicBezTo>
                  <a:cubicBezTo>
                    <a:pt x="16" y="0"/>
                    <a:pt x="15" y="1"/>
                    <a:pt x="15" y="1"/>
                  </a:cubicBezTo>
                  <a:cubicBezTo>
                    <a:pt x="15" y="1"/>
                    <a:pt x="9" y="3"/>
                    <a:pt x="7" y="3"/>
                  </a:cubicBezTo>
                  <a:cubicBezTo>
                    <a:pt x="6" y="4"/>
                    <a:pt x="4" y="6"/>
                    <a:pt x="3" y="6"/>
                  </a:cubicBezTo>
                  <a:cubicBezTo>
                    <a:pt x="2" y="7"/>
                    <a:pt x="1" y="13"/>
                    <a:pt x="0" y="14"/>
                  </a:cubicBezTo>
                  <a:cubicBezTo>
                    <a:pt x="0" y="14"/>
                    <a:pt x="2" y="17"/>
                    <a:pt x="3" y="17"/>
                  </a:cubicBezTo>
                  <a:cubicBezTo>
                    <a:pt x="4" y="18"/>
                    <a:pt x="6" y="17"/>
                    <a:pt x="6" y="17"/>
                  </a:cubicBezTo>
                  <a:cubicBezTo>
                    <a:pt x="7" y="17"/>
                    <a:pt x="6" y="13"/>
                    <a:pt x="5" y="12"/>
                  </a:cubicBezTo>
                  <a:cubicBezTo>
                    <a:pt x="5" y="10"/>
                    <a:pt x="9" y="8"/>
                    <a:pt x="10" y="7"/>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9" name="Freeform 33">
              <a:extLst>
                <a:ext uri="{FF2B5EF4-FFF2-40B4-BE49-F238E27FC236}">
                  <a16:creationId xmlns:a16="http://schemas.microsoft.com/office/drawing/2014/main" id="{CED68EBB-86CD-ED17-3185-48410A544F5A}"/>
                </a:ext>
              </a:extLst>
            </p:cNvPr>
            <p:cNvSpPr/>
            <p:nvPr/>
          </p:nvSpPr>
          <p:spPr bwMode="auto">
            <a:xfrm>
              <a:off x="2747115" y="1773364"/>
              <a:ext cx="30649" cy="36779"/>
            </a:xfrm>
            <a:custGeom>
              <a:avLst/>
              <a:gdLst>
                <a:gd name="T0" fmla="*/ 0 w 5"/>
                <a:gd name="T1" fmla="*/ 5 h 6"/>
                <a:gd name="T2" fmla="*/ 5 w 5"/>
                <a:gd name="T3" fmla="*/ 4 h 6"/>
                <a:gd name="T4" fmla="*/ 0 w 5"/>
                <a:gd name="T5" fmla="*/ 5 h 6"/>
              </a:gdLst>
              <a:ahLst/>
              <a:cxnLst>
                <a:cxn ang="0">
                  <a:pos x="T0" y="T1"/>
                </a:cxn>
                <a:cxn ang="0">
                  <a:pos x="T2" y="T3"/>
                </a:cxn>
                <a:cxn ang="0">
                  <a:pos x="T4" y="T5"/>
                </a:cxn>
              </a:cxnLst>
              <a:rect l="0" t="0" r="r" b="b"/>
              <a:pathLst>
                <a:path w="5" h="6">
                  <a:moveTo>
                    <a:pt x="0" y="5"/>
                  </a:moveTo>
                  <a:cubicBezTo>
                    <a:pt x="2" y="6"/>
                    <a:pt x="3" y="4"/>
                    <a:pt x="5" y="4"/>
                  </a:cubicBezTo>
                  <a:cubicBezTo>
                    <a:pt x="5" y="0"/>
                    <a:pt x="0" y="1"/>
                    <a:pt x="0" y="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0" name="Freeform 34">
              <a:extLst>
                <a:ext uri="{FF2B5EF4-FFF2-40B4-BE49-F238E27FC236}">
                  <a16:creationId xmlns:a16="http://schemas.microsoft.com/office/drawing/2014/main" id="{98914698-C2D4-24F3-1743-6695EB4EF0A1}"/>
                </a:ext>
              </a:extLst>
            </p:cNvPr>
            <p:cNvSpPr/>
            <p:nvPr/>
          </p:nvSpPr>
          <p:spPr bwMode="auto">
            <a:xfrm>
              <a:off x="2974938" y="1797884"/>
              <a:ext cx="55168" cy="18389"/>
            </a:xfrm>
            <a:custGeom>
              <a:avLst/>
              <a:gdLst>
                <a:gd name="T0" fmla="*/ 0 w 9"/>
                <a:gd name="T1" fmla="*/ 1 h 3"/>
                <a:gd name="T2" fmla="*/ 7 w 9"/>
                <a:gd name="T3" fmla="*/ 2 h 3"/>
                <a:gd name="T4" fmla="*/ 5 w 9"/>
                <a:gd name="T5" fmla="*/ 0 h 3"/>
                <a:gd name="T6" fmla="*/ 0 w 9"/>
                <a:gd name="T7" fmla="*/ 1 h 3"/>
              </a:gdLst>
              <a:ahLst/>
              <a:cxnLst>
                <a:cxn ang="0">
                  <a:pos x="T0" y="T1"/>
                </a:cxn>
                <a:cxn ang="0">
                  <a:pos x="T2" y="T3"/>
                </a:cxn>
                <a:cxn ang="0">
                  <a:pos x="T4" y="T5"/>
                </a:cxn>
                <a:cxn ang="0">
                  <a:pos x="T6" y="T7"/>
                </a:cxn>
              </a:cxnLst>
              <a:rect l="0" t="0" r="r" b="b"/>
              <a:pathLst>
                <a:path w="9" h="3">
                  <a:moveTo>
                    <a:pt x="0" y="1"/>
                  </a:moveTo>
                  <a:cubicBezTo>
                    <a:pt x="0" y="2"/>
                    <a:pt x="6" y="3"/>
                    <a:pt x="7" y="2"/>
                  </a:cubicBezTo>
                  <a:cubicBezTo>
                    <a:pt x="9" y="2"/>
                    <a:pt x="7" y="0"/>
                    <a:pt x="5" y="0"/>
                  </a:cubicBezTo>
                  <a:cubicBezTo>
                    <a:pt x="2" y="0"/>
                    <a:pt x="0" y="1"/>
                    <a:pt x="0"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1" name="Freeform 35">
              <a:extLst>
                <a:ext uri="{FF2B5EF4-FFF2-40B4-BE49-F238E27FC236}">
                  <a16:creationId xmlns:a16="http://schemas.microsoft.com/office/drawing/2014/main" id="{FA3C7C71-7B21-CF91-BFDC-07063FB2856D}"/>
                </a:ext>
              </a:extLst>
            </p:cNvPr>
            <p:cNvSpPr/>
            <p:nvPr/>
          </p:nvSpPr>
          <p:spPr bwMode="auto">
            <a:xfrm>
              <a:off x="1780655" y="2037966"/>
              <a:ext cx="50059" cy="30649"/>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2" name="Freeform 36">
              <a:extLst>
                <a:ext uri="{FF2B5EF4-FFF2-40B4-BE49-F238E27FC236}">
                  <a16:creationId xmlns:a16="http://schemas.microsoft.com/office/drawing/2014/main" id="{EA4B7562-AA1A-D34D-69D2-9F7404A2F3A4}"/>
                </a:ext>
              </a:extLst>
            </p:cNvPr>
            <p:cNvSpPr/>
            <p:nvPr/>
          </p:nvSpPr>
          <p:spPr bwMode="auto">
            <a:xfrm>
              <a:off x="1867493" y="2585559"/>
              <a:ext cx="18389" cy="1226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Freeform 37">
              <a:extLst>
                <a:ext uri="{FF2B5EF4-FFF2-40B4-BE49-F238E27FC236}">
                  <a16:creationId xmlns:a16="http://schemas.microsoft.com/office/drawing/2014/main" id="{15C367EF-5124-8946-EB8E-E36FD356A822}"/>
                </a:ext>
              </a:extLst>
            </p:cNvPr>
            <p:cNvSpPr/>
            <p:nvPr/>
          </p:nvSpPr>
          <p:spPr bwMode="auto">
            <a:xfrm>
              <a:off x="1731616" y="2542650"/>
              <a:ext cx="123617" cy="55168"/>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4" name="Freeform 38">
              <a:extLst>
                <a:ext uri="{FF2B5EF4-FFF2-40B4-BE49-F238E27FC236}">
                  <a16:creationId xmlns:a16="http://schemas.microsoft.com/office/drawing/2014/main" id="{DB5D02DE-AE62-B834-A3CE-19C1D7C52424}"/>
                </a:ext>
              </a:extLst>
            </p:cNvPr>
            <p:cNvSpPr/>
            <p:nvPr/>
          </p:nvSpPr>
          <p:spPr bwMode="auto">
            <a:xfrm>
              <a:off x="1774525" y="2591688"/>
              <a:ext cx="18389" cy="6130"/>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5" name="Freeform 39">
              <a:extLst>
                <a:ext uri="{FF2B5EF4-FFF2-40B4-BE49-F238E27FC236}">
                  <a16:creationId xmlns:a16="http://schemas.microsoft.com/office/drawing/2014/main" id="{B06BB220-8018-1BA7-8272-B6B0966275F3}"/>
                </a:ext>
              </a:extLst>
            </p:cNvPr>
            <p:cNvSpPr/>
            <p:nvPr/>
          </p:nvSpPr>
          <p:spPr bwMode="auto">
            <a:xfrm>
              <a:off x="1774525" y="2524261"/>
              <a:ext cx="12260" cy="1226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6" name="Freeform 40">
              <a:extLst>
                <a:ext uri="{FF2B5EF4-FFF2-40B4-BE49-F238E27FC236}">
                  <a16:creationId xmlns:a16="http://schemas.microsoft.com/office/drawing/2014/main" id="{67592C44-EBF1-62DC-F8E0-D45AEDA37D26}"/>
                </a:ext>
              </a:extLst>
            </p:cNvPr>
            <p:cNvSpPr/>
            <p:nvPr/>
          </p:nvSpPr>
          <p:spPr bwMode="auto">
            <a:xfrm>
              <a:off x="1799044" y="2518131"/>
              <a:ext cx="18389" cy="18389"/>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Freeform 41">
              <a:extLst>
                <a:ext uri="{FF2B5EF4-FFF2-40B4-BE49-F238E27FC236}">
                  <a16:creationId xmlns:a16="http://schemas.microsoft.com/office/drawing/2014/main" id="{6D63E38E-C80D-F66C-163B-AAA4710F7C1E}"/>
                </a:ext>
              </a:extLst>
            </p:cNvPr>
            <p:cNvSpPr/>
            <p:nvPr/>
          </p:nvSpPr>
          <p:spPr bwMode="auto">
            <a:xfrm>
              <a:off x="1817433" y="2536520"/>
              <a:ext cx="25540" cy="24519"/>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8" name="Freeform 42">
              <a:extLst>
                <a:ext uri="{FF2B5EF4-FFF2-40B4-BE49-F238E27FC236}">
                  <a16:creationId xmlns:a16="http://schemas.microsoft.com/office/drawing/2014/main" id="{D8E49904-B717-F5C4-1F17-71D65EA886AC}"/>
                </a:ext>
              </a:extLst>
            </p:cNvPr>
            <p:cNvSpPr/>
            <p:nvPr/>
          </p:nvSpPr>
          <p:spPr bwMode="auto">
            <a:xfrm>
              <a:off x="3423433" y="2782733"/>
              <a:ext cx="43930" cy="30649"/>
            </a:xfrm>
            <a:custGeom>
              <a:avLst/>
              <a:gdLst>
                <a:gd name="T0" fmla="*/ 5 w 7"/>
                <a:gd name="T1" fmla="*/ 1 h 5"/>
                <a:gd name="T2" fmla="*/ 2 w 7"/>
                <a:gd name="T3" fmla="*/ 1 h 5"/>
                <a:gd name="T4" fmla="*/ 1 w 7"/>
                <a:gd name="T5" fmla="*/ 2 h 5"/>
                <a:gd name="T6" fmla="*/ 1 w 7"/>
                <a:gd name="T7" fmla="*/ 3 h 5"/>
                <a:gd name="T8" fmla="*/ 6 w 7"/>
                <a:gd name="T9" fmla="*/ 5 h 5"/>
                <a:gd name="T10" fmla="*/ 7 w 7"/>
                <a:gd name="T11" fmla="*/ 0 h 5"/>
                <a:gd name="T12" fmla="*/ 5 w 7"/>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1"/>
                  </a:moveTo>
                  <a:cubicBezTo>
                    <a:pt x="5" y="1"/>
                    <a:pt x="2" y="1"/>
                    <a:pt x="2" y="1"/>
                  </a:cubicBezTo>
                  <a:cubicBezTo>
                    <a:pt x="2" y="0"/>
                    <a:pt x="1" y="2"/>
                    <a:pt x="1" y="2"/>
                  </a:cubicBezTo>
                  <a:cubicBezTo>
                    <a:pt x="0" y="2"/>
                    <a:pt x="1" y="3"/>
                    <a:pt x="1" y="3"/>
                  </a:cubicBezTo>
                  <a:cubicBezTo>
                    <a:pt x="2" y="3"/>
                    <a:pt x="4" y="4"/>
                    <a:pt x="6" y="5"/>
                  </a:cubicBezTo>
                  <a:cubicBezTo>
                    <a:pt x="6" y="3"/>
                    <a:pt x="7" y="1"/>
                    <a:pt x="7" y="0"/>
                  </a:cubicBezTo>
                  <a:cubicBezTo>
                    <a:pt x="6" y="0"/>
                    <a:pt x="6" y="0"/>
                    <a:pt x="5"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9" name="Freeform 43">
              <a:extLst>
                <a:ext uri="{FF2B5EF4-FFF2-40B4-BE49-F238E27FC236}">
                  <a16:creationId xmlns:a16="http://schemas.microsoft.com/office/drawing/2014/main" id="{4FE48EA9-C2F5-D38A-9503-B897BF31262B}"/>
                </a:ext>
              </a:extLst>
            </p:cNvPr>
            <p:cNvSpPr/>
            <p:nvPr/>
          </p:nvSpPr>
          <p:spPr bwMode="auto">
            <a:xfrm>
              <a:off x="1491534" y="1903111"/>
              <a:ext cx="640560" cy="147012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30 w 104"/>
                <a:gd name="T99" fmla="*/ 21 h 239"/>
                <a:gd name="T100" fmla="*/ 23 w 104"/>
                <a:gd name="T101" fmla="*/ 32 h 239"/>
                <a:gd name="T102" fmla="*/ 18 w 104"/>
                <a:gd name="T103" fmla="*/ 41 h 239"/>
                <a:gd name="T104" fmla="*/ 12 w 104"/>
                <a:gd name="T105" fmla="*/ 52 h 239"/>
                <a:gd name="T106" fmla="*/ 8 w 104"/>
                <a:gd name="T107" fmla="*/ 63 h 239"/>
                <a:gd name="T108" fmla="*/ 3 w 104"/>
                <a:gd name="T109" fmla="*/ 80 h 239"/>
                <a:gd name="T110" fmla="*/ 2 w 104"/>
                <a:gd name="T111" fmla="*/ 100 h 239"/>
                <a:gd name="T112" fmla="*/ 6 w 104"/>
                <a:gd name="T113" fmla="*/ 99 h 239"/>
                <a:gd name="T114" fmla="*/ 22 w 104"/>
                <a:gd name="T115" fmla="*/ 116 h 239"/>
                <a:gd name="T116" fmla="*/ 35 w 104"/>
                <a:gd name="T117" fmla="*/ 124 h 239"/>
                <a:gd name="T118" fmla="*/ 44 w 104"/>
                <a:gd name="T119" fmla="*/ 129 h 239"/>
                <a:gd name="T120" fmla="*/ 44 w 104"/>
                <a:gd name="T121" fmla="*/ 141 h 239"/>
                <a:gd name="T122" fmla="*/ 45 w 104"/>
                <a:gd name="T123" fmla="*/ 154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36" y="14"/>
                    <a:pt x="35" y="15"/>
                    <a:pt x="34" y="15"/>
                  </a:cubicBezTo>
                  <a:cubicBezTo>
                    <a:pt x="34" y="16"/>
                    <a:pt x="33" y="17"/>
                    <a:pt x="32" y="18"/>
                  </a:cubicBezTo>
                  <a:cubicBezTo>
                    <a:pt x="32" y="19"/>
                    <a:pt x="31" y="20"/>
                    <a:pt x="30" y="21"/>
                  </a:cubicBezTo>
                  <a:cubicBezTo>
                    <a:pt x="30" y="22"/>
                    <a:pt x="29" y="23"/>
                    <a:pt x="28" y="24"/>
                  </a:cubicBezTo>
                  <a:cubicBezTo>
                    <a:pt x="27" y="25"/>
                    <a:pt x="27" y="26"/>
                    <a:pt x="26" y="28"/>
                  </a:cubicBezTo>
                  <a:cubicBezTo>
                    <a:pt x="25" y="29"/>
                    <a:pt x="24" y="30"/>
                    <a:pt x="23" y="32"/>
                  </a:cubicBezTo>
                  <a:cubicBezTo>
                    <a:pt x="22" y="33"/>
                    <a:pt x="22" y="34"/>
                    <a:pt x="21" y="35"/>
                  </a:cubicBezTo>
                  <a:cubicBezTo>
                    <a:pt x="21" y="36"/>
                    <a:pt x="20" y="37"/>
                    <a:pt x="20" y="37"/>
                  </a:cubicBezTo>
                  <a:cubicBezTo>
                    <a:pt x="19" y="39"/>
                    <a:pt x="18" y="40"/>
                    <a:pt x="18" y="41"/>
                  </a:cubicBezTo>
                  <a:cubicBezTo>
                    <a:pt x="17" y="42"/>
                    <a:pt x="17" y="42"/>
                    <a:pt x="17" y="43"/>
                  </a:cubicBezTo>
                  <a:cubicBezTo>
                    <a:pt x="15" y="46"/>
                    <a:pt x="14" y="49"/>
                    <a:pt x="13" y="52"/>
                  </a:cubicBezTo>
                  <a:cubicBezTo>
                    <a:pt x="13" y="52"/>
                    <a:pt x="12" y="52"/>
                    <a:pt x="12" y="52"/>
                  </a:cubicBezTo>
                  <a:cubicBezTo>
                    <a:pt x="12" y="53"/>
                    <a:pt x="11" y="55"/>
                    <a:pt x="11" y="56"/>
                  </a:cubicBezTo>
                  <a:cubicBezTo>
                    <a:pt x="10" y="57"/>
                    <a:pt x="10" y="58"/>
                    <a:pt x="10" y="58"/>
                  </a:cubicBezTo>
                  <a:cubicBezTo>
                    <a:pt x="9" y="60"/>
                    <a:pt x="9" y="61"/>
                    <a:pt x="8" y="63"/>
                  </a:cubicBezTo>
                  <a:cubicBezTo>
                    <a:pt x="8" y="63"/>
                    <a:pt x="8" y="63"/>
                    <a:pt x="8" y="63"/>
                  </a:cubicBezTo>
                  <a:cubicBezTo>
                    <a:pt x="6" y="69"/>
                    <a:pt x="5" y="74"/>
                    <a:pt x="3" y="79"/>
                  </a:cubicBezTo>
                  <a:cubicBezTo>
                    <a:pt x="3" y="80"/>
                    <a:pt x="3" y="80"/>
                    <a:pt x="3" y="80"/>
                  </a:cubicBezTo>
                  <a:cubicBezTo>
                    <a:pt x="2" y="86"/>
                    <a:pt x="1" y="92"/>
                    <a:pt x="0" y="97"/>
                  </a:cubicBezTo>
                  <a:cubicBezTo>
                    <a:pt x="0" y="97"/>
                    <a:pt x="0" y="97"/>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0" name="Line 44">
              <a:extLst>
                <a:ext uri="{FF2B5EF4-FFF2-40B4-BE49-F238E27FC236}">
                  <a16:creationId xmlns:a16="http://schemas.microsoft.com/office/drawing/2014/main" id="{081E93D1-D375-D3C6-8733-EDD808F8A339}"/>
                </a:ext>
              </a:extLst>
            </p:cNvPr>
            <p:cNvSpPr>
              <a:spLocks noChangeShapeType="1"/>
            </p:cNvSpPr>
            <p:nvPr/>
          </p:nvSpPr>
          <p:spPr bwMode="auto">
            <a:xfrm flipH="1">
              <a:off x="1910402" y="230869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1" name="Line 45">
              <a:extLst>
                <a:ext uri="{FF2B5EF4-FFF2-40B4-BE49-F238E27FC236}">
                  <a16:creationId xmlns:a16="http://schemas.microsoft.com/office/drawing/2014/main" id="{6EDC5B5C-4962-8FE0-B548-BA20B80C400C}"/>
                </a:ext>
              </a:extLst>
            </p:cNvPr>
            <p:cNvSpPr>
              <a:spLocks noChangeShapeType="1"/>
            </p:cNvSpPr>
            <p:nvPr/>
          </p:nvSpPr>
          <p:spPr bwMode="auto">
            <a:xfrm flipH="1">
              <a:off x="1910402" y="230869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2" name="Freeform 46">
              <a:extLst>
                <a:ext uri="{FF2B5EF4-FFF2-40B4-BE49-F238E27FC236}">
                  <a16:creationId xmlns:a16="http://schemas.microsoft.com/office/drawing/2014/main" id="{F972BE6D-4F66-4ADC-069E-94D2AF1CF5B3}"/>
                </a:ext>
              </a:extLst>
            </p:cNvPr>
            <p:cNvSpPr/>
            <p:nvPr/>
          </p:nvSpPr>
          <p:spPr bwMode="auto">
            <a:xfrm>
              <a:off x="1799044" y="1748845"/>
              <a:ext cx="209433" cy="142007"/>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20 w 34"/>
                <a:gd name="T23" fmla="*/ 7 h 23"/>
                <a:gd name="T24" fmla="*/ 15 w 34"/>
                <a:gd name="T25" fmla="*/ 11 h 23"/>
                <a:gd name="T26" fmla="*/ 11 w 34"/>
                <a:gd name="T27" fmla="*/ 14 h 23"/>
                <a:gd name="T28" fmla="*/ 10 w 34"/>
                <a:gd name="T29" fmla="*/ 15 h 23"/>
                <a:gd name="T30" fmla="*/ 6 w 34"/>
                <a:gd name="T31" fmla="*/ 19 h 23"/>
                <a:gd name="T32" fmla="*/ 5 w 34"/>
                <a:gd name="T33" fmla="*/ 19 h 23"/>
                <a:gd name="T34" fmla="*/ 0 w 34"/>
                <a:gd name="T35" fmla="*/ 23 h 23"/>
                <a:gd name="T36" fmla="*/ 7 w 34"/>
                <a:gd name="T3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20" y="7"/>
                    <a:pt x="20" y="7"/>
                    <a:pt x="20" y="7"/>
                  </a:cubicBezTo>
                  <a:cubicBezTo>
                    <a:pt x="18" y="9"/>
                    <a:pt x="17" y="10"/>
                    <a:pt x="15" y="11"/>
                  </a:cubicBezTo>
                  <a:cubicBezTo>
                    <a:pt x="14" y="12"/>
                    <a:pt x="13" y="13"/>
                    <a:pt x="11" y="14"/>
                  </a:cubicBezTo>
                  <a:cubicBezTo>
                    <a:pt x="11" y="14"/>
                    <a:pt x="10" y="15"/>
                    <a:pt x="10" y="15"/>
                  </a:cubicBezTo>
                  <a:cubicBezTo>
                    <a:pt x="8" y="16"/>
                    <a:pt x="7" y="17"/>
                    <a:pt x="6" y="19"/>
                  </a:cubicBezTo>
                  <a:cubicBezTo>
                    <a:pt x="5" y="19"/>
                    <a:pt x="5" y="19"/>
                    <a:pt x="5" y="19"/>
                  </a:cubicBezTo>
                  <a:cubicBezTo>
                    <a:pt x="3" y="21"/>
                    <a:pt x="2" y="22"/>
                    <a:pt x="0" y="23"/>
                  </a:cubicBezTo>
                  <a:cubicBezTo>
                    <a:pt x="2" y="23"/>
                    <a:pt x="5" y="23"/>
                    <a:pt x="7" y="23"/>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3" name="Freeform 47">
              <a:extLst>
                <a:ext uri="{FF2B5EF4-FFF2-40B4-BE49-F238E27FC236}">
                  <a16:creationId xmlns:a16="http://schemas.microsoft.com/office/drawing/2014/main" id="{3516A9B2-3BB5-A8DF-053E-5E77BF627988}"/>
                </a:ext>
              </a:extLst>
            </p:cNvPr>
            <p:cNvSpPr/>
            <p:nvPr/>
          </p:nvSpPr>
          <p:spPr bwMode="auto">
            <a:xfrm>
              <a:off x="2279209" y="1976668"/>
              <a:ext cx="203304" cy="423976"/>
            </a:xfrm>
            <a:custGeom>
              <a:avLst/>
              <a:gdLst>
                <a:gd name="T0" fmla="*/ 31 w 33"/>
                <a:gd name="T1" fmla="*/ 65 h 69"/>
                <a:gd name="T2" fmla="*/ 31 w 33"/>
                <a:gd name="T3" fmla="*/ 67 h 69"/>
                <a:gd name="T4" fmla="*/ 33 w 33"/>
                <a:gd name="T5" fmla="*/ 65 h 69"/>
                <a:gd name="T6" fmla="*/ 33 w 33"/>
                <a:gd name="T7" fmla="*/ 56 h 69"/>
                <a:gd name="T8" fmla="*/ 33 w 33"/>
                <a:gd name="T9" fmla="*/ 56 h 69"/>
                <a:gd name="T10" fmla="*/ 33 w 33"/>
                <a:gd name="T11" fmla="*/ 55 h 69"/>
                <a:gd name="T12" fmla="*/ 33 w 33"/>
                <a:gd name="T13" fmla="*/ 0 h 69"/>
                <a:gd name="T14" fmla="*/ 31 w 33"/>
                <a:gd name="T15" fmla="*/ 2 h 69"/>
                <a:gd name="T16" fmla="*/ 27 w 33"/>
                <a:gd name="T17" fmla="*/ 9 h 69"/>
                <a:gd name="T18" fmla="*/ 24 w 33"/>
                <a:gd name="T19" fmla="*/ 10 h 69"/>
                <a:gd name="T20" fmla="*/ 23 w 33"/>
                <a:gd name="T21" fmla="*/ 12 h 69"/>
                <a:gd name="T22" fmla="*/ 19 w 33"/>
                <a:gd name="T23" fmla="*/ 16 h 69"/>
                <a:gd name="T24" fmla="*/ 20 w 33"/>
                <a:gd name="T25" fmla="*/ 23 h 69"/>
                <a:gd name="T26" fmla="*/ 22 w 33"/>
                <a:gd name="T27" fmla="*/ 27 h 69"/>
                <a:gd name="T28" fmla="*/ 22 w 33"/>
                <a:gd name="T29" fmla="*/ 31 h 69"/>
                <a:gd name="T30" fmla="*/ 23 w 33"/>
                <a:gd name="T31" fmla="*/ 33 h 69"/>
                <a:gd name="T32" fmla="*/ 19 w 33"/>
                <a:gd name="T33" fmla="*/ 34 h 69"/>
                <a:gd name="T34" fmla="*/ 17 w 33"/>
                <a:gd name="T35" fmla="*/ 37 h 69"/>
                <a:gd name="T36" fmla="*/ 13 w 33"/>
                <a:gd name="T37" fmla="*/ 39 h 69"/>
                <a:gd name="T38" fmla="*/ 14 w 33"/>
                <a:gd name="T39" fmla="*/ 37 h 69"/>
                <a:gd name="T40" fmla="*/ 14 w 33"/>
                <a:gd name="T41" fmla="*/ 34 h 69"/>
                <a:gd name="T42" fmla="*/ 12 w 33"/>
                <a:gd name="T43" fmla="*/ 28 h 69"/>
                <a:gd name="T44" fmla="*/ 10 w 33"/>
                <a:gd name="T45" fmla="*/ 25 h 69"/>
                <a:gd name="T46" fmla="*/ 10 w 33"/>
                <a:gd name="T47" fmla="*/ 23 h 69"/>
                <a:gd name="T48" fmla="*/ 7 w 33"/>
                <a:gd name="T49" fmla="*/ 23 h 69"/>
                <a:gd name="T50" fmla="*/ 6 w 33"/>
                <a:gd name="T51" fmla="*/ 29 h 69"/>
                <a:gd name="T52" fmla="*/ 7 w 33"/>
                <a:gd name="T53" fmla="*/ 32 h 69"/>
                <a:gd name="T54" fmla="*/ 7 w 33"/>
                <a:gd name="T55" fmla="*/ 35 h 69"/>
                <a:gd name="T56" fmla="*/ 6 w 33"/>
                <a:gd name="T57" fmla="*/ 39 h 69"/>
                <a:gd name="T58" fmla="*/ 5 w 33"/>
                <a:gd name="T59" fmla="*/ 42 h 69"/>
                <a:gd name="T60" fmla="*/ 10 w 33"/>
                <a:gd name="T61" fmla="*/ 42 h 69"/>
                <a:gd name="T62" fmla="*/ 12 w 33"/>
                <a:gd name="T63" fmla="*/ 42 h 69"/>
                <a:gd name="T64" fmla="*/ 9 w 33"/>
                <a:gd name="T65" fmla="*/ 44 h 69"/>
                <a:gd name="T66" fmla="*/ 6 w 33"/>
                <a:gd name="T67" fmla="*/ 47 h 69"/>
                <a:gd name="T68" fmla="*/ 7 w 33"/>
                <a:gd name="T69" fmla="*/ 48 h 69"/>
                <a:gd name="T70" fmla="*/ 10 w 33"/>
                <a:gd name="T71" fmla="*/ 52 h 69"/>
                <a:gd name="T72" fmla="*/ 10 w 33"/>
                <a:gd name="T73" fmla="*/ 55 h 69"/>
                <a:gd name="T74" fmla="*/ 4 w 33"/>
                <a:gd name="T75" fmla="*/ 55 h 69"/>
                <a:gd name="T76" fmla="*/ 0 w 33"/>
                <a:gd name="T77" fmla="*/ 60 h 69"/>
                <a:gd name="T78" fmla="*/ 0 w 33"/>
                <a:gd name="T79" fmla="*/ 66 h 69"/>
                <a:gd name="T80" fmla="*/ 5 w 33"/>
                <a:gd name="T81" fmla="*/ 68 h 69"/>
                <a:gd name="T82" fmla="*/ 9 w 33"/>
                <a:gd name="T83" fmla="*/ 68 h 69"/>
                <a:gd name="T84" fmla="*/ 13 w 33"/>
                <a:gd name="T85" fmla="*/ 63 h 69"/>
                <a:gd name="T86" fmla="*/ 17 w 33"/>
                <a:gd name="T87" fmla="*/ 58 h 69"/>
                <a:gd name="T88" fmla="*/ 22 w 33"/>
                <a:gd name="T89" fmla="*/ 56 h 69"/>
                <a:gd name="T90" fmla="*/ 23 w 33"/>
                <a:gd name="T91" fmla="*/ 61 h 69"/>
                <a:gd name="T92" fmla="*/ 27 w 33"/>
                <a:gd name="T93" fmla="*/ 61 h 69"/>
                <a:gd name="T94" fmla="*/ 27 w 33"/>
                <a:gd name="T95" fmla="*/ 59 h 69"/>
                <a:gd name="T96" fmla="*/ 31 w 33"/>
                <a:gd name="T97" fmla="*/ 62 h 69"/>
                <a:gd name="T98" fmla="*/ 31 w 33"/>
                <a:gd name="T99"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69">
                  <a:moveTo>
                    <a:pt x="31" y="65"/>
                  </a:moveTo>
                  <a:cubicBezTo>
                    <a:pt x="30" y="65"/>
                    <a:pt x="30" y="67"/>
                    <a:pt x="31" y="67"/>
                  </a:cubicBezTo>
                  <a:cubicBezTo>
                    <a:pt x="32" y="67"/>
                    <a:pt x="32" y="66"/>
                    <a:pt x="33" y="65"/>
                  </a:cubicBezTo>
                  <a:cubicBezTo>
                    <a:pt x="33" y="56"/>
                    <a:pt x="33" y="56"/>
                    <a:pt x="33" y="56"/>
                  </a:cubicBezTo>
                  <a:cubicBezTo>
                    <a:pt x="33" y="56"/>
                    <a:pt x="33" y="56"/>
                    <a:pt x="33" y="56"/>
                  </a:cubicBezTo>
                  <a:cubicBezTo>
                    <a:pt x="32" y="55"/>
                    <a:pt x="32" y="55"/>
                    <a:pt x="33" y="55"/>
                  </a:cubicBezTo>
                  <a:cubicBezTo>
                    <a:pt x="33" y="0"/>
                    <a:pt x="33" y="0"/>
                    <a:pt x="33" y="0"/>
                  </a:cubicBezTo>
                  <a:cubicBezTo>
                    <a:pt x="32" y="1"/>
                    <a:pt x="31" y="2"/>
                    <a:pt x="31" y="2"/>
                  </a:cubicBezTo>
                  <a:cubicBezTo>
                    <a:pt x="30" y="3"/>
                    <a:pt x="27" y="7"/>
                    <a:pt x="27" y="9"/>
                  </a:cubicBezTo>
                  <a:cubicBezTo>
                    <a:pt x="26" y="10"/>
                    <a:pt x="25" y="10"/>
                    <a:pt x="24" y="10"/>
                  </a:cubicBezTo>
                  <a:cubicBezTo>
                    <a:pt x="24" y="10"/>
                    <a:pt x="23" y="11"/>
                    <a:pt x="23" y="12"/>
                  </a:cubicBezTo>
                  <a:cubicBezTo>
                    <a:pt x="23" y="12"/>
                    <a:pt x="20" y="14"/>
                    <a:pt x="19" y="16"/>
                  </a:cubicBezTo>
                  <a:cubicBezTo>
                    <a:pt x="19" y="18"/>
                    <a:pt x="20" y="22"/>
                    <a:pt x="20" y="23"/>
                  </a:cubicBezTo>
                  <a:cubicBezTo>
                    <a:pt x="20" y="25"/>
                    <a:pt x="21" y="27"/>
                    <a:pt x="22" y="27"/>
                  </a:cubicBezTo>
                  <a:cubicBezTo>
                    <a:pt x="23" y="27"/>
                    <a:pt x="23" y="30"/>
                    <a:pt x="22" y="31"/>
                  </a:cubicBezTo>
                  <a:cubicBezTo>
                    <a:pt x="22" y="31"/>
                    <a:pt x="23" y="32"/>
                    <a:pt x="23" y="33"/>
                  </a:cubicBezTo>
                  <a:cubicBezTo>
                    <a:pt x="23" y="33"/>
                    <a:pt x="20" y="34"/>
                    <a:pt x="19" y="34"/>
                  </a:cubicBezTo>
                  <a:cubicBezTo>
                    <a:pt x="19" y="35"/>
                    <a:pt x="17" y="36"/>
                    <a:pt x="17" y="37"/>
                  </a:cubicBezTo>
                  <a:cubicBezTo>
                    <a:pt x="17" y="38"/>
                    <a:pt x="14" y="38"/>
                    <a:pt x="13" y="39"/>
                  </a:cubicBezTo>
                  <a:cubicBezTo>
                    <a:pt x="14" y="38"/>
                    <a:pt x="14" y="38"/>
                    <a:pt x="14" y="37"/>
                  </a:cubicBezTo>
                  <a:cubicBezTo>
                    <a:pt x="15" y="36"/>
                    <a:pt x="14" y="35"/>
                    <a:pt x="14" y="34"/>
                  </a:cubicBezTo>
                  <a:cubicBezTo>
                    <a:pt x="13" y="34"/>
                    <a:pt x="13" y="29"/>
                    <a:pt x="12" y="28"/>
                  </a:cubicBezTo>
                  <a:cubicBezTo>
                    <a:pt x="12" y="27"/>
                    <a:pt x="10" y="25"/>
                    <a:pt x="10" y="25"/>
                  </a:cubicBezTo>
                  <a:cubicBezTo>
                    <a:pt x="9" y="25"/>
                    <a:pt x="10" y="24"/>
                    <a:pt x="10" y="23"/>
                  </a:cubicBezTo>
                  <a:cubicBezTo>
                    <a:pt x="10" y="22"/>
                    <a:pt x="8" y="22"/>
                    <a:pt x="7" y="23"/>
                  </a:cubicBezTo>
                  <a:cubicBezTo>
                    <a:pt x="7" y="23"/>
                    <a:pt x="6" y="28"/>
                    <a:pt x="6" y="29"/>
                  </a:cubicBezTo>
                  <a:cubicBezTo>
                    <a:pt x="6" y="30"/>
                    <a:pt x="7" y="32"/>
                    <a:pt x="7" y="32"/>
                  </a:cubicBezTo>
                  <a:cubicBezTo>
                    <a:pt x="8" y="32"/>
                    <a:pt x="8" y="35"/>
                    <a:pt x="7" y="35"/>
                  </a:cubicBezTo>
                  <a:cubicBezTo>
                    <a:pt x="6" y="35"/>
                    <a:pt x="5" y="38"/>
                    <a:pt x="6" y="39"/>
                  </a:cubicBezTo>
                  <a:cubicBezTo>
                    <a:pt x="6" y="40"/>
                    <a:pt x="5" y="41"/>
                    <a:pt x="5" y="42"/>
                  </a:cubicBezTo>
                  <a:cubicBezTo>
                    <a:pt x="4" y="42"/>
                    <a:pt x="8" y="42"/>
                    <a:pt x="10" y="42"/>
                  </a:cubicBezTo>
                  <a:cubicBezTo>
                    <a:pt x="11" y="42"/>
                    <a:pt x="13" y="42"/>
                    <a:pt x="12" y="42"/>
                  </a:cubicBezTo>
                  <a:cubicBezTo>
                    <a:pt x="12" y="43"/>
                    <a:pt x="9" y="43"/>
                    <a:pt x="9" y="44"/>
                  </a:cubicBezTo>
                  <a:cubicBezTo>
                    <a:pt x="8" y="45"/>
                    <a:pt x="6" y="46"/>
                    <a:pt x="6" y="47"/>
                  </a:cubicBezTo>
                  <a:cubicBezTo>
                    <a:pt x="5" y="47"/>
                    <a:pt x="6" y="48"/>
                    <a:pt x="7" y="48"/>
                  </a:cubicBezTo>
                  <a:cubicBezTo>
                    <a:pt x="8" y="48"/>
                    <a:pt x="9" y="51"/>
                    <a:pt x="10" y="52"/>
                  </a:cubicBezTo>
                  <a:cubicBezTo>
                    <a:pt x="10" y="53"/>
                    <a:pt x="10" y="54"/>
                    <a:pt x="10" y="55"/>
                  </a:cubicBezTo>
                  <a:cubicBezTo>
                    <a:pt x="10" y="55"/>
                    <a:pt x="5" y="54"/>
                    <a:pt x="4" y="55"/>
                  </a:cubicBezTo>
                  <a:cubicBezTo>
                    <a:pt x="2" y="55"/>
                    <a:pt x="0" y="59"/>
                    <a:pt x="0" y="60"/>
                  </a:cubicBezTo>
                  <a:cubicBezTo>
                    <a:pt x="0" y="61"/>
                    <a:pt x="0" y="65"/>
                    <a:pt x="0" y="66"/>
                  </a:cubicBezTo>
                  <a:cubicBezTo>
                    <a:pt x="1" y="67"/>
                    <a:pt x="4" y="67"/>
                    <a:pt x="5" y="68"/>
                  </a:cubicBezTo>
                  <a:cubicBezTo>
                    <a:pt x="5" y="68"/>
                    <a:pt x="9" y="68"/>
                    <a:pt x="9" y="68"/>
                  </a:cubicBezTo>
                  <a:cubicBezTo>
                    <a:pt x="10" y="69"/>
                    <a:pt x="12" y="65"/>
                    <a:pt x="13" y="63"/>
                  </a:cubicBezTo>
                  <a:cubicBezTo>
                    <a:pt x="13" y="62"/>
                    <a:pt x="16" y="59"/>
                    <a:pt x="17" y="58"/>
                  </a:cubicBezTo>
                  <a:cubicBezTo>
                    <a:pt x="18" y="56"/>
                    <a:pt x="21" y="57"/>
                    <a:pt x="22" y="56"/>
                  </a:cubicBezTo>
                  <a:cubicBezTo>
                    <a:pt x="23" y="55"/>
                    <a:pt x="23" y="59"/>
                    <a:pt x="23" y="61"/>
                  </a:cubicBezTo>
                  <a:cubicBezTo>
                    <a:pt x="24" y="62"/>
                    <a:pt x="27" y="62"/>
                    <a:pt x="27" y="61"/>
                  </a:cubicBezTo>
                  <a:cubicBezTo>
                    <a:pt x="26" y="59"/>
                    <a:pt x="27" y="58"/>
                    <a:pt x="27" y="59"/>
                  </a:cubicBezTo>
                  <a:cubicBezTo>
                    <a:pt x="27" y="59"/>
                    <a:pt x="31" y="61"/>
                    <a:pt x="31" y="62"/>
                  </a:cubicBezTo>
                  <a:cubicBezTo>
                    <a:pt x="32" y="63"/>
                    <a:pt x="32" y="65"/>
                    <a:pt x="31" y="65"/>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4" name="Freeform 48">
              <a:extLst>
                <a:ext uri="{FF2B5EF4-FFF2-40B4-BE49-F238E27FC236}">
                  <a16:creationId xmlns:a16="http://schemas.microsoft.com/office/drawing/2014/main" id="{C6344F93-3DB6-7DD9-448F-800896510CED}"/>
                </a:ext>
              </a:extLst>
            </p:cNvPr>
            <p:cNvSpPr/>
            <p:nvPr/>
          </p:nvSpPr>
          <p:spPr bwMode="auto">
            <a:xfrm>
              <a:off x="2217911" y="2388385"/>
              <a:ext cx="264601" cy="695729"/>
            </a:xfrm>
            <a:custGeom>
              <a:avLst/>
              <a:gdLst>
                <a:gd name="T0" fmla="*/ 43 w 43"/>
                <a:gd name="T1" fmla="*/ 9 h 113"/>
                <a:gd name="T2" fmla="*/ 41 w 43"/>
                <a:gd name="T3" fmla="*/ 8 h 113"/>
                <a:gd name="T4" fmla="*/ 37 w 43"/>
                <a:gd name="T5" fmla="*/ 3 h 113"/>
                <a:gd name="T6" fmla="*/ 37 w 43"/>
                <a:gd name="T7" fmla="*/ 1 h 113"/>
                <a:gd name="T8" fmla="*/ 31 w 43"/>
                <a:gd name="T9" fmla="*/ 1 h 113"/>
                <a:gd name="T10" fmla="*/ 21 w 43"/>
                <a:gd name="T11" fmla="*/ 3 h 113"/>
                <a:gd name="T12" fmla="*/ 16 w 43"/>
                <a:gd name="T13" fmla="*/ 3 h 113"/>
                <a:gd name="T14" fmla="*/ 12 w 43"/>
                <a:gd name="T15" fmla="*/ 5 h 113"/>
                <a:gd name="T16" fmla="*/ 9 w 43"/>
                <a:gd name="T17" fmla="*/ 13 h 113"/>
                <a:gd name="T18" fmla="*/ 8 w 43"/>
                <a:gd name="T19" fmla="*/ 15 h 113"/>
                <a:gd name="T20" fmla="*/ 7 w 43"/>
                <a:gd name="T21" fmla="*/ 17 h 113"/>
                <a:gd name="T22" fmla="*/ 1 w 43"/>
                <a:gd name="T23" fmla="*/ 26 h 113"/>
                <a:gd name="T24" fmla="*/ 0 w 43"/>
                <a:gd name="T25" fmla="*/ 39 h 113"/>
                <a:gd name="T26" fmla="*/ 3 w 43"/>
                <a:gd name="T27" fmla="*/ 49 h 113"/>
                <a:gd name="T28" fmla="*/ 10 w 43"/>
                <a:gd name="T29" fmla="*/ 56 h 113"/>
                <a:gd name="T30" fmla="*/ 18 w 43"/>
                <a:gd name="T31" fmla="*/ 57 h 113"/>
                <a:gd name="T32" fmla="*/ 22 w 43"/>
                <a:gd name="T33" fmla="*/ 53 h 113"/>
                <a:gd name="T34" fmla="*/ 24 w 43"/>
                <a:gd name="T35" fmla="*/ 54 h 113"/>
                <a:gd name="T36" fmla="*/ 25 w 43"/>
                <a:gd name="T37" fmla="*/ 54 h 113"/>
                <a:gd name="T38" fmla="*/ 29 w 43"/>
                <a:gd name="T39" fmla="*/ 56 h 113"/>
                <a:gd name="T40" fmla="*/ 33 w 43"/>
                <a:gd name="T41" fmla="*/ 56 h 113"/>
                <a:gd name="T42" fmla="*/ 34 w 43"/>
                <a:gd name="T43" fmla="*/ 64 h 113"/>
                <a:gd name="T44" fmla="*/ 35 w 43"/>
                <a:gd name="T45" fmla="*/ 73 h 113"/>
                <a:gd name="T46" fmla="*/ 38 w 43"/>
                <a:gd name="T47" fmla="*/ 82 h 113"/>
                <a:gd name="T48" fmla="*/ 37 w 43"/>
                <a:gd name="T49" fmla="*/ 92 h 113"/>
                <a:gd name="T50" fmla="*/ 40 w 43"/>
                <a:gd name="T51" fmla="*/ 102 h 113"/>
                <a:gd name="T52" fmla="*/ 41 w 43"/>
                <a:gd name="T53" fmla="*/ 109 h 113"/>
                <a:gd name="T54" fmla="*/ 43 w 43"/>
                <a:gd name="T55" fmla="*/ 113 h 113"/>
                <a:gd name="T56" fmla="*/ 43 w 43"/>
                <a:gd name="T57"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113">
                  <a:moveTo>
                    <a:pt x="43" y="9"/>
                  </a:moveTo>
                  <a:cubicBezTo>
                    <a:pt x="42" y="8"/>
                    <a:pt x="42" y="8"/>
                    <a:pt x="41" y="8"/>
                  </a:cubicBezTo>
                  <a:cubicBezTo>
                    <a:pt x="39" y="7"/>
                    <a:pt x="38" y="4"/>
                    <a:pt x="37" y="3"/>
                  </a:cubicBezTo>
                  <a:cubicBezTo>
                    <a:pt x="37" y="3"/>
                    <a:pt x="37" y="2"/>
                    <a:pt x="37" y="1"/>
                  </a:cubicBezTo>
                  <a:cubicBezTo>
                    <a:pt x="37" y="1"/>
                    <a:pt x="32" y="0"/>
                    <a:pt x="31" y="1"/>
                  </a:cubicBezTo>
                  <a:cubicBezTo>
                    <a:pt x="30" y="1"/>
                    <a:pt x="22" y="2"/>
                    <a:pt x="21" y="3"/>
                  </a:cubicBezTo>
                  <a:cubicBezTo>
                    <a:pt x="19" y="4"/>
                    <a:pt x="16" y="3"/>
                    <a:pt x="16" y="3"/>
                  </a:cubicBezTo>
                  <a:cubicBezTo>
                    <a:pt x="15" y="3"/>
                    <a:pt x="13" y="5"/>
                    <a:pt x="12" y="5"/>
                  </a:cubicBezTo>
                  <a:cubicBezTo>
                    <a:pt x="11" y="6"/>
                    <a:pt x="10" y="9"/>
                    <a:pt x="9" y="13"/>
                  </a:cubicBezTo>
                  <a:cubicBezTo>
                    <a:pt x="9" y="13"/>
                    <a:pt x="9" y="13"/>
                    <a:pt x="8" y="15"/>
                  </a:cubicBezTo>
                  <a:cubicBezTo>
                    <a:pt x="7" y="17"/>
                    <a:pt x="7" y="17"/>
                    <a:pt x="7" y="17"/>
                  </a:cubicBezTo>
                  <a:cubicBezTo>
                    <a:pt x="5" y="19"/>
                    <a:pt x="2" y="25"/>
                    <a:pt x="1" y="26"/>
                  </a:cubicBezTo>
                  <a:cubicBezTo>
                    <a:pt x="1" y="27"/>
                    <a:pt x="0" y="36"/>
                    <a:pt x="0" y="39"/>
                  </a:cubicBezTo>
                  <a:cubicBezTo>
                    <a:pt x="0" y="41"/>
                    <a:pt x="3" y="48"/>
                    <a:pt x="3" y="49"/>
                  </a:cubicBezTo>
                  <a:cubicBezTo>
                    <a:pt x="4" y="51"/>
                    <a:pt x="8" y="55"/>
                    <a:pt x="10" y="56"/>
                  </a:cubicBezTo>
                  <a:cubicBezTo>
                    <a:pt x="11" y="56"/>
                    <a:pt x="16" y="57"/>
                    <a:pt x="18" y="57"/>
                  </a:cubicBezTo>
                  <a:cubicBezTo>
                    <a:pt x="19" y="57"/>
                    <a:pt x="21" y="55"/>
                    <a:pt x="22" y="53"/>
                  </a:cubicBezTo>
                  <a:cubicBezTo>
                    <a:pt x="22" y="53"/>
                    <a:pt x="22" y="53"/>
                    <a:pt x="24" y="54"/>
                  </a:cubicBezTo>
                  <a:cubicBezTo>
                    <a:pt x="25" y="54"/>
                    <a:pt x="25" y="54"/>
                    <a:pt x="25" y="54"/>
                  </a:cubicBezTo>
                  <a:cubicBezTo>
                    <a:pt x="25" y="55"/>
                    <a:pt x="28" y="56"/>
                    <a:pt x="29" y="56"/>
                  </a:cubicBezTo>
                  <a:cubicBezTo>
                    <a:pt x="30" y="57"/>
                    <a:pt x="32" y="56"/>
                    <a:pt x="33" y="56"/>
                  </a:cubicBezTo>
                  <a:cubicBezTo>
                    <a:pt x="34" y="56"/>
                    <a:pt x="34" y="62"/>
                    <a:pt x="34" y="64"/>
                  </a:cubicBezTo>
                  <a:cubicBezTo>
                    <a:pt x="33" y="66"/>
                    <a:pt x="35" y="72"/>
                    <a:pt x="35" y="73"/>
                  </a:cubicBezTo>
                  <a:cubicBezTo>
                    <a:pt x="36" y="75"/>
                    <a:pt x="38" y="80"/>
                    <a:pt x="38" y="82"/>
                  </a:cubicBezTo>
                  <a:cubicBezTo>
                    <a:pt x="38" y="84"/>
                    <a:pt x="37" y="90"/>
                    <a:pt x="37" y="92"/>
                  </a:cubicBezTo>
                  <a:cubicBezTo>
                    <a:pt x="37" y="94"/>
                    <a:pt x="39" y="100"/>
                    <a:pt x="40" y="102"/>
                  </a:cubicBezTo>
                  <a:cubicBezTo>
                    <a:pt x="41" y="104"/>
                    <a:pt x="41" y="108"/>
                    <a:pt x="41" y="109"/>
                  </a:cubicBezTo>
                  <a:cubicBezTo>
                    <a:pt x="41" y="109"/>
                    <a:pt x="42" y="111"/>
                    <a:pt x="43" y="113"/>
                  </a:cubicBezTo>
                  <a:lnTo>
                    <a:pt x="43" y="9"/>
                  </a:ln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5" name="Freeform 49">
              <a:extLst>
                <a:ext uri="{FF2B5EF4-FFF2-40B4-BE49-F238E27FC236}">
                  <a16:creationId xmlns:a16="http://schemas.microsoft.com/office/drawing/2014/main" id="{040BE8F6-976B-3888-851E-86A6D57F7B1D}"/>
                </a:ext>
              </a:extLst>
            </p:cNvPr>
            <p:cNvSpPr/>
            <p:nvPr/>
          </p:nvSpPr>
          <p:spPr bwMode="auto">
            <a:xfrm>
              <a:off x="1971699" y="3299677"/>
              <a:ext cx="18389" cy="18389"/>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6" name="Freeform 50">
              <a:extLst>
                <a:ext uri="{FF2B5EF4-FFF2-40B4-BE49-F238E27FC236}">
                  <a16:creationId xmlns:a16="http://schemas.microsoft.com/office/drawing/2014/main" id="{66118BF8-45E6-AAEA-E831-2B98A7B6E6C2}"/>
                </a:ext>
              </a:extLst>
            </p:cNvPr>
            <p:cNvSpPr/>
            <p:nvPr/>
          </p:nvSpPr>
          <p:spPr bwMode="auto">
            <a:xfrm>
              <a:off x="1922661" y="1730456"/>
              <a:ext cx="417846" cy="381068"/>
            </a:xfrm>
            <a:custGeom>
              <a:avLst/>
              <a:gdLst>
                <a:gd name="T0" fmla="*/ 53 w 68"/>
                <a:gd name="T1" fmla="*/ 36 h 62"/>
                <a:gd name="T2" fmla="*/ 56 w 68"/>
                <a:gd name="T3" fmla="*/ 35 h 62"/>
                <a:gd name="T4" fmla="*/ 56 w 68"/>
                <a:gd name="T5" fmla="*/ 34 h 62"/>
                <a:gd name="T6" fmla="*/ 56 w 68"/>
                <a:gd name="T7" fmla="*/ 32 h 62"/>
                <a:gd name="T8" fmla="*/ 59 w 68"/>
                <a:gd name="T9" fmla="*/ 26 h 62"/>
                <a:gd name="T10" fmla="*/ 61 w 68"/>
                <a:gd name="T11" fmla="*/ 21 h 62"/>
                <a:gd name="T12" fmla="*/ 60 w 68"/>
                <a:gd name="T13" fmla="*/ 18 h 62"/>
                <a:gd name="T14" fmla="*/ 61 w 68"/>
                <a:gd name="T15" fmla="*/ 17 h 62"/>
                <a:gd name="T16" fmla="*/ 61 w 68"/>
                <a:gd name="T17" fmla="*/ 13 h 62"/>
                <a:gd name="T18" fmla="*/ 64 w 68"/>
                <a:gd name="T19" fmla="*/ 11 h 62"/>
                <a:gd name="T20" fmla="*/ 67 w 68"/>
                <a:gd name="T21" fmla="*/ 10 h 62"/>
                <a:gd name="T22" fmla="*/ 68 w 68"/>
                <a:gd name="T23" fmla="*/ 7 h 62"/>
                <a:gd name="T24" fmla="*/ 64 w 68"/>
                <a:gd name="T25" fmla="*/ 6 h 62"/>
                <a:gd name="T26" fmla="*/ 59 w 68"/>
                <a:gd name="T27" fmla="*/ 6 h 62"/>
                <a:gd name="T28" fmla="*/ 60 w 68"/>
                <a:gd name="T29" fmla="*/ 3 h 62"/>
                <a:gd name="T30" fmla="*/ 59 w 68"/>
                <a:gd name="T31" fmla="*/ 1 h 62"/>
                <a:gd name="T32" fmla="*/ 52 w 68"/>
                <a:gd name="T33" fmla="*/ 0 h 62"/>
                <a:gd name="T34" fmla="*/ 49 w 68"/>
                <a:gd name="T35" fmla="*/ 0 h 62"/>
                <a:gd name="T36" fmla="*/ 42 w 68"/>
                <a:gd name="T37" fmla="*/ 1 h 62"/>
                <a:gd name="T38" fmla="*/ 33 w 68"/>
                <a:gd name="T39" fmla="*/ 1 h 62"/>
                <a:gd name="T40" fmla="*/ 31 w 68"/>
                <a:gd name="T41" fmla="*/ 5 h 62"/>
                <a:gd name="T42" fmla="*/ 24 w 68"/>
                <a:gd name="T43" fmla="*/ 5 h 62"/>
                <a:gd name="T44" fmla="*/ 11 w 68"/>
                <a:gd name="T45" fmla="*/ 9 h 62"/>
                <a:gd name="T46" fmla="*/ 8 w 68"/>
                <a:gd name="T47" fmla="*/ 13 h 62"/>
                <a:gd name="T48" fmla="*/ 5 w 68"/>
                <a:gd name="T49" fmla="*/ 16 h 62"/>
                <a:gd name="T50" fmla="*/ 0 w 68"/>
                <a:gd name="T51" fmla="*/ 17 h 62"/>
                <a:gd name="T52" fmla="*/ 1 w 68"/>
                <a:gd name="T53" fmla="*/ 19 h 62"/>
                <a:gd name="T54" fmla="*/ 3 w 68"/>
                <a:gd name="T55" fmla="*/ 19 h 62"/>
                <a:gd name="T56" fmla="*/ 7 w 68"/>
                <a:gd name="T57" fmla="*/ 20 h 62"/>
                <a:gd name="T58" fmla="*/ 4 w 68"/>
                <a:gd name="T59" fmla="*/ 21 h 62"/>
                <a:gd name="T60" fmla="*/ 4 w 68"/>
                <a:gd name="T61" fmla="*/ 24 h 62"/>
                <a:gd name="T62" fmla="*/ 8 w 68"/>
                <a:gd name="T63" fmla="*/ 24 h 62"/>
                <a:gd name="T64" fmla="*/ 13 w 68"/>
                <a:gd name="T65" fmla="*/ 25 h 62"/>
                <a:gd name="T66" fmla="*/ 16 w 68"/>
                <a:gd name="T67" fmla="*/ 29 h 62"/>
                <a:gd name="T68" fmla="*/ 16 w 68"/>
                <a:gd name="T69" fmla="*/ 33 h 62"/>
                <a:gd name="T70" fmla="*/ 19 w 68"/>
                <a:gd name="T71" fmla="*/ 35 h 62"/>
                <a:gd name="T72" fmla="*/ 19 w 68"/>
                <a:gd name="T73" fmla="*/ 36 h 62"/>
                <a:gd name="T74" fmla="*/ 19 w 68"/>
                <a:gd name="T75" fmla="*/ 39 h 62"/>
                <a:gd name="T76" fmla="*/ 19 w 68"/>
                <a:gd name="T77" fmla="*/ 42 h 62"/>
                <a:gd name="T78" fmla="*/ 18 w 68"/>
                <a:gd name="T79" fmla="*/ 45 h 62"/>
                <a:gd name="T80" fmla="*/ 21 w 68"/>
                <a:gd name="T81" fmla="*/ 55 h 62"/>
                <a:gd name="T82" fmla="*/ 23 w 68"/>
                <a:gd name="T83" fmla="*/ 60 h 62"/>
                <a:gd name="T84" fmla="*/ 27 w 68"/>
                <a:gd name="T85" fmla="*/ 62 h 62"/>
                <a:gd name="T86" fmla="*/ 29 w 68"/>
                <a:gd name="T87" fmla="*/ 61 h 62"/>
                <a:gd name="T88" fmla="*/ 31 w 68"/>
                <a:gd name="T89" fmla="*/ 57 h 62"/>
                <a:gd name="T90" fmla="*/ 34 w 68"/>
                <a:gd name="T91" fmla="*/ 49 h 62"/>
                <a:gd name="T92" fmla="*/ 38 w 68"/>
                <a:gd name="T93" fmla="*/ 49 h 62"/>
                <a:gd name="T94" fmla="*/ 41 w 68"/>
                <a:gd name="T95" fmla="*/ 46 h 62"/>
                <a:gd name="T96" fmla="*/ 46 w 68"/>
                <a:gd name="T97" fmla="*/ 43 h 62"/>
                <a:gd name="T98" fmla="*/ 50 w 68"/>
                <a:gd name="T99" fmla="*/ 38 h 62"/>
                <a:gd name="T100" fmla="*/ 49 w 68"/>
                <a:gd name="T101" fmla="*/ 37 h 62"/>
                <a:gd name="T102" fmla="*/ 48 w 68"/>
                <a:gd name="T103" fmla="*/ 35 h 62"/>
                <a:gd name="T104" fmla="*/ 53 w 68"/>
                <a:gd name="T105"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53" y="36"/>
                  </a:move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7" name="Freeform 51">
              <a:extLst>
                <a:ext uri="{FF2B5EF4-FFF2-40B4-BE49-F238E27FC236}">
                  <a16:creationId xmlns:a16="http://schemas.microsoft.com/office/drawing/2014/main" id="{7C543547-F15D-8C31-9B65-8115BBBBC402}"/>
                </a:ext>
              </a:extLst>
            </p:cNvPr>
            <p:cNvSpPr/>
            <p:nvPr/>
          </p:nvSpPr>
          <p:spPr bwMode="auto">
            <a:xfrm>
              <a:off x="2415086" y="1785624"/>
              <a:ext cx="67427" cy="91947"/>
            </a:xfrm>
            <a:custGeom>
              <a:avLst/>
              <a:gdLst>
                <a:gd name="T0" fmla="*/ 9 w 11"/>
                <a:gd name="T1" fmla="*/ 0 h 15"/>
                <a:gd name="T2" fmla="*/ 5 w 11"/>
                <a:gd name="T3" fmla="*/ 2 h 15"/>
                <a:gd name="T4" fmla="*/ 2 w 11"/>
                <a:gd name="T5" fmla="*/ 2 h 15"/>
                <a:gd name="T6" fmla="*/ 1 w 11"/>
                <a:gd name="T7" fmla="*/ 6 h 15"/>
                <a:gd name="T8" fmla="*/ 2 w 11"/>
                <a:gd name="T9" fmla="*/ 9 h 15"/>
                <a:gd name="T10" fmla="*/ 6 w 11"/>
                <a:gd name="T11" fmla="*/ 8 h 15"/>
                <a:gd name="T12" fmla="*/ 6 w 11"/>
                <a:gd name="T13" fmla="*/ 11 h 15"/>
                <a:gd name="T14" fmla="*/ 7 w 11"/>
                <a:gd name="T15" fmla="*/ 13 h 15"/>
                <a:gd name="T16" fmla="*/ 10 w 11"/>
                <a:gd name="T17" fmla="*/ 15 h 15"/>
                <a:gd name="T18" fmla="*/ 11 w 11"/>
                <a:gd name="T19" fmla="*/ 14 h 15"/>
                <a:gd name="T20" fmla="*/ 11 w 11"/>
                <a:gd name="T21" fmla="*/ 4 h 15"/>
                <a:gd name="T22" fmla="*/ 11 w 11"/>
                <a:gd name="T23" fmla="*/ 4 h 15"/>
                <a:gd name="T24" fmla="*/ 9 w 11"/>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1" y="15"/>
                    <a:pt x="11" y="14"/>
                  </a:cubicBezTo>
                  <a:cubicBezTo>
                    <a:pt x="11" y="4"/>
                    <a:pt x="11" y="4"/>
                    <a:pt x="11" y="4"/>
                  </a:cubicBezTo>
                  <a:cubicBezTo>
                    <a:pt x="11" y="4"/>
                    <a:pt x="11" y="4"/>
                    <a:pt x="11" y="4"/>
                  </a:cubicBezTo>
                  <a:cubicBezTo>
                    <a:pt x="10" y="4"/>
                    <a:pt x="10" y="1"/>
                    <a:pt x="9" y="0"/>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8" name="Freeform 52">
              <a:extLst>
                <a:ext uri="{FF2B5EF4-FFF2-40B4-BE49-F238E27FC236}">
                  <a16:creationId xmlns:a16="http://schemas.microsoft.com/office/drawing/2014/main" id="{0EA3E50D-9DFA-ABA0-E915-43DD41407B27}"/>
                </a:ext>
              </a:extLst>
            </p:cNvPr>
            <p:cNvSpPr/>
            <p:nvPr/>
          </p:nvSpPr>
          <p:spPr bwMode="auto">
            <a:xfrm>
              <a:off x="2273079" y="2167713"/>
              <a:ext cx="30649" cy="36779"/>
            </a:xfrm>
            <a:custGeom>
              <a:avLst/>
              <a:gdLst>
                <a:gd name="T0" fmla="*/ 4 w 5"/>
                <a:gd name="T1" fmla="*/ 6 h 6"/>
                <a:gd name="T2" fmla="*/ 5 w 5"/>
                <a:gd name="T3" fmla="*/ 4 h 6"/>
                <a:gd name="T4" fmla="*/ 3 w 5"/>
                <a:gd name="T5" fmla="*/ 0 h 6"/>
                <a:gd name="T6" fmla="*/ 1 w 5"/>
                <a:gd name="T7" fmla="*/ 2 h 6"/>
                <a:gd name="T8" fmla="*/ 0 w 5"/>
                <a:gd name="T9" fmla="*/ 5 h 6"/>
                <a:gd name="T10" fmla="*/ 4 w 5"/>
                <a:gd name="T11" fmla="*/ 6 h 6"/>
              </a:gdLst>
              <a:ahLst/>
              <a:cxnLst>
                <a:cxn ang="0">
                  <a:pos x="T0" y="T1"/>
                </a:cxn>
                <a:cxn ang="0">
                  <a:pos x="T2" y="T3"/>
                </a:cxn>
                <a:cxn ang="0">
                  <a:pos x="T4" y="T5"/>
                </a:cxn>
                <a:cxn ang="0">
                  <a:pos x="T6" y="T7"/>
                </a:cxn>
                <a:cxn ang="0">
                  <a:pos x="T8" y="T9"/>
                </a:cxn>
                <a:cxn ang="0">
                  <a:pos x="T10" y="T11"/>
                </a:cxn>
              </a:cxnLst>
              <a:rect l="0" t="0" r="r" b="b"/>
              <a:pathLst>
                <a:path w="5" h="6">
                  <a:moveTo>
                    <a:pt x="4" y="6"/>
                  </a:moveTo>
                  <a:cubicBezTo>
                    <a:pt x="5" y="6"/>
                    <a:pt x="5" y="5"/>
                    <a:pt x="5" y="4"/>
                  </a:cubicBezTo>
                  <a:cubicBezTo>
                    <a:pt x="5" y="4"/>
                    <a:pt x="4" y="0"/>
                    <a:pt x="3" y="0"/>
                  </a:cubicBezTo>
                  <a:cubicBezTo>
                    <a:pt x="3" y="0"/>
                    <a:pt x="2" y="3"/>
                    <a:pt x="1" y="2"/>
                  </a:cubicBezTo>
                  <a:cubicBezTo>
                    <a:pt x="1" y="2"/>
                    <a:pt x="0" y="4"/>
                    <a:pt x="0" y="5"/>
                  </a:cubicBezTo>
                  <a:cubicBezTo>
                    <a:pt x="1" y="6"/>
                    <a:pt x="3" y="6"/>
                    <a:pt x="4" y="6"/>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Freeform 53">
              <a:extLst>
                <a:ext uri="{FF2B5EF4-FFF2-40B4-BE49-F238E27FC236}">
                  <a16:creationId xmlns:a16="http://schemas.microsoft.com/office/drawing/2014/main" id="{2240FEBD-8178-2D45-FE96-064BD4F22768}"/>
                </a:ext>
              </a:extLst>
            </p:cNvPr>
            <p:cNvSpPr/>
            <p:nvPr/>
          </p:nvSpPr>
          <p:spPr bwMode="auto">
            <a:xfrm>
              <a:off x="2254690" y="2001187"/>
              <a:ext cx="73557" cy="55168"/>
            </a:xfrm>
            <a:custGeom>
              <a:avLst/>
              <a:gdLst>
                <a:gd name="T0" fmla="*/ 3 w 12"/>
                <a:gd name="T1" fmla="*/ 8 h 9"/>
                <a:gd name="T2" fmla="*/ 6 w 12"/>
                <a:gd name="T3" fmla="*/ 9 h 9"/>
                <a:gd name="T4" fmla="*/ 10 w 12"/>
                <a:gd name="T5" fmla="*/ 8 h 9"/>
                <a:gd name="T6" fmla="*/ 11 w 12"/>
                <a:gd name="T7" fmla="*/ 3 h 9"/>
                <a:gd name="T8" fmla="*/ 6 w 12"/>
                <a:gd name="T9" fmla="*/ 2 h 9"/>
                <a:gd name="T10" fmla="*/ 2 w 12"/>
                <a:gd name="T11" fmla="*/ 1 h 9"/>
                <a:gd name="T12" fmla="*/ 0 w 12"/>
                <a:gd name="T13" fmla="*/ 3 h 9"/>
                <a:gd name="T14" fmla="*/ 1 w 12"/>
                <a:gd name="T15" fmla="*/ 4 h 9"/>
                <a:gd name="T16" fmla="*/ 1 w 12"/>
                <a:gd name="T17" fmla="*/ 6 h 9"/>
                <a:gd name="T18" fmla="*/ 3 w 12"/>
                <a:gd name="T1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3" y="8"/>
                  </a:moveTo>
                  <a:cubicBezTo>
                    <a:pt x="4" y="9"/>
                    <a:pt x="5" y="9"/>
                    <a:pt x="6" y="9"/>
                  </a:cubicBezTo>
                  <a:cubicBezTo>
                    <a:pt x="7" y="9"/>
                    <a:pt x="9" y="8"/>
                    <a:pt x="10" y="8"/>
                  </a:cubicBezTo>
                  <a:cubicBezTo>
                    <a:pt x="11" y="8"/>
                    <a:pt x="12" y="4"/>
                    <a:pt x="11" y="3"/>
                  </a:cubicBez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0" name="Freeform 54">
              <a:extLst>
                <a:ext uri="{FF2B5EF4-FFF2-40B4-BE49-F238E27FC236}">
                  <a16:creationId xmlns:a16="http://schemas.microsoft.com/office/drawing/2014/main" id="{2E695655-A544-07E4-1B54-71D71393B660}"/>
                </a:ext>
              </a:extLst>
            </p:cNvPr>
            <p:cNvSpPr/>
            <p:nvPr/>
          </p:nvSpPr>
          <p:spPr bwMode="auto">
            <a:xfrm>
              <a:off x="1780655" y="2037966"/>
              <a:ext cx="50059" cy="30649"/>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1" name="Freeform 55">
              <a:extLst>
                <a:ext uri="{FF2B5EF4-FFF2-40B4-BE49-F238E27FC236}">
                  <a16:creationId xmlns:a16="http://schemas.microsoft.com/office/drawing/2014/main" id="{96131C9E-02FA-E6F0-AA42-6EA3CCE2BD34}"/>
                </a:ext>
              </a:extLst>
            </p:cNvPr>
            <p:cNvSpPr/>
            <p:nvPr/>
          </p:nvSpPr>
          <p:spPr bwMode="auto">
            <a:xfrm>
              <a:off x="1867493" y="2585559"/>
              <a:ext cx="18389" cy="1226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Freeform 56">
              <a:extLst>
                <a:ext uri="{FF2B5EF4-FFF2-40B4-BE49-F238E27FC236}">
                  <a16:creationId xmlns:a16="http://schemas.microsoft.com/office/drawing/2014/main" id="{760C0F36-36ED-505A-F268-849866E3EB96}"/>
                </a:ext>
              </a:extLst>
            </p:cNvPr>
            <p:cNvSpPr/>
            <p:nvPr/>
          </p:nvSpPr>
          <p:spPr bwMode="auto">
            <a:xfrm>
              <a:off x="1731616" y="2542650"/>
              <a:ext cx="123617" cy="55168"/>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Freeform 57">
              <a:extLst>
                <a:ext uri="{FF2B5EF4-FFF2-40B4-BE49-F238E27FC236}">
                  <a16:creationId xmlns:a16="http://schemas.microsoft.com/office/drawing/2014/main" id="{0A8BD333-2EC8-80A0-57B2-B379DAE35AD6}"/>
                </a:ext>
              </a:extLst>
            </p:cNvPr>
            <p:cNvSpPr/>
            <p:nvPr/>
          </p:nvSpPr>
          <p:spPr bwMode="auto">
            <a:xfrm>
              <a:off x="1774525" y="2591688"/>
              <a:ext cx="18389" cy="6130"/>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4" name="Freeform 58">
              <a:extLst>
                <a:ext uri="{FF2B5EF4-FFF2-40B4-BE49-F238E27FC236}">
                  <a16:creationId xmlns:a16="http://schemas.microsoft.com/office/drawing/2014/main" id="{6D2909DB-B8E9-A47B-82CD-EBE57406CA53}"/>
                </a:ext>
              </a:extLst>
            </p:cNvPr>
            <p:cNvSpPr/>
            <p:nvPr/>
          </p:nvSpPr>
          <p:spPr bwMode="auto">
            <a:xfrm>
              <a:off x="1774525" y="2524261"/>
              <a:ext cx="12260" cy="1226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5" name="Freeform 59">
              <a:extLst>
                <a:ext uri="{FF2B5EF4-FFF2-40B4-BE49-F238E27FC236}">
                  <a16:creationId xmlns:a16="http://schemas.microsoft.com/office/drawing/2014/main" id="{DCB025CD-51A0-50A5-D449-88A9A48E7CE2}"/>
                </a:ext>
              </a:extLst>
            </p:cNvPr>
            <p:cNvSpPr/>
            <p:nvPr/>
          </p:nvSpPr>
          <p:spPr bwMode="auto">
            <a:xfrm>
              <a:off x="1799044" y="2518131"/>
              <a:ext cx="18389" cy="18389"/>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6" name="Freeform 60">
              <a:extLst>
                <a:ext uri="{FF2B5EF4-FFF2-40B4-BE49-F238E27FC236}">
                  <a16:creationId xmlns:a16="http://schemas.microsoft.com/office/drawing/2014/main" id="{C14BAA90-7536-82C3-1EB1-F51104BAA0AE}"/>
                </a:ext>
              </a:extLst>
            </p:cNvPr>
            <p:cNvSpPr/>
            <p:nvPr/>
          </p:nvSpPr>
          <p:spPr bwMode="auto">
            <a:xfrm>
              <a:off x="1817433" y="2536520"/>
              <a:ext cx="25540" cy="24519"/>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7" name="Freeform 61">
              <a:extLst>
                <a:ext uri="{FF2B5EF4-FFF2-40B4-BE49-F238E27FC236}">
                  <a16:creationId xmlns:a16="http://schemas.microsoft.com/office/drawing/2014/main" id="{249B24C1-8D88-B33E-84F8-0504F6C51EF9}"/>
                </a:ext>
              </a:extLst>
            </p:cNvPr>
            <p:cNvSpPr/>
            <p:nvPr/>
          </p:nvSpPr>
          <p:spPr bwMode="auto">
            <a:xfrm>
              <a:off x="1867493" y="1865311"/>
              <a:ext cx="6130" cy="6130"/>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1" y="1"/>
                    <a:pt x="1" y="1"/>
                    <a:pt x="1" y="0"/>
                  </a:cubicBezTo>
                  <a:close/>
                </a:path>
              </a:pathLst>
            </a:custGeom>
            <a:solidFill>
              <a:srgbClr val="ADE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8" name="Freeform 62">
              <a:extLst>
                <a:ext uri="{FF2B5EF4-FFF2-40B4-BE49-F238E27FC236}">
                  <a16:creationId xmlns:a16="http://schemas.microsoft.com/office/drawing/2014/main" id="{466360D4-E36D-2CC2-CA6E-071F7AE01C61}"/>
                </a:ext>
              </a:extLst>
            </p:cNvPr>
            <p:cNvSpPr/>
            <p:nvPr/>
          </p:nvSpPr>
          <p:spPr bwMode="auto">
            <a:xfrm>
              <a:off x="1977829" y="2198362"/>
              <a:ext cx="6130" cy="6130"/>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1" y="1"/>
                    <a:pt x="1" y="0"/>
                    <a:pt x="1" y="0"/>
                  </a:cubicBezTo>
                  <a:close/>
                </a:path>
              </a:pathLst>
            </a:custGeom>
            <a:solidFill>
              <a:srgbClr val="ADE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79" name="组合 78">
            <a:extLst>
              <a:ext uri="{FF2B5EF4-FFF2-40B4-BE49-F238E27FC236}">
                <a16:creationId xmlns:a16="http://schemas.microsoft.com/office/drawing/2014/main" id="{AC2C6022-57FC-2F5C-9F7B-0619F745DB01}"/>
              </a:ext>
            </a:extLst>
          </p:cNvPr>
          <p:cNvGrpSpPr/>
          <p:nvPr/>
        </p:nvGrpSpPr>
        <p:grpSpPr>
          <a:xfrm>
            <a:off x="6548399" y="1703806"/>
            <a:ext cx="612023" cy="589087"/>
            <a:chOff x="2817029" y="824988"/>
            <a:chExt cx="1041147" cy="1002129"/>
          </a:xfrm>
        </p:grpSpPr>
        <p:sp>
          <p:nvSpPr>
            <p:cNvPr id="80" name="任意多边形 79">
              <a:extLst>
                <a:ext uri="{FF2B5EF4-FFF2-40B4-BE49-F238E27FC236}">
                  <a16:creationId xmlns:a16="http://schemas.microsoft.com/office/drawing/2014/main" id="{C0DC3358-874C-4B7F-19A1-2D27B742774A}"/>
                </a:ext>
              </a:extLst>
            </p:cNvPr>
            <p:cNvSpPr/>
            <p:nvPr/>
          </p:nvSpPr>
          <p:spPr>
            <a:xfrm rot="19995040">
              <a:off x="2817029" y="824988"/>
              <a:ext cx="1041147" cy="1002129"/>
            </a:xfrm>
            <a:custGeom>
              <a:avLst/>
              <a:gdLst>
                <a:gd name="connsiteX0" fmla="*/ 995485 w 1041147"/>
                <a:gd name="connsiteY0" fmla="*/ 763933 h 1002129"/>
                <a:gd name="connsiteX1" fmla="*/ 1041147 w 1041147"/>
                <a:gd name="connsiteY1" fmla="*/ 961848 h 1002129"/>
                <a:gd name="connsiteX2" fmla="*/ 1038147 w 1041147"/>
                <a:gd name="connsiteY2" fmla="*/ 1002129 h 1002129"/>
                <a:gd name="connsiteX3" fmla="*/ 570086 w 1041147"/>
                <a:gd name="connsiteY3" fmla="*/ 554754 h 1002129"/>
                <a:gd name="connsiteX4" fmla="*/ 459635 w 1041147"/>
                <a:gd name="connsiteY4" fmla="*/ 548516 h 1002129"/>
                <a:gd name="connsiteX5" fmla="*/ 453228 w 1041147"/>
                <a:gd name="connsiteY5" fmla="*/ 471062 h 1002129"/>
                <a:gd name="connsiteX6" fmla="*/ 5853 w 1041147"/>
                <a:gd name="connsiteY6" fmla="*/ 3000 h 1002129"/>
                <a:gd name="connsiteX7" fmla="*/ 0 w 1041147"/>
                <a:gd name="connsiteY7" fmla="*/ 2662 h 1002129"/>
                <a:gd name="connsiteX8" fmla="*/ 46134 w 1041147"/>
                <a:gd name="connsiteY8" fmla="*/ 0 h 1002129"/>
                <a:gd name="connsiteX9" fmla="*/ 519324 w 1041147"/>
                <a:gd name="connsiteY9" fmla="*/ 367998 h 1002129"/>
                <a:gd name="connsiteX10" fmla="*/ 543427 w 1041147"/>
                <a:gd name="connsiteY10" fmla="*/ 460740 h 1002129"/>
                <a:gd name="connsiteX11" fmla="*/ 577194 w 1041147"/>
                <a:gd name="connsiteY11" fmla="*/ 463719 h 1002129"/>
                <a:gd name="connsiteX12" fmla="*/ 995485 w 1041147"/>
                <a:gd name="connsiteY12" fmla="*/ 763933 h 1002129"/>
                <a:gd name="connsiteX13" fmla="*/ 995485 w 1041147"/>
                <a:gd name="connsiteY13" fmla="*/ 763933 h 1007982"/>
                <a:gd name="connsiteX14" fmla="*/ 995485 w 1041147"/>
                <a:gd name="connsiteY14" fmla="*/ 763933 h 100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1147" h="1002128">
                  <a:moveTo>
                    <a:pt x="995485" y="763933"/>
                  </a:moveTo>
                  <a:cubicBezTo>
                    <a:pt x="1024888" y="824764"/>
                    <a:pt x="1041147" y="891645"/>
                    <a:pt x="1041147" y="961848"/>
                  </a:cubicBezTo>
                  <a:lnTo>
                    <a:pt x="1038147" y="1002129"/>
                  </a:lnTo>
                  <a:cubicBezTo>
                    <a:pt x="1012111" y="777784"/>
                    <a:pt x="819403" y="596555"/>
                    <a:pt x="570086" y="554754"/>
                  </a:cubicBezTo>
                  <a:lnTo>
                    <a:pt x="459635" y="548516"/>
                  </a:lnTo>
                  <a:lnTo>
                    <a:pt x="453228" y="471062"/>
                  </a:lnTo>
                  <a:cubicBezTo>
                    <a:pt x="411426" y="221745"/>
                    <a:pt x="230197" y="29036"/>
                    <a:pt x="5853" y="3000"/>
                  </a:cubicBezTo>
                  <a:lnTo>
                    <a:pt x="0" y="2662"/>
                  </a:lnTo>
                  <a:lnTo>
                    <a:pt x="46134" y="0"/>
                  </a:lnTo>
                  <a:cubicBezTo>
                    <a:pt x="261132" y="0"/>
                    <a:pt x="444963" y="152494"/>
                    <a:pt x="519324" y="367998"/>
                  </a:cubicBezTo>
                  <a:lnTo>
                    <a:pt x="543427" y="460740"/>
                  </a:lnTo>
                  <a:lnTo>
                    <a:pt x="577194" y="463719"/>
                  </a:lnTo>
                  <a:cubicBezTo>
                    <a:pt x="766321" y="497585"/>
                    <a:pt x="921977" y="611855"/>
                    <a:pt x="995485" y="7639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a:extLst>
                <a:ext uri="{FF2B5EF4-FFF2-40B4-BE49-F238E27FC236}">
                  <a16:creationId xmlns:a16="http://schemas.microsoft.com/office/drawing/2014/main" id="{C06EBEF7-65BB-7C4C-9D23-1B9149FC5A7B}"/>
                </a:ext>
              </a:extLst>
            </p:cNvPr>
            <p:cNvSpPr/>
            <p:nvPr/>
          </p:nvSpPr>
          <p:spPr>
            <a:xfrm rot="610869">
              <a:off x="3193279" y="1373828"/>
              <a:ext cx="239931" cy="45719"/>
            </a:xfrm>
            <a:custGeom>
              <a:avLst/>
              <a:gdLst>
                <a:gd name="connsiteX0" fmla="*/ 523250 w 1042875"/>
                <a:gd name="connsiteY0" fmla="*/ 0 h 247306"/>
                <a:gd name="connsiteX1" fmla="*/ 1008184 w 1042875"/>
                <a:gd name="connsiteY1" fmla="*/ 200866 h 247306"/>
                <a:gd name="connsiteX2" fmla="*/ 1042875 w 1042875"/>
                <a:gd name="connsiteY2" fmla="*/ 242912 h 247306"/>
                <a:gd name="connsiteX3" fmla="*/ 933921 w 1042875"/>
                <a:gd name="connsiteY3" fmla="*/ 200443 h 247306"/>
                <a:gd name="connsiteX4" fmla="*/ 527073 w 1042875"/>
                <a:gd name="connsiteY4" fmla="*/ 141455 h 247306"/>
                <a:gd name="connsiteX5" fmla="*/ 120225 w 1042875"/>
                <a:gd name="connsiteY5" fmla="*/ 200443 h 247306"/>
                <a:gd name="connsiteX6" fmla="*/ 0 w 1042875"/>
                <a:gd name="connsiteY6" fmla="*/ 247306 h 247306"/>
                <a:gd name="connsiteX7" fmla="*/ 38316 w 1042875"/>
                <a:gd name="connsiteY7" fmla="*/ 200866 h 247306"/>
                <a:gd name="connsiteX8" fmla="*/ 523250 w 1042875"/>
                <a:gd name="connsiteY8" fmla="*/ 0 h 247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2875" h="247306">
                  <a:moveTo>
                    <a:pt x="523250" y="0"/>
                  </a:moveTo>
                  <a:cubicBezTo>
                    <a:pt x="712629" y="0"/>
                    <a:pt x="884079" y="76761"/>
                    <a:pt x="1008184" y="200866"/>
                  </a:cubicBezTo>
                  <a:lnTo>
                    <a:pt x="1042875" y="242912"/>
                  </a:lnTo>
                  <a:lnTo>
                    <a:pt x="933921" y="200443"/>
                  </a:lnTo>
                  <a:cubicBezTo>
                    <a:pt x="808872" y="162459"/>
                    <a:pt x="671388" y="141455"/>
                    <a:pt x="527073" y="141455"/>
                  </a:cubicBezTo>
                  <a:cubicBezTo>
                    <a:pt x="382758" y="141455"/>
                    <a:pt x="245274" y="162459"/>
                    <a:pt x="120225" y="200443"/>
                  </a:cubicBezTo>
                  <a:lnTo>
                    <a:pt x="0" y="247306"/>
                  </a:lnTo>
                  <a:lnTo>
                    <a:pt x="38316" y="200866"/>
                  </a:lnTo>
                  <a:cubicBezTo>
                    <a:pt x="162422" y="76761"/>
                    <a:pt x="333872" y="0"/>
                    <a:pt x="5232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6591683"/>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4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300"/>
                                        <p:tgtEl>
                                          <p:spTgt spid="14"/>
                                        </p:tgtEl>
                                      </p:cBhvr>
                                    </p:animEffect>
                                    <p:anim calcmode="lin" valueType="num">
                                      <p:cBhvr>
                                        <p:cTn id="8" dur="1300" fill="hold"/>
                                        <p:tgtEl>
                                          <p:spTgt spid="14"/>
                                        </p:tgtEl>
                                        <p:attrNameLst>
                                          <p:attrName>ppt_x</p:attrName>
                                        </p:attrNameLst>
                                      </p:cBhvr>
                                      <p:tavLst>
                                        <p:tav tm="0">
                                          <p:val>
                                            <p:strVal val="#ppt_x"/>
                                          </p:val>
                                        </p:tav>
                                        <p:tav tm="100000">
                                          <p:val>
                                            <p:strVal val="#ppt_x"/>
                                          </p:val>
                                        </p:tav>
                                      </p:tavLst>
                                    </p:anim>
                                    <p:anim calcmode="lin" valueType="num">
                                      <p:cBhvr>
                                        <p:cTn id="9" dur="1300" fill="hold"/>
                                        <p:tgtEl>
                                          <p:spTgt spid="14"/>
                                        </p:tgtEl>
                                        <p:attrNameLst>
                                          <p:attrName>ppt_y</p:attrName>
                                        </p:attrNameLst>
                                      </p:cBhvr>
                                      <p:tavLst>
                                        <p:tav tm="0">
                                          <p:val>
                                            <p:strVal val="#ppt_y+.1"/>
                                          </p:val>
                                        </p:tav>
                                        <p:tav tm="100000">
                                          <p:val>
                                            <p:strVal val="#ppt_y"/>
                                          </p:val>
                                        </p:tav>
                                      </p:tavLst>
                                    </p:anim>
                                  </p:childTnLst>
                                </p:cTn>
                              </p:par>
                              <p:par>
                                <p:cTn id="10" presetID="6" presetClass="emph" presetSubtype="0" repeatCount="indefinite" accel="45000" decel="20000" autoRev="1" fill="hold" grpId="1" nodeType="withEffect">
                                  <p:stCondLst>
                                    <p:cond delay="1400"/>
                                  </p:stCondLst>
                                  <p:childTnLst>
                                    <p:animScale>
                                      <p:cBhvr>
                                        <p:cTn id="11" dur="2000" fill="hold"/>
                                        <p:tgtEl>
                                          <p:spTgt spid="14"/>
                                        </p:tgtEl>
                                      </p:cBhvr>
                                      <p:by x="104000" y="104000"/>
                                    </p:animScale>
                                  </p:childTnLst>
                                </p:cTn>
                              </p:par>
                              <p:par>
                                <p:cTn id="12" presetID="0" presetClass="path" presetSubtype="0" repeatCount="indefinite" accel="50000" autoRev="1" fill="hold" grpId="2" nodeType="withEffect">
                                  <p:stCondLst>
                                    <p:cond delay="1500"/>
                                  </p:stCondLst>
                                  <p:childTnLst>
                                    <p:animMotion origin="layout" path="M 2.77778E-06 -3.95062E-06 L 2.77778E-06 4.5679E-06" pathEditMode="relative" rAng="0" ptsTypes="AA">
                                      <p:cBhvr>
                                        <p:cTn id="13" dur="540" fill="hold"/>
                                        <p:tgtEl>
                                          <p:spTgt spid="14"/>
                                        </p:tgtEl>
                                        <p:attrNameLst>
                                          <p:attrName>ppt_x</p:attrName>
                                          <p:attrName>ppt_y</p:attrName>
                                        </p:attrNameLst>
                                      </p:cBhvr>
                                      <p:rCtr x="0" y="309"/>
                                    </p:animMotion>
                                  </p:childTnLst>
                                </p:cTn>
                              </p:par>
                              <p:par>
                                <p:cTn id="14" presetID="10" presetClass="entr" presetSubtype="0" fill="hold" nodeType="withEffect">
                                  <p:stCondLst>
                                    <p:cond delay="110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16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椭圆 240"/>
          <p:cNvSpPr/>
          <p:nvPr/>
        </p:nvSpPr>
        <p:spPr>
          <a:xfrm>
            <a:off x="341551" y="-1409285"/>
            <a:ext cx="222637" cy="223029"/>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cxnSp>
        <p:nvCxnSpPr>
          <p:cNvPr id="232" name="直接连接符 231"/>
          <p:cNvCxnSpPr/>
          <p:nvPr/>
        </p:nvCxnSpPr>
        <p:spPr>
          <a:xfrm>
            <a:off x="3352270" y="-699410"/>
            <a:ext cx="3107631" cy="690084"/>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190" name="文本框 189"/>
          <p:cNvSpPr txBox="1"/>
          <p:nvPr/>
        </p:nvSpPr>
        <p:spPr>
          <a:xfrm>
            <a:off x="563499" y="274078"/>
            <a:ext cx="2173605" cy="400110"/>
          </a:xfrm>
          <a:prstGeom prst="rect">
            <a:avLst/>
          </a:prstGeom>
          <a:noFill/>
        </p:spPr>
        <p:txBody>
          <a:bodyPr wrap="square" rtlCol="0">
            <a:spAutoFit/>
          </a:bodyPr>
          <a:lstStyle/>
          <a:p>
            <a:pPr algn="just"/>
            <a:r>
              <a:rPr lang="zh-CN" altLang="en-US" sz="2000" dirty="0">
                <a:solidFill>
                  <a:schemeClr val="bg1"/>
                </a:solidFill>
                <a:latin typeface="微软雅黑" panose="020B0503020204020204" pitchFamily="34" charset="-122"/>
                <a:ea typeface="微软雅黑" panose="020B0503020204020204" pitchFamily="34" charset="-122"/>
              </a:rPr>
              <a:t>随机森林</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grpSp>
        <p:nvGrpSpPr>
          <p:cNvPr id="191" name="组合 190"/>
          <p:cNvGrpSpPr/>
          <p:nvPr/>
        </p:nvGrpSpPr>
        <p:grpSpPr>
          <a:xfrm>
            <a:off x="8011439" y="302048"/>
            <a:ext cx="612023" cy="589087"/>
            <a:chOff x="2817029" y="824988"/>
            <a:chExt cx="1041147" cy="1002129"/>
          </a:xfrm>
        </p:grpSpPr>
        <p:sp>
          <p:nvSpPr>
            <p:cNvPr id="192" name="任意多边形 191"/>
            <p:cNvSpPr/>
            <p:nvPr/>
          </p:nvSpPr>
          <p:spPr>
            <a:xfrm rot="19995040">
              <a:off x="2817029" y="824988"/>
              <a:ext cx="1041147" cy="1002129"/>
            </a:xfrm>
            <a:custGeom>
              <a:avLst/>
              <a:gdLst>
                <a:gd name="connsiteX0" fmla="*/ 995485 w 1041147"/>
                <a:gd name="connsiteY0" fmla="*/ 763933 h 1002129"/>
                <a:gd name="connsiteX1" fmla="*/ 1041147 w 1041147"/>
                <a:gd name="connsiteY1" fmla="*/ 961848 h 1002129"/>
                <a:gd name="connsiteX2" fmla="*/ 1038147 w 1041147"/>
                <a:gd name="connsiteY2" fmla="*/ 1002129 h 1002129"/>
                <a:gd name="connsiteX3" fmla="*/ 570086 w 1041147"/>
                <a:gd name="connsiteY3" fmla="*/ 554754 h 1002129"/>
                <a:gd name="connsiteX4" fmla="*/ 459635 w 1041147"/>
                <a:gd name="connsiteY4" fmla="*/ 548516 h 1002129"/>
                <a:gd name="connsiteX5" fmla="*/ 453228 w 1041147"/>
                <a:gd name="connsiteY5" fmla="*/ 471062 h 1002129"/>
                <a:gd name="connsiteX6" fmla="*/ 5853 w 1041147"/>
                <a:gd name="connsiteY6" fmla="*/ 3000 h 1002129"/>
                <a:gd name="connsiteX7" fmla="*/ 0 w 1041147"/>
                <a:gd name="connsiteY7" fmla="*/ 2662 h 1002129"/>
                <a:gd name="connsiteX8" fmla="*/ 46134 w 1041147"/>
                <a:gd name="connsiteY8" fmla="*/ 0 h 1002129"/>
                <a:gd name="connsiteX9" fmla="*/ 519324 w 1041147"/>
                <a:gd name="connsiteY9" fmla="*/ 367998 h 1002129"/>
                <a:gd name="connsiteX10" fmla="*/ 543427 w 1041147"/>
                <a:gd name="connsiteY10" fmla="*/ 460740 h 1002129"/>
                <a:gd name="connsiteX11" fmla="*/ 577194 w 1041147"/>
                <a:gd name="connsiteY11" fmla="*/ 463719 h 1002129"/>
                <a:gd name="connsiteX12" fmla="*/ 995485 w 1041147"/>
                <a:gd name="connsiteY12" fmla="*/ 763933 h 1002129"/>
                <a:gd name="connsiteX13" fmla="*/ 995485 w 1041147"/>
                <a:gd name="connsiteY13" fmla="*/ 763933 h 1007982"/>
                <a:gd name="connsiteX14" fmla="*/ 995485 w 1041147"/>
                <a:gd name="connsiteY14" fmla="*/ 763933 h 100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1147" h="1002128">
                  <a:moveTo>
                    <a:pt x="995485" y="763933"/>
                  </a:moveTo>
                  <a:cubicBezTo>
                    <a:pt x="1024888" y="824764"/>
                    <a:pt x="1041147" y="891645"/>
                    <a:pt x="1041147" y="961848"/>
                  </a:cubicBezTo>
                  <a:lnTo>
                    <a:pt x="1038147" y="1002129"/>
                  </a:lnTo>
                  <a:cubicBezTo>
                    <a:pt x="1012111" y="777784"/>
                    <a:pt x="819403" y="596555"/>
                    <a:pt x="570086" y="554754"/>
                  </a:cubicBezTo>
                  <a:lnTo>
                    <a:pt x="459635" y="548516"/>
                  </a:lnTo>
                  <a:lnTo>
                    <a:pt x="453228" y="471062"/>
                  </a:lnTo>
                  <a:cubicBezTo>
                    <a:pt x="411426" y="221745"/>
                    <a:pt x="230197" y="29036"/>
                    <a:pt x="5853" y="3000"/>
                  </a:cubicBezTo>
                  <a:lnTo>
                    <a:pt x="0" y="2662"/>
                  </a:lnTo>
                  <a:lnTo>
                    <a:pt x="46134" y="0"/>
                  </a:lnTo>
                  <a:cubicBezTo>
                    <a:pt x="261132" y="0"/>
                    <a:pt x="444963" y="152494"/>
                    <a:pt x="519324" y="367998"/>
                  </a:cubicBezTo>
                  <a:lnTo>
                    <a:pt x="543427" y="460740"/>
                  </a:lnTo>
                  <a:lnTo>
                    <a:pt x="577194" y="463719"/>
                  </a:lnTo>
                  <a:cubicBezTo>
                    <a:pt x="766321" y="497585"/>
                    <a:pt x="921977" y="611855"/>
                    <a:pt x="995485" y="7639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3" name="任意多边形 192"/>
            <p:cNvSpPr/>
            <p:nvPr/>
          </p:nvSpPr>
          <p:spPr>
            <a:xfrm rot="610869">
              <a:off x="3193279" y="1373828"/>
              <a:ext cx="239931" cy="45719"/>
            </a:xfrm>
            <a:custGeom>
              <a:avLst/>
              <a:gdLst>
                <a:gd name="connsiteX0" fmla="*/ 523250 w 1042875"/>
                <a:gd name="connsiteY0" fmla="*/ 0 h 247306"/>
                <a:gd name="connsiteX1" fmla="*/ 1008184 w 1042875"/>
                <a:gd name="connsiteY1" fmla="*/ 200866 h 247306"/>
                <a:gd name="connsiteX2" fmla="*/ 1042875 w 1042875"/>
                <a:gd name="connsiteY2" fmla="*/ 242912 h 247306"/>
                <a:gd name="connsiteX3" fmla="*/ 933921 w 1042875"/>
                <a:gd name="connsiteY3" fmla="*/ 200443 h 247306"/>
                <a:gd name="connsiteX4" fmla="*/ 527073 w 1042875"/>
                <a:gd name="connsiteY4" fmla="*/ 141455 h 247306"/>
                <a:gd name="connsiteX5" fmla="*/ 120225 w 1042875"/>
                <a:gd name="connsiteY5" fmla="*/ 200443 h 247306"/>
                <a:gd name="connsiteX6" fmla="*/ 0 w 1042875"/>
                <a:gd name="connsiteY6" fmla="*/ 247306 h 247306"/>
                <a:gd name="connsiteX7" fmla="*/ 38316 w 1042875"/>
                <a:gd name="connsiteY7" fmla="*/ 200866 h 247306"/>
                <a:gd name="connsiteX8" fmla="*/ 523250 w 1042875"/>
                <a:gd name="connsiteY8" fmla="*/ 0 h 247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2875" h="247306">
                  <a:moveTo>
                    <a:pt x="523250" y="0"/>
                  </a:moveTo>
                  <a:cubicBezTo>
                    <a:pt x="712629" y="0"/>
                    <a:pt x="884079" y="76761"/>
                    <a:pt x="1008184" y="200866"/>
                  </a:cubicBezTo>
                  <a:lnTo>
                    <a:pt x="1042875" y="242912"/>
                  </a:lnTo>
                  <a:lnTo>
                    <a:pt x="933921" y="200443"/>
                  </a:lnTo>
                  <a:cubicBezTo>
                    <a:pt x="808872" y="162459"/>
                    <a:pt x="671388" y="141455"/>
                    <a:pt x="527073" y="141455"/>
                  </a:cubicBezTo>
                  <a:cubicBezTo>
                    <a:pt x="382758" y="141455"/>
                    <a:pt x="245274" y="162459"/>
                    <a:pt x="120225" y="200443"/>
                  </a:cubicBezTo>
                  <a:lnTo>
                    <a:pt x="0" y="247306"/>
                  </a:lnTo>
                  <a:lnTo>
                    <a:pt x="38316" y="200866"/>
                  </a:lnTo>
                  <a:cubicBezTo>
                    <a:pt x="162422" y="76761"/>
                    <a:pt x="333872" y="0"/>
                    <a:pt x="5232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4" name="组合 193"/>
          <p:cNvGrpSpPr/>
          <p:nvPr/>
        </p:nvGrpSpPr>
        <p:grpSpPr>
          <a:xfrm>
            <a:off x="180060" y="261679"/>
            <a:ext cx="279048" cy="394155"/>
            <a:chOff x="2044835" y="1472926"/>
            <a:chExt cx="1309607" cy="1849821"/>
          </a:xfrm>
        </p:grpSpPr>
        <p:sp>
          <p:nvSpPr>
            <p:cNvPr id="195" name="椭圆 1"/>
            <p:cNvSpPr/>
            <p:nvPr/>
          </p:nvSpPr>
          <p:spPr>
            <a:xfrm rot="21199700">
              <a:off x="2044835" y="1548688"/>
              <a:ext cx="661916" cy="1394539"/>
            </a:xfrm>
            <a:custGeom>
              <a:avLst/>
              <a:gdLst/>
              <a:ahLst/>
              <a:cxnLst/>
              <a:rect l="l" t="t" r="r" b="b"/>
              <a:pathLst>
                <a:path w="1023279" h="2155865">
                  <a:moveTo>
                    <a:pt x="987807" y="0"/>
                  </a:moveTo>
                  <a:lnTo>
                    <a:pt x="1023279" y="1535"/>
                  </a:lnTo>
                  <a:lnTo>
                    <a:pt x="1023279" y="2155865"/>
                  </a:lnTo>
                  <a:cubicBezTo>
                    <a:pt x="928106" y="2155503"/>
                    <a:pt x="876542" y="2151442"/>
                    <a:pt x="718072" y="2146538"/>
                  </a:cubicBezTo>
                  <a:cubicBezTo>
                    <a:pt x="501793" y="1979917"/>
                    <a:pt x="44594" y="1661649"/>
                    <a:pt x="3190" y="1155303"/>
                  </a:cubicBezTo>
                  <a:cubicBezTo>
                    <a:pt x="-52184" y="339077"/>
                    <a:pt x="626793" y="2434"/>
                    <a:pt x="987807" y="0"/>
                  </a:cubicBezTo>
                  <a:close/>
                </a:path>
              </a:pathLst>
            </a:cu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
            <p:cNvSpPr/>
            <p:nvPr/>
          </p:nvSpPr>
          <p:spPr>
            <a:xfrm rot="21199700">
              <a:off x="2285459" y="1534663"/>
              <a:ext cx="420434" cy="1393832"/>
            </a:xfrm>
            <a:custGeom>
              <a:avLst/>
              <a:gdLst/>
              <a:ahLst/>
              <a:cxnLst/>
              <a:rect l="l" t="t" r="r" b="b"/>
              <a:pathLst>
                <a:path w="649963" h="2154772">
                  <a:moveTo>
                    <a:pt x="639749" y="0"/>
                  </a:moveTo>
                  <a:lnTo>
                    <a:pt x="649963" y="442"/>
                  </a:lnTo>
                  <a:lnTo>
                    <a:pt x="649963" y="2154772"/>
                  </a:lnTo>
                  <a:cubicBezTo>
                    <a:pt x="554924" y="2154411"/>
                    <a:pt x="503371" y="2150360"/>
                    <a:pt x="345422" y="2145467"/>
                  </a:cubicBezTo>
                  <a:cubicBezTo>
                    <a:pt x="173700" y="1932765"/>
                    <a:pt x="28030" y="1665053"/>
                    <a:pt x="3756" y="1336581"/>
                  </a:cubicBezTo>
                  <a:cubicBezTo>
                    <a:pt x="-38896" y="640931"/>
                    <a:pt x="288527" y="212705"/>
                    <a:pt x="639749" y="0"/>
                  </a:cubicBezTo>
                  <a:close/>
                </a:path>
              </a:pathLst>
            </a:custGeom>
            <a:solidFill>
              <a:srgbClr val="00B0F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
            <p:cNvSpPr/>
            <p:nvPr/>
          </p:nvSpPr>
          <p:spPr>
            <a:xfrm rot="21199700" flipH="1">
              <a:off x="2692526" y="1472926"/>
              <a:ext cx="661916" cy="1394539"/>
            </a:xfrm>
            <a:custGeom>
              <a:avLst/>
              <a:gdLst/>
              <a:ahLst/>
              <a:cxnLst/>
              <a:rect l="l" t="t" r="r" b="b"/>
              <a:pathLst>
                <a:path w="1023279" h="2155865">
                  <a:moveTo>
                    <a:pt x="987807" y="0"/>
                  </a:moveTo>
                  <a:lnTo>
                    <a:pt x="1023279" y="1535"/>
                  </a:lnTo>
                  <a:lnTo>
                    <a:pt x="1023279" y="2155865"/>
                  </a:lnTo>
                  <a:cubicBezTo>
                    <a:pt x="928106" y="2155503"/>
                    <a:pt x="876542" y="2151442"/>
                    <a:pt x="718072" y="2146538"/>
                  </a:cubicBezTo>
                  <a:cubicBezTo>
                    <a:pt x="501793" y="1979917"/>
                    <a:pt x="44594" y="1661649"/>
                    <a:pt x="3190" y="1155303"/>
                  </a:cubicBezTo>
                  <a:cubicBezTo>
                    <a:pt x="-52184" y="339077"/>
                    <a:pt x="626793" y="2434"/>
                    <a:pt x="987807" y="0"/>
                  </a:cubicBezTo>
                  <a:close/>
                </a:path>
              </a:pathLst>
            </a:custGeom>
            <a:solidFill>
              <a:srgbClr val="00B0F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
            <p:cNvSpPr/>
            <p:nvPr/>
          </p:nvSpPr>
          <p:spPr>
            <a:xfrm rot="21199700" flipH="1">
              <a:off x="2693301" y="1486957"/>
              <a:ext cx="420434" cy="1393832"/>
            </a:xfrm>
            <a:custGeom>
              <a:avLst/>
              <a:gdLst/>
              <a:ahLst/>
              <a:cxnLst/>
              <a:rect l="l" t="t" r="r" b="b"/>
              <a:pathLst>
                <a:path w="649963" h="2154772">
                  <a:moveTo>
                    <a:pt x="639749" y="0"/>
                  </a:moveTo>
                  <a:lnTo>
                    <a:pt x="649963" y="442"/>
                  </a:lnTo>
                  <a:lnTo>
                    <a:pt x="649963" y="2154772"/>
                  </a:lnTo>
                  <a:cubicBezTo>
                    <a:pt x="554924" y="2154411"/>
                    <a:pt x="503371" y="2150360"/>
                    <a:pt x="345422" y="2145467"/>
                  </a:cubicBezTo>
                  <a:cubicBezTo>
                    <a:pt x="173700" y="1932765"/>
                    <a:pt x="28030" y="1665053"/>
                    <a:pt x="3756" y="1336581"/>
                  </a:cubicBezTo>
                  <a:cubicBezTo>
                    <a:pt x="-38896" y="640931"/>
                    <a:pt x="288527" y="212705"/>
                    <a:pt x="639749" y="0"/>
                  </a:cubicBezTo>
                  <a:close/>
                </a:path>
              </a:pathLst>
            </a:cu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2"/>
            <p:cNvSpPr/>
            <p:nvPr/>
          </p:nvSpPr>
          <p:spPr>
            <a:xfrm rot="21199700">
              <a:off x="2390439" y="1514718"/>
              <a:ext cx="476994" cy="115683"/>
            </a:xfrm>
            <a:custGeom>
              <a:avLst/>
              <a:gdLst/>
              <a:ahLst/>
              <a:cxnLst/>
              <a:rect l="l" t="t" r="r" b="b"/>
              <a:pathLst>
                <a:path w="737401" h="178838">
                  <a:moveTo>
                    <a:pt x="340811" y="0"/>
                  </a:moveTo>
                  <a:lnTo>
                    <a:pt x="361116" y="879"/>
                  </a:lnTo>
                  <a:lnTo>
                    <a:pt x="361116" y="442"/>
                  </a:lnTo>
                  <a:lnTo>
                    <a:pt x="365717" y="243"/>
                  </a:lnTo>
                  <a:cubicBezTo>
                    <a:pt x="365825" y="147"/>
                    <a:pt x="365946" y="74"/>
                    <a:pt x="366068" y="0"/>
                  </a:cubicBezTo>
                  <a:lnTo>
                    <a:pt x="368699" y="114"/>
                  </a:lnTo>
                  <a:lnTo>
                    <a:pt x="371330" y="0"/>
                  </a:lnTo>
                  <a:lnTo>
                    <a:pt x="371680" y="243"/>
                  </a:lnTo>
                  <a:lnTo>
                    <a:pt x="376282" y="442"/>
                  </a:lnTo>
                  <a:lnTo>
                    <a:pt x="376282" y="879"/>
                  </a:lnTo>
                  <a:lnTo>
                    <a:pt x="396589" y="0"/>
                  </a:lnTo>
                  <a:cubicBezTo>
                    <a:pt x="494035" y="657"/>
                    <a:pt x="614647" y="25664"/>
                    <a:pt x="737401" y="78657"/>
                  </a:cubicBezTo>
                  <a:cubicBezTo>
                    <a:pt x="726903" y="134710"/>
                    <a:pt x="565744" y="178838"/>
                    <a:pt x="368700" y="178838"/>
                  </a:cubicBezTo>
                  <a:cubicBezTo>
                    <a:pt x="171657" y="178838"/>
                    <a:pt x="10498" y="134710"/>
                    <a:pt x="0" y="78657"/>
                  </a:cubicBezTo>
                  <a:cubicBezTo>
                    <a:pt x="122753" y="25664"/>
                    <a:pt x="243365" y="657"/>
                    <a:pt x="340811" y="0"/>
                  </a:cubicBezTo>
                  <a:close/>
                </a:path>
              </a:pathLst>
            </a:cu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0" name="组合 199"/>
            <p:cNvGrpSpPr/>
            <p:nvPr/>
          </p:nvGrpSpPr>
          <p:grpSpPr>
            <a:xfrm>
              <a:off x="2660429" y="2876775"/>
              <a:ext cx="328970" cy="445972"/>
              <a:chOff x="2592215" y="2837140"/>
              <a:chExt cx="459661" cy="623145"/>
            </a:xfrm>
          </p:grpSpPr>
          <p:sp>
            <p:nvSpPr>
              <p:cNvPr id="201" name="矩形 200"/>
              <p:cNvSpPr/>
              <p:nvPr/>
            </p:nvSpPr>
            <p:spPr>
              <a:xfrm rot="20899700">
                <a:off x="2620727" y="2875153"/>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矩形 201"/>
              <p:cNvSpPr/>
              <p:nvPr/>
            </p:nvSpPr>
            <p:spPr>
              <a:xfrm rot="21499700">
                <a:off x="2945714" y="2837140"/>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矩形 202"/>
              <p:cNvSpPr/>
              <p:nvPr/>
            </p:nvSpPr>
            <p:spPr>
              <a:xfrm rot="21259700">
                <a:off x="2827857" y="2850926"/>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矩形 203"/>
              <p:cNvSpPr/>
              <p:nvPr/>
            </p:nvSpPr>
            <p:spPr>
              <a:xfrm rot="21139700">
                <a:off x="2725042" y="2862953"/>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矩形 17"/>
              <p:cNvSpPr/>
              <p:nvPr/>
            </p:nvSpPr>
            <p:spPr>
              <a:xfrm rot="21199700">
                <a:off x="2592215" y="3136526"/>
                <a:ext cx="459661" cy="323759"/>
              </a:xfrm>
              <a:custGeom>
                <a:avLst/>
                <a:gdLst>
                  <a:gd name="connsiteX0" fmla="*/ 95250 w 995288"/>
                  <a:gd name="connsiteY0" fmla="*/ 0 h 932556"/>
                  <a:gd name="connsiteX1" fmla="*/ 887338 w 995288"/>
                  <a:gd name="connsiteY1" fmla="*/ 0 h 932556"/>
                  <a:gd name="connsiteX2" fmla="*/ 995288 w 995288"/>
                  <a:gd name="connsiteY2" fmla="*/ 648072 h 932556"/>
                  <a:gd name="connsiteX3" fmla="*/ 0 w 995288"/>
                  <a:gd name="connsiteY3" fmla="*/ 654422 h 932556"/>
                  <a:gd name="connsiteX4" fmla="*/ 95250 w 995288"/>
                  <a:gd name="connsiteY4" fmla="*/ 0 h 932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288" h="932556">
                    <a:moveTo>
                      <a:pt x="95250" y="0"/>
                    </a:moveTo>
                    <a:cubicBezTo>
                      <a:pt x="352609" y="66552"/>
                      <a:pt x="629980" y="84299"/>
                      <a:pt x="887338" y="0"/>
                    </a:cubicBezTo>
                    <a:lnTo>
                      <a:pt x="995288" y="648072"/>
                    </a:lnTo>
                    <a:cubicBezTo>
                      <a:pt x="959859" y="1054472"/>
                      <a:pt x="10029" y="997322"/>
                      <a:pt x="0" y="654422"/>
                    </a:cubicBezTo>
                    <a:lnTo>
                      <a:pt x="9525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a:extLst>
              <a:ext uri="{FF2B5EF4-FFF2-40B4-BE49-F238E27FC236}">
                <a16:creationId xmlns:a16="http://schemas.microsoft.com/office/drawing/2014/main" id="{6C12406D-49BE-A00A-D7D4-AA0A363D988A}"/>
              </a:ext>
            </a:extLst>
          </p:cNvPr>
          <p:cNvPicPr>
            <a:picLocks noChangeAspect="1"/>
          </p:cNvPicPr>
          <p:nvPr/>
        </p:nvPicPr>
        <p:blipFill>
          <a:blip r:embed="rId2"/>
          <a:stretch>
            <a:fillRect/>
          </a:stretch>
        </p:blipFill>
        <p:spPr>
          <a:xfrm>
            <a:off x="682595" y="1283077"/>
            <a:ext cx="4462852" cy="2677829"/>
          </a:xfrm>
          <a:prstGeom prst="rect">
            <a:avLst/>
          </a:prstGeom>
        </p:spPr>
      </p:pic>
      <p:sp>
        <p:nvSpPr>
          <p:cNvPr id="3" name="矩形 2">
            <a:extLst>
              <a:ext uri="{FF2B5EF4-FFF2-40B4-BE49-F238E27FC236}">
                <a16:creationId xmlns:a16="http://schemas.microsoft.com/office/drawing/2014/main" id="{7084DDB2-A7A0-1880-614F-5840AEB4987D}"/>
              </a:ext>
            </a:extLst>
          </p:cNvPr>
          <p:cNvSpPr/>
          <p:nvPr/>
        </p:nvSpPr>
        <p:spPr>
          <a:xfrm>
            <a:off x="889278" y="1122303"/>
            <a:ext cx="462225" cy="3319067"/>
          </a:xfrm>
          <a:prstGeom prst="rect">
            <a:avLst/>
          </a:prstGeom>
          <a:noFill/>
          <a:ln>
            <a:solidFill>
              <a:srgbClr val="FF0000"/>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 name="TextBox 6">
            <a:extLst>
              <a:ext uri="{FF2B5EF4-FFF2-40B4-BE49-F238E27FC236}">
                <a16:creationId xmlns:a16="http://schemas.microsoft.com/office/drawing/2014/main" id="{4A995D44-1F27-8C33-CECB-59ABE01576C9}"/>
              </a:ext>
            </a:extLst>
          </p:cNvPr>
          <p:cNvSpPr txBox="1">
            <a:spLocks noChangeArrowheads="1"/>
          </p:cNvSpPr>
          <p:nvPr/>
        </p:nvSpPr>
        <p:spPr bwMode="auto">
          <a:xfrm>
            <a:off x="5461374" y="1225154"/>
            <a:ext cx="3308423" cy="2616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spAutoFit/>
          </a:bodyPr>
          <a:lstStyle/>
          <a:p>
            <a:pPr fontAlgn="base">
              <a:lnSpc>
                <a:spcPct val="150000"/>
              </a:lnSpc>
              <a:spcBef>
                <a:spcPct val="0"/>
              </a:spcBef>
              <a:spcAft>
                <a:spcPct val="0"/>
              </a:spcAft>
            </a:pPr>
            <a:r>
              <a:rPr lang="zh-CN" altLang="en-US" sz="1400" spc="75" dirty="0">
                <a:solidFill>
                  <a:schemeClr val="bg1"/>
                </a:solidFill>
                <a:latin typeface="微软雅黑" panose="020B0503020204020204" pitchFamily="34" charset="-122"/>
                <a:ea typeface="微软雅黑" panose="020B0503020204020204" pitchFamily="34" charset="-122"/>
                <a:cs typeface="+mn-ea"/>
                <a:sym typeface="+mn-lt"/>
              </a:rPr>
              <a:t>上面的聚类中，通话类型是取用类型代表值的平均值来作为提取的用户特征，有逻辑上的道理，但是离散的属性值显然用离散的方式处理是更好的。因此，分类任务上，我们尝试将用户按通话类型分成三类。其中判定用户所属的通话类型的方法是取他所有通话记录中通话类型最多的类别。</a:t>
            </a:r>
            <a:endParaRPr lang="zh-CN" altLang="zh-CN" sz="1400" spc="75"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fade">
                                      <p:cBhvr>
                                        <p:cTn id="7" dur="500"/>
                                        <p:tgtEl>
                                          <p:spTgt spid="241"/>
                                        </p:tgtEl>
                                      </p:cBhvr>
                                    </p:animEffect>
                                  </p:childTnLst>
                                </p:cTn>
                              </p:par>
                              <p:par>
                                <p:cTn id="8" presetID="16" presetClass="entr" presetSubtype="21" fill="hold" nodeType="withEffect">
                                  <p:stCondLst>
                                    <p:cond delay="0"/>
                                  </p:stCondLst>
                                  <p:childTnLst>
                                    <p:set>
                                      <p:cBhvr>
                                        <p:cTn id="9" dur="1" fill="hold">
                                          <p:stCondLst>
                                            <p:cond delay="0"/>
                                          </p:stCondLst>
                                        </p:cTn>
                                        <p:tgtEl>
                                          <p:spTgt spid="232"/>
                                        </p:tgtEl>
                                        <p:attrNameLst>
                                          <p:attrName>style.visibility</p:attrName>
                                        </p:attrNameLst>
                                      </p:cBhvr>
                                      <p:to>
                                        <p:strVal val="visible"/>
                                      </p:to>
                                    </p:set>
                                    <p:animEffect transition="in" filter="barn(inVertical)">
                                      <p:cBhvr>
                                        <p:cTn id="10" dur="500"/>
                                        <p:tgtEl>
                                          <p:spTgt spid="232"/>
                                        </p:tgtEl>
                                      </p:cBhvr>
                                    </p:animEffect>
                                  </p:childTnLst>
                                </p:cTn>
                              </p:par>
                              <p:par>
                                <p:cTn id="11" presetID="10" presetClass="entr" presetSubtype="0" fill="hold" nodeType="withEffect">
                                  <p:stCondLst>
                                    <p:cond delay="1100"/>
                                  </p:stCondLst>
                                  <p:childTnLst>
                                    <p:set>
                                      <p:cBhvr>
                                        <p:cTn id="12" dur="1" fill="hold">
                                          <p:stCondLst>
                                            <p:cond delay="0"/>
                                          </p:stCondLst>
                                        </p:cTn>
                                        <p:tgtEl>
                                          <p:spTgt spid="191"/>
                                        </p:tgtEl>
                                        <p:attrNameLst>
                                          <p:attrName>style.visibility</p:attrName>
                                        </p:attrNameLst>
                                      </p:cBhvr>
                                      <p:to>
                                        <p:strVal val="visible"/>
                                      </p:to>
                                    </p:set>
                                    <p:animEffect transition="in" filter="fade">
                                      <p:cBhvr>
                                        <p:cTn id="13" dur="1600"/>
                                        <p:tgtEl>
                                          <p:spTgt spid="191"/>
                                        </p:tgtEl>
                                      </p:cBhvr>
                                    </p:animEffect>
                                  </p:childTnLst>
                                </p:cTn>
                              </p:par>
                              <p:par>
                                <p:cTn id="14" presetID="2" presetClass="entr" presetSubtype="4" accel="31000" decel="69000" fill="hold" nodeType="withEffect">
                                  <p:stCondLst>
                                    <p:cond delay="900"/>
                                  </p:stCondLst>
                                  <p:childTnLst>
                                    <p:set>
                                      <p:cBhvr>
                                        <p:cTn id="15" dur="1" fill="hold">
                                          <p:stCondLst>
                                            <p:cond delay="0"/>
                                          </p:stCondLst>
                                        </p:cTn>
                                        <p:tgtEl>
                                          <p:spTgt spid="194"/>
                                        </p:tgtEl>
                                        <p:attrNameLst>
                                          <p:attrName>style.visibility</p:attrName>
                                        </p:attrNameLst>
                                      </p:cBhvr>
                                      <p:to>
                                        <p:strVal val="visible"/>
                                      </p:to>
                                    </p:set>
                                    <p:anim calcmode="lin" valueType="num">
                                      <p:cBhvr additive="base">
                                        <p:cTn id="16" dur="3100" fill="hold"/>
                                        <p:tgtEl>
                                          <p:spTgt spid="194"/>
                                        </p:tgtEl>
                                        <p:attrNameLst>
                                          <p:attrName>ppt_x</p:attrName>
                                        </p:attrNameLst>
                                      </p:cBhvr>
                                      <p:tavLst>
                                        <p:tav tm="0">
                                          <p:val>
                                            <p:strVal val="#ppt_x"/>
                                          </p:val>
                                        </p:tav>
                                        <p:tav tm="100000">
                                          <p:val>
                                            <p:strVal val="#ppt_x"/>
                                          </p:val>
                                        </p:tav>
                                      </p:tavLst>
                                    </p:anim>
                                    <p:anim calcmode="lin" valueType="num">
                                      <p:cBhvr additive="base">
                                        <p:cTn id="17" dur="3100" fill="hold"/>
                                        <p:tgtEl>
                                          <p:spTgt spid="194"/>
                                        </p:tgtEl>
                                        <p:attrNameLst>
                                          <p:attrName>ppt_y</p:attrName>
                                        </p:attrNameLst>
                                      </p:cBhvr>
                                      <p:tavLst>
                                        <p:tav tm="0">
                                          <p:val>
                                            <p:strVal val="1+#ppt_h/2"/>
                                          </p:val>
                                        </p:tav>
                                        <p:tav tm="100000">
                                          <p:val>
                                            <p:strVal val="#ppt_y"/>
                                          </p:val>
                                        </p:tav>
                                      </p:tavLst>
                                    </p:anim>
                                  </p:childTnLst>
                                </p:cTn>
                              </p:par>
                              <p:par>
                                <p:cTn id="18" presetID="23" presetClass="entr" presetSubtype="16" fill="hold" nodeType="withEffect">
                                  <p:stCondLst>
                                    <p:cond delay="900"/>
                                  </p:stCondLst>
                                  <p:childTnLst>
                                    <p:set>
                                      <p:cBhvr>
                                        <p:cTn id="19" dur="1" fill="hold">
                                          <p:stCondLst>
                                            <p:cond delay="0"/>
                                          </p:stCondLst>
                                        </p:cTn>
                                        <p:tgtEl>
                                          <p:spTgt spid="194"/>
                                        </p:tgtEl>
                                        <p:attrNameLst>
                                          <p:attrName>style.visibility</p:attrName>
                                        </p:attrNameLst>
                                      </p:cBhvr>
                                      <p:to>
                                        <p:strVal val="visible"/>
                                      </p:to>
                                    </p:set>
                                    <p:anim calcmode="lin" valueType="num">
                                      <p:cBhvr>
                                        <p:cTn id="20" dur="3600" fill="hold"/>
                                        <p:tgtEl>
                                          <p:spTgt spid="194"/>
                                        </p:tgtEl>
                                        <p:attrNameLst>
                                          <p:attrName>ppt_w</p:attrName>
                                        </p:attrNameLst>
                                      </p:cBhvr>
                                      <p:tavLst>
                                        <p:tav tm="0">
                                          <p:val>
                                            <p:fltVal val="0"/>
                                          </p:val>
                                        </p:tav>
                                        <p:tav tm="100000">
                                          <p:val>
                                            <p:strVal val="#ppt_w"/>
                                          </p:val>
                                        </p:tav>
                                      </p:tavLst>
                                    </p:anim>
                                    <p:anim calcmode="lin" valueType="num">
                                      <p:cBhvr>
                                        <p:cTn id="21" dur="3600" fill="hold"/>
                                        <p:tgtEl>
                                          <p:spTgt spid="194"/>
                                        </p:tgtEl>
                                        <p:attrNameLst>
                                          <p:attrName>ppt_h</p:attrName>
                                        </p:attrNameLst>
                                      </p:cBhvr>
                                      <p:tavLst>
                                        <p:tav tm="0">
                                          <p:val>
                                            <p:fltVal val="0"/>
                                          </p:val>
                                        </p:tav>
                                        <p:tav tm="100000">
                                          <p:val>
                                            <p:strVal val="#ppt_h"/>
                                          </p:val>
                                        </p:tav>
                                      </p:tavLst>
                                    </p:anim>
                                  </p:childTnLst>
                                </p:cTn>
                              </p:par>
                            </p:childTnLst>
                          </p:cTn>
                        </p:par>
                        <p:par>
                          <p:cTn id="22" fill="hold">
                            <p:stCondLst>
                              <p:cond delay="4500"/>
                            </p:stCondLst>
                            <p:childTnLst>
                              <p:par>
                                <p:cTn id="23" presetID="23" presetClass="entr" presetSubtype="32" fill="hold" grpId="0" nodeType="afterEffect">
                                  <p:stCondLst>
                                    <p:cond delay="0"/>
                                  </p:stCondLst>
                                  <p:iterate type="lt">
                                    <p:tmPct val="7000"/>
                                  </p:iterate>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p:cTn id="25" dur="500" fill="hold"/>
                                        <p:tgtEl>
                                          <p:spTgt spid="4">
                                            <p:txEl>
                                              <p:pRg st="0" end="0"/>
                                            </p:txEl>
                                          </p:spTgt>
                                        </p:tgtEl>
                                        <p:attrNameLst>
                                          <p:attrName>ppt_w</p:attrName>
                                        </p:attrNameLst>
                                      </p:cBhvr>
                                      <p:tavLst>
                                        <p:tav tm="0">
                                          <p:val>
                                            <p:strVal val="4*#ppt_w"/>
                                          </p:val>
                                        </p:tav>
                                        <p:tav tm="100000">
                                          <p:val>
                                            <p:strVal val="#ppt_w"/>
                                          </p:val>
                                        </p:tav>
                                      </p:tavLst>
                                    </p:anim>
                                    <p:anim calcmode="lin" valueType="num">
                                      <p:cBhvr>
                                        <p:cTn id="26" dur="500" fill="hold"/>
                                        <p:tgtEl>
                                          <p:spTgt spid="4">
                                            <p:txEl>
                                              <p:pRg st="0" end="0"/>
                                            </p:txEl>
                                          </p:spTgt>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animBg="1"/>
      <p:bldP spid="4"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矩形 85"/>
          <p:cNvSpPr>
            <a:spLocks noChangeArrowheads="1"/>
          </p:cNvSpPr>
          <p:nvPr/>
        </p:nvSpPr>
        <p:spPr bwMode="auto">
          <a:xfrm>
            <a:off x="5630080" y="1770851"/>
            <a:ext cx="241816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zh-CN" altLang="en-US" sz="1500" dirty="0">
                <a:solidFill>
                  <a:srgbClr val="F2F2F2"/>
                </a:solidFill>
                <a:latin typeface="微软雅黑" panose="020B0503020204020204" pitchFamily="34" charset="-122"/>
                <a:ea typeface="微软雅黑" panose="020B0503020204020204" pitchFamily="34" charset="-122"/>
              </a:rPr>
              <a:t>选用更多属性</a:t>
            </a:r>
          </a:p>
        </p:txBody>
      </p:sp>
      <p:cxnSp>
        <p:nvCxnSpPr>
          <p:cNvPr id="81" name="直接连接符 80"/>
          <p:cNvCxnSpPr>
            <a:cxnSpLocks noChangeShapeType="1"/>
          </p:cNvCxnSpPr>
          <p:nvPr/>
        </p:nvCxnSpPr>
        <p:spPr bwMode="auto">
          <a:xfrm>
            <a:off x="5753905" y="1727988"/>
            <a:ext cx="2170510" cy="0"/>
          </a:xfrm>
          <a:prstGeom prst="line">
            <a:avLst/>
          </a:prstGeom>
          <a:noFill/>
          <a:ln w="12700">
            <a:solidFill>
              <a:schemeClr val="bg1"/>
            </a:solidFill>
            <a:round/>
          </a:ln>
          <a:extLst>
            <a:ext uri="{909E8E84-426E-40DD-AFC4-6F175D3DCCD1}">
              <a14:hiddenFill xmlns:a14="http://schemas.microsoft.com/office/drawing/2010/main">
                <a:noFill/>
              </a14:hiddenFill>
            </a:ext>
          </a:extLst>
        </p:spPr>
      </p:cxnSp>
      <p:cxnSp>
        <p:nvCxnSpPr>
          <p:cNvPr id="82" name="直接连接符 81"/>
          <p:cNvCxnSpPr>
            <a:cxnSpLocks noChangeShapeType="1"/>
          </p:cNvCxnSpPr>
          <p:nvPr/>
        </p:nvCxnSpPr>
        <p:spPr bwMode="auto">
          <a:xfrm>
            <a:off x="5780099" y="2292345"/>
            <a:ext cx="2170510" cy="0"/>
          </a:xfrm>
          <a:prstGeom prst="line">
            <a:avLst/>
          </a:prstGeom>
          <a:noFill/>
          <a:ln w="12700">
            <a:solidFill>
              <a:schemeClr val="bg1"/>
            </a:solidFill>
            <a:round/>
          </a:ln>
          <a:extLst>
            <a:ext uri="{909E8E84-426E-40DD-AFC4-6F175D3DCCD1}">
              <a14:hiddenFill xmlns:a14="http://schemas.microsoft.com/office/drawing/2010/main">
                <a:noFill/>
              </a14:hiddenFill>
            </a:ext>
          </a:extLst>
        </p:spPr>
      </p:cxnSp>
      <p:sp>
        <p:nvSpPr>
          <p:cNvPr id="83" name="矩形 82"/>
          <p:cNvSpPr>
            <a:spLocks noChangeArrowheads="1"/>
          </p:cNvSpPr>
          <p:nvPr/>
        </p:nvSpPr>
        <p:spPr bwMode="auto">
          <a:xfrm>
            <a:off x="6046799" y="2041123"/>
            <a:ext cx="1716881" cy="22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lnSpc>
                <a:spcPts val="1125"/>
              </a:lnSpc>
            </a:pPr>
            <a:r>
              <a:rPr lang="en-US" altLang="zh-CN" sz="750" dirty="0">
                <a:solidFill>
                  <a:schemeClr val="bg1"/>
                </a:solidFill>
                <a:latin typeface="微软雅黑" panose="020B0503020204020204" pitchFamily="34" charset="-122"/>
                <a:ea typeface="微软雅黑" panose="020B0503020204020204" pitchFamily="34" charset="-122"/>
              </a:rPr>
              <a:t>20%</a:t>
            </a:r>
            <a:r>
              <a:rPr lang="zh-CN" altLang="en-US" sz="750" dirty="0">
                <a:solidFill>
                  <a:schemeClr val="bg1"/>
                </a:solidFill>
                <a:latin typeface="微软雅黑" panose="020B0503020204020204" pitchFamily="34" charset="-122"/>
                <a:ea typeface="微软雅黑" panose="020B0503020204020204" pitchFamily="34" charset="-122"/>
              </a:rPr>
              <a:t>测试集</a:t>
            </a:r>
            <a:endParaRPr lang="zh-CN" altLang="en-US" sz="750" dirty="0">
              <a:solidFill>
                <a:schemeClr val="bg1"/>
              </a:solidFill>
            </a:endParaRPr>
          </a:p>
        </p:txBody>
      </p:sp>
      <p:sp>
        <p:nvSpPr>
          <p:cNvPr id="84" name="矩形 83"/>
          <p:cNvSpPr>
            <a:spLocks noChangeArrowheads="1"/>
          </p:cNvSpPr>
          <p:nvPr/>
        </p:nvSpPr>
        <p:spPr bwMode="auto">
          <a:xfrm>
            <a:off x="5720567" y="2651914"/>
            <a:ext cx="2372916" cy="65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nSpc>
                <a:spcPts val="1500"/>
              </a:lnSpc>
            </a:pPr>
            <a:r>
              <a:rPr lang="zh-CN" altLang="en-US" sz="1200" dirty="0">
                <a:solidFill>
                  <a:srgbClr val="F2F2F2"/>
                </a:solidFill>
                <a:latin typeface="微软雅黑" panose="020B0503020204020204" pitchFamily="34" charset="-122"/>
                <a:ea typeface="微软雅黑" panose="020B0503020204020204" pitchFamily="34" charset="-122"/>
              </a:rPr>
              <a:t>处理的原则是离散属性值按离散处理，逻辑上连续的值取平均处理</a:t>
            </a:r>
            <a:endParaRPr lang="en-US" altLang="zh-CN" sz="1200" dirty="0">
              <a:solidFill>
                <a:srgbClr val="F2F2F2"/>
              </a:solidFill>
              <a:latin typeface="微软雅黑" panose="020B0503020204020204" pitchFamily="34" charset="-122"/>
              <a:ea typeface="微软雅黑" panose="020B0503020204020204" pitchFamily="34" charset="-122"/>
            </a:endParaRPr>
          </a:p>
        </p:txBody>
      </p:sp>
      <p:sp>
        <p:nvSpPr>
          <p:cNvPr id="85" name="文本框 84"/>
          <p:cNvSpPr txBox="1"/>
          <p:nvPr/>
        </p:nvSpPr>
        <p:spPr>
          <a:xfrm>
            <a:off x="563499" y="274078"/>
            <a:ext cx="2173605" cy="400110"/>
          </a:xfrm>
          <a:prstGeom prst="rect">
            <a:avLst/>
          </a:prstGeom>
          <a:noFill/>
        </p:spPr>
        <p:txBody>
          <a:bodyPr wrap="square" rtlCol="0">
            <a:spAutoFit/>
          </a:bodyPr>
          <a:lstStyle/>
          <a:p>
            <a:pPr algn="just"/>
            <a:r>
              <a:rPr lang="zh-CN" altLang="en-US" sz="2000" dirty="0">
                <a:solidFill>
                  <a:schemeClr val="bg1"/>
                </a:solidFill>
                <a:latin typeface="微软雅黑" panose="020B0503020204020204" pitchFamily="34" charset="-122"/>
                <a:ea typeface="微软雅黑" panose="020B0503020204020204" pitchFamily="34" charset="-122"/>
              </a:rPr>
              <a:t>随机森林</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grpSp>
        <p:nvGrpSpPr>
          <p:cNvPr id="86" name="组合 85"/>
          <p:cNvGrpSpPr/>
          <p:nvPr/>
        </p:nvGrpSpPr>
        <p:grpSpPr>
          <a:xfrm>
            <a:off x="8011439" y="302048"/>
            <a:ext cx="612023" cy="589087"/>
            <a:chOff x="2817029" y="824988"/>
            <a:chExt cx="1041147" cy="1002129"/>
          </a:xfrm>
        </p:grpSpPr>
        <p:sp>
          <p:nvSpPr>
            <p:cNvPr id="87" name="任意多边形 86"/>
            <p:cNvSpPr/>
            <p:nvPr/>
          </p:nvSpPr>
          <p:spPr>
            <a:xfrm rot="19995040">
              <a:off x="2817029" y="824988"/>
              <a:ext cx="1041147" cy="1002129"/>
            </a:xfrm>
            <a:custGeom>
              <a:avLst/>
              <a:gdLst>
                <a:gd name="connsiteX0" fmla="*/ 995485 w 1041147"/>
                <a:gd name="connsiteY0" fmla="*/ 763933 h 1002129"/>
                <a:gd name="connsiteX1" fmla="*/ 1041147 w 1041147"/>
                <a:gd name="connsiteY1" fmla="*/ 961848 h 1002129"/>
                <a:gd name="connsiteX2" fmla="*/ 1038147 w 1041147"/>
                <a:gd name="connsiteY2" fmla="*/ 1002129 h 1002129"/>
                <a:gd name="connsiteX3" fmla="*/ 570086 w 1041147"/>
                <a:gd name="connsiteY3" fmla="*/ 554754 h 1002129"/>
                <a:gd name="connsiteX4" fmla="*/ 459635 w 1041147"/>
                <a:gd name="connsiteY4" fmla="*/ 548516 h 1002129"/>
                <a:gd name="connsiteX5" fmla="*/ 453228 w 1041147"/>
                <a:gd name="connsiteY5" fmla="*/ 471062 h 1002129"/>
                <a:gd name="connsiteX6" fmla="*/ 5853 w 1041147"/>
                <a:gd name="connsiteY6" fmla="*/ 3000 h 1002129"/>
                <a:gd name="connsiteX7" fmla="*/ 0 w 1041147"/>
                <a:gd name="connsiteY7" fmla="*/ 2662 h 1002129"/>
                <a:gd name="connsiteX8" fmla="*/ 46134 w 1041147"/>
                <a:gd name="connsiteY8" fmla="*/ 0 h 1002129"/>
                <a:gd name="connsiteX9" fmla="*/ 519324 w 1041147"/>
                <a:gd name="connsiteY9" fmla="*/ 367998 h 1002129"/>
                <a:gd name="connsiteX10" fmla="*/ 543427 w 1041147"/>
                <a:gd name="connsiteY10" fmla="*/ 460740 h 1002129"/>
                <a:gd name="connsiteX11" fmla="*/ 577194 w 1041147"/>
                <a:gd name="connsiteY11" fmla="*/ 463719 h 1002129"/>
                <a:gd name="connsiteX12" fmla="*/ 995485 w 1041147"/>
                <a:gd name="connsiteY12" fmla="*/ 763933 h 1002129"/>
                <a:gd name="connsiteX13" fmla="*/ 995485 w 1041147"/>
                <a:gd name="connsiteY13" fmla="*/ 763933 h 1007982"/>
                <a:gd name="connsiteX14" fmla="*/ 995485 w 1041147"/>
                <a:gd name="connsiteY14" fmla="*/ 763933 h 100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1147" h="1002128">
                  <a:moveTo>
                    <a:pt x="995485" y="763933"/>
                  </a:moveTo>
                  <a:cubicBezTo>
                    <a:pt x="1024888" y="824764"/>
                    <a:pt x="1041147" y="891645"/>
                    <a:pt x="1041147" y="961848"/>
                  </a:cubicBezTo>
                  <a:lnTo>
                    <a:pt x="1038147" y="1002129"/>
                  </a:lnTo>
                  <a:cubicBezTo>
                    <a:pt x="1012111" y="777784"/>
                    <a:pt x="819403" y="596555"/>
                    <a:pt x="570086" y="554754"/>
                  </a:cubicBezTo>
                  <a:lnTo>
                    <a:pt x="459635" y="548516"/>
                  </a:lnTo>
                  <a:lnTo>
                    <a:pt x="453228" y="471062"/>
                  </a:lnTo>
                  <a:cubicBezTo>
                    <a:pt x="411426" y="221745"/>
                    <a:pt x="230197" y="29036"/>
                    <a:pt x="5853" y="3000"/>
                  </a:cubicBezTo>
                  <a:lnTo>
                    <a:pt x="0" y="2662"/>
                  </a:lnTo>
                  <a:lnTo>
                    <a:pt x="46134" y="0"/>
                  </a:lnTo>
                  <a:cubicBezTo>
                    <a:pt x="261132" y="0"/>
                    <a:pt x="444963" y="152494"/>
                    <a:pt x="519324" y="367998"/>
                  </a:cubicBezTo>
                  <a:lnTo>
                    <a:pt x="543427" y="460740"/>
                  </a:lnTo>
                  <a:lnTo>
                    <a:pt x="577194" y="463719"/>
                  </a:lnTo>
                  <a:cubicBezTo>
                    <a:pt x="766321" y="497585"/>
                    <a:pt x="921977" y="611855"/>
                    <a:pt x="995485" y="7639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8" name="任意多边形 87"/>
            <p:cNvSpPr/>
            <p:nvPr/>
          </p:nvSpPr>
          <p:spPr>
            <a:xfrm rot="610869">
              <a:off x="3193279" y="1373828"/>
              <a:ext cx="239931" cy="45719"/>
            </a:xfrm>
            <a:custGeom>
              <a:avLst/>
              <a:gdLst>
                <a:gd name="connsiteX0" fmla="*/ 523250 w 1042875"/>
                <a:gd name="connsiteY0" fmla="*/ 0 h 247306"/>
                <a:gd name="connsiteX1" fmla="*/ 1008184 w 1042875"/>
                <a:gd name="connsiteY1" fmla="*/ 200866 h 247306"/>
                <a:gd name="connsiteX2" fmla="*/ 1042875 w 1042875"/>
                <a:gd name="connsiteY2" fmla="*/ 242912 h 247306"/>
                <a:gd name="connsiteX3" fmla="*/ 933921 w 1042875"/>
                <a:gd name="connsiteY3" fmla="*/ 200443 h 247306"/>
                <a:gd name="connsiteX4" fmla="*/ 527073 w 1042875"/>
                <a:gd name="connsiteY4" fmla="*/ 141455 h 247306"/>
                <a:gd name="connsiteX5" fmla="*/ 120225 w 1042875"/>
                <a:gd name="connsiteY5" fmla="*/ 200443 h 247306"/>
                <a:gd name="connsiteX6" fmla="*/ 0 w 1042875"/>
                <a:gd name="connsiteY6" fmla="*/ 247306 h 247306"/>
                <a:gd name="connsiteX7" fmla="*/ 38316 w 1042875"/>
                <a:gd name="connsiteY7" fmla="*/ 200866 h 247306"/>
                <a:gd name="connsiteX8" fmla="*/ 523250 w 1042875"/>
                <a:gd name="connsiteY8" fmla="*/ 0 h 247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2875" h="247306">
                  <a:moveTo>
                    <a:pt x="523250" y="0"/>
                  </a:moveTo>
                  <a:cubicBezTo>
                    <a:pt x="712629" y="0"/>
                    <a:pt x="884079" y="76761"/>
                    <a:pt x="1008184" y="200866"/>
                  </a:cubicBezTo>
                  <a:lnTo>
                    <a:pt x="1042875" y="242912"/>
                  </a:lnTo>
                  <a:lnTo>
                    <a:pt x="933921" y="200443"/>
                  </a:lnTo>
                  <a:cubicBezTo>
                    <a:pt x="808872" y="162459"/>
                    <a:pt x="671388" y="141455"/>
                    <a:pt x="527073" y="141455"/>
                  </a:cubicBezTo>
                  <a:cubicBezTo>
                    <a:pt x="382758" y="141455"/>
                    <a:pt x="245274" y="162459"/>
                    <a:pt x="120225" y="200443"/>
                  </a:cubicBezTo>
                  <a:lnTo>
                    <a:pt x="0" y="247306"/>
                  </a:lnTo>
                  <a:lnTo>
                    <a:pt x="38316" y="200866"/>
                  </a:lnTo>
                  <a:cubicBezTo>
                    <a:pt x="162422" y="76761"/>
                    <a:pt x="333872" y="0"/>
                    <a:pt x="5232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a:off x="180060" y="261679"/>
            <a:ext cx="279048" cy="394155"/>
            <a:chOff x="2044835" y="1472926"/>
            <a:chExt cx="1309607" cy="1849821"/>
          </a:xfrm>
        </p:grpSpPr>
        <p:sp>
          <p:nvSpPr>
            <p:cNvPr id="90" name="椭圆 1"/>
            <p:cNvSpPr/>
            <p:nvPr/>
          </p:nvSpPr>
          <p:spPr>
            <a:xfrm rot="21199700">
              <a:off x="2044835" y="1548688"/>
              <a:ext cx="661916" cy="1394539"/>
            </a:xfrm>
            <a:custGeom>
              <a:avLst/>
              <a:gdLst/>
              <a:ahLst/>
              <a:cxnLst/>
              <a:rect l="l" t="t" r="r" b="b"/>
              <a:pathLst>
                <a:path w="1023279" h="2155865">
                  <a:moveTo>
                    <a:pt x="987807" y="0"/>
                  </a:moveTo>
                  <a:lnTo>
                    <a:pt x="1023279" y="1535"/>
                  </a:lnTo>
                  <a:lnTo>
                    <a:pt x="1023279" y="2155865"/>
                  </a:lnTo>
                  <a:cubicBezTo>
                    <a:pt x="928106" y="2155503"/>
                    <a:pt x="876542" y="2151442"/>
                    <a:pt x="718072" y="2146538"/>
                  </a:cubicBezTo>
                  <a:cubicBezTo>
                    <a:pt x="501793" y="1979917"/>
                    <a:pt x="44594" y="1661649"/>
                    <a:pt x="3190" y="1155303"/>
                  </a:cubicBezTo>
                  <a:cubicBezTo>
                    <a:pt x="-52184" y="339077"/>
                    <a:pt x="626793" y="2434"/>
                    <a:pt x="987807" y="0"/>
                  </a:cubicBezTo>
                  <a:close/>
                </a:path>
              </a:pathLst>
            </a:cu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1"/>
            <p:cNvSpPr/>
            <p:nvPr/>
          </p:nvSpPr>
          <p:spPr>
            <a:xfrm rot="21199700">
              <a:off x="2285459" y="1534663"/>
              <a:ext cx="420434" cy="1393832"/>
            </a:xfrm>
            <a:custGeom>
              <a:avLst/>
              <a:gdLst/>
              <a:ahLst/>
              <a:cxnLst/>
              <a:rect l="l" t="t" r="r" b="b"/>
              <a:pathLst>
                <a:path w="649963" h="2154772">
                  <a:moveTo>
                    <a:pt x="639749" y="0"/>
                  </a:moveTo>
                  <a:lnTo>
                    <a:pt x="649963" y="442"/>
                  </a:lnTo>
                  <a:lnTo>
                    <a:pt x="649963" y="2154772"/>
                  </a:lnTo>
                  <a:cubicBezTo>
                    <a:pt x="554924" y="2154411"/>
                    <a:pt x="503371" y="2150360"/>
                    <a:pt x="345422" y="2145467"/>
                  </a:cubicBezTo>
                  <a:cubicBezTo>
                    <a:pt x="173700" y="1932765"/>
                    <a:pt x="28030" y="1665053"/>
                    <a:pt x="3756" y="1336581"/>
                  </a:cubicBezTo>
                  <a:cubicBezTo>
                    <a:pt x="-38896" y="640931"/>
                    <a:pt x="288527" y="212705"/>
                    <a:pt x="639749" y="0"/>
                  </a:cubicBezTo>
                  <a:close/>
                </a:path>
              </a:pathLst>
            </a:custGeom>
            <a:solidFill>
              <a:srgbClr val="00B0F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1"/>
            <p:cNvSpPr/>
            <p:nvPr/>
          </p:nvSpPr>
          <p:spPr>
            <a:xfrm rot="21199700" flipH="1">
              <a:off x="2692526" y="1472926"/>
              <a:ext cx="661916" cy="1394539"/>
            </a:xfrm>
            <a:custGeom>
              <a:avLst/>
              <a:gdLst/>
              <a:ahLst/>
              <a:cxnLst/>
              <a:rect l="l" t="t" r="r" b="b"/>
              <a:pathLst>
                <a:path w="1023279" h="2155865">
                  <a:moveTo>
                    <a:pt x="987807" y="0"/>
                  </a:moveTo>
                  <a:lnTo>
                    <a:pt x="1023279" y="1535"/>
                  </a:lnTo>
                  <a:lnTo>
                    <a:pt x="1023279" y="2155865"/>
                  </a:lnTo>
                  <a:cubicBezTo>
                    <a:pt x="928106" y="2155503"/>
                    <a:pt x="876542" y="2151442"/>
                    <a:pt x="718072" y="2146538"/>
                  </a:cubicBezTo>
                  <a:cubicBezTo>
                    <a:pt x="501793" y="1979917"/>
                    <a:pt x="44594" y="1661649"/>
                    <a:pt x="3190" y="1155303"/>
                  </a:cubicBezTo>
                  <a:cubicBezTo>
                    <a:pt x="-52184" y="339077"/>
                    <a:pt x="626793" y="2434"/>
                    <a:pt x="987807" y="0"/>
                  </a:cubicBezTo>
                  <a:close/>
                </a:path>
              </a:pathLst>
            </a:custGeom>
            <a:solidFill>
              <a:srgbClr val="00B0F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1"/>
            <p:cNvSpPr/>
            <p:nvPr/>
          </p:nvSpPr>
          <p:spPr>
            <a:xfrm rot="21199700" flipH="1">
              <a:off x="2693301" y="1486957"/>
              <a:ext cx="420434" cy="1393832"/>
            </a:xfrm>
            <a:custGeom>
              <a:avLst/>
              <a:gdLst/>
              <a:ahLst/>
              <a:cxnLst/>
              <a:rect l="l" t="t" r="r" b="b"/>
              <a:pathLst>
                <a:path w="649963" h="2154772">
                  <a:moveTo>
                    <a:pt x="639749" y="0"/>
                  </a:moveTo>
                  <a:lnTo>
                    <a:pt x="649963" y="442"/>
                  </a:lnTo>
                  <a:lnTo>
                    <a:pt x="649963" y="2154772"/>
                  </a:lnTo>
                  <a:cubicBezTo>
                    <a:pt x="554924" y="2154411"/>
                    <a:pt x="503371" y="2150360"/>
                    <a:pt x="345422" y="2145467"/>
                  </a:cubicBezTo>
                  <a:cubicBezTo>
                    <a:pt x="173700" y="1932765"/>
                    <a:pt x="28030" y="1665053"/>
                    <a:pt x="3756" y="1336581"/>
                  </a:cubicBezTo>
                  <a:cubicBezTo>
                    <a:pt x="-38896" y="640931"/>
                    <a:pt x="288527" y="212705"/>
                    <a:pt x="639749" y="0"/>
                  </a:cubicBezTo>
                  <a:close/>
                </a:path>
              </a:pathLst>
            </a:cu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12"/>
            <p:cNvSpPr/>
            <p:nvPr/>
          </p:nvSpPr>
          <p:spPr>
            <a:xfrm rot="21199700">
              <a:off x="2390439" y="1514718"/>
              <a:ext cx="476994" cy="115683"/>
            </a:xfrm>
            <a:custGeom>
              <a:avLst/>
              <a:gdLst/>
              <a:ahLst/>
              <a:cxnLst/>
              <a:rect l="l" t="t" r="r" b="b"/>
              <a:pathLst>
                <a:path w="737401" h="178838">
                  <a:moveTo>
                    <a:pt x="340811" y="0"/>
                  </a:moveTo>
                  <a:lnTo>
                    <a:pt x="361116" y="879"/>
                  </a:lnTo>
                  <a:lnTo>
                    <a:pt x="361116" y="442"/>
                  </a:lnTo>
                  <a:lnTo>
                    <a:pt x="365717" y="243"/>
                  </a:lnTo>
                  <a:cubicBezTo>
                    <a:pt x="365825" y="147"/>
                    <a:pt x="365946" y="74"/>
                    <a:pt x="366068" y="0"/>
                  </a:cubicBezTo>
                  <a:lnTo>
                    <a:pt x="368699" y="114"/>
                  </a:lnTo>
                  <a:lnTo>
                    <a:pt x="371330" y="0"/>
                  </a:lnTo>
                  <a:lnTo>
                    <a:pt x="371680" y="243"/>
                  </a:lnTo>
                  <a:lnTo>
                    <a:pt x="376282" y="442"/>
                  </a:lnTo>
                  <a:lnTo>
                    <a:pt x="376282" y="879"/>
                  </a:lnTo>
                  <a:lnTo>
                    <a:pt x="396589" y="0"/>
                  </a:lnTo>
                  <a:cubicBezTo>
                    <a:pt x="494035" y="657"/>
                    <a:pt x="614647" y="25664"/>
                    <a:pt x="737401" y="78657"/>
                  </a:cubicBezTo>
                  <a:cubicBezTo>
                    <a:pt x="726903" y="134710"/>
                    <a:pt x="565744" y="178838"/>
                    <a:pt x="368700" y="178838"/>
                  </a:cubicBezTo>
                  <a:cubicBezTo>
                    <a:pt x="171657" y="178838"/>
                    <a:pt x="10498" y="134710"/>
                    <a:pt x="0" y="78657"/>
                  </a:cubicBezTo>
                  <a:cubicBezTo>
                    <a:pt x="122753" y="25664"/>
                    <a:pt x="243365" y="657"/>
                    <a:pt x="340811" y="0"/>
                  </a:cubicBezTo>
                  <a:close/>
                </a:path>
              </a:pathLst>
            </a:cu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5" name="组合 94"/>
            <p:cNvGrpSpPr/>
            <p:nvPr/>
          </p:nvGrpSpPr>
          <p:grpSpPr>
            <a:xfrm>
              <a:off x="2660429" y="2876775"/>
              <a:ext cx="328970" cy="445972"/>
              <a:chOff x="2592215" y="2837140"/>
              <a:chExt cx="459661" cy="623145"/>
            </a:xfrm>
          </p:grpSpPr>
          <p:sp>
            <p:nvSpPr>
              <p:cNvPr id="96" name="矩形 95"/>
              <p:cNvSpPr/>
              <p:nvPr/>
            </p:nvSpPr>
            <p:spPr>
              <a:xfrm rot="20899700">
                <a:off x="2620727" y="2875153"/>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rot="21499700">
                <a:off x="2945714" y="2837140"/>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rot="21259700">
                <a:off x="2827857" y="2850926"/>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rot="21139700">
                <a:off x="2725042" y="2862953"/>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17"/>
              <p:cNvSpPr/>
              <p:nvPr/>
            </p:nvSpPr>
            <p:spPr>
              <a:xfrm rot="21199700">
                <a:off x="2592215" y="3136526"/>
                <a:ext cx="459661" cy="323759"/>
              </a:xfrm>
              <a:custGeom>
                <a:avLst/>
                <a:gdLst>
                  <a:gd name="connsiteX0" fmla="*/ 95250 w 995288"/>
                  <a:gd name="connsiteY0" fmla="*/ 0 h 932556"/>
                  <a:gd name="connsiteX1" fmla="*/ 887338 w 995288"/>
                  <a:gd name="connsiteY1" fmla="*/ 0 h 932556"/>
                  <a:gd name="connsiteX2" fmla="*/ 995288 w 995288"/>
                  <a:gd name="connsiteY2" fmla="*/ 648072 h 932556"/>
                  <a:gd name="connsiteX3" fmla="*/ 0 w 995288"/>
                  <a:gd name="connsiteY3" fmla="*/ 654422 h 932556"/>
                  <a:gd name="connsiteX4" fmla="*/ 95250 w 995288"/>
                  <a:gd name="connsiteY4" fmla="*/ 0 h 932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288" h="932556">
                    <a:moveTo>
                      <a:pt x="95250" y="0"/>
                    </a:moveTo>
                    <a:cubicBezTo>
                      <a:pt x="352609" y="66552"/>
                      <a:pt x="629980" y="84299"/>
                      <a:pt x="887338" y="0"/>
                    </a:cubicBezTo>
                    <a:lnTo>
                      <a:pt x="995288" y="648072"/>
                    </a:lnTo>
                    <a:cubicBezTo>
                      <a:pt x="959859" y="1054472"/>
                      <a:pt x="10029" y="997322"/>
                      <a:pt x="0" y="654422"/>
                    </a:cubicBezTo>
                    <a:lnTo>
                      <a:pt x="9525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3" name="图片 2">
            <a:extLst>
              <a:ext uri="{FF2B5EF4-FFF2-40B4-BE49-F238E27FC236}">
                <a16:creationId xmlns:a16="http://schemas.microsoft.com/office/drawing/2014/main" id="{4F447DA0-AD7C-5EC0-ABA0-CB069C105691}"/>
              </a:ext>
            </a:extLst>
          </p:cNvPr>
          <p:cNvPicPr>
            <a:picLocks noChangeAspect="1"/>
          </p:cNvPicPr>
          <p:nvPr/>
        </p:nvPicPr>
        <p:blipFill>
          <a:blip r:embed="rId2"/>
          <a:stretch>
            <a:fillRect/>
          </a:stretch>
        </p:blipFill>
        <p:spPr>
          <a:xfrm>
            <a:off x="383956" y="1590790"/>
            <a:ext cx="4785896" cy="1961920"/>
          </a:xfrm>
          <a:prstGeom prst="rect">
            <a:avLst/>
          </a:prstGeom>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10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600"/>
                                        <p:tgtEl>
                                          <p:spTgt spid="86"/>
                                        </p:tgtEl>
                                      </p:cBhvr>
                                    </p:animEffect>
                                  </p:childTnLst>
                                </p:cTn>
                              </p:par>
                              <p:par>
                                <p:cTn id="8" presetID="2" presetClass="entr" presetSubtype="4" accel="31000" decel="69000" fill="hold" nodeType="withEffect">
                                  <p:stCondLst>
                                    <p:cond delay="900"/>
                                  </p:stCondLst>
                                  <p:childTnLst>
                                    <p:set>
                                      <p:cBhvr>
                                        <p:cTn id="9" dur="1" fill="hold">
                                          <p:stCondLst>
                                            <p:cond delay="0"/>
                                          </p:stCondLst>
                                        </p:cTn>
                                        <p:tgtEl>
                                          <p:spTgt spid="89"/>
                                        </p:tgtEl>
                                        <p:attrNameLst>
                                          <p:attrName>style.visibility</p:attrName>
                                        </p:attrNameLst>
                                      </p:cBhvr>
                                      <p:to>
                                        <p:strVal val="visible"/>
                                      </p:to>
                                    </p:set>
                                    <p:anim calcmode="lin" valueType="num">
                                      <p:cBhvr additive="base">
                                        <p:cTn id="10" dur="3100" fill="hold"/>
                                        <p:tgtEl>
                                          <p:spTgt spid="89"/>
                                        </p:tgtEl>
                                        <p:attrNameLst>
                                          <p:attrName>ppt_x</p:attrName>
                                        </p:attrNameLst>
                                      </p:cBhvr>
                                      <p:tavLst>
                                        <p:tav tm="0">
                                          <p:val>
                                            <p:strVal val="#ppt_x"/>
                                          </p:val>
                                        </p:tav>
                                        <p:tav tm="100000">
                                          <p:val>
                                            <p:strVal val="#ppt_x"/>
                                          </p:val>
                                        </p:tav>
                                      </p:tavLst>
                                    </p:anim>
                                    <p:anim calcmode="lin" valueType="num">
                                      <p:cBhvr additive="base">
                                        <p:cTn id="11" dur="3100" fill="hold"/>
                                        <p:tgtEl>
                                          <p:spTgt spid="89"/>
                                        </p:tgtEl>
                                        <p:attrNameLst>
                                          <p:attrName>ppt_y</p:attrName>
                                        </p:attrNameLst>
                                      </p:cBhvr>
                                      <p:tavLst>
                                        <p:tav tm="0">
                                          <p:val>
                                            <p:strVal val="1+#ppt_h/2"/>
                                          </p:val>
                                        </p:tav>
                                        <p:tav tm="100000">
                                          <p:val>
                                            <p:strVal val="#ppt_y"/>
                                          </p:val>
                                        </p:tav>
                                      </p:tavLst>
                                    </p:anim>
                                  </p:childTnLst>
                                </p:cTn>
                              </p:par>
                              <p:par>
                                <p:cTn id="12" presetID="23" presetClass="entr" presetSubtype="16" fill="hold" nodeType="withEffect">
                                  <p:stCondLst>
                                    <p:cond delay="900"/>
                                  </p:stCondLst>
                                  <p:childTnLst>
                                    <p:set>
                                      <p:cBhvr>
                                        <p:cTn id="13" dur="1" fill="hold">
                                          <p:stCondLst>
                                            <p:cond delay="0"/>
                                          </p:stCondLst>
                                        </p:cTn>
                                        <p:tgtEl>
                                          <p:spTgt spid="89"/>
                                        </p:tgtEl>
                                        <p:attrNameLst>
                                          <p:attrName>style.visibility</p:attrName>
                                        </p:attrNameLst>
                                      </p:cBhvr>
                                      <p:to>
                                        <p:strVal val="visible"/>
                                      </p:to>
                                    </p:set>
                                    <p:anim calcmode="lin" valueType="num">
                                      <p:cBhvr>
                                        <p:cTn id="14" dur="3600" fill="hold"/>
                                        <p:tgtEl>
                                          <p:spTgt spid="89"/>
                                        </p:tgtEl>
                                        <p:attrNameLst>
                                          <p:attrName>ppt_w</p:attrName>
                                        </p:attrNameLst>
                                      </p:cBhvr>
                                      <p:tavLst>
                                        <p:tav tm="0">
                                          <p:val>
                                            <p:fltVal val="0"/>
                                          </p:val>
                                        </p:tav>
                                        <p:tav tm="100000">
                                          <p:val>
                                            <p:strVal val="#ppt_w"/>
                                          </p:val>
                                        </p:tav>
                                      </p:tavLst>
                                    </p:anim>
                                    <p:anim calcmode="lin" valueType="num">
                                      <p:cBhvr>
                                        <p:cTn id="15" dur="3600" fill="hold"/>
                                        <p:tgtEl>
                                          <p:spTgt spid="8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7339BB-6C71-F07E-11CF-CE41E9832451}"/>
            </a:ext>
          </a:extLst>
        </p:cNvPr>
        <p:cNvGrpSpPr/>
        <p:nvPr/>
      </p:nvGrpSpPr>
      <p:grpSpPr>
        <a:xfrm>
          <a:off x="0" y="0"/>
          <a:ext cx="0" cy="0"/>
          <a:chOff x="0" y="0"/>
          <a:chExt cx="0" cy="0"/>
        </a:xfrm>
      </p:grpSpPr>
      <p:sp>
        <p:nvSpPr>
          <p:cNvPr id="24" name="文本框 23">
            <a:extLst>
              <a:ext uri="{FF2B5EF4-FFF2-40B4-BE49-F238E27FC236}">
                <a16:creationId xmlns:a16="http://schemas.microsoft.com/office/drawing/2014/main" id="{1EB63DD0-7155-BF25-2A4C-F1AD8CB7C6BF}"/>
              </a:ext>
            </a:extLst>
          </p:cNvPr>
          <p:cNvSpPr txBox="1"/>
          <p:nvPr/>
        </p:nvSpPr>
        <p:spPr>
          <a:xfrm>
            <a:off x="563499" y="274078"/>
            <a:ext cx="2173605" cy="400110"/>
          </a:xfrm>
          <a:prstGeom prst="rect">
            <a:avLst/>
          </a:prstGeom>
          <a:noFill/>
        </p:spPr>
        <p:txBody>
          <a:bodyPr wrap="square" rtlCol="0">
            <a:spAutoFit/>
          </a:bodyPr>
          <a:lstStyle/>
          <a:p>
            <a:pPr algn="just"/>
            <a:r>
              <a:rPr lang="zh-CN" altLang="en-US" sz="2000" dirty="0">
                <a:solidFill>
                  <a:schemeClr val="bg1"/>
                </a:solidFill>
                <a:latin typeface="微软雅黑" panose="020B0503020204020204" pitchFamily="34" charset="-122"/>
                <a:ea typeface="微软雅黑" panose="020B0503020204020204" pitchFamily="34" charset="-122"/>
              </a:rPr>
              <a:t>分类结果</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组合 24">
            <a:extLst>
              <a:ext uri="{FF2B5EF4-FFF2-40B4-BE49-F238E27FC236}">
                <a16:creationId xmlns:a16="http://schemas.microsoft.com/office/drawing/2014/main" id="{E5A69203-C6F4-BF36-D612-0304AC28E100}"/>
              </a:ext>
            </a:extLst>
          </p:cNvPr>
          <p:cNvGrpSpPr/>
          <p:nvPr/>
        </p:nvGrpSpPr>
        <p:grpSpPr>
          <a:xfrm>
            <a:off x="8011439" y="302048"/>
            <a:ext cx="612023" cy="589087"/>
            <a:chOff x="2817029" y="824988"/>
            <a:chExt cx="1041147" cy="1002129"/>
          </a:xfrm>
        </p:grpSpPr>
        <p:sp>
          <p:nvSpPr>
            <p:cNvPr id="26" name="任意多边形 25">
              <a:extLst>
                <a:ext uri="{FF2B5EF4-FFF2-40B4-BE49-F238E27FC236}">
                  <a16:creationId xmlns:a16="http://schemas.microsoft.com/office/drawing/2014/main" id="{99A38B4E-47ED-9A6C-C393-526847460B72}"/>
                </a:ext>
              </a:extLst>
            </p:cNvPr>
            <p:cNvSpPr/>
            <p:nvPr/>
          </p:nvSpPr>
          <p:spPr>
            <a:xfrm rot="19995040">
              <a:off x="2817029" y="824988"/>
              <a:ext cx="1041147" cy="1002129"/>
            </a:xfrm>
            <a:custGeom>
              <a:avLst/>
              <a:gdLst>
                <a:gd name="connsiteX0" fmla="*/ 995485 w 1041147"/>
                <a:gd name="connsiteY0" fmla="*/ 763933 h 1002129"/>
                <a:gd name="connsiteX1" fmla="*/ 1041147 w 1041147"/>
                <a:gd name="connsiteY1" fmla="*/ 961848 h 1002129"/>
                <a:gd name="connsiteX2" fmla="*/ 1038147 w 1041147"/>
                <a:gd name="connsiteY2" fmla="*/ 1002129 h 1002129"/>
                <a:gd name="connsiteX3" fmla="*/ 570086 w 1041147"/>
                <a:gd name="connsiteY3" fmla="*/ 554754 h 1002129"/>
                <a:gd name="connsiteX4" fmla="*/ 459635 w 1041147"/>
                <a:gd name="connsiteY4" fmla="*/ 548516 h 1002129"/>
                <a:gd name="connsiteX5" fmla="*/ 453228 w 1041147"/>
                <a:gd name="connsiteY5" fmla="*/ 471062 h 1002129"/>
                <a:gd name="connsiteX6" fmla="*/ 5853 w 1041147"/>
                <a:gd name="connsiteY6" fmla="*/ 3000 h 1002129"/>
                <a:gd name="connsiteX7" fmla="*/ 0 w 1041147"/>
                <a:gd name="connsiteY7" fmla="*/ 2662 h 1002129"/>
                <a:gd name="connsiteX8" fmla="*/ 46134 w 1041147"/>
                <a:gd name="connsiteY8" fmla="*/ 0 h 1002129"/>
                <a:gd name="connsiteX9" fmla="*/ 519324 w 1041147"/>
                <a:gd name="connsiteY9" fmla="*/ 367998 h 1002129"/>
                <a:gd name="connsiteX10" fmla="*/ 543427 w 1041147"/>
                <a:gd name="connsiteY10" fmla="*/ 460740 h 1002129"/>
                <a:gd name="connsiteX11" fmla="*/ 577194 w 1041147"/>
                <a:gd name="connsiteY11" fmla="*/ 463719 h 1002129"/>
                <a:gd name="connsiteX12" fmla="*/ 995485 w 1041147"/>
                <a:gd name="connsiteY12" fmla="*/ 763933 h 1002129"/>
                <a:gd name="connsiteX13" fmla="*/ 995485 w 1041147"/>
                <a:gd name="connsiteY13" fmla="*/ 763933 h 1007982"/>
                <a:gd name="connsiteX14" fmla="*/ 995485 w 1041147"/>
                <a:gd name="connsiteY14" fmla="*/ 763933 h 100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1147" h="1002128">
                  <a:moveTo>
                    <a:pt x="995485" y="763933"/>
                  </a:moveTo>
                  <a:cubicBezTo>
                    <a:pt x="1024888" y="824764"/>
                    <a:pt x="1041147" y="891645"/>
                    <a:pt x="1041147" y="961848"/>
                  </a:cubicBezTo>
                  <a:lnTo>
                    <a:pt x="1038147" y="1002129"/>
                  </a:lnTo>
                  <a:cubicBezTo>
                    <a:pt x="1012111" y="777784"/>
                    <a:pt x="819403" y="596555"/>
                    <a:pt x="570086" y="554754"/>
                  </a:cubicBezTo>
                  <a:lnTo>
                    <a:pt x="459635" y="548516"/>
                  </a:lnTo>
                  <a:lnTo>
                    <a:pt x="453228" y="471062"/>
                  </a:lnTo>
                  <a:cubicBezTo>
                    <a:pt x="411426" y="221745"/>
                    <a:pt x="230197" y="29036"/>
                    <a:pt x="5853" y="3000"/>
                  </a:cubicBezTo>
                  <a:lnTo>
                    <a:pt x="0" y="2662"/>
                  </a:lnTo>
                  <a:lnTo>
                    <a:pt x="46134" y="0"/>
                  </a:lnTo>
                  <a:cubicBezTo>
                    <a:pt x="261132" y="0"/>
                    <a:pt x="444963" y="152494"/>
                    <a:pt x="519324" y="367998"/>
                  </a:cubicBezTo>
                  <a:lnTo>
                    <a:pt x="543427" y="460740"/>
                  </a:lnTo>
                  <a:lnTo>
                    <a:pt x="577194" y="463719"/>
                  </a:lnTo>
                  <a:cubicBezTo>
                    <a:pt x="766321" y="497585"/>
                    <a:pt x="921977" y="611855"/>
                    <a:pt x="995485" y="7639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任意多边形 26">
              <a:extLst>
                <a:ext uri="{FF2B5EF4-FFF2-40B4-BE49-F238E27FC236}">
                  <a16:creationId xmlns:a16="http://schemas.microsoft.com/office/drawing/2014/main" id="{8ACC7AF9-1344-AD1D-5D47-B2770B5CF5C1}"/>
                </a:ext>
              </a:extLst>
            </p:cNvPr>
            <p:cNvSpPr/>
            <p:nvPr/>
          </p:nvSpPr>
          <p:spPr>
            <a:xfrm rot="610869">
              <a:off x="3193279" y="1373828"/>
              <a:ext cx="239931" cy="45719"/>
            </a:xfrm>
            <a:custGeom>
              <a:avLst/>
              <a:gdLst>
                <a:gd name="connsiteX0" fmla="*/ 523250 w 1042875"/>
                <a:gd name="connsiteY0" fmla="*/ 0 h 247306"/>
                <a:gd name="connsiteX1" fmla="*/ 1008184 w 1042875"/>
                <a:gd name="connsiteY1" fmla="*/ 200866 h 247306"/>
                <a:gd name="connsiteX2" fmla="*/ 1042875 w 1042875"/>
                <a:gd name="connsiteY2" fmla="*/ 242912 h 247306"/>
                <a:gd name="connsiteX3" fmla="*/ 933921 w 1042875"/>
                <a:gd name="connsiteY3" fmla="*/ 200443 h 247306"/>
                <a:gd name="connsiteX4" fmla="*/ 527073 w 1042875"/>
                <a:gd name="connsiteY4" fmla="*/ 141455 h 247306"/>
                <a:gd name="connsiteX5" fmla="*/ 120225 w 1042875"/>
                <a:gd name="connsiteY5" fmla="*/ 200443 h 247306"/>
                <a:gd name="connsiteX6" fmla="*/ 0 w 1042875"/>
                <a:gd name="connsiteY6" fmla="*/ 247306 h 247306"/>
                <a:gd name="connsiteX7" fmla="*/ 38316 w 1042875"/>
                <a:gd name="connsiteY7" fmla="*/ 200866 h 247306"/>
                <a:gd name="connsiteX8" fmla="*/ 523250 w 1042875"/>
                <a:gd name="connsiteY8" fmla="*/ 0 h 247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2875" h="247306">
                  <a:moveTo>
                    <a:pt x="523250" y="0"/>
                  </a:moveTo>
                  <a:cubicBezTo>
                    <a:pt x="712629" y="0"/>
                    <a:pt x="884079" y="76761"/>
                    <a:pt x="1008184" y="200866"/>
                  </a:cubicBezTo>
                  <a:lnTo>
                    <a:pt x="1042875" y="242912"/>
                  </a:lnTo>
                  <a:lnTo>
                    <a:pt x="933921" y="200443"/>
                  </a:lnTo>
                  <a:cubicBezTo>
                    <a:pt x="808872" y="162459"/>
                    <a:pt x="671388" y="141455"/>
                    <a:pt x="527073" y="141455"/>
                  </a:cubicBezTo>
                  <a:cubicBezTo>
                    <a:pt x="382758" y="141455"/>
                    <a:pt x="245274" y="162459"/>
                    <a:pt x="120225" y="200443"/>
                  </a:cubicBezTo>
                  <a:lnTo>
                    <a:pt x="0" y="247306"/>
                  </a:lnTo>
                  <a:lnTo>
                    <a:pt x="38316" y="200866"/>
                  </a:lnTo>
                  <a:cubicBezTo>
                    <a:pt x="162422" y="76761"/>
                    <a:pt x="333872" y="0"/>
                    <a:pt x="5232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1D098731-FE0F-04B6-F86D-7433D11F7820}"/>
              </a:ext>
            </a:extLst>
          </p:cNvPr>
          <p:cNvGrpSpPr/>
          <p:nvPr/>
        </p:nvGrpSpPr>
        <p:grpSpPr>
          <a:xfrm>
            <a:off x="180060" y="261679"/>
            <a:ext cx="279048" cy="394155"/>
            <a:chOff x="2044835" y="1472926"/>
            <a:chExt cx="1309607" cy="1849821"/>
          </a:xfrm>
        </p:grpSpPr>
        <p:sp>
          <p:nvSpPr>
            <p:cNvPr id="29" name="椭圆 1">
              <a:extLst>
                <a:ext uri="{FF2B5EF4-FFF2-40B4-BE49-F238E27FC236}">
                  <a16:creationId xmlns:a16="http://schemas.microsoft.com/office/drawing/2014/main" id="{B9F1FC79-AFDB-E836-1446-7D7581285EA5}"/>
                </a:ext>
              </a:extLst>
            </p:cNvPr>
            <p:cNvSpPr/>
            <p:nvPr/>
          </p:nvSpPr>
          <p:spPr>
            <a:xfrm rot="21199700">
              <a:off x="2044835" y="1548688"/>
              <a:ext cx="661916" cy="1394539"/>
            </a:xfrm>
            <a:custGeom>
              <a:avLst/>
              <a:gdLst/>
              <a:ahLst/>
              <a:cxnLst/>
              <a:rect l="l" t="t" r="r" b="b"/>
              <a:pathLst>
                <a:path w="1023279" h="2155865">
                  <a:moveTo>
                    <a:pt x="987807" y="0"/>
                  </a:moveTo>
                  <a:lnTo>
                    <a:pt x="1023279" y="1535"/>
                  </a:lnTo>
                  <a:lnTo>
                    <a:pt x="1023279" y="2155865"/>
                  </a:lnTo>
                  <a:cubicBezTo>
                    <a:pt x="928106" y="2155503"/>
                    <a:pt x="876542" y="2151442"/>
                    <a:pt x="718072" y="2146538"/>
                  </a:cubicBezTo>
                  <a:cubicBezTo>
                    <a:pt x="501793" y="1979917"/>
                    <a:pt x="44594" y="1661649"/>
                    <a:pt x="3190" y="1155303"/>
                  </a:cubicBezTo>
                  <a:cubicBezTo>
                    <a:pt x="-52184" y="339077"/>
                    <a:pt x="626793" y="2434"/>
                    <a:pt x="987807" y="0"/>
                  </a:cubicBezTo>
                  <a:close/>
                </a:path>
              </a:pathLst>
            </a:cu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1">
              <a:extLst>
                <a:ext uri="{FF2B5EF4-FFF2-40B4-BE49-F238E27FC236}">
                  <a16:creationId xmlns:a16="http://schemas.microsoft.com/office/drawing/2014/main" id="{64E357B5-C631-46ED-6227-81C606B2EFD8}"/>
                </a:ext>
              </a:extLst>
            </p:cNvPr>
            <p:cNvSpPr/>
            <p:nvPr/>
          </p:nvSpPr>
          <p:spPr>
            <a:xfrm rot="21199700">
              <a:off x="2285459" y="1534663"/>
              <a:ext cx="420434" cy="1393832"/>
            </a:xfrm>
            <a:custGeom>
              <a:avLst/>
              <a:gdLst/>
              <a:ahLst/>
              <a:cxnLst/>
              <a:rect l="l" t="t" r="r" b="b"/>
              <a:pathLst>
                <a:path w="649963" h="2154772">
                  <a:moveTo>
                    <a:pt x="639749" y="0"/>
                  </a:moveTo>
                  <a:lnTo>
                    <a:pt x="649963" y="442"/>
                  </a:lnTo>
                  <a:lnTo>
                    <a:pt x="649963" y="2154772"/>
                  </a:lnTo>
                  <a:cubicBezTo>
                    <a:pt x="554924" y="2154411"/>
                    <a:pt x="503371" y="2150360"/>
                    <a:pt x="345422" y="2145467"/>
                  </a:cubicBezTo>
                  <a:cubicBezTo>
                    <a:pt x="173700" y="1932765"/>
                    <a:pt x="28030" y="1665053"/>
                    <a:pt x="3756" y="1336581"/>
                  </a:cubicBezTo>
                  <a:cubicBezTo>
                    <a:pt x="-38896" y="640931"/>
                    <a:pt x="288527" y="212705"/>
                    <a:pt x="639749" y="0"/>
                  </a:cubicBezTo>
                  <a:close/>
                </a:path>
              </a:pathLst>
            </a:custGeom>
            <a:solidFill>
              <a:srgbClr val="00B0F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1">
              <a:extLst>
                <a:ext uri="{FF2B5EF4-FFF2-40B4-BE49-F238E27FC236}">
                  <a16:creationId xmlns:a16="http://schemas.microsoft.com/office/drawing/2014/main" id="{63D21B53-EC36-F884-5B3D-35D9AFD18CD9}"/>
                </a:ext>
              </a:extLst>
            </p:cNvPr>
            <p:cNvSpPr/>
            <p:nvPr/>
          </p:nvSpPr>
          <p:spPr>
            <a:xfrm rot="21199700" flipH="1">
              <a:off x="2692526" y="1472926"/>
              <a:ext cx="661916" cy="1394539"/>
            </a:xfrm>
            <a:custGeom>
              <a:avLst/>
              <a:gdLst/>
              <a:ahLst/>
              <a:cxnLst/>
              <a:rect l="l" t="t" r="r" b="b"/>
              <a:pathLst>
                <a:path w="1023279" h="2155865">
                  <a:moveTo>
                    <a:pt x="987807" y="0"/>
                  </a:moveTo>
                  <a:lnTo>
                    <a:pt x="1023279" y="1535"/>
                  </a:lnTo>
                  <a:lnTo>
                    <a:pt x="1023279" y="2155865"/>
                  </a:lnTo>
                  <a:cubicBezTo>
                    <a:pt x="928106" y="2155503"/>
                    <a:pt x="876542" y="2151442"/>
                    <a:pt x="718072" y="2146538"/>
                  </a:cubicBezTo>
                  <a:cubicBezTo>
                    <a:pt x="501793" y="1979917"/>
                    <a:pt x="44594" y="1661649"/>
                    <a:pt x="3190" y="1155303"/>
                  </a:cubicBezTo>
                  <a:cubicBezTo>
                    <a:pt x="-52184" y="339077"/>
                    <a:pt x="626793" y="2434"/>
                    <a:pt x="987807" y="0"/>
                  </a:cubicBezTo>
                  <a:close/>
                </a:path>
              </a:pathLst>
            </a:custGeom>
            <a:solidFill>
              <a:srgbClr val="00B0F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1">
              <a:extLst>
                <a:ext uri="{FF2B5EF4-FFF2-40B4-BE49-F238E27FC236}">
                  <a16:creationId xmlns:a16="http://schemas.microsoft.com/office/drawing/2014/main" id="{DD6309FF-5B6E-B062-3030-90E1EA58D23D}"/>
                </a:ext>
              </a:extLst>
            </p:cNvPr>
            <p:cNvSpPr/>
            <p:nvPr/>
          </p:nvSpPr>
          <p:spPr>
            <a:xfrm rot="21199700" flipH="1">
              <a:off x="2693301" y="1486957"/>
              <a:ext cx="420434" cy="1393832"/>
            </a:xfrm>
            <a:custGeom>
              <a:avLst/>
              <a:gdLst/>
              <a:ahLst/>
              <a:cxnLst/>
              <a:rect l="l" t="t" r="r" b="b"/>
              <a:pathLst>
                <a:path w="649963" h="2154772">
                  <a:moveTo>
                    <a:pt x="639749" y="0"/>
                  </a:moveTo>
                  <a:lnTo>
                    <a:pt x="649963" y="442"/>
                  </a:lnTo>
                  <a:lnTo>
                    <a:pt x="649963" y="2154772"/>
                  </a:lnTo>
                  <a:cubicBezTo>
                    <a:pt x="554924" y="2154411"/>
                    <a:pt x="503371" y="2150360"/>
                    <a:pt x="345422" y="2145467"/>
                  </a:cubicBezTo>
                  <a:cubicBezTo>
                    <a:pt x="173700" y="1932765"/>
                    <a:pt x="28030" y="1665053"/>
                    <a:pt x="3756" y="1336581"/>
                  </a:cubicBezTo>
                  <a:cubicBezTo>
                    <a:pt x="-38896" y="640931"/>
                    <a:pt x="288527" y="212705"/>
                    <a:pt x="639749" y="0"/>
                  </a:cubicBezTo>
                  <a:close/>
                </a:path>
              </a:pathLst>
            </a:cu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12">
              <a:extLst>
                <a:ext uri="{FF2B5EF4-FFF2-40B4-BE49-F238E27FC236}">
                  <a16:creationId xmlns:a16="http://schemas.microsoft.com/office/drawing/2014/main" id="{5AA6B361-D664-0F94-0A93-2259661878C8}"/>
                </a:ext>
              </a:extLst>
            </p:cNvPr>
            <p:cNvSpPr/>
            <p:nvPr/>
          </p:nvSpPr>
          <p:spPr>
            <a:xfrm rot="21199700">
              <a:off x="2390439" y="1514718"/>
              <a:ext cx="476994" cy="115683"/>
            </a:xfrm>
            <a:custGeom>
              <a:avLst/>
              <a:gdLst/>
              <a:ahLst/>
              <a:cxnLst/>
              <a:rect l="l" t="t" r="r" b="b"/>
              <a:pathLst>
                <a:path w="737401" h="178838">
                  <a:moveTo>
                    <a:pt x="340811" y="0"/>
                  </a:moveTo>
                  <a:lnTo>
                    <a:pt x="361116" y="879"/>
                  </a:lnTo>
                  <a:lnTo>
                    <a:pt x="361116" y="442"/>
                  </a:lnTo>
                  <a:lnTo>
                    <a:pt x="365717" y="243"/>
                  </a:lnTo>
                  <a:cubicBezTo>
                    <a:pt x="365825" y="147"/>
                    <a:pt x="365946" y="74"/>
                    <a:pt x="366068" y="0"/>
                  </a:cubicBezTo>
                  <a:lnTo>
                    <a:pt x="368699" y="114"/>
                  </a:lnTo>
                  <a:lnTo>
                    <a:pt x="371330" y="0"/>
                  </a:lnTo>
                  <a:lnTo>
                    <a:pt x="371680" y="243"/>
                  </a:lnTo>
                  <a:lnTo>
                    <a:pt x="376282" y="442"/>
                  </a:lnTo>
                  <a:lnTo>
                    <a:pt x="376282" y="879"/>
                  </a:lnTo>
                  <a:lnTo>
                    <a:pt x="396589" y="0"/>
                  </a:lnTo>
                  <a:cubicBezTo>
                    <a:pt x="494035" y="657"/>
                    <a:pt x="614647" y="25664"/>
                    <a:pt x="737401" y="78657"/>
                  </a:cubicBezTo>
                  <a:cubicBezTo>
                    <a:pt x="726903" y="134710"/>
                    <a:pt x="565744" y="178838"/>
                    <a:pt x="368700" y="178838"/>
                  </a:cubicBezTo>
                  <a:cubicBezTo>
                    <a:pt x="171657" y="178838"/>
                    <a:pt x="10498" y="134710"/>
                    <a:pt x="0" y="78657"/>
                  </a:cubicBezTo>
                  <a:cubicBezTo>
                    <a:pt x="122753" y="25664"/>
                    <a:pt x="243365" y="657"/>
                    <a:pt x="340811" y="0"/>
                  </a:cubicBezTo>
                  <a:close/>
                </a:path>
              </a:pathLst>
            </a:cu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FCFD6EE0-F547-8031-04C9-583AFA9E1BD5}"/>
                </a:ext>
              </a:extLst>
            </p:cNvPr>
            <p:cNvGrpSpPr/>
            <p:nvPr/>
          </p:nvGrpSpPr>
          <p:grpSpPr>
            <a:xfrm>
              <a:off x="2660429" y="2876775"/>
              <a:ext cx="328970" cy="445972"/>
              <a:chOff x="2592215" y="2837140"/>
              <a:chExt cx="459661" cy="623145"/>
            </a:xfrm>
          </p:grpSpPr>
          <p:sp>
            <p:nvSpPr>
              <p:cNvPr id="35" name="矩形 34">
                <a:extLst>
                  <a:ext uri="{FF2B5EF4-FFF2-40B4-BE49-F238E27FC236}">
                    <a16:creationId xmlns:a16="http://schemas.microsoft.com/office/drawing/2014/main" id="{C561C6AD-7F58-E6B1-E34B-7CA7811978BA}"/>
                  </a:ext>
                </a:extLst>
              </p:cNvPr>
              <p:cNvSpPr/>
              <p:nvPr/>
            </p:nvSpPr>
            <p:spPr>
              <a:xfrm rot="20899700">
                <a:off x="2620727" y="2875153"/>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3452B5F5-8EB5-C1AF-919C-31244289E928}"/>
                  </a:ext>
                </a:extLst>
              </p:cNvPr>
              <p:cNvSpPr/>
              <p:nvPr/>
            </p:nvSpPr>
            <p:spPr>
              <a:xfrm rot="21499700">
                <a:off x="2945714" y="2837140"/>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6F0236EA-4598-8A31-35D4-76D737A69244}"/>
                  </a:ext>
                </a:extLst>
              </p:cNvPr>
              <p:cNvSpPr/>
              <p:nvPr/>
            </p:nvSpPr>
            <p:spPr>
              <a:xfrm rot="21259700">
                <a:off x="2827857" y="2850926"/>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E8BE10EC-228E-5A97-2644-69214E2BCBB5}"/>
                  </a:ext>
                </a:extLst>
              </p:cNvPr>
              <p:cNvSpPr/>
              <p:nvPr/>
            </p:nvSpPr>
            <p:spPr>
              <a:xfrm rot="21139700">
                <a:off x="2725042" y="2862953"/>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17">
                <a:extLst>
                  <a:ext uri="{FF2B5EF4-FFF2-40B4-BE49-F238E27FC236}">
                    <a16:creationId xmlns:a16="http://schemas.microsoft.com/office/drawing/2014/main" id="{13031468-6BAB-D9A8-00A4-FEBDDBC15B1F}"/>
                  </a:ext>
                </a:extLst>
              </p:cNvPr>
              <p:cNvSpPr/>
              <p:nvPr/>
            </p:nvSpPr>
            <p:spPr>
              <a:xfrm rot="21199700">
                <a:off x="2592215" y="3136526"/>
                <a:ext cx="459661" cy="323759"/>
              </a:xfrm>
              <a:custGeom>
                <a:avLst/>
                <a:gdLst>
                  <a:gd name="connsiteX0" fmla="*/ 95250 w 995288"/>
                  <a:gd name="connsiteY0" fmla="*/ 0 h 932556"/>
                  <a:gd name="connsiteX1" fmla="*/ 887338 w 995288"/>
                  <a:gd name="connsiteY1" fmla="*/ 0 h 932556"/>
                  <a:gd name="connsiteX2" fmla="*/ 995288 w 995288"/>
                  <a:gd name="connsiteY2" fmla="*/ 648072 h 932556"/>
                  <a:gd name="connsiteX3" fmla="*/ 0 w 995288"/>
                  <a:gd name="connsiteY3" fmla="*/ 654422 h 932556"/>
                  <a:gd name="connsiteX4" fmla="*/ 95250 w 995288"/>
                  <a:gd name="connsiteY4" fmla="*/ 0 h 932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288" h="932556">
                    <a:moveTo>
                      <a:pt x="95250" y="0"/>
                    </a:moveTo>
                    <a:cubicBezTo>
                      <a:pt x="352609" y="66552"/>
                      <a:pt x="629980" y="84299"/>
                      <a:pt x="887338" y="0"/>
                    </a:cubicBezTo>
                    <a:lnTo>
                      <a:pt x="995288" y="648072"/>
                    </a:lnTo>
                    <a:cubicBezTo>
                      <a:pt x="959859" y="1054472"/>
                      <a:pt x="10029" y="997322"/>
                      <a:pt x="0" y="654422"/>
                    </a:cubicBezTo>
                    <a:lnTo>
                      <a:pt x="9525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3" name="组合 132">
            <a:extLst>
              <a:ext uri="{FF2B5EF4-FFF2-40B4-BE49-F238E27FC236}">
                <a16:creationId xmlns:a16="http://schemas.microsoft.com/office/drawing/2014/main" id="{5A66A269-16BE-0C97-AD36-9190C7BAA1FC}"/>
              </a:ext>
            </a:extLst>
          </p:cNvPr>
          <p:cNvGrpSpPr/>
          <p:nvPr/>
        </p:nvGrpSpPr>
        <p:grpSpPr>
          <a:xfrm>
            <a:off x="6305514" y="862950"/>
            <a:ext cx="2667663" cy="2036490"/>
            <a:chOff x="1734791" y="403728"/>
            <a:chExt cx="3821041" cy="2647437"/>
          </a:xfrm>
        </p:grpSpPr>
        <p:sp>
          <p:nvSpPr>
            <p:cNvPr id="134" name="半闭框 133">
              <a:extLst>
                <a:ext uri="{FF2B5EF4-FFF2-40B4-BE49-F238E27FC236}">
                  <a16:creationId xmlns:a16="http://schemas.microsoft.com/office/drawing/2014/main" id="{6E2D7743-7191-8D3D-153A-ECB51773080A}"/>
                </a:ext>
              </a:extLst>
            </p:cNvPr>
            <p:cNvSpPr/>
            <p:nvPr/>
          </p:nvSpPr>
          <p:spPr>
            <a:xfrm flipH="1">
              <a:off x="5328657" y="403728"/>
              <a:ext cx="227175" cy="227175"/>
            </a:xfrm>
            <a:prstGeom prst="halfFrame">
              <a:avLst>
                <a:gd name="adj1" fmla="val 15000"/>
                <a:gd name="adj2" fmla="val 1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5" name="半闭框 134">
              <a:extLst>
                <a:ext uri="{FF2B5EF4-FFF2-40B4-BE49-F238E27FC236}">
                  <a16:creationId xmlns:a16="http://schemas.microsoft.com/office/drawing/2014/main" id="{E0ED02E9-03FB-D8A6-81A1-FE27E8D2CA86}"/>
                </a:ext>
              </a:extLst>
            </p:cNvPr>
            <p:cNvSpPr/>
            <p:nvPr/>
          </p:nvSpPr>
          <p:spPr>
            <a:xfrm rot="10800000" flipH="1">
              <a:off x="1734791" y="2823990"/>
              <a:ext cx="227175" cy="227175"/>
            </a:xfrm>
            <a:prstGeom prst="halfFrame">
              <a:avLst>
                <a:gd name="adj1" fmla="val 15000"/>
                <a:gd name="adj2" fmla="val 1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36" name="组合 135">
            <a:extLst>
              <a:ext uri="{FF2B5EF4-FFF2-40B4-BE49-F238E27FC236}">
                <a16:creationId xmlns:a16="http://schemas.microsoft.com/office/drawing/2014/main" id="{83D16EF2-B779-4C66-81F0-3AD5DF5A9A0A}"/>
              </a:ext>
            </a:extLst>
          </p:cNvPr>
          <p:cNvGrpSpPr/>
          <p:nvPr/>
        </p:nvGrpSpPr>
        <p:grpSpPr>
          <a:xfrm>
            <a:off x="6305514" y="862950"/>
            <a:ext cx="2667663" cy="2000417"/>
            <a:chOff x="1664672" y="2133600"/>
            <a:chExt cx="3821043" cy="2647437"/>
          </a:xfrm>
        </p:grpSpPr>
        <p:sp>
          <p:nvSpPr>
            <p:cNvPr id="137" name="半闭框 136">
              <a:extLst>
                <a:ext uri="{FF2B5EF4-FFF2-40B4-BE49-F238E27FC236}">
                  <a16:creationId xmlns:a16="http://schemas.microsoft.com/office/drawing/2014/main" id="{B55ADACD-2586-E716-7940-179707CF8006}"/>
                </a:ext>
              </a:extLst>
            </p:cNvPr>
            <p:cNvSpPr/>
            <p:nvPr/>
          </p:nvSpPr>
          <p:spPr>
            <a:xfrm>
              <a:off x="1664672" y="2133600"/>
              <a:ext cx="227175" cy="227175"/>
            </a:xfrm>
            <a:prstGeom prst="halfFrame">
              <a:avLst>
                <a:gd name="adj1" fmla="val 15000"/>
                <a:gd name="adj2" fmla="val 1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8" name="半闭框 137">
              <a:extLst>
                <a:ext uri="{FF2B5EF4-FFF2-40B4-BE49-F238E27FC236}">
                  <a16:creationId xmlns:a16="http://schemas.microsoft.com/office/drawing/2014/main" id="{FF163B74-1DAB-F641-7759-2632C173E143}"/>
                </a:ext>
              </a:extLst>
            </p:cNvPr>
            <p:cNvSpPr/>
            <p:nvPr/>
          </p:nvSpPr>
          <p:spPr>
            <a:xfrm rot="10800000">
              <a:off x="5258540" y="4553862"/>
              <a:ext cx="227175" cy="227175"/>
            </a:xfrm>
            <a:prstGeom prst="halfFrame">
              <a:avLst>
                <a:gd name="adj1" fmla="val 15000"/>
                <a:gd name="adj2" fmla="val 1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9" name="TextBox 6">
            <a:extLst>
              <a:ext uri="{FF2B5EF4-FFF2-40B4-BE49-F238E27FC236}">
                <a16:creationId xmlns:a16="http://schemas.microsoft.com/office/drawing/2014/main" id="{E0D60F3C-8FC0-B785-EE49-477CEBD95F20}"/>
              </a:ext>
            </a:extLst>
          </p:cNvPr>
          <p:cNvSpPr txBox="1">
            <a:spLocks noChangeArrowheads="1"/>
          </p:cNvSpPr>
          <p:nvPr/>
        </p:nvSpPr>
        <p:spPr bwMode="auto">
          <a:xfrm>
            <a:off x="3816256" y="1594337"/>
            <a:ext cx="2509971" cy="677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spAutoFit/>
          </a:bodyPr>
          <a:lstStyle/>
          <a:p>
            <a:pPr fontAlgn="base">
              <a:lnSpc>
                <a:spcPct val="150000"/>
              </a:lnSpc>
              <a:spcBef>
                <a:spcPct val="0"/>
              </a:spcBef>
              <a:spcAft>
                <a:spcPct val="0"/>
              </a:spcAft>
            </a:pPr>
            <a:r>
              <a:rPr lang="zh-CN" altLang="en-US" sz="1400" spc="75" dirty="0">
                <a:solidFill>
                  <a:schemeClr val="bg1"/>
                </a:solidFill>
                <a:latin typeface="微软雅黑" panose="020B0503020204020204" pitchFamily="34" charset="-122"/>
                <a:ea typeface="微软雅黑" panose="020B0503020204020204" pitchFamily="34" charset="-122"/>
                <a:cs typeface="+mn-ea"/>
                <a:sym typeface="+mn-lt"/>
              </a:rPr>
              <a:t>对角线上的值明显高于非对角线值</a:t>
            </a:r>
            <a:endParaRPr lang="zh-CN" altLang="zh-CN" sz="1400" spc="75"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40" name="圆角矩形 139">
            <a:extLst>
              <a:ext uri="{FF2B5EF4-FFF2-40B4-BE49-F238E27FC236}">
                <a16:creationId xmlns:a16="http://schemas.microsoft.com/office/drawing/2014/main" id="{A92DD62F-6DFA-6667-FB03-A016E1657F1B}"/>
              </a:ext>
            </a:extLst>
          </p:cNvPr>
          <p:cNvSpPr/>
          <p:nvPr/>
        </p:nvSpPr>
        <p:spPr>
          <a:xfrm>
            <a:off x="3963484" y="1124916"/>
            <a:ext cx="1952625" cy="306621"/>
          </a:xfrm>
          <a:prstGeom prst="roundRect">
            <a:avLst>
              <a:gd name="adj" fmla="val 5000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id="{06318743-FE09-DAE5-C4FE-70D28FA0A5AB}"/>
              </a:ext>
            </a:extLst>
          </p:cNvPr>
          <p:cNvSpPr/>
          <p:nvPr/>
        </p:nvSpPr>
        <p:spPr>
          <a:xfrm>
            <a:off x="4203056" y="1108949"/>
            <a:ext cx="1497172" cy="338554"/>
          </a:xfrm>
          <a:prstGeom prst="rect">
            <a:avLst/>
          </a:prstGeom>
        </p:spPr>
        <p:txBody>
          <a:bodyPr wrap="square">
            <a:spAutoFit/>
          </a:bodyPr>
          <a:lstStyle/>
          <a:p>
            <a:pPr algn="ctr"/>
            <a:r>
              <a:rPr lang="zh-CN" altLang="en-US" sz="1600" b="1" dirty="0">
                <a:solidFill>
                  <a:schemeClr val="bg1"/>
                </a:solidFill>
              </a:rPr>
              <a:t>混淆矩阵</a:t>
            </a:r>
          </a:p>
        </p:txBody>
      </p:sp>
      <p:grpSp>
        <p:nvGrpSpPr>
          <p:cNvPr id="4" name="组合 3">
            <a:extLst>
              <a:ext uri="{FF2B5EF4-FFF2-40B4-BE49-F238E27FC236}">
                <a16:creationId xmlns:a16="http://schemas.microsoft.com/office/drawing/2014/main" id="{C0656713-1B2B-0FB5-B015-19C950AF1872}"/>
              </a:ext>
            </a:extLst>
          </p:cNvPr>
          <p:cNvGrpSpPr/>
          <p:nvPr/>
        </p:nvGrpSpPr>
        <p:grpSpPr>
          <a:xfrm>
            <a:off x="6326228" y="3121911"/>
            <a:ext cx="2712264" cy="1663897"/>
            <a:chOff x="1734791" y="403728"/>
            <a:chExt cx="3821041" cy="2647437"/>
          </a:xfrm>
        </p:grpSpPr>
        <p:sp>
          <p:nvSpPr>
            <p:cNvPr id="5" name="半闭框 4">
              <a:extLst>
                <a:ext uri="{FF2B5EF4-FFF2-40B4-BE49-F238E27FC236}">
                  <a16:creationId xmlns:a16="http://schemas.microsoft.com/office/drawing/2014/main" id="{CD54657E-156A-D37F-E680-8902D778E20B}"/>
                </a:ext>
              </a:extLst>
            </p:cNvPr>
            <p:cNvSpPr/>
            <p:nvPr/>
          </p:nvSpPr>
          <p:spPr>
            <a:xfrm flipH="1">
              <a:off x="5328657" y="403728"/>
              <a:ext cx="227175" cy="227175"/>
            </a:xfrm>
            <a:prstGeom prst="halfFrame">
              <a:avLst>
                <a:gd name="adj1" fmla="val 15000"/>
                <a:gd name="adj2" fmla="val 1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半闭框 5">
              <a:extLst>
                <a:ext uri="{FF2B5EF4-FFF2-40B4-BE49-F238E27FC236}">
                  <a16:creationId xmlns:a16="http://schemas.microsoft.com/office/drawing/2014/main" id="{D66361FF-4A38-7C86-7B3B-EE264D7BF446}"/>
                </a:ext>
              </a:extLst>
            </p:cNvPr>
            <p:cNvSpPr/>
            <p:nvPr/>
          </p:nvSpPr>
          <p:spPr>
            <a:xfrm rot="10800000" flipH="1">
              <a:off x="1734791" y="2823990"/>
              <a:ext cx="227175" cy="227175"/>
            </a:xfrm>
            <a:prstGeom prst="halfFrame">
              <a:avLst>
                <a:gd name="adj1" fmla="val 15000"/>
                <a:gd name="adj2" fmla="val 1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 name="组合 7">
            <a:extLst>
              <a:ext uri="{FF2B5EF4-FFF2-40B4-BE49-F238E27FC236}">
                <a16:creationId xmlns:a16="http://schemas.microsoft.com/office/drawing/2014/main" id="{2CC25026-6657-2A6C-B956-C62D539C0FB3}"/>
              </a:ext>
            </a:extLst>
          </p:cNvPr>
          <p:cNvGrpSpPr/>
          <p:nvPr/>
        </p:nvGrpSpPr>
        <p:grpSpPr>
          <a:xfrm>
            <a:off x="6305514" y="3121912"/>
            <a:ext cx="2732978" cy="1687220"/>
            <a:chOff x="1664672" y="2133600"/>
            <a:chExt cx="3821043" cy="2647437"/>
          </a:xfrm>
        </p:grpSpPr>
        <p:sp>
          <p:nvSpPr>
            <p:cNvPr id="9" name="半闭框 8">
              <a:extLst>
                <a:ext uri="{FF2B5EF4-FFF2-40B4-BE49-F238E27FC236}">
                  <a16:creationId xmlns:a16="http://schemas.microsoft.com/office/drawing/2014/main" id="{4FC47374-4DED-0A31-7FA3-20806E68819D}"/>
                </a:ext>
              </a:extLst>
            </p:cNvPr>
            <p:cNvSpPr/>
            <p:nvPr/>
          </p:nvSpPr>
          <p:spPr>
            <a:xfrm>
              <a:off x="1664672" y="2133600"/>
              <a:ext cx="227175" cy="227175"/>
            </a:xfrm>
            <a:prstGeom prst="halfFrame">
              <a:avLst>
                <a:gd name="adj1" fmla="val 15000"/>
                <a:gd name="adj2" fmla="val 1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a:extLst>
                <a:ext uri="{FF2B5EF4-FFF2-40B4-BE49-F238E27FC236}">
                  <a16:creationId xmlns:a16="http://schemas.microsoft.com/office/drawing/2014/main" id="{2504C836-E22D-6F08-BA5F-35182155CB5C}"/>
                </a:ext>
              </a:extLst>
            </p:cNvPr>
            <p:cNvSpPr/>
            <p:nvPr/>
          </p:nvSpPr>
          <p:spPr>
            <a:xfrm rot="10800000">
              <a:off x="5258540" y="4553862"/>
              <a:ext cx="227175" cy="227175"/>
            </a:xfrm>
            <a:prstGeom prst="halfFrame">
              <a:avLst>
                <a:gd name="adj1" fmla="val 15000"/>
                <a:gd name="adj2" fmla="val 1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Box 6">
            <a:extLst>
              <a:ext uri="{FF2B5EF4-FFF2-40B4-BE49-F238E27FC236}">
                <a16:creationId xmlns:a16="http://schemas.microsoft.com/office/drawing/2014/main" id="{00C2D4D9-CCEE-1847-7F25-CD954F7C41A7}"/>
              </a:ext>
            </a:extLst>
          </p:cNvPr>
          <p:cNvSpPr txBox="1">
            <a:spLocks noChangeArrowheads="1"/>
          </p:cNvSpPr>
          <p:nvPr/>
        </p:nvSpPr>
        <p:spPr bwMode="auto">
          <a:xfrm>
            <a:off x="3809114" y="3539299"/>
            <a:ext cx="2280187" cy="1000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spAutoFit/>
          </a:bodyPr>
          <a:lstStyle/>
          <a:p>
            <a:pPr fontAlgn="base">
              <a:lnSpc>
                <a:spcPct val="150000"/>
              </a:lnSpc>
              <a:spcBef>
                <a:spcPct val="0"/>
              </a:spcBef>
              <a:spcAft>
                <a:spcPct val="0"/>
              </a:spcAft>
            </a:pPr>
            <a:r>
              <a:rPr lang="zh-CN" altLang="en-US" sz="1400" spc="75" dirty="0">
                <a:solidFill>
                  <a:schemeClr val="bg1"/>
                </a:solidFill>
                <a:latin typeface="微软雅黑" panose="020B0503020204020204" pitchFamily="34" charset="-122"/>
                <a:ea typeface="微软雅黑" panose="020B0503020204020204" pitchFamily="34" charset="-122"/>
                <a:cs typeface="+mn-ea"/>
                <a:sym typeface="+mn-lt"/>
              </a:rPr>
              <a:t>通话类型上，</a:t>
            </a:r>
            <a:r>
              <a:rPr lang="en-US" altLang="zh-CN" sz="1400" spc="75" dirty="0">
                <a:solidFill>
                  <a:schemeClr val="bg1"/>
                </a:solidFill>
                <a:latin typeface="微软雅黑" panose="020B0503020204020204" pitchFamily="34" charset="-122"/>
                <a:ea typeface="微软雅黑" panose="020B0503020204020204" pitchFamily="34" charset="-122"/>
                <a:cs typeface="+mn-ea"/>
                <a:sym typeface="+mn-lt"/>
              </a:rPr>
              <a:t>2</a:t>
            </a:r>
            <a:r>
              <a:rPr lang="zh-CN" altLang="en-US" sz="1400" spc="75" dirty="0">
                <a:solidFill>
                  <a:schemeClr val="bg1"/>
                </a:solidFill>
                <a:latin typeface="微软雅黑" panose="020B0503020204020204" pitchFamily="34" charset="-122"/>
                <a:ea typeface="微软雅黑" panose="020B0503020204020204" pitchFamily="34" charset="-122"/>
                <a:cs typeface="+mn-ea"/>
                <a:sym typeface="+mn-lt"/>
              </a:rPr>
              <a:t>号簇的市话明显比例更低，漫游和长途很多</a:t>
            </a:r>
            <a:endParaRPr lang="zh-CN" altLang="zh-CN" sz="1400" spc="75"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2" name="圆角矩形 139">
            <a:extLst>
              <a:ext uri="{FF2B5EF4-FFF2-40B4-BE49-F238E27FC236}">
                <a16:creationId xmlns:a16="http://schemas.microsoft.com/office/drawing/2014/main" id="{D2ED9682-8AD6-522D-3B15-73A524485E8E}"/>
              </a:ext>
            </a:extLst>
          </p:cNvPr>
          <p:cNvSpPr/>
          <p:nvPr/>
        </p:nvSpPr>
        <p:spPr>
          <a:xfrm>
            <a:off x="3974064" y="3086946"/>
            <a:ext cx="1952625" cy="306621"/>
          </a:xfrm>
          <a:prstGeom prst="roundRect">
            <a:avLst>
              <a:gd name="adj" fmla="val 5000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FF42A9F-391E-A6B1-D23D-799459F4ADBE}"/>
              </a:ext>
            </a:extLst>
          </p:cNvPr>
          <p:cNvSpPr/>
          <p:nvPr/>
        </p:nvSpPr>
        <p:spPr>
          <a:xfrm>
            <a:off x="4209439" y="3055013"/>
            <a:ext cx="1490789" cy="338554"/>
          </a:xfrm>
          <a:prstGeom prst="rect">
            <a:avLst/>
          </a:prstGeom>
        </p:spPr>
        <p:txBody>
          <a:bodyPr wrap="square">
            <a:spAutoFit/>
          </a:bodyPr>
          <a:lstStyle/>
          <a:p>
            <a:pPr algn="ctr"/>
            <a:r>
              <a:rPr lang="zh-CN" altLang="en-US" sz="1600" b="1" dirty="0">
                <a:solidFill>
                  <a:schemeClr val="bg1"/>
                </a:solidFill>
              </a:rPr>
              <a:t>特征影响</a:t>
            </a:r>
          </a:p>
        </p:txBody>
      </p:sp>
      <p:pic>
        <p:nvPicPr>
          <p:cNvPr id="2" name="图片 1">
            <a:extLst>
              <a:ext uri="{FF2B5EF4-FFF2-40B4-BE49-F238E27FC236}">
                <a16:creationId xmlns:a16="http://schemas.microsoft.com/office/drawing/2014/main" id="{C5168AB3-55B1-4C55-442A-39324DF12D89}"/>
              </a:ext>
            </a:extLst>
          </p:cNvPr>
          <p:cNvPicPr>
            <a:picLocks noChangeAspect="1"/>
          </p:cNvPicPr>
          <p:nvPr/>
        </p:nvPicPr>
        <p:blipFill>
          <a:blip r:embed="rId2"/>
          <a:stretch>
            <a:fillRect/>
          </a:stretch>
        </p:blipFill>
        <p:spPr>
          <a:xfrm>
            <a:off x="6377796" y="926708"/>
            <a:ext cx="2509970" cy="1882393"/>
          </a:xfrm>
          <a:prstGeom prst="rect">
            <a:avLst/>
          </a:prstGeom>
        </p:spPr>
      </p:pic>
      <p:pic>
        <p:nvPicPr>
          <p:cNvPr id="3" name="图片 2">
            <a:extLst>
              <a:ext uri="{FF2B5EF4-FFF2-40B4-BE49-F238E27FC236}">
                <a16:creationId xmlns:a16="http://schemas.microsoft.com/office/drawing/2014/main" id="{CFB46F33-DD45-D99B-FD7E-C64EA8B7BC33}"/>
              </a:ext>
            </a:extLst>
          </p:cNvPr>
          <p:cNvPicPr>
            <a:picLocks noChangeAspect="1"/>
          </p:cNvPicPr>
          <p:nvPr/>
        </p:nvPicPr>
        <p:blipFill>
          <a:blip r:embed="rId3"/>
          <a:stretch>
            <a:fillRect/>
          </a:stretch>
        </p:blipFill>
        <p:spPr>
          <a:xfrm>
            <a:off x="6377795" y="3191126"/>
            <a:ext cx="2595382" cy="1557504"/>
          </a:xfrm>
          <a:prstGeom prst="rect">
            <a:avLst/>
          </a:prstGeom>
        </p:spPr>
      </p:pic>
      <p:pic>
        <p:nvPicPr>
          <p:cNvPr id="15" name="图片 14">
            <a:extLst>
              <a:ext uri="{FF2B5EF4-FFF2-40B4-BE49-F238E27FC236}">
                <a16:creationId xmlns:a16="http://schemas.microsoft.com/office/drawing/2014/main" id="{98AD9669-C513-4D4A-1668-1326B78A85C8}"/>
              </a:ext>
            </a:extLst>
          </p:cNvPr>
          <p:cNvPicPr>
            <a:picLocks noChangeAspect="1"/>
          </p:cNvPicPr>
          <p:nvPr/>
        </p:nvPicPr>
        <p:blipFill>
          <a:blip r:embed="rId4"/>
          <a:stretch>
            <a:fillRect/>
          </a:stretch>
        </p:blipFill>
        <p:spPr>
          <a:xfrm>
            <a:off x="225936" y="1034605"/>
            <a:ext cx="3258253" cy="1419596"/>
          </a:xfrm>
          <a:prstGeom prst="rect">
            <a:avLst/>
          </a:prstGeom>
        </p:spPr>
      </p:pic>
      <p:sp>
        <p:nvSpPr>
          <p:cNvPr id="16" name="TextBox 6">
            <a:extLst>
              <a:ext uri="{FF2B5EF4-FFF2-40B4-BE49-F238E27FC236}">
                <a16:creationId xmlns:a16="http://schemas.microsoft.com/office/drawing/2014/main" id="{2A67F309-353A-4E17-4407-AB4A0DBBD531}"/>
              </a:ext>
            </a:extLst>
          </p:cNvPr>
          <p:cNvSpPr txBox="1">
            <a:spLocks noChangeArrowheads="1"/>
          </p:cNvSpPr>
          <p:nvPr/>
        </p:nvSpPr>
        <p:spPr bwMode="auto">
          <a:xfrm>
            <a:off x="445890" y="2625929"/>
            <a:ext cx="2771423" cy="1975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spAutoFit/>
          </a:bodyPr>
          <a:lstStyle/>
          <a:p>
            <a:pPr fontAlgn="base">
              <a:lnSpc>
                <a:spcPct val="150000"/>
              </a:lnSpc>
              <a:spcBef>
                <a:spcPct val="0"/>
              </a:spcBef>
              <a:spcAft>
                <a:spcPct val="0"/>
              </a:spcAft>
            </a:pPr>
            <a:r>
              <a:rPr lang="zh-CN" altLang="en-US" sz="1200" spc="75" dirty="0">
                <a:solidFill>
                  <a:schemeClr val="bg1"/>
                </a:solidFill>
                <a:latin typeface="微软雅黑" panose="020B0503020204020204" pitchFamily="34" charset="-122"/>
                <a:ea typeface="微软雅黑" panose="020B0503020204020204" pitchFamily="34" charset="-122"/>
                <a:cs typeface="+mn-ea"/>
                <a:sym typeface="+mn-lt"/>
              </a:rPr>
              <a:t>市话的效果好可能是受数据量大导致的更加拟合，而</a:t>
            </a:r>
            <a:r>
              <a:rPr lang="en-US" altLang="zh-CN" sz="1200" spc="75" dirty="0">
                <a:solidFill>
                  <a:schemeClr val="bg1"/>
                </a:solidFill>
                <a:latin typeface="微软雅黑" panose="020B0503020204020204" pitchFamily="34" charset="-122"/>
                <a:ea typeface="微软雅黑" panose="020B0503020204020204" pitchFamily="34" charset="-122"/>
                <a:cs typeface="+mn-ea"/>
                <a:sym typeface="+mn-lt"/>
              </a:rPr>
              <a:t>2</a:t>
            </a:r>
            <a:r>
              <a:rPr lang="zh-CN" altLang="en-US" sz="1200" spc="75" dirty="0">
                <a:solidFill>
                  <a:schemeClr val="bg1"/>
                </a:solidFill>
                <a:latin typeface="微软雅黑" panose="020B0503020204020204" pitchFamily="34" charset="-122"/>
                <a:ea typeface="微软雅黑" panose="020B0503020204020204" pitchFamily="34" charset="-122"/>
                <a:cs typeface="+mn-ea"/>
                <a:sym typeface="+mn-lt"/>
              </a:rPr>
              <a:t>和</a:t>
            </a:r>
            <a:r>
              <a:rPr lang="en-US" altLang="zh-CN" sz="1200" spc="75" dirty="0">
                <a:solidFill>
                  <a:schemeClr val="bg1"/>
                </a:solidFill>
                <a:latin typeface="微软雅黑" panose="020B0503020204020204" pitchFamily="34" charset="-122"/>
                <a:ea typeface="微软雅黑" panose="020B0503020204020204" pitchFamily="34" charset="-122"/>
                <a:cs typeface="+mn-ea"/>
                <a:sym typeface="+mn-lt"/>
              </a:rPr>
              <a:t>3</a:t>
            </a:r>
            <a:r>
              <a:rPr lang="zh-CN" altLang="en-US" sz="1200" spc="75" dirty="0">
                <a:solidFill>
                  <a:schemeClr val="bg1"/>
                </a:solidFill>
                <a:latin typeface="微软雅黑" panose="020B0503020204020204" pitchFamily="34" charset="-122"/>
                <a:ea typeface="微软雅黑" panose="020B0503020204020204" pitchFamily="34" charset="-122"/>
                <a:cs typeface="+mn-ea"/>
                <a:sym typeface="+mn-lt"/>
              </a:rPr>
              <a:t>可能是因为漫游和长途的通话者经常出差、从事外贸等，导致二者本身现实上的特征就相近，尤其是出差用户，漫游和长途的界限更不明显，最终导致这两类的分类效果不如市话。</a:t>
            </a:r>
            <a:endParaRPr lang="zh-CN" altLang="zh-CN" sz="1200" spc="75" dirty="0">
              <a:solidFill>
                <a:schemeClr val="bg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618987313"/>
      </p:ext>
    </p:extLst>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10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600"/>
                                        <p:tgtEl>
                                          <p:spTgt spid="25"/>
                                        </p:tgtEl>
                                      </p:cBhvr>
                                    </p:animEffect>
                                  </p:childTnLst>
                                </p:cTn>
                              </p:par>
                              <p:par>
                                <p:cTn id="8" presetID="2" presetClass="entr" presetSubtype="4" accel="31000" decel="69000" fill="hold" nodeType="withEffect">
                                  <p:stCondLst>
                                    <p:cond delay="90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3100" fill="hold"/>
                                        <p:tgtEl>
                                          <p:spTgt spid="28"/>
                                        </p:tgtEl>
                                        <p:attrNameLst>
                                          <p:attrName>ppt_x</p:attrName>
                                        </p:attrNameLst>
                                      </p:cBhvr>
                                      <p:tavLst>
                                        <p:tav tm="0">
                                          <p:val>
                                            <p:strVal val="#ppt_x"/>
                                          </p:val>
                                        </p:tav>
                                        <p:tav tm="100000">
                                          <p:val>
                                            <p:strVal val="#ppt_x"/>
                                          </p:val>
                                        </p:tav>
                                      </p:tavLst>
                                    </p:anim>
                                    <p:anim calcmode="lin" valueType="num">
                                      <p:cBhvr additive="base">
                                        <p:cTn id="11" dur="3100" fill="hold"/>
                                        <p:tgtEl>
                                          <p:spTgt spid="28"/>
                                        </p:tgtEl>
                                        <p:attrNameLst>
                                          <p:attrName>ppt_y</p:attrName>
                                        </p:attrNameLst>
                                      </p:cBhvr>
                                      <p:tavLst>
                                        <p:tav tm="0">
                                          <p:val>
                                            <p:strVal val="1+#ppt_h/2"/>
                                          </p:val>
                                        </p:tav>
                                        <p:tav tm="100000">
                                          <p:val>
                                            <p:strVal val="#ppt_y"/>
                                          </p:val>
                                        </p:tav>
                                      </p:tavLst>
                                    </p:anim>
                                  </p:childTnLst>
                                </p:cTn>
                              </p:par>
                              <p:par>
                                <p:cTn id="12" presetID="23" presetClass="entr" presetSubtype="16" fill="hold" nodeType="withEffect">
                                  <p:stCondLst>
                                    <p:cond delay="900"/>
                                  </p:stCondLst>
                                  <p:childTnLst>
                                    <p:set>
                                      <p:cBhvr>
                                        <p:cTn id="13" dur="1" fill="hold">
                                          <p:stCondLst>
                                            <p:cond delay="0"/>
                                          </p:stCondLst>
                                        </p:cTn>
                                        <p:tgtEl>
                                          <p:spTgt spid="28"/>
                                        </p:tgtEl>
                                        <p:attrNameLst>
                                          <p:attrName>style.visibility</p:attrName>
                                        </p:attrNameLst>
                                      </p:cBhvr>
                                      <p:to>
                                        <p:strVal val="visible"/>
                                      </p:to>
                                    </p:set>
                                    <p:anim calcmode="lin" valueType="num">
                                      <p:cBhvr>
                                        <p:cTn id="14" dur="3600" fill="hold"/>
                                        <p:tgtEl>
                                          <p:spTgt spid="28"/>
                                        </p:tgtEl>
                                        <p:attrNameLst>
                                          <p:attrName>ppt_w</p:attrName>
                                        </p:attrNameLst>
                                      </p:cBhvr>
                                      <p:tavLst>
                                        <p:tav tm="0">
                                          <p:val>
                                            <p:fltVal val="0"/>
                                          </p:val>
                                        </p:tav>
                                        <p:tav tm="100000">
                                          <p:val>
                                            <p:strVal val="#ppt_w"/>
                                          </p:val>
                                        </p:tav>
                                      </p:tavLst>
                                    </p:anim>
                                    <p:anim calcmode="lin" valueType="num">
                                      <p:cBhvr>
                                        <p:cTn id="15" dur="3600" fill="hold"/>
                                        <p:tgtEl>
                                          <p:spTgt spid="28"/>
                                        </p:tgtEl>
                                        <p:attrNameLst>
                                          <p:attrName>ppt_h</p:attrName>
                                        </p:attrNameLst>
                                      </p:cBhvr>
                                      <p:tavLst>
                                        <p:tav tm="0">
                                          <p:val>
                                            <p:fltVal val="0"/>
                                          </p:val>
                                        </p:tav>
                                        <p:tav tm="100000">
                                          <p:val>
                                            <p:strVal val="#ppt_h"/>
                                          </p:val>
                                        </p:tav>
                                      </p:tavLst>
                                    </p:anim>
                                  </p:childTnLst>
                                </p:cTn>
                              </p:par>
                              <p:par>
                                <p:cTn id="16" presetID="23" presetClass="entr" presetSubtype="32" fill="hold" nodeType="withEffect">
                                  <p:stCondLst>
                                    <p:cond delay="600"/>
                                  </p:stCondLst>
                                  <p:childTnLst>
                                    <p:set>
                                      <p:cBhvr>
                                        <p:cTn id="17" dur="1" fill="hold">
                                          <p:stCondLst>
                                            <p:cond delay="0"/>
                                          </p:stCondLst>
                                        </p:cTn>
                                        <p:tgtEl>
                                          <p:spTgt spid="133"/>
                                        </p:tgtEl>
                                        <p:attrNameLst>
                                          <p:attrName>style.visibility</p:attrName>
                                        </p:attrNameLst>
                                      </p:cBhvr>
                                      <p:to>
                                        <p:strVal val="visible"/>
                                      </p:to>
                                    </p:set>
                                    <p:anim calcmode="lin" valueType="num">
                                      <p:cBhvr>
                                        <p:cTn id="18" dur="400" fill="hold"/>
                                        <p:tgtEl>
                                          <p:spTgt spid="133"/>
                                        </p:tgtEl>
                                        <p:attrNameLst>
                                          <p:attrName>ppt_w</p:attrName>
                                        </p:attrNameLst>
                                      </p:cBhvr>
                                      <p:tavLst>
                                        <p:tav tm="0">
                                          <p:val>
                                            <p:strVal val="4*#ppt_w"/>
                                          </p:val>
                                        </p:tav>
                                        <p:tav tm="100000">
                                          <p:val>
                                            <p:strVal val="#ppt_w"/>
                                          </p:val>
                                        </p:tav>
                                      </p:tavLst>
                                    </p:anim>
                                    <p:anim calcmode="lin" valueType="num">
                                      <p:cBhvr>
                                        <p:cTn id="19" dur="400" fill="hold"/>
                                        <p:tgtEl>
                                          <p:spTgt spid="133"/>
                                        </p:tgtEl>
                                        <p:attrNameLst>
                                          <p:attrName>ppt_h</p:attrName>
                                        </p:attrNameLst>
                                      </p:cBhvr>
                                      <p:tavLst>
                                        <p:tav tm="0">
                                          <p:val>
                                            <p:strVal val="4*#ppt_h"/>
                                          </p:val>
                                        </p:tav>
                                        <p:tav tm="100000">
                                          <p:val>
                                            <p:strVal val="#ppt_h"/>
                                          </p:val>
                                        </p:tav>
                                      </p:tavLst>
                                    </p:anim>
                                  </p:childTnLst>
                                </p:cTn>
                              </p:par>
                              <p:par>
                                <p:cTn id="20" presetID="23" presetClass="entr" presetSubtype="32" fill="hold" nodeType="withEffect">
                                  <p:stCondLst>
                                    <p:cond delay="800"/>
                                  </p:stCondLst>
                                  <p:childTnLst>
                                    <p:set>
                                      <p:cBhvr>
                                        <p:cTn id="21" dur="1" fill="hold">
                                          <p:stCondLst>
                                            <p:cond delay="0"/>
                                          </p:stCondLst>
                                        </p:cTn>
                                        <p:tgtEl>
                                          <p:spTgt spid="136"/>
                                        </p:tgtEl>
                                        <p:attrNameLst>
                                          <p:attrName>style.visibility</p:attrName>
                                        </p:attrNameLst>
                                      </p:cBhvr>
                                      <p:to>
                                        <p:strVal val="visible"/>
                                      </p:to>
                                    </p:set>
                                    <p:anim calcmode="lin" valueType="num">
                                      <p:cBhvr>
                                        <p:cTn id="22" dur="400" fill="hold"/>
                                        <p:tgtEl>
                                          <p:spTgt spid="136"/>
                                        </p:tgtEl>
                                        <p:attrNameLst>
                                          <p:attrName>ppt_w</p:attrName>
                                        </p:attrNameLst>
                                      </p:cBhvr>
                                      <p:tavLst>
                                        <p:tav tm="0">
                                          <p:val>
                                            <p:strVal val="4*#ppt_w"/>
                                          </p:val>
                                        </p:tav>
                                        <p:tav tm="100000">
                                          <p:val>
                                            <p:strVal val="#ppt_w"/>
                                          </p:val>
                                        </p:tav>
                                      </p:tavLst>
                                    </p:anim>
                                    <p:anim calcmode="lin" valueType="num">
                                      <p:cBhvr>
                                        <p:cTn id="23" dur="400" fill="hold"/>
                                        <p:tgtEl>
                                          <p:spTgt spid="136"/>
                                        </p:tgtEl>
                                        <p:attrNameLst>
                                          <p:attrName>ppt_h</p:attrName>
                                        </p:attrNameLst>
                                      </p:cBhvr>
                                      <p:tavLst>
                                        <p:tav tm="0">
                                          <p:val>
                                            <p:strVal val="4*#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140"/>
                                        </p:tgtEl>
                                        <p:attrNameLst>
                                          <p:attrName>style.visibility</p:attrName>
                                        </p:attrNameLst>
                                      </p:cBhvr>
                                      <p:to>
                                        <p:strVal val="visible"/>
                                      </p:to>
                                    </p:set>
                                    <p:anim calcmode="lin" valueType="num">
                                      <p:cBhvr additive="base">
                                        <p:cTn id="28" dur="200"/>
                                        <p:tgtEl>
                                          <p:spTgt spid="140"/>
                                        </p:tgtEl>
                                        <p:attrNameLst>
                                          <p:attrName>ppt_x</p:attrName>
                                        </p:attrNameLst>
                                      </p:cBhvr>
                                      <p:tavLst>
                                        <p:tav tm="0">
                                          <p:val>
                                            <p:strVal val="#ppt_x-#ppt_w*1.125000"/>
                                          </p:val>
                                        </p:tav>
                                        <p:tav tm="100000">
                                          <p:val>
                                            <p:strVal val="#ppt_x"/>
                                          </p:val>
                                        </p:tav>
                                      </p:tavLst>
                                    </p:anim>
                                    <p:animEffect transition="in" filter="wipe(right)">
                                      <p:cBhvr>
                                        <p:cTn id="29" dur="200"/>
                                        <p:tgtEl>
                                          <p:spTgt spid="140"/>
                                        </p:tgtEl>
                                      </p:cBhvr>
                                    </p:animEffect>
                                  </p:childTnLst>
                                </p:cTn>
                              </p:par>
                            </p:childTnLst>
                          </p:cTn>
                        </p:par>
                        <p:par>
                          <p:cTn id="30" fill="hold">
                            <p:stCondLst>
                              <p:cond delay="200"/>
                            </p:stCondLst>
                            <p:childTnLst>
                              <p:par>
                                <p:cTn id="31" presetID="64" presetClass="path" presetSubtype="0" decel="50000" autoRev="1" fill="hold" grpId="1" nodeType="afterEffect">
                                  <p:stCondLst>
                                    <p:cond delay="0"/>
                                  </p:stCondLst>
                                  <p:childTnLst>
                                    <p:animMotion origin="layout" path="M -4.16667E-06 -2.83951E-06 L 0.01684 -2.83951E-06" pathEditMode="relative" rAng="0" ptsTypes="AA">
                                      <p:cBhvr>
                                        <p:cTn id="32" dur="200" fill="hold"/>
                                        <p:tgtEl>
                                          <p:spTgt spid="140"/>
                                        </p:tgtEl>
                                        <p:attrNameLst>
                                          <p:attrName>ppt_x</p:attrName>
                                          <p:attrName>ppt_y</p:attrName>
                                        </p:attrNameLst>
                                      </p:cBhvr>
                                      <p:rCtr x="833" y="0"/>
                                    </p:animMotion>
                                  </p:childTnLst>
                                </p:cTn>
                              </p:par>
                            </p:childTnLst>
                          </p:cTn>
                        </p:par>
                        <p:par>
                          <p:cTn id="33" fill="hold">
                            <p:stCondLst>
                              <p:cond delay="600"/>
                            </p:stCondLst>
                            <p:childTnLst>
                              <p:par>
                                <p:cTn id="34" presetID="10" presetClass="entr" presetSubtype="0" fill="hold" grpId="0" nodeType="afterEffect">
                                  <p:stCondLst>
                                    <p:cond delay="0"/>
                                  </p:stCondLst>
                                  <p:childTnLst>
                                    <p:set>
                                      <p:cBhvr>
                                        <p:cTn id="35" dur="1" fill="hold">
                                          <p:stCondLst>
                                            <p:cond delay="0"/>
                                          </p:stCondLst>
                                        </p:cTn>
                                        <p:tgtEl>
                                          <p:spTgt spid="141"/>
                                        </p:tgtEl>
                                        <p:attrNameLst>
                                          <p:attrName>style.visibility</p:attrName>
                                        </p:attrNameLst>
                                      </p:cBhvr>
                                      <p:to>
                                        <p:strVal val="visible"/>
                                      </p:to>
                                    </p:set>
                                    <p:animEffect transition="in" filter="fade">
                                      <p:cBhvr>
                                        <p:cTn id="36" dur="500"/>
                                        <p:tgtEl>
                                          <p:spTgt spid="141"/>
                                        </p:tgtEl>
                                      </p:cBhvr>
                                    </p:animEffect>
                                  </p:childTnLst>
                                </p:cTn>
                              </p:par>
                            </p:childTnLst>
                          </p:cTn>
                        </p:par>
                        <p:par>
                          <p:cTn id="37" fill="hold">
                            <p:stCondLst>
                              <p:cond delay="1100"/>
                            </p:stCondLst>
                            <p:childTnLst>
                              <p:par>
                                <p:cTn id="38" presetID="23" presetClass="entr" presetSubtype="32" fill="hold" grpId="0" nodeType="afterEffect">
                                  <p:stCondLst>
                                    <p:cond delay="0"/>
                                  </p:stCondLst>
                                  <p:iterate type="lt">
                                    <p:tmPct val="7000"/>
                                  </p:iterate>
                                  <p:childTnLst>
                                    <p:set>
                                      <p:cBhvr>
                                        <p:cTn id="39" dur="1" fill="hold">
                                          <p:stCondLst>
                                            <p:cond delay="0"/>
                                          </p:stCondLst>
                                        </p:cTn>
                                        <p:tgtEl>
                                          <p:spTgt spid="139">
                                            <p:txEl>
                                              <p:pRg st="0" end="0"/>
                                            </p:txEl>
                                          </p:spTgt>
                                        </p:tgtEl>
                                        <p:attrNameLst>
                                          <p:attrName>style.visibility</p:attrName>
                                        </p:attrNameLst>
                                      </p:cBhvr>
                                      <p:to>
                                        <p:strVal val="visible"/>
                                      </p:to>
                                    </p:set>
                                    <p:anim calcmode="lin" valueType="num">
                                      <p:cBhvr>
                                        <p:cTn id="40" dur="500" fill="hold"/>
                                        <p:tgtEl>
                                          <p:spTgt spid="139">
                                            <p:txEl>
                                              <p:pRg st="0" end="0"/>
                                            </p:txEl>
                                          </p:spTgt>
                                        </p:tgtEl>
                                        <p:attrNameLst>
                                          <p:attrName>ppt_w</p:attrName>
                                        </p:attrNameLst>
                                      </p:cBhvr>
                                      <p:tavLst>
                                        <p:tav tm="0">
                                          <p:val>
                                            <p:strVal val="4*#ppt_w"/>
                                          </p:val>
                                        </p:tav>
                                        <p:tav tm="100000">
                                          <p:val>
                                            <p:strVal val="#ppt_w"/>
                                          </p:val>
                                        </p:tav>
                                      </p:tavLst>
                                    </p:anim>
                                    <p:anim calcmode="lin" valueType="num">
                                      <p:cBhvr>
                                        <p:cTn id="41" dur="500" fill="hold"/>
                                        <p:tgtEl>
                                          <p:spTgt spid="139">
                                            <p:txEl>
                                              <p:pRg st="0" end="0"/>
                                            </p:txEl>
                                          </p:spTgt>
                                        </p:tgtEl>
                                        <p:attrNameLst>
                                          <p:attrName>ppt_h</p:attrName>
                                        </p:attrNameLst>
                                      </p:cBhvr>
                                      <p:tavLst>
                                        <p:tav tm="0">
                                          <p:val>
                                            <p:strVal val="4*#ppt_h"/>
                                          </p:val>
                                        </p:tav>
                                        <p:tav tm="100000">
                                          <p:val>
                                            <p:strVal val="#ppt_h"/>
                                          </p:val>
                                        </p:tav>
                                      </p:tavLst>
                                    </p:anim>
                                  </p:childTnLst>
                                </p:cTn>
                              </p:par>
                              <p:par>
                                <p:cTn id="42" presetID="23" presetClass="entr" presetSubtype="32" fill="hold" nodeType="withEffect">
                                  <p:stCondLst>
                                    <p:cond delay="600"/>
                                  </p:stCondLst>
                                  <p:childTnLst>
                                    <p:set>
                                      <p:cBhvr>
                                        <p:cTn id="43" dur="1" fill="hold">
                                          <p:stCondLst>
                                            <p:cond delay="0"/>
                                          </p:stCondLst>
                                        </p:cTn>
                                        <p:tgtEl>
                                          <p:spTgt spid="4"/>
                                        </p:tgtEl>
                                        <p:attrNameLst>
                                          <p:attrName>style.visibility</p:attrName>
                                        </p:attrNameLst>
                                      </p:cBhvr>
                                      <p:to>
                                        <p:strVal val="visible"/>
                                      </p:to>
                                    </p:set>
                                    <p:anim calcmode="lin" valueType="num">
                                      <p:cBhvr>
                                        <p:cTn id="44" dur="400" fill="hold"/>
                                        <p:tgtEl>
                                          <p:spTgt spid="4"/>
                                        </p:tgtEl>
                                        <p:attrNameLst>
                                          <p:attrName>ppt_w</p:attrName>
                                        </p:attrNameLst>
                                      </p:cBhvr>
                                      <p:tavLst>
                                        <p:tav tm="0">
                                          <p:val>
                                            <p:strVal val="4*#ppt_w"/>
                                          </p:val>
                                        </p:tav>
                                        <p:tav tm="100000">
                                          <p:val>
                                            <p:strVal val="#ppt_w"/>
                                          </p:val>
                                        </p:tav>
                                      </p:tavLst>
                                    </p:anim>
                                    <p:anim calcmode="lin" valueType="num">
                                      <p:cBhvr>
                                        <p:cTn id="45" dur="400" fill="hold"/>
                                        <p:tgtEl>
                                          <p:spTgt spid="4"/>
                                        </p:tgtEl>
                                        <p:attrNameLst>
                                          <p:attrName>ppt_h</p:attrName>
                                        </p:attrNameLst>
                                      </p:cBhvr>
                                      <p:tavLst>
                                        <p:tav tm="0">
                                          <p:val>
                                            <p:strVal val="4*#ppt_h"/>
                                          </p:val>
                                        </p:tav>
                                        <p:tav tm="100000">
                                          <p:val>
                                            <p:strVal val="#ppt_h"/>
                                          </p:val>
                                        </p:tav>
                                      </p:tavLst>
                                    </p:anim>
                                  </p:childTnLst>
                                </p:cTn>
                              </p:par>
                              <p:par>
                                <p:cTn id="46" presetID="23" presetClass="entr" presetSubtype="32" fill="hold" nodeType="withEffect">
                                  <p:stCondLst>
                                    <p:cond delay="800"/>
                                  </p:stCondLst>
                                  <p:childTnLst>
                                    <p:set>
                                      <p:cBhvr>
                                        <p:cTn id="47" dur="1" fill="hold">
                                          <p:stCondLst>
                                            <p:cond delay="0"/>
                                          </p:stCondLst>
                                        </p:cTn>
                                        <p:tgtEl>
                                          <p:spTgt spid="8"/>
                                        </p:tgtEl>
                                        <p:attrNameLst>
                                          <p:attrName>style.visibility</p:attrName>
                                        </p:attrNameLst>
                                      </p:cBhvr>
                                      <p:to>
                                        <p:strVal val="visible"/>
                                      </p:to>
                                    </p:set>
                                    <p:anim calcmode="lin" valueType="num">
                                      <p:cBhvr>
                                        <p:cTn id="48" dur="400" fill="hold"/>
                                        <p:tgtEl>
                                          <p:spTgt spid="8"/>
                                        </p:tgtEl>
                                        <p:attrNameLst>
                                          <p:attrName>ppt_w</p:attrName>
                                        </p:attrNameLst>
                                      </p:cBhvr>
                                      <p:tavLst>
                                        <p:tav tm="0">
                                          <p:val>
                                            <p:strVal val="4*#ppt_w"/>
                                          </p:val>
                                        </p:tav>
                                        <p:tav tm="100000">
                                          <p:val>
                                            <p:strVal val="#ppt_w"/>
                                          </p:val>
                                        </p:tav>
                                      </p:tavLst>
                                    </p:anim>
                                    <p:anim calcmode="lin" valueType="num">
                                      <p:cBhvr>
                                        <p:cTn id="49" dur="4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2" presetClass="entr" presetSubtype="8"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200"/>
                                        <p:tgtEl>
                                          <p:spTgt spid="12"/>
                                        </p:tgtEl>
                                        <p:attrNameLst>
                                          <p:attrName>ppt_x</p:attrName>
                                        </p:attrNameLst>
                                      </p:cBhvr>
                                      <p:tavLst>
                                        <p:tav tm="0">
                                          <p:val>
                                            <p:strVal val="#ppt_x-#ppt_w*1.125000"/>
                                          </p:val>
                                        </p:tav>
                                        <p:tav tm="100000">
                                          <p:val>
                                            <p:strVal val="#ppt_x"/>
                                          </p:val>
                                        </p:tav>
                                      </p:tavLst>
                                    </p:anim>
                                    <p:animEffect transition="in" filter="wipe(right)">
                                      <p:cBhvr>
                                        <p:cTn id="55" dur="200"/>
                                        <p:tgtEl>
                                          <p:spTgt spid="12"/>
                                        </p:tgtEl>
                                      </p:cBhvr>
                                    </p:animEffect>
                                  </p:childTnLst>
                                </p:cTn>
                              </p:par>
                            </p:childTnLst>
                          </p:cTn>
                        </p:par>
                        <p:par>
                          <p:cTn id="56" fill="hold">
                            <p:stCondLst>
                              <p:cond delay="200"/>
                            </p:stCondLst>
                            <p:childTnLst>
                              <p:par>
                                <p:cTn id="57" presetID="64" presetClass="path" presetSubtype="0" decel="50000" autoRev="1" fill="hold" grpId="1" nodeType="afterEffect">
                                  <p:stCondLst>
                                    <p:cond delay="0"/>
                                  </p:stCondLst>
                                  <p:childTnLst>
                                    <p:animMotion origin="layout" path="M -4.16667E-06 -2.83951E-06 L 0.01684 -2.83951E-06" pathEditMode="relative" rAng="0" ptsTypes="AA">
                                      <p:cBhvr>
                                        <p:cTn id="58" dur="200" fill="hold"/>
                                        <p:tgtEl>
                                          <p:spTgt spid="12"/>
                                        </p:tgtEl>
                                        <p:attrNameLst>
                                          <p:attrName>ppt_x</p:attrName>
                                          <p:attrName>ppt_y</p:attrName>
                                        </p:attrNameLst>
                                      </p:cBhvr>
                                      <p:rCtr x="833" y="0"/>
                                    </p:animMotion>
                                  </p:childTnLst>
                                </p:cTn>
                              </p:par>
                            </p:childTnLst>
                          </p:cTn>
                        </p:par>
                        <p:par>
                          <p:cTn id="59" fill="hold">
                            <p:stCondLst>
                              <p:cond delay="600"/>
                            </p:stCondLst>
                            <p:childTnLst>
                              <p:par>
                                <p:cTn id="60" presetID="10" presetClass="entr" presetSubtype="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par>
                          <p:cTn id="63" fill="hold">
                            <p:stCondLst>
                              <p:cond delay="1100"/>
                            </p:stCondLst>
                            <p:childTnLst>
                              <p:par>
                                <p:cTn id="64" presetID="23" presetClass="entr" presetSubtype="32" fill="hold" grpId="0" nodeType="afterEffect">
                                  <p:stCondLst>
                                    <p:cond delay="0"/>
                                  </p:stCondLst>
                                  <p:iterate type="lt">
                                    <p:tmPct val="7000"/>
                                  </p:iterate>
                                  <p:childTnLst>
                                    <p:set>
                                      <p:cBhvr>
                                        <p:cTn id="65" dur="1" fill="hold">
                                          <p:stCondLst>
                                            <p:cond delay="0"/>
                                          </p:stCondLst>
                                        </p:cTn>
                                        <p:tgtEl>
                                          <p:spTgt spid="11">
                                            <p:txEl>
                                              <p:pRg st="0" end="0"/>
                                            </p:txEl>
                                          </p:spTgt>
                                        </p:tgtEl>
                                        <p:attrNameLst>
                                          <p:attrName>style.visibility</p:attrName>
                                        </p:attrNameLst>
                                      </p:cBhvr>
                                      <p:to>
                                        <p:strVal val="visible"/>
                                      </p:to>
                                    </p:set>
                                    <p:anim calcmode="lin" valueType="num">
                                      <p:cBhvr>
                                        <p:cTn id="66" dur="500" fill="hold"/>
                                        <p:tgtEl>
                                          <p:spTgt spid="11">
                                            <p:txEl>
                                              <p:pRg st="0" end="0"/>
                                            </p:txEl>
                                          </p:spTgt>
                                        </p:tgtEl>
                                        <p:attrNameLst>
                                          <p:attrName>ppt_w</p:attrName>
                                        </p:attrNameLst>
                                      </p:cBhvr>
                                      <p:tavLst>
                                        <p:tav tm="0">
                                          <p:val>
                                            <p:strVal val="4*#ppt_w"/>
                                          </p:val>
                                        </p:tav>
                                        <p:tav tm="100000">
                                          <p:val>
                                            <p:strVal val="#ppt_w"/>
                                          </p:val>
                                        </p:tav>
                                      </p:tavLst>
                                    </p:anim>
                                    <p:anim calcmode="lin" valueType="num">
                                      <p:cBhvr>
                                        <p:cTn id="67" dur="500" fill="hold"/>
                                        <p:tgtEl>
                                          <p:spTgt spid="11">
                                            <p:txEl>
                                              <p:pRg st="0" end="0"/>
                                            </p:txEl>
                                          </p:spTgt>
                                        </p:tgtEl>
                                        <p:attrNameLst>
                                          <p:attrName>ppt_h</p:attrName>
                                        </p:attrNameLst>
                                      </p:cBhvr>
                                      <p:tavLst>
                                        <p:tav tm="0">
                                          <p:val>
                                            <p:strVal val="4*#ppt_h"/>
                                          </p:val>
                                        </p:tav>
                                        <p:tav tm="100000">
                                          <p:val>
                                            <p:strVal val="#ppt_h"/>
                                          </p:val>
                                        </p:tav>
                                      </p:tavLst>
                                    </p:anim>
                                  </p:childTnLst>
                                </p:cTn>
                              </p:par>
                            </p:childTnLst>
                          </p:cTn>
                        </p:par>
                        <p:par>
                          <p:cTn id="68" fill="hold">
                            <p:stCondLst>
                              <p:cond delay="2475"/>
                            </p:stCondLst>
                            <p:childTnLst>
                              <p:par>
                                <p:cTn id="69" presetID="23" presetClass="entr" presetSubtype="32" fill="hold" grpId="0" nodeType="afterEffect">
                                  <p:stCondLst>
                                    <p:cond delay="0"/>
                                  </p:stCondLst>
                                  <p:iterate type="lt">
                                    <p:tmPct val="7000"/>
                                  </p:iterate>
                                  <p:childTnLst>
                                    <p:set>
                                      <p:cBhvr>
                                        <p:cTn id="70" dur="1" fill="hold">
                                          <p:stCondLst>
                                            <p:cond delay="0"/>
                                          </p:stCondLst>
                                        </p:cTn>
                                        <p:tgtEl>
                                          <p:spTgt spid="16">
                                            <p:txEl>
                                              <p:pRg st="0" end="0"/>
                                            </p:txEl>
                                          </p:spTgt>
                                        </p:tgtEl>
                                        <p:attrNameLst>
                                          <p:attrName>style.visibility</p:attrName>
                                        </p:attrNameLst>
                                      </p:cBhvr>
                                      <p:to>
                                        <p:strVal val="visible"/>
                                      </p:to>
                                    </p:set>
                                    <p:anim calcmode="lin" valueType="num">
                                      <p:cBhvr>
                                        <p:cTn id="71" dur="500" fill="hold"/>
                                        <p:tgtEl>
                                          <p:spTgt spid="16">
                                            <p:txEl>
                                              <p:pRg st="0" end="0"/>
                                            </p:txEl>
                                          </p:spTgt>
                                        </p:tgtEl>
                                        <p:attrNameLst>
                                          <p:attrName>ppt_w</p:attrName>
                                        </p:attrNameLst>
                                      </p:cBhvr>
                                      <p:tavLst>
                                        <p:tav tm="0">
                                          <p:val>
                                            <p:strVal val="4*#ppt_w"/>
                                          </p:val>
                                        </p:tav>
                                        <p:tav tm="100000">
                                          <p:val>
                                            <p:strVal val="#ppt_w"/>
                                          </p:val>
                                        </p:tav>
                                      </p:tavLst>
                                    </p:anim>
                                    <p:anim calcmode="lin" valueType="num">
                                      <p:cBhvr>
                                        <p:cTn id="72" dur="500" fill="hold"/>
                                        <p:tgtEl>
                                          <p:spTgt spid="16">
                                            <p:txEl>
                                              <p:pRg st="0" end="0"/>
                                            </p:txEl>
                                          </p:spTgt>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build="allAtOnce"/>
      <p:bldP spid="140" grpId="0" animBg="1"/>
      <p:bldP spid="140" grpId="1" animBg="1"/>
      <p:bldP spid="141" grpId="0"/>
      <p:bldP spid="11" grpId="0" build="allAtOnce"/>
      <p:bldP spid="12" grpId="0" animBg="1"/>
      <p:bldP spid="12" grpId="1" animBg="1"/>
      <p:bldP spid="13" grpId="0"/>
      <p:bldP spid="16"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23DC8-A521-1B47-1A9E-7449528ABC8C}"/>
            </a:ext>
          </a:extLst>
        </p:cNvPr>
        <p:cNvGrpSpPr/>
        <p:nvPr/>
      </p:nvGrpSpPr>
      <p:grpSpPr>
        <a:xfrm>
          <a:off x="0" y="0"/>
          <a:ext cx="0" cy="0"/>
          <a:chOff x="0" y="0"/>
          <a:chExt cx="0" cy="0"/>
        </a:xfrm>
      </p:grpSpPr>
      <p:sp>
        <p:nvSpPr>
          <p:cNvPr id="20" name="AutoShape 3">
            <a:extLst>
              <a:ext uri="{FF2B5EF4-FFF2-40B4-BE49-F238E27FC236}">
                <a16:creationId xmlns:a16="http://schemas.microsoft.com/office/drawing/2014/main" id="{5D235EB4-99BB-62B3-CBA6-4DE4AAACC0C3}"/>
              </a:ext>
            </a:extLst>
          </p:cNvPr>
          <p:cNvSpPr>
            <a:spLocks noChangeAspect="1" noChangeArrowheads="1" noTextEdit="1"/>
          </p:cNvSpPr>
          <p:nvPr/>
        </p:nvSpPr>
        <p:spPr bwMode="auto">
          <a:xfrm>
            <a:off x="851995" y="955040"/>
            <a:ext cx="3452081" cy="3470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Oval 5">
            <a:extLst>
              <a:ext uri="{FF2B5EF4-FFF2-40B4-BE49-F238E27FC236}">
                <a16:creationId xmlns:a16="http://schemas.microsoft.com/office/drawing/2014/main" id="{B180DBD0-72AC-5D7A-205D-9E926E14CA5E}"/>
              </a:ext>
            </a:extLst>
          </p:cNvPr>
          <p:cNvSpPr>
            <a:spLocks noChangeArrowheads="1"/>
          </p:cNvSpPr>
          <p:nvPr/>
        </p:nvSpPr>
        <p:spPr bwMode="auto">
          <a:xfrm>
            <a:off x="858125" y="985689"/>
            <a:ext cx="3445951" cy="3445952"/>
          </a:xfrm>
          <a:prstGeom prst="ellipse">
            <a:avLst/>
          </a:prstGeom>
          <a:solidFill>
            <a:schemeClr val="bg1">
              <a:alpha val="20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 name="Oval 6">
            <a:extLst>
              <a:ext uri="{FF2B5EF4-FFF2-40B4-BE49-F238E27FC236}">
                <a16:creationId xmlns:a16="http://schemas.microsoft.com/office/drawing/2014/main" id="{E0205E68-196E-3562-494F-B41DA4704144}"/>
              </a:ext>
            </a:extLst>
          </p:cNvPr>
          <p:cNvSpPr>
            <a:spLocks noChangeArrowheads="1"/>
          </p:cNvSpPr>
          <p:nvPr/>
        </p:nvSpPr>
        <p:spPr bwMode="auto">
          <a:xfrm>
            <a:off x="1307641" y="1435205"/>
            <a:ext cx="2546919" cy="2546919"/>
          </a:xfrm>
          <a:prstGeom prst="ellipse">
            <a:avLst/>
          </a:prstGeom>
          <a:solidFill>
            <a:schemeClr val="bg1">
              <a:alpha val="50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3" name="组合 2">
            <a:extLst>
              <a:ext uri="{FF2B5EF4-FFF2-40B4-BE49-F238E27FC236}">
                <a16:creationId xmlns:a16="http://schemas.microsoft.com/office/drawing/2014/main" id="{AD1D0F93-B2DD-AD72-1B77-0DE88C1F36FD}"/>
              </a:ext>
            </a:extLst>
          </p:cNvPr>
          <p:cNvGrpSpPr/>
          <p:nvPr/>
        </p:nvGrpSpPr>
        <p:grpSpPr>
          <a:xfrm>
            <a:off x="1570692" y="1693676"/>
            <a:ext cx="1994218" cy="1993197"/>
            <a:chOff x="1485404" y="1620120"/>
            <a:chExt cx="1994218" cy="1993197"/>
          </a:xfrm>
        </p:grpSpPr>
        <p:sp>
          <p:nvSpPr>
            <p:cNvPr id="23" name="Freeform 7">
              <a:extLst>
                <a:ext uri="{FF2B5EF4-FFF2-40B4-BE49-F238E27FC236}">
                  <a16:creationId xmlns:a16="http://schemas.microsoft.com/office/drawing/2014/main" id="{3B903F05-C2A0-D26C-D49D-B9491EE1B854}"/>
                </a:ext>
              </a:extLst>
            </p:cNvPr>
            <p:cNvSpPr/>
            <p:nvPr/>
          </p:nvSpPr>
          <p:spPr bwMode="auto">
            <a:xfrm>
              <a:off x="2482513" y="1620120"/>
              <a:ext cx="997109" cy="1993197"/>
            </a:xfrm>
            <a:custGeom>
              <a:avLst/>
              <a:gdLst>
                <a:gd name="T0" fmla="*/ 0 w 162"/>
                <a:gd name="T1" fmla="*/ 324 h 324"/>
                <a:gd name="T2" fmla="*/ 162 w 162"/>
                <a:gd name="T3" fmla="*/ 162 h 324"/>
                <a:gd name="T4" fmla="*/ 0 w 162"/>
                <a:gd name="T5" fmla="*/ 0 h 324"/>
              </a:gdLst>
              <a:ahLst/>
              <a:cxnLst>
                <a:cxn ang="0">
                  <a:pos x="T0" y="T1"/>
                </a:cxn>
                <a:cxn ang="0">
                  <a:pos x="T2" y="T3"/>
                </a:cxn>
                <a:cxn ang="0">
                  <a:pos x="T4" y="T5"/>
                </a:cxn>
              </a:cxnLst>
              <a:rect l="0" t="0" r="r" b="b"/>
              <a:pathLst>
                <a:path w="162" h="324">
                  <a:moveTo>
                    <a:pt x="0" y="324"/>
                  </a:moveTo>
                  <a:cubicBezTo>
                    <a:pt x="89" y="324"/>
                    <a:pt x="162" y="252"/>
                    <a:pt x="162" y="162"/>
                  </a:cubicBezTo>
                  <a:cubicBezTo>
                    <a:pt x="162" y="73"/>
                    <a:pt x="89" y="0"/>
                    <a:pt x="0" y="0"/>
                  </a:cubicBezTo>
                </a:path>
              </a:pathLst>
            </a:custGeom>
            <a:solidFill>
              <a:srgbClr val="3479A9"/>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Freeform 8">
              <a:extLst>
                <a:ext uri="{FF2B5EF4-FFF2-40B4-BE49-F238E27FC236}">
                  <a16:creationId xmlns:a16="http://schemas.microsoft.com/office/drawing/2014/main" id="{A4C00463-4E2E-B270-50C3-D608EBCA5EEF}"/>
                </a:ext>
              </a:extLst>
            </p:cNvPr>
            <p:cNvSpPr/>
            <p:nvPr/>
          </p:nvSpPr>
          <p:spPr bwMode="auto">
            <a:xfrm>
              <a:off x="1485404" y="1620120"/>
              <a:ext cx="997109" cy="1993197"/>
            </a:xfrm>
            <a:custGeom>
              <a:avLst/>
              <a:gdLst>
                <a:gd name="T0" fmla="*/ 162 w 162"/>
                <a:gd name="T1" fmla="*/ 0 h 324"/>
                <a:gd name="T2" fmla="*/ 0 w 162"/>
                <a:gd name="T3" fmla="*/ 162 h 324"/>
                <a:gd name="T4" fmla="*/ 162 w 162"/>
                <a:gd name="T5" fmla="*/ 324 h 324"/>
              </a:gdLst>
              <a:ahLst/>
              <a:cxnLst>
                <a:cxn ang="0">
                  <a:pos x="T0" y="T1"/>
                </a:cxn>
                <a:cxn ang="0">
                  <a:pos x="T2" y="T3"/>
                </a:cxn>
                <a:cxn ang="0">
                  <a:pos x="T4" y="T5"/>
                </a:cxn>
              </a:cxnLst>
              <a:rect l="0" t="0" r="r" b="b"/>
              <a:pathLst>
                <a:path w="162" h="324">
                  <a:moveTo>
                    <a:pt x="162" y="0"/>
                  </a:moveTo>
                  <a:cubicBezTo>
                    <a:pt x="73" y="0"/>
                    <a:pt x="0" y="73"/>
                    <a:pt x="0" y="162"/>
                  </a:cubicBezTo>
                  <a:cubicBezTo>
                    <a:pt x="0" y="252"/>
                    <a:pt x="73" y="324"/>
                    <a:pt x="162" y="324"/>
                  </a:cubicBezTo>
                </a:path>
              </a:pathLst>
            </a:custGeom>
            <a:solidFill>
              <a:srgbClr val="3479A9"/>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 name="Freeform 9">
              <a:extLst>
                <a:ext uri="{FF2B5EF4-FFF2-40B4-BE49-F238E27FC236}">
                  <a16:creationId xmlns:a16="http://schemas.microsoft.com/office/drawing/2014/main" id="{91E28D45-9A17-08AE-67DB-F27BCD062F06}"/>
                </a:ext>
              </a:extLst>
            </p:cNvPr>
            <p:cNvSpPr/>
            <p:nvPr/>
          </p:nvSpPr>
          <p:spPr bwMode="auto">
            <a:xfrm>
              <a:off x="3264059" y="2886939"/>
              <a:ext cx="178785" cy="258472"/>
            </a:xfrm>
            <a:custGeom>
              <a:avLst/>
              <a:gdLst>
                <a:gd name="T0" fmla="*/ 28 w 29"/>
                <a:gd name="T1" fmla="*/ 0 h 42"/>
                <a:gd name="T2" fmla="*/ 23 w 29"/>
                <a:gd name="T3" fmla="*/ 2 h 42"/>
                <a:gd name="T4" fmla="*/ 19 w 29"/>
                <a:gd name="T5" fmla="*/ 5 h 42"/>
                <a:gd name="T6" fmla="*/ 16 w 29"/>
                <a:gd name="T7" fmla="*/ 9 h 42"/>
                <a:gd name="T8" fmla="*/ 12 w 29"/>
                <a:gd name="T9" fmla="*/ 10 h 42"/>
                <a:gd name="T10" fmla="*/ 9 w 29"/>
                <a:gd name="T11" fmla="*/ 13 h 42"/>
                <a:gd name="T12" fmla="*/ 8 w 29"/>
                <a:gd name="T13" fmla="*/ 13 h 42"/>
                <a:gd name="T14" fmla="*/ 7 w 29"/>
                <a:gd name="T15" fmla="*/ 14 h 42"/>
                <a:gd name="T16" fmla="*/ 6 w 29"/>
                <a:gd name="T17" fmla="*/ 15 h 42"/>
                <a:gd name="T18" fmla="*/ 1 w 29"/>
                <a:gd name="T19" fmla="*/ 21 h 42"/>
                <a:gd name="T20" fmla="*/ 0 w 29"/>
                <a:gd name="T21" fmla="*/ 28 h 42"/>
                <a:gd name="T22" fmla="*/ 2 w 29"/>
                <a:gd name="T23" fmla="*/ 33 h 42"/>
                <a:gd name="T24" fmla="*/ 2 w 29"/>
                <a:gd name="T25" fmla="*/ 34 h 42"/>
                <a:gd name="T26" fmla="*/ 2 w 29"/>
                <a:gd name="T27" fmla="*/ 37 h 42"/>
                <a:gd name="T28" fmla="*/ 4 w 29"/>
                <a:gd name="T29" fmla="*/ 41 h 42"/>
                <a:gd name="T30" fmla="*/ 10 w 29"/>
                <a:gd name="T31" fmla="*/ 40 h 42"/>
                <a:gd name="T32" fmla="*/ 12 w 29"/>
                <a:gd name="T33" fmla="*/ 39 h 42"/>
                <a:gd name="T34" fmla="*/ 29 w 29"/>
                <a:gd name="T35" fmla="*/ 1 h 42"/>
                <a:gd name="T36" fmla="*/ 28 w 29"/>
                <a:gd name="T3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42">
                  <a:moveTo>
                    <a:pt x="28" y="0"/>
                  </a:moveTo>
                  <a:cubicBezTo>
                    <a:pt x="26" y="0"/>
                    <a:pt x="23" y="1"/>
                    <a:pt x="23" y="2"/>
                  </a:cubicBezTo>
                  <a:cubicBezTo>
                    <a:pt x="23" y="3"/>
                    <a:pt x="20" y="4"/>
                    <a:pt x="19" y="5"/>
                  </a:cubicBezTo>
                  <a:cubicBezTo>
                    <a:pt x="18" y="5"/>
                    <a:pt x="16" y="8"/>
                    <a:pt x="16" y="9"/>
                  </a:cubicBezTo>
                  <a:cubicBezTo>
                    <a:pt x="15" y="10"/>
                    <a:pt x="13" y="10"/>
                    <a:pt x="12" y="10"/>
                  </a:cubicBezTo>
                  <a:cubicBezTo>
                    <a:pt x="11" y="11"/>
                    <a:pt x="9" y="12"/>
                    <a:pt x="9" y="13"/>
                  </a:cubicBezTo>
                  <a:cubicBezTo>
                    <a:pt x="9" y="14"/>
                    <a:pt x="9" y="14"/>
                    <a:pt x="8" y="13"/>
                  </a:cubicBezTo>
                  <a:cubicBezTo>
                    <a:pt x="8" y="13"/>
                    <a:pt x="8" y="13"/>
                    <a:pt x="7" y="14"/>
                  </a:cubicBezTo>
                  <a:cubicBezTo>
                    <a:pt x="6" y="15"/>
                    <a:pt x="6" y="15"/>
                    <a:pt x="6" y="15"/>
                  </a:cubicBezTo>
                  <a:cubicBezTo>
                    <a:pt x="5" y="18"/>
                    <a:pt x="2" y="21"/>
                    <a:pt x="1" y="21"/>
                  </a:cubicBezTo>
                  <a:cubicBezTo>
                    <a:pt x="1" y="22"/>
                    <a:pt x="0" y="26"/>
                    <a:pt x="0" y="28"/>
                  </a:cubicBezTo>
                  <a:cubicBezTo>
                    <a:pt x="0" y="29"/>
                    <a:pt x="1" y="32"/>
                    <a:pt x="2" y="33"/>
                  </a:cubicBezTo>
                  <a:cubicBezTo>
                    <a:pt x="2" y="33"/>
                    <a:pt x="2" y="33"/>
                    <a:pt x="2" y="34"/>
                  </a:cubicBezTo>
                  <a:cubicBezTo>
                    <a:pt x="2" y="37"/>
                    <a:pt x="2" y="37"/>
                    <a:pt x="2" y="37"/>
                  </a:cubicBezTo>
                  <a:cubicBezTo>
                    <a:pt x="2" y="39"/>
                    <a:pt x="4" y="41"/>
                    <a:pt x="4" y="41"/>
                  </a:cubicBezTo>
                  <a:cubicBezTo>
                    <a:pt x="5" y="42"/>
                    <a:pt x="9" y="40"/>
                    <a:pt x="10" y="40"/>
                  </a:cubicBezTo>
                  <a:cubicBezTo>
                    <a:pt x="11" y="40"/>
                    <a:pt x="11" y="40"/>
                    <a:pt x="12" y="39"/>
                  </a:cubicBezTo>
                  <a:cubicBezTo>
                    <a:pt x="19" y="27"/>
                    <a:pt x="25" y="14"/>
                    <a:pt x="29" y="1"/>
                  </a:cubicBezTo>
                  <a:cubicBezTo>
                    <a:pt x="29" y="0"/>
                    <a:pt x="28" y="0"/>
                    <a:pt x="28"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 name="Freeform 10">
              <a:extLst>
                <a:ext uri="{FF2B5EF4-FFF2-40B4-BE49-F238E27FC236}">
                  <a16:creationId xmlns:a16="http://schemas.microsoft.com/office/drawing/2014/main" id="{2BEBEE7C-574F-1A9D-2CEE-1185E096AEFD}"/>
                </a:ext>
              </a:extLst>
            </p:cNvPr>
            <p:cNvSpPr/>
            <p:nvPr/>
          </p:nvSpPr>
          <p:spPr bwMode="auto">
            <a:xfrm>
              <a:off x="1491534" y="1903111"/>
              <a:ext cx="640560" cy="147012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5 w 104"/>
                <a:gd name="T99" fmla="*/ 103 h 239"/>
                <a:gd name="T100" fmla="*/ 9 w 104"/>
                <a:gd name="T101" fmla="*/ 103 h 239"/>
                <a:gd name="T102" fmla="*/ 28 w 104"/>
                <a:gd name="T103" fmla="*/ 120 h 239"/>
                <a:gd name="T104" fmla="*/ 36 w 104"/>
                <a:gd name="T105" fmla="*/ 126 h 239"/>
                <a:gd name="T106" fmla="*/ 45 w 104"/>
                <a:gd name="T107" fmla="*/ 132 h 239"/>
                <a:gd name="T108" fmla="*/ 42 w 104"/>
                <a:gd name="T109" fmla="*/ 149 h 239"/>
                <a:gd name="T110" fmla="*/ 46 w 104"/>
                <a:gd name="T111" fmla="*/ 16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17" y="36"/>
                    <a:pt x="4" y="66"/>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Freeform 11">
              <a:extLst>
                <a:ext uri="{FF2B5EF4-FFF2-40B4-BE49-F238E27FC236}">
                  <a16:creationId xmlns:a16="http://schemas.microsoft.com/office/drawing/2014/main" id="{63C92A67-ECA9-71AB-F10A-9EAD633E4916}"/>
                </a:ext>
              </a:extLst>
            </p:cNvPr>
            <p:cNvSpPr/>
            <p:nvPr/>
          </p:nvSpPr>
          <p:spPr bwMode="auto">
            <a:xfrm flipH="1">
              <a:off x="1910402" y="230869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 name="Freeform 12">
              <a:extLst>
                <a:ext uri="{FF2B5EF4-FFF2-40B4-BE49-F238E27FC236}">
                  <a16:creationId xmlns:a16="http://schemas.microsoft.com/office/drawing/2014/main" id="{6F646516-776A-B0AF-BE20-F389ECC4C11B}"/>
                </a:ext>
              </a:extLst>
            </p:cNvPr>
            <p:cNvSpPr/>
            <p:nvPr/>
          </p:nvSpPr>
          <p:spPr bwMode="auto">
            <a:xfrm>
              <a:off x="1799044" y="1748845"/>
              <a:ext cx="209433" cy="142007"/>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0 w 34"/>
                <a:gd name="T23" fmla="*/ 23 h 23"/>
                <a:gd name="T24" fmla="*/ 7 w 34"/>
                <a:gd name="T2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13" y="12"/>
                    <a:pt x="7" y="17"/>
                    <a:pt x="0" y="23"/>
                  </a:cubicBezTo>
                  <a:cubicBezTo>
                    <a:pt x="2" y="23"/>
                    <a:pt x="5" y="23"/>
                    <a:pt x="7" y="2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 name="Freeform 13">
              <a:extLst>
                <a:ext uri="{FF2B5EF4-FFF2-40B4-BE49-F238E27FC236}">
                  <a16:creationId xmlns:a16="http://schemas.microsoft.com/office/drawing/2014/main" id="{F89C4050-0E68-7E0E-EA04-5D75519130DD}"/>
                </a:ext>
              </a:extLst>
            </p:cNvPr>
            <p:cNvSpPr/>
            <p:nvPr/>
          </p:nvSpPr>
          <p:spPr bwMode="auto">
            <a:xfrm>
              <a:off x="2217911" y="1840792"/>
              <a:ext cx="1205521" cy="1292360"/>
            </a:xfrm>
            <a:custGeom>
              <a:avLst/>
              <a:gdLst>
                <a:gd name="T0" fmla="*/ 67 w 196"/>
                <a:gd name="T1" fmla="*/ 193 h 210"/>
                <a:gd name="T2" fmla="*/ 81 w 196"/>
                <a:gd name="T3" fmla="*/ 152 h 210"/>
                <a:gd name="T4" fmla="*/ 82 w 196"/>
                <a:gd name="T5" fmla="*/ 133 h 210"/>
                <a:gd name="T6" fmla="*/ 69 w 196"/>
                <a:gd name="T7" fmla="*/ 111 h 210"/>
                <a:gd name="T8" fmla="*/ 89 w 196"/>
                <a:gd name="T9" fmla="*/ 128 h 210"/>
                <a:gd name="T10" fmla="*/ 99 w 196"/>
                <a:gd name="T11" fmla="*/ 112 h 210"/>
                <a:gd name="T12" fmla="*/ 90 w 196"/>
                <a:gd name="T13" fmla="*/ 102 h 210"/>
                <a:gd name="T14" fmla="*/ 106 w 196"/>
                <a:gd name="T15" fmla="*/ 112 h 210"/>
                <a:gd name="T16" fmla="*/ 115 w 196"/>
                <a:gd name="T17" fmla="*/ 118 h 210"/>
                <a:gd name="T18" fmla="*/ 123 w 196"/>
                <a:gd name="T19" fmla="*/ 137 h 210"/>
                <a:gd name="T20" fmla="*/ 132 w 196"/>
                <a:gd name="T21" fmla="*/ 126 h 210"/>
                <a:gd name="T22" fmla="*/ 145 w 196"/>
                <a:gd name="T23" fmla="*/ 120 h 210"/>
                <a:gd name="T24" fmla="*/ 153 w 196"/>
                <a:gd name="T25" fmla="*/ 133 h 210"/>
                <a:gd name="T26" fmla="*/ 161 w 196"/>
                <a:gd name="T27" fmla="*/ 143 h 210"/>
                <a:gd name="T28" fmla="*/ 161 w 196"/>
                <a:gd name="T29" fmla="*/ 137 h 210"/>
                <a:gd name="T30" fmla="*/ 171 w 196"/>
                <a:gd name="T31" fmla="*/ 118 h 210"/>
                <a:gd name="T32" fmla="*/ 181 w 196"/>
                <a:gd name="T33" fmla="*/ 97 h 210"/>
                <a:gd name="T34" fmla="*/ 182 w 196"/>
                <a:gd name="T35" fmla="*/ 86 h 210"/>
                <a:gd name="T36" fmla="*/ 193 w 196"/>
                <a:gd name="T37" fmla="*/ 78 h 210"/>
                <a:gd name="T38" fmla="*/ 154 w 196"/>
                <a:gd name="T39" fmla="*/ 10 h 210"/>
                <a:gd name="T40" fmla="*/ 144 w 196"/>
                <a:gd name="T41" fmla="*/ 2 h 210"/>
                <a:gd name="T42" fmla="*/ 131 w 196"/>
                <a:gd name="T43" fmla="*/ 5 h 210"/>
                <a:gd name="T44" fmla="*/ 116 w 196"/>
                <a:gd name="T45" fmla="*/ 12 h 210"/>
                <a:gd name="T46" fmla="*/ 110 w 196"/>
                <a:gd name="T47" fmla="*/ 15 h 210"/>
                <a:gd name="T48" fmla="*/ 92 w 196"/>
                <a:gd name="T49" fmla="*/ 19 h 210"/>
                <a:gd name="T50" fmla="*/ 78 w 196"/>
                <a:gd name="T51" fmla="*/ 24 h 210"/>
                <a:gd name="T52" fmla="*/ 61 w 196"/>
                <a:gd name="T53" fmla="*/ 20 h 210"/>
                <a:gd name="T54" fmla="*/ 46 w 196"/>
                <a:gd name="T55" fmla="*/ 19 h 210"/>
                <a:gd name="T56" fmla="*/ 33 w 196"/>
                <a:gd name="T57" fmla="*/ 34 h 210"/>
                <a:gd name="T58" fmla="*/ 32 w 196"/>
                <a:gd name="T59" fmla="*/ 53 h 210"/>
                <a:gd name="T60" fmla="*/ 23 w 196"/>
                <a:gd name="T61" fmla="*/ 61 h 210"/>
                <a:gd name="T62" fmla="*/ 20 w 196"/>
                <a:gd name="T63" fmla="*/ 47 h 210"/>
                <a:gd name="T64" fmla="*/ 17 w 196"/>
                <a:gd name="T65" fmla="*/ 54 h 210"/>
                <a:gd name="T66" fmla="*/ 20 w 196"/>
                <a:gd name="T67" fmla="*/ 64 h 210"/>
                <a:gd name="T68" fmla="*/ 17 w 196"/>
                <a:gd name="T69" fmla="*/ 70 h 210"/>
                <a:gd name="T70" fmla="*/ 10 w 196"/>
                <a:gd name="T71" fmla="*/ 82 h 210"/>
                <a:gd name="T72" fmla="*/ 23 w 196"/>
                <a:gd name="T73" fmla="*/ 85 h 210"/>
                <a:gd name="T74" fmla="*/ 37 w 196"/>
                <a:gd name="T75" fmla="*/ 83 h 210"/>
                <a:gd name="T76" fmla="*/ 41 w 196"/>
                <a:gd name="T77" fmla="*/ 89 h 210"/>
                <a:gd name="T78" fmla="*/ 43 w 196"/>
                <a:gd name="T79" fmla="*/ 78 h 210"/>
                <a:gd name="T80" fmla="*/ 49 w 196"/>
                <a:gd name="T81" fmla="*/ 85 h 210"/>
                <a:gd name="T82" fmla="*/ 55 w 196"/>
                <a:gd name="T83" fmla="*/ 93 h 210"/>
                <a:gd name="T84" fmla="*/ 55 w 196"/>
                <a:gd name="T85" fmla="*/ 87 h 210"/>
                <a:gd name="T86" fmla="*/ 65 w 196"/>
                <a:gd name="T87" fmla="*/ 93 h 210"/>
                <a:gd name="T88" fmla="*/ 56 w 196"/>
                <a:gd name="T89" fmla="*/ 98 h 210"/>
                <a:gd name="T90" fmla="*/ 37 w 196"/>
                <a:gd name="T91" fmla="*/ 90 h 210"/>
                <a:gd name="T92" fmla="*/ 12 w 196"/>
                <a:gd name="T93" fmla="*/ 94 h 210"/>
                <a:gd name="T94" fmla="*/ 1 w 196"/>
                <a:gd name="T95" fmla="*/ 115 h 210"/>
                <a:gd name="T96" fmla="*/ 18 w 196"/>
                <a:gd name="T97" fmla="*/ 146 h 210"/>
                <a:gd name="T98" fmla="*/ 29 w 196"/>
                <a:gd name="T99" fmla="*/ 145 h 210"/>
                <a:gd name="T100" fmla="*/ 38 w 196"/>
                <a:gd name="T101" fmla="*/ 171 h 210"/>
                <a:gd name="T102" fmla="*/ 45 w 196"/>
                <a:gd name="T103" fmla="*/ 20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6" h="210">
                  <a:moveTo>
                    <a:pt x="56" y="209"/>
                  </a:moveTo>
                  <a:cubicBezTo>
                    <a:pt x="58" y="208"/>
                    <a:pt x="61" y="203"/>
                    <a:pt x="62" y="202"/>
                  </a:cubicBezTo>
                  <a:cubicBezTo>
                    <a:pt x="64" y="201"/>
                    <a:pt x="64" y="197"/>
                    <a:pt x="65" y="196"/>
                  </a:cubicBezTo>
                  <a:cubicBezTo>
                    <a:pt x="65" y="195"/>
                    <a:pt x="67" y="194"/>
                    <a:pt x="67" y="193"/>
                  </a:cubicBezTo>
                  <a:cubicBezTo>
                    <a:pt x="68" y="193"/>
                    <a:pt x="70" y="184"/>
                    <a:pt x="72" y="183"/>
                  </a:cubicBezTo>
                  <a:cubicBezTo>
                    <a:pt x="74" y="181"/>
                    <a:pt x="76" y="171"/>
                    <a:pt x="76" y="168"/>
                  </a:cubicBezTo>
                  <a:cubicBezTo>
                    <a:pt x="76" y="165"/>
                    <a:pt x="77" y="158"/>
                    <a:pt x="77" y="157"/>
                  </a:cubicBezTo>
                  <a:cubicBezTo>
                    <a:pt x="78" y="155"/>
                    <a:pt x="80" y="153"/>
                    <a:pt x="81" y="152"/>
                  </a:cubicBezTo>
                  <a:cubicBezTo>
                    <a:pt x="82" y="152"/>
                    <a:pt x="86" y="145"/>
                    <a:pt x="87" y="143"/>
                  </a:cubicBezTo>
                  <a:cubicBezTo>
                    <a:pt x="89" y="140"/>
                    <a:pt x="90" y="135"/>
                    <a:pt x="90" y="134"/>
                  </a:cubicBezTo>
                  <a:cubicBezTo>
                    <a:pt x="90" y="133"/>
                    <a:pt x="87" y="132"/>
                    <a:pt x="86" y="132"/>
                  </a:cubicBezTo>
                  <a:cubicBezTo>
                    <a:pt x="85" y="133"/>
                    <a:pt x="83" y="133"/>
                    <a:pt x="82" y="133"/>
                  </a:cubicBezTo>
                  <a:cubicBezTo>
                    <a:pt x="81" y="133"/>
                    <a:pt x="79" y="128"/>
                    <a:pt x="77" y="127"/>
                  </a:cubicBezTo>
                  <a:cubicBezTo>
                    <a:pt x="76" y="126"/>
                    <a:pt x="75" y="121"/>
                    <a:pt x="74" y="120"/>
                  </a:cubicBezTo>
                  <a:cubicBezTo>
                    <a:pt x="73" y="118"/>
                    <a:pt x="71" y="116"/>
                    <a:pt x="70" y="115"/>
                  </a:cubicBezTo>
                  <a:cubicBezTo>
                    <a:pt x="70" y="114"/>
                    <a:pt x="70" y="111"/>
                    <a:pt x="69" y="111"/>
                  </a:cubicBezTo>
                  <a:cubicBezTo>
                    <a:pt x="69" y="110"/>
                    <a:pt x="71" y="111"/>
                    <a:pt x="71" y="112"/>
                  </a:cubicBezTo>
                  <a:cubicBezTo>
                    <a:pt x="71" y="114"/>
                    <a:pt x="75" y="118"/>
                    <a:pt x="76" y="120"/>
                  </a:cubicBezTo>
                  <a:cubicBezTo>
                    <a:pt x="77" y="122"/>
                    <a:pt x="80" y="127"/>
                    <a:pt x="80" y="129"/>
                  </a:cubicBezTo>
                  <a:cubicBezTo>
                    <a:pt x="81" y="130"/>
                    <a:pt x="87" y="129"/>
                    <a:pt x="89" y="128"/>
                  </a:cubicBezTo>
                  <a:cubicBezTo>
                    <a:pt x="91" y="128"/>
                    <a:pt x="94" y="126"/>
                    <a:pt x="94" y="125"/>
                  </a:cubicBezTo>
                  <a:cubicBezTo>
                    <a:pt x="94" y="125"/>
                    <a:pt x="97" y="123"/>
                    <a:pt x="98" y="123"/>
                  </a:cubicBezTo>
                  <a:cubicBezTo>
                    <a:pt x="99" y="122"/>
                    <a:pt x="100" y="118"/>
                    <a:pt x="100" y="118"/>
                  </a:cubicBezTo>
                  <a:cubicBezTo>
                    <a:pt x="101" y="117"/>
                    <a:pt x="100" y="113"/>
                    <a:pt x="99" y="112"/>
                  </a:cubicBezTo>
                  <a:cubicBezTo>
                    <a:pt x="99" y="111"/>
                    <a:pt x="95" y="110"/>
                    <a:pt x="95" y="111"/>
                  </a:cubicBezTo>
                  <a:cubicBezTo>
                    <a:pt x="94" y="111"/>
                    <a:pt x="93" y="108"/>
                    <a:pt x="92" y="107"/>
                  </a:cubicBezTo>
                  <a:cubicBezTo>
                    <a:pt x="92" y="106"/>
                    <a:pt x="89" y="105"/>
                    <a:pt x="89" y="104"/>
                  </a:cubicBezTo>
                  <a:cubicBezTo>
                    <a:pt x="89" y="104"/>
                    <a:pt x="90" y="103"/>
                    <a:pt x="90" y="102"/>
                  </a:cubicBezTo>
                  <a:cubicBezTo>
                    <a:pt x="90" y="102"/>
                    <a:pt x="95" y="105"/>
                    <a:pt x="96" y="107"/>
                  </a:cubicBezTo>
                  <a:cubicBezTo>
                    <a:pt x="97" y="108"/>
                    <a:pt x="99" y="111"/>
                    <a:pt x="99" y="112"/>
                  </a:cubicBezTo>
                  <a:cubicBezTo>
                    <a:pt x="99" y="112"/>
                    <a:pt x="103" y="113"/>
                    <a:pt x="104" y="112"/>
                  </a:cubicBezTo>
                  <a:cubicBezTo>
                    <a:pt x="105" y="111"/>
                    <a:pt x="106" y="112"/>
                    <a:pt x="106" y="112"/>
                  </a:cubicBezTo>
                  <a:cubicBezTo>
                    <a:pt x="106" y="112"/>
                    <a:pt x="106" y="112"/>
                    <a:pt x="107" y="112"/>
                  </a:cubicBezTo>
                  <a:cubicBezTo>
                    <a:pt x="111" y="112"/>
                    <a:pt x="111" y="112"/>
                    <a:pt x="111" y="112"/>
                  </a:cubicBezTo>
                  <a:cubicBezTo>
                    <a:pt x="113" y="114"/>
                    <a:pt x="113" y="115"/>
                    <a:pt x="113" y="116"/>
                  </a:cubicBezTo>
                  <a:cubicBezTo>
                    <a:pt x="113" y="116"/>
                    <a:pt x="115" y="118"/>
                    <a:pt x="115" y="118"/>
                  </a:cubicBezTo>
                  <a:cubicBezTo>
                    <a:pt x="116" y="118"/>
                    <a:pt x="117" y="121"/>
                    <a:pt x="117" y="121"/>
                  </a:cubicBezTo>
                  <a:cubicBezTo>
                    <a:pt x="117" y="122"/>
                    <a:pt x="119" y="126"/>
                    <a:pt x="120" y="127"/>
                  </a:cubicBezTo>
                  <a:cubicBezTo>
                    <a:pt x="120" y="129"/>
                    <a:pt x="122" y="132"/>
                    <a:pt x="123" y="133"/>
                  </a:cubicBezTo>
                  <a:cubicBezTo>
                    <a:pt x="123" y="134"/>
                    <a:pt x="123" y="136"/>
                    <a:pt x="123" y="137"/>
                  </a:cubicBezTo>
                  <a:cubicBezTo>
                    <a:pt x="123" y="138"/>
                    <a:pt x="125" y="139"/>
                    <a:pt x="126" y="139"/>
                  </a:cubicBezTo>
                  <a:cubicBezTo>
                    <a:pt x="127" y="139"/>
                    <a:pt x="128" y="133"/>
                    <a:pt x="129" y="131"/>
                  </a:cubicBezTo>
                  <a:cubicBezTo>
                    <a:pt x="129" y="129"/>
                    <a:pt x="131" y="127"/>
                    <a:pt x="131" y="127"/>
                  </a:cubicBezTo>
                  <a:cubicBezTo>
                    <a:pt x="132" y="127"/>
                    <a:pt x="132" y="126"/>
                    <a:pt x="132" y="126"/>
                  </a:cubicBezTo>
                  <a:cubicBezTo>
                    <a:pt x="132" y="125"/>
                    <a:pt x="134" y="125"/>
                    <a:pt x="134" y="125"/>
                  </a:cubicBezTo>
                  <a:cubicBezTo>
                    <a:pt x="135" y="124"/>
                    <a:pt x="135" y="120"/>
                    <a:pt x="136" y="120"/>
                  </a:cubicBezTo>
                  <a:cubicBezTo>
                    <a:pt x="137" y="119"/>
                    <a:pt x="140" y="117"/>
                    <a:pt x="141" y="117"/>
                  </a:cubicBezTo>
                  <a:cubicBezTo>
                    <a:pt x="142" y="117"/>
                    <a:pt x="144" y="119"/>
                    <a:pt x="145" y="120"/>
                  </a:cubicBezTo>
                  <a:cubicBezTo>
                    <a:pt x="146" y="121"/>
                    <a:pt x="146" y="124"/>
                    <a:pt x="146" y="124"/>
                  </a:cubicBezTo>
                  <a:cubicBezTo>
                    <a:pt x="146" y="125"/>
                    <a:pt x="147" y="127"/>
                    <a:pt x="149" y="127"/>
                  </a:cubicBezTo>
                  <a:cubicBezTo>
                    <a:pt x="150" y="127"/>
                    <a:pt x="150" y="129"/>
                    <a:pt x="151" y="129"/>
                  </a:cubicBezTo>
                  <a:cubicBezTo>
                    <a:pt x="151" y="130"/>
                    <a:pt x="152" y="132"/>
                    <a:pt x="153" y="133"/>
                  </a:cubicBezTo>
                  <a:cubicBezTo>
                    <a:pt x="153" y="133"/>
                    <a:pt x="153" y="136"/>
                    <a:pt x="153" y="136"/>
                  </a:cubicBezTo>
                  <a:cubicBezTo>
                    <a:pt x="153" y="137"/>
                    <a:pt x="153" y="140"/>
                    <a:pt x="153" y="140"/>
                  </a:cubicBezTo>
                  <a:cubicBezTo>
                    <a:pt x="153" y="141"/>
                    <a:pt x="157" y="146"/>
                    <a:pt x="159" y="147"/>
                  </a:cubicBezTo>
                  <a:cubicBezTo>
                    <a:pt x="161" y="148"/>
                    <a:pt x="161" y="144"/>
                    <a:pt x="161" y="143"/>
                  </a:cubicBezTo>
                  <a:cubicBezTo>
                    <a:pt x="160" y="142"/>
                    <a:pt x="157" y="139"/>
                    <a:pt x="156" y="138"/>
                  </a:cubicBezTo>
                  <a:cubicBezTo>
                    <a:pt x="156" y="137"/>
                    <a:pt x="156" y="134"/>
                    <a:pt x="156" y="133"/>
                  </a:cubicBezTo>
                  <a:cubicBezTo>
                    <a:pt x="156" y="132"/>
                    <a:pt x="158" y="133"/>
                    <a:pt x="159" y="134"/>
                  </a:cubicBezTo>
                  <a:cubicBezTo>
                    <a:pt x="160" y="135"/>
                    <a:pt x="161" y="136"/>
                    <a:pt x="161" y="137"/>
                  </a:cubicBezTo>
                  <a:cubicBezTo>
                    <a:pt x="161" y="137"/>
                    <a:pt x="167" y="134"/>
                    <a:pt x="167" y="131"/>
                  </a:cubicBezTo>
                  <a:cubicBezTo>
                    <a:pt x="167" y="127"/>
                    <a:pt x="169" y="123"/>
                    <a:pt x="169" y="122"/>
                  </a:cubicBezTo>
                  <a:cubicBezTo>
                    <a:pt x="170" y="121"/>
                    <a:pt x="169" y="120"/>
                    <a:pt x="168" y="120"/>
                  </a:cubicBezTo>
                  <a:cubicBezTo>
                    <a:pt x="168" y="120"/>
                    <a:pt x="169" y="117"/>
                    <a:pt x="171" y="118"/>
                  </a:cubicBezTo>
                  <a:cubicBezTo>
                    <a:pt x="172" y="118"/>
                    <a:pt x="176" y="113"/>
                    <a:pt x="177" y="112"/>
                  </a:cubicBezTo>
                  <a:cubicBezTo>
                    <a:pt x="178" y="110"/>
                    <a:pt x="180" y="109"/>
                    <a:pt x="180" y="108"/>
                  </a:cubicBezTo>
                  <a:cubicBezTo>
                    <a:pt x="180" y="108"/>
                    <a:pt x="182" y="104"/>
                    <a:pt x="182" y="102"/>
                  </a:cubicBezTo>
                  <a:cubicBezTo>
                    <a:pt x="182" y="101"/>
                    <a:pt x="181" y="98"/>
                    <a:pt x="181" y="97"/>
                  </a:cubicBezTo>
                  <a:cubicBezTo>
                    <a:pt x="181" y="96"/>
                    <a:pt x="179" y="94"/>
                    <a:pt x="179" y="94"/>
                  </a:cubicBezTo>
                  <a:cubicBezTo>
                    <a:pt x="179" y="93"/>
                    <a:pt x="178" y="91"/>
                    <a:pt x="178" y="90"/>
                  </a:cubicBezTo>
                  <a:cubicBezTo>
                    <a:pt x="179" y="90"/>
                    <a:pt x="180" y="90"/>
                    <a:pt x="180" y="89"/>
                  </a:cubicBezTo>
                  <a:cubicBezTo>
                    <a:pt x="180" y="89"/>
                    <a:pt x="182" y="87"/>
                    <a:pt x="182" y="86"/>
                  </a:cubicBezTo>
                  <a:cubicBezTo>
                    <a:pt x="182" y="85"/>
                    <a:pt x="183" y="87"/>
                    <a:pt x="184" y="88"/>
                  </a:cubicBezTo>
                  <a:cubicBezTo>
                    <a:pt x="185" y="89"/>
                    <a:pt x="185" y="93"/>
                    <a:pt x="186" y="93"/>
                  </a:cubicBezTo>
                  <a:cubicBezTo>
                    <a:pt x="187" y="94"/>
                    <a:pt x="191" y="89"/>
                    <a:pt x="190" y="86"/>
                  </a:cubicBezTo>
                  <a:cubicBezTo>
                    <a:pt x="190" y="82"/>
                    <a:pt x="192" y="79"/>
                    <a:pt x="193" y="78"/>
                  </a:cubicBezTo>
                  <a:cubicBezTo>
                    <a:pt x="193" y="78"/>
                    <a:pt x="195" y="75"/>
                    <a:pt x="196" y="74"/>
                  </a:cubicBezTo>
                  <a:cubicBezTo>
                    <a:pt x="188" y="50"/>
                    <a:pt x="174" y="28"/>
                    <a:pt x="156" y="11"/>
                  </a:cubicBezTo>
                  <a:cubicBezTo>
                    <a:pt x="156" y="11"/>
                    <a:pt x="156" y="11"/>
                    <a:pt x="156" y="11"/>
                  </a:cubicBezTo>
                  <a:cubicBezTo>
                    <a:pt x="154" y="10"/>
                    <a:pt x="154" y="10"/>
                    <a:pt x="154" y="10"/>
                  </a:cubicBezTo>
                  <a:cubicBezTo>
                    <a:pt x="152" y="10"/>
                    <a:pt x="151" y="7"/>
                    <a:pt x="151" y="7"/>
                  </a:cubicBezTo>
                  <a:cubicBezTo>
                    <a:pt x="151" y="7"/>
                    <a:pt x="151" y="6"/>
                    <a:pt x="151" y="6"/>
                  </a:cubicBezTo>
                  <a:cubicBezTo>
                    <a:pt x="150" y="5"/>
                    <a:pt x="148" y="3"/>
                    <a:pt x="147" y="2"/>
                  </a:cubicBezTo>
                  <a:cubicBezTo>
                    <a:pt x="146" y="2"/>
                    <a:pt x="145" y="2"/>
                    <a:pt x="144" y="2"/>
                  </a:cubicBezTo>
                  <a:cubicBezTo>
                    <a:pt x="143" y="2"/>
                    <a:pt x="140" y="1"/>
                    <a:pt x="139" y="1"/>
                  </a:cubicBezTo>
                  <a:cubicBezTo>
                    <a:pt x="139" y="0"/>
                    <a:pt x="137" y="1"/>
                    <a:pt x="137" y="2"/>
                  </a:cubicBezTo>
                  <a:cubicBezTo>
                    <a:pt x="137" y="3"/>
                    <a:pt x="133" y="4"/>
                    <a:pt x="133" y="4"/>
                  </a:cubicBezTo>
                  <a:cubicBezTo>
                    <a:pt x="133" y="5"/>
                    <a:pt x="131" y="5"/>
                    <a:pt x="131" y="5"/>
                  </a:cubicBezTo>
                  <a:cubicBezTo>
                    <a:pt x="131" y="4"/>
                    <a:pt x="128" y="6"/>
                    <a:pt x="126" y="6"/>
                  </a:cubicBezTo>
                  <a:cubicBezTo>
                    <a:pt x="125" y="6"/>
                    <a:pt x="122" y="7"/>
                    <a:pt x="121" y="8"/>
                  </a:cubicBezTo>
                  <a:cubicBezTo>
                    <a:pt x="121" y="8"/>
                    <a:pt x="119" y="9"/>
                    <a:pt x="119" y="10"/>
                  </a:cubicBezTo>
                  <a:cubicBezTo>
                    <a:pt x="119" y="11"/>
                    <a:pt x="117" y="12"/>
                    <a:pt x="116" y="12"/>
                  </a:cubicBezTo>
                  <a:cubicBezTo>
                    <a:pt x="115" y="12"/>
                    <a:pt x="116" y="15"/>
                    <a:pt x="116" y="15"/>
                  </a:cubicBezTo>
                  <a:cubicBezTo>
                    <a:pt x="117" y="16"/>
                    <a:pt x="115" y="15"/>
                    <a:pt x="114" y="15"/>
                  </a:cubicBezTo>
                  <a:cubicBezTo>
                    <a:pt x="113" y="14"/>
                    <a:pt x="112" y="16"/>
                    <a:pt x="112" y="16"/>
                  </a:cubicBezTo>
                  <a:cubicBezTo>
                    <a:pt x="111" y="17"/>
                    <a:pt x="110" y="16"/>
                    <a:pt x="110" y="15"/>
                  </a:cubicBezTo>
                  <a:cubicBezTo>
                    <a:pt x="110" y="14"/>
                    <a:pt x="108" y="14"/>
                    <a:pt x="108" y="14"/>
                  </a:cubicBezTo>
                  <a:cubicBezTo>
                    <a:pt x="107" y="15"/>
                    <a:pt x="106" y="14"/>
                    <a:pt x="105" y="14"/>
                  </a:cubicBezTo>
                  <a:cubicBezTo>
                    <a:pt x="104" y="13"/>
                    <a:pt x="101" y="17"/>
                    <a:pt x="100" y="18"/>
                  </a:cubicBezTo>
                  <a:cubicBezTo>
                    <a:pt x="99" y="19"/>
                    <a:pt x="93" y="20"/>
                    <a:pt x="92" y="19"/>
                  </a:cubicBezTo>
                  <a:cubicBezTo>
                    <a:pt x="91" y="19"/>
                    <a:pt x="90" y="22"/>
                    <a:pt x="91" y="22"/>
                  </a:cubicBezTo>
                  <a:cubicBezTo>
                    <a:pt x="92" y="22"/>
                    <a:pt x="89" y="22"/>
                    <a:pt x="87" y="22"/>
                  </a:cubicBezTo>
                  <a:cubicBezTo>
                    <a:pt x="86" y="22"/>
                    <a:pt x="81" y="24"/>
                    <a:pt x="80" y="25"/>
                  </a:cubicBezTo>
                  <a:cubicBezTo>
                    <a:pt x="79" y="26"/>
                    <a:pt x="78" y="25"/>
                    <a:pt x="78" y="24"/>
                  </a:cubicBezTo>
                  <a:cubicBezTo>
                    <a:pt x="78" y="23"/>
                    <a:pt x="76" y="23"/>
                    <a:pt x="75" y="23"/>
                  </a:cubicBezTo>
                  <a:cubicBezTo>
                    <a:pt x="75" y="22"/>
                    <a:pt x="74" y="26"/>
                    <a:pt x="73" y="27"/>
                  </a:cubicBezTo>
                  <a:cubicBezTo>
                    <a:pt x="72" y="28"/>
                    <a:pt x="70" y="24"/>
                    <a:pt x="68" y="23"/>
                  </a:cubicBezTo>
                  <a:cubicBezTo>
                    <a:pt x="66" y="23"/>
                    <a:pt x="62" y="21"/>
                    <a:pt x="61" y="20"/>
                  </a:cubicBezTo>
                  <a:cubicBezTo>
                    <a:pt x="60" y="20"/>
                    <a:pt x="58" y="18"/>
                    <a:pt x="58" y="17"/>
                  </a:cubicBezTo>
                  <a:cubicBezTo>
                    <a:pt x="57" y="17"/>
                    <a:pt x="54" y="16"/>
                    <a:pt x="53" y="16"/>
                  </a:cubicBezTo>
                  <a:cubicBezTo>
                    <a:pt x="52" y="16"/>
                    <a:pt x="49" y="18"/>
                    <a:pt x="49" y="19"/>
                  </a:cubicBezTo>
                  <a:cubicBezTo>
                    <a:pt x="48" y="19"/>
                    <a:pt x="47" y="19"/>
                    <a:pt x="46" y="19"/>
                  </a:cubicBezTo>
                  <a:cubicBezTo>
                    <a:pt x="46" y="20"/>
                    <a:pt x="42" y="23"/>
                    <a:pt x="41" y="24"/>
                  </a:cubicBezTo>
                  <a:cubicBezTo>
                    <a:pt x="40" y="25"/>
                    <a:pt x="37" y="29"/>
                    <a:pt x="37" y="31"/>
                  </a:cubicBezTo>
                  <a:cubicBezTo>
                    <a:pt x="36" y="32"/>
                    <a:pt x="35" y="32"/>
                    <a:pt x="34" y="32"/>
                  </a:cubicBezTo>
                  <a:cubicBezTo>
                    <a:pt x="34" y="32"/>
                    <a:pt x="33" y="33"/>
                    <a:pt x="33" y="34"/>
                  </a:cubicBezTo>
                  <a:cubicBezTo>
                    <a:pt x="33" y="34"/>
                    <a:pt x="30" y="36"/>
                    <a:pt x="29" y="38"/>
                  </a:cubicBezTo>
                  <a:cubicBezTo>
                    <a:pt x="29" y="40"/>
                    <a:pt x="30" y="44"/>
                    <a:pt x="30" y="45"/>
                  </a:cubicBezTo>
                  <a:cubicBezTo>
                    <a:pt x="30" y="47"/>
                    <a:pt x="31" y="49"/>
                    <a:pt x="32" y="49"/>
                  </a:cubicBezTo>
                  <a:cubicBezTo>
                    <a:pt x="33" y="49"/>
                    <a:pt x="33" y="52"/>
                    <a:pt x="32" y="53"/>
                  </a:cubicBezTo>
                  <a:cubicBezTo>
                    <a:pt x="32" y="53"/>
                    <a:pt x="33" y="54"/>
                    <a:pt x="33" y="55"/>
                  </a:cubicBezTo>
                  <a:cubicBezTo>
                    <a:pt x="33" y="55"/>
                    <a:pt x="30" y="56"/>
                    <a:pt x="29" y="56"/>
                  </a:cubicBezTo>
                  <a:cubicBezTo>
                    <a:pt x="29" y="57"/>
                    <a:pt x="27" y="58"/>
                    <a:pt x="27" y="59"/>
                  </a:cubicBezTo>
                  <a:cubicBezTo>
                    <a:pt x="27" y="60"/>
                    <a:pt x="24" y="60"/>
                    <a:pt x="23" y="61"/>
                  </a:cubicBezTo>
                  <a:cubicBezTo>
                    <a:pt x="24" y="60"/>
                    <a:pt x="24" y="60"/>
                    <a:pt x="24" y="59"/>
                  </a:cubicBezTo>
                  <a:cubicBezTo>
                    <a:pt x="25" y="58"/>
                    <a:pt x="24" y="57"/>
                    <a:pt x="24" y="56"/>
                  </a:cubicBezTo>
                  <a:cubicBezTo>
                    <a:pt x="23" y="56"/>
                    <a:pt x="23" y="51"/>
                    <a:pt x="22" y="50"/>
                  </a:cubicBezTo>
                  <a:cubicBezTo>
                    <a:pt x="22" y="49"/>
                    <a:pt x="20" y="47"/>
                    <a:pt x="20" y="47"/>
                  </a:cubicBezTo>
                  <a:cubicBezTo>
                    <a:pt x="19" y="47"/>
                    <a:pt x="20" y="46"/>
                    <a:pt x="20" y="45"/>
                  </a:cubicBezTo>
                  <a:cubicBezTo>
                    <a:pt x="20" y="44"/>
                    <a:pt x="18" y="44"/>
                    <a:pt x="17" y="45"/>
                  </a:cubicBezTo>
                  <a:cubicBezTo>
                    <a:pt x="17" y="45"/>
                    <a:pt x="16" y="50"/>
                    <a:pt x="16" y="51"/>
                  </a:cubicBezTo>
                  <a:cubicBezTo>
                    <a:pt x="16" y="52"/>
                    <a:pt x="17" y="54"/>
                    <a:pt x="17" y="54"/>
                  </a:cubicBezTo>
                  <a:cubicBezTo>
                    <a:pt x="18" y="54"/>
                    <a:pt x="18" y="57"/>
                    <a:pt x="17" y="57"/>
                  </a:cubicBezTo>
                  <a:cubicBezTo>
                    <a:pt x="16" y="57"/>
                    <a:pt x="15" y="60"/>
                    <a:pt x="16" y="61"/>
                  </a:cubicBezTo>
                  <a:cubicBezTo>
                    <a:pt x="16" y="62"/>
                    <a:pt x="15" y="63"/>
                    <a:pt x="15" y="64"/>
                  </a:cubicBezTo>
                  <a:cubicBezTo>
                    <a:pt x="14" y="64"/>
                    <a:pt x="18" y="64"/>
                    <a:pt x="20" y="64"/>
                  </a:cubicBezTo>
                  <a:cubicBezTo>
                    <a:pt x="21" y="64"/>
                    <a:pt x="23" y="64"/>
                    <a:pt x="22" y="64"/>
                  </a:cubicBezTo>
                  <a:cubicBezTo>
                    <a:pt x="22" y="65"/>
                    <a:pt x="19" y="65"/>
                    <a:pt x="19" y="66"/>
                  </a:cubicBezTo>
                  <a:cubicBezTo>
                    <a:pt x="18" y="67"/>
                    <a:pt x="16" y="68"/>
                    <a:pt x="16" y="69"/>
                  </a:cubicBezTo>
                  <a:cubicBezTo>
                    <a:pt x="15" y="69"/>
                    <a:pt x="16" y="70"/>
                    <a:pt x="17" y="70"/>
                  </a:cubicBezTo>
                  <a:cubicBezTo>
                    <a:pt x="18" y="70"/>
                    <a:pt x="19" y="73"/>
                    <a:pt x="20" y="74"/>
                  </a:cubicBezTo>
                  <a:cubicBezTo>
                    <a:pt x="20" y="75"/>
                    <a:pt x="20" y="76"/>
                    <a:pt x="20" y="77"/>
                  </a:cubicBezTo>
                  <a:cubicBezTo>
                    <a:pt x="20" y="77"/>
                    <a:pt x="15" y="76"/>
                    <a:pt x="14" y="77"/>
                  </a:cubicBezTo>
                  <a:cubicBezTo>
                    <a:pt x="12" y="77"/>
                    <a:pt x="10" y="81"/>
                    <a:pt x="10" y="82"/>
                  </a:cubicBezTo>
                  <a:cubicBezTo>
                    <a:pt x="10" y="83"/>
                    <a:pt x="10" y="87"/>
                    <a:pt x="10" y="88"/>
                  </a:cubicBezTo>
                  <a:cubicBezTo>
                    <a:pt x="11" y="89"/>
                    <a:pt x="14" y="89"/>
                    <a:pt x="15" y="90"/>
                  </a:cubicBezTo>
                  <a:cubicBezTo>
                    <a:pt x="15" y="90"/>
                    <a:pt x="19" y="90"/>
                    <a:pt x="19" y="90"/>
                  </a:cubicBezTo>
                  <a:cubicBezTo>
                    <a:pt x="20" y="91"/>
                    <a:pt x="22" y="87"/>
                    <a:pt x="23" y="85"/>
                  </a:cubicBezTo>
                  <a:cubicBezTo>
                    <a:pt x="23" y="84"/>
                    <a:pt x="26" y="81"/>
                    <a:pt x="27" y="80"/>
                  </a:cubicBezTo>
                  <a:cubicBezTo>
                    <a:pt x="28" y="78"/>
                    <a:pt x="31" y="79"/>
                    <a:pt x="32" y="78"/>
                  </a:cubicBezTo>
                  <a:cubicBezTo>
                    <a:pt x="33" y="77"/>
                    <a:pt x="33" y="81"/>
                    <a:pt x="33" y="83"/>
                  </a:cubicBezTo>
                  <a:cubicBezTo>
                    <a:pt x="34" y="84"/>
                    <a:pt x="37" y="84"/>
                    <a:pt x="37" y="83"/>
                  </a:cubicBezTo>
                  <a:cubicBezTo>
                    <a:pt x="36" y="81"/>
                    <a:pt x="37" y="80"/>
                    <a:pt x="37" y="81"/>
                  </a:cubicBezTo>
                  <a:cubicBezTo>
                    <a:pt x="37" y="81"/>
                    <a:pt x="41" y="83"/>
                    <a:pt x="41" y="84"/>
                  </a:cubicBezTo>
                  <a:cubicBezTo>
                    <a:pt x="42" y="85"/>
                    <a:pt x="42" y="87"/>
                    <a:pt x="41" y="87"/>
                  </a:cubicBezTo>
                  <a:cubicBezTo>
                    <a:pt x="40" y="87"/>
                    <a:pt x="40" y="89"/>
                    <a:pt x="41" y="89"/>
                  </a:cubicBezTo>
                  <a:cubicBezTo>
                    <a:pt x="42" y="89"/>
                    <a:pt x="43" y="87"/>
                    <a:pt x="44" y="86"/>
                  </a:cubicBezTo>
                  <a:cubicBezTo>
                    <a:pt x="45" y="86"/>
                    <a:pt x="45" y="84"/>
                    <a:pt x="45" y="84"/>
                  </a:cubicBezTo>
                  <a:cubicBezTo>
                    <a:pt x="45" y="84"/>
                    <a:pt x="46" y="82"/>
                    <a:pt x="46" y="83"/>
                  </a:cubicBezTo>
                  <a:cubicBezTo>
                    <a:pt x="47" y="83"/>
                    <a:pt x="44" y="79"/>
                    <a:pt x="43" y="78"/>
                  </a:cubicBezTo>
                  <a:cubicBezTo>
                    <a:pt x="41" y="76"/>
                    <a:pt x="42" y="77"/>
                    <a:pt x="45" y="79"/>
                  </a:cubicBezTo>
                  <a:cubicBezTo>
                    <a:pt x="45" y="79"/>
                    <a:pt x="45" y="79"/>
                    <a:pt x="47" y="82"/>
                  </a:cubicBezTo>
                  <a:cubicBezTo>
                    <a:pt x="47" y="82"/>
                    <a:pt x="48" y="84"/>
                    <a:pt x="48" y="84"/>
                  </a:cubicBezTo>
                  <a:cubicBezTo>
                    <a:pt x="49" y="85"/>
                    <a:pt x="49" y="85"/>
                    <a:pt x="49" y="85"/>
                  </a:cubicBezTo>
                  <a:cubicBezTo>
                    <a:pt x="49" y="86"/>
                    <a:pt x="49" y="88"/>
                    <a:pt x="49" y="89"/>
                  </a:cubicBezTo>
                  <a:cubicBezTo>
                    <a:pt x="49" y="90"/>
                    <a:pt x="51" y="91"/>
                    <a:pt x="52" y="91"/>
                  </a:cubicBezTo>
                  <a:cubicBezTo>
                    <a:pt x="53" y="91"/>
                    <a:pt x="53" y="91"/>
                    <a:pt x="53" y="91"/>
                  </a:cubicBezTo>
                  <a:cubicBezTo>
                    <a:pt x="53" y="91"/>
                    <a:pt x="54" y="93"/>
                    <a:pt x="55" y="93"/>
                  </a:cubicBezTo>
                  <a:cubicBezTo>
                    <a:pt x="55" y="93"/>
                    <a:pt x="56" y="91"/>
                    <a:pt x="55" y="91"/>
                  </a:cubicBezTo>
                  <a:cubicBezTo>
                    <a:pt x="54" y="91"/>
                    <a:pt x="54" y="88"/>
                    <a:pt x="54" y="86"/>
                  </a:cubicBezTo>
                  <a:cubicBezTo>
                    <a:pt x="54" y="85"/>
                    <a:pt x="55" y="84"/>
                    <a:pt x="55" y="84"/>
                  </a:cubicBezTo>
                  <a:cubicBezTo>
                    <a:pt x="55" y="84"/>
                    <a:pt x="55" y="87"/>
                    <a:pt x="55" y="87"/>
                  </a:cubicBezTo>
                  <a:cubicBezTo>
                    <a:pt x="55" y="88"/>
                    <a:pt x="55" y="89"/>
                    <a:pt x="56" y="90"/>
                  </a:cubicBezTo>
                  <a:cubicBezTo>
                    <a:pt x="56" y="90"/>
                    <a:pt x="56" y="90"/>
                    <a:pt x="57" y="91"/>
                  </a:cubicBezTo>
                  <a:cubicBezTo>
                    <a:pt x="59" y="92"/>
                    <a:pt x="59" y="92"/>
                    <a:pt x="59" y="92"/>
                  </a:cubicBezTo>
                  <a:cubicBezTo>
                    <a:pt x="62" y="92"/>
                    <a:pt x="66" y="92"/>
                    <a:pt x="65" y="93"/>
                  </a:cubicBezTo>
                  <a:cubicBezTo>
                    <a:pt x="65" y="93"/>
                    <a:pt x="68" y="94"/>
                    <a:pt x="68" y="93"/>
                  </a:cubicBezTo>
                  <a:cubicBezTo>
                    <a:pt x="68" y="92"/>
                    <a:pt x="68" y="93"/>
                    <a:pt x="68" y="93"/>
                  </a:cubicBezTo>
                  <a:cubicBezTo>
                    <a:pt x="68" y="94"/>
                    <a:pt x="66" y="97"/>
                    <a:pt x="66" y="98"/>
                  </a:cubicBezTo>
                  <a:cubicBezTo>
                    <a:pt x="65" y="99"/>
                    <a:pt x="59" y="98"/>
                    <a:pt x="56" y="98"/>
                  </a:cubicBezTo>
                  <a:cubicBezTo>
                    <a:pt x="53" y="98"/>
                    <a:pt x="49" y="99"/>
                    <a:pt x="48" y="100"/>
                  </a:cubicBezTo>
                  <a:cubicBezTo>
                    <a:pt x="48" y="100"/>
                    <a:pt x="43" y="98"/>
                    <a:pt x="41" y="97"/>
                  </a:cubicBezTo>
                  <a:cubicBezTo>
                    <a:pt x="39" y="96"/>
                    <a:pt x="38" y="93"/>
                    <a:pt x="37" y="92"/>
                  </a:cubicBezTo>
                  <a:cubicBezTo>
                    <a:pt x="37" y="92"/>
                    <a:pt x="37" y="91"/>
                    <a:pt x="37" y="90"/>
                  </a:cubicBezTo>
                  <a:cubicBezTo>
                    <a:pt x="37" y="90"/>
                    <a:pt x="32" y="89"/>
                    <a:pt x="31" y="90"/>
                  </a:cubicBezTo>
                  <a:cubicBezTo>
                    <a:pt x="30" y="90"/>
                    <a:pt x="22" y="91"/>
                    <a:pt x="21" y="92"/>
                  </a:cubicBezTo>
                  <a:cubicBezTo>
                    <a:pt x="19" y="93"/>
                    <a:pt x="16" y="92"/>
                    <a:pt x="16" y="92"/>
                  </a:cubicBezTo>
                  <a:cubicBezTo>
                    <a:pt x="15" y="92"/>
                    <a:pt x="13" y="94"/>
                    <a:pt x="12" y="94"/>
                  </a:cubicBezTo>
                  <a:cubicBezTo>
                    <a:pt x="11" y="95"/>
                    <a:pt x="10" y="98"/>
                    <a:pt x="9" y="102"/>
                  </a:cubicBezTo>
                  <a:cubicBezTo>
                    <a:pt x="9" y="102"/>
                    <a:pt x="9" y="102"/>
                    <a:pt x="8" y="104"/>
                  </a:cubicBezTo>
                  <a:cubicBezTo>
                    <a:pt x="7" y="106"/>
                    <a:pt x="7" y="106"/>
                    <a:pt x="7" y="106"/>
                  </a:cubicBezTo>
                  <a:cubicBezTo>
                    <a:pt x="5" y="108"/>
                    <a:pt x="2" y="114"/>
                    <a:pt x="1" y="115"/>
                  </a:cubicBezTo>
                  <a:cubicBezTo>
                    <a:pt x="1" y="116"/>
                    <a:pt x="0" y="125"/>
                    <a:pt x="0" y="128"/>
                  </a:cubicBezTo>
                  <a:cubicBezTo>
                    <a:pt x="0" y="130"/>
                    <a:pt x="3" y="137"/>
                    <a:pt x="3" y="138"/>
                  </a:cubicBezTo>
                  <a:cubicBezTo>
                    <a:pt x="4" y="140"/>
                    <a:pt x="8" y="144"/>
                    <a:pt x="10" y="145"/>
                  </a:cubicBezTo>
                  <a:cubicBezTo>
                    <a:pt x="11" y="145"/>
                    <a:pt x="16" y="146"/>
                    <a:pt x="18" y="146"/>
                  </a:cubicBezTo>
                  <a:cubicBezTo>
                    <a:pt x="19" y="146"/>
                    <a:pt x="21" y="144"/>
                    <a:pt x="22" y="142"/>
                  </a:cubicBezTo>
                  <a:cubicBezTo>
                    <a:pt x="22" y="142"/>
                    <a:pt x="22" y="142"/>
                    <a:pt x="24" y="143"/>
                  </a:cubicBezTo>
                  <a:cubicBezTo>
                    <a:pt x="25" y="143"/>
                    <a:pt x="25" y="143"/>
                    <a:pt x="25" y="143"/>
                  </a:cubicBezTo>
                  <a:cubicBezTo>
                    <a:pt x="25" y="144"/>
                    <a:pt x="28" y="145"/>
                    <a:pt x="29" y="145"/>
                  </a:cubicBezTo>
                  <a:cubicBezTo>
                    <a:pt x="30" y="146"/>
                    <a:pt x="32" y="145"/>
                    <a:pt x="33" y="145"/>
                  </a:cubicBezTo>
                  <a:cubicBezTo>
                    <a:pt x="34" y="145"/>
                    <a:pt x="34" y="151"/>
                    <a:pt x="34" y="153"/>
                  </a:cubicBezTo>
                  <a:cubicBezTo>
                    <a:pt x="33" y="155"/>
                    <a:pt x="35" y="161"/>
                    <a:pt x="35" y="162"/>
                  </a:cubicBezTo>
                  <a:cubicBezTo>
                    <a:pt x="36" y="164"/>
                    <a:pt x="38" y="169"/>
                    <a:pt x="38" y="171"/>
                  </a:cubicBezTo>
                  <a:cubicBezTo>
                    <a:pt x="38" y="173"/>
                    <a:pt x="37" y="179"/>
                    <a:pt x="37" y="181"/>
                  </a:cubicBezTo>
                  <a:cubicBezTo>
                    <a:pt x="37" y="183"/>
                    <a:pt x="39" y="189"/>
                    <a:pt x="40" y="191"/>
                  </a:cubicBezTo>
                  <a:cubicBezTo>
                    <a:pt x="41" y="193"/>
                    <a:pt x="41" y="197"/>
                    <a:pt x="41" y="198"/>
                  </a:cubicBezTo>
                  <a:cubicBezTo>
                    <a:pt x="41" y="199"/>
                    <a:pt x="44" y="205"/>
                    <a:pt x="45" y="207"/>
                  </a:cubicBezTo>
                  <a:cubicBezTo>
                    <a:pt x="46" y="210"/>
                    <a:pt x="54" y="210"/>
                    <a:pt x="56" y="209"/>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 name="Freeform 14">
              <a:extLst>
                <a:ext uri="{FF2B5EF4-FFF2-40B4-BE49-F238E27FC236}">
                  <a16:creationId xmlns:a16="http://schemas.microsoft.com/office/drawing/2014/main" id="{8DF1229E-2AA7-ABA0-3CCD-DE2886567F41}"/>
                </a:ext>
              </a:extLst>
            </p:cNvPr>
            <p:cNvSpPr/>
            <p:nvPr/>
          </p:nvSpPr>
          <p:spPr bwMode="auto">
            <a:xfrm>
              <a:off x="3362135" y="2628467"/>
              <a:ext cx="55168" cy="49038"/>
            </a:xfrm>
            <a:custGeom>
              <a:avLst/>
              <a:gdLst>
                <a:gd name="T0" fmla="*/ 3 w 9"/>
                <a:gd name="T1" fmla="*/ 8 h 8"/>
                <a:gd name="T2" fmla="*/ 7 w 9"/>
                <a:gd name="T3" fmla="*/ 6 h 8"/>
                <a:gd name="T4" fmla="*/ 8 w 9"/>
                <a:gd name="T5" fmla="*/ 3 h 8"/>
                <a:gd name="T6" fmla="*/ 5 w 9"/>
                <a:gd name="T7" fmla="*/ 0 h 8"/>
                <a:gd name="T8" fmla="*/ 3 w 9"/>
                <a:gd name="T9" fmla="*/ 2 h 8"/>
                <a:gd name="T10" fmla="*/ 0 w 9"/>
                <a:gd name="T11" fmla="*/ 4 h 8"/>
                <a:gd name="T12" fmla="*/ 0 w 9"/>
                <a:gd name="T13" fmla="*/ 5 h 8"/>
                <a:gd name="T14" fmla="*/ 3 w 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3" y="8"/>
                  </a:moveTo>
                  <a:cubicBezTo>
                    <a:pt x="3" y="8"/>
                    <a:pt x="5" y="7"/>
                    <a:pt x="7" y="6"/>
                  </a:cubicBezTo>
                  <a:cubicBezTo>
                    <a:pt x="8" y="6"/>
                    <a:pt x="9" y="3"/>
                    <a:pt x="8" y="3"/>
                  </a:cubicBezTo>
                  <a:cubicBezTo>
                    <a:pt x="7" y="3"/>
                    <a:pt x="6" y="0"/>
                    <a:pt x="5" y="0"/>
                  </a:cubicBezTo>
                  <a:cubicBezTo>
                    <a:pt x="4" y="0"/>
                    <a:pt x="3" y="1"/>
                    <a:pt x="3" y="2"/>
                  </a:cubicBezTo>
                  <a:cubicBezTo>
                    <a:pt x="3" y="3"/>
                    <a:pt x="1" y="3"/>
                    <a:pt x="0" y="4"/>
                  </a:cubicBezTo>
                  <a:cubicBezTo>
                    <a:pt x="0" y="5"/>
                    <a:pt x="0" y="5"/>
                    <a:pt x="0" y="5"/>
                  </a:cubicBezTo>
                  <a:cubicBezTo>
                    <a:pt x="1" y="5"/>
                    <a:pt x="3" y="7"/>
                    <a:pt x="3" y="8"/>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 name="Freeform 15">
              <a:extLst>
                <a:ext uri="{FF2B5EF4-FFF2-40B4-BE49-F238E27FC236}">
                  <a16:creationId xmlns:a16="http://schemas.microsoft.com/office/drawing/2014/main" id="{D3C6E449-0B99-C877-E760-7378BDB15907}"/>
                </a:ext>
              </a:extLst>
            </p:cNvPr>
            <p:cNvSpPr/>
            <p:nvPr/>
          </p:nvSpPr>
          <p:spPr bwMode="auto">
            <a:xfrm>
              <a:off x="3331486" y="2758214"/>
              <a:ext cx="36779" cy="55168"/>
            </a:xfrm>
            <a:custGeom>
              <a:avLst/>
              <a:gdLst>
                <a:gd name="T0" fmla="*/ 6 w 6"/>
                <a:gd name="T1" fmla="*/ 4 h 9"/>
                <a:gd name="T2" fmla="*/ 5 w 6"/>
                <a:gd name="T3" fmla="*/ 0 h 9"/>
                <a:gd name="T4" fmla="*/ 1 w 6"/>
                <a:gd name="T5" fmla="*/ 7 h 9"/>
                <a:gd name="T6" fmla="*/ 2 w 6"/>
                <a:gd name="T7" fmla="*/ 8 h 9"/>
                <a:gd name="T8" fmla="*/ 5 w 6"/>
                <a:gd name="T9" fmla="*/ 9 h 9"/>
                <a:gd name="T10" fmla="*/ 5 w 6"/>
                <a:gd name="T11" fmla="*/ 8 h 9"/>
                <a:gd name="T12" fmla="*/ 6 w 6"/>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4"/>
                  </a:moveTo>
                  <a:cubicBezTo>
                    <a:pt x="6" y="3"/>
                    <a:pt x="6" y="0"/>
                    <a:pt x="5" y="0"/>
                  </a:cubicBezTo>
                  <a:cubicBezTo>
                    <a:pt x="3" y="0"/>
                    <a:pt x="0" y="4"/>
                    <a:pt x="1" y="7"/>
                  </a:cubicBezTo>
                  <a:cubicBezTo>
                    <a:pt x="1" y="9"/>
                    <a:pt x="2" y="9"/>
                    <a:pt x="2" y="8"/>
                  </a:cubicBezTo>
                  <a:cubicBezTo>
                    <a:pt x="3" y="8"/>
                    <a:pt x="5" y="9"/>
                    <a:pt x="5" y="9"/>
                  </a:cubicBezTo>
                  <a:cubicBezTo>
                    <a:pt x="6" y="9"/>
                    <a:pt x="6" y="9"/>
                    <a:pt x="5" y="8"/>
                  </a:cubicBezTo>
                  <a:cubicBezTo>
                    <a:pt x="5" y="7"/>
                    <a:pt x="5" y="4"/>
                    <a:pt x="6" y="4"/>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 name="Freeform 16">
              <a:extLst>
                <a:ext uri="{FF2B5EF4-FFF2-40B4-BE49-F238E27FC236}">
                  <a16:creationId xmlns:a16="http://schemas.microsoft.com/office/drawing/2014/main" id="{CDD959EC-7130-5453-90F4-CF38E83138AB}"/>
                </a:ext>
              </a:extLst>
            </p:cNvPr>
            <p:cNvSpPr/>
            <p:nvPr/>
          </p:nvSpPr>
          <p:spPr bwMode="auto">
            <a:xfrm>
              <a:off x="3251799" y="2709176"/>
              <a:ext cx="79687" cy="110336"/>
            </a:xfrm>
            <a:custGeom>
              <a:avLst/>
              <a:gdLst>
                <a:gd name="T0" fmla="*/ 12 w 13"/>
                <a:gd name="T1" fmla="*/ 9 h 18"/>
                <a:gd name="T2" fmla="*/ 13 w 13"/>
                <a:gd name="T3" fmla="*/ 3 h 18"/>
                <a:gd name="T4" fmla="*/ 10 w 13"/>
                <a:gd name="T5" fmla="*/ 0 h 18"/>
                <a:gd name="T6" fmla="*/ 3 w 13"/>
                <a:gd name="T7" fmla="*/ 8 h 18"/>
                <a:gd name="T8" fmla="*/ 1 w 13"/>
                <a:gd name="T9" fmla="*/ 15 h 18"/>
                <a:gd name="T10" fmla="*/ 7 w 13"/>
                <a:gd name="T11" fmla="*/ 17 h 18"/>
                <a:gd name="T12" fmla="*/ 9 w 13"/>
                <a:gd name="T13" fmla="*/ 17 h 18"/>
                <a:gd name="T14" fmla="*/ 10 w 13"/>
                <a:gd name="T15" fmla="*/ 16 h 18"/>
                <a:gd name="T16" fmla="*/ 12 w 13"/>
                <a:gd name="T17" fmla="*/ 13 h 18"/>
                <a:gd name="T18" fmla="*/ 12 w 13"/>
                <a:gd name="T19"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8">
                  <a:moveTo>
                    <a:pt x="12" y="9"/>
                  </a:moveTo>
                  <a:cubicBezTo>
                    <a:pt x="12" y="8"/>
                    <a:pt x="13" y="4"/>
                    <a:pt x="13" y="3"/>
                  </a:cubicBezTo>
                  <a:cubicBezTo>
                    <a:pt x="13" y="3"/>
                    <a:pt x="11" y="1"/>
                    <a:pt x="10" y="0"/>
                  </a:cubicBezTo>
                  <a:cubicBezTo>
                    <a:pt x="9" y="0"/>
                    <a:pt x="6" y="7"/>
                    <a:pt x="3" y="8"/>
                  </a:cubicBezTo>
                  <a:cubicBezTo>
                    <a:pt x="1" y="10"/>
                    <a:pt x="0" y="14"/>
                    <a:pt x="1" y="15"/>
                  </a:cubicBezTo>
                  <a:cubicBezTo>
                    <a:pt x="1" y="16"/>
                    <a:pt x="6" y="16"/>
                    <a:pt x="7" y="17"/>
                  </a:cubicBezTo>
                  <a:cubicBezTo>
                    <a:pt x="8" y="18"/>
                    <a:pt x="9" y="17"/>
                    <a:pt x="9" y="17"/>
                  </a:cubicBezTo>
                  <a:cubicBezTo>
                    <a:pt x="10" y="17"/>
                    <a:pt x="10" y="17"/>
                    <a:pt x="10" y="16"/>
                  </a:cubicBezTo>
                  <a:cubicBezTo>
                    <a:pt x="9" y="16"/>
                    <a:pt x="11" y="14"/>
                    <a:pt x="12" y="13"/>
                  </a:cubicBezTo>
                  <a:cubicBezTo>
                    <a:pt x="12" y="12"/>
                    <a:pt x="12" y="10"/>
                    <a:pt x="12" y="9"/>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 name="Freeform 17">
              <a:extLst>
                <a:ext uri="{FF2B5EF4-FFF2-40B4-BE49-F238E27FC236}">
                  <a16:creationId xmlns:a16="http://schemas.microsoft.com/office/drawing/2014/main" id="{C32FBA0F-6681-27BA-06D4-39223A9B9DC2}"/>
                </a:ext>
              </a:extLst>
            </p:cNvPr>
            <p:cNvSpPr/>
            <p:nvPr/>
          </p:nvSpPr>
          <p:spPr bwMode="auto">
            <a:xfrm>
              <a:off x="3221150" y="2831771"/>
              <a:ext cx="79687" cy="30649"/>
            </a:xfrm>
            <a:custGeom>
              <a:avLst/>
              <a:gdLst>
                <a:gd name="T0" fmla="*/ 4 w 13"/>
                <a:gd name="T1" fmla="*/ 0 h 5"/>
                <a:gd name="T2" fmla="*/ 0 w 13"/>
                <a:gd name="T3" fmla="*/ 2 h 5"/>
                <a:gd name="T4" fmla="*/ 9 w 13"/>
                <a:gd name="T5" fmla="*/ 4 h 5"/>
                <a:gd name="T6" fmla="*/ 13 w 13"/>
                <a:gd name="T7" fmla="*/ 5 h 5"/>
                <a:gd name="T8" fmla="*/ 4 w 13"/>
                <a:gd name="T9" fmla="*/ 0 h 5"/>
              </a:gdLst>
              <a:ahLst/>
              <a:cxnLst>
                <a:cxn ang="0">
                  <a:pos x="T0" y="T1"/>
                </a:cxn>
                <a:cxn ang="0">
                  <a:pos x="T2" y="T3"/>
                </a:cxn>
                <a:cxn ang="0">
                  <a:pos x="T4" y="T5"/>
                </a:cxn>
                <a:cxn ang="0">
                  <a:pos x="T6" y="T7"/>
                </a:cxn>
                <a:cxn ang="0">
                  <a:pos x="T8" y="T9"/>
                </a:cxn>
              </a:cxnLst>
              <a:rect l="0" t="0" r="r" b="b"/>
              <a:pathLst>
                <a:path w="13" h="5">
                  <a:moveTo>
                    <a:pt x="4" y="0"/>
                  </a:moveTo>
                  <a:cubicBezTo>
                    <a:pt x="2" y="0"/>
                    <a:pt x="0" y="1"/>
                    <a:pt x="0" y="2"/>
                  </a:cubicBezTo>
                  <a:cubicBezTo>
                    <a:pt x="0" y="2"/>
                    <a:pt x="7" y="3"/>
                    <a:pt x="9" y="4"/>
                  </a:cubicBezTo>
                  <a:cubicBezTo>
                    <a:pt x="12" y="5"/>
                    <a:pt x="13" y="5"/>
                    <a:pt x="13" y="5"/>
                  </a:cubicBezTo>
                  <a:cubicBezTo>
                    <a:pt x="12" y="4"/>
                    <a:pt x="6" y="1"/>
                    <a:pt x="4"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 name="Freeform 18">
              <a:extLst>
                <a:ext uri="{FF2B5EF4-FFF2-40B4-BE49-F238E27FC236}">
                  <a16:creationId xmlns:a16="http://schemas.microsoft.com/office/drawing/2014/main" id="{122EA430-958A-615A-F626-FCC7ADAFE854}"/>
                </a:ext>
              </a:extLst>
            </p:cNvPr>
            <p:cNvSpPr/>
            <p:nvPr/>
          </p:nvSpPr>
          <p:spPr bwMode="auto">
            <a:xfrm>
              <a:off x="3319227" y="2518131"/>
              <a:ext cx="18389" cy="30649"/>
            </a:xfrm>
            <a:custGeom>
              <a:avLst/>
              <a:gdLst>
                <a:gd name="T0" fmla="*/ 3 w 3"/>
                <a:gd name="T1" fmla="*/ 4 h 5"/>
                <a:gd name="T2" fmla="*/ 1 w 3"/>
                <a:gd name="T3" fmla="*/ 1 h 5"/>
                <a:gd name="T4" fmla="*/ 1 w 3"/>
                <a:gd name="T5" fmla="*/ 4 h 5"/>
                <a:gd name="T6" fmla="*/ 3 w 3"/>
                <a:gd name="T7" fmla="*/ 4 h 5"/>
              </a:gdLst>
              <a:ahLst/>
              <a:cxnLst>
                <a:cxn ang="0">
                  <a:pos x="T0" y="T1"/>
                </a:cxn>
                <a:cxn ang="0">
                  <a:pos x="T2" y="T3"/>
                </a:cxn>
                <a:cxn ang="0">
                  <a:pos x="T4" y="T5"/>
                </a:cxn>
                <a:cxn ang="0">
                  <a:pos x="T6" y="T7"/>
                </a:cxn>
              </a:cxnLst>
              <a:rect l="0" t="0" r="r" b="b"/>
              <a:pathLst>
                <a:path w="3" h="5">
                  <a:moveTo>
                    <a:pt x="3" y="4"/>
                  </a:moveTo>
                  <a:cubicBezTo>
                    <a:pt x="3" y="4"/>
                    <a:pt x="2" y="0"/>
                    <a:pt x="1" y="1"/>
                  </a:cubicBezTo>
                  <a:cubicBezTo>
                    <a:pt x="0" y="1"/>
                    <a:pt x="1" y="4"/>
                    <a:pt x="1" y="4"/>
                  </a:cubicBezTo>
                  <a:cubicBezTo>
                    <a:pt x="1" y="5"/>
                    <a:pt x="2" y="5"/>
                    <a:pt x="3" y="4"/>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 name="Freeform 19">
              <a:extLst>
                <a:ext uri="{FF2B5EF4-FFF2-40B4-BE49-F238E27FC236}">
                  <a16:creationId xmlns:a16="http://schemas.microsoft.com/office/drawing/2014/main" id="{D6B5FE0F-BC49-1815-DDAA-0370FC5F2B86}"/>
                </a:ext>
              </a:extLst>
            </p:cNvPr>
            <p:cNvSpPr/>
            <p:nvPr/>
          </p:nvSpPr>
          <p:spPr bwMode="auto">
            <a:xfrm>
              <a:off x="3337616" y="2579429"/>
              <a:ext cx="24519" cy="36779"/>
            </a:xfrm>
            <a:custGeom>
              <a:avLst/>
              <a:gdLst>
                <a:gd name="T0" fmla="*/ 4 w 4"/>
                <a:gd name="T1" fmla="*/ 2 h 6"/>
                <a:gd name="T2" fmla="*/ 2 w 4"/>
                <a:gd name="T3" fmla="*/ 0 h 6"/>
                <a:gd name="T4" fmla="*/ 1 w 4"/>
                <a:gd name="T5" fmla="*/ 5 h 6"/>
                <a:gd name="T6" fmla="*/ 4 w 4"/>
                <a:gd name="T7" fmla="*/ 2 h 6"/>
              </a:gdLst>
              <a:ahLst/>
              <a:cxnLst>
                <a:cxn ang="0">
                  <a:pos x="T0" y="T1"/>
                </a:cxn>
                <a:cxn ang="0">
                  <a:pos x="T2" y="T3"/>
                </a:cxn>
                <a:cxn ang="0">
                  <a:pos x="T4" y="T5"/>
                </a:cxn>
                <a:cxn ang="0">
                  <a:pos x="T6" y="T7"/>
                </a:cxn>
              </a:cxnLst>
              <a:rect l="0" t="0" r="r" b="b"/>
              <a:pathLst>
                <a:path w="4" h="6">
                  <a:moveTo>
                    <a:pt x="4" y="2"/>
                  </a:moveTo>
                  <a:cubicBezTo>
                    <a:pt x="4" y="1"/>
                    <a:pt x="4" y="0"/>
                    <a:pt x="2" y="0"/>
                  </a:cubicBezTo>
                  <a:cubicBezTo>
                    <a:pt x="0" y="0"/>
                    <a:pt x="1" y="4"/>
                    <a:pt x="1" y="5"/>
                  </a:cubicBezTo>
                  <a:cubicBezTo>
                    <a:pt x="2" y="6"/>
                    <a:pt x="4" y="3"/>
                    <a:pt x="4" y="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 name="Freeform 20">
              <a:extLst>
                <a:ext uri="{FF2B5EF4-FFF2-40B4-BE49-F238E27FC236}">
                  <a16:creationId xmlns:a16="http://schemas.microsoft.com/office/drawing/2014/main" id="{A21EE44C-8DD6-A1A8-3DA3-DE5D83B26130}"/>
                </a:ext>
              </a:extLst>
            </p:cNvPr>
            <p:cNvSpPr/>
            <p:nvPr/>
          </p:nvSpPr>
          <p:spPr bwMode="auto">
            <a:xfrm>
              <a:off x="3411173" y="2758214"/>
              <a:ext cx="37800" cy="24519"/>
            </a:xfrm>
            <a:custGeom>
              <a:avLst/>
              <a:gdLst>
                <a:gd name="T0" fmla="*/ 0 w 6"/>
                <a:gd name="T1" fmla="*/ 3 h 4"/>
                <a:gd name="T2" fmla="*/ 6 w 6"/>
                <a:gd name="T3" fmla="*/ 1 h 4"/>
                <a:gd name="T4" fmla="*/ 0 w 6"/>
                <a:gd name="T5" fmla="*/ 3 h 4"/>
              </a:gdLst>
              <a:ahLst/>
              <a:cxnLst>
                <a:cxn ang="0">
                  <a:pos x="T0" y="T1"/>
                </a:cxn>
                <a:cxn ang="0">
                  <a:pos x="T2" y="T3"/>
                </a:cxn>
                <a:cxn ang="0">
                  <a:pos x="T4" y="T5"/>
                </a:cxn>
              </a:cxnLst>
              <a:rect l="0" t="0" r="r" b="b"/>
              <a:pathLst>
                <a:path w="6" h="4">
                  <a:moveTo>
                    <a:pt x="0" y="3"/>
                  </a:moveTo>
                  <a:cubicBezTo>
                    <a:pt x="2" y="4"/>
                    <a:pt x="6" y="3"/>
                    <a:pt x="6" y="1"/>
                  </a:cubicBezTo>
                  <a:cubicBezTo>
                    <a:pt x="5" y="0"/>
                    <a:pt x="0" y="0"/>
                    <a:pt x="0" y="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9" name="Freeform 21">
              <a:extLst>
                <a:ext uri="{FF2B5EF4-FFF2-40B4-BE49-F238E27FC236}">
                  <a16:creationId xmlns:a16="http://schemas.microsoft.com/office/drawing/2014/main" id="{C3239974-7DA6-FD8E-2672-265C9792A864}"/>
                </a:ext>
              </a:extLst>
            </p:cNvPr>
            <p:cNvSpPr/>
            <p:nvPr/>
          </p:nvSpPr>
          <p:spPr bwMode="auto">
            <a:xfrm>
              <a:off x="3392784" y="2388385"/>
              <a:ext cx="68449" cy="68449"/>
            </a:xfrm>
            <a:custGeom>
              <a:avLst/>
              <a:gdLst>
                <a:gd name="T0" fmla="*/ 2 w 11"/>
                <a:gd name="T1" fmla="*/ 5 h 11"/>
                <a:gd name="T2" fmla="*/ 1 w 11"/>
                <a:gd name="T3" fmla="*/ 7 h 11"/>
                <a:gd name="T4" fmla="*/ 1 w 11"/>
                <a:gd name="T5" fmla="*/ 7 h 11"/>
                <a:gd name="T6" fmla="*/ 1 w 11"/>
                <a:gd name="T7" fmla="*/ 10 h 11"/>
                <a:gd name="T8" fmla="*/ 4 w 11"/>
                <a:gd name="T9" fmla="*/ 8 h 11"/>
                <a:gd name="T10" fmla="*/ 7 w 11"/>
                <a:gd name="T11" fmla="*/ 7 h 11"/>
                <a:gd name="T12" fmla="*/ 10 w 11"/>
                <a:gd name="T13" fmla="*/ 6 h 11"/>
                <a:gd name="T14" fmla="*/ 11 w 11"/>
                <a:gd name="T15" fmla="*/ 5 h 11"/>
                <a:gd name="T16" fmla="*/ 10 w 11"/>
                <a:gd name="T17" fmla="*/ 0 h 11"/>
                <a:gd name="T18" fmla="*/ 8 w 11"/>
                <a:gd name="T19" fmla="*/ 1 h 11"/>
                <a:gd name="T20" fmla="*/ 2 w 11"/>
                <a:gd name="T21"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1">
                  <a:moveTo>
                    <a:pt x="2" y="5"/>
                  </a:moveTo>
                  <a:cubicBezTo>
                    <a:pt x="1" y="5"/>
                    <a:pt x="1" y="7"/>
                    <a:pt x="1" y="7"/>
                  </a:cubicBezTo>
                  <a:cubicBezTo>
                    <a:pt x="1" y="7"/>
                    <a:pt x="1" y="7"/>
                    <a:pt x="1" y="7"/>
                  </a:cubicBezTo>
                  <a:cubicBezTo>
                    <a:pt x="0" y="7"/>
                    <a:pt x="0" y="10"/>
                    <a:pt x="1" y="10"/>
                  </a:cubicBezTo>
                  <a:cubicBezTo>
                    <a:pt x="2" y="11"/>
                    <a:pt x="3" y="8"/>
                    <a:pt x="4" y="8"/>
                  </a:cubicBezTo>
                  <a:cubicBezTo>
                    <a:pt x="5" y="7"/>
                    <a:pt x="6" y="7"/>
                    <a:pt x="7" y="7"/>
                  </a:cubicBezTo>
                  <a:cubicBezTo>
                    <a:pt x="7" y="7"/>
                    <a:pt x="8" y="7"/>
                    <a:pt x="10" y="6"/>
                  </a:cubicBezTo>
                  <a:cubicBezTo>
                    <a:pt x="10" y="6"/>
                    <a:pt x="10" y="6"/>
                    <a:pt x="11" y="5"/>
                  </a:cubicBezTo>
                  <a:cubicBezTo>
                    <a:pt x="10" y="3"/>
                    <a:pt x="10" y="1"/>
                    <a:pt x="10" y="0"/>
                  </a:cubicBezTo>
                  <a:cubicBezTo>
                    <a:pt x="9" y="0"/>
                    <a:pt x="8" y="1"/>
                    <a:pt x="8" y="1"/>
                  </a:cubicBezTo>
                  <a:cubicBezTo>
                    <a:pt x="7" y="2"/>
                    <a:pt x="3" y="4"/>
                    <a:pt x="2" y="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0" name="Freeform 22">
              <a:extLst>
                <a:ext uri="{FF2B5EF4-FFF2-40B4-BE49-F238E27FC236}">
                  <a16:creationId xmlns:a16="http://schemas.microsoft.com/office/drawing/2014/main" id="{E01907ED-B125-FCCF-E599-9C68145D4E22}"/>
                </a:ext>
              </a:extLst>
            </p:cNvPr>
            <p:cNvSpPr/>
            <p:nvPr/>
          </p:nvSpPr>
          <p:spPr bwMode="auto">
            <a:xfrm flipH="1">
              <a:off x="3140442" y="2721435"/>
              <a:ext cx="0" cy="6130"/>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1" name="Freeform 23">
              <a:extLst>
                <a:ext uri="{FF2B5EF4-FFF2-40B4-BE49-F238E27FC236}">
                  <a16:creationId xmlns:a16="http://schemas.microsoft.com/office/drawing/2014/main" id="{FEEE3050-535A-1EA3-87A7-1494E8F79BE2}"/>
                </a:ext>
              </a:extLst>
            </p:cNvPr>
            <p:cNvSpPr/>
            <p:nvPr/>
          </p:nvSpPr>
          <p:spPr bwMode="auto">
            <a:xfrm>
              <a:off x="3140442" y="2715306"/>
              <a:ext cx="80708" cy="104206"/>
            </a:xfrm>
            <a:custGeom>
              <a:avLst/>
              <a:gdLst>
                <a:gd name="T0" fmla="*/ 12 w 13"/>
                <a:gd name="T1" fmla="*/ 12 h 17"/>
                <a:gd name="T2" fmla="*/ 7 w 13"/>
                <a:gd name="T3" fmla="*/ 7 h 17"/>
                <a:gd name="T4" fmla="*/ 6 w 13"/>
                <a:gd name="T5" fmla="*/ 5 h 17"/>
                <a:gd name="T6" fmla="*/ 5 w 13"/>
                <a:gd name="T7" fmla="*/ 4 h 17"/>
                <a:gd name="T8" fmla="*/ 2 w 13"/>
                <a:gd name="T9" fmla="*/ 1 h 17"/>
                <a:gd name="T10" fmla="*/ 0 w 13"/>
                <a:gd name="T11" fmla="*/ 2 h 17"/>
                <a:gd name="T12" fmla="*/ 3 w 13"/>
                <a:gd name="T13" fmla="*/ 3 h 17"/>
                <a:gd name="T14" fmla="*/ 10 w 13"/>
                <a:gd name="T15" fmla="*/ 16 h 17"/>
                <a:gd name="T16" fmla="*/ 12 w 13"/>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2"/>
                  </a:moveTo>
                  <a:cubicBezTo>
                    <a:pt x="11" y="11"/>
                    <a:pt x="9" y="8"/>
                    <a:pt x="7" y="7"/>
                  </a:cubicBezTo>
                  <a:cubicBezTo>
                    <a:pt x="7" y="7"/>
                    <a:pt x="7" y="7"/>
                    <a:pt x="6" y="5"/>
                  </a:cubicBezTo>
                  <a:cubicBezTo>
                    <a:pt x="5" y="4"/>
                    <a:pt x="5" y="4"/>
                    <a:pt x="5" y="4"/>
                  </a:cubicBezTo>
                  <a:cubicBezTo>
                    <a:pt x="5" y="2"/>
                    <a:pt x="2" y="1"/>
                    <a:pt x="2" y="1"/>
                  </a:cubicBezTo>
                  <a:cubicBezTo>
                    <a:pt x="2" y="0"/>
                    <a:pt x="1" y="2"/>
                    <a:pt x="0" y="2"/>
                  </a:cubicBezTo>
                  <a:cubicBezTo>
                    <a:pt x="1" y="2"/>
                    <a:pt x="2" y="3"/>
                    <a:pt x="3" y="3"/>
                  </a:cubicBezTo>
                  <a:cubicBezTo>
                    <a:pt x="5" y="5"/>
                    <a:pt x="9" y="15"/>
                    <a:pt x="10" y="16"/>
                  </a:cubicBezTo>
                  <a:cubicBezTo>
                    <a:pt x="11" y="17"/>
                    <a:pt x="13" y="14"/>
                    <a:pt x="12" y="1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2" name="Freeform 24">
              <a:extLst>
                <a:ext uri="{FF2B5EF4-FFF2-40B4-BE49-F238E27FC236}">
                  <a16:creationId xmlns:a16="http://schemas.microsoft.com/office/drawing/2014/main" id="{EA0F6811-E4C5-2BCF-6723-DBF35A71BACF}"/>
                </a:ext>
              </a:extLst>
            </p:cNvPr>
            <p:cNvSpPr/>
            <p:nvPr/>
          </p:nvSpPr>
          <p:spPr bwMode="auto">
            <a:xfrm>
              <a:off x="3005587" y="2677505"/>
              <a:ext cx="24519" cy="31671"/>
            </a:xfrm>
            <a:custGeom>
              <a:avLst/>
              <a:gdLst>
                <a:gd name="T0" fmla="*/ 1 w 4"/>
                <a:gd name="T1" fmla="*/ 1 h 5"/>
                <a:gd name="T2" fmla="*/ 4 w 4"/>
                <a:gd name="T3" fmla="*/ 5 h 5"/>
                <a:gd name="T4" fmla="*/ 3 w 4"/>
                <a:gd name="T5" fmla="*/ 0 h 5"/>
                <a:gd name="T6" fmla="*/ 1 w 4"/>
                <a:gd name="T7" fmla="*/ 1 h 5"/>
              </a:gdLst>
              <a:ahLst/>
              <a:cxnLst>
                <a:cxn ang="0">
                  <a:pos x="T0" y="T1"/>
                </a:cxn>
                <a:cxn ang="0">
                  <a:pos x="T2" y="T3"/>
                </a:cxn>
                <a:cxn ang="0">
                  <a:pos x="T4" y="T5"/>
                </a:cxn>
                <a:cxn ang="0">
                  <a:pos x="T6" y="T7"/>
                </a:cxn>
              </a:cxnLst>
              <a:rect l="0" t="0" r="r" b="b"/>
              <a:pathLst>
                <a:path w="4" h="5">
                  <a:moveTo>
                    <a:pt x="1" y="1"/>
                  </a:moveTo>
                  <a:cubicBezTo>
                    <a:pt x="0" y="3"/>
                    <a:pt x="4" y="5"/>
                    <a:pt x="4" y="5"/>
                  </a:cubicBezTo>
                  <a:cubicBezTo>
                    <a:pt x="4" y="4"/>
                    <a:pt x="3" y="1"/>
                    <a:pt x="3" y="0"/>
                  </a:cubicBezTo>
                  <a:cubicBezTo>
                    <a:pt x="2" y="0"/>
                    <a:pt x="1" y="0"/>
                    <a:pt x="1"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3" name="Freeform 25">
              <a:extLst>
                <a:ext uri="{FF2B5EF4-FFF2-40B4-BE49-F238E27FC236}">
                  <a16:creationId xmlns:a16="http://schemas.microsoft.com/office/drawing/2014/main" id="{B3DFCAA6-8F9F-0123-03AF-E9054A2D35C0}"/>
                </a:ext>
              </a:extLst>
            </p:cNvPr>
            <p:cNvSpPr/>
            <p:nvPr/>
          </p:nvSpPr>
          <p:spPr bwMode="auto">
            <a:xfrm>
              <a:off x="2698077" y="2893069"/>
              <a:ext cx="67427" cy="154266"/>
            </a:xfrm>
            <a:custGeom>
              <a:avLst/>
              <a:gdLst>
                <a:gd name="T0" fmla="*/ 2 w 11"/>
                <a:gd name="T1" fmla="*/ 23 h 25"/>
                <a:gd name="T2" fmla="*/ 5 w 11"/>
                <a:gd name="T3" fmla="*/ 25 h 25"/>
                <a:gd name="T4" fmla="*/ 8 w 11"/>
                <a:gd name="T5" fmla="*/ 20 h 25"/>
                <a:gd name="T6" fmla="*/ 9 w 11"/>
                <a:gd name="T7" fmla="*/ 16 h 25"/>
                <a:gd name="T8" fmla="*/ 9 w 11"/>
                <a:gd name="T9" fmla="*/ 14 h 25"/>
                <a:gd name="T10" fmla="*/ 10 w 11"/>
                <a:gd name="T11" fmla="*/ 11 h 25"/>
                <a:gd name="T12" fmla="*/ 9 w 11"/>
                <a:gd name="T13" fmla="*/ 2 h 25"/>
                <a:gd name="T14" fmla="*/ 7 w 11"/>
                <a:gd name="T15" fmla="*/ 3 h 25"/>
                <a:gd name="T16" fmla="*/ 3 w 11"/>
                <a:gd name="T17" fmla="*/ 8 h 25"/>
                <a:gd name="T18" fmla="*/ 1 w 11"/>
                <a:gd name="T19" fmla="*/ 13 h 25"/>
                <a:gd name="T20" fmla="*/ 1 w 11"/>
                <a:gd name="T21" fmla="*/ 17 h 25"/>
                <a:gd name="T22" fmla="*/ 2 w 11"/>
                <a:gd name="T2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5">
                  <a:moveTo>
                    <a:pt x="2" y="23"/>
                  </a:moveTo>
                  <a:cubicBezTo>
                    <a:pt x="2" y="24"/>
                    <a:pt x="4" y="25"/>
                    <a:pt x="5" y="25"/>
                  </a:cubicBezTo>
                  <a:cubicBezTo>
                    <a:pt x="6" y="25"/>
                    <a:pt x="8" y="21"/>
                    <a:pt x="8" y="20"/>
                  </a:cubicBezTo>
                  <a:cubicBezTo>
                    <a:pt x="8" y="19"/>
                    <a:pt x="9" y="16"/>
                    <a:pt x="9" y="16"/>
                  </a:cubicBezTo>
                  <a:cubicBezTo>
                    <a:pt x="9" y="15"/>
                    <a:pt x="9" y="14"/>
                    <a:pt x="9" y="14"/>
                  </a:cubicBezTo>
                  <a:cubicBezTo>
                    <a:pt x="10" y="14"/>
                    <a:pt x="10" y="12"/>
                    <a:pt x="10" y="11"/>
                  </a:cubicBezTo>
                  <a:cubicBezTo>
                    <a:pt x="11" y="9"/>
                    <a:pt x="9" y="3"/>
                    <a:pt x="9" y="2"/>
                  </a:cubicBezTo>
                  <a:cubicBezTo>
                    <a:pt x="9" y="0"/>
                    <a:pt x="7" y="2"/>
                    <a:pt x="7" y="3"/>
                  </a:cubicBezTo>
                  <a:cubicBezTo>
                    <a:pt x="7" y="5"/>
                    <a:pt x="3" y="7"/>
                    <a:pt x="3" y="8"/>
                  </a:cubicBezTo>
                  <a:cubicBezTo>
                    <a:pt x="2" y="9"/>
                    <a:pt x="1" y="12"/>
                    <a:pt x="1" y="13"/>
                  </a:cubicBezTo>
                  <a:cubicBezTo>
                    <a:pt x="2" y="14"/>
                    <a:pt x="1" y="16"/>
                    <a:pt x="1" y="17"/>
                  </a:cubicBezTo>
                  <a:cubicBezTo>
                    <a:pt x="0" y="17"/>
                    <a:pt x="2" y="22"/>
                    <a:pt x="2" y="2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4" name="Freeform 26">
              <a:extLst>
                <a:ext uri="{FF2B5EF4-FFF2-40B4-BE49-F238E27FC236}">
                  <a16:creationId xmlns:a16="http://schemas.microsoft.com/office/drawing/2014/main" id="{51B3F10C-0A87-8566-ED91-CA5E204C39B1}"/>
                </a:ext>
              </a:extLst>
            </p:cNvPr>
            <p:cNvSpPr/>
            <p:nvPr/>
          </p:nvSpPr>
          <p:spPr bwMode="auto">
            <a:xfrm>
              <a:off x="1971699" y="3299677"/>
              <a:ext cx="18389" cy="18389"/>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5" name="Freeform 27">
              <a:extLst>
                <a:ext uri="{FF2B5EF4-FFF2-40B4-BE49-F238E27FC236}">
                  <a16:creationId xmlns:a16="http://schemas.microsoft.com/office/drawing/2014/main" id="{E1C0A290-23A4-3FE1-F166-671D0E8423E3}"/>
                </a:ext>
              </a:extLst>
            </p:cNvPr>
            <p:cNvSpPr/>
            <p:nvPr/>
          </p:nvSpPr>
          <p:spPr bwMode="auto">
            <a:xfrm>
              <a:off x="1922661" y="1730456"/>
              <a:ext cx="417846" cy="381068"/>
            </a:xfrm>
            <a:custGeom>
              <a:avLst/>
              <a:gdLst>
                <a:gd name="T0" fmla="*/ 68 w 68"/>
                <a:gd name="T1" fmla="*/ 7 h 62"/>
                <a:gd name="T2" fmla="*/ 64 w 68"/>
                <a:gd name="T3" fmla="*/ 6 h 62"/>
                <a:gd name="T4" fmla="*/ 59 w 68"/>
                <a:gd name="T5" fmla="*/ 6 h 62"/>
                <a:gd name="T6" fmla="*/ 60 w 68"/>
                <a:gd name="T7" fmla="*/ 3 h 62"/>
                <a:gd name="T8" fmla="*/ 59 w 68"/>
                <a:gd name="T9" fmla="*/ 1 h 62"/>
                <a:gd name="T10" fmla="*/ 52 w 68"/>
                <a:gd name="T11" fmla="*/ 0 h 62"/>
                <a:gd name="T12" fmla="*/ 49 w 68"/>
                <a:gd name="T13" fmla="*/ 0 h 62"/>
                <a:gd name="T14" fmla="*/ 42 w 68"/>
                <a:gd name="T15" fmla="*/ 1 h 62"/>
                <a:gd name="T16" fmla="*/ 33 w 68"/>
                <a:gd name="T17" fmla="*/ 1 h 62"/>
                <a:gd name="T18" fmla="*/ 31 w 68"/>
                <a:gd name="T19" fmla="*/ 5 h 62"/>
                <a:gd name="T20" fmla="*/ 24 w 68"/>
                <a:gd name="T21" fmla="*/ 5 h 62"/>
                <a:gd name="T22" fmla="*/ 11 w 68"/>
                <a:gd name="T23" fmla="*/ 9 h 62"/>
                <a:gd name="T24" fmla="*/ 8 w 68"/>
                <a:gd name="T25" fmla="*/ 13 h 62"/>
                <a:gd name="T26" fmla="*/ 5 w 68"/>
                <a:gd name="T27" fmla="*/ 16 h 62"/>
                <a:gd name="T28" fmla="*/ 0 w 68"/>
                <a:gd name="T29" fmla="*/ 17 h 62"/>
                <a:gd name="T30" fmla="*/ 1 w 68"/>
                <a:gd name="T31" fmla="*/ 19 h 62"/>
                <a:gd name="T32" fmla="*/ 3 w 68"/>
                <a:gd name="T33" fmla="*/ 19 h 62"/>
                <a:gd name="T34" fmla="*/ 7 w 68"/>
                <a:gd name="T35" fmla="*/ 20 h 62"/>
                <a:gd name="T36" fmla="*/ 4 w 68"/>
                <a:gd name="T37" fmla="*/ 21 h 62"/>
                <a:gd name="T38" fmla="*/ 4 w 68"/>
                <a:gd name="T39" fmla="*/ 24 h 62"/>
                <a:gd name="T40" fmla="*/ 8 w 68"/>
                <a:gd name="T41" fmla="*/ 24 h 62"/>
                <a:gd name="T42" fmla="*/ 13 w 68"/>
                <a:gd name="T43" fmla="*/ 25 h 62"/>
                <a:gd name="T44" fmla="*/ 16 w 68"/>
                <a:gd name="T45" fmla="*/ 29 h 62"/>
                <a:gd name="T46" fmla="*/ 16 w 68"/>
                <a:gd name="T47" fmla="*/ 33 h 62"/>
                <a:gd name="T48" fmla="*/ 19 w 68"/>
                <a:gd name="T49" fmla="*/ 35 h 62"/>
                <a:gd name="T50" fmla="*/ 19 w 68"/>
                <a:gd name="T51" fmla="*/ 36 h 62"/>
                <a:gd name="T52" fmla="*/ 19 w 68"/>
                <a:gd name="T53" fmla="*/ 39 h 62"/>
                <a:gd name="T54" fmla="*/ 19 w 68"/>
                <a:gd name="T55" fmla="*/ 42 h 62"/>
                <a:gd name="T56" fmla="*/ 18 w 68"/>
                <a:gd name="T57" fmla="*/ 45 h 62"/>
                <a:gd name="T58" fmla="*/ 21 w 68"/>
                <a:gd name="T59" fmla="*/ 55 h 62"/>
                <a:gd name="T60" fmla="*/ 23 w 68"/>
                <a:gd name="T61" fmla="*/ 60 h 62"/>
                <a:gd name="T62" fmla="*/ 27 w 68"/>
                <a:gd name="T63" fmla="*/ 62 h 62"/>
                <a:gd name="T64" fmla="*/ 29 w 68"/>
                <a:gd name="T65" fmla="*/ 61 h 62"/>
                <a:gd name="T66" fmla="*/ 31 w 68"/>
                <a:gd name="T67" fmla="*/ 57 h 62"/>
                <a:gd name="T68" fmla="*/ 34 w 68"/>
                <a:gd name="T69" fmla="*/ 49 h 62"/>
                <a:gd name="T70" fmla="*/ 38 w 68"/>
                <a:gd name="T71" fmla="*/ 49 h 62"/>
                <a:gd name="T72" fmla="*/ 41 w 68"/>
                <a:gd name="T73" fmla="*/ 46 h 62"/>
                <a:gd name="T74" fmla="*/ 46 w 68"/>
                <a:gd name="T75" fmla="*/ 43 h 62"/>
                <a:gd name="T76" fmla="*/ 50 w 68"/>
                <a:gd name="T77" fmla="*/ 38 h 62"/>
                <a:gd name="T78" fmla="*/ 49 w 68"/>
                <a:gd name="T79" fmla="*/ 37 h 62"/>
                <a:gd name="T80" fmla="*/ 48 w 68"/>
                <a:gd name="T81" fmla="*/ 35 h 62"/>
                <a:gd name="T82" fmla="*/ 53 w 68"/>
                <a:gd name="T83" fmla="*/ 36 h 62"/>
                <a:gd name="T84" fmla="*/ 56 w 68"/>
                <a:gd name="T85" fmla="*/ 35 h 62"/>
                <a:gd name="T86" fmla="*/ 56 w 68"/>
                <a:gd name="T87" fmla="*/ 34 h 62"/>
                <a:gd name="T88" fmla="*/ 56 w 68"/>
                <a:gd name="T89" fmla="*/ 32 h 62"/>
                <a:gd name="T90" fmla="*/ 59 w 68"/>
                <a:gd name="T91" fmla="*/ 26 h 62"/>
                <a:gd name="T92" fmla="*/ 61 w 68"/>
                <a:gd name="T93" fmla="*/ 21 h 62"/>
                <a:gd name="T94" fmla="*/ 60 w 68"/>
                <a:gd name="T95" fmla="*/ 18 h 62"/>
                <a:gd name="T96" fmla="*/ 61 w 68"/>
                <a:gd name="T97" fmla="*/ 17 h 62"/>
                <a:gd name="T98" fmla="*/ 61 w 68"/>
                <a:gd name="T99" fmla="*/ 13 h 62"/>
                <a:gd name="T100" fmla="*/ 64 w 68"/>
                <a:gd name="T101" fmla="*/ 11 h 62"/>
                <a:gd name="T102" fmla="*/ 67 w 68"/>
                <a:gd name="T103" fmla="*/ 10 h 62"/>
                <a:gd name="T104" fmla="*/ 68 w 68"/>
                <a:gd name="T105"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68" y="7"/>
                  </a:move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6" name="Freeform 28">
              <a:extLst>
                <a:ext uri="{FF2B5EF4-FFF2-40B4-BE49-F238E27FC236}">
                  <a16:creationId xmlns:a16="http://schemas.microsoft.com/office/drawing/2014/main" id="{AE5B0A02-E6B4-363D-14ED-D46B29C2F71D}"/>
                </a:ext>
              </a:extLst>
            </p:cNvPr>
            <p:cNvSpPr/>
            <p:nvPr/>
          </p:nvSpPr>
          <p:spPr bwMode="auto">
            <a:xfrm>
              <a:off x="2415086" y="1785624"/>
              <a:ext cx="110336" cy="91947"/>
            </a:xfrm>
            <a:custGeom>
              <a:avLst/>
              <a:gdLst>
                <a:gd name="T0" fmla="*/ 9 w 18"/>
                <a:gd name="T1" fmla="*/ 0 h 15"/>
                <a:gd name="T2" fmla="*/ 5 w 18"/>
                <a:gd name="T3" fmla="*/ 2 h 15"/>
                <a:gd name="T4" fmla="*/ 2 w 18"/>
                <a:gd name="T5" fmla="*/ 2 h 15"/>
                <a:gd name="T6" fmla="*/ 1 w 18"/>
                <a:gd name="T7" fmla="*/ 6 h 15"/>
                <a:gd name="T8" fmla="*/ 2 w 18"/>
                <a:gd name="T9" fmla="*/ 9 h 15"/>
                <a:gd name="T10" fmla="*/ 6 w 18"/>
                <a:gd name="T11" fmla="*/ 8 h 15"/>
                <a:gd name="T12" fmla="*/ 6 w 18"/>
                <a:gd name="T13" fmla="*/ 11 h 15"/>
                <a:gd name="T14" fmla="*/ 7 w 18"/>
                <a:gd name="T15" fmla="*/ 13 h 15"/>
                <a:gd name="T16" fmla="*/ 10 w 18"/>
                <a:gd name="T17" fmla="*/ 15 h 15"/>
                <a:gd name="T18" fmla="*/ 12 w 18"/>
                <a:gd name="T19" fmla="*/ 11 h 15"/>
                <a:gd name="T20" fmla="*/ 17 w 18"/>
                <a:gd name="T21" fmla="*/ 11 h 15"/>
                <a:gd name="T22" fmla="*/ 17 w 18"/>
                <a:gd name="T23" fmla="*/ 6 h 15"/>
                <a:gd name="T24" fmla="*/ 13 w 18"/>
                <a:gd name="T25" fmla="*/ 5 h 15"/>
                <a:gd name="T26" fmla="*/ 11 w 18"/>
                <a:gd name="T27" fmla="*/ 4 h 15"/>
                <a:gd name="T28" fmla="*/ 9 w 18"/>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2" y="12"/>
                    <a:pt x="12" y="11"/>
                  </a:cubicBezTo>
                  <a:cubicBezTo>
                    <a:pt x="13" y="10"/>
                    <a:pt x="15" y="11"/>
                    <a:pt x="17" y="11"/>
                  </a:cubicBezTo>
                  <a:cubicBezTo>
                    <a:pt x="18" y="11"/>
                    <a:pt x="18" y="7"/>
                    <a:pt x="17" y="6"/>
                  </a:cubicBezTo>
                  <a:cubicBezTo>
                    <a:pt x="16" y="5"/>
                    <a:pt x="14" y="5"/>
                    <a:pt x="13" y="5"/>
                  </a:cubicBezTo>
                  <a:cubicBezTo>
                    <a:pt x="13" y="4"/>
                    <a:pt x="12" y="4"/>
                    <a:pt x="11" y="4"/>
                  </a:cubicBezTo>
                  <a:cubicBezTo>
                    <a:pt x="10" y="4"/>
                    <a:pt x="10" y="1"/>
                    <a:pt x="9"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7" name="Freeform 29">
              <a:extLst>
                <a:ext uri="{FF2B5EF4-FFF2-40B4-BE49-F238E27FC236}">
                  <a16:creationId xmlns:a16="http://schemas.microsoft.com/office/drawing/2014/main" id="{D25DB8A2-833F-70E4-CBB1-30531C67343F}"/>
                </a:ext>
              </a:extLst>
            </p:cNvPr>
            <p:cNvSpPr/>
            <p:nvPr/>
          </p:nvSpPr>
          <p:spPr bwMode="auto">
            <a:xfrm>
              <a:off x="2488643" y="1773364"/>
              <a:ext cx="85817" cy="30649"/>
            </a:xfrm>
            <a:custGeom>
              <a:avLst/>
              <a:gdLst>
                <a:gd name="T0" fmla="*/ 8 w 14"/>
                <a:gd name="T1" fmla="*/ 5 h 5"/>
                <a:gd name="T2" fmla="*/ 13 w 14"/>
                <a:gd name="T3" fmla="*/ 3 h 5"/>
                <a:gd name="T4" fmla="*/ 4 w 14"/>
                <a:gd name="T5" fmla="*/ 1 h 5"/>
                <a:gd name="T6" fmla="*/ 0 w 14"/>
                <a:gd name="T7" fmla="*/ 1 h 5"/>
                <a:gd name="T8" fmla="*/ 8 w 14"/>
                <a:gd name="T9" fmla="*/ 5 h 5"/>
              </a:gdLst>
              <a:ahLst/>
              <a:cxnLst>
                <a:cxn ang="0">
                  <a:pos x="T0" y="T1"/>
                </a:cxn>
                <a:cxn ang="0">
                  <a:pos x="T2" y="T3"/>
                </a:cxn>
                <a:cxn ang="0">
                  <a:pos x="T4" y="T5"/>
                </a:cxn>
                <a:cxn ang="0">
                  <a:pos x="T6" y="T7"/>
                </a:cxn>
                <a:cxn ang="0">
                  <a:pos x="T8" y="T9"/>
                </a:cxn>
              </a:cxnLst>
              <a:rect l="0" t="0" r="r" b="b"/>
              <a:pathLst>
                <a:path w="14" h="5">
                  <a:moveTo>
                    <a:pt x="8" y="5"/>
                  </a:moveTo>
                  <a:cubicBezTo>
                    <a:pt x="10" y="5"/>
                    <a:pt x="13" y="3"/>
                    <a:pt x="13" y="3"/>
                  </a:cubicBezTo>
                  <a:cubicBezTo>
                    <a:pt x="14" y="2"/>
                    <a:pt x="7" y="1"/>
                    <a:pt x="4" y="1"/>
                  </a:cubicBezTo>
                  <a:cubicBezTo>
                    <a:pt x="2" y="0"/>
                    <a:pt x="0" y="1"/>
                    <a:pt x="0" y="1"/>
                  </a:cubicBezTo>
                  <a:cubicBezTo>
                    <a:pt x="0" y="2"/>
                    <a:pt x="6" y="4"/>
                    <a:pt x="8" y="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8" name="Freeform 30">
              <a:extLst>
                <a:ext uri="{FF2B5EF4-FFF2-40B4-BE49-F238E27FC236}">
                  <a16:creationId xmlns:a16="http://schemas.microsoft.com/office/drawing/2014/main" id="{39A1EA8C-CC8A-8BCD-F1E9-E37F8E7AD8C4}"/>
                </a:ext>
              </a:extLst>
            </p:cNvPr>
            <p:cNvSpPr/>
            <p:nvPr/>
          </p:nvSpPr>
          <p:spPr bwMode="auto">
            <a:xfrm>
              <a:off x="2273079" y="2167713"/>
              <a:ext cx="30649" cy="36779"/>
            </a:xfrm>
            <a:custGeom>
              <a:avLst/>
              <a:gdLst>
                <a:gd name="T0" fmla="*/ 1 w 5"/>
                <a:gd name="T1" fmla="*/ 2 h 6"/>
                <a:gd name="T2" fmla="*/ 0 w 5"/>
                <a:gd name="T3" fmla="*/ 5 h 6"/>
                <a:gd name="T4" fmla="*/ 4 w 5"/>
                <a:gd name="T5" fmla="*/ 6 h 6"/>
                <a:gd name="T6" fmla="*/ 5 w 5"/>
                <a:gd name="T7" fmla="*/ 4 h 6"/>
                <a:gd name="T8" fmla="*/ 3 w 5"/>
                <a:gd name="T9" fmla="*/ 0 h 6"/>
                <a:gd name="T10" fmla="*/ 1 w 5"/>
                <a:gd name="T11" fmla="*/ 2 h 6"/>
              </a:gdLst>
              <a:ahLst/>
              <a:cxnLst>
                <a:cxn ang="0">
                  <a:pos x="T0" y="T1"/>
                </a:cxn>
                <a:cxn ang="0">
                  <a:pos x="T2" y="T3"/>
                </a:cxn>
                <a:cxn ang="0">
                  <a:pos x="T4" y="T5"/>
                </a:cxn>
                <a:cxn ang="0">
                  <a:pos x="T6" y="T7"/>
                </a:cxn>
                <a:cxn ang="0">
                  <a:pos x="T8" y="T9"/>
                </a:cxn>
                <a:cxn ang="0">
                  <a:pos x="T10" y="T11"/>
                </a:cxn>
              </a:cxnLst>
              <a:rect l="0" t="0" r="r" b="b"/>
              <a:pathLst>
                <a:path w="5" h="6">
                  <a:moveTo>
                    <a:pt x="1" y="2"/>
                  </a:moveTo>
                  <a:cubicBezTo>
                    <a:pt x="1" y="2"/>
                    <a:pt x="0" y="4"/>
                    <a:pt x="0" y="5"/>
                  </a:cubicBezTo>
                  <a:cubicBezTo>
                    <a:pt x="1" y="6"/>
                    <a:pt x="3" y="6"/>
                    <a:pt x="4" y="6"/>
                  </a:cubicBezTo>
                  <a:cubicBezTo>
                    <a:pt x="5" y="6"/>
                    <a:pt x="5" y="5"/>
                    <a:pt x="5" y="4"/>
                  </a:cubicBezTo>
                  <a:cubicBezTo>
                    <a:pt x="5" y="4"/>
                    <a:pt x="4" y="0"/>
                    <a:pt x="3" y="0"/>
                  </a:cubicBezTo>
                  <a:cubicBezTo>
                    <a:pt x="3" y="0"/>
                    <a:pt x="2" y="3"/>
                    <a:pt x="1" y="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9" name="Freeform 31">
              <a:extLst>
                <a:ext uri="{FF2B5EF4-FFF2-40B4-BE49-F238E27FC236}">
                  <a16:creationId xmlns:a16="http://schemas.microsoft.com/office/drawing/2014/main" id="{EE2BA878-154B-1896-A3B0-888604509964}"/>
                </a:ext>
              </a:extLst>
            </p:cNvPr>
            <p:cNvSpPr/>
            <p:nvPr/>
          </p:nvSpPr>
          <p:spPr bwMode="auto">
            <a:xfrm>
              <a:off x="2254690" y="2001187"/>
              <a:ext cx="73557" cy="55168"/>
            </a:xfrm>
            <a:custGeom>
              <a:avLst/>
              <a:gdLst>
                <a:gd name="T0" fmla="*/ 11 w 12"/>
                <a:gd name="T1" fmla="*/ 3 h 9"/>
                <a:gd name="T2" fmla="*/ 6 w 12"/>
                <a:gd name="T3" fmla="*/ 2 h 9"/>
                <a:gd name="T4" fmla="*/ 2 w 12"/>
                <a:gd name="T5" fmla="*/ 1 h 9"/>
                <a:gd name="T6" fmla="*/ 0 w 12"/>
                <a:gd name="T7" fmla="*/ 3 h 9"/>
                <a:gd name="T8" fmla="*/ 1 w 12"/>
                <a:gd name="T9" fmla="*/ 4 h 9"/>
                <a:gd name="T10" fmla="*/ 1 w 12"/>
                <a:gd name="T11" fmla="*/ 6 h 9"/>
                <a:gd name="T12" fmla="*/ 3 w 12"/>
                <a:gd name="T13" fmla="*/ 8 h 9"/>
                <a:gd name="T14" fmla="*/ 6 w 12"/>
                <a:gd name="T15" fmla="*/ 9 h 9"/>
                <a:gd name="T16" fmla="*/ 10 w 12"/>
                <a:gd name="T17" fmla="*/ 8 h 9"/>
                <a:gd name="T18" fmla="*/ 11 w 12"/>
                <a:gd name="T1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11" y="3"/>
                  </a:move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ubicBezTo>
                    <a:pt x="4" y="9"/>
                    <a:pt x="5" y="9"/>
                    <a:pt x="6" y="9"/>
                  </a:cubicBezTo>
                  <a:cubicBezTo>
                    <a:pt x="7" y="9"/>
                    <a:pt x="9" y="8"/>
                    <a:pt x="10" y="8"/>
                  </a:cubicBezTo>
                  <a:cubicBezTo>
                    <a:pt x="11" y="8"/>
                    <a:pt x="12" y="4"/>
                    <a:pt x="11" y="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0" name="Freeform 32">
              <a:extLst>
                <a:ext uri="{FF2B5EF4-FFF2-40B4-BE49-F238E27FC236}">
                  <a16:creationId xmlns:a16="http://schemas.microsoft.com/office/drawing/2014/main" id="{2C24995B-26DB-0FBC-D376-B3533F953D2B}"/>
                </a:ext>
              </a:extLst>
            </p:cNvPr>
            <p:cNvSpPr/>
            <p:nvPr/>
          </p:nvSpPr>
          <p:spPr bwMode="auto">
            <a:xfrm>
              <a:off x="2722596" y="1853051"/>
              <a:ext cx="110336" cy="111358"/>
            </a:xfrm>
            <a:custGeom>
              <a:avLst/>
              <a:gdLst>
                <a:gd name="T0" fmla="*/ 10 w 18"/>
                <a:gd name="T1" fmla="*/ 7 h 18"/>
                <a:gd name="T2" fmla="*/ 17 w 18"/>
                <a:gd name="T3" fmla="*/ 2 h 18"/>
                <a:gd name="T4" fmla="*/ 16 w 18"/>
                <a:gd name="T5" fmla="*/ 0 h 18"/>
                <a:gd name="T6" fmla="*/ 15 w 18"/>
                <a:gd name="T7" fmla="*/ 1 h 18"/>
                <a:gd name="T8" fmla="*/ 7 w 18"/>
                <a:gd name="T9" fmla="*/ 3 h 18"/>
                <a:gd name="T10" fmla="*/ 3 w 18"/>
                <a:gd name="T11" fmla="*/ 6 h 18"/>
                <a:gd name="T12" fmla="*/ 0 w 18"/>
                <a:gd name="T13" fmla="*/ 14 h 18"/>
                <a:gd name="T14" fmla="*/ 3 w 18"/>
                <a:gd name="T15" fmla="*/ 17 h 18"/>
                <a:gd name="T16" fmla="*/ 6 w 18"/>
                <a:gd name="T17" fmla="*/ 17 h 18"/>
                <a:gd name="T18" fmla="*/ 5 w 18"/>
                <a:gd name="T19" fmla="*/ 12 h 18"/>
                <a:gd name="T20" fmla="*/ 10 w 18"/>
                <a:gd name="T2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0" y="7"/>
                  </a:moveTo>
                  <a:cubicBezTo>
                    <a:pt x="12" y="5"/>
                    <a:pt x="17" y="4"/>
                    <a:pt x="17" y="2"/>
                  </a:cubicBezTo>
                  <a:cubicBezTo>
                    <a:pt x="18" y="1"/>
                    <a:pt x="17" y="0"/>
                    <a:pt x="16" y="0"/>
                  </a:cubicBezTo>
                  <a:cubicBezTo>
                    <a:pt x="16" y="0"/>
                    <a:pt x="15" y="1"/>
                    <a:pt x="15" y="1"/>
                  </a:cubicBezTo>
                  <a:cubicBezTo>
                    <a:pt x="15" y="1"/>
                    <a:pt x="9" y="3"/>
                    <a:pt x="7" y="3"/>
                  </a:cubicBezTo>
                  <a:cubicBezTo>
                    <a:pt x="6" y="4"/>
                    <a:pt x="4" y="6"/>
                    <a:pt x="3" y="6"/>
                  </a:cubicBezTo>
                  <a:cubicBezTo>
                    <a:pt x="2" y="7"/>
                    <a:pt x="1" y="13"/>
                    <a:pt x="0" y="14"/>
                  </a:cubicBezTo>
                  <a:cubicBezTo>
                    <a:pt x="0" y="14"/>
                    <a:pt x="2" y="17"/>
                    <a:pt x="3" y="17"/>
                  </a:cubicBezTo>
                  <a:cubicBezTo>
                    <a:pt x="4" y="18"/>
                    <a:pt x="6" y="17"/>
                    <a:pt x="6" y="17"/>
                  </a:cubicBezTo>
                  <a:cubicBezTo>
                    <a:pt x="7" y="17"/>
                    <a:pt x="6" y="13"/>
                    <a:pt x="5" y="12"/>
                  </a:cubicBezTo>
                  <a:cubicBezTo>
                    <a:pt x="5" y="10"/>
                    <a:pt x="9" y="8"/>
                    <a:pt x="10" y="7"/>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1" name="Freeform 33">
              <a:extLst>
                <a:ext uri="{FF2B5EF4-FFF2-40B4-BE49-F238E27FC236}">
                  <a16:creationId xmlns:a16="http://schemas.microsoft.com/office/drawing/2014/main" id="{87718DC4-DA6E-9A7A-7A9E-BBB7561CC556}"/>
                </a:ext>
              </a:extLst>
            </p:cNvPr>
            <p:cNvSpPr/>
            <p:nvPr/>
          </p:nvSpPr>
          <p:spPr bwMode="auto">
            <a:xfrm>
              <a:off x="2747115" y="1773364"/>
              <a:ext cx="30649" cy="36779"/>
            </a:xfrm>
            <a:custGeom>
              <a:avLst/>
              <a:gdLst>
                <a:gd name="T0" fmla="*/ 0 w 5"/>
                <a:gd name="T1" fmla="*/ 5 h 6"/>
                <a:gd name="T2" fmla="*/ 5 w 5"/>
                <a:gd name="T3" fmla="*/ 4 h 6"/>
                <a:gd name="T4" fmla="*/ 0 w 5"/>
                <a:gd name="T5" fmla="*/ 5 h 6"/>
              </a:gdLst>
              <a:ahLst/>
              <a:cxnLst>
                <a:cxn ang="0">
                  <a:pos x="T0" y="T1"/>
                </a:cxn>
                <a:cxn ang="0">
                  <a:pos x="T2" y="T3"/>
                </a:cxn>
                <a:cxn ang="0">
                  <a:pos x="T4" y="T5"/>
                </a:cxn>
              </a:cxnLst>
              <a:rect l="0" t="0" r="r" b="b"/>
              <a:pathLst>
                <a:path w="5" h="6">
                  <a:moveTo>
                    <a:pt x="0" y="5"/>
                  </a:moveTo>
                  <a:cubicBezTo>
                    <a:pt x="2" y="6"/>
                    <a:pt x="3" y="4"/>
                    <a:pt x="5" y="4"/>
                  </a:cubicBezTo>
                  <a:cubicBezTo>
                    <a:pt x="5" y="0"/>
                    <a:pt x="0" y="1"/>
                    <a:pt x="0" y="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2" name="Freeform 34">
              <a:extLst>
                <a:ext uri="{FF2B5EF4-FFF2-40B4-BE49-F238E27FC236}">
                  <a16:creationId xmlns:a16="http://schemas.microsoft.com/office/drawing/2014/main" id="{36FF575F-6881-CAFD-F77E-3719CA844B67}"/>
                </a:ext>
              </a:extLst>
            </p:cNvPr>
            <p:cNvSpPr/>
            <p:nvPr/>
          </p:nvSpPr>
          <p:spPr bwMode="auto">
            <a:xfrm>
              <a:off x="2974938" y="1797884"/>
              <a:ext cx="55168" cy="18389"/>
            </a:xfrm>
            <a:custGeom>
              <a:avLst/>
              <a:gdLst>
                <a:gd name="T0" fmla="*/ 0 w 9"/>
                <a:gd name="T1" fmla="*/ 1 h 3"/>
                <a:gd name="T2" fmla="*/ 7 w 9"/>
                <a:gd name="T3" fmla="*/ 2 h 3"/>
                <a:gd name="T4" fmla="*/ 5 w 9"/>
                <a:gd name="T5" fmla="*/ 0 h 3"/>
                <a:gd name="T6" fmla="*/ 0 w 9"/>
                <a:gd name="T7" fmla="*/ 1 h 3"/>
              </a:gdLst>
              <a:ahLst/>
              <a:cxnLst>
                <a:cxn ang="0">
                  <a:pos x="T0" y="T1"/>
                </a:cxn>
                <a:cxn ang="0">
                  <a:pos x="T2" y="T3"/>
                </a:cxn>
                <a:cxn ang="0">
                  <a:pos x="T4" y="T5"/>
                </a:cxn>
                <a:cxn ang="0">
                  <a:pos x="T6" y="T7"/>
                </a:cxn>
              </a:cxnLst>
              <a:rect l="0" t="0" r="r" b="b"/>
              <a:pathLst>
                <a:path w="9" h="3">
                  <a:moveTo>
                    <a:pt x="0" y="1"/>
                  </a:moveTo>
                  <a:cubicBezTo>
                    <a:pt x="0" y="2"/>
                    <a:pt x="6" y="3"/>
                    <a:pt x="7" y="2"/>
                  </a:cubicBezTo>
                  <a:cubicBezTo>
                    <a:pt x="9" y="2"/>
                    <a:pt x="7" y="0"/>
                    <a:pt x="5" y="0"/>
                  </a:cubicBezTo>
                  <a:cubicBezTo>
                    <a:pt x="2" y="0"/>
                    <a:pt x="0" y="1"/>
                    <a:pt x="0"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Freeform 35">
              <a:extLst>
                <a:ext uri="{FF2B5EF4-FFF2-40B4-BE49-F238E27FC236}">
                  <a16:creationId xmlns:a16="http://schemas.microsoft.com/office/drawing/2014/main" id="{76BD6D35-D126-1669-0380-998EE6236562}"/>
                </a:ext>
              </a:extLst>
            </p:cNvPr>
            <p:cNvSpPr/>
            <p:nvPr/>
          </p:nvSpPr>
          <p:spPr bwMode="auto">
            <a:xfrm>
              <a:off x="1780655" y="2037966"/>
              <a:ext cx="50059" cy="30649"/>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4" name="Freeform 36">
              <a:extLst>
                <a:ext uri="{FF2B5EF4-FFF2-40B4-BE49-F238E27FC236}">
                  <a16:creationId xmlns:a16="http://schemas.microsoft.com/office/drawing/2014/main" id="{FACFBC92-2A14-F249-3407-DE0508386AD2}"/>
                </a:ext>
              </a:extLst>
            </p:cNvPr>
            <p:cNvSpPr/>
            <p:nvPr/>
          </p:nvSpPr>
          <p:spPr bwMode="auto">
            <a:xfrm>
              <a:off x="1867493" y="2585559"/>
              <a:ext cx="18389" cy="1226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5" name="Freeform 37">
              <a:extLst>
                <a:ext uri="{FF2B5EF4-FFF2-40B4-BE49-F238E27FC236}">
                  <a16:creationId xmlns:a16="http://schemas.microsoft.com/office/drawing/2014/main" id="{C00542C6-9F71-EE46-2C90-56865D664E55}"/>
                </a:ext>
              </a:extLst>
            </p:cNvPr>
            <p:cNvSpPr/>
            <p:nvPr/>
          </p:nvSpPr>
          <p:spPr bwMode="auto">
            <a:xfrm>
              <a:off x="1731616" y="2542650"/>
              <a:ext cx="123617" cy="55168"/>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6" name="Freeform 38">
              <a:extLst>
                <a:ext uri="{FF2B5EF4-FFF2-40B4-BE49-F238E27FC236}">
                  <a16:creationId xmlns:a16="http://schemas.microsoft.com/office/drawing/2014/main" id="{89D4853A-D11C-DC46-AB19-550CCE39AAE2}"/>
                </a:ext>
              </a:extLst>
            </p:cNvPr>
            <p:cNvSpPr/>
            <p:nvPr/>
          </p:nvSpPr>
          <p:spPr bwMode="auto">
            <a:xfrm>
              <a:off x="1774525" y="2591688"/>
              <a:ext cx="18389" cy="6130"/>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Freeform 39">
              <a:extLst>
                <a:ext uri="{FF2B5EF4-FFF2-40B4-BE49-F238E27FC236}">
                  <a16:creationId xmlns:a16="http://schemas.microsoft.com/office/drawing/2014/main" id="{092CE39A-34F2-2645-7336-189537F919D6}"/>
                </a:ext>
              </a:extLst>
            </p:cNvPr>
            <p:cNvSpPr/>
            <p:nvPr/>
          </p:nvSpPr>
          <p:spPr bwMode="auto">
            <a:xfrm>
              <a:off x="1774525" y="2524261"/>
              <a:ext cx="12260" cy="1226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8" name="Freeform 40">
              <a:extLst>
                <a:ext uri="{FF2B5EF4-FFF2-40B4-BE49-F238E27FC236}">
                  <a16:creationId xmlns:a16="http://schemas.microsoft.com/office/drawing/2014/main" id="{E9E81FAE-53A7-3CF4-0ED8-6390ECEA4475}"/>
                </a:ext>
              </a:extLst>
            </p:cNvPr>
            <p:cNvSpPr/>
            <p:nvPr/>
          </p:nvSpPr>
          <p:spPr bwMode="auto">
            <a:xfrm>
              <a:off x="1799044" y="2518131"/>
              <a:ext cx="18389" cy="18389"/>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9" name="Freeform 41">
              <a:extLst>
                <a:ext uri="{FF2B5EF4-FFF2-40B4-BE49-F238E27FC236}">
                  <a16:creationId xmlns:a16="http://schemas.microsoft.com/office/drawing/2014/main" id="{B3953C3B-1EE8-5622-1926-E557D732C316}"/>
                </a:ext>
              </a:extLst>
            </p:cNvPr>
            <p:cNvSpPr/>
            <p:nvPr/>
          </p:nvSpPr>
          <p:spPr bwMode="auto">
            <a:xfrm>
              <a:off x="1817433" y="2536520"/>
              <a:ext cx="25540" cy="24519"/>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0" name="Freeform 42">
              <a:extLst>
                <a:ext uri="{FF2B5EF4-FFF2-40B4-BE49-F238E27FC236}">
                  <a16:creationId xmlns:a16="http://schemas.microsoft.com/office/drawing/2014/main" id="{180833A8-46B1-37AE-2BC4-1551AE49C33F}"/>
                </a:ext>
              </a:extLst>
            </p:cNvPr>
            <p:cNvSpPr/>
            <p:nvPr/>
          </p:nvSpPr>
          <p:spPr bwMode="auto">
            <a:xfrm>
              <a:off x="3423433" y="2782733"/>
              <a:ext cx="43930" cy="30649"/>
            </a:xfrm>
            <a:custGeom>
              <a:avLst/>
              <a:gdLst>
                <a:gd name="T0" fmla="*/ 5 w 7"/>
                <a:gd name="T1" fmla="*/ 1 h 5"/>
                <a:gd name="T2" fmla="*/ 2 w 7"/>
                <a:gd name="T3" fmla="*/ 1 h 5"/>
                <a:gd name="T4" fmla="*/ 1 w 7"/>
                <a:gd name="T5" fmla="*/ 2 h 5"/>
                <a:gd name="T6" fmla="*/ 1 w 7"/>
                <a:gd name="T7" fmla="*/ 3 h 5"/>
                <a:gd name="T8" fmla="*/ 6 w 7"/>
                <a:gd name="T9" fmla="*/ 5 h 5"/>
                <a:gd name="T10" fmla="*/ 7 w 7"/>
                <a:gd name="T11" fmla="*/ 0 h 5"/>
                <a:gd name="T12" fmla="*/ 5 w 7"/>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1"/>
                  </a:moveTo>
                  <a:cubicBezTo>
                    <a:pt x="5" y="1"/>
                    <a:pt x="2" y="1"/>
                    <a:pt x="2" y="1"/>
                  </a:cubicBezTo>
                  <a:cubicBezTo>
                    <a:pt x="2" y="0"/>
                    <a:pt x="1" y="2"/>
                    <a:pt x="1" y="2"/>
                  </a:cubicBezTo>
                  <a:cubicBezTo>
                    <a:pt x="0" y="2"/>
                    <a:pt x="1" y="3"/>
                    <a:pt x="1" y="3"/>
                  </a:cubicBezTo>
                  <a:cubicBezTo>
                    <a:pt x="2" y="3"/>
                    <a:pt x="4" y="4"/>
                    <a:pt x="6" y="5"/>
                  </a:cubicBezTo>
                  <a:cubicBezTo>
                    <a:pt x="6" y="3"/>
                    <a:pt x="7" y="1"/>
                    <a:pt x="7" y="0"/>
                  </a:cubicBezTo>
                  <a:cubicBezTo>
                    <a:pt x="6" y="0"/>
                    <a:pt x="6" y="0"/>
                    <a:pt x="5"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1" name="Freeform 43">
              <a:extLst>
                <a:ext uri="{FF2B5EF4-FFF2-40B4-BE49-F238E27FC236}">
                  <a16:creationId xmlns:a16="http://schemas.microsoft.com/office/drawing/2014/main" id="{18882561-D0A5-D41C-D11E-1B773181C44C}"/>
                </a:ext>
              </a:extLst>
            </p:cNvPr>
            <p:cNvSpPr/>
            <p:nvPr/>
          </p:nvSpPr>
          <p:spPr bwMode="auto">
            <a:xfrm>
              <a:off x="1491534" y="1903111"/>
              <a:ext cx="640560" cy="147012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30 w 104"/>
                <a:gd name="T99" fmla="*/ 21 h 239"/>
                <a:gd name="T100" fmla="*/ 23 w 104"/>
                <a:gd name="T101" fmla="*/ 32 h 239"/>
                <a:gd name="T102" fmla="*/ 18 w 104"/>
                <a:gd name="T103" fmla="*/ 41 h 239"/>
                <a:gd name="T104" fmla="*/ 12 w 104"/>
                <a:gd name="T105" fmla="*/ 52 h 239"/>
                <a:gd name="T106" fmla="*/ 8 w 104"/>
                <a:gd name="T107" fmla="*/ 63 h 239"/>
                <a:gd name="T108" fmla="*/ 3 w 104"/>
                <a:gd name="T109" fmla="*/ 80 h 239"/>
                <a:gd name="T110" fmla="*/ 2 w 104"/>
                <a:gd name="T111" fmla="*/ 100 h 239"/>
                <a:gd name="T112" fmla="*/ 6 w 104"/>
                <a:gd name="T113" fmla="*/ 99 h 239"/>
                <a:gd name="T114" fmla="*/ 22 w 104"/>
                <a:gd name="T115" fmla="*/ 116 h 239"/>
                <a:gd name="T116" fmla="*/ 35 w 104"/>
                <a:gd name="T117" fmla="*/ 124 h 239"/>
                <a:gd name="T118" fmla="*/ 44 w 104"/>
                <a:gd name="T119" fmla="*/ 129 h 239"/>
                <a:gd name="T120" fmla="*/ 44 w 104"/>
                <a:gd name="T121" fmla="*/ 141 h 239"/>
                <a:gd name="T122" fmla="*/ 45 w 104"/>
                <a:gd name="T123" fmla="*/ 154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36" y="14"/>
                    <a:pt x="35" y="15"/>
                    <a:pt x="34" y="15"/>
                  </a:cubicBezTo>
                  <a:cubicBezTo>
                    <a:pt x="34" y="16"/>
                    <a:pt x="33" y="17"/>
                    <a:pt x="32" y="18"/>
                  </a:cubicBezTo>
                  <a:cubicBezTo>
                    <a:pt x="32" y="19"/>
                    <a:pt x="31" y="20"/>
                    <a:pt x="30" y="21"/>
                  </a:cubicBezTo>
                  <a:cubicBezTo>
                    <a:pt x="30" y="22"/>
                    <a:pt x="29" y="23"/>
                    <a:pt x="28" y="24"/>
                  </a:cubicBezTo>
                  <a:cubicBezTo>
                    <a:pt x="27" y="25"/>
                    <a:pt x="27" y="26"/>
                    <a:pt x="26" y="28"/>
                  </a:cubicBezTo>
                  <a:cubicBezTo>
                    <a:pt x="25" y="29"/>
                    <a:pt x="24" y="30"/>
                    <a:pt x="23" y="32"/>
                  </a:cubicBezTo>
                  <a:cubicBezTo>
                    <a:pt x="22" y="33"/>
                    <a:pt x="22" y="34"/>
                    <a:pt x="21" y="35"/>
                  </a:cubicBezTo>
                  <a:cubicBezTo>
                    <a:pt x="21" y="36"/>
                    <a:pt x="20" y="37"/>
                    <a:pt x="20" y="37"/>
                  </a:cubicBezTo>
                  <a:cubicBezTo>
                    <a:pt x="19" y="39"/>
                    <a:pt x="18" y="40"/>
                    <a:pt x="18" y="41"/>
                  </a:cubicBezTo>
                  <a:cubicBezTo>
                    <a:pt x="17" y="42"/>
                    <a:pt x="17" y="42"/>
                    <a:pt x="17" y="43"/>
                  </a:cubicBezTo>
                  <a:cubicBezTo>
                    <a:pt x="15" y="46"/>
                    <a:pt x="14" y="49"/>
                    <a:pt x="13" y="52"/>
                  </a:cubicBezTo>
                  <a:cubicBezTo>
                    <a:pt x="13" y="52"/>
                    <a:pt x="12" y="52"/>
                    <a:pt x="12" y="52"/>
                  </a:cubicBezTo>
                  <a:cubicBezTo>
                    <a:pt x="12" y="53"/>
                    <a:pt x="11" y="55"/>
                    <a:pt x="11" y="56"/>
                  </a:cubicBezTo>
                  <a:cubicBezTo>
                    <a:pt x="10" y="57"/>
                    <a:pt x="10" y="58"/>
                    <a:pt x="10" y="58"/>
                  </a:cubicBezTo>
                  <a:cubicBezTo>
                    <a:pt x="9" y="60"/>
                    <a:pt x="9" y="61"/>
                    <a:pt x="8" y="63"/>
                  </a:cubicBezTo>
                  <a:cubicBezTo>
                    <a:pt x="8" y="63"/>
                    <a:pt x="8" y="63"/>
                    <a:pt x="8" y="63"/>
                  </a:cubicBezTo>
                  <a:cubicBezTo>
                    <a:pt x="6" y="69"/>
                    <a:pt x="5" y="74"/>
                    <a:pt x="3" y="79"/>
                  </a:cubicBezTo>
                  <a:cubicBezTo>
                    <a:pt x="3" y="80"/>
                    <a:pt x="3" y="80"/>
                    <a:pt x="3" y="80"/>
                  </a:cubicBezTo>
                  <a:cubicBezTo>
                    <a:pt x="2" y="86"/>
                    <a:pt x="1" y="92"/>
                    <a:pt x="0" y="97"/>
                  </a:cubicBezTo>
                  <a:cubicBezTo>
                    <a:pt x="0" y="97"/>
                    <a:pt x="0" y="97"/>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2" name="Line 44">
              <a:extLst>
                <a:ext uri="{FF2B5EF4-FFF2-40B4-BE49-F238E27FC236}">
                  <a16:creationId xmlns:a16="http://schemas.microsoft.com/office/drawing/2014/main" id="{DC020D64-B31C-F18D-FE3E-57DD804C3042}"/>
                </a:ext>
              </a:extLst>
            </p:cNvPr>
            <p:cNvSpPr>
              <a:spLocks noChangeShapeType="1"/>
            </p:cNvSpPr>
            <p:nvPr/>
          </p:nvSpPr>
          <p:spPr bwMode="auto">
            <a:xfrm flipH="1">
              <a:off x="1910402" y="230869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3" name="Line 45">
              <a:extLst>
                <a:ext uri="{FF2B5EF4-FFF2-40B4-BE49-F238E27FC236}">
                  <a16:creationId xmlns:a16="http://schemas.microsoft.com/office/drawing/2014/main" id="{016A59F3-EA7B-5EDA-D7E7-CE3B11990E66}"/>
                </a:ext>
              </a:extLst>
            </p:cNvPr>
            <p:cNvSpPr>
              <a:spLocks noChangeShapeType="1"/>
            </p:cNvSpPr>
            <p:nvPr/>
          </p:nvSpPr>
          <p:spPr bwMode="auto">
            <a:xfrm flipH="1">
              <a:off x="1910402" y="230869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4" name="Freeform 46">
              <a:extLst>
                <a:ext uri="{FF2B5EF4-FFF2-40B4-BE49-F238E27FC236}">
                  <a16:creationId xmlns:a16="http://schemas.microsoft.com/office/drawing/2014/main" id="{12CE5889-296F-61C2-3A44-3B20F1903D7A}"/>
                </a:ext>
              </a:extLst>
            </p:cNvPr>
            <p:cNvSpPr/>
            <p:nvPr/>
          </p:nvSpPr>
          <p:spPr bwMode="auto">
            <a:xfrm>
              <a:off x="1799044" y="1748845"/>
              <a:ext cx="209433" cy="142007"/>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20 w 34"/>
                <a:gd name="T23" fmla="*/ 7 h 23"/>
                <a:gd name="T24" fmla="*/ 15 w 34"/>
                <a:gd name="T25" fmla="*/ 11 h 23"/>
                <a:gd name="T26" fmla="*/ 11 w 34"/>
                <a:gd name="T27" fmla="*/ 14 h 23"/>
                <a:gd name="T28" fmla="*/ 10 w 34"/>
                <a:gd name="T29" fmla="*/ 15 h 23"/>
                <a:gd name="T30" fmla="*/ 6 w 34"/>
                <a:gd name="T31" fmla="*/ 19 h 23"/>
                <a:gd name="T32" fmla="*/ 5 w 34"/>
                <a:gd name="T33" fmla="*/ 19 h 23"/>
                <a:gd name="T34" fmla="*/ 0 w 34"/>
                <a:gd name="T35" fmla="*/ 23 h 23"/>
                <a:gd name="T36" fmla="*/ 7 w 34"/>
                <a:gd name="T3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20" y="7"/>
                    <a:pt x="20" y="7"/>
                    <a:pt x="20" y="7"/>
                  </a:cubicBezTo>
                  <a:cubicBezTo>
                    <a:pt x="18" y="9"/>
                    <a:pt x="17" y="10"/>
                    <a:pt x="15" y="11"/>
                  </a:cubicBezTo>
                  <a:cubicBezTo>
                    <a:pt x="14" y="12"/>
                    <a:pt x="13" y="13"/>
                    <a:pt x="11" y="14"/>
                  </a:cubicBezTo>
                  <a:cubicBezTo>
                    <a:pt x="11" y="14"/>
                    <a:pt x="10" y="15"/>
                    <a:pt x="10" y="15"/>
                  </a:cubicBezTo>
                  <a:cubicBezTo>
                    <a:pt x="8" y="16"/>
                    <a:pt x="7" y="17"/>
                    <a:pt x="6" y="19"/>
                  </a:cubicBezTo>
                  <a:cubicBezTo>
                    <a:pt x="5" y="19"/>
                    <a:pt x="5" y="19"/>
                    <a:pt x="5" y="19"/>
                  </a:cubicBezTo>
                  <a:cubicBezTo>
                    <a:pt x="3" y="21"/>
                    <a:pt x="2" y="22"/>
                    <a:pt x="0" y="23"/>
                  </a:cubicBezTo>
                  <a:cubicBezTo>
                    <a:pt x="2" y="23"/>
                    <a:pt x="5" y="23"/>
                    <a:pt x="7" y="23"/>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5" name="Freeform 47">
              <a:extLst>
                <a:ext uri="{FF2B5EF4-FFF2-40B4-BE49-F238E27FC236}">
                  <a16:creationId xmlns:a16="http://schemas.microsoft.com/office/drawing/2014/main" id="{7545F094-4EB1-BB4E-E169-9F8D7128D10A}"/>
                </a:ext>
              </a:extLst>
            </p:cNvPr>
            <p:cNvSpPr/>
            <p:nvPr/>
          </p:nvSpPr>
          <p:spPr bwMode="auto">
            <a:xfrm>
              <a:off x="2279209" y="1976668"/>
              <a:ext cx="203304" cy="423976"/>
            </a:xfrm>
            <a:custGeom>
              <a:avLst/>
              <a:gdLst>
                <a:gd name="T0" fmla="*/ 31 w 33"/>
                <a:gd name="T1" fmla="*/ 65 h 69"/>
                <a:gd name="T2" fmla="*/ 31 w 33"/>
                <a:gd name="T3" fmla="*/ 67 h 69"/>
                <a:gd name="T4" fmla="*/ 33 w 33"/>
                <a:gd name="T5" fmla="*/ 65 h 69"/>
                <a:gd name="T6" fmla="*/ 33 w 33"/>
                <a:gd name="T7" fmla="*/ 56 h 69"/>
                <a:gd name="T8" fmla="*/ 33 w 33"/>
                <a:gd name="T9" fmla="*/ 56 h 69"/>
                <a:gd name="T10" fmla="*/ 33 w 33"/>
                <a:gd name="T11" fmla="*/ 55 h 69"/>
                <a:gd name="T12" fmla="*/ 33 w 33"/>
                <a:gd name="T13" fmla="*/ 0 h 69"/>
                <a:gd name="T14" fmla="*/ 31 w 33"/>
                <a:gd name="T15" fmla="*/ 2 h 69"/>
                <a:gd name="T16" fmla="*/ 27 w 33"/>
                <a:gd name="T17" fmla="*/ 9 h 69"/>
                <a:gd name="T18" fmla="*/ 24 w 33"/>
                <a:gd name="T19" fmla="*/ 10 h 69"/>
                <a:gd name="T20" fmla="*/ 23 w 33"/>
                <a:gd name="T21" fmla="*/ 12 h 69"/>
                <a:gd name="T22" fmla="*/ 19 w 33"/>
                <a:gd name="T23" fmla="*/ 16 h 69"/>
                <a:gd name="T24" fmla="*/ 20 w 33"/>
                <a:gd name="T25" fmla="*/ 23 h 69"/>
                <a:gd name="T26" fmla="*/ 22 w 33"/>
                <a:gd name="T27" fmla="*/ 27 h 69"/>
                <a:gd name="T28" fmla="*/ 22 w 33"/>
                <a:gd name="T29" fmla="*/ 31 h 69"/>
                <a:gd name="T30" fmla="*/ 23 w 33"/>
                <a:gd name="T31" fmla="*/ 33 h 69"/>
                <a:gd name="T32" fmla="*/ 19 w 33"/>
                <a:gd name="T33" fmla="*/ 34 h 69"/>
                <a:gd name="T34" fmla="*/ 17 w 33"/>
                <a:gd name="T35" fmla="*/ 37 h 69"/>
                <a:gd name="T36" fmla="*/ 13 w 33"/>
                <a:gd name="T37" fmla="*/ 39 h 69"/>
                <a:gd name="T38" fmla="*/ 14 w 33"/>
                <a:gd name="T39" fmla="*/ 37 h 69"/>
                <a:gd name="T40" fmla="*/ 14 w 33"/>
                <a:gd name="T41" fmla="*/ 34 h 69"/>
                <a:gd name="T42" fmla="*/ 12 w 33"/>
                <a:gd name="T43" fmla="*/ 28 h 69"/>
                <a:gd name="T44" fmla="*/ 10 w 33"/>
                <a:gd name="T45" fmla="*/ 25 h 69"/>
                <a:gd name="T46" fmla="*/ 10 w 33"/>
                <a:gd name="T47" fmla="*/ 23 h 69"/>
                <a:gd name="T48" fmla="*/ 7 w 33"/>
                <a:gd name="T49" fmla="*/ 23 h 69"/>
                <a:gd name="T50" fmla="*/ 6 w 33"/>
                <a:gd name="T51" fmla="*/ 29 h 69"/>
                <a:gd name="T52" fmla="*/ 7 w 33"/>
                <a:gd name="T53" fmla="*/ 32 h 69"/>
                <a:gd name="T54" fmla="*/ 7 w 33"/>
                <a:gd name="T55" fmla="*/ 35 h 69"/>
                <a:gd name="T56" fmla="*/ 6 w 33"/>
                <a:gd name="T57" fmla="*/ 39 h 69"/>
                <a:gd name="T58" fmla="*/ 5 w 33"/>
                <a:gd name="T59" fmla="*/ 42 h 69"/>
                <a:gd name="T60" fmla="*/ 10 w 33"/>
                <a:gd name="T61" fmla="*/ 42 h 69"/>
                <a:gd name="T62" fmla="*/ 12 w 33"/>
                <a:gd name="T63" fmla="*/ 42 h 69"/>
                <a:gd name="T64" fmla="*/ 9 w 33"/>
                <a:gd name="T65" fmla="*/ 44 h 69"/>
                <a:gd name="T66" fmla="*/ 6 w 33"/>
                <a:gd name="T67" fmla="*/ 47 h 69"/>
                <a:gd name="T68" fmla="*/ 7 w 33"/>
                <a:gd name="T69" fmla="*/ 48 h 69"/>
                <a:gd name="T70" fmla="*/ 10 w 33"/>
                <a:gd name="T71" fmla="*/ 52 h 69"/>
                <a:gd name="T72" fmla="*/ 10 w 33"/>
                <a:gd name="T73" fmla="*/ 55 h 69"/>
                <a:gd name="T74" fmla="*/ 4 w 33"/>
                <a:gd name="T75" fmla="*/ 55 h 69"/>
                <a:gd name="T76" fmla="*/ 0 w 33"/>
                <a:gd name="T77" fmla="*/ 60 h 69"/>
                <a:gd name="T78" fmla="*/ 0 w 33"/>
                <a:gd name="T79" fmla="*/ 66 h 69"/>
                <a:gd name="T80" fmla="*/ 5 w 33"/>
                <a:gd name="T81" fmla="*/ 68 h 69"/>
                <a:gd name="T82" fmla="*/ 9 w 33"/>
                <a:gd name="T83" fmla="*/ 68 h 69"/>
                <a:gd name="T84" fmla="*/ 13 w 33"/>
                <a:gd name="T85" fmla="*/ 63 h 69"/>
                <a:gd name="T86" fmla="*/ 17 w 33"/>
                <a:gd name="T87" fmla="*/ 58 h 69"/>
                <a:gd name="T88" fmla="*/ 22 w 33"/>
                <a:gd name="T89" fmla="*/ 56 h 69"/>
                <a:gd name="T90" fmla="*/ 23 w 33"/>
                <a:gd name="T91" fmla="*/ 61 h 69"/>
                <a:gd name="T92" fmla="*/ 27 w 33"/>
                <a:gd name="T93" fmla="*/ 61 h 69"/>
                <a:gd name="T94" fmla="*/ 27 w 33"/>
                <a:gd name="T95" fmla="*/ 59 h 69"/>
                <a:gd name="T96" fmla="*/ 31 w 33"/>
                <a:gd name="T97" fmla="*/ 62 h 69"/>
                <a:gd name="T98" fmla="*/ 31 w 33"/>
                <a:gd name="T99"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69">
                  <a:moveTo>
                    <a:pt x="31" y="65"/>
                  </a:moveTo>
                  <a:cubicBezTo>
                    <a:pt x="30" y="65"/>
                    <a:pt x="30" y="67"/>
                    <a:pt x="31" y="67"/>
                  </a:cubicBezTo>
                  <a:cubicBezTo>
                    <a:pt x="32" y="67"/>
                    <a:pt x="32" y="66"/>
                    <a:pt x="33" y="65"/>
                  </a:cubicBezTo>
                  <a:cubicBezTo>
                    <a:pt x="33" y="56"/>
                    <a:pt x="33" y="56"/>
                    <a:pt x="33" y="56"/>
                  </a:cubicBezTo>
                  <a:cubicBezTo>
                    <a:pt x="33" y="56"/>
                    <a:pt x="33" y="56"/>
                    <a:pt x="33" y="56"/>
                  </a:cubicBezTo>
                  <a:cubicBezTo>
                    <a:pt x="32" y="55"/>
                    <a:pt x="32" y="55"/>
                    <a:pt x="33" y="55"/>
                  </a:cubicBezTo>
                  <a:cubicBezTo>
                    <a:pt x="33" y="0"/>
                    <a:pt x="33" y="0"/>
                    <a:pt x="33" y="0"/>
                  </a:cubicBezTo>
                  <a:cubicBezTo>
                    <a:pt x="32" y="1"/>
                    <a:pt x="31" y="2"/>
                    <a:pt x="31" y="2"/>
                  </a:cubicBezTo>
                  <a:cubicBezTo>
                    <a:pt x="30" y="3"/>
                    <a:pt x="27" y="7"/>
                    <a:pt x="27" y="9"/>
                  </a:cubicBezTo>
                  <a:cubicBezTo>
                    <a:pt x="26" y="10"/>
                    <a:pt x="25" y="10"/>
                    <a:pt x="24" y="10"/>
                  </a:cubicBezTo>
                  <a:cubicBezTo>
                    <a:pt x="24" y="10"/>
                    <a:pt x="23" y="11"/>
                    <a:pt x="23" y="12"/>
                  </a:cubicBezTo>
                  <a:cubicBezTo>
                    <a:pt x="23" y="12"/>
                    <a:pt x="20" y="14"/>
                    <a:pt x="19" y="16"/>
                  </a:cubicBezTo>
                  <a:cubicBezTo>
                    <a:pt x="19" y="18"/>
                    <a:pt x="20" y="22"/>
                    <a:pt x="20" y="23"/>
                  </a:cubicBezTo>
                  <a:cubicBezTo>
                    <a:pt x="20" y="25"/>
                    <a:pt x="21" y="27"/>
                    <a:pt x="22" y="27"/>
                  </a:cubicBezTo>
                  <a:cubicBezTo>
                    <a:pt x="23" y="27"/>
                    <a:pt x="23" y="30"/>
                    <a:pt x="22" y="31"/>
                  </a:cubicBezTo>
                  <a:cubicBezTo>
                    <a:pt x="22" y="31"/>
                    <a:pt x="23" y="32"/>
                    <a:pt x="23" y="33"/>
                  </a:cubicBezTo>
                  <a:cubicBezTo>
                    <a:pt x="23" y="33"/>
                    <a:pt x="20" y="34"/>
                    <a:pt x="19" y="34"/>
                  </a:cubicBezTo>
                  <a:cubicBezTo>
                    <a:pt x="19" y="35"/>
                    <a:pt x="17" y="36"/>
                    <a:pt x="17" y="37"/>
                  </a:cubicBezTo>
                  <a:cubicBezTo>
                    <a:pt x="17" y="38"/>
                    <a:pt x="14" y="38"/>
                    <a:pt x="13" y="39"/>
                  </a:cubicBezTo>
                  <a:cubicBezTo>
                    <a:pt x="14" y="38"/>
                    <a:pt x="14" y="38"/>
                    <a:pt x="14" y="37"/>
                  </a:cubicBezTo>
                  <a:cubicBezTo>
                    <a:pt x="15" y="36"/>
                    <a:pt x="14" y="35"/>
                    <a:pt x="14" y="34"/>
                  </a:cubicBezTo>
                  <a:cubicBezTo>
                    <a:pt x="13" y="34"/>
                    <a:pt x="13" y="29"/>
                    <a:pt x="12" y="28"/>
                  </a:cubicBezTo>
                  <a:cubicBezTo>
                    <a:pt x="12" y="27"/>
                    <a:pt x="10" y="25"/>
                    <a:pt x="10" y="25"/>
                  </a:cubicBezTo>
                  <a:cubicBezTo>
                    <a:pt x="9" y="25"/>
                    <a:pt x="10" y="24"/>
                    <a:pt x="10" y="23"/>
                  </a:cubicBezTo>
                  <a:cubicBezTo>
                    <a:pt x="10" y="22"/>
                    <a:pt x="8" y="22"/>
                    <a:pt x="7" y="23"/>
                  </a:cubicBezTo>
                  <a:cubicBezTo>
                    <a:pt x="7" y="23"/>
                    <a:pt x="6" y="28"/>
                    <a:pt x="6" y="29"/>
                  </a:cubicBezTo>
                  <a:cubicBezTo>
                    <a:pt x="6" y="30"/>
                    <a:pt x="7" y="32"/>
                    <a:pt x="7" y="32"/>
                  </a:cubicBezTo>
                  <a:cubicBezTo>
                    <a:pt x="8" y="32"/>
                    <a:pt x="8" y="35"/>
                    <a:pt x="7" y="35"/>
                  </a:cubicBezTo>
                  <a:cubicBezTo>
                    <a:pt x="6" y="35"/>
                    <a:pt x="5" y="38"/>
                    <a:pt x="6" y="39"/>
                  </a:cubicBezTo>
                  <a:cubicBezTo>
                    <a:pt x="6" y="40"/>
                    <a:pt x="5" y="41"/>
                    <a:pt x="5" y="42"/>
                  </a:cubicBezTo>
                  <a:cubicBezTo>
                    <a:pt x="4" y="42"/>
                    <a:pt x="8" y="42"/>
                    <a:pt x="10" y="42"/>
                  </a:cubicBezTo>
                  <a:cubicBezTo>
                    <a:pt x="11" y="42"/>
                    <a:pt x="13" y="42"/>
                    <a:pt x="12" y="42"/>
                  </a:cubicBezTo>
                  <a:cubicBezTo>
                    <a:pt x="12" y="43"/>
                    <a:pt x="9" y="43"/>
                    <a:pt x="9" y="44"/>
                  </a:cubicBezTo>
                  <a:cubicBezTo>
                    <a:pt x="8" y="45"/>
                    <a:pt x="6" y="46"/>
                    <a:pt x="6" y="47"/>
                  </a:cubicBezTo>
                  <a:cubicBezTo>
                    <a:pt x="5" y="47"/>
                    <a:pt x="6" y="48"/>
                    <a:pt x="7" y="48"/>
                  </a:cubicBezTo>
                  <a:cubicBezTo>
                    <a:pt x="8" y="48"/>
                    <a:pt x="9" y="51"/>
                    <a:pt x="10" y="52"/>
                  </a:cubicBezTo>
                  <a:cubicBezTo>
                    <a:pt x="10" y="53"/>
                    <a:pt x="10" y="54"/>
                    <a:pt x="10" y="55"/>
                  </a:cubicBezTo>
                  <a:cubicBezTo>
                    <a:pt x="10" y="55"/>
                    <a:pt x="5" y="54"/>
                    <a:pt x="4" y="55"/>
                  </a:cubicBezTo>
                  <a:cubicBezTo>
                    <a:pt x="2" y="55"/>
                    <a:pt x="0" y="59"/>
                    <a:pt x="0" y="60"/>
                  </a:cubicBezTo>
                  <a:cubicBezTo>
                    <a:pt x="0" y="61"/>
                    <a:pt x="0" y="65"/>
                    <a:pt x="0" y="66"/>
                  </a:cubicBezTo>
                  <a:cubicBezTo>
                    <a:pt x="1" y="67"/>
                    <a:pt x="4" y="67"/>
                    <a:pt x="5" y="68"/>
                  </a:cubicBezTo>
                  <a:cubicBezTo>
                    <a:pt x="5" y="68"/>
                    <a:pt x="9" y="68"/>
                    <a:pt x="9" y="68"/>
                  </a:cubicBezTo>
                  <a:cubicBezTo>
                    <a:pt x="10" y="69"/>
                    <a:pt x="12" y="65"/>
                    <a:pt x="13" y="63"/>
                  </a:cubicBezTo>
                  <a:cubicBezTo>
                    <a:pt x="13" y="62"/>
                    <a:pt x="16" y="59"/>
                    <a:pt x="17" y="58"/>
                  </a:cubicBezTo>
                  <a:cubicBezTo>
                    <a:pt x="18" y="56"/>
                    <a:pt x="21" y="57"/>
                    <a:pt x="22" y="56"/>
                  </a:cubicBezTo>
                  <a:cubicBezTo>
                    <a:pt x="23" y="55"/>
                    <a:pt x="23" y="59"/>
                    <a:pt x="23" y="61"/>
                  </a:cubicBezTo>
                  <a:cubicBezTo>
                    <a:pt x="24" y="62"/>
                    <a:pt x="27" y="62"/>
                    <a:pt x="27" y="61"/>
                  </a:cubicBezTo>
                  <a:cubicBezTo>
                    <a:pt x="26" y="59"/>
                    <a:pt x="27" y="58"/>
                    <a:pt x="27" y="59"/>
                  </a:cubicBezTo>
                  <a:cubicBezTo>
                    <a:pt x="27" y="59"/>
                    <a:pt x="31" y="61"/>
                    <a:pt x="31" y="62"/>
                  </a:cubicBezTo>
                  <a:cubicBezTo>
                    <a:pt x="32" y="63"/>
                    <a:pt x="32" y="65"/>
                    <a:pt x="31" y="65"/>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6" name="Freeform 48">
              <a:extLst>
                <a:ext uri="{FF2B5EF4-FFF2-40B4-BE49-F238E27FC236}">
                  <a16:creationId xmlns:a16="http://schemas.microsoft.com/office/drawing/2014/main" id="{97BB6D1F-D74F-E9BC-CA98-8CCDC1F9345E}"/>
                </a:ext>
              </a:extLst>
            </p:cNvPr>
            <p:cNvSpPr/>
            <p:nvPr/>
          </p:nvSpPr>
          <p:spPr bwMode="auto">
            <a:xfrm>
              <a:off x="2217911" y="2388385"/>
              <a:ext cx="264601" cy="695729"/>
            </a:xfrm>
            <a:custGeom>
              <a:avLst/>
              <a:gdLst>
                <a:gd name="T0" fmla="*/ 43 w 43"/>
                <a:gd name="T1" fmla="*/ 9 h 113"/>
                <a:gd name="T2" fmla="*/ 41 w 43"/>
                <a:gd name="T3" fmla="*/ 8 h 113"/>
                <a:gd name="T4" fmla="*/ 37 w 43"/>
                <a:gd name="T5" fmla="*/ 3 h 113"/>
                <a:gd name="T6" fmla="*/ 37 w 43"/>
                <a:gd name="T7" fmla="*/ 1 h 113"/>
                <a:gd name="T8" fmla="*/ 31 w 43"/>
                <a:gd name="T9" fmla="*/ 1 h 113"/>
                <a:gd name="T10" fmla="*/ 21 w 43"/>
                <a:gd name="T11" fmla="*/ 3 h 113"/>
                <a:gd name="T12" fmla="*/ 16 w 43"/>
                <a:gd name="T13" fmla="*/ 3 h 113"/>
                <a:gd name="T14" fmla="*/ 12 w 43"/>
                <a:gd name="T15" fmla="*/ 5 h 113"/>
                <a:gd name="T16" fmla="*/ 9 w 43"/>
                <a:gd name="T17" fmla="*/ 13 h 113"/>
                <a:gd name="T18" fmla="*/ 8 w 43"/>
                <a:gd name="T19" fmla="*/ 15 h 113"/>
                <a:gd name="T20" fmla="*/ 7 w 43"/>
                <a:gd name="T21" fmla="*/ 17 h 113"/>
                <a:gd name="T22" fmla="*/ 1 w 43"/>
                <a:gd name="T23" fmla="*/ 26 h 113"/>
                <a:gd name="T24" fmla="*/ 0 w 43"/>
                <a:gd name="T25" fmla="*/ 39 h 113"/>
                <a:gd name="T26" fmla="*/ 3 w 43"/>
                <a:gd name="T27" fmla="*/ 49 h 113"/>
                <a:gd name="T28" fmla="*/ 10 w 43"/>
                <a:gd name="T29" fmla="*/ 56 h 113"/>
                <a:gd name="T30" fmla="*/ 18 w 43"/>
                <a:gd name="T31" fmla="*/ 57 h 113"/>
                <a:gd name="T32" fmla="*/ 22 w 43"/>
                <a:gd name="T33" fmla="*/ 53 h 113"/>
                <a:gd name="T34" fmla="*/ 24 w 43"/>
                <a:gd name="T35" fmla="*/ 54 h 113"/>
                <a:gd name="T36" fmla="*/ 25 w 43"/>
                <a:gd name="T37" fmla="*/ 54 h 113"/>
                <a:gd name="T38" fmla="*/ 29 w 43"/>
                <a:gd name="T39" fmla="*/ 56 h 113"/>
                <a:gd name="T40" fmla="*/ 33 w 43"/>
                <a:gd name="T41" fmla="*/ 56 h 113"/>
                <a:gd name="T42" fmla="*/ 34 w 43"/>
                <a:gd name="T43" fmla="*/ 64 h 113"/>
                <a:gd name="T44" fmla="*/ 35 w 43"/>
                <a:gd name="T45" fmla="*/ 73 h 113"/>
                <a:gd name="T46" fmla="*/ 38 w 43"/>
                <a:gd name="T47" fmla="*/ 82 h 113"/>
                <a:gd name="T48" fmla="*/ 37 w 43"/>
                <a:gd name="T49" fmla="*/ 92 h 113"/>
                <a:gd name="T50" fmla="*/ 40 w 43"/>
                <a:gd name="T51" fmla="*/ 102 h 113"/>
                <a:gd name="T52" fmla="*/ 41 w 43"/>
                <a:gd name="T53" fmla="*/ 109 h 113"/>
                <a:gd name="T54" fmla="*/ 43 w 43"/>
                <a:gd name="T55" fmla="*/ 113 h 113"/>
                <a:gd name="T56" fmla="*/ 43 w 43"/>
                <a:gd name="T57"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113">
                  <a:moveTo>
                    <a:pt x="43" y="9"/>
                  </a:moveTo>
                  <a:cubicBezTo>
                    <a:pt x="42" y="8"/>
                    <a:pt x="42" y="8"/>
                    <a:pt x="41" y="8"/>
                  </a:cubicBezTo>
                  <a:cubicBezTo>
                    <a:pt x="39" y="7"/>
                    <a:pt x="38" y="4"/>
                    <a:pt x="37" y="3"/>
                  </a:cubicBezTo>
                  <a:cubicBezTo>
                    <a:pt x="37" y="3"/>
                    <a:pt x="37" y="2"/>
                    <a:pt x="37" y="1"/>
                  </a:cubicBezTo>
                  <a:cubicBezTo>
                    <a:pt x="37" y="1"/>
                    <a:pt x="32" y="0"/>
                    <a:pt x="31" y="1"/>
                  </a:cubicBezTo>
                  <a:cubicBezTo>
                    <a:pt x="30" y="1"/>
                    <a:pt x="22" y="2"/>
                    <a:pt x="21" y="3"/>
                  </a:cubicBezTo>
                  <a:cubicBezTo>
                    <a:pt x="19" y="4"/>
                    <a:pt x="16" y="3"/>
                    <a:pt x="16" y="3"/>
                  </a:cubicBezTo>
                  <a:cubicBezTo>
                    <a:pt x="15" y="3"/>
                    <a:pt x="13" y="5"/>
                    <a:pt x="12" y="5"/>
                  </a:cubicBezTo>
                  <a:cubicBezTo>
                    <a:pt x="11" y="6"/>
                    <a:pt x="10" y="9"/>
                    <a:pt x="9" y="13"/>
                  </a:cubicBezTo>
                  <a:cubicBezTo>
                    <a:pt x="9" y="13"/>
                    <a:pt x="9" y="13"/>
                    <a:pt x="8" y="15"/>
                  </a:cubicBezTo>
                  <a:cubicBezTo>
                    <a:pt x="7" y="17"/>
                    <a:pt x="7" y="17"/>
                    <a:pt x="7" y="17"/>
                  </a:cubicBezTo>
                  <a:cubicBezTo>
                    <a:pt x="5" y="19"/>
                    <a:pt x="2" y="25"/>
                    <a:pt x="1" y="26"/>
                  </a:cubicBezTo>
                  <a:cubicBezTo>
                    <a:pt x="1" y="27"/>
                    <a:pt x="0" y="36"/>
                    <a:pt x="0" y="39"/>
                  </a:cubicBezTo>
                  <a:cubicBezTo>
                    <a:pt x="0" y="41"/>
                    <a:pt x="3" y="48"/>
                    <a:pt x="3" y="49"/>
                  </a:cubicBezTo>
                  <a:cubicBezTo>
                    <a:pt x="4" y="51"/>
                    <a:pt x="8" y="55"/>
                    <a:pt x="10" y="56"/>
                  </a:cubicBezTo>
                  <a:cubicBezTo>
                    <a:pt x="11" y="56"/>
                    <a:pt x="16" y="57"/>
                    <a:pt x="18" y="57"/>
                  </a:cubicBezTo>
                  <a:cubicBezTo>
                    <a:pt x="19" y="57"/>
                    <a:pt x="21" y="55"/>
                    <a:pt x="22" y="53"/>
                  </a:cubicBezTo>
                  <a:cubicBezTo>
                    <a:pt x="22" y="53"/>
                    <a:pt x="22" y="53"/>
                    <a:pt x="24" y="54"/>
                  </a:cubicBezTo>
                  <a:cubicBezTo>
                    <a:pt x="25" y="54"/>
                    <a:pt x="25" y="54"/>
                    <a:pt x="25" y="54"/>
                  </a:cubicBezTo>
                  <a:cubicBezTo>
                    <a:pt x="25" y="55"/>
                    <a:pt x="28" y="56"/>
                    <a:pt x="29" y="56"/>
                  </a:cubicBezTo>
                  <a:cubicBezTo>
                    <a:pt x="30" y="57"/>
                    <a:pt x="32" y="56"/>
                    <a:pt x="33" y="56"/>
                  </a:cubicBezTo>
                  <a:cubicBezTo>
                    <a:pt x="34" y="56"/>
                    <a:pt x="34" y="62"/>
                    <a:pt x="34" y="64"/>
                  </a:cubicBezTo>
                  <a:cubicBezTo>
                    <a:pt x="33" y="66"/>
                    <a:pt x="35" y="72"/>
                    <a:pt x="35" y="73"/>
                  </a:cubicBezTo>
                  <a:cubicBezTo>
                    <a:pt x="36" y="75"/>
                    <a:pt x="38" y="80"/>
                    <a:pt x="38" y="82"/>
                  </a:cubicBezTo>
                  <a:cubicBezTo>
                    <a:pt x="38" y="84"/>
                    <a:pt x="37" y="90"/>
                    <a:pt x="37" y="92"/>
                  </a:cubicBezTo>
                  <a:cubicBezTo>
                    <a:pt x="37" y="94"/>
                    <a:pt x="39" y="100"/>
                    <a:pt x="40" y="102"/>
                  </a:cubicBezTo>
                  <a:cubicBezTo>
                    <a:pt x="41" y="104"/>
                    <a:pt x="41" y="108"/>
                    <a:pt x="41" y="109"/>
                  </a:cubicBezTo>
                  <a:cubicBezTo>
                    <a:pt x="41" y="109"/>
                    <a:pt x="42" y="111"/>
                    <a:pt x="43" y="113"/>
                  </a:cubicBezTo>
                  <a:lnTo>
                    <a:pt x="43" y="9"/>
                  </a:ln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7" name="Freeform 49">
              <a:extLst>
                <a:ext uri="{FF2B5EF4-FFF2-40B4-BE49-F238E27FC236}">
                  <a16:creationId xmlns:a16="http://schemas.microsoft.com/office/drawing/2014/main" id="{AC70C837-F363-7A69-ADED-8C2D4C57E67C}"/>
                </a:ext>
              </a:extLst>
            </p:cNvPr>
            <p:cNvSpPr/>
            <p:nvPr/>
          </p:nvSpPr>
          <p:spPr bwMode="auto">
            <a:xfrm>
              <a:off x="1971699" y="3299677"/>
              <a:ext cx="18389" cy="18389"/>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8" name="Freeform 50">
              <a:extLst>
                <a:ext uri="{FF2B5EF4-FFF2-40B4-BE49-F238E27FC236}">
                  <a16:creationId xmlns:a16="http://schemas.microsoft.com/office/drawing/2014/main" id="{A9F5AD20-3863-6956-EED7-52F4F46D9510}"/>
                </a:ext>
              </a:extLst>
            </p:cNvPr>
            <p:cNvSpPr/>
            <p:nvPr/>
          </p:nvSpPr>
          <p:spPr bwMode="auto">
            <a:xfrm>
              <a:off x="1922661" y="1730456"/>
              <a:ext cx="417846" cy="381068"/>
            </a:xfrm>
            <a:custGeom>
              <a:avLst/>
              <a:gdLst>
                <a:gd name="T0" fmla="*/ 53 w 68"/>
                <a:gd name="T1" fmla="*/ 36 h 62"/>
                <a:gd name="T2" fmla="*/ 56 w 68"/>
                <a:gd name="T3" fmla="*/ 35 h 62"/>
                <a:gd name="T4" fmla="*/ 56 w 68"/>
                <a:gd name="T5" fmla="*/ 34 h 62"/>
                <a:gd name="T6" fmla="*/ 56 w 68"/>
                <a:gd name="T7" fmla="*/ 32 h 62"/>
                <a:gd name="T8" fmla="*/ 59 w 68"/>
                <a:gd name="T9" fmla="*/ 26 h 62"/>
                <a:gd name="T10" fmla="*/ 61 w 68"/>
                <a:gd name="T11" fmla="*/ 21 h 62"/>
                <a:gd name="T12" fmla="*/ 60 w 68"/>
                <a:gd name="T13" fmla="*/ 18 h 62"/>
                <a:gd name="T14" fmla="*/ 61 w 68"/>
                <a:gd name="T15" fmla="*/ 17 h 62"/>
                <a:gd name="T16" fmla="*/ 61 w 68"/>
                <a:gd name="T17" fmla="*/ 13 h 62"/>
                <a:gd name="T18" fmla="*/ 64 w 68"/>
                <a:gd name="T19" fmla="*/ 11 h 62"/>
                <a:gd name="T20" fmla="*/ 67 w 68"/>
                <a:gd name="T21" fmla="*/ 10 h 62"/>
                <a:gd name="T22" fmla="*/ 68 w 68"/>
                <a:gd name="T23" fmla="*/ 7 h 62"/>
                <a:gd name="T24" fmla="*/ 64 w 68"/>
                <a:gd name="T25" fmla="*/ 6 h 62"/>
                <a:gd name="T26" fmla="*/ 59 w 68"/>
                <a:gd name="T27" fmla="*/ 6 h 62"/>
                <a:gd name="T28" fmla="*/ 60 w 68"/>
                <a:gd name="T29" fmla="*/ 3 h 62"/>
                <a:gd name="T30" fmla="*/ 59 w 68"/>
                <a:gd name="T31" fmla="*/ 1 h 62"/>
                <a:gd name="T32" fmla="*/ 52 w 68"/>
                <a:gd name="T33" fmla="*/ 0 h 62"/>
                <a:gd name="T34" fmla="*/ 49 w 68"/>
                <a:gd name="T35" fmla="*/ 0 h 62"/>
                <a:gd name="T36" fmla="*/ 42 w 68"/>
                <a:gd name="T37" fmla="*/ 1 h 62"/>
                <a:gd name="T38" fmla="*/ 33 w 68"/>
                <a:gd name="T39" fmla="*/ 1 h 62"/>
                <a:gd name="T40" fmla="*/ 31 w 68"/>
                <a:gd name="T41" fmla="*/ 5 h 62"/>
                <a:gd name="T42" fmla="*/ 24 w 68"/>
                <a:gd name="T43" fmla="*/ 5 h 62"/>
                <a:gd name="T44" fmla="*/ 11 w 68"/>
                <a:gd name="T45" fmla="*/ 9 h 62"/>
                <a:gd name="T46" fmla="*/ 8 w 68"/>
                <a:gd name="T47" fmla="*/ 13 h 62"/>
                <a:gd name="T48" fmla="*/ 5 w 68"/>
                <a:gd name="T49" fmla="*/ 16 h 62"/>
                <a:gd name="T50" fmla="*/ 0 w 68"/>
                <a:gd name="T51" fmla="*/ 17 h 62"/>
                <a:gd name="T52" fmla="*/ 1 w 68"/>
                <a:gd name="T53" fmla="*/ 19 h 62"/>
                <a:gd name="T54" fmla="*/ 3 w 68"/>
                <a:gd name="T55" fmla="*/ 19 h 62"/>
                <a:gd name="T56" fmla="*/ 7 w 68"/>
                <a:gd name="T57" fmla="*/ 20 h 62"/>
                <a:gd name="T58" fmla="*/ 4 w 68"/>
                <a:gd name="T59" fmla="*/ 21 h 62"/>
                <a:gd name="T60" fmla="*/ 4 w 68"/>
                <a:gd name="T61" fmla="*/ 24 h 62"/>
                <a:gd name="T62" fmla="*/ 8 w 68"/>
                <a:gd name="T63" fmla="*/ 24 h 62"/>
                <a:gd name="T64" fmla="*/ 13 w 68"/>
                <a:gd name="T65" fmla="*/ 25 h 62"/>
                <a:gd name="T66" fmla="*/ 16 w 68"/>
                <a:gd name="T67" fmla="*/ 29 h 62"/>
                <a:gd name="T68" fmla="*/ 16 w 68"/>
                <a:gd name="T69" fmla="*/ 33 h 62"/>
                <a:gd name="T70" fmla="*/ 19 w 68"/>
                <a:gd name="T71" fmla="*/ 35 h 62"/>
                <a:gd name="T72" fmla="*/ 19 w 68"/>
                <a:gd name="T73" fmla="*/ 36 h 62"/>
                <a:gd name="T74" fmla="*/ 19 w 68"/>
                <a:gd name="T75" fmla="*/ 39 h 62"/>
                <a:gd name="T76" fmla="*/ 19 w 68"/>
                <a:gd name="T77" fmla="*/ 42 h 62"/>
                <a:gd name="T78" fmla="*/ 18 w 68"/>
                <a:gd name="T79" fmla="*/ 45 h 62"/>
                <a:gd name="T80" fmla="*/ 21 w 68"/>
                <a:gd name="T81" fmla="*/ 55 h 62"/>
                <a:gd name="T82" fmla="*/ 23 w 68"/>
                <a:gd name="T83" fmla="*/ 60 h 62"/>
                <a:gd name="T84" fmla="*/ 27 w 68"/>
                <a:gd name="T85" fmla="*/ 62 h 62"/>
                <a:gd name="T86" fmla="*/ 29 w 68"/>
                <a:gd name="T87" fmla="*/ 61 h 62"/>
                <a:gd name="T88" fmla="*/ 31 w 68"/>
                <a:gd name="T89" fmla="*/ 57 h 62"/>
                <a:gd name="T90" fmla="*/ 34 w 68"/>
                <a:gd name="T91" fmla="*/ 49 h 62"/>
                <a:gd name="T92" fmla="*/ 38 w 68"/>
                <a:gd name="T93" fmla="*/ 49 h 62"/>
                <a:gd name="T94" fmla="*/ 41 w 68"/>
                <a:gd name="T95" fmla="*/ 46 h 62"/>
                <a:gd name="T96" fmla="*/ 46 w 68"/>
                <a:gd name="T97" fmla="*/ 43 h 62"/>
                <a:gd name="T98" fmla="*/ 50 w 68"/>
                <a:gd name="T99" fmla="*/ 38 h 62"/>
                <a:gd name="T100" fmla="*/ 49 w 68"/>
                <a:gd name="T101" fmla="*/ 37 h 62"/>
                <a:gd name="T102" fmla="*/ 48 w 68"/>
                <a:gd name="T103" fmla="*/ 35 h 62"/>
                <a:gd name="T104" fmla="*/ 53 w 68"/>
                <a:gd name="T105"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53" y="36"/>
                  </a:move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Freeform 51">
              <a:extLst>
                <a:ext uri="{FF2B5EF4-FFF2-40B4-BE49-F238E27FC236}">
                  <a16:creationId xmlns:a16="http://schemas.microsoft.com/office/drawing/2014/main" id="{8D8A1E13-C9DB-7035-7673-65F51E2528AA}"/>
                </a:ext>
              </a:extLst>
            </p:cNvPr>
            <p:cNvSpPr/>
            <p:nvPr/>
          </p:nvSpPr>
          <p:spPr bwMode="auto">
            <a:xfrm>
              <a:off x="2415086" y="1785624"/>
              <a:ext cx="67427" cy="91947"/>
            </a:xfrm>
            <a:custGeom>
              <a:avLst/>
              <a:gdLst>
                <a:gd name="T0" fmla="*/ 9 w 11"/>
                <a:gd name="T1" fmla="*/ 0 h 15"/>
                <a:gd name="T2" fmla="*/ 5 w 11"/>
                <a:gd name="T3" fmla="*/ 2 h 15"/>
                <a:gd name="T4" fmla="*/ 2 w 11"/>
                <a:gd name="T5" fmla="*/ 2 h 15"/>
                <a:gd name="T6" fmla="*/ 1 w 11"/>
                <a:gd name="T7" fmla="*/ 6 h 15"/>
                <a:gd name="T8" fmla="*/ 2 w 11"/>
                <a:gd name="T9" fmla="*/ 9 h 15"/>
                <a:gd name="T10" fmla="*/ 6 w 11"/>
                <a:gd name="T11" fmla="*/ 8 h 15"/>
                <a:gd name="T12" fmla="*/ 6 w 11"/>
                <a:gd name="T13" fmla="*/ 11 h 15"/>
                <a:gd name="T14" fmla="*/ 7 w 11"/>
                <a:gd name="T15" fmla="*/ 13 h 15"/>
                <a:gd name="T16" fmla="*/ 10 w 11"/>
                <a:gd name="T17" fmla="*/ 15 h 15"/>
                <a:gd name="T18" fmla="*/ 11 w 11"/>
                <a:gd name="T19" fmla="*/ 14 h 15"/>
                <a:gd name="T20" fmla="*/ 11 w 11"/>
                <a:gd name="T21" fmla="*/ 4 h 15"/>
                <a:gd name="T22" fmla="*/ 11 w 11"/>
                <a:gd name="T23" fmla="*/ 4 h 15"/>
                <a:gd name="T24" fmla="*/ 9 w 11"/>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1" y="15"/>
                    <a:pt x="11" y="14"/>
                  </a:cubicBezTo>
                  <a:cubicBezTo>
                    <a:pt x="11" y="4"/>
                    <a:pt x="11" y="4"/>
                    <a:pt x="11" y="4"/>
                  </a:cubicBezTo>
                  <a:cubicBezTo>
                    <a:pt x="11" y="4"/>
                    <a:pt x="11" y="4"/>
                    <a:pt x="11" y="4"/>
                  </a:cubicBezTo>
                  <a:cubicBezTo>
                    <a:pt x="10" y="4"/>
                    <a:pt x="10" y="1"/>
                    <a:pt x="9" y="0"/>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0" name="Freeform 52">
              <a:extLst>
                <a:ext uri="{FF2B5EF4-FFF2-40B4-BE49-F238E27FC236}">
                  <a16:creationId xmlns:a16="http://schemas.microsoft.com/office/drawing/2014/main" id="{43EA1685-388D-EBDC-95C2-6C5892B5A4A7}"/>
                </a:ext>
              </a:extLst>
            </p:cNvPr>
            <p:cNvSpPr/>
            <p:nvPr/>
          </p:nvSpPr>
          <p:spPr bwMode="auto">
            <a:xfrm>
              <a:off x="2273079" y="2167713"/>
              <a:ext cx="30649" cy="36779"/>
            </a:xfrm>
            <a:custGeom>
              <a:avLst/>
              <a:gdLst>
                <a:gd name="T0" fmla="*/ 4 w 5"/>
                <a:gd name="T1" fmla="*/ 6 h 6"/>
                <a:gd name="T2" fmla="*/ 5 w 5"/>
                <a:gd name="T3" fmla="*/ 4 h 6"/>
                <a:gd name="T4" fmla="*/ 3 w 5"/>
                <a:gd name="T5" fmla="*/ 0 h 6"/>
                <a:gd name="T6" fmla="*/ 1 w 5"/>
                <a:gd name="T7" fmla="*/ 2 h 6"/>
                <a:gd name="T8" fmla="*/ 0 w 5"/>
                <a:gd name="T9" fmla="*/ 5 h 6"/>
                <a:gd name="T10" fmla="*/ 4 w 5"/>
                <a:gd name="T11" fmla="*/ 6 h 6"/>
              </a:gdLst>
              <a:ahLst/>
              <a:cxnLst>
                <a:cxn ang="0">
                  <a:pos x="T0" y="T1"/>
                </a:cxn>
                <a:cxn ang="0">
                  <a:pos x="T2" y="T3"/>
                </a:cxn>
                <a:cxn ang="0">
                  <a:pos x="T4" y="T5"/>
                </a:cxn>
                <a:cxn ang="0">
                  <a:pos x="T6" y="T7"/>
                </a:cxn>
                <a:cxn ang="0">
                  <a:pos x="T8" y="T9"/>
                </a:cxn>
                <a:cxn ang="0">
                  <a:pos x="T10" y="T11"/>
                </a:cxn>
              </a:cxnLst>
              <a:rect l="0" t="0" r="r" b="b"/>
              <a:pathLst>
                <a:path w="5" h="6">
                  <a:moveTo>
                    <a:pt x="4" y="6"/>
                  </a:moveTo>
                  <a:cubicBezTo>
                    <a:pt x="5" y="6"/>
                    <a:pt x="5" y="5"/>
                    <a:pt x="5" y="4"/>
                  </a:cubicBezTo>
                  <a:cubicBezTo>
                    <a:pt x="5" y="4"/>
                    <a:pt x="4" y="0"/>
                    <a:pt x="3" y="0"/>
                  </a:cubicBezTo>
                  <a:cubicBezTo>
                    <a:pt x="3" y="0"/>
                    <a:pt x="2" y="3"/>
                    <a:pt x="1" y="2"/>
                  </a:cubicBezTo>
                  <a:cubicBezTo>
                    <a:pt x="1" y="2"/>
                    <a:pt x="0" y="4"/>
                    <a:pt x="0" y="5"/>
                  </a:cubicBezTo>
                  <a:cubicBezTo>
                    <a:pt x="1" y="6"/>
                    <a:pt x="3" y="6"/>
                    <a:pt x="4" y="6"/>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1" name="Freeform 53">
              <a:extLst>
                <a:ext uri="{FF2B5EF4-FFF2-40B4-BE49-F238E27FC236}">
                  <a16:creationId xmlns:a16="http://schemas.microsoft.com/office/drawing/2014/main" id="{F29388E6-D2C6-FA3A-077A-CF3E41878874}"/>
                </a:ext>
              </a:extLst>
            </p:cNvPr>
            <p:cNvSpPr/>
            <p:nvPr/>
          </p:nvSpPr>
          <p:spPr bwMode="auto">
            <a:xfrm>
              <a:off x="2254690" y="2001187"/>
              <a:ext cx="73557" cy="55168"/>
            </a:xfrm>
            <a:custGeom>
              <a:avLst/>
              <a:gdLst>
                <a:gd name="T0" fmla="*/ 3 w 12"/>
                <a:gd name="T1" fmla="*/ 8 h 9"/>
                <a:gd name="T2" fmla="*/ 6 w 12"/>
                <a:gd name="T3" fmla="*/ 9 h 9"/>
                <a:gd name="T4" fmla="*/ 10 w 12"/>
                <a:gd name="T5" fmla="*/ 8 h 9"/>
                <a:gd name="T6" fmla="*/ 11 w 12"/>
                <a:gd name="T7" fmla="*/ 3 h 9"/>
                <a:gd name="T8" fmla="*/ 6 w 12"/>
                <a:gd name="T9" fmla="*/ 2 h 9"/>
                <a:gd name="T10" fmla="*/ 2 w 12"/>
                <a:gd name="T11" fmla="*/ 1 h 9"/>
                <a:gd name="T12" fmla="*/ 0 w 12"/>
                <a:gd name="T13" fmla="*/ 3 h 9"/>
                <a:gd name="T14" fmla="*/ 1 w 12"/>
                <a:gd name="T15" fmla="*/ 4 h 9"/>
                <a:gd name="T16" fmla="*/ 1 w 12"/>
                <a:gd name="T17" fmla="*/ 6 h 9"/>
                <a:gd name="T18" fmla="*/ 3 w 12"/>
                <a:gd name="T1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3" y="8"/>
                  </a:moveTo>
                  <a:cubicBezTo>
                    <a:pt x="4" y="9"/>
                    <a:pt x="5" y="9"/>
                    <a:pt x="6" y="9"/>
                  </a:cubicBezTo>
                  <a:cubicBezTo>
                    <a:pt x="7" y="9"/>
                    <a:pt x="9" y="8"/>
                    <a:pt x="10" y="8"/>
                  </a:cubicBezTo>
                  <a:cubicBezTo>
                    <a:pt x="11" y="8"/>
                    <a:pt x="12" y="4"/>
                    <a:pt x="11" y="3"/>
                  </a:cubicBez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Freeform 54">
              <a:extLst>
                <a:ext uri="{FF2B5EF4-FFF2-40B4-BE49-F238E27FC236}">
                  <a16:creationId xmlns:a16="http://schemas.microsoft.com/office/drawing/2014/main" id="{D48AB86A-4BA7-4D61-0533-428FC28DD89A}"/>
                </a:ext>
              </a:extLst>
            </p:cNvPr>
            <p:cNvSpPr/>
            <p:nvPr/>
          </p:nvSpPr>
          <p:spPr bwMode="auto">
            <a:xfrm>
              <a:off x="1780655" y="2037966"/>
              <a:ext cx="50059" cy="30649"/>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Freeform 55">
              <a:extLst>
                <a:ext uri="{FF2B5EF4-FFF2-40B4-BE49-F238E27FC236}">
                  <a16:creationId xmlns:a16="http://schemas.microsoft.com/office/drawing/2014/main" id="{CCB33B12-4FEC-FD77-BB66-73720180C504}"/>
                </a:ext>
              </a:extLst>
            </p:cNvPr>
            <p:cNvSpPr/>
            <p:nvPr/>
          </p:nvSpPr>
          <p:spPr bwMode="auto">
            <a:xfrm>
              <a:off x="1867493" y="2585559"/>
              <a:ext cx="18389" cy="1226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4" name="Freeform 56">
              <a:extLst>
                <a:ext uri="{FF2B5EF4-FFF2-40B4-BE49-F238E27FC236}">
                  <a16:creationId xmlns:a16="http://schemas.microsoft.com/office/drawing/2014/main" id="{BB7F2F13-D270-D91F-C55A-A684C96D5831}"/>
                </a:ext>
              </a:extLst>
            </p:cNvPr>
            <p:cNvSpPr/>
            <p:nvPr/>
          </p:nvSpPr>
          <p:spPr bwMode="auto">
            <a:xfrm>
              <a:off x="1731616" y="2542650"/>
              <a:ext cx="123617" cy="55168"/>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5" name="Freeform 57">
              <a:extLst>
                <a:ext uri="{FF2B5EF4-FFF2-40B4-BE49-F238E27FC236}">
                  <a16:creationId xmlns:a16="http://schemas.microsoft.com/office/drawing/2014/main" id="{01B61E08-0F5E-366F-9A20-E97411E82856}"/>
                </a:ext>
              </a:extLst>
            </p:cNvPr>
            <p:cNvSpPr/>
            <p:nvPr/>
          </p:nvSpPr>
          <p:spPr bwMode="auto">
            <a:xfrm>
              <a:off x="1774525" y="2591688"/>
              <a:ext cx="18389" cy="6130"/>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6" name="Freeform 58">
              <a:extLst>
                <a:ext uri="{FF2B5EF4-FFF2-40B4-BE49-F238E27FC236}">
                  <a16:creationId xmlns:a16="http://schemas.microsoft.com/office/drawing/2014/main" id="{E11D945C-7D36-885E-7876-387C4D8171B7}"/>
                </a:ext>
              </a:extLst>
            </p:cNvPr>
            <p:cNvSpPr/>
            <p:nvPr/>
          </p:nvSpPr>
          <p:spPr bwMode="auto">
            <a:xfrm>
              <a:off x="1774525" y="2524261"/>
              <a:ext cx="12260" cy="1226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7" name="Freeform 59">
              <a:extLst>
                <a:ext uri="{FF2B5EF4-FFF2-40B4-BE49-F238E27FC236}">
                  <a16:creationId xmlns:a16="http://schemas.microsoft.com/office/drawing/2014/main" id="{5AC88483-813A-41A5-6ED6-2FA00E14B0A9}"/>
                </a:ext>
              </a:extLst>
            </p:cNvPr>
            <p:cNvSpPr/>
            <p:nvPr/>
          </p:nvSpPr>
          <p:spPr bwMode="auto">
            <a:xfrm>
              <a:off x="1799044" y="2518131"/>
              <a:ext cx="18389" cy="18389"/>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8" name="Freeform 60">
              <a:extLst>
                <a:ext uri="{FF2B5EF4-FFF2-40B4-BE49-F238E27FC236}">
                  <a16:creationId xmlns:a16="http://schemas.microsoft.com/office/drawing/2014/main" id="{203C0161-FDBE-AD61-851D-F14E7964880B}"/>
                </a:ext>
              </a:extLst>
            </p:cNvPr>
            <p:cNvSpPr/>
            <p:nvPr/>
          </p:nvSpPr>
          <p:spPr bwMode="auto">
            <a:xfrm>
              <a:off x="1817433" y="2536520"/>
              <a:ext cx="25540" cy="24519"/>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9" name="Freeform 61">
              <a:extLst>
                <a:ext uri="{FF2B5EF4-FFF2-40B4-BE49-F238E27FC236}">
                  <a16:creationId xmlns:a16="http://schemas.microsoft.com/office/drawing/2014/main" id="{0A958013-3E33-DB71-6AFC-ACC863DFFD4E}"/>
                </a:ext>
              </a:extLst>
            </p:cNvPr>
            <p:cNvSpPr/>
            <p:nvPr/>
          </p:nvSpPr>
          <p:spPr bwMode="auto">
            <a:xfrm>
              <a:off x="1867493" y="1865311"/>
              <a:ext cx="6130" cy="6130"/>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1" y="1"/>
                    <a:pt x="1" y="1"/>
                    <a:pt x="1" y="0"/>
                  </a:cubicBezTo>
                  <a:close/>
                </a:path>
              </a:pathLst>
            </a:custGeom>
            <a:solidFill>
              <a:srgbClr val="ADE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0" name="Freeform 62">
              <a:extLst>
                <a:ext uri="{FF2B5EF4-FFF2-40B4-BE49-F238E27FC236}">
                  <a16:creationId xmlns:a16="http://schemas.microsoft.com/office/drawing/2014/main" id="{6338BFA5-CC61-D1D6-1ED4-D46C04C5D9CD}"/>
                </a:ext>
              </a:extLst>
            </p:cNvPr>
            <p:cNvSpPr/>
            <p:nvPr/>
          </p:nvSpPr>
          <p:spPr bwMode="auto">
            <a:xfrm>
              <a:off x="1977829" y="2198362"/>
              <a:ext cx="6130" cy="6130"/>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1" y="1"/>
                    <a:pt x="1" y="0"/>
                    <a:pt x="1" y="0"/>
                  </a:cubicBezTo>
                  <a:close/>
                </a:path>
              </a:pathLst>
            </a:custGeom>
            <a:solidFill>
              <a:srgbClr val="ADE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81" name="Freeform 63">
            <a:extLst>
              <a:ext uri="{FF2B5EF4-FFF2-40B4-BE49-F238E27FC236}">
                <a16:creationId xmlns:a16="http://schemas.microsoft.com/office/drawing/2014/main" id="{5D730292-8834-1D46-AD30-7C9B442FB8C2}"/>
              </a:ext>
            </a:extLst>
          </p:cNvPr>
          <p:cNvSpPr/>
          <p:nvPr/>
        </p:nvSpPr>
        <p:spPr bwMode="auto">
          <a:xfrm>
            <a:off x="1165635" y="1859181"/>
            <a:ext cx="2584719" cy="1784785"/>
          </a:xfrm>
          <a:custGeom>
            <a:avLst/>
            <a:gdLst>
              <a:gd name="T0" fmla="*/ 62 w 420"/>
              <a:gd name="T1" fmla="*/ 270 h 290"/>
              <a:gd name="T2" fmla="*/ 19 w 420"/>
              <a:gd name="T3" fmla="*/ 253 h 290"/>
              <a:gd name="T4" fmla="*/ 50 w 420"/>
              <a:gd name="T5" fmla="*/ 131 h 290"/>
              <a:gd name="T6" fmla="*/ 52 w 420"/>
              <a:gd name="T7" fmla="*/ 131 h 290"/>
              <a:gd name="T8" fmla="*/ 53 w 420"/>
              <a:gd name="T9" fmla="*/ 133 h 290"/>
              <a:gd name="T10" fmla="*/ 21 w 420"/>
              <a:gd name="T11" fmla="*/ 252 h 290"/>
              <a:gd name="T12" fmla="*/ 259 w 420"/>
              <a:gd name="T13" fmla="*/ 174 h 290"/>
              <a:gd name="T14" fmla="*/ 416 w 420"/>
              <a:gd name="T15" fmla="*/ 1 h 290"/>
              <a:gd name="T16" fmla="*/ 419 w 420"/>
              <a:gd name="T17" fmla="*/ 0 h 290"/>
              <a:gd name="T18" fmla="*/ 419 w 420"/>
              <a:gd name="T19" fmla="*/ 3 h 290"/>
              <a:gd name="T20" fmla="*/ 261 w 420"/>
              <a:gd name="T21" fmla="*/ 177 h 290"/>
              <a:gd name="T22" fmla="*/ 62 w 420"/>
              <a:gd name="T23" fmla="*/ 27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0" h="290">
                <a:moveTo>
                  <a:pt x="62" y="270"/>
                </a:moveTo>
                <a:cubicBezTo>
                  <a:pt x="43" y="270"/>
                  <a:pt x="28" y="265"/>
                  <a:pt x="19" y="253"/>
                </a:cubicBezTo>
                <a:cubicBezTo>
                  <a:pt x="0" y="230"/>
                  <a:pt x="12" y="184"/>
                  <a:pt x="50" y="131"/>
                </a:cubicBezTo>
                <a:cubicBezTo>
                  <a:pt x="51" y="131"/>
                  <a:pt x="52" y="131"/>
                  <a:pt x="52" y="131"/>
                </a:cubicBezTo>
                <a:cubicBezTo>
                  <a:pt x="53" y="132"/>
                  <a:pt x="53" y="133"/>
                  <a:pt x="53" y="133"/>
                </a:cubicBezTo>
                <a:cubicBezTo>
                  <a:pt x="15" y="185"/>
                  <a:pt x="3" y="229"/>
                  <a:pt x="21" y="252"/>
                </a:cubicBezTo>
                <a:cubicBezTo>
                  <a:pt x="52" y="290"/>
                  <a:pt x="159" y="255"/>
                  <a:pt x="259" y="174"/>
                </a:cubicBezTo>
                <a:cubicBezTo>
                  <a:pt x="338" y="110"/>
                  <a:pt x="388" y="45"/>
                  <a:pt x="416" y="1"/>
                </a:cubicBezTo>
                <a:cubicBezTo>
                  <a:pt x="417" y="0"/>
                  <a:pt x="418" y="0"/>
                  <a:pt x="419" y="0"/>
                </a:cubicBezTo>
                <a:cubicBezTo>
                  <a:pt x="419" y="1"/>
                  <a:pt x="420" y="2"/>
                  <a:pt x="419" y="3"/>
                </a:cubicBezTo>
                <a:cubicBezTo>
                  <a:pt x="391" y="47"/>
                  <a:pt x="341" y="113"/>
                  <a:pt x="261" y="177"/>
                </a:cubicBezTo>
                <a:cubicBezTo>
                  <a:pt x="188" y="235"/>
                  <a:pt x="111" y="270"/>
                  <a:pt x="62" y="270"/>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2" name="Freeform 64">
            <a:extLst>
              <a:ext uri="{FF2B5EF4-FFF2-40B4-BE49-F238E27FC236}">
                <a16:creationId xmlns:a16="http://schemas.microsoft.com/office/drawing/2014/main" id="{1D3D96BE-86DB-40F6-0003-B3217CE543E2}"/>
              </a:ext>
            </a:extLst>
          </p:cNvPr>
          <p:cNvSpPr/>
          <p:nvPr/>
        </p:nvSpPr>
        <p:spPr bwMode="auto">
          <a:xfrm>
            <a:off x="1257581" y="1797884"/>
            <a:ext cx="2326247" cy="1717357"/>
          </a:xfrm>
          <a:custGeom>
            <a:avLst/>
            <a:gdLst>
              <a:gd name="T0" fmla="*/ 48 w 378"/>
              <a:gd name="T1" fmla="*/ 261 h 279"/>
              <a:gd name="T2" fmla="*/ 15 w 378"/>
              <a:gd name="T3" fmla="*/ 249 h 279"/>
              <a:gd name="T4" fmla="*/ 36 w 378"/>
              <a:gd name="T5" fmla="*/ 150 h 279"/>
              <a:gd name="T6" fmla="*/ 38 w 378"/>
              <a:gd name="T7" fmla="*/ 150 h 279"/>
              <a:gd name="T8" fmla="*/ 38 w 378"/>
              <a:gd name="T9" fmla="*/ 152 h 279"/>
              <a:gd name="T10" fmla="*/ 18 w 378"/>
              <a:gd name="T11" fmla="*/ 247 h 279"/>
              <a:gd name="T12" fmla="*/ 237 w 378"/>
              <a:gd name="T13" fmla="*/ 159 h 279"/>
              <a:gd name="T14" fmla="*/ 375 w 378"/>
              <a:gd name="T15" fmla="*/ 0 h 279"/>
              <a:gd name="T16" fmla="*/ 377 w 378"/>
              <a:gd name="T17" fmla="*/ 0 h 279"/>
              <a:gd name="T18" fmla="*/ 378 w 378"/>
              <a:gd name="T19" fmla="*/ 2 h 279"/>
              <a:gd name="T20" fmla="*/ 238 w 378"/>
              <a:gd name="T21" fmla="*/ 161 h 279"/>
              <a:gd name="T22" fmla="*/ 48 w 378"/>
              <a:gd name="T23" fmla="*/ 26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279">
                <a:moveTo>
                  <a:pt x="48" y="261"/>
                </a:moveTo>
                <a:cubicBezTo>
                  <a:pt x="34" y="261"/>
                  <a:pt x="22" y="257"/>
                  <a:pt x="15" y="249"/>
                </a:cubicBezTo>
                <a:cubicBezTo>
                  <a:pt x="0" y="232"/>
                  <a:pt x="8" y="196"/>
                  <a:pt x="36" y="150"/>
                </a:cubicBezTo>
                <a:cubicBezTo>
                  <a:pt x="36" y="149"/>
                  <a:pt x="37" y="149"/>
                  <a:pt x="38" y="150"/>
                </a:cubicBezTo>
                <a:cubicBezTo>
                  <a:pt x="38" y="150"/>
                  <a:pt x="39" y="151"/>
                  <a:pt x="38" y="152"/>
                </a:cubicBezTo>
                <a:cubicBezTo>
                  <a:pt x="11" y="195"/>
                  <a:pt x="4" y="231"/>
                  <a:pt x="18" y="247"/>
                </a:cubicBezTo>
                <a:cubicBezTo>
                  <a:pt x="46" y="279"/>
                  <a:pt x="144" y="240"/>
                  <a:pt x="237" y="159"/>
                </a:cubicBezTo>
                <a:cubicBezTo>
                  <a:pt x="305" y="99"/>
                  <a:pt x="350" y="40"/>
                  <a:pt x="375" y="0"/>
                </a:cubicBezTo>
                <a:cubicBezTo>
                  <a:pt x="376" y="0"/>
                  <a:pt x="377" y="0"/>
                  <a:pt x="377" y="0"/>
                </a:cubicBezTo>
                <a:cubicBezTo>
                  <a:pt x="378" y="0"/>
                  <a:pt x="378" y="1"/>
                  <a:pt x="378" y="2"/>
                </a:cubicBezTo>
                <a:cubicBezTo>
                  <a:pt x="352" y="41"/>
                  <a:pt x="307" y="101"/>
                  <a:pt x="238" y="161"/>
                </a:cubicBezTo>
                <a:cubicBezTo>
                  <a:pt x="167" y="223"/>
                  <a:pt x="92" y="261"/>
                  <a:pt x="48" y="261"/>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3" name="Freeform 65">
            <a:extLst>
              <a:ext uri="{FF2B5EF4-FFF2-40B4-BE49-F238E27FC236}">
                <a16:creationId xmlns:a16="http://schemas.microsoft.com/office/drawing/2014/main" id="{31D7E56B-B6B5-FDC4-3D99-F5151689A1E7}"/>
              </a:ext>
            </a:extLst>
          </p:cNvPr>
          <p:cNvSpPr/>
          <p:nvPr/>
        </p:nvSpPr>
        <p:spPr bwMode="auto">
          <a:xfrm>
            <a:off x="3386654" y="1453595"/>
            <a:ext cx="640560" cy="596631"/>
          </a:xfrm>
          <a:custGeom>
            <a:avLst/>
            <a:gdLst>
              <a:gd name="T0" fmla="*/ 55 w 104"/>
              <a:gd name="T1" fmla="*/ 45 h 97"/>
              <a:gd name="T2" fmla="*/ 75 w 104"/>
              <a:gd name="T3" fmla="*/ 97 h 97"/>
              <a:gd name="T4" fmla="*/ 88 w 104"/>
              <a:gd name="T5" fmla="*/ 84 h 97"/>
              <a:gd name="T6" fmla="*/ 76 w 104"/>
              <a:gd name="T7" fmla="*/ 16 h 97"/>
              <a:gd name="T8" fmla="*/ 8 w 104"/>
              <a:gd name="T9" fmla="*/ 27 h 97"/>
              <a:gd name="T10" fmla="*/ 0 w 104"/>
              <a:gd name="T11" fmla="*/ 44 h 97"/>
              <a:gd name="T12" fmla="*/ 55 w 104"/>
              <a:gd name="T13" fmla="*/ 45 h 97"/>
            </a:gdLst>
            <a:ahLst/>
            <a:cxnLst>
              <a:cxn ang="0">
                <a:pos x="T0" y="T1"/>
              </a:cxn>
              <a:cxn ang="0">
                <a:pos x="T2" y="T3"/>
              </a:cxn>
              <a:cxn ang="0">
                <a:pos x="T4" y="T5"/>
              </a:cxn>
              <a:cxn ang="0">
                <a:pos x="T6" y="T7"/>
              </a:cxn>
              <a:cxn ang="0">
                <a:pos x="T8" y="T9"/>
              </a:cxn>
              <a:cxn ang="0">
                <a:pos x="T10" y="T11"/>
              </a:cxn>
              <a:cxn ang="0">
                <a:pos x="T12" y="T13"/>
              </a:cxn>
            </a:cxnLst>
            <a:rect l="0" t="0" r="r" b="b"/>
            <a:pathLst>
              <a:path w="104" h="97">
                <a:moveTo>
                  <a:pt x="55" y="45"/>
                </a:moveTo>
                <a:cubicBezTo>
                  <a:pt x="72" y="57"/>
                  <a:pt x="79" y="78"/>
                  <a:pt x="75" y="97"/>
                </a:cubicBezTo>
                <a:cubicBezTo>
                  <a:pt x="80" y="94"/>
                  <a:pt x="84" y="89"/>
                  <a:pt x="88" y="84"/>
                </a:cubicBezTo>
                <a:cubicBezTo>
                  <a:pt x="104" y="62"/>
                  <a:pt x="98" y="31"/>
                  <a:pt x="76" y="16"/>
                </a:cubicBezTo>
                <a:cubicBezTo>
                  <a:pt x="54" y="0"/>
                  <a:pt x="23" y="5"/>
                  <a:pt x="8" y="27"/>
                </a:cubicBezTo>
                <a:cubicBezTo>
                  <a:pt x="4" y="32"/>
                  <a:pt x="1" y="38"/>
                  <a:pt x="0" y="44"/>
                </a:cubicBezTo>
                <a:cubicBezTo>
                  <a:pt x="16" y="33"/>
                  <a:pt x="38" y="33"/>
                  <a:pt x="55" y="45"/>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4" name="Freeform 66">
            <a:extLst>
              <a:ext uri="{FF2B5EF4-FFF2-40B4-BE49-F238E27FC236}">
                <a16:creationId xmlns:a16="http://schemas.microsoft.com/office/drawing/2014/main" id="{3C4A77BD-9C63-C9A7-CFB4-819ACA89E9D7}"/>
              </a:ext>
            </a:extLst>
          </p:cNvPr>
          <p:cNvSpPr/>
          <p:nvPr/>
        </p:nvSpPr>
        <p:spPr bwMode="auto">
          <a:xfrm>
            <a:off x="3787132" y="1600709"/>
            <a:ext cx="221693" cy="449516"/>
          </a:xfrm>
          <a:custGeom>
            <a:avLst/>
            <a:gdLst>
              <a:gd name="T0" fmla="*/ 20 w 36"/>
              <a:gd name="T1" fmla="*/ 0 h 73"/>
              <a:gd name="T2" fmla="*/ 0 w 36"/>
              <a:gd name="T3" fmla="*/ 29 h 73"/>
              <a:gd name="T4" fmla="*/ 10 w 36"/>
              <a:gd name="T5" fmla="*/ 73 h 73"/>
              <a:gd name="T6" fmla="*/ 23 w 36"/>
              <a:gd name="T7" fmla="*/ 60 h 73"/>
              <a:gd name="T8" fmla="*/ 20 w 36"/>
              <a:gd name="T9" fmla="*/ 0 h 73"/>
            </a:gdLst>
            <a:ahLst/>
            <a:cxnLst>
              <a:cxn ang="0">
                <a:pos x="T0" y="T1"/>
              </a:cxn>
              <a:cxn ang="0">
                <a:pos x="T2" y="T3"/>
              </a:cxn>
              <a:cxn ang="0">
                <a:pos x="T4" y="T5"/>
              </a:cxn>
              <a:cxn ang="0">
                <a:pos x="T6" y="T7"/>
              </a:cxn>
              <a:cxn ang="0">
                <a:pos x="T8" y="T9"/>
              </a:cxn>
            </a:cxnLst>
            <a:rect l="0" t="0" r="r" b="b"/>
            <a:pathLst>
              <a:path w="36" h="73">
                <a:moveTo>
                  <a:pt x="20" y="0"/>
                </a:moveTo>
                <a:cubicBezTo>
                  <a:pt x="0" y="29"/>
                  <a:pt x="0" y="29"/>
                  <a:pt x="0" y="29"/>
                </a:cubicBezTo>
                <a:cubicBezTo>
                  <a:pt x="10" y="42"/>
                  <a:pt x="13" y="58"/>
                  <a:pt x="10" y="73"/>
                </a:cubicBezTo>
                <a:cubicBezTo>
                  <a:pt x="15" y="70"/>
                  <a:pt x="19" y="65"/>
                  <a:pt x="23" y="60"/>
                </a:cubicBezTo>
                <a:cubicBezTo>
                  <a:pt x="36" y="42"/>
                  <a:pt x="34" y="17"/>
                  <a:pt x="20"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5" name="Freeform 67">
            <a:extLst>
              <a:ext uri="{FF2B5EF4-FFF2-40B4-BE49-F238E27FC236}">
                <a16:creationId xmlns:a16="http://schemas.microsoft.com/office/drawing/2014/main" id="{5BB2D1D6-B5FF-89FA-2E7A-4F97008F11F1}"/>
              </a:ext>
            </a:extLst>
          </p:cNvPr>
          <p:cNvSpPr/>
          <p:nvPr/>
        </p:nvSpPr>
        <p:spPr bwMode="auto">
          <a:xfrm>
            <a:off x="3608348" y="1046987"/>
            <a:ext cx="640560" cy="787676"/>
          </a:xfrm>
          <a:custGeom>
            <a:avLst/>
            <a:gdLst>
              <a:gd name="T0" fmla="*/ 16 w 104"/>
              <a:gd name="T1" fmla="*/ 116 h 128"/>
              <a:gd name="T2" fmla="*/ 28 w 104"/>
              <a:gd name="T3" fmla="*/ 128 h 128"/>
              <a:gd name="T4" fmla="*/ 74 w 104"/>
              <a:gd name="T5" fmla="*/ 86 h 128"/>
              <a:gd name="T6" fmla="*/ 98 w 104"/>
              <a:gd name="T7" fmla="*/ 0 h 128"/>
              <a:gd name="T8" fmla="*/ 25 w 104"/>
              <a:gd name="T9" fmla="*/ 51 h 128"/>
              <a:gd name="T10" fmla="*/ 0 w 104"/>
              <a:gd name="T11" fmla="*/ 108 h 128"/>
              <a:gd name="T12" fmla="*/ 16 w 104"/>
              <a:gd name="T13" fmla="*/ 116 h 128"/>
            </a:gdLst>
            <a:ahLst/>
            <a:cxnLst>
              <a:cxn ang="0">
                <a:pos x="T0" y="T1"/>
              </a:cxn>
              <a:cxn ang="0">
                <a:pos x="T2" y="T3"/>
              </a:cxn>
              <a:cxn ang="0">
                <a:pos x="T4" y="T5"/>
              </a:cxn>
              <a:cxn ang="0">
                <a:pos x="T6" y="T7"/>
              </a:cxn>
              <a:cxn ang="0">
                <a:pos x="T8" y="T9"/>
              </a:cxn>
              <a:cxn ang="0">
                <a:pos x="T10" y="T11"/>
              </a:cxn>
              <a:cxn ang="0">
                <a:pos x="T12" y="T13"/>
              </a:cxn>
            </a:cxnLst>
            <a:rect l="0" t="0" r="r" b="b"/>
            <a:pathLst>
              <a:path w="104" h="128">
                <a:moveTo>
                  <a:pt x="16" y="116"/>
                </a:moveTo>
                <a:cubicBezTo>
                  <a:pt x="21" y="120"/>
                  <a:pt x="25" y="124"/>
                  <a:pt x="28" y="128"/>
                </a:cubicBezTo>
                <a:cubicBezTo>
                  <a:pt x="45" y="120"/>
                  <a:pt x="61" y="105"/>
                  <a:pt x="74" y="86"/>
                </a:cubicBezTo>
                <a:cubicBezTo>
                  <a:pt x="96" y="56"/>
                  <a:pt x="104" y="23"/>
                  <a:pt x="98" y="0"/>
                </a:cubicBezTo>
                <a:cubicBezTo>
                  <a:pt x="75" y="2"/>
                  <a:pt x="46" y="21"/>
                  <a:pt x="25" y="51"/>
                </a:cubicBezTo>
                <a:cubicBezTo>
                  <a:pt x="11" y="70"/>
                  <a:pt x="3" y="90"/>
                  <a:pt x="0" y="108"/>
                </a:cubicBezTo>
                <a:cubicBezTo>
                  <a:pt x="6" y="110"/>
                  <a:pt x="11" y="113"/>
                  <a:pt x="16" y="116"/>
                </a:cubicBezTo>
                <a:close/>
              </a:path>
            </a:pathLst>
          </a:custGeom>
          <a:solidFill>
            <a:srgbClr val="FA7913"/>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6" name="Freeform 68">
            <a:extLst>
              <a:ext uri="{FF2B5EF4-FFF2-40B4-BE49-F238E27FC236}">
                <a16:creationId xmlns:a16="http://schemas.microsoft.com/office/drawing/2014/main" id="{309914EB-BA7D-8EF5-9C59-B32D03BD85BA}"/>
              </a:ext>
            </a:extLst>
          </p:cNvPr>
          <p:cNvSpPr/>
          <p:nvPr/>
        </p:nvSpPr>
        <p:spPr bwMode="auto">
          <a:xfrm>
            <a:off x="3707445" y="1046987"/>
            <a:ext cx="541463" cy="787676"/>
          </a:xfrm>
          <a:custGeom>
            <a:avLst/>
            <a:gdLst>
              <a:gd name="T0" fmla="*/ 82 w 88"/>
              <a:gd name="T1" fmla="*/ 0 h 128"/>
              <a:gd name="T2" fmla="*/ 82 w 88"/>
              <a:gd name="T3" fmla="*/ 0 h 128"/>
              <a:gd name="T4" fmla="*/ 0 w 88"/>
              <a:gd name="T5" fmla="*/ 116 h 128"/>
              <a:gd name="T6" fmla="*/ 0 w 88"/>
              <a:gd name="T7" fmla="*/ 116 h 128"/>
              <a:gd name="T8" fmla="*/ 12 w 88"/>
              <a:gd name="T9" fmla="*/ 128 h 128"/>
              <a:gd name="T10" fmla="*/ 58 w 88"/>
              <a:gd name="T11" fmla="*/ 86 h 128"/>
              <a:gd name="T12" fmla="*/ 82 w 8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88" h="128">
                <a:moveTo>
                  <a:pt x="82" y="0"/>
                </a:moveTo>
                <a:cubicBezTo>
                  <a:pt x="82" y="0"/>
                  <a:pt x="82" y="0"/>
                  <a:pt x="82" y="0"/>
                </a:cubicBezTo>
                <a:cubicBezTo>
                  <a:pt x="0" y="116"/>
                  <a:pt x="0" y="116"/>
                  <a:pt x="0" y="116"/>
                </a:cubicBezTo>
                <a:cubicBezTo>
                  <a:pt x="0" y="116"/>
                  <a:pt x="0" y="116"/>
                  <a:pt x="0" y="116"/>
                </a:cubicBezTo>
                <a:cubicBezTo>
                  <a:pt x="5" y="120"/>
                  <a:pt x="9" y="124"/>
                  <a:pt x="12" y="128"/>
                </a:cubicBezTo>
                <a:cubicBezTo>
                  <a:pt x="29" y="120"/>
                  <a:pt x="45" y="105"/>
                  <a:pt x="58" y="86"/>
                </a:cubicBezTo>
                <a:cubicBezTo>
                  <a:pt x="80" y="56"/>
                  <a:pt x="88" y="23"/>
                  <a:pt x="82" y="0"/>
                </a:cubicBezTo>
                <a:close/>
              </a:path>
            </a:pathLst>
          </a:custGeom>
          <a:solidFill>
            <a:srgbClr val="D46F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7" name="Freeform 69">
            <a:extLst>
              <a:ext uri="{FF2B5EF4-FFF2-40B4-BE49-F238E27FC236}">
                <a16:creationId xmlns:a16="http://schemas.microsoft.com/office/drawing/2014/main" id="{B2B5BE2C-BC6D-2D42-A4EC-690C23E54BE5}"/>
              </a:ext>
            </a:extLst>
          </p:cNvPr>
          <p:cNvSpPr/>
          <p:nvPr/>
        </p:nvSpPr>
        <p:spPr bwMode="auto">
          <a:xfrm>
            <a:off x="3972047" y="1046987"/>
            <a:ext cx="257450" cy="258472"/>
          </a:xfrm>
          <a:custGeom>
            <a:avLst/>
            <a:gdLst>
              <a:gd name="T0" fmla="*/ 19 w 42"/>
              <a:gd name="T1" fmla="*/ 28 h 42"/>
              <a:gd name="T2" fmla="*/ 37 w 42"/>
              <a:gd name="T3" fmla="*/ 42 h 42"/>
              <a:gd name="T4" fmla="*/ 39 w 42"/>
              <a:gd name="T5" fmla="*/ 0 h 42"/>
              <a:gd name="T6" fmla="*/ 0 w 42"/>
              <a:gd name="T7" fmla="*/ 16 h 42"/>
              <a:gd name="T8" fmla="*/ 19 w 42"/>
              <a:gd name="T9" fmla="*/ 28 h 42"/>
            </a:gdLst>
            <a:ahLst/>
            <a:cxnLst>
              <a:cxn ang="0">
                <a:pos x="T0" y="T1"/>
              </a:cxn>
              <a:cxn ang="0">
                <a:pos x="T2" y="T3"/>
              </a:cxn>
              <a:cxn ang="0">
                <a:pos x="T4" y="T5"/>
              </a:cxn>
              <a:cxn ang="0">
                <a:pos x="T6" y="T7"/>
              </a:cxn>
              <a:cxn ang="0">
                <a:pos x="T8" y="T9"/>
              </a:cxn>
            </a:cxnLst>
            <a:rect l="0" t="0" r="r" b="b"/>
            <a:pathLst>
              <a:path w="42" h="42">
                <a:moveTo>
                  <a:pt x="19" y="28"/>
                </a:moveTo>
                <a:cubicBezTo>
                  <a:pt x="25" y="33"/>
                  <a:pt x="31" y="37"/>
                  <a:pt x="37" y="42"/>
                </a:cubicBezTo>
                <a:cubicBezTo>
                  <a:pt x="41" y="26"/>
                  <a:pt x="42" y="12"/>
                  <a:pt x="39" y="0"/>
                </a:cubicBezTo>
                <a:cubicBezTo>
                  <a:pt x="27" y="1"/>
                  <a:pt x="14" y="7"/>
                  <a:pt x="0" y="16"/>
                </a:cubicBezTo>
                <a:cubicBezTo>
                  <a:pt x="7" y="20"/>
                  <a:pt x="13" y="24"/>
                  <a:pt x="19" y="28"/>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8" name="Freeform 70">
            <a:extLst>
              <a:ext uri="{FF2B5EF4-FFF2-40B4-BE49-F238E27FC236}">
                <a16:creationId xmlns:a16="http://schemas.microsoft.com/office/drawing/2014/main" id="{7862A20B-D2AE-0753-CF88-D08E86A2574C}"/>
              </a:ext>
            </a:extLst>
          </p:cNvPr>
          <p:cNvSpPr/>
          <p:nvPr/>
        </p:nvSpPr>
        <p:spPr bwMode="auto">
          <a:xfrm>
            <a:off x="4088513" y="1046987"/>
            <a:ext cx="140985" cy="258472"/>
          </a:xfrm>
          <a:custGeom>
            <a:avLst/>
            <a:gdLst>
              <a:gd name="T0" fmla="*/ 20 w 23"/>
              <a:gd name="T1" fmla="*/ 0 h 42"/>
              <a:gd name="T2" fmla="*/ 0 w 23"/>
              <a:gd name="T3" fmla="*/ 28 h 42"/>
              <a:gd name="T4" fmla="*/ 0 w 23"/>
              <a:gd name="T5" fmla="*/ 28 h 42"/>
              <a:gd name="T6" fmla="*/ 18 w 23"/>
              <a:gd name="T7" fmla="*/ 42 h 42"/>
              <a:gd name="T8" fmla="*/ 20 w 23"/>
              <a:gd name="T9" fmla="*/ 0 h 42"/>
              <a:gd name="T10" fmla="*/ 20 w 23"/>
              <a:gd name="T11" fmla="*/ 0 h 42"/>
            </a:gdLst>
            <a:ahLst/>
            <a:cxnLst>
              <a:cxn ang="0">
                <a:pos x="T0" y="T1"/>
              </a:cxn>
              <a:cxn ang="0">
                <a:pos x="T2" y="T3"/>
              </a:cxn>
              <a:cxn ang="0">
                <a:pos x="T4" y="T5"/>
              </a:cxn>
              <a:cxn ang="0">
                <a:pos x="T6" y="T7"/>
              </a:cxn>
              <a:cxn ang="0">
                <a:pos x="T8" y="T9"/>
              </a:cxn>
              <a:cxn ang="0">
                <a:pos x="T10" y="T11"/>
              </a:cxn>
            </a:cxnLst>
            <a:rect l="0" t="0" r="r" b="b"/>
            <a:pathLst>
              <a:path w="23" h="42">
                <a:moveTo>
                  <a:pt x="20" y="0"/>
                </a:moveTo>
                <a:cubicBezTo>
                  <a:pt x="0" y="28"/>
                  <a:pt x="0" y="28"/>
                  <a:pt x="0" y="28"/>
                </a:cubicBezTo>
                <a:cubicBezTo>
                  <a:pt x="0" y="28"/>
                  <a:pt x="0" y="28"/>
                  <a:pt x="0" y="28"/>
                </a:cubicBezTo>
                <a:cubicBezTo>
                  <a:pt x="6" y="33"/>
                  <a:pt x="12" y="37"/>
                  <a:pt x="18" y="42"/>
                </a:cubicBezTo>
                <a:cubicBezTo>
                  <a:pt x="22" y="26"/>
                  <a:pt x="23" y="12"/>
                  <a:pt x="20" y="0"/>
                </a:cubicBezTo>
                <a:cubicBezTo>
                  <a:pt x="20" y="0"/>
                  <a:pt x="20" y="0"/>
                  <a:pt x="20"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 name="Freeform 71">
            <a:extLst>
              <a:ext uri="{FF2B5EF4-FFF2-40B4-BE49-F238E27FC236}">
                <a16:creationId xmlns:a16="http://schemas.microsoft.com/office/drawing/2014/main" id="{C081E3B9-2D25-7129-45FC-4C7E093FE91F}"/>
              </a:ext>
            </a:extLst>
          </p:cNvPr>
          <p:cNvSpPr/>
          <p:nvPr/>
        </p:nvSpPr>
        <p:spPr bwMode="auto">
          <a:xfrm>
            <a:off x="3614477" y="1533282"/>
            <a:ext cx="252342" cy="351440"/>
          </a:xfrm>
          <a:custGeom>
            <a:avLst/>
            <a:gdLst>
              <a:gd name="T0" fmla="*/ 41 w 41"/>
              <a:gd name="T1" fmla="*/ 0 h 57"/>
              <a:gd name="T2" fmla="*/ 15 w 41"/>
              <a:gd name="T3" fmla="*/ 25 h 57"/>
              <a:gd name="T4" fmla="*/ 0 w 41"/>
              <a:gd name="T5" fmla="*/ 57 h 57"/>
              <a:gd name="T6" fmla="*/ 26 w 41"/>
              <a:gd name="T7" fmla="*/ 33 h 57"/>
              <a:gd name="T8" fmla="*/ 41 w 41"/>
              <a:gd name="T9" fmla="*/ 0 h 57"/>
            </a:gdLst>
            <a:ahLst/>
            <a:cxnLst>
              <a:cxn ang="0">
                <a:pos x="T0" y="T1"/>
              </a:cxn>
              <a:cxn ang="0">
                <a:pos x="T2" y="T3"/>
              </a:cxn>
              <a:cxn ang="0">
                <a:pos x="T4" y="T5"/>
              </a:cxn>
              <a:cxn ang="0">
                <a:pos x="T6" y="T7"/>
              </a:cxn>
              <a:cxn ang="0">
                <a:pos x="T8" y="T9"/>
              </a:cxn>
            </a:cxnLst>
            <a:rect l="0" t="0" r="r" b="b"/>
            <a:pathLst>
              <a:path w="41" h="57">
                <a:moveTo>
                  <a:pt x="41" y="0"/>
                </a:moveTo>
                <a:cubicBezTo>
                  <a:pt x="34" y="3"/>
                  <a:pt x="24" y="13"/>
                  <a:pt x="15" y="25"/>
                </a:cubicBezTo>
                <a:cubicBezTo>
                  <a:pt x="6" y="38"/>
                  <a:pt x="1" y="50"/>
                  <a:pt x="0" y="57"/>
                </a:cubicBezTo>
                <a:cubicBezTo>
                  <a:pt x="7" y="54"/>
                  <a:pt x="17" y="45"/>
                  <a:pt x="26" y="33"/>
                </a:cubicBezTo>
                <a:cubicBezTo>
                  <a:pt x="35" y="20"/>
                  <a:pt x="40" y="8"/>
                  <a:pt x="41" y="0"/>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0" name="Freeform 72">
            <a:extLst>
              <a:ext uri="{FF2B5EF4-FFF2-40B4-BE49-F238E27FC236}">
                <a16:creationId xmlns:a16="http://schemas.microsoft.com/office/drawing/2014/main" id="{557F5B1C-A6E3-5F42-36B0-066E572E5889}"/>
              </a:ext>
            </a:extLst>
          </p:cNvPr>
          <p:cNvSpPr/>
          <p:nvPr/>
        </p:nvSpPr>
        <p:spPr bwMode="auto">
          <a:xfrm>
            <a:off x="3614477" y="1533282"/>
            <a:ext cx="252342" cy="351440"/>
          </a:xfrm>
          <a:custGeom>
            <a:avLst/>
            <a:gdLst>
              <a:gd name="T0" fmla="*/ 41 w 41"/>
              <a:gd name="T1" fmla="*/ 0 h 57"/>
              <a:gd name="T2" fmla="*/ 0 w 41"/>
              <a:gd name="T3" fmla="*/ 57 h 57"/>
              <a:gd name="T4" fmla="*/ 0 w 41"/>
              <a:gd name="T5" fmla="*/ 57 h 57"/>
              <a:gd name="T6" fmla="*/ 26 w 41"/>
              <a:gd name="T7" fmla="*/ 33 h 57"/>
              <a:gd name="T8" fmla="*/ 41 w 41"/>
              <a:gd name="T9" fmla="*/ 0 h 57"/>
              <a:gd name="T10" fmla="*/ 41 w 41"/>
              <a:gd name="T11" fmla="*/ 0 h 57"/>
            </a:gdLst>
            <a:ahLst/>
            <a:cxnLst>
              <a:cxn ang="0">
                <a:pos x="T0" y="T1"/>
              </a:cxn>
              <a:cxn ang="0">
                <a:pos x="T2" y="T3"/>
              </a:cxn>
              <a:cxn ang="0">
                <a:pos x="T4" y="T5"/>
              </a:cxn>
              <a:cxn ang="0">
                <a:pos x="T6" y="T7"/>
              </a:cxn>
              <a:cxn ang="0">
                <a:pos x="T8" y="T9"/>
              </a:cxn>
              <a:cxn ang="0">
                <a:pos x="T10" y="T11"/>
              </a:cxn>
            </a:cxnLst>
            <a:rect l="0" t="0" r="r" b="b"/>
            <a:pathLst>
              <a:path w="41" h="57">
                <a:moveTo>
                  <a:pt x="41" y="0"/>
                </a:moveTo>
                <a:cubicBezTo>
                  <a:pt x="0" y="57"/>
                  <a:pt x="0" y="57"/>
                  <a:pt x="0" y="57"/>
                </a:cubicBezTo>
                <a:cubicBezTo>
                  <a:pt x="0" y="57"/>
                  <a:pt x="0" y="57"/>
                  <a:pt x="0" y="57"/>
                </a:cubicBezTo>
                <a:cubicBezTo>
                  <a:pt x="7" y="54"/>
                  <a:pt x="17" y="45"/>
                  <a:pt x="26" y="33"/>
                </a:cubicBezTo>
                <a:cubicBezTo>
                  <a:pt x="35" y="20"/>
                  <a:pt x="40" y="8"/>
                  <a:pt x="41" y="0"/>
                </a:cubicBezTo>
                <a:cubicBezTo>
                  <a:pt x="41" y="0"/>
                  <a:pt x="41" y="0"/>
                  <a:pt x="41"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1" name="Freeform 73">
            <a:extLst>
              <a:ext uri="{FF2B5EF4-FFF2-40B4-BE49-F238E27FC236}">
                <a16:creationId xmlns:a16="http://schemas.microsoft.com/office/drawing/2014/main" id="{B5835B69-4DFA-16EC-F603-6F9783982310}"/>
              </a:ext>
            </a:extLst>
          </p:cNvPr>
          <p:cNvSpPr/>
          <p:nvPr/>
        </p:nvSpPr>
        <p:spPr bwMode="auto">
          <a:xfrm>
            <a:off x="3854560" y="1262550"/>
            <a:ext cx="240082" cy="240083"/>
          </a:xfrm>
          <a:custGeom>
            <a:avLst/>
            <a:gdLst>
              <a:gd name="T0" fmla="*/ 9 w 39"/>
              <a:gd name="T1" fmla="*/ 34 h 39"/>
              <a:gd name="T2" fmla="*/ 5 w 39"/>
              <a:gd name="T3" fmla="*/ 10 h 39"/>
              <a:gd name="T4" fmla="*/ 29 w 39"/>
              <a:gd name="T5" fmla="*/ 6 h 39"/>
              <a:gd name="T6" fmla="*/ 33 w 39"/>
              <a:gd name="T7" fmla="*/ 30 h 39"/>
              <a:gd name="T8" fmla="*/ 9 w 39"/>
              <a:gd name="T9" fmla="*/ 34 h 39"/>
            </a:gdLst>
            <a:ahLst/>
            <a:cxnLst>
              <a:cxn ang="0">
                <a:pos x="T0" y="T1"/>
              </a:cxn>
              <a:cxn ang="0">
                <a:pos x="T2" y="T3"/>
              </a:cxn>
              <a:cxn ang="0">
                <a:pos x="T4" y="T5"/>
              </a:cxn>
              <a:cxn ang="0">
                <a:pos x="T6" y="T7"/>
              </a:cxn>
              <a:cxn ang="0">
                <a:pos x="T8" y="T9"/>
              </a:cxn>
            </a:cxnLst>
            <a:rect l="0" t="0" r="r" b="b"/>
            <a:pathLst>
              <a:path w="39" h="39">
                <a:moveTo>
                  <a:pt x="9" y="34"/>
                </a:moveTo>
                <a:cubicBezTo>
                  <a:pt x="2" y="28"/>
                  <a:pt x="0" y="18"/>
                  <a:pt x="5" y="10"/>
                </a:cubicBezTo>
                <a:cubicBezTo>
                  <a:pt x="11" y="2"/>
                  <a:pt x="22" y="0"/>
                  <a:pt x="29" y="6"/>
                </a:cubicBezTo>
                <a:cubicBezTo>
                  <a:pt x="37" y="11"/>
                  <a:pt x="39" y="22"/>
                  <a:pt x="33" y="30"/>
                </a:cubicBezTo>
                <a:cubicBezTo>
                  <a:pt x="28" y="37"/>
                  <a:pt x="17" y="39"/>
                  <a:pt x="9" y="34"/>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2" name="Freeform 74">
            <a:extLst>
              <a:ext uri="{FF2B5EF4-FFF2-40B4-BE49-F238E27FC236}">
                <a16:creationId xmlns:a16="http://schemas.microsoft.com/office/drawing/2014/main" id="{956FD397-21E9-FBFB-8DC0-E33342E877D9}"/>
              </a:ext>
            </a:extLst>
          </p:cNvPr>
          <p:cNvSpPr/>
          <p:nvPr/>
        </p:nvSpPr>
        <p:spPr bwMode="auto">
          <a:xfrm>
            <a:off x="3891338" y="1299329"/>
            <a:ext cx="166525" cy="166526"/>
          </a:xfrm>
          <a:custGeom>
            <a:avLst/>
            <a:gdLst>
              <a:gd name="T0" fmla="*/ 20 w 27"/>
              <a:gd name="T1" fmla="*/ 4 h 27"/>
              <a:gd name="T2" fmla="*/ 4 w 27"/>
              <a:gd name="T3" fmla="*/ 7 h 27"/>
              <a:gd name="T4" fmla="*/ 6 w 27"/>
              <a:gd name="T5" fmla="*/ 23 h 27"/>
              <a:gd name="T6" fmla="*/ 23 w 27"/>
              <a:gd name="T7" fmla="*/ 21 h 27"/>
              <a:gd name="T8" fmla="*/ 20 w 27"/>
              <a:gd name="T9" fmla="*/ 4 h 27"/>
            </a:gdLst>
            <a:ahLst/>
            <a:cxnLst>
              <a:cxn ang="0">
                <a:pos x="T0" y="T1"/>
              </a:cxn>
              <a:cxn ang="0">
                <a:pos x="T2" y="T3"/>
              </a:cxn>
              <a:cxn ang="0">
                <a:pos x="T4" y="T5"/>
              </a:cxn>
              <a:cxn ang="0">
                <a:pos x="T6" y="T7"/>
              </a:cxn>
              <a:cxn ang="0">
                <a:pos x="T8" y="T9"/>
              </a:cxn>
            </a:cxnLst>
            <a:rect l="0" t="0" r="r" b="b"/>
            <a:pathLst>
              <a:path w="27" h="27">
                <a:moveTo>
                  <a:pt x="20" y="4"/>
                </a:moveTo>
                <a:cubicBezTo>
                  <a:pt x="15" y="0"/>
                  <a:pt x="7" y="2"/>
                  <a:pt x="4" y="7"/>
                </a:cubicBezTo>
                <a:cubicBezTo>
                  <a:pt x="0" y="12"/>
                  <a:pt x="1" y="20"/>
                  <a:pt x="6" y="23"/>
                </a:cubicBezTo>
                <a:cubicBezTo>
                  <a:pt x="12" y="27"/>
                  <a:pt x="19" y="26"/>
                  <a:pt x="23" y="21"/>
                </a:cubicBezTo>
                <a:cubicBezTo>
                  <a:pt x="27" y="15"/>
                  <a:pt x="26" y="8"/>
                  <a:pt x="20" y="4"/>
                </a:cubicBezTo>
                <a:close/>
              </a:path>
            </a:pathLst>
          </a:custGeom>
          <a:solidFill>
            <a:srgbClr val="596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3" name="Freeform 75">
            <a:extLst>
              <a:ext uri="{FF2B5EF4-FFF2-40B4-BE49-F238E27FC236}">
                <a16:creationId xmlns:a16="http://schemas.microsoft.com/office/drawing/2014/main" id="{927715D2-EC5C-4417-E0FB-DACB25426E4E}"/>
              </a:ext>
            </a:extLst>
          </p:cNvPr>
          <p:cNvSpPr/>
          <p:nvPr/>
        </p:nvSpPr>
        <p:spPr bwMode="auto">
          <a:xfrm>
            <a:off x="3909728" y="1299329"/>
            <a:ext cx="184914" cy="203304"/>
          </a:xfrm>
          <a:custGeom>
            <a:avLst/>
            <a:gdLst>
              <a:gd name="T0" fmla="*/ 20 w 30"/>
              <a:gd name="T1" fmla="*/ 0 h 33"/>
              <a:gd name="T2" fmla="*/ 20 w 30"/>
              <a:gd name="T3" fmla="*/ 0 h 33"/>
              <a:gd name="T4" fmla="*/ 17 w 30"/>
              <a:gd name="T5" fmla="*/ 4 h 33"/>
              <a:gd name="T6" fmla="*/ 17 w 30"/>
              <a:gd name="T7" fmla="*/ 4 h 33"/>
              <a:gd name="T8" fmla="*/ 20 w 30"/>
              <a:gd name="T9" fmla="*/ 21 h 33"/>
              <a:gd name="T10" fmla="*/ 3 w 30"/>
              <a:gd name="T11" fmla="*/ 23 h 33"/>
              <a:gd name="T12" fmla="*/ 3 w 30"/>
              <a:gd name="T13" fmla="*/ 23 h 33"/>
              <a:gd name="T14" fmla="*/ 0 w 30"/>
              <a:gd name="T15" fmla="*/ 28 h 33"/>
              <a:gd name="T16" fmla="*/ 0 w 30"/>
              <a:gd name="T17" fmla="*/ 28 h 33"/>
              <a:gd name="T18" fmla="*/ 24 w 30"/>
              <a:gd name="T19" fmla="*/ 24 h 33"/>
              <a:gd name="T20" fmla="*/ 20 w 30"/>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3">
                <a:moveTo>
                  <a:pt x="20" y="0"/>
                </a:moveTo>
                <a:cubicBezTo>
                  <a:pt x="20" y="0"/>
                  <a:pt x="20" y="0"/>
                  <a:pt x="20" y="0"/>
                </a:cubicBezTo>
                <a:cubicBezTo>
                  <a:pt x="17" y="4"/>
                  <a:pt x="17" y="4"/>
                  <a:pt x="17" y="4"/>
                </a:cubicBezTo>
                <a:cubicBezTo>
                  <a:pt x="17" y="4"/>
                  <a:pt x="17" y="4"/>
                  <a:pt x="17" y="4"/>
                </a:cubicBezTo>
                <a:cubicBezTo>
                  <a:pt x="23" y="8"/>
                  <a:pt x="24" y="15"/>
                  <a:pt x="20" y="21"/>
                </a:cubicBezTo>
                <a:cubicBezTo>
                  <a:pt x="16" y="26"/>
                  <a:pt x="9" y="27"/>
                  <a:pt x="3" y="23"/>
                </a:cubicBezTo>
                <a:cubicBezTo>
                  <a:pt x="3" y="23"/>
                  <a:pt x="3" y="23"/>
                  <a:pt x="3" y="23"/>
                </a:cubicBezTo>
                <a:cubicBezTo>
                  <a:pt x="0" y="28"/>
                  <a:pt x="0" y="28"/>
                  <a:pt x="0" y="28"/>
                </a:cubicBezTo>
                <a:cubicBezTo>
                  <a:pt x="0" y="28"/>
                  <a:pt x="0" y="28"/>
                  <a:pt x="0" y="28"/>
                </a:cubicBezTo>
                <a:cubicBezTo>
                  <a:pt x="8" y="33"/>
                  <a:pt x="19" y="31"/>
                  <a:pt x="24" y="24"/>
                </a:cubicBezTo>
                <a:cubicBezTo>
                  <a:pt x="30" y="16"/>
                  <a:pt x="28" y="5"/>
                  <a:pt x="20"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4" name="Freeform 76">
            <a:extLst>
              <a:ext uri="{FF2B5EF4-FFF2-40B4-BE49-F238E27FC236}">
                <a16:creationId xmlns:a16="http://schemas.microsoft.com/office/drawing/2014/main" id="{D29F16DA-9ED8-B4D1-5452-6C81DD78AA11}"/>
              </a:ext>
            </a:extLst>
          </p:cNvPr>
          <p:cNvSpPr/>
          <p:nvPr/>
        </p:nvSpPr>
        <p:spPr bwMode="auto">
          <a:xfrm>
            <a:off x="3928117" y="1323848"/>
            <a:ext cx="129746" cy="142007"/>
          </a:xfrm>
          <a:custGeom>
            <a:avLst/>
            <a:gdLst>
              <a:gd name="T0" fmla="*/ 17 w 21"/>
              <a:gd name="T1" fmla="*/ 17 h 23"/>
              <a:gd name="T2" fmla="*/ 14 w 21"/>
              <a:gd name="T3" fmla="*/ 0 h 23"/>
              <a:gd name="T4" fmla="*/ 14 w 21"/>
              <a:gd name="T5" fmla="*/ 0 h 23"/>
              <a:gd name="T6" fmla="*/ 0 w 21"/>
              <a:gd name="T7" fmla="*/ 19 h 23"/>
              <a:gd name="T8" fmla="*/ 0 w 21"/>
              <a:gd name="T9" fmla="*/ 19 h 23"/>
              <a:gd name="T10" fmla="*/ 17 w 21"/>
              <a:gd name="T11" fmla="*/ 17 h 23"/>
            </a:gdLst>
            <a:ahLst/>
            <a:cxnLst>
              <a:cxn ang="0">
                <a:pos x="T0" y="T1"/>
              </a:cxn>
              <a:cxn ang="0">
                <a:pos x="T2" y="T3"/>
              </a:cxn>
              <a:cxn ang="0">
                <a:pos x="T4" y="T5"/>
              </a:cxn>
              <a:cxn ang="0">
                <a:pos x="T6" y="T7"/>
              </a:cxn>
              <a:cxn ang="0">
                <a:pos x="T8" y="T9"/>
              </a:cxn>
              <a:cxn ang="0">
                <a:pos x="T10" y="T11"/>
              </a:cxn>
            </a:cxnLst>
            <a:rect l="0" t="0" r="r" b="b"/>
            <a:pathLst>
              <a:path w="21" h="23">
                <a:moveTo>
                  <a:pt x="17" y="17"/>
                </a:moveTo>
                <a:cubicBezTo>
                  <a:pt x="21" y="11"/>
                  <a:pt x="20" y="4"/>
                  <a:pt x="14" y="0"/>
                </a:cubicBezTo>
                <a:cubicBezTo>
                  <a:pt x="14" y="0"/>
                  <a:pt x="14" y="0"/>
                  <a:pt x="14" y="0"/>
                </a:cubicBezTo>
                <a:cubicBezTo>
                  <a:pt x="0" y="19"/>
                  <a:pt x="0" y="19"/>
                  <a:pt x="0" y="19"/>
                </a:cubicBezTo>
                <a:cubicBezTo>
                  <a:pt x="0" y="19"/>
                  <a:pt x="0" y="19"/>
                  <a:pt x="0" y="19"/>
                </a:cubicBezTo>
                <a:cubicBezTo>
                  <a:pt x="6" y="23"/>
                  <a:pt x="13" y="22"/>
                  <a:pt x="17" y="17"/>
                </a:cubicBezTo>
                <a:close/>
              </a:path>
            </a:pathLst>
          </a:custGeom>
          <a:solidFill>
            <a:srgbClr val="474F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5" name="Freeform 77">
            <a:extLst>
              <a:ext uri="{FF2B5EF4-FFF2-40B4-BE49-F238E27FC236}">
                <a16:creationId xmlns:a16="http://schemas.microsoft.com/office/drawing/2014/main" id="{ACA2C078-4DA7-5183-3EBC-45D5B8411393}"/>
              </a:ext>
            </a:extLst>
          </p:cNvPr>
          <p:cNvSpPr/>
          <p:nvPr/>
        </p:nvSpPr>
        <p:spPr bwMode="auto">
          <a:xfrm>
            <a:off x="2845191" y="1182863"/>
            <a:ext cx="178785" cy="184915"/>
          </a:xfrm>
          <a:custGeom>
            <a:avLst/>
            <a:gdLst>
              <a:gd name="T0" fmla="*/ 91 w 175"/>
              <a:gd name="T1" fmla="*/ 0 h 181"/>
              <a:gd name="T2" fmla="*/ 79 w 175"/>
              <a:gd name="T3" fmla="*/ 78 h 181"/>
              <a:gd name="T4" fmla="*/ 0 w 175"/>
              <a:gd name="T5" fmla="*/ 90 h 181"/>
              <a:gd name="T6" fmla="*/ 79 w 175"/>
              <a:gd name="T7" fmla="*/ 102 h 181"/>
              <a:gd name="T8" fmla="*/ 91 w 175"/>
              <a:gd name="T9" fmla="*/ 181 h 181"/>
              <a:gd name="T10" fmla="*/ 103 w 175"/>
              <a:gd name="T11" fmla="*/ 102 h 181"/>
              <a:gd name="T12" fmla="*/ 175 w 175"/>
              <a:gd name="T13" fmla="*/ 90 h 181"/>
              <a:gd name="T14" fmla="*/ 103 w 175"/>
              <a:gd name="T15" fmla="*/ 78 h 181"/>
              <a:gd name="T16" fmla="*/ 91 w 175"/>
              <a:gd name="T1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81">
                <a:moveTo>
                  <a:pt x="91" y="0"/>
                </a:moveTo>
                <a:lnTo>
                  <a:pt x="79" y="78"/>
                </a:lnTo>
                <a:lnTo>
                  <a:pt x="0" y="90"/>
                </a:lnTo>
                <a:lnTo>
                  <a:pt x="79" y="102"/>
                </a:lnTo>
                <a:lnTo>
                  <a:pt x="91" y="181"/>
                </a:lnTo>
                <a:lnTo>
                  <a:pt x="103" y="102"/>
                </a:lnTo>
                <a:lnTo>
                  <a:pt x="175" y="90"/>
                </a:lnTo>
                <a:lnTo>
                  <a:pt x="103" y="78"/>
                </a:lnTo>
                <a:lnTo>
                  <a:pt x="91"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6" name="Freeform 78">
            <a:extLst>
              <a:ext uri="{FF2B5EF4-FFF2-40B4-BE49-F238E27FC236}">
                <a16:creationId xmlns:a16="http://schemas.microsoft.com/office/drawing/2014/main" id="{F482176A-3E68-B2BE-44E9-391869DB9DA5}"/>
              </a:ext>
            </a:extLst>
          </p:cNvPr>
          <p:cNvSpPr/>
          <p:nvPr/>
        </p:nvSpPr>
        <p:spPr bwMode="auto">
          <a:xfrm>
            <a:off x="1295382" y="1724326"/>
            <a:ext cx="177763" cy="178785"/>
          </a:xfrm>
          <a:custGeom>
            <a:avLst/>
            <a:gdLst>
              <a:gd name="T0" fmla="*/ 84 w 174"/>
              <a:gd name="T1" fmla="*/ 0 h 175"/>
              <a:gd name="T2" fmla="*/ 72 w 174"/>
              <a:gd name="T3" fmla="*/ 78 h 175"/>
              <a:gd name="T4" fmla="*/ 0 w 174"/>
              <a:gd name="T5" fmla="*/ 90 h 175"/>
              <a:gd name="T6" fmla="*/ 72 w 174"/>
              <a:gd name="T7" fmla="*/ 102 h 175"/>
              <a:gd name="T8" fmla="*/ 84 w 174"/>
              <a:gd name="T9" fmla="*/ 175 h 175"/>
              <a:gd name="T10" fmla="*/ 96 w 174"/>
              <a:gd name="T11" fmla="*/ 102 h 175"/>
              <a:gd name="T12" fmla="*/ 174 w 174"/>
              <a:gd name="T13" fmla="*/ 90 h 175"/>
              <a:gd name="T14" fmla="*/ 96 w 174"/>
              <a:gd name="T15" fmla="*/ 78 h 175"/>
              <a:gd name="T16" fmla="*/ 84 w 174"/>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75">
                <a:moveTo>
                  <a:pt x="84" y="0"/>
                </a:moveTo>
                <a:lnTo>
                  <a:pt x="72" y="78"/>
                </a:lnTo>
                <a:lnTo>
                  <a:pt x="0" y="90"/>
                </a:lnTo>
                <a:lnTo>
                  <a:pt x="72" y="102"/>
                </a:lnTo>
                <a:lnTo>
                  <a:pt x="84" y="175"/>
                </a:lnTo>
                <a:lnTo>
                  <a:pt x="96" y="102"/>
                </a:lnTo>
                <a:lnTo>
                  <a:pt x="174" y="90"/>
                </a:lnTo>
                <a:lnTo>
                  <a:pt x="96" y="78"/>
                </a:lnTo>
                <a:lnTo>
                  <a:pt x="8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7" name="Freeform 79">
            <a:extLst>
              <a:ext uri="{FF2B5EF4-FFF2-40B4-BE49-F238E27FC236}">
                <a16:creationId xmlns:a16="http://schemas.microsoft.com/office/drawing/2014/main" id="{10EF9E50-5A75-529B-DA3F-DC56AD400F05}"/>
              </a:ext>
            </a:extLst>
          </p:cNvPr>
          <p:cNvSpPr/>
          <p:nvPr/>
        </p:nvSpPr>
        <p:spPr bwMode="auto">
          <a:xfrm>
            <a:off x="3227280" y="1195123"/>
            <a:ext cx="91947" cy="91947"/>
          </a:xfrm>
          <a:custGeom>
            <a:avLst/>
            <a:gdLst>
              <a:gd name="T0" fmla="*/ 48 w 90"/>
              <a:gd name="T1" fmla="*/ 0 h 90"/>
              <a:gd name="T2" fmla="*/ 36 w 90"/>
              <a:gd name="T3" fmla="*/ 36 h 90"/>
              <a:gd name="T4" fmla="*/ 0 w 90"/>
              <a:gd name="T5" fmla="*/ 42 h 90"/>
              <a:gd name="T6" fmla="*/ 36 w 90"/>
              <a:gd name="T7" fmla="*/ 48 h 90"/>
              <a:gd name="T8" fmla="*/ 48 w 90"/>
              <a:gd name="T9" fmla="*/ 90 h 90"/>
              <a:gd name="T10" fmla="*/ 54 w 90"/>
              <a:gd name="T11" fmla="*/ 48 h 90"/>
              <a:gd name="T12" fmla="*/ 90 w 90"/>
              <a:gd name="T13" fmla="*/ 42 h 90"/>
              <a:gd name="T14" fmla="*/ 54 w 90"/>
              <a:gd name="T15" fmla="*/ 36 h 90"/>
              <a:gd name="T16" fmla="*/ 48 w 90"/>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48" y="0"/>
                </a:moveTo>
                <a:lnTo>
                  <a:pt x="36" y="36"/>
                </a:lnTo>
                <a:lnTo>
                  <a:pt x="0" y="42"/>
                </a:lnTo>
                <a:lnTo>
                  <a:pt x="36" y="48"/>
                </a:lnTo>
                <a:lnTo>
                  <a:pt x="48" y="90"/>
                </a:lnTo>
                <a:lnTo>
                  <a:pt x="54" y="48"/>
                </a:lnTo>
                <a:lnTo>
                  <a:pt x="90" y="42"/>
                </a:lnTo>
                <a:lnTo>
                  <a:pt x="54" y="36"/>
                </a:lnTo>
                <a:lnTo>
                  <a:pt x="48"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8" name="Freeform 80">
            <a:extLst>
              <a:ext uri="{FF2B5EF4-FFF2-40B4-BE49-F238E27FC236}">
                <a16:creationId xmlns:a16="http://schemas.microsoft.com/office/drawing/2014/main" id="{C4F86A78-867C-674F-91A2-615504B2663C}"/>
              </a:ext>
            </a:extLst>
          </p:cNvPr>
          <p:cNvSpPr/>
          <p:nvPr/>
        </p:nvSpPr>
        <p:spPr bwMode="auto">
          <a:xfrm>
            <a:off x="3958766" y="2394514"/>
            <a:ext cx="178785" cy="178785"/>
          </a:xfrm>
          <a:custGeom>
            <a:avLst/>
            <a:gdLst>
              <a:gd name="T0" fmla="*/ 91 w 175"/>
              <a:gd name="T1" fmla="*/ 0 h 175"/>
              <a:gd name="T2" fmla="*/ 73 w 175"/>
              <a:gd name="T3" fmla="*/ 73 h 175"/>
              <a:gd name="T4" fmla="*/ 0 w 175"/>
              <a:gd name="T5" fmla="*/ 85 h 175"/>
              <a:gd name="T6" fmla="*/ 73 w 175"/>
              <a:gd name="T7" fmla="*/ 97 h 175"/>
              <a:gd name="T8" fmla="*/ 91 w 175"/>
              <a:gd name="T9" fmla="*/ 175 h 175"/>
              <a:gd name="T10" fmla="*/ 103 w 175"/>
              <a:gd name="T11" fmla="*/ 97 h 175"/>
              <a:gd name="T12" fmla="*/ 175 w 175"/>
              <a:gd name="T13" fmla="*/ 85 h 175"/>
              <a:gd name="T14" fmla="*/ 103 w 175"/>
              <a:gd name="T15" fmla="*/ 73 h 175"/>
              <a:gd name="T16" fmla="*/ 91 w 175"/>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91" y="0"/>
                </a:moveTo>
                <a:lnTo>
                  <a:pt x="73" y="73"/>
                </a:lnTo>
                <a:lnTo>
                  <a:pt x="0" y="85"/>
                </a:lnTo>
                <a:lnTo>
                  <a:pt x="73" y="97"/>
                </a:lnTo>
                <a:lnTo>
                  <a:pt x="91" y="175"/>
                </a:lnTo>
                <a:lnTo>
                  <a:pt x="103" y="97"/>
                </a:lnTo>
                <a:lnTo>
                  <a:pt x="175" y="85"/>
                </a:lnTo>
                <a:lnTo>
                  <a:pt x="103" y="73"/>
                </a:lnTo>
                <a:lnTo>
                  <a:pt x="91"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9" name="Freeform 81">
            <a:extLst>
              <a:ext uri="{FF2B5EF4-FFF2-40B4-BE49-F238E27FC236}">
                <a16:creationId xmlns:a16="http://schemas.microsoft.com/office/drawing/2014/main" id="{0679ACF4-A6B4-AE63-5A16-D2D2467DD58C}"/>
              </a:ext>
            </a:extLst>
          </p:cNvPr>
          <p:cNvSpPr/>
          <p:nvPr/>
        </p:nvSpPr>
        <p:spPr bwMode="auto">
          <a:xfrm>
            <a:off x="3571569" y="2874680"/>
            <a:ext cx="91947" cy="92968"/>
          </a:xfrm>
          <a:custGeom>
            <a:avLst/>
            <a:gdLst>
              <a:gd name="T0" fmla="*/ 42 w 90"/>
              <a:gd name="T1" fmla="*/ 0 h 91"/>
              <a:gd name="T2" fmla="*/ 36 w 90"/>
              <a:gd name="T3" fmla="*/ 36 h 91"/>
              <a:gd name="T4" fmla="*/ 0 w 90"/>
              <a:gd name="T5" fmla="*/ 42 h 91"/>
              <a:gd name="T6" fmla="*/ 36 w 90"/>
              <a:gd name="T7" fmla="*/ 48 h 91"/>
              <a:gd name="T8" fmla="*/ 42 w 90"/>
              <a:gd name="T9" fmla="*/ 91 h 91"/>
              <a:gd name="T10" fmla="*/ 48 w 90"/>
              <a:gd name="T11" fmla="*/ 48 h 91"/>
              <a:gd name="T12" fmla="*/ 90 w 90"/>
              <a:gd name="T13" fmla="*/ 42 h 91"/>
              <a:gd name="T14" fmla="*/ 48 w 90"/>
              <a:gd name="T15" fmla="*/ 36 h 91"/>
              <a:gd name="T16" fmla="*/ 42 w 90"/>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1">
                <a:moveTo>
                  <a:pt x="42" y="0"/>
                </a:moveTo>
                <a:lnTo>
                  <a:pt x="36" y="36"/>
                </a:lnTo>
                <a:lnTo>
                  <a:pt x="0" y="42"/>
                </a:lnTo>
                <a:lnTo>
                  <a:pt x="36" y="48"/>
                </a:lnTo>
                <a:lnTo>
                  <a:pt x="42" y="91"/>
                </a:lnTo>
                <a:lnTo>
                  <a:pt x="48" y="48"/>
                </a:lnTo>
                <a:lnTo>
                  <a:pt x="90" y="42"/>
                </a:lnTo>
                <a:lnTo>
                  <a:pt x="48" y="36"/>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0" name="Freeform 82">
            <a:extLst>
              <a:ext uri="{FF2B5EF4-FFF2-40B4-BE49-F238E27FC236}">
                <a16:creationId xmlns:a16="http://schemas.microsoft.com/office/drawing/2014/main" id="{B64ADE32-874C-432E-CB13-CE13D5C53D3E}"/>
              </a:ext>
            </a:extLst>
          </p:cNvPr>
          <p:cNvSpPr/>
          <p:nvPr/>
        </p:nvSpPr>
        <p:spPr bwMode="auto">
          <a:xfrm>
            <a:off x="1067558" y="2302568"/>
            <a:ext cx="91947" cy="91947"/>
          </a:xfrm>
          <a:custGeom>
            <a:avLst/>
            <a:gdLst>
              <a:gd name="T0" fmla="*/ 48 w 90"/>
              <a:gd name="T1" fmla="*/ 0 h 90"/>
              <a:gd name="T2" fmla="*/ 42 w 90"/>
              <a:gd name="T3" fmla="*/ 42 h 90"/>
              <a:gd name="T4" fmla="*/ 0 w 90"/>
              <a:gd name="T5" fmla="*/ 48 h 90"/>
              <a:gd name="T6" fmla="*/ 42 w 90"/>
              <a:gd name="T7" fmla="*/ 54 h 90"/>
              <a:gd name="T8" fmla="*/ 48 w 90"/>
              <a:gd name="T9" fmla="*/ 90 h 90"/>
              <a:gd name="T10" fmla="*/ 54 w 90"/>
              <a:gd name="T11" fmla="*/ 54 h 90"/>
              <a:gd name="T12" fmla="*/ 90 w 90"/>
              <a:gd name="T13" fmla="*/ 48 h 90"/>
              <a:gd name="T14" fmla="*/ 54 w 90"/>
              <a:gd name="T15" fmla="*/ 42 h 90"/>
              <a:gd name="T16" fmla="*/ 48 w 90"/>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48" y="0"/>
                </a:moveTo>
                <a:lnTo>
                  <a:pt x="42" y="42"/>
                </a:lnTo>
                <a:lnTo>
                  <a:pt x="0" y="48"/>
                </a:lnTo>
                <a:lnTo>
                  <a:pt x="42" y="54"/>
                </a:lnTo>
                <a:lnTo>
                  <a:pt x="48" y="90"/>
                </a:lnTo>
                <a:lnTo>
                  <a:pt x="54" y="54"/>
                </a:lnTo>
                <a:lnTo>
                  <a:pt x="90" y="48"/>
                </a:lnTo>
                <a:lnTo>
                  <a:pt x="54" y="42"/>
                </a:lnTo>
                <a:lnTo>
                  <a:pt x="48"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1" name="Freeform 83">
            <a:extLst>
              <a:ext uri="{FF2B5EF4-FFF2-40B4-BE49-F238E27FC236}">
                <a16:creationId xmlns:a16="http://schemas.microsoft.com/office/drawing/2014/main" id="{0ACE361D-78CD-DE8F-9DEA-84A14B83EED0}"/>
              </a:ext>
            </a:extLst>
          </p:cNvPr>
          <p:cNvSpPr/>
          <p:nvPr/>
        </p:nvSpPr>
        <p:spPr bwMode="auto">
          <a:xfrm>
            <a:off x="3713575" y="3459051"/>
            <a:ext cx="183893" cy="178785"/>
          </a:xfrm>
          <a:custGeom>
            <a:avLst/>
            <a:gdLst>
              <a:gd name="T0" fmla="*/ 90 w 180"/>
              <a:gd name="T1" fmla="*/ 0 h 175"/>
              <a:gd name="T2" fmla="*/ 78 w 180"/>
              <a:gd name="T3" fmla="*/ 79 h 175"/>
              <a:gd name="T4" fmla="*/ 0 w 180"/>
              <a:gd name="T5" fmla="*/ 91 h 175"/>
              <a:gd name="T6" fmla="*/ 78 w 180"/>
              <a:gd name="T7" fmla="*/ 103 h 175"/>
              <a:gd name="T8" fmla="*/ 90 w 180"/>
              <a:gd name="T9" fmla="*/ 175 h 175"/>
              <a:gd name="T10" fmla="*/ 102 w 180"/>
              <a:gd name="T11" fmla="*/ 103 h 175"/>
              <a:gd name="T12" fmla="*/ 180 w 180"/>
              <a:gd name="T13" fmla="*/ 91 h 175"/>
              <a:gd name="T14" fmla="*/ 102 w 180"/>
              <a:gd name="T15" fmla="*/ 79 h 175"/>
              <a:gd name="T16" fmla="*/ 90 w 180"/>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75">
                <a:moveTo>
                  <a:pt x="90" y="0"/>
                </a:moveTo>
                <a:lnTo>
                  <a:pt x="78" y="79"/>
                </a:lnTo>
                <a:lnTo>
                  <a:pt x="0" y="91"/>
                </a:lnTo>
                <a:lnTo>
                  <a:pt x="78" y="103"/>
                </a:lnTo>
                <a:lnTo>
                  <a:pt x="90" y="175"/>
                </a:lnTo>
                <a:lnTo>
                  <a:pt x="102" y="103"/>
                </a:lnTo>
                <a:lnTo>
                  <a:pt x="180" y="91"/>
                </a:lnTo>
                <a:lnTo>
                  <a:pt x="102" y="79"/>
                </a:lnTo>
                <a:lnTo>
                  <a:pt x="9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2" name="Freeform 84">
            <a:extLst>
              <a:ext uri="{FF2B5EF4-FFF2-40B4-BE49-F238E27FC236}">
                <a16:creationId xmlns:a16="http://schemas.microsoft.com/office/drawing/2014/main" id="{1EF3EF1F-B5E0-5733-B39F-DCBFEFE5932A}"/>
              </a:ext>
            </a:extLst>
          </p:cNvPr>
          <p:cNvSpPr/>
          <p:nvPr/>
        </p:nvSpPr>
        <p:spPr bwMode="auto">
          <a:xfrm>
            <a:off x="1609021" y="961170"/>
            <a:ext cx="177763" cy="178785"/>
          </a:xfrm>
          <a:custGeom>
            <a:avLst/>
            <a:gdLst>
              <a:gd name="T0" fmla="*/ 84 w 174"/>
              <a:gd name="T1" fmla="*/ 0 h 175"/>
              <a:gd name="T2" fmla="*/ 72 w 174"/>
              <a:gd name="T3" fmla="*/ 72 h 175"/>
              <a:gd name="T4" fmla="*/ 0 w 174"/>
              <a:gd name="T5" fmla="*/ 90 h 175"/>
              <a:gd name="T6" fmla="*/ 72 w 174"/>
              <a:gd name="T7" fmla="*/ 102 h 175"/>
              <a:gd name="T8" fmla="*/ 84 w 174"/>
              <a:gd name="T9" fmla="*/ 175 h 175"/>
              <a:gd name="T10" fmla="*/ 96 w 174"/>
              <a:gd name="T11" fmla="*/ 102 h 175"/>
              <a:gd name="T12" fmla="*/ 174 w 174"/>
              <a:gd name="T13" fmla="*/ 90 h 175"/>
              <a:gd name="T14" fmla="*/ 96 w 174"/>
              <a:gd name="T15" fmla="*/ 72 h 175"/>
              <a:gd name="T16" fmla="*/ 84 w 174"/>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75">
                <a:moveTo>
                  <a:pt x="84" y="0"/>
                </a:moveTo>
                <a:lnTo>
                  <a:pt x="72" y="72"/>
                </a:lnTo>
                <a:lnTo>
                  <a:pt x="0" y="90"/>
                </a:lnTo>
                <a:lnTo>
                  <a:pt x="72" y="102"/>
                </a:lnTo>
                <a:lnTo>
                  <a:pt x="84" y="175"/>
                </a:lnTo>
                <a:lnTo>
                  <a:pt x="96" y="102"/>
                </a:lnTo>
                <a:lnTo>
                  <a:pt x="174" y="90"/>
                </a:lnTo>
                <a:lnTo>
                  <a:pt x="96" y="72"/>
                </a:lnTo>
                <a:lnTo>
                  <a:pt x="8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3" name="Freeform 85">
            <a:extLst>
              <a:ext uri="{FF2B5EF4-FFF2-40B4-BE49-F238E27FC236}">
                <a16:creationId xmlns:a16="http://schemas.microsoft.com/office/drawing/2014/main" id="{57807905-5459-E2C9-1987-8266DDEB79E3}"/>
              </a:ext>
            </a:extLst>
          </p:cNvPr>
          <p:cNvSpPr/>
          <p:nvPr/>
        </p:nvSpPr>
        <p:spPr bwMode="auto">
          <a:xfrm>
            <a:off x="2002348" y="1311589"/>
            <a:ext cx="92968" cy="92968"/>
          </a:xfrm>
          <a:custGeom>
            <a:avLst/>
            <a:gdLst>
              <a:gd name="T0" fmla="*/ 42 w 91"/>
              <a:gd name="T1" fmla="*/ 0 h 91"/>
              <a:gd name="T2" fmla="*/ 36 w 91"/>
              <a:gd name="T3" fmla="*/ 37 h 91"/>
              <a:gd name="T4" fmla="*/ 0 w 91"/>
              <a:gd name="T5" fmla="*/ 49 h 91"/>
              <a:gd name="T6" fmla="*/ 36 w 91"/>
              <a:gd name="T7" fmla="*/ 55 h 91"/>
              <a:gd name="T8" fmla="*/ 42 w 91"/>
              <a:gd name="T9" fmla="*/ 91 h 91"/>
              <a:gd name="T10" fmla="*/ 48 w 91"/>
              <a:gd name="T11" fmla="*/ 55 h 91"/>
              <a:gd name="T12" fmla="*/ 91 w 91"/>
              <a:gd name="T13" fmla="*/ 49 h 91"/>
              <a:gd name="T14" fmla="*/ 48 w 91"/>
              <a:gd name="T15" fmla="*/ 37 h 91"/>
              <a:gd name="T16" fmla="*/ 42 w 91"/>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42" y="0"/>
                </a:moveTo>
                <a:lnTo>
                  <a:pt x="36" y="37"/>
                </a:lnTo>
                <a:lnTo>
                  <a:pt x="0" y="49"/>
                </a:lnTo>
                <a:lnTo>
                  <a:pt x="36" y="55"/>
                </a:lnTo>
                <a:lnTo>
                  <a:pt x="42" y="91"/>
                </a:lnTo>
                <a:lnTo>
                  <a:pt x="48" y="55"/>
                </a:lnTo>
                <a:lnTo>
                  <a:pt x="91" y="49"/>
                </a:lnTo>
                <a:lnTo>
                  <a:pt x="48" y="37"/>
                </a:lnTo>
                <a:lnTo>
                  <a:pt x="42"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文本框 1">
            <a:extLst>
              <a:ext uri="{FF2B5EF4-FFF2-40B4-BE49-F238E27FC236}">
                <a16:creationId xmlns:a16="http://schemas.microsoft.com/office/drawing/2014/main" id="{EA2AC53E-DCF0-264B-687E-8F852D08EFF2}"/>
              </a:ext>
            </a:extLst>
          </p:cNvPr>
          <p:cNvSpPr txBox="1"/>
          <p:nvPr/>
        </p:nvSpPr>
        <p:spPr>
          <a:xfrm>
            <a:off x="4851669" y="2351201"/>
            <a:ext cx="4252138" cy="584775"/>
          </a:xfrm>
          <a:prstGeom prst="rect">
            <a:avLst/>
          </a:prstGeom>
          <a:noFill/>
        </p:spPr>
        <p:txBody>
          <a:bodyPr wrap="square" rtlCol="0">
            <a:spAutoFit/>
          </a:bodyPr>
          <a:lstStyle/>
          <a:p>
            <a:pPr algn="dist"/>
            <a:r>
              <a:rPr lang="zh-CN" altLang="en-US" sz="3200" b="1" dirty="0">
                <a:solidFill>
                  <a:schemeClr val="bg1"/>
                </a:solidFill>
                <a:latin typeface="微软雅黑" panose="020B0503020204020204" pitchFamily="34" charset="-122"/>
                <a:ea typeface="微软雅黑" panose="020B0503020204020204" pitchFamily="34" charset="-122"/>
              </a:rPr>
              <a:t>谢谢聆听</a:t>
            </a:r>
            <a:endParaRPr lang="zh-CN" altLang="en-US" sz="3200" dirty="0">
              <a:solidFill>
                <a:schemeClr val="bg1"/>
              </a:solidFill>
              <a:latin typeface="微软雅黑 Light" panose="020B0502040204020203" pitchFamily="34" charset="-122"/>
              <a:ea typeface="微软雅黑 Light" panose="020B0502040204020203" pitchFamily="34" charset="-122"/>
            </a:endParaRPr>
          </a:p>
        </p:txBody>
      </p:sp>
      <p:grpSp>
        <p:nvGrpSpPr>
          <p:cNvPr id="106" name="组合 105">
            <a:extLst>
              <a:ext uri="{FF2B5EF4-FFF2-40B4-BE49-F238E27FC236}">
                <a16:creationId xmlns:a16="http://schemas.microsoft.com/office/drawing/2014/main" id="{2AC134AF-7192-7B64-E1E5-C7EAAAB8A781}"/>
              </a:ext>
            </a:extLst>
          </p:cNvPr>
          <p:cNvGrpSpPr/>
          <p:nvPr/>
        </p:nvGrpSpPr>
        <p:grpSpPr>
          <a:xfrm>
            <a:off x="7523759" y="1751910"/>
            <a:ext cx="612023" cy="589087"/>
            <a:chOff x="2817029" y="824988"/>
            <a:chExt cx="1041147" cy="1002129"/>
          </a:xfrm>
        </p:grpSpPr>
        <p:sp>
          <p:nvSpPr>
            <p:cNvPr id="107" name="任意多边形 106">
              <a:extLst>
                <a:ext uri="{FF2B5EF4-FFF2-40B4-BE49-F238E27FC236}">
                  <a16:creationId xmlns:a16="http://schemas.microsoft.com/office/drawing/2014/main" id="{EA59C2EC-0BB3-7E2E-BA36-CB68D47D9491}"/>
                </a:ext>
              </a:extLst>
            </p:cNvPr>
            <p:cNvSpPr/>
            <p:nvPr/>
          </p:nvSpPr>
          <p:spPr>
            <a:xfrm rot="19995040">
              <a:off x="2817029" y="824988"/>
              <a:ext cx="1041147" cy="1002129"/>
            </a:xfrm>
            <a:custGeom>
              <a:avLst/>
              <a:gdLst>
                <a:gd name="connsiteX0" fmla="*/ 995485 w 1041147"/>
                <a:gd name="connsiteY0" fmla="*/ 763933 h 1002129"/>
                <a:gd name="connsiteX1" fmla="*/ 1041147 w 1041147"/>
                <a:gd name="connsiteY1" fmla="*/ 961848 h 1002129"/>
                <a:gd name="connsiteX2" fmla="*/ 1038147 w 1041147"/>
                <a:gd name="connsiteY2" fmla="*/ 1002129 h 1002129"/>
                <a:gd name="connsiteX3" fmla="*/ 570086 w 1041147"/>
                <a:gd name="connsiteY3" fmla="*/ 554754 h 1002129"/>
                <a:gd name="connsiteX4" fmla="*/ 459635 w 1041147"/>
                <a:gd name="connsiteY4" fmla="*/ 548516 h 1002129"/>
                <a:gd name="connsiteX5" fmla="*/ 453228 w 1041147"/>
                <a:gd name="connsiteY5" fmla="*/ 471062 h 1002129"/>
                <a:gd name="connsiteX6" fmla="*/ 5853 w 1041147"/>
                <a:gd name="connsiteY6" fmla="*/ 3000 h 1002129"/>
                <a:gd name="connsiteX7" fmla="*/ 0 w 1041147"/>
                <a:gd name="connsiteY7" fmla="*/ 2662 h 1002129"/>
                <a:gd name="connsiteX8" fmla="*/ 46134 w 1041147"/>
                <a:gd name="connsiteY8" fmla="*/ 0 h 1002129"/>
                <a:gd name="connsiteX9" fmla="*/ 519324 w 1041147"/>
                <a:gd name="connsiteY9" fmla="*/ 367998 h 1002129"/>
                <a:gd name="connsiteX10" fmla="*/ 543427 w 1041147"/>
                <a:gd name="connsiteY10" fmla="*/ 460740 h 1002129"/>
                <a:gd name="connsiteX11" fmla="*/ 577194 w 1041147"/>
                <a:gd name="connsiteY11" fmla="*/ 463719 h 1002129"/>
                <a:gd name="connsiteX12" fmla="*/ 995485 w 1041147"/>
                <a:gd name="connsiteY12" fmla="*/ 763933 h 1002129"/>
                <a:gd name="connsiteX13" fmla="*/ 995485 w 1041147"/>
                <a:gd name="connsiteY13" fmla="*/ 763933 h 1007982"/>
                <a:gd name="connsiteX14" fmla="*/ 995485 w 1041147"/>
                <a:gd name="connsiteY14" fmla="*/ 763933 h 100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1147" h="1002128">
                  <a:moveTo>
                    <a:pt x="995485" y="763933"/>
                  </a:moveTo>
                  <a:cubicBezTo>
                    <a:pt x="1024888" y="824764"/>
                    <a:pt x="1041147" y="891645"/>
                    <a:pt x="1041147" y="961848"/>
                  </a:cubicBezTo>
                  <a:lnTo>
                    <a:pt x="1038147" y="1002129"/>
                  </a:lnTo>
                  <a:cubicBezTo>
                    <a:pt x="1012111" y="777784"/>
                    <a:pt x="819403" y="596555"/>
                    <a:pt x="570086" y="554754"/>
                  </a:cubicBezTo>
                  <a:lnTo>
                    <a:pt x="459635" y="548516"/>
                  </a:lnTo>
                  <a:lnTo>
                    <a:pt x="453228" y="471062"/>
                  </a:lnTo>
                  <a:cubicBezTo>
                    <a:pt x="411426" y="221745"/>
                    <a:pt x="230197" y="29036"/>
                    <a:pt x="5853" y="3000"/>
                  </a:cubicBezTo>
                  <a:lnTo>
                    <a:pt x="0" y="2662"/>
                  </a:lnTo>
                  <a:lnTo>
                    <a:pt x="46134" y="0"/>
                  </a:lnTo>
                  <a:cubicBezTo>
                    <a:pt x="261132" y="0"/>
                    <a:pt x="444963" y="152494"/>
                    <a:pt x="519324" y="367998"/>
                  </a:cubicBezTo>
                  <a:lnTo>
                    <a:pt x="543427" y="460740"/>
                  </a:lnTo>
                  <a:lnTo>
                    <a:pt x="577194" y="463719"/>
                  </a:lnTo>
                  <a:cubicBezTo>
                    <a:pt x="766321" y="497585"/>
                    <a:pt x="921977" y="611855"/>
                    <a:pt x="995485" y="7639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8" name="任意多边形 107">
              <a:extLst>
                <a:ext uri="{FF2B5EF4-FFF2-40B4-BE49-F238E27FC236}">
                  <a16:creationId xmlns:a16="http://schemas.microsoft.com/office/drawing/2014/main" id="{233AE353-45AA-9FDC-ACBF-4FDB4257608B}"/>
                </a:ext>
              </a:extLst>
            </p:cNvPr>
            <p:cNvSpPr/>
            <p:nvPr/>
          </p:nvSpPr>
          <p:spPr>
            <a:xfrm rot="610869">
              <a:off x="3193279" y="1373828"/>
              <a:ext cx="239931" cy="45719"/>
            </a:xfrm>
            <a:custGeom>
              <a:avLst/>
              <a:gdLst>
                <a:gd name="connsiteX0" fmla="*/ 523250 w 1042875"/>
                <a:gd name="connsiteY0" fmla="*/ 0 h 247306"/>
                <a:gd name="connsiteX1" fmla="*/ 1008184 w 1042875"/>
                <a:gd name="connsiteY1" fmla="*/ 200866 h 247306"/>
                <a:gd name="connsiteX2" fmla="*/ 1042875 w 1042875"/>
                <a:gd name="connsiteY2" fmla="*/ 242912 h 247306"/>
                <a:gd name="connsiteX3" fmla="*/ 933921 w 1042875"/>
                <a:gd name="connsiteY3" fmla="*/ 200443 h 247306"/>
                <a:gd name="connsiteX4" fmla="*/ 527073 w 1042875"/>
                <a:gd name="connsiteY4" fmla="*/ 141455 h 247306"/>
                <a:gd name="connsiteX5" fmla="*/ 120225 w 1042875"/>
                <a:gd name="connsiteY5" fmla="*/ 200443 h 247306"/>
                <a:gd name="connsiteX6" fmla="*/ 0 w 1042875"/>
                <a:gd name="connsiteY6" fmla="*/ 247306 h 247306"/>
                <a:gd name="connsiteX7" fmla="*/ 38316 w 1042875"/>
                <a:gd name="connsiteY7" fmla="*/ 200866 h 247306"/>
                <a:gd name="connsiteX8" fmla="*/ 523250 w 1042875"/>
                <a:gd name="connsiteY8" fmla="*/ 0 h 247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2875" h="247306">
                  <a:moveTo>
                    <a:pt x="523250" y="0"/>
                  </a:moveTo>
                  <a:cubicBezTo>
                    <a:pt x="712629" y="0"/>
                    <a:pt x="884079" y="76761"/>
                    <a:pt x="1008184" y="200866"/>
                  </a:cubicBezTo>
                  <a:lnTo>
                    <a:pt x="1042875" y="242912"/>
                  </a:lnTo>
                  <a:lnTo>
                    <a:pt x="933921" y="200443"/>
                  </a:lnTo>
                  <a:cubicBezTo>
                    <a:pt x="808872" y="162459"/>
                    <a:pt x="671388" y="141455"/>
                    <a:pt x="527073" y="141455"/>
                  </a:cubicBezTo>
                  <a:cubicBezTo>
                    <a:pt x="382758" y="141455"/>
                    <a:pt x="245274" y="162459"/>
                    <a:pt x="120225" y="200443"/>
                  </a:cubicBezTo>
                  <a:lnTo>
                    <a:pt x="0" y="247306"/>
                  </a:lnTo>
                  <a:lnTo>
                    <a:pt x="38316" y="200866"/>
                  </a:lnTo>
                  <a:cubicBezTo>
                    <a:pt x="162422" y="76761"/>
                    <a:pt x="333872" y="0"/>
                    <a:pt x="5232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9" name="Freeform 84">
            <a:extLst>
              <a:ext uri="{FF2B5EF4-FFF2-40B4-BE49-F238E27FC236}">
                <a16:creationId xmlns:a16="http://schemas.microsoft.com/office/drawing/2014/main" id="{556DBD68-8024-5BEC-2D87-F5CD1D1B136A}"/>
              </a:ext>
            </a:extLst>
          </p:cNvPr>
          <p:cNvSpPr/>
          <p:nvPr/>
        </p:nvSpPr>
        <p:spPr bwMode="auto">
          <a:xfrm>
            <a:off x="5583303" y="1252323"/>
            <a:ext cx="177763" cy="178785"/>
          </a:xfrm>
          <a:custGeom>
            <a:avLst/>
            <a:gdLst>
              <a:gd name="T0" fmla="*/ 84 w 174"/>
              <a:gd name="T1" fmla="*/ 0 h 175"/>
              <a:gd name="T2" fmla="*/ 72 w 174"/>
              <a:gd name="T3" fmla="*/ 72 h 175"/>
              <a:gd name="T4" fmla="*/ 0 w 174"/>
              <a:gd name="T5" fmla="*/ 90 h 175"/>
              <a:gd name="T6" fmla="*/ 72 w 174"/>
              <a:gd name="T7" fmla="*/ 102 h 175"/>
              <a:gd name="T8" fmla="*/ 84 w 174"/>
              <a:gd name="T9" fmla="*/ 175 h 175"/>
              <a:gd name="T10" fmla="*/ 96 w 174"/>
              <a:gd name="T11" fmla="*/ 102 h 175"/>
              <a:gd name="T12" fmla="*/ 174 w 174"/>
              <a:gd name="T13" fmla="*/ 90 h 175"/>
              <a:gd name="T14" fmla="*/ 96 w 174"/>
              <a:gd name="T15" fmla="*/ 72 h 175"/>
              <a:gd name="T16" fmla="*/ 84 w 174"/>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75">
                <a:moveTo>
                  <a:pt x="84" y="0"/>
                </a:moveTo>
                <a:lnTo>
                  <a:pt x="72" y="72"/>
                </a:lnTo>
                <a:lnTo>
                  <a:pt x="0" y="90"/>
                </a:lnTo>
                <a:lnTo>
                  <a:pt x="72" y="102"/>
                </a:lnTo>
                <a:lnTo>
                  <a:pt x="84" y="175"/>
                </a:lnTo>
                <a:lnTo>
                  <a:pt x="96" y="102"/>
                </a:lnTo>
                <a:lnTo>
                  <a:pt x="174" y="90"/>
                </a:lnTo>
                <a:lnTo>
                  <a:pt x="96" y="72"/>
                </a:lnTo>
                <a:lnTo>
                  <a:pt x="8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1" name="任意多边形 110">
            <a:extLst>
              <a:ext uri="{FF2B5EF4-FFF2-40B4-BE49-F238E27FC236}">
                <a16:creationId xmlns:a16="http://schemas.microsoft.com/office/drawing/2014/main" id="{EB8AC8D8-AB78-F65F-A688-01C070266442}"/>
              </a:ext>
            </a:extLst>
          </p:cNvPr>
          <p:cNvSpPr/>
          <p:nvPr/>
        </p:nvSpPr>
        <p:spPr>
          <a:xfrm>
            <a:off x="0" y="4317410"/>
            <a:ext cx="9144000" cy="834950"/>
          </a:xfrm>
          <a:custGeom>
            <a:avLst/>
            <a:gdLst>
              <a:gd name="connsiteX0" fmla="*/ 16639 w 9221599"/>
              <a:gd name="connsiteY0" fmla="*/ 664012 h 671632"/>
              <a:gd name="connsiteX1" fmla="*/ 9220200 w 9221599"/>
              <a:gd name="connsiteY1" fmla="*/ 671632 h 671632"/>
              <a:gd name="connsiteX2" fmla="*/ 9221599 w 9221599"/>
              <a:gd name="connsiteY2" fmla="*/ 107752 h 671632"/>
              <a:gd name="connsiteX3" fmla="*/ 8772019 w 9221599"/>
              <a:gd name="connsiteY3" fmla="*/ 267772 h 671632"/>
              <a:gd name="connsiteX4" fmla="*/ 8170039 w 9221599"/>
              <a:gd name="connsiteY4" fmla="*/ 443032 h 671632"/>
              <a:gd name="connsiteX5" fmla="*/ 7713461 w 9221599"/>
              <a:gd name="connsiteY5" fmla="*/ 378806 h 671632"/>
              <a:gd name="connsiteX6" fmla="*/ 6884281 w 9221599"/>
              <a:gd name="connsiteY6" fmla="*/ 345994 h 671632"/>
              <a:gd name="connsiteX7" fmla="*/ 6280279 w 9221599"/>
              <a:gd name="connsiteY7" fmla="*/ 397312 h 671632"/>
              <a:gd name="connsiteX8" fmla="*/ 5719509 w 9221599"/>
              <a:gd name="connsiteY8" fmla="*/ 518610 h 671632"/>
              <a:gd name="connsiteX9" fmla="*/ 5441458 w 9221599"/>
              <a:gd name="connsiteY9" fmla="*/ 523586 h 671632"/>
              <a:gd name="connsiteX10" fmla="*/ 4638402 w 9221599"/>
              <a:gd name="connsiteY10" fmla="*/ 504614 h 671632"/>
              <a:gd name="connsiteX11" fmla="*/ 3973442 w 9221599"/>
              <a:gd name="connsiteY11" fmla="*/ 548468 h 671632"/>
              <a:gd name="connsiteX12" fmla="*/ 3545477 w 9221599"/>
              <a:gd name="connsiteY12" fmla="*/ 582991 h 671632"/>
              <a:gd name="connsiteX13" fmla="*/ 2863720 w 9221599"/>
              <a:gd name="connsiteY13" fmla="*/ 503215 h 671632"/>
              <a:gd name="connsiteX14" fmla="*/ 2555343 w 9221599"/>
              <a:gd name="connsiteY14" fmla="*/ 427792 h 671632"/>
              <a:gd name="connsiteX15" fmla="*/ 1677799 w 9221599"/>
              <a:gd name="connsiteY15" fmla="*/ 245534 h 671632"/>
              <a:gd name="connsiteX16" fmla="*/ 1296799 w 9221599"/>
              <a:gd name="connsiteY16" fmla="*/ 298252 h 671632"/>
              <a:gd name="connsiteX17" fmla="*/ 467619 w 9221599"/>
              <a:gd name="connsiteY17" fmla="*/ 240402 h 671632"/>
              <a:gd name="connsiteX18" fmla="*/ 0 w 9221599"/>
              <a:gd name="connsiteY18" fmla="*/ 8692 h 671632"/>
              <a:gd name="connsiteX19" fmla="*/ 16639 w 9221599"/>
              <a:gd name="connsiteY19" fmla="*/ 664012 h 671632"/>
              <a:gd name="connsiteX20" fmla="*/ 16639 w 9221599"/>
              <a:gd name="connsiteY20" fmla="*/ 671272 h 678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21599" h="671632">
                <a:moveTo>
                  <a:pt x="16639" y="664012"/>
                </a:moveTo>
                <a:lnTo>
                  <a:pt x="9220200" y="671632"/>
                </a:lnTo>
                <a:cubicBezTo>
                  <a:pt x="9220666" y="483672"/>
                  <a:pt x="9221133" y="295712"/>
                  <a:pt x="9221599" y="107752"/>
                </a:cubicBezTo>
                <a:cubicBezTo>
                  <a:pt x="9043202" y="23698"/>
                  <a:pt x="8816132" y="195771"/>
                  <a:pt x="8772019" y="267772"/>
                </a:cubicBezTo>
                <a:cubicBezTo>
                  <a:pt x="8599896" y="145800"/>
                  <a:pt x="8258731" y="191780"/>
                  <a:pt x="8170039" y="443032"/>
                </a:cubicBezTo>
                <a:cubicBezTo>
                  <a:pt x="8048585" y="259346"/>
                  <a:pt x="7791009" y="319349"/>
                  <a:pt x="7713461" y="378806"/>
                </a:cubicBezTo>
                <a:cubicBezTo>
                  <a:pt x="7559403" y="233093"/>
                  <a:pt x="7212511" y="99822"/>
                  <a:pt x="6884281" y="345994"/>
                </a:cubicBezTo>
                <a:cubicBezTo>
                  <a:pt x="6784547" y="240765"/>
                  <a:pt x="6477338" y="178261"/>
                  <a:pt x="6280279" y="397312"/>
                </a:cubicBezTo>
                <a:cubicBezTo>
                  <a:pt x="6161781" y="331998"/>
                  <a:pt x="5856669" y="297785"/>
                  <a:pt x="5719509" y="518610"/>
                </a:cubicBezTo>
                <a:cubicBezTo>
                  <a:pt x="5621059" y="436837"/>
                  <a:pt x="5483757" y="481339"/>
                  <a:pt x="5441458" y="523586"/>
                </a:cubicBezTo>
                <a:cubicBezTo>
                  <a:pt x="5075698" y="317017"/>
                  <a:pt x="4777324" y="422711"/>
                  <a:pt x="4638402" y="504614"/>
                </a:cubicBezTo>
                <a:cubicBezTo>
                  <a:pt x="4510184" y="372638"/>
                  <a:pt x="4066437" y="362271"/>
                  <a:pt x="3973442" y="548468"/>
                </a:cubicBezTo>
                <a:cubicBezTo>
                  <a:pt x="3780921" y="460967"/>
                  <a:pt x="3637125" y="509668"/>
                  <a:pt x="3545477" y="582991"/>
                </a:cubicBezTo>
                <a:cubicBezTo>
                  <a:pt x="3435195" y="428298"/>
                  <a:pt x="3014253" y="403325"/>
                  <a:pt x="2863720" y="503215"/>
                </a:cubicBezTo>
                <a:cubicBezTo>
                  <a:pt x="2792030" y="390988"/>
                  <a:pt x="2662527" y="365665"/>
                  <a:pt x="2555343" y="427792"/>
                </a:cubicBezTo>
                <a:cubicBezTo>
                  <a:pt x="2345767" y="124443"/>
                  <a:pt x="1868714" y="82351"/>
                  <a:pt x="1677799" y="245534"/>
                </a:cubicBezTo>
                <a:cubicBezTo>
                  <a:pt x="1567634" y="161233"/>
                  <a:pt x="1389042" y="177006"/>
                  <a:pt x="1296799" y="298252"/>
                </a:cubicBezTo>
                <a:cubicBezTo>
                  <a:pt x="1132374" y="79916"/>
                  <a:pt x="756452" y="17089"/>
                  <a:pt x="467619" y="240402"/>
                </a:cubicBezTo>
                <a:cubicBezTo>
                  <a:pt x="389447" y="13057"/>
                  <a:pt x="145506" y="-19818"/>
                  <a:pt x="0" y="8692"/>
                </a:cubicBezTo>
                <a:lnTo>
                  <a:pt x="16639" y="664012"/>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42">
            <a:extLst>
              <a:ext uri="{FF2B5EF4-FFF2-40B4-BE49-F238E27FC236}">
                <a16:creationId xmlns:a16="http://schemas.microsoft.com/office/drawing/2014/main" id="{2EDE517C-1C8E-C7B5-0966-EA18D107FC59}"/>
              </a:ext>
            </a:extLst>
          </p:cNvPr>
          <p:cNvSpPr txBox="1"/>
          <p:nvPr/>
        </p:nvSpPr>
        <p:spPr>
          <a:xfrm>
            <a:off x="4914882" y="3250450"/>
            <a:ext cx="1074880" cy="369332"/>
          </a:xfrm>
          <a:prstGeom prst="rect">
            <a:avLst/>
          </a:prstGeom>
          <a:noFill/>
        </p:spPr>
        <p:txBody>
          <a:bodyPr wrap="square" rtlCol="0">
            <a:spAutoFit/>
          </a:bodyPr>
          <a:lstStyle/>
          <a:p>
            <a:r>
              <a:rPr lang="en-US" altLang="zh-CN" sz="900" dirty="0">
                <a:solidFill>
                  <a:schemeClr val="bg1"/>
                </a:solidFill>
                <a:latin typeface="微软雅黑" panose="020B0503020204020204" pitchFamily="34" charset="-122"/>
                <a:ea typeface="微软雅黑" panose="020B0503020204020204" pitchFamily="34" charset="-122"/>
              </a:rPr>
              <a:t>2024/12/19      2150998 </a:t>
            </a:r>
            <a:r>
              <a:rPr lang="zh-CN" altLang="en-US" sz="900" dirty="0">
                <a:solidFill>
                  <a:schemeClr val="bg1"/>
                </a:solidFill>
                <a:latin typeface="微软雅黑" panose="020B0503020204020204" pitchFamily="34" charset="-122"/>
                <a:ea typeface="微软雅黑" panose="020B0503020204020204" pitchFamily="34" charset="-122"/>
              </a:rPr>
              <a:t>张诚睿</a:t>
            </a:r>
            <a:endParaRPr lang="en-US" altLang="zh-CN" sz="9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912697"/>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10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600"/>
                                        <p:tgtEl>
                                          <p:spTgt spid="106"/>
                                        </p:tgtEl>
                                      </p:cBhvr>
                                    </p:animEffect>
                                  </p:childTnLst>
                                </p:cTn>
                              </p:par>
                              <p:par>
                                <p:cTn id="8" presetID="42" presetClass="entr" presetSubtype="0" fill="hold" grpId="0" nodeType="withEffect">
                                  <p:stCondLst>
                                    <p:cond delay="400"/>
                                  </p:stCondLst>
                                  <p:childTnLst>
                                    <p:set>
                                      <p:cBhvr>
                                        <p:cTn id="9" dur="1" fill="hold">
                                          <p:stCondLst>
                                            <p:cond delay="0"/>
                                          </p:stCondLst>
                                        </p:cTn>
                                        <p:tgtEl>
                                          <p:spTgt spid="111"/>
                                        </p:tgtEl>
                                        <p:attrNameLst>
                                          <p:attrName>style.visibility</p:attrName>
                                        </p:attrNameLst>
                                      </p:cBhvr>
                                      <p:to>
                                        <p:strVal val="visible"/>
                                      </p:to>
                                    </p:set>
                                    <p:animEffect transition="in" filter="fade">
                                      <p:cBhvr>
                                        <p:cTn id="10" dur="1300"/>
                                        <p:tgtEl>
                                          <p:spTgt spid="111"/>
                                        </p:tgtEl>
                                      </p:cBhvr>
                                    </p:animEffect>
                                    <p:anim calcmode="lin" valueType="num">
                                      <p:cBhvr>
                                        <p:cTn id="11" dur="1300" fill="hold"/>
                                        <p:tgtEl>
                                          <p:spTgt spid="111"/>
                                        </p:tgtEl>
                                        <p:attrNameLst>
                                          <p:attrName>ppt_x</p:attrName>
                                        </p:attrNameLst>
                                      </p:cBhvr>
                                      <p:tavLst>
                                        <p:tav tm="0">
                                          <p:val>
                                            <p:strVal val="#ppt_x"/>
                                          </p:val>
                                        </p:tav>
                                        <p:tav tm="100000">
                                          <p:val>
                                            <p:strVal val="#ppt_x"/>
                                          </p:val>
                                        </p:tav>
                                      </p:tavLst>
                                    </p:anim>
                                    <p:anim calcmode="lin" valueType="num">
                                      <p:cBhvr>
                                        <p:cTn id="12" dur="1300" fill="hold"/>
                                        <p:tgtEl>
                                          <p:spTgt spid="111"/>
                                        </p:tgtEl>
                                        <p:attrNameLst>
                                          <p:attrName>ppt_y</p:attrName>
                                        </p:attrNameLst>
                                      </p:cBhvr>
                                      <p:tavLst>
                                        <p:tav tm="0">
                                          <p:val>
                                            <p:strVal val="#ppt_y+.1"/>
                                          </p:val>
                                        </p:tav>
                                        <p:tav tm="100000">
                                          <p:val>
                                            <p:strVal val="#ppt_y"/>
                                          </p:val>
                                        </p:tav>
                                      </p:tavLst>
                                    </p:anim>
                                  </p:childTnLst>
                                </p:cTn>
                              </p:par>
                              <p:par>
                                <p:cTn id="13" presetID="6" presetClass="emph" presetSubtype="0" repeatCount="indefinite" accel="45000" decel="20000" autoRev="1" fill="hold" grpId="1" nodeType="withEffect">
                                  <p:stCondLst>
                                    <p:cond delay="1400"/>
                                  </p:stCondLst>
                                  <p:childTnLst>
                                    <p:animScale>
                                      <p:cBhvr>
                                        <p:cTn id="14" dur="2000" fill="hold"/>
                                        <p:tgtEl>
                                          <p:spTgt spid="111"/>
                                        </p:tgtEl>
                                      </p:cBhvr>
                                      <p:by x="104000" y="104000"/>
                                    </p:animScale>
                                  </p:childTnLst>
                                </p:cTn>
                              </p:par>
                              <p:par>
                                <p:cTn id="15" presetID="0" presetClass="path" presetSubtype="0" repeatCount="indefinite" accel="50000" autoRev="1" fill="hold" grpId="2" nodeType="withEffect">
                                  <p:stCondLst>
                                    <p:cond delay="1500"/>
                                  </p:stCondLst>
                                  <p:childTnLst>
                                    <p:animMotion origin="layout" path="M 2.77778E-06 -3.95062E-06 L 2.77778E-06 4.5679E-06" pathEditMode="relative" rAng="0" ptsTypes="AA">
                                      <p:cBhvr>
                                        <p:cTn id="16" dur="540" fill="hold"/>
                                        <p:tgtEl>
                                          <p:spTgt spid="111"/>
                                        </p:tgtEl>
                                        <p:attrNameLst>
                                          <p:attrName>ppt_x</p:attrName>
                                          <p:attrName>ppt_y</p:attrName>
                                        </p:attrNameLst>
                                      </p:cBhvr>
                                      <p:rCtr x="0" y="3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1" grpId="1" animBg="1"/>
      <p:bldP spid="111" grpId="2"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0" y="4317410"/>
            <a:ext cx="9144000" cy="834950"/>
          </a:xfrm>
          <a:custGeom>
            <a:avLst/>
            <a:gdLst>
              <a:gd name="connsiteX0" fmla="*/ 16639 w 9221599"/>
              <a:gd name="connsiteY0" fmla="*/ 664012 h 671632"/>
              <a:gd name="connsiteX1" fmla="*/ 9220200 w 9221599"/>
              <a:gd name="connsiteY1" fmla="*/ 671632 h 671632"/>
              <a:gd name="connsiteX2" fmla="*/ 9221599 w 9221599"/>
              <a:gd name="connsiteY2" fmla="*/ 107752 h 671632"/>
              <a:gd name="connsiteX3" fmla="*/ 8772019 w 9221599"/>
              <a:gd name="connsiteY3" fmla="*/ 267772 h 671632"/>
              <a:gd name="connsiteX4" fmla="*/ 8170039 w 9221599"/>
              <a:gd name="connsiteY4" fmla="*/ 443032 h 671632"/>
              <a:gd name="connsiteX5" fmla="*/ 7713461 w 9221599"/>
              <a:gd name="connsiteY5" fmla="*/ 378806 h 671632"/>
              <a:gd name="connsiteX6" fmla="*/ 6884281 w 9221599"/>
              <a:gd name="connsiteY6" fmla="*/ 345994 h 671632"/>
              <a:gd name="connsiteX7" fmla="*/ 6280279 w 9221599"/>
              <a:gd name="connsiteY7" fmla="*/ 397312 h 671632"/>
              <a:gd name="connsiteX8" fmla="*/ 5719509 w 9221599"/>
              <a:gd name="connsiteY8" fmla="*/ 518610 h 671632"/>
              <a:gd name="connsiteX9" fmla="*/ 5441458 w 9221599"/>
              <a:gd name="connsiteY9" fmla="*/ 523586 h 671632"/>
              <a:gd name="connsiteX10" fmla="*/ 4638402 w 9221599"/>
              <a:gd name="connsiteY10" fmla="*/ 504614 h 671632"/>
              <a:gd name="connsiteX11" fmla="*/ 3973442 w 9221599"/>
              <a:gd name="connsiteY11" fmla="*/ 548468 h 671632"/>
              <a:gd name="connsiteX12" fmla="*/ 3545477 w 9221599"/>
              <a:gd name="connsiteY12" fmla="*/ 582991 h 671632"/>
              <a:gd name="connsiteX13" fmla="*/ 2863720 w 9221599"/>
              <a:gd name="connsiteY13" fmla="*/ 503215 h 671632"/>
              <a:gd name="connsiteX14" fmla="*/ 2555343 w 9221599"/>
              <a:gd name="connsiteY14" fmla="*/ 427792 h 671632"/>
              <a:gd name="connsiteX15" fmla="*/ 1677799 w 9221599"/>
              <a:gd name="connsiteY15" fmla="*/ 245534 h 671632"/>
              <a:gd name="connsiteX16" fmla="*/ 1296799 w 9221599"/>
              <a:gd name="connsiteY16" fmla="*/ 298252 h 671632"/>
              <a:gd name="connsiteX17" fmla="*/ 467619 w 9221599"/>
              <a:gd name="connsiteY17" fmla="*/ 240402 h 671632"/>
              <a:gd name="connsiteX18" fmla="*/ 0 w 9221599"/>
              <a:gd name="connsiteY18" fmla="*/ 8692 h 671632"/>
              <a:gd name="connsiteX19" fmla="*/ 16639 w 9221599"/>
              <a:gd name="connsiteY19" fmla="*/ 664012 h 671632"/>
              <a:gd name="connsiteX20" fmla="*/ 16639 w 9221599"/>
              <a:gd name="connsiteY20" fmla="*/ 671272 h 678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21599" h="671632">
                <a:moveTo>
                  <a:pt x="16639" y="664012"/>
                </a:moveTo>
                <a:lnTo>
                  <a:pt x="9220200" y="671632"/>
                </a:lnTo>
                <a:cubicBezTo>
                  <a:pt x="9220666" y="483672"/>
                  <a:pt x="9221133" y="295712"/>
                  <a:pt x="9221599" y="107752"/>
                </a:cubicBezTo>
                <a:cubicBezTo>
                  <a:pt x="9043202" y="23698"/>
                  <a:pt x="8816132" y="195771"/>
                  <a:pt x="8772019" y="267772"/>
                </a:cubicBezTo>
                <a:cubicBezTo>
                  <a:pt x="8599896" y="145800"/>
                  <a:pt x="8258731" y="191780"/>
                  <a:pt x="8170039" y="443032"/>
                </a:cubicBezTo>
                <a:cubicBezTo>
                  <a:pt x="8048585" y="259346"/>
                  <a:pt x="7791009" y="319349"/>
                  <a:pt x="7713461" y="378806"/>
                </a:cubicBezTo>
                <a:cubicBezTo>
                  <a:pt x="7559403" y="233093"/>
                  <a:pt x="7212511" y="99822"/>
                  <a:pt x="6884281" y="345994"/>
                </a:cubicBezTo>
                <a:cubicBezTo>
                  <a:pt x="6784547" y="240765"/>
                  <a:pt x="6477338" y="178261"/>
                  <a:pt x="6280279" y="397312"/>
                </a:cubicBezTo>
                <a:cubicBezTo>
                  <a:pt x="6161781" y="331998"/>
                  <a:pt x="5856669" y="297785"/>
                  <a:pt x="5719509" y="518610"/>
                </a:cubicBezTo>
                <a:cubicBezTo>
                  <a:pt x="5621059" y="436837"/>
                  <a:pt x="5483757" y="481339"/>
                  <a:pt x="5441458" y="523586"/>
                </a:cubicBezTo>
                <a:cubicBezTo>
                  <a:pt x="5075698" y="317017"/>
                  <a:pt x="4777324" y="422711"/>
                  <a:pt x="4638402" y="504614"/>
                </a:cubicBezTo>
                <a:cubicBezTo>
                  <a:pt x="4510184" y="372638"/>
                  <a:pt x="4066437" y="362271"/>
                  <a:pt x="3973442" y="548468"/>
                </a:cubicBezTo>
                <a:cubicBezTo>
                  <a:pt x="3780921" y="460967"/>
                  <a:pt x="3637125" y="509668"/>
                  <a:pt x="3545477" y="582991"/>
                </a:cubicBezTo>
                <a:cubicBezTo>
                  <a:pt x="3435195" y="428298"/>
                  <a:pt x="3014253" y="403325"/>
                  <a:pt x="2863720" y="503215"/>
                </a:cubicBezTo>
                <a:cubicBezTo>
                  <a:pt x="2792030" y="390988"/>
                  <a:pt x="2662527" y="365665"/>
                  <a:pt x="2555343" y="427792"/>
                </a:cubicBezTo>
                <a:cubicBezTo>
                  <a:pt x="2345767" y="124443"/>
                  <a:pt x="1868714" y="82351"/>
                  <a:pt x="1677799" y="245534"/>
                </a:cubicBezTo>
                <a:cubicBezTo>
                  <a:pt x="1567634" y="161233"/>
                  <a:pt x="1389042" y="177006"/>
                  <a:pt x="1296799" y="298252"/>
                </a:cubicBezTo>
                <a:cubicBezTo>
                  <a:pt x="1132374" y="79916"/>
                  <a:pt x="756452" y="17089"/>
                  <a:pt x="467619" y="240402"/>
                </a:cubicBezTo>
                <a:cubicBezTo>
                  <a:pt x="389447" y="13057"/>
                  <a:pt x="145506" y="-19818"/>
                  <a:pt x="0" y="8692"/>
                </a:cubicBezTo>
                <a:lnTo>
                  <a:pt x="16639" y="664012"/>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rot="15648995" flipV="1">
            <a:off x="-1315691" y="3715197"/>
            <a:ext cx="4092206" cy="3006055"/>
            <a:chOff x="3608240" y="1864796"/>
            <a:chExt cx="4092206" cy="3093570"/>
          </a:xfrm>
        </p:grpSpPr>
        <p:grpSp>
          <p:nvGrpSpPr>
            <p:cNvPr id="19" name="组合 18"/>
            <p:cNvGrpSpPr/>
            <p:nvPr/>
          </p:nvGrpSpPr>
          <p:grpSpPr>
            <a:xfrm>
              <a:off x="6838192" y="1864796"/>
              <a:ext cx="862254" cy="1003239"/>
              <a:chOff x="6838192" y="1864796"/>
              <a:chExt cx="862254" cy="1003239"/>
            </a:xfrm>
          </p:grpSpPr>
          <p:sp>
            <p:nvSpPr>
              <p:cNvPr id="2" name="Freeform 65"/>
              <p:cNvSpPr/>
              <p:nvPr/>
            </p:nvSpPr>
            <p:spPr bwMode="auto">
              <a:xfrm>
                <a:off x="6838192" y="2271404"/>
                <a:ext cx="640560" cy="596631"/>
              </a:xfrm>
              <a:custGeom>
                <a:avLst/>
                <a:gdLst>
                  <a:gd name="T0" fmla="*/ 55 w 104"/>
                  <a:gd name="T1" fmla="*/ 45 h 97"/>
                  <a:gd name="T2" fmla="*/ 75 w 104"/>
                  <a:gd name="T3" fmla="*/ 97 h 97"/>
                  <a:gd name="T4" fmla="*/ 88 w 104"/>
                  <a:gd name="T5" fmla="*/ 84 h 97"/>
                  <a:gd name="T6" fmla="*/ 76 w 104"/>
                  <a:gd name="T7" fmla="*/ 16 h 97"/>
                  <a:gd name="T8" fmla="*/ 8 w 104"/>
                  <a:gd name="T9" fmla="*/ 27 h 97"/>
                  <a:gd name="T10" fmla="*/ 0 w 104"/>
                  <a:gd name="T11" fmla="*/ 44 h 97"/>
                  <a:gd name="T12" fmla="*/ 55 w 104"/>
                  <a:gd name="T13" fmla="*/ 45 h 97"/>
                </a:gdLst>
                <a:ahLst/>
                <a:cxnLst>
                  <a:cxn ang="0">
                    <a:pos x="T0" y="T1"/>
                  </a:cxn>
                  <a:cxn ang="0">
                    <a:pos x="T2" y="T3"/>
                  </a:cxn>
                  <a:cxn ang="0">
                    <a:pos x="T4" y="T5"/>
                  </a:cxn>
                  <a:cxn ang="0">
                    <a:pos x="T6" y="T7"/>
                  </a:cxn>
                  <a:cxn ang="0">
                    <a:pos x="T8" y="T9"/>
                  </a:cxn>
                  <a:cxn ang="0">
                    <a:pos x="T10" y="T11"/>
                  </a:cxn>
                  <a:cxn ang="0">
                    <a:pos x="T12" y="T13"/>
                  </a:cxn>
                </a:cxnLst>
                <a:rect l="0" t="0" r="r" b="b"/>
                <a:pathLst>
                  <a:path w="104" h="97">
                    <a:moveTo>
                      <a:pt x="55" y="45"/>
                    </a:moveTo>
                    <a:cubicBezTo>
                      <a:pt x="72" y="57"/>
                      <a:pt x="79" y="78"/>
                      <a:pt x="75" y="97"/>
                    </a:cubicBezTo>
                    <a:cubicBezTo>
                      <a:pt x="80" y="94"/>
                      <a:pt x="84" y="89"/>
                      <a:pt x="88" y="84"/>
                    </a:cubicBezTo>
                    <a:cubicBezTo>
                      <a:pt x="104" y="62"/>
                      <a:pt x="98" y="31"/>
                      <a:pt x="76" y="16"/>
                    </a:cubicBezTo>
                    <a:cubicBezTo>
                      <a:pt x="54" y="0"/>
                      <a:pt x="23" y="5"/>
                      <a:pt x="8" y="27"/>
                    </a:cubicBezTo>
                    <a:cubicBezTo>
                      <a:pt x="4" y="32"/>
                      <a:pt x="1" y="38"/>
                      <a:pt x="0" y="44"/>
                    </a:cubicBezTo>
                    <a:cubicBezTo>
                      <a:pt x="16" y="33"/>
                      <a:pt x="38" y="33"/>
                      <a:pt x="55" y="45"/>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 name="Freeform 66"/>
              <p:cNvSpPr/>
              <p:nvPr/>
            </p:nvSpPr>
            <p:spPr bwMode="auto">
              <a:xfrm>
                <a:off x="7238670" y="2418518"/>
                <a:ext cx="221693" cy="449516"/>
              </a:xfrm>
              <a:custGeom>
                <a:avLst/>
                <a:gdLst>
                  <a:gd name="T0" fmla="*/ 20 w 36"/>
                  <a:gd name="T1" fmla="*/ 0 h 73"/>
                  <a:gd name="T2" fmla="*/ 0 w 36"/>
                  <a:gd name="T3" fmla="*/ 29 h 73"/>
                  <a:gd name="T4" fmla="*/ 10 w 36"/>
                  <a:gd name="T5" fmla="*/ 73 h 73"/>
                  <a:gd name="T6" fmla="*/ 23 w 36"/>
                  <a:gd name="T7" fmla="*/ 60 h 73"/>
                  <a:gd name="T8" fmla="*/ 20 w 36"/>
                  <a:gd name="T9" fmla="*/ 0 h 73"/>
                </a:gdLst>
                <a:ahLst/>
                <a:cxnLst>
                  <a:cxn ang="0">
                    <a:pos x="T0" y="T1"/>
                  </a:cxn>
                  <a:cxn ang="0">
                    <a:pos x="T2" y="T3"/>
                  </a:cxn>
                  <a:cxn ang="0">
                    <a:pos x="T4" y="T5"/>
                  </a:cxn>
                  <a:cxn ang="0">
                    <a:pos x="T6" y="T7"/>
                  </a:cxn>
                  <a:cxn ang="0">
                    <a:pos x="T8" y="T9"/>
                  </a:cxn>
                </a:cxnLst>
                <a:rect l="0" t="0" r="r" b="b"/>
                <a:pathLst>
                  <a:path w="36" h="73">
                    <a:moveTo>
                      <a:pt x="20" y="0"/>
                    </a:moveTo>
                    <a:cubicBezTo>
                      <a:pt x="0" y="29"/>
                      <a:pt x="0" y="29"/>
                      <a:pt x="0" y="29"/>
                    </a:cubicBezTo>
                    <a:cubicBezTo>
                      <a:pt x="10" y="42"/>
                      <a:pt x="13" y="58"/>
                      <a:pt x="10" y="73"/>
                    </a:cubicBezTo>
                    <a:cubicBezTo>
                      <a:pt x="15" y="70"/>
                      <a:pt x="19" y="65"/>
                      <a:pt x="23" y="60"/>
                    </a:cubicBezTo>
                    <a:cubicBezTo>
                      <a:pt x="36" y="42"/>
                      <a:pt x="34" y="17"/>
                      <a:pt x="20"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 name="Freeform 67"/>
              <p:cNvSpPr/>
              <p:nvPr/>
            </p:nvSpPr>
            <p:spPr bwMode="auto">
              <a:xfrm>
                <a:off x="7059886" y="1864796"/>
                <a:ext cx="640560" cy="787676"/>
              </a:xfrm>
              <a:custGeom>
                <a:avLst/>
                <a:gdLst>
                  <a:gd name="T0" fmla="*/ 16 w 104"/>
                  <a:gd name="T1" fmla="*/ 116 h 128"/>
                  <a:gd name="T2" fmla="*/ 28 w 104"/>
                  <a:gd name="T3" fmla="*/ 128 h 128"/>
                  <a:gd name="T4" fmla="*/ 74 w 104"/>
                  <a:gd name="T5" fmla="*/ 86 h 128"/>
                  <a:gd name="T6" fmla="*/ 98 w 104"/>
                  <a:gd name="T7" fmla="*/ 0 h 128"/>
                  <a:gd name="T8" fmla="*/ 25 w 104"/>
                  <a:gd name="T9" fmla="*/ 51 h 128"/>
                  <a:gd name="T10" fmla="*/ 0 w 104"/>
                  <a:gd name="T11" fmla="*/ 108 h 128"/>
                  <a:gd name="T12" fmla="*/ 16 w 104"/>
                  <a:gd name="T13" fmla="*/ 116 h 128"/>
                </a:gdLst>
                <a:ahLst/>
                <a:cxnLst>
                  <a:cxn ang="0">
                    <a:pos x="T0" y="T1"/>
                  </a:cxn>
                  <a:cxn ang="0">
                    <a:pos x="T2" y="T3"/>
                  </a:cxn>
                  <a:cxn ang="0">
                    <a:pos x="T4" y="T5"/>
                  </a:cxn>
                  <a:cxn ang="0">
                    <a:pos x="T6" y="T7"/>
                  </a:cxn>
                  <a:cxn ang="0">
                    <a:pos x="T8" y="T9"/>
                  </a:cxn>
                  <a:cxn ang="0">
                    <a:pos x="T10" y="T11"/>
                  </a:cxn>
                  <a:cxn ang="0">
                    <a:pos x="T12" y="T13"/>
                  </a:cxn>
                </a:cxnLst>
                <a:rect l="0" t="0" r="r" b="b"/>
                <a:pathLst>
                  <a:path w="104" h="128">
                    <a:moveTo>
                      <a:pt x="16" y="116"/>
                    </a:moveTo>
                    <a:cubicBezTo>
                      <a:pt x="21" y="120"/>
                      <a:pt x="25" y="124"/>
                      <a:pt x="28" y="128"/>
                    </a:cubicBezTo>
                    <a:cubicBezTo>
                      <a:pt x="45" y="120"/>
                      <a:pt x="61" y="105"/>
                      <a:pt x="74" y="86"/>
                    </a:cubicBezTo>
                    <a:cubicBezTo>
                      <a:pt x="96" y="56"/>
                      <a:pt x="104" y="23"/>
                      <a:pt x="98" y="0"/>
                    </a:cubicBezTo>
                    <a:cubicBezTo>
                      <a:pt x="75" y="2"/>
                      <a:pt x="46" y="21"/>
                      <a:pt x="25" y="51"/>
                    </a:cubicBezTo>
                    <a:cubicBezTo>
                      <a:pt x="11" y="70"/>
                      <a:pt x="3" y="90"/>
                      <a:pt x="0" y="108"/>
                    </a:cubicBezTo>
                    <a:cubicBezTo>
                      <a:pt x="6" y="110"/>
                      <a:pt x="11" y="113"/>
                      <a:pt x="16" y="116"/>
                    </a:cubicBezTo>
                    <a:close/>
                  </a:path>
                </a:pathLst>
              </a:custGeom>
              <a:solidFill>
                <a:srgbClr val="FA7913"/>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Freeform 68"/>
              <p:cNvSpPr/>
              <p:nvPr/>
            </p:nvSpPr>
            <p:spPr bwMode="auto">
              <a:xfrm>
                <a:off x="7158983" y="1864796"/>
                <a:ext cx="541463" cy="787676"/>
              </a:xfrm>
              <a:custGeom>
                <a:avLst/>
                <a:gdLst>
                  <a:gd name="T0" fmla="*/ 82 w 88"/>
                  <a:gd name="T1" fmla="*/ 0 h 128"/>
                  <a:gd name="T2" fmla="*/ 82 w 88"/>
                  <a:gd name="T3" fmla="*/ 0 h 128"/>
                  <a:gd name="T4" fmla="*/ 0 w 88"/>
                  <a:gd name="T5" fmla="*/ 116 h 128"/>
                  <a:gd name="T6" fmla="*/ 0 w 88"/>
                  <a:gd name="T7" fmla="*/ 116 h 128"/>
                  <a:gd name="T8" fmla="*/ 12 w 88"/>
                  <a:gd name="T9" fmla="*/ 128 h 128"/>
                  <a:gd name="T10" fmla="*/ 58 w 88"/>
                  <a:gd name="T11" fmla="*/ 86 h 128"/>
                  <a:gd name="T12" fmla="*/ 82 w 8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88" h="128">
                    <a:moveTo>
                      <a:pt x="82" y="0"/>
                    </a:moveTo>
                    <a:cubicBezTo>
                      <a:pt x="82" y="0"/>
                      <a:pt x="82" y="0"/>
                      <a:pt x="82" y="0"/>
                    </a:cubicBezTo>
                    <a:cubicBezTo>
                      <a:pt x="0" y="116"/>
                      <a:pt x="0" y="116"/>
                      <a:pt x="0" y="116"/>
                    </a:cubicBezTo>
                    <a:cubicBezTo>
                      <a:pt x="0" y="116"/>
                      <a:pt x="0" y="116"/>
                      <a:pt x="0" y="116"/>
                    </a:cubicBezTo>
                    <a:cubicBezTo>
                      <a:pt x="5" y="120"/>
                      <a:pt x="9" y="124"/>
                      <a:pt x="12" y="128"/>
                    </a:cubicBezTo>
                    <a:cubicBezTo>
                      <a:pt x="29" y="120"/>
                      <a:pt x="45" y="105"/>
                      <a:pt x="58" y="86"/>
                    </a:cubicBezTo>
                    <a:cubicBezTo>
                      <a:pt x="80" y="56"/>
                      <a:pt x="88" y="23"/>
                      <a:pt x="82" y="0"/>
                    </a:cubicBezTo>
                    <a:close/>
                  </a:path>
                </a:pathLst>
              </a:custGeom>
              <a:solidFill>
                <a:srgbClr val="D46F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Freeform 69"/>
              <p:cNvSpPr/>
              <p:nvPr/>
            </p:nvSpPr>
            <p:spPr bwMode="auto">
              <a:xfrm>
                <a:off x="7423585" y="1864796"/>
                <a:ext cx="257450" cy="258472"/>
              </a:xfrm>
              <a:custGeom>
                <a:avLst/>
                <a:gdLst>
                  <a:gd name="T0" fmla="*/ 19 w 42"/>
                  <a:gd name="T1" fmla="*/ 28 h 42"/>
                  <a:gd name="T2" fmla="*/ 37 w 42"/>
                  <a:gd name="T3" fmla="*/ 42 h 42"/>
                  <a:gd name="T4" fmla="*/ 39 w 42"/>
                  <a:gd name="T5" fmla="*/ 0 h 42"/>
                  <a:gd name="T6" fmla="*/ 0 w 42"/>
                  <a:gd name="T7" fmla="*/ 16 h 42"/>
                  <a:gd name="T8" fmla="*/ 19 w 42"/>
                  <a:gd name="T9" fmla="*/ 28 h 42"/>
                </a:gdLst>
                <a:ahLst/>
                <a:cxnLst>
                  <a:cxn ang="0">
                    <a:pos x="T0" y="T1"/>
                  </a:cxn>
                  <a:cxn ang="0">
                    <a:pos x="T2" y="T3"/>
                  </a:cxn>
                  <a:cxn ang="0">
                    <a:pos x="T4" y="T5"/>
                  </a:cxn>
                  <a:cxn ang="0">
                    <a:pos x="T6" y="T7"/>
                  </a:cxn>
                  <a:cxn ang="0">
                    <a:pos x="T8" y="T9"/>
                  </a:cxn>
                </a:cxnLst>
                <a:rect l="0" t="0" r="r" b="b"/>
                <a:pathLst>
                  <a:path w="42" h="42">
                    <a:moveTo>
                      <a:pt x="19" y="28"/>
                    </a:moveTo>
                    <a:cubicBezTo>
                      <a:pt x="25" y="33"/>
                      <a:pt x="31" y="37"/>
                      <a:pt x="37" y="42"/>
                    </a:cubicBezTo>
                    <a:cubicBezTo>
                      <a:pt x="41" y="26"/>
                      <a:pt x="42" y="12"/>
                      <a:pt x="39" y="0"/>
                    </a:cubicBezTo>
                    <a:cubicBezTo>
                      <a:pt x="27" y="1"/>
                      <a:pt x="14" y="7"/>
                      <a:pt x="0" y="16"/>
                    </a:cubicBezTo>
                    <a:cubicBezTo>
                      <a:pt x="7" y="20"/>
                      <a:pt x="13" y="24"/>
                      <a:pt x="19" y="28"/>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Freeform 70"/>
              <p:cNvSpPr/>
              <p:nvPr/>
            </p:nvSpPr>
            <p:spPr bwMode="auto">
              <a:xfrm>
                <a:off x="7540051" y="1864796"/>
                <a:ext cx="140985" cy="258472"/>
              </a:xfrm>
              <a:custGeom>
                <a:avLst/>
                <a:gdLst>
                  <a:gd name="T0" fmla="*/ 20 w 23"/>
                  <a:gd name="T1" fmla="*/ 0 h 42"/>
                  <a:gd name="T2" fmla="*/ 0 w 23"/>
                  <a:gd name="T3" fmla="*/ 28 h 42"/>
                  <a:gd name="T4" fmla="*/ 0 w 23"/>
                  <a:gd name="T5" fmla="*/ 28 h 42"/>
                  <a:gd name="T6" fmla="*/ 18 w 23"/>
                  <a:gd name="T7" fmla="*/ 42 h 42"/>
                  <a:gd name="T8" fmla="*/ 20 w 23"/>
                  <a:gd name="T9" fmla="*/ 0 h 42"/>
                  <a:gd name="T10" fmla="*/ 20 w 23"/>
                  <a:gd name="T11" fmla="*/ 0 h 42"/>
                </a:gdLst>
                <a:ahLst/>
                <a:cxnLst>
                  <a:cxn ang="0">
                    <a:pos x="T0" y="T1"/>
                  </a:cxn>
                  <a:cxn ang="0">
                    <a:pos x="T2" y="T3"/>
                  </a:cxn>
                  <a:cxn ang="0">
                    <a:pos x="T4" y="T5"/>
                  </a:cxn>
                  <a:cxn ang="0">
                    <a:pos x="T6" y="T7"/>
                  </a:cxn>
                  <a:cxn ang="0">
                    <a:pos x="T8" y="T9"/>
                  </a:cxn>
                  <a:cxn ang="0">
                    <a:pos x="T10" y="T11"/>
                  </a:cxn>
                </a:cxnLst>
                <a:rect l="0" t="0" r="r" b="b"/>
                <a:pathLst>
                  <a:path w="23" h="42">
                    <a:moveTo>
                      <a:pt x="20" y="0"/>
                    </a:moveTo>
                    <a:cubicBezTo>
                      <a:pt x="0" y="28"/>
                      <a:pt x="0" y="28"/>
                      <a:pt x="0" y="28"/>
                    </a:cubicBezTo>
                    <a:cubicBezTo>
                      <a:pt x="0" y="28"/>
                      <a:pt x="0" y="28"/>
                      <a:pt x="0" y="28"/>
                    </a:cubicBezTo>
                    <a:cubicBezTo>
                      <a:pt x="6" y="33"/>
                      <a:pt x="12" y="37"/>
                      <a:pt x="18" y="42"/>
                    </a:cubicBezTo>
                    <a:cubicBezTo>
                      <a:pt x="22" y="26"/>
                      <a:pt x="23" y="12"/>
                      <a:pt x="20" y="0"/>
                    </a:cubicBezTo>
                    <a:cubicBezTo>
                      <a:pt x="20" y="0"/>
                      <a:pt x="20" y="0"/>
                      <a:pt x="20"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Freeform 71"/>
              <p:cNvSpPr/>
              <p:nvPr/>
            </p:nvSpPr>
            <p:spPr bwMode="auto">
              <a:xfrm>
                <a:off x="7066015" y="2351091"/>
                <a:ext cx="252342" cy="351440"/>
              </a:xfrm>
              <a:custGeom>
                <a:avLst/>
                <a:gdLst>
                  <a:gd name="T0" fmla="*/ 41 w 41"/>
                  <a:gd name="T1" fmla="*/ 0 h 57"/>
                  <a:gd name="T2" fmla="*/ 15 w 41"/>
                  <a:gd name="T3" fmla="*/ 25 h 57"/>
                  <a:gd name="T4" fmla="*/ 0 w 41"/>
                  <a:gd name="T5" fmla="*/ 57 h 57"/>
                  <a:gd name="T6" fmla="*/ 26 w 41"/>
                  <a:gd name="T7" fmla="*/ 33 h 57"/>
                  <a:gd name="T8" fmla="*/ 41 w 41"/>
                  <a:gd name="T9" fmla="*/ 0 h 57"/>
                </a:gdLst>
                <a:ahLst/>
                <a:cxnLst>
                  <a:cxn ang="0">
                    <a:pos x="T0" y="T1"/>
                  </a:cxn>
                  <a:cxn ang="0">
                    <a:pos x="T2" y="T3"/>
                  </a:cxn>
                  <a:cxn ang="0">
                    <a:pos x="T4" y="T5"/>
                  </a:cxn>
                  <a:cxn ang="0">
                    <a:pos x="T6" y="T7"/>
                  </a:cxn>
                  <a:cxn ang="0">
                    <a:pos x="T8" y="T9"/>
                  </a:cxn>
                </a:cxnLst>
                <a:rect l="0" t="0" r="r" b="b"/>
                <a:pathLst>
                  <a:path w="41" h="57">
                    <a:moveTo>
                      <a:pt x="41" y="0"/>
                    </a:moveTo>
                    <a:cubicBezTo>
                      <a:pt x="34" y="3"/>
                      <a:pt x="24" y="13"/>
                      <a:pt x="15" y="25"/>
                    </a:cubicBezTo>
                    <a:cubicBezTo>
                      <a:pt x="6" y="38"/>
                      <a:pt x="1" y="50"/>
                      <a:pt x="0" y="57"/>
                    </a:cubicBezTo>
                    <a:cubicBezTo>
                      <a:pt x="7" y="54"/>
                      <a:pt x="17" y="45"/>
                      <a:pt x="26" y="33"/>
                    </a:cubicBezTo>
                    <a:cubicBezTo>
                      <a:pt x="35" y="20"/>
                      <a:pt x="40" y="8"/>
                      <a:pt x="41" y="0"/>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 name="Freeform 72"/>
              <p:cNvSpPr/>
              <p:nvPr/>
            </p:nvSpPr>
            <p:spPr bwMode="auto">
              <a:xfrm>
                <a:off x="7066015" y="2351091"/>
                <a:ext cx="252342" cy="351440"/>
              </a:xfrm>
              <a:custGeom>
                <a:avLst/>
                <a:gdLst>
                  <a:gd name="T0" fmla="*/ 41 w 41"/>
                  <a:gd name="T1" fmla="*/ 0 h 57"/>
                  <a:gd name="T2" fmla="*/ 0 w 41"/>
                  <a:gd name="T3" fmla="*/ 57 h 57"/>
                  <a:gd name="T4" fmla="*/ 0 w 41"/>
                  <a:gd name="T5" fmla="*/ 57 h 57"/>
                  <a:gd name="T6" fmla="*/ 26 w 41"/>
                  <a:gd name="T7" fmla="*/ 33 h 57"/>
                  <a:gd name="T8" fmla="*/ 41 w 41"/>
                  <a:gd name="T9" fmla="*/ 0 h 57"/>
                  <a:gd name="T10" fmla="*/ 41 w 41"/>
                  <a:gd name="T11" fmla="*/ 0 h 57"/>
                </a:gdLst>
                <a:ahLst/>
                <a:cxnLst>
                  <a:cxn ang="0">
                    <a:pos x="T0" y="T1"/>
                  </a:cxn>
                  <a:cxn ang="0">
                    <a:pos x="T2" y="T3"/>
                  </a:cxn>
                  <a:cxn ang="0">
                    <a:pos x="T4" y="T5"/>
                  </a:cxn>
                  <a:cxn ang="0">
                    <a:pos x="T6" y="T7"/>
                  </a:cxn>
                  <a:cxn ang="0">
                    <a:pos x="T8" y="T9"/>
                  </a:cxn>
                  <a:cxn ang="0">
                    <a:pos x="T10" y="T11"/>
                  </a:cxn>
                </a:cxnLst>
                <a:rect l="0" t="0" r="r" b="b"/>
                <a:pathLst>
                  <a:path w="41" h="57">
                    <a:moveTo>
                      <a:pt x="41" y="0"/>
                    </a:moveTo>
                    <a:cubicBezTo>
                      <a:pt x="0" y="57"/>
                      <a:pt x="0" y="57"/>
                      <a:pt x="0" y="57"/>
                    </a:cubicBezTo>
                    <a:cubicBezTo>
                      <a:pt x="0" y="57"/>
                      <a:pt x="0" y="57"/>
                      <a:pt x="0" y="57"/>
                    </a:cubicBezTo>
                    <a:cubicBezTo>
                      <a:pt x="7" y="54"/>
                      <a:pt x="17" y="45"/>
                      <a:pt x="26" y="33"/>
                    </a:cubicBezTo>
                    <a:cubicBezTo>
                      <a:pt x="35" y="20"/>
                      <a:pt x="40" y="8"/>
                      <a:pt x="41" y="0"/>
                    </a:cubicBezTo>
                    <a:cubicBezTo>
                      <a:pt x="41" y="0"/>
                      <a:pt x="41" y="0"/>
                      <a:pt x="41"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 name="Freeform 73"/>
              <p:cNvSpPr/>
              <p:nvPr/>
            </p:nvSpPr>
            <p:spPr bwMode="auto">
              <a:xfrm>
                <a:off x="7306098" y="2080359"/>
                <a:ext cx="240082" cy="240083"/>
              </a:xfrm>
              <a:custGeom>
                <a:avLst/>
                <a:gdLst>
                  <a:gd name="T0" fmla="*/ 9 w 39"/>
                  <a:gd name="T1" fmla="*/ 34 h 39"/>
                  <a:gd name="T2" fmla="*/ 5 w 39"/>
                  <a:gd name="T3" fmla="*/ 10 h 39"/>
                  <a:gd name="T4" fmla="*/ 29 w 39"/>
                  <a:gd name="T5" fmla="*/ 6 h 39"/>
                  <a:gd name="T6" fmla="*/ 33 w 39"/>
                  <a:gd name="T7" fmla="*/ 30 h 39"/>
                  <a:gd name="T8" fmla="*/ 9 w 39"/>
                  <a:gd name="T9" fmla="*/ 34 h 39"/>
                </a:gdLst>
                <a:ahLst/>
                <a:cxnLst>
                  <a:cxn ang="0">
                    <a:pos x="T0" y="T1"/>
                  </a:cxn>
                  <a:cxn ang="0">
                    <a:pos x="T2" y="T3"/>
                  </a:cxn>
                  <a:cxn ang="0">
                    <a:pos x="T4" y="T5"/>
                  </a:cxn>
                  <a:cxn ang="0">
                    <a:pos x="T6" y="T7"/>
                  </a:cxn>
                  <a:cxn ang="0">
                    <a:pos x="T8" y="T9"/>
                  </a:cxn>
                </a:cxnLst>
                <a:rect l="0" t="0" r="r" b="b"/>
                <a:pathLst>
                  <a:path w="39" h="39">
                    <a:moveTo>
                      <a:pt x="9" y="34"/>
                    </a:moveTo>
                    <a:cubicBezTo>
                      <a:pt x="2" y="28"/>
                      <a:pt x="0" y="18"/>
                      <a:pt x="5" y="10"/>
                    </a:cubicBezTo>
                    <a:cubicBezTo>
                      <a:pt x="11" y="2"/>
                      <a:pt x="22" y="0"/>
                      <a:pt x="29" y="6"/>
                    </a:cubicBezTo>
                    <a:cubicBezTo>
                      <a:pt x="37" y="11"/>
                      <a:pt x="39" y="22"/>
                      <a:pt x="33" y="30"/>
                    </a:cubicBezTo>
                    <a:cubicBezTo>
                      <a:pt x="28" y="37"/>
                      <a:pt x="17" y="39"/>
                      <a:pt x="9" y="34"/>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Freeform 74"/>
              <p:cNvSpPr/>
              <p:nvPr/>
            </p:nvSpPr>
            <p:spPr bwMode="auto">
              <a:xfrm>
                <a:off x="7342876" y="2117138"/>
                <a:ext cx="166525" cy="166526"/>
              </a:xfrm>
              <a:custGeom>
                <a:avLst/>
                <a:gdLst>
                  <a:gd name="T0" fmla="*/ 20 w 27"/>
                  <a:gd name="T1" fmla="*/ 4 h 27"/>
                  <a:gd name="T2" fmla="*/ 4 w 27"/>
                  <a:gd name="T3" fmla="*/ 7 h 27"/>
                  <a:gd name="T4" fmla="*/ 6 w 27"/>
                  <a:gd name="T5" fmla="*/ 23 h 27"/>
                  <a:gd name="T6" fmla="*/ 23 w 27"/>
                  <a:gd name="T7" fmla="*/ 21 h 27"/>
                  <a:gd name="T8" fmla="*/ 20 w 27"/>
                  <a:gd name="T9" fmla="*/ 4 h 27"/>
                </a:gdLst>
                <a:ahLst/>
                <a:cxnLst>
                  <a:cxn ang="0">
                    <a:pos x="T0" y="T1"/>
                  </a:cxn>
                  <a:cxn ang="0">
                    <a:pos x="T2" y="T3"/>
                  </a:cxn>
                  <a:cxn ang="0">
                    <a:pos x="T4" y="T5"/>
                  </a:cxn>
                  <a:cxn ang="0">
                    <a:pos x="T6" y="T7"/>
                  </a:cxn>
                  <a:cxn ang="0">
                    <a:pos x="T8" y="T9"/>
                  </a:cxn>
                </a:cxnLst>
                <a:rect l="0" t="0" r="r" b="b"/>
                <a:pathLst>
                  <a:path w="27" h="27">
                    <a:moveTo>
                      <a:pt x="20" y="4"/>
                    </a:moveTo>
                    <a:cubicBezTo>
                      <a:pt x="15" y="0"/>
                      <a:pt x="7" y="2"/>
                      <a:pt x="4" y="7"/>
                    </a:cubicBezTo>
                    <a:cubicBezTo>
                      <a:pt x="0" y="12"/>
                      <a:pt x="1" y="20"/>
                      <a:pt x="6" y="23"/>
                    </a:cubicBezTo>
                    <a:cubicBezTo>
                      <a:pt x="12" y="27"/>
                      <a:pt x="19" y="26"/>
                      <a:pt x="23" y="21"/>
                    </a:cubicBezTo>
                    <a:cubicBezTo>
                      <a:pt x="27" y="15"/>
                      <a:pt x="26" y="8"/>
                      <a:pt x="20" y="4"/>
                    </a:cubicBezTo>
                    <a:close/>
                  </a:path>
                </a:pathLst>
              </a:custGeom>
              <a:solidFill>
                <a:srgbClr val="596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Freeform 75"/>
              <p:cNvSpPr/>
              <p:nvPr/>
            </p:nvSpPr>
            <p:spPr bwMode="auto">
              <a:xfrm>
                <a:off x="7361266" y="2117138"/>
                <a:ext cx="184914" cy="203304"/>
              </a:xfrm>
              <a:custGeom>
                <a:avLst/>
                <a:gdLst>
                  <a:gd name="T0" fmla="*/ 20 w 30"/>
                  <a:gd name="T1" fmla="*/ 0 h 33"/>
                  <a:gd name="T2" fmla="*/ 20 w 30"/>
                  <a:gd name="T3" fmla="*/ 0 h 33"/>
                  <a:gd name="T4" fmla="*/ 17 w 30"/>
                  <a:gd name="T5" fmla="*/ 4 h 33"/>
                  <a:gd name="T6" fmla="*/ 17 w 30"/>
                  <a:gd name="T7" fmla="*/ 4 h 33"/>
                  <a:gd name="T8" fmla="*/ 20 w 30"/>
                  <a:gd name="T9" fmla="*/ 21 h 33"/>
                  <a:gd name="T10" fmla="*/ 3 w 30"/>
                  <a:gd name="T11" fmla="*/ 23 h 33"/>
                  <a:gd name="T12" fmla="*/ 3 w 30"/>
                  <a:gd name="T13" fmla="*/ 23 h 33"/>
                  <a:gd name="T14" fmla="*/ 0 w 30"/>
                  <a:gd name="T15" fmla="*/ 28 h 33"/>
                  <a:gd name="T16" fmla="*/ 0 w 30"/>
                  <a:gd name="T17" fmla="*/ 28 h 33"/>
                  <a:gd name="T18" fmla="*/ 24 w 30"/>
                  <a:gd name="T19" fmla="*/ 24 h 33"/>
                  <a:gd name="T20" fmla="*/ 20 w 30"/>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3">
                    <a:moveTo>
                      <a:pt x="20" y="0"/>
                    </a:moveTo>
                    <a:cubicBezTo>
                      <a:pt x="20" y="0"/>
                      <a:pt x="20" y="0"/>
                      <a:pt x="20" y="0"/>
                    </a:cubicBezTo>
                    <a:cubicBezTo>
                      <a:pt x="17" y="4"/>
                      <a:pt x="17" y="4"/>
                      <a:pt x="17" y="4"/>
                    </a:cubicBezTo>
                    <a:cubicBezTo>
                      <a:pt x="17" y="4"/>
                      <a:pt x="17" y="4"/>
                      <a:pt x="17" y="4"/>
                    </a:cubicBezTo>
                    <a:cubicBezTo>
                      <a:pt x="23" y="8"/>
                      <a:pt x="24" y="15"/>
                      <a:pt x="20" y="21"/>
                    </a:cubicBezTo>
                    <a:cubicBezTo>
                      <a:pt x="16" y="26"/>
                      <a:pt x="9" y="27"/>
                      <a:pt x="3" y="23"/>
                    </a:cubicBezTo>
                    <a:cubicBezTo>
                      <a:pt x="3" y="23"/>
                      <a:pt x="3" y="23"/>
                      <a:pt x="3" y="23"/>
                    </a:cubicBezTo>
                    <a:cubicBezTo>
                      <a:pt x="0" y="28"/>
                      <a:pt x="0" y="28"/>
                      <a:pt x="0" y="28"/>
                    </a:cubicBezTo>
                    <a:cubicBezTo>
                      <a:pt x="0" y="28"/>
                      <a:pt x="0" y="28"/>
                      <a:pt x="0" y="28"/>
                    </a:cubicBezTo>
                    <a:cubicBezTo>
                      <a:pt x="8" y="33"/>
                      <a:pt x="19" y="31"/>
                      <a:pt x="24" y="24"/>
                    </a:cubicBezTo>
                    <a:cubicBezTo>
                      <a:pt x="30" y="16"/>
                      <a:pt x="28" y="5"/>
                      <a:pt x="20"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Freeform 76"/>
              <p:cNvSpPr/>
              <p:nvPr/>
            </p:nvSpPr>
            <p:spPr bwMode="auto">
              <a:xfrm>
                <a:off x="7379655" y="2141657"/>
                <a:ext cx="129746" cy="142007"/>
              </a:xfrm>
              <a:custGeom>
                <a:avLst/>
                <a:gdLst>
                  <a:gd name="T0" fmla="*/ 17 w 21"/>
                  <a:gd name="T1" fmla="*/ 17 h 23"/>
                  <a:gd name="T2" fmla="*/ 14 w 21"/>
                  <a:gd name="T3" fmla="*/ 0 h 23"/>
                  <a:gd name="T4" fmla="*/ 14 w 21"/>
                  <a:gd name="T5" fmla="*/ 0 h 23"/>
                  <a:gd name="T6" fmla="*/ 0 w 21"/>
                  <a:gd name="T7" fmla="*/ 19 h 23"/>
                  <a:gd name="T8" fmla="*/ 0 w 21"/>
                  <a:gd name="T9" fmla="*/ 19 h 23"/>
                  <a:gd name="T10" fmla="*/ 17 w 21"/>
                  <a:gd name="T11" fmla="*/ 17 h 23"/>
                </a:gdLst>
                <a:ahLst/>
                <a:cxnLst>
                  <a:cxn ang="0">
                    <a:pos x="T0" y="T1"/>
                  </a:cxn>
                  <a:cxn ang="0">
                    <a:pos x="T2" y="T3"/>
                  </a:cxn>
                  <a:cxn ang="0">
                    <a:pos x="T4" y="T5"/>
                  </a:cxn>
                  <a:cxn ang="0">
                    <a:pos x="T6" y="T7"/>
                  </a:cxn>
                  <a:cxn ang="0">
                    <a:pos x="T8" y="T9"/>
                  </a:cxn>
                  <a:cxn ang="0">
                    <a:pos x="T10" y="T11"/>
                  </a:cxn>
                </a:cxnLst>
                <a:rect l="0" t="0" r="r" b="b"/>
                <a:pathLst>
                  <a:path w="21" h="23">
                    <a:moveTo>
                      <a:pt x="17" y="17"/>
                    </a:moveTo>
                    <a:cubicBezTo>
                      <a:pt x="21" y="11"/>
                      <a:pt x="20" y="4"/>
                      <a:pt x="14" y="0"/>
                    </a:cubicBezTo>
                    <a:cubicBezTo>
                      <a:pt x="14" y="0"/>
                      <a:pt x="14" y="0"/>
                      <a:pt x="14" y="0"/>
                    </a:cubicBezTo>
                    <a:cubicBezTo>
                      <a:pt x="0" y="19"/>
                      <a:pt x="0" y="19"/>
                      <a:pt x="0" y="19"/>
                    </a:cubicBezTo>
                    <a:cubicBezTo>
                      <a:pt x="0" y="19"/>
                      <a:pt x="0" y="19"/>
                      <a:pt x="0" y="19"/>
                    </a:cubicBezTo>
                    <a:cubicBezTo>
                      <a:pt x="6" y="23"/>
                      <a:pt x="13" y="22"/>
                      <a:pt x="17" y="17"/>
                    </a:cubicBezTo>
                    <a:close/>
                  </a:path>
                </a:pathLst>
              </a:custGeom>
              <a:solidFill>
                <a:srgbClr val="474F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5" name="任意多边形 14"/>
            <p:cNvSpPr/>
            <p:nvPr/>
          </p:nvSpPr>
          <p:spPr>
            <a:xfrm>
              <a:off x="3651161" y="2704563"/>
              <a:ext cx="3464416" cy="2253803"/>
            </a:xfrm>
            <a:custGeom>
              <a:avLst/>
              <a:gdLst>
                <a:gd name="connsiteX0" fmla="*/ 3464416 w 3464416"/>
                <a:gd name="connsiteY0" fmla="*/ 0 h 2253803"/>
                <a:gd name="connsiteX1" fmla="*/ 2801154 w 3464416"/>
                <a:gd name="connsiteY1" fmla="*/ 888643 h 2253803"/>
                <a:gd name="connsiteX2" fmla="*/ 1654935 w 3464416"/>
                <a:gd name="connsiteY2" fmla="*/ 1809482 h 2253803"/>
                <a:gd name="connsiteX3" fmla="*/ 0 w 3464416"/>
                <a:gd name="connsiteY3" fmla="*/ 2253803 h 2253803"/>
              </a:gdLst>
              <a:ahLst/>
              <a:cxnLst>
                <a:cxn ang="0">
                  <a:pos x="connsiteX0" y="connsiteY0"/>
                </a:cxn>
                <a:cxn ang="0">
                  <a:pos x="connsiteX1" y="connsiteY1"/>
                </a:cxn>
                <a:cxn ang="0">
                  <a:pos x="connsiteX2" y="connsiteY2"/>
                </a:cxn>
                <a:cxn ang="0">
                  <a:pos x="connsiteX3" y="connsiteY3"/>
                </a:cxn>
              </a:cxnLst>
              <a:rect l="l" t="t" r="r" b="b"/>
              <a:pathLst>
                <a:path w="3464416" h="2253803">
                  <a:moveTo>
                    <a:pt x="3464416" y="0"/>
                  </a:moveTo>
                  <a:cubicBezTo>
                    <a:pt x="3283575" y="293531"/>
                    <a:pt x="3102734" y="587063"/>
                    <a:pt x="2801154" y="888643"/>
                  </a:cubicBezTo>
                  <a:cubicBezTo>
                    <a:pt x="2499574" y="1190223"/>
                    <a:pt x="2121794" y="1581955"/>
                    <a:pt x="1654935" y="1809482"/>
                  </a:cubicBezTo>
                  <a:cubicBezTo>
                    <a:pt x="1188076" y="2037009"/>
                    <a:pt x="425003" y="2184043"/>
                    <a:pt x="0" y="2253803"/>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3608240" y="2569719"/>
              <a:ext cx="3464416" cy="2253803"/>
            </a:xfrm>
            <a:custGeom>
              <a:avLst/>
              <a:gdLst>
                <a:gd name="connsiteX0" fmla="*/ 3464416 w 3464416"/>
                <a:gd name="connsiteY0" fmla="*/ 0 h 2253803"/>
                <a:gd name="connsiteX1" fmla="*/ 2801154 w 3464416"/>
                <a:gd name="connsiteY1" fmla="*/ 888643 h 2253803"/>
                <a:gd name="connsiteX2" fmla="*/ 1654935 w 3464416"/>
                <a:gd name="connsiteY2" fmla="*/ 1809482 h 2253803"/>
                <a:gd name="connsiteX3" fmla="*/ 0 w 3464416"/>
                <a:gd name="connsiteY3" fmla="*/ 2253803 h 2253803"/>
              </a:gdLst>
              <a:ahLst/>
              <a:cxnLst>
                <a:cxn ang="0">
                  <a:pos x="connsiteX0" y="connsiteY0"/>
                </a:cxn>
                <a:cxn ang="0">
                  <a:pos x="connsiteX1" y="connsiteY1"/>
                </a:cxn>
                <a:cxn ang="0">
                  <a:pos x="connsiteX2" y="connsiteY2"/>
                </a:cxn>
                <a:cxn ang="0">
                  <a:pos x="connsiteX3" y="connsiteY3"/>
                </a:cxn>
              </a:cxnLst>
              <a:rect l="l" t="t" r="r" b="b"/>
              <a:pathLst>
                <a:path w="3464416" h="2253803">
                  <a:moveTo>
                    <a:pt x="3464416" y="0"/>
                  </a:moveTo>
                  <a:cubicBezTo>
                    <a:pt x="3283575" y="293531"/>
                    <a:pt x="3102734" y="587063"/>
                    <a:pt x="2801154" y="888643"/>
                  </a:cubicBezTo>
                  <a:cubicBezTo>
                    <a:pt x="2499574" y="1190223"/>
                    <a:pt x="2121794" y="1581955"/>
                    <a:pt x="1654935" y="1809482"/>
                  </a:cubicBezTo>
                  <a:cubicBezTo>
                    <a:pt x="1188076" y="2037009"/>
                    <a:pt x="425003" y="2184043"/>
                    <a:pt x="0" y="2253803"/>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4092663" y="1582852"/>
            <a:ext cx="938800" cy="830997"/>
          </a:xfrm>
          <a:prstGeom prst="rect">
            <a:avLst/>
          </a:prstGeom>
          <a:noFill/>
        </p:spPr>
        <p:txBody>
          <a:bodyPr wrap="square" rtlCol="0">
            <a:spAutoFit/>
          </a:bodyPr>
          <a:lstStyle/>
          <a:p>
            <a:pPr algn="dist"/>
            <a:r>
              <a:rPr lang="en-US" altLang="zh-CN" sz="4800" dirty="0">
                <a:solidFill>
                  <a:schemeClr val="bg1"/>
                </a:solidFill>
                <a:latin typeface="Impact" panose="020B0806030902050204" pitchFamily="34" charset="0"/>
              </a:rPr>
              <a:t>01 </a:t>
            </a:r>
            <a:endParaRPr lang="zh-CN" altLang="en-US" sz="4800" dirty="0">
              <a:solidFill>
                <a:schemeClr val="bg1"/>
              </a:solidFill>
              <a:latin typeface="Impact" panose="020B0806030902050204" pitchFamily="34" charset="0"/>
            </a:endParaRPr>
          </a:p>
        </p:txBody>
      </p:sp>
      <p:sp>
        <p:nvSpPr>
          <p:cNvPr id="18" name="文本框 17"/>
          <p:cNvSpPr txBox="1"/>
          <p:nvPr/>
        </p:nvSpPr>
        <p:spPr>
          <a:xfrm>
            <a:off x="3394692" y="2421056"/>
            <a:ext cx="2334742" cy="400110"/>
          </a:xfrm>
          <a:prstGeom prst="rect">
            <a:avLst/>
          </a:prstGeom>
          <a:noFill/>
        </p:spPr>
        <p:txBody>
          <a:bodyPr wrap="square" rtlCol="0">
            <a:spAutoFit/>
          </a:bodyPr>
          <a:lstStyle/>
          <a:p>
            <a:pPr algn="dist"/>
            <a:r>
              <a:rPr lang="zh-CN" altLang="en-US" sz="2000" dirty="0">
                <a:solidFill>
                  <a:schemeClr val="bg1"/>
                </a:solidFill>
                <a:latin typeface="微软雅黑" panose="020B0503020204020204" pitchFamily="34" charset="-122"/>
                <a:ea typeface="微软雅黑" panose="020B0503020204020204" pitchFamily="34" charset="-122"/>
              </a:rPr>
              <a:t>数据处理</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sp>
        <p:nvSpPr>
          <p:cNvPr id="21" name="Oval 6"/>
          <p:cNvSpPr>
            <a:spLocks noChangeArrowheads="1"/>
          </p:cNvSpPr>
          <p:nvPr/>
        </p:nvSpPr>
        <p:spPr bwMode="auto">
          <a:xfrm>
            <a:off x="7602424" y="-771282"/>
            <a:ext cx="2546919" cy="2546919"/>
          </a:xfrm>
          <a:prstGeom prst="ellipse">
            <a:avLst/>
          </a:prstGeom>
          <a:solidFill>
            <a:schemeClr val="bg1">
              <a:alpha val="50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22" name="组合 21"/>
          <p:cNvGrpSpPr/>
          <p:nvPr/>
        </p:nvGrpSpPr>
        <p:grpSpPr>
          <a:xfrm>
            <a:off x="7865475" y="-512811"/>
            <a:ext cx="1994218" cy="1993197"/>
            <a:chOff x="1485404" y="1620120"/>
            <a:chExt cx="1994218" cy="1993197"/>
          </a:xfrm>
        </p:grpSpPr>
        <p:sp>
          <p:nvSpPr>
            <p:cNvPr id="23" name="Freeform 7"/>
            <p:cNvSpPr/>
            <p:nvPr/>
          </p:nvSpPr>
          <p:spPr bwMode="auto">
            <a:xfrm>
              <a:off x="2482513" y="1620120"/>
              <a:ext cx="997109" cy="1993197"/>
            </a:xfrm>
            <a:custGeom>
              <a:avLst/>
              <a:gdLst>
                <a:gd name="T0" fmla="*/ 0 w 162"/>
                <a:gd name="T1" fmla="*/ 324 h 324"/>
                <a:gd name="T2" fmla="*/ 162 w 162"/>
                <a:gd name="T3" fmla="*/ 162 h 324"/>
                <a:gd name="T4" fmla="*/ 0 w 162"/>
                <a:gd name="T5" fmla="*/ 0 h 324"/>
              </a:gdLst>
              <a:ahLst/>
              <a:cxnLst>
                <a:cxn ang="0">
                  <a:pos x="T0" y="T1"/>
                </a:cxn>
                <a:cxn ang="0">
                  <a:pos x="T2" y="T3"/>
                </a:cxn>
                <a:cxn ang="0">
                  <a:pos x="T4" y="T5"/>
                </a:cxn>
              </a:cxnLst>
              <a:rect l="0" t="0" r="r" b="b"/>
              <a:pathLst>
                <a:path w="162" h="324">
                  <a:moveTo>
                    <a:pt x="0" y="324"/>
                  </a:moveTo>
                  <a:cubicBezTo>
                    <a:pt x="89" y="324"/>
                    <a:pt x="162" y="252"/>
                    <a:pt x="162" y="162"/>
                  </a:cubicBezTo>
                  <a:cubicBezTo>
                    <a:pt x="162" y="73"/>
                    <a:pt x="89" y="0"/>
                    <a:pt x="0" y="0"/>
                  </a:cubicBezTo>
                </a:path>
              </a:pathLst>
            </a:custGeom>
            <a:solidFill>
              <a:srgbClr val="3479A9"/>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Freeform 8"/>
            <p:cNvSpPr/>
            <p:nvPr/>
          </p:nvSpPr>
          <p:spPr bwMode="auto">
            <a:xfrm>
              <a:off x="1485404" y="1620120"/>
              <a:ext cx="997109" cy="1993197"/>
            </a:xfrm>
            <a:custGeom>
              <a:avLst/>
              <a:gdLst>
                <a:gd name="T0" fmla="*/ 162 w 162"/>
                <a:gd name="T1" fmla="*/ 0 h 324"/>
                <a:gd name="T2" fmla="*/ 0 w 162"/>
                <a:gd name="T3" fmla="*/ 162 h 324"/>
                <a:gd name="T4" fmla="*/ 162 w 162"/>
                <a:gd name="T5" fmla="*/ 324 h 324"/>
              </a:gdLst>
              <a:ahLst/>
              <a:cxnLst>
                <a:cxn ang="0">
                  <a:pos x="T0" y="T1"/>
                </a:cxn>
                <a:cxn ang="0">
                  <a:pos x="T2" y="T3"/>
                </a:cxn>
                <a:cxn ang="0">
                  <a:pos x="T4" y="T5"/>
                </a:cxn>
              </a:cxnLst>
              <a:rect l="0" t="0" r="r" b="b"/>
              <a:pathLst>
                <a:path w="162" h="324">
                  <a:moveTo>
                    <a:pt x="162" y="0"/>
                  </a:moveTo>
                  <a:cubicBezTo>
                    <a:pt x="73" y="0"/>
                    <a:pt x="0" y="73"/>
                    <a:pt x="0" y="162"/>
                  </a:cubicBezTo>
                  <a:cubicBezTo>
                    <a:pt x="0" y="252"/>
                    <a:pt x="73" y="324"/>
                    <a:pt x="162" y="324"/>
                  </a:cubicBezTo>
                </a:path>
              </a:pathLst>
            </a:custGeom>
            <a:solidFill>
              <a:srgbClr val="3479A9"/>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 name="Freeform 9"/>
            <p:cNvSpPr/>
            <p:nvPr/>
          </p:nvSpPr>
          <p:spPr bwMode="auto">
            <a:xfrm>
              <a:off x="3264059" y="2886939"/>
              <a:ext cx="178785" cy="258472"/>
            </a:xfrm>
            <a:custGeom>
              <a:avLst/>
              <a:gdLst>
                <a:gd name="T0" fmla="*/ 28 w 29"/>
                <a:gd name="T1" fmla="*/ 0 h 42"/>
                <a:gd name="T2" fmla="*/ 23 w 29"/>
                <a:gd name="T3" fmla="*/ 2 h 42"/>
                <a:gd name="T4" fmla="*/ 19 w 29"/>
                <a:gd name="T5" fmla="*/ 5 h 42"/>
                <a:gd name="T6" fmla="*/ 16 w 29"/>
                <a:gd name="T7" fmla="*/ 9 h 42"/>
                <a:gd name="T8" fmla="*/ 12 w 29"/>
                <a:gd name="T9" fmla="*/ 10 h 42"/>
                <a:gd name="T10" fmla="*/ 9 w 29"/>
                <a:gd name="T11" fmla="*/ 13 h 42"/>
                <a:gd name="T12" fmla="*/ 8 w 29"/>
                <a:gd name="T13" fmla="*/ 13 h 42"/>
                <a:gd name="T14" fmla="*/ 7 w 29"/>
                <a:gd name="T15" fmla="*/ 14 h 42"/>
                <a:gd name="T16" fmla="*/ 6 w 29"/>
                <a:gd name="T17" fmla="*/ 15 h 42"/>
                <a:gd name="T18" fmla="*/ 1 w 29"/>
                <a:gd name="T19" fmla="*/ 21 h 42"/>
                <a:gd name="T20" fmla="*/ 0 w 29"/>
                <a:gd name="T21" fmla="*/ 28 h 42"/>
                <a:gd name="T22" fmla="*/ 2 w 29"/>
                <a:gd name="T23" fmla="*/ 33 h 42"/>
                <a:gd name="T24" fmla="*/ 2 w 29"/>
                <a:gd name="T25" fmla="*/ 34 h 42"/>
                <a:gd name="T26" fmla="*/ 2 w 29"/>
                <a:gd name="T27" fmla="*/ 37 h 42"/>
                <a:gd name="T28" fmla="*/ 4 w 29"/>
                <a:gd name="T29" fmla="*/ 41 h 42"/>
                <a:gd name="T30" fmla="*/ 10 w 29"/>
                <a:gd name="T31" fmla="*/ 40 h 42"/>
                <a:gd name="T32" fmla="*/ 12 w 29"/>
                <a:gd name="T33" fmla="*/ 39 h 42"/>
                <a:gd name="T34" fmla="*/ 29 w 29"/>
                <a:gd name="T35" fmla="*/ 1 h 42"/>
                <a:gd name="T36" fmla="*/ 28 w 29"/>
                <a:gd name="T3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42">
                  <a:moveTo>
                    <a:pt x="28" y="0"/>
                  </a:moveTo>
                  <a:cubicBezTo>
                    <a:pt x="26" y="0"/>
                    <a:pt x="23" y="1"/>
                    <a:pt x="23" y="2"/>
                  </a:cubicBezTo>
                  <a:cubicBezTo>
                    <a:pt x="23" y="3"/>
                    <a:pt x="20" y="4"/>
                    <a:pt x="19" y="5"/>
                  </a:cubicBezTo>
                  <a:cubicBezTo>
                    <a:pt x="18" y="5"/>
                    <a:pt x="16" y="8"/>
                    <a:pt x="16" y="9"/>
                  </a:cubicBezTo>
                  <a:cubicBezTo>
                    <a:pt x="15" y="10"/>
                    <a:pt x="13" y="10"/>
                    <a:pt x="12" y="10"/>
                  </a:cubicBezTo>
                  <a:cubicBezTo>
                    <a:pt x="11" y="11"/>
                    <a:pt x="9" y="12"/>
                    <a:pt x="9" y="13"/>
                  </a:cubicBezTo>
                  <a:cubicBezTo>
                    <a:pt x="9" y="14"/>
                    <a:pt x="9" y="14"/>
                    <a:pt x="8" y="13"/>
                  </a:cubicBezTo>
                  <a:cubicBezTo>
                    <a:pt x="8" y="13"/>
                    <a:pt x="8" y="13"/>
                    <a:pt x="7" y="14"/>
                  </a:cubicBezTo>
                  <a:cubicBezTo>
                    <a:pt x="6" y="15"/>
                    <a:pt x="6" y="15"/>
                    <a:pt x="6" y="15"/>
                  </a:cubicBezTo>
                  <a:cubicBezTo>
                    <a:pt x="5" y="18"/>
                    <a:pt x="2" y="21"/>
                    <a:pt x="1" y="21"/>
                  </a:cubicBezTo>
                  <a:cubicBezTo>
                    <a:pt x="1" y="22"/>
                    <a:pt x="0" y="26"/>
                    <a:pt x="0" y="28"/>
                  </a:cubicBezTo>
                  <a:cubicBezTo>
                    <a:pt x="0" y="29"/>
                    <a:pt x="1" y="32"/>
                    <a:pt x="2" y="33"/>
                  </a:cubicBezTo>
                  <a:cubicBezTo>
                    <a:pt x="2" y="33"/>
                    <a:pt x="2" y="33"/>
                    <a:pt x="2" y="34"/>
                  </a:cubicBezTo>
                  <a:cubicBezTo>
                    <a:pt x="2" y="37"/>
                    <a:pt x="2" y="37"/>
                    <a:pt x="2" y="37"/>
                  </a:cubicBezTo>
                  <a:cubicBezTo>
                    <a:pt x="2" y="39"/>
                    <a:pt x="4" y="41"/>
                    <a:pt x="4" y="41"/>
                  </a:cubicBezTo>
                  <a:cubicBezTo>
                    <a:pt x="5" y="42"/>
                    <a:pt x="9" y="40"/>
                    <a:pt x="10" y="40"/>
                  </a:cubicBezTo>
                  <a:cubicBezTo>
                    <a:pt x="11" y="40"/>
                    <a:pt x="11" y="40"/>
                    <a:pt x="12" y="39"/>
                  </a:cubicBezTo>
                  <a:cubicBezTo>
                    <a:pt x="19" y="27"/>
                    <a:pt x="25" y="14"/>
                    <a:pt x="29" y="1"/>
                  </a:cubicBezTo>
                  <a:cubicBezTo>
                    <a:pt x="29" y="0"/>
                    <a:pt x="28" y="0"/>
                    <a:pt x="28"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 name="Freeform 10"/>
            <p:cNvSpPr/>
            <p:nvPr/>
          </p:nvSpPr>
          <p:spPr bwMode="auto">
            <a:xfrm>
              <a:off x="1491534" y="1903111"/>
              <a:ext cx="640560" cy="147012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5 w 104"/>
                <a:gd name="T99" fmla="*/ 103 h 239"/>
                <a:gd name="T100" fmla="*/ 9 w 104"/>
                <a:gd name="T101" fmla="*/ 103 h 239"/>
                <a:gd name="T102" fmla="*/ 28 w 104"/>
                <a:gd name="T103" fmla="*/ 120 h 239"/>
                <a:gd name="T104" fmla="*/ 36 w 104"/>
                <a:gd name="T105" fmla="*/ 126 h 239"/>
                <a:gd name="T106" fmla="*/ 45 w 104"/>
                <a:gd name="T107" fmla="*/ 132 h 239"/>
                <a:gd name="T108" fmla="*/ 42 w 104"/>
                <a:gd name="T109" fmla="*/ 149 h 239"/>
                <a:gd name="T110" fmla="*/ 46 w 104"/>
                <a:gd name="T111" fmla="*/ 16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17" y="36"/>
                    <a:pt x="4" y="66"/>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 name="Freeform 11"/>
            <p:cNvSpPr/>
            <p:nvPr/>
          </p:nvSpPr>
          <p:spPr bwMode="auto">
            <a:xfrm flipH="1">
              <a:off x="1910402" y="230869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 name="Freeform 12"/>
            <p:cNvSpPr/>
            <p:nvPr/>
          </p:nvSpPr>
          <p:spPr bwMode="auto">
            <a:xfrm>
              <a:off x="1799044" y="1748845"/>
              <a:ext cx="209433" cy="142007"/>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0 w 34"/>
                <a:gd name="T23" fmla="*/ 23 h 23"/>
                <a:gd name="T24" fmla="*/ 7 w 34"/>
                <a:gd name="T2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13" y="12"/>
                    <a:pt x="7" y="17"/>
                    <a:pt x="0" y="23"/>
                  </a:cubicBezTo>
                  <a:cubicBezTo>
                    <a:pt x="2" y="23"/>
                    <a:pt x="5" y="23"/>
                    <a:pt x="7" y="2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Freeform 13"/>
            <p:cNvSpPr/>
            <p:nvPr/>
          </p:nvSpPr>
          <p:spPr bwMode="auto">
            <a:xfrm>
              <a:off x="2217911" y="1840792"/>
              <a:ext cx="1205521" cy="1292360"/>
            </a:xfrm>
            <a:custGeom>
              <a:avLst/>
              <a:gdLst>
                <a:gd name="T0" fmla="*/ 67 w 196"/>
                <a:gd name="T1" fmla="*/ 193 h 210"/>
                <a:gd name="T2" fmla="*/ 81 w 196"/>
                <a:gd name="T3" fmla="*/ 152 h 210"/>
                <a:gd name="T4" fmla="*/ 82 w 196"/>
                <a:gd name="T5" fmla="*/ 133 h 210"/>
                <a:gd name="T6" fmla="*/ 69 w 196"/>
                <a:gd name="T7" fmla="*/ 111 h 210"/>
                <a:gd name="T8" fmla="*/ 89 w 196"/>
                <a:gd name="T9" fmla="*/ 128 h 210"/>
                <a:gd name="T10" fmla="*/ 99 w 196"/>
                <a:gd name="T11" fmla="*/ 112 h 210"/>
                <a:gd name="T12" fmla="*/ 90 w 196"/>
                <a:gd name="T13" fmla="*/ 102 h 210"/>
                <a:gd name="T14" fmla="*/ 106 w 196"/>
                <a:gd name="T15" fmla="*/ 112 h 210"/>
                <a:gd name="T16" fmla="*/ 115 w 196"/>
                <a:gd name="T17" fmla="*/ 118 h 210"/>
                <a:gd name="T18" fmla="*/ 123 w 196"/>
                <a:gd name="T19" fmla="*/ 137 h 210"/>
                <a:gd name="T20" fmla="*/ 132 w 196"/>
                <a:gd name="T21" fmla="*/ 126 h 210"/>
                <a:gd name="T22" fmla="*/ 145 w 196"/>
                <a:gd name="T23" fmla="*/ 120 h 210"/>
                <a:gd name="T24" fmla="*/ 153 w 196"/>
                <a:gd name="T25" fmla="*/ 133 h 210"/>
                <a:gd name="T26" fmla="*/ 161 w 196"/>
                <a:gd name="T27" fmla="*/ 143 h 210"/>
                <a:gd name="T28" fmla="*/ 161 w 196"/>
                <a:gd name="T29" fmla="*/ 137 h 210"/>
                <a:gd name="T30" fmla="*/ 171 w 196"/>
                <a:gd name="T31" fmla="*/ 118 h 210"/>
                <a:gd name="T32" fmla="*/ 181 w 196"/>
                <a:gd name="T33" fmla="*/ 97 h 210"/>
                <a:gd name="T34" fmla="*/ 182 w 196"/>
                <a:gd name="T35" fmla="*/ 86 h 210"/>
                <a:gd name="T36" fmla="*/ 193 w 196"/>
                <a:gd name="T37" fmla="*/ 78 h 210"/>
                <a:gd name="T38" fmla="*/ 154 w 196"/>
                <a:gd name="T39" fmla="*/ 10 h 210"/>
                <a:gd name="T40" fmla="*/ 144 w 196"/>
                <a:gd name="T41" fmla="*/ 2 h 210"/>
                <a:gd name="T42" fmla="*/ 131 w 196"/>
                <a:gd name="T43" fmla="*/ 5 h 210"/>
                <a:gd name="T44" fmla="*/ 116 w 196"/>
                <a:gd name="T45" fmla="*/ 12 h 210"/>
                <a:gd name="T46" fmla="*/ 110 w 196"/>
                <a:gd name="T47" fmla="*/ 15 h 210"/>
                <a:gd name="T48" fmla="*/ 92 w 196"/>
                <a:gd name="T49" fmla="*/ 19 h 210"/>
                <a:gd name="T50" fmla="*/ 78 w 196"/>
                <a:gd name="T51" fmla="*/ 24 h 210"/>
                <a:gd name="T52" fmla="*/ 61 w 196"/>
                <a:gd name="T53" fmla="*/ 20 h 210"/>
                <a:gd name="T54" fmla="*/ 46 w 196"/>
                <a:gd name="T55" fmla="*/ 19 h 210"/>
                <a:gd name="T56" fmla="*/ 33 w 196"/>
                <a:gd name="T57" fmla="*/ 34 h 210"/>
                <a:gd name="T58" fmla="*/ 32 w 196"/>
                <a:gd name="T59" fmla="*/ 53 h 210"/>
                <a:gd name="T60" fmla="*/ 23 w 196"/>
                <a:gd name="T61" fmla="*/ 61 h 210"/>
                <a:gd name="T62" fmla="*/ 20 w 196"/>
                <a:gd name="T63" fmla="*/ 47 h 210"/>
                <a:gd name="T64" fmla="*/ 17 w 196"/>
                <a:gd name="T65" fmla="*/ 54 h 210"/>
                <a:gd name="T66" fmla="*/ 20 w 196"/>
                <a:gd name="T67" fmla="*/ 64 h 210"/>
                <a:gd name="T68" fmla="*/ 17 w 196"/>
                <a:gd name="T69" fmla="*/ 70 h 210"/>
                <a:gd name="T70" fmla="*/ 10 w 196"/>
                <a:gd name="T71" fmla="*/ 82 h 210"/>
                <a:gd name="T72" fmla="*/ 23 w 196"/>
                <a:gd name="T73" fmla="*/ 85 h 210"/>
                <a:gd name="T74" fmla="*/ 37 w 196"/>
                <a:gd name="T75" fmla="*/ 83 h 210"/>
                <a:gd name="T76" fmla="*/ 41 w 196"/>
                <a:gd name="T77" fmla="*/ 89 h 210"/>
                <a:gd name="T78" fmla="*/ 43 w 196"/>
                <a:gd name="T79" fmla="*/ 78 h 210"/>
                <a:gd name="T80" fmla="*/ 49 w 196"/>
                <a:gd name="T81" fmla="*/ 85 h 210"/>
                <a:gd name="T82" fmla="*/ 55 w 196"/>
                <a:gd name="T83" fmla="*/ 93 h 210"/>
                <a:gd name="T84" fmla="*/ 55 w 196"/>
                <a:gd name="T85" fmla="*/ 87 h 210"/>
                <a:gd name="T86" fmla="*/ 65 w 196"/>
                <a:gd name="T87" fmla="*/ 93 h 210"/>
                <a:gd name="T88" fmla="*/ 56 w 196"/>
                <a:gd name="T89" fmla="*/ 98 h 210"/>
                <a:gd name="T90" fmla="*/ 37 w 196"/>
                <a:gd name="T91" fmla="*/ 90 h 210"/>
                <a:gd name="T92" fmla="*/ 12 w 196"/>
                <a:gd name="T93" fmla="*/ 94 h 210"/>
                <a:gd name="T94" fmla="*/ 1 w 196"/>
                <a:gd name="T95" fmla="*/ 115 h 210"/>
                <a:gd name="T96" fmla="*/ 18 w 196"/>
                <a:gd name="T97" fmla="*/ 146 h 210"/>
                <a:gd name="T98" fmla="*/ 29 w 196"/>
                <a:gd name="T99" fmla="*/ 145 h 210"/>
                <a:gd name="T100" fmla="*/ 38 w 196"/>
                <a:gd name="T101" fmla="*/ 171 h 210"/>
                <a:gd name="T102" fmla="*/ 45 w 196"/>
                <a:gd name="T103" fmla="*/ 20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6" h="210">
                  <a:moveTo>
                    <a:pt x="56" y="209"/>
                  </a:moveTo>
                  <a:cubicBezTo>
                    <a:pt x="58" y="208"/>
                    <a:pt x="61" y="203"/>
                    <a:pt x="62" y="202"/>
                  </a:cubicBezTo>
                  <a:cubicBezTo>
                    <a:pt x="64" y="201"/>
                    <a:pt x="64" y="197"/>
                    <a:pt x="65" y="196"/>
                  </a:cubicBezTo>
                  <a:cubicBezTo>
                    <a:pt x="65" y="195"/>
                    <a:pt x="67" y="194"/>
                    <a:pt x="67" y="193"/>
                  </a:cubicBezTo>
                  <a:cubicBezTo>
                    <a:pt x="68" y="193"/>
                    <a:pt x="70" y="184"/>
                    <a:pt x="72" y="183"/>
                  </a:cubicBezTo>
                  <a:cubicBezTo>
                    <a:pt x="74" y="181"/>
                    <a:pt x="76" y="171"/>
                    <a:pt x="76" y="168"/>
                  </a:cubicBezTo>
                  <a:cubicBezTo>
                    <a:pt x="76" y="165"/>
                    <a:pt x="77" y="158"/>
                    <a:pt x="77" y="157"/>
                  </a:cubicBezTo>
                  <a:cubicBezTo>
                    <a:pt x="78" y="155"/>
                    <a:pt x="80" y="153"/>
                    <a:pt x="81" y="152"/>
                  </a:cubicBezTo>
                  <a:cubicBezTo>
                    <a:pt x="82" y="152"/>
                    <a:pt x="86" y="145"/>
                    <a:pt x="87" y="143"/>
                  </a:cubicBezTo>
                  <a:cubicBezTo>
                    <a:pt x="89" y="140"/>
                    <a:pt x="90" y="135"/>
                    <a:pt x="90" y="134"/>
                  </a:cubicBezTo>
                  <a:cubicBezTo>
                    <a:pt x="90" y="133"/>
                    <a:pt x="87" y="132"/>
                    <a:pt x="86" y="132"/>
                  </a:cubicBezTo>
                  <a:cubicBezTo>
                    <a:pt x="85" y="133"/>
                    <a:pt x="83" y="133"/>
                    <a:pt x="82" y="133"/>
                  </a:cubicBezTo>
                  <a:cubicBezTo>
                    <a:pt x="81" y="133"/>
                    <a:pt x="79" y="128"/>
                    <a:pt x="77" y="127"/>
                  </a:cubicBezTo>
                  <a:cubicBezTo>
                    <a:pt x="76" y="126"/>
                    <a:pt x="75" y="121"/>
                    <a:pt x="74" y="120"/>
                  </a:cubicBezTo>
                  <a:cubicBezTo>
                    <a:pt x="73" y="118"/>
                    <a:pt x="71" y="116"/>
                    <a:pt x="70" y="115"/>
                  </a:cubicBezTo>
                  <a:cubicBezTo>
                    <a:pt x="70" y="114"/>
                    <a:pt x="70" y="111"/>
                    <a:pt x="69" y="111"/>
                  </a:cubicBezTo>
                  <a:cubicBezTo>
                    <a:pt x="69" y="110"/>
                    <a:pt x="71" y="111"/>
                    <a:pt x="71" y="112"/>
                  </a:cubicBezTo>
                  <a:cubicBezTo>
                    <a:pt x="71" y="114"/>
                    <a:pt x="75" y="118"/>
                    <a:pt x="76" y="120"/>
                  </a:cubicBezTo>
                  <a:cubicBezTo>
                    <a:pt x="77" y="122"/>
                    <a:pt x="80" y="127"/>
                    <a:pt x="80" y="129"/>
                  </a:cubicBezTo>
                  <a:cubicBezTo>
                    <a:pt x="81" y="130"/>
                    <a:pt x="87" y="129"/>
                    <a:pt x="89" y="128"/>
                  </a:cubicBezTo>
                  <a:cubicBezTo>
                    <a:pt x="91" y="128"/>
                    <a:pt x="94" y="126"/>
                    <a:pt x="94" y="125"/>
                  </a:cubicBezTo>
                  <a:cubicBezTo>
                    <a:pt x="94" y="125"/>
                    <a:pt x="97" y="123"/>
                    <a:pt x="98" y="123"/>
                  </a:cubicBezTo>
                  <a:cubicBezTo>
                    <a:pt x="99" y="122"/>
                    <a:pt x="100" y="118"/>
                    <a:pt x="100" y="118"/>
                  </a:cubicBezTo>
                  <a:cubicBezTo>
                    <a:pt x="101" y="117"/>
                    <a:pt x="100" y="113"/>
                    <a:pt x="99" y="112"/>
                  </a:cubicBezTo>
                  <a:cubicBezTo>
                    <a:pt x="99" y="111"/>
                    <a:pt x="95" y="110"/>
                    <a:pt x="95" y="111"/>
                  </a:cubicBezTo>
                  <a:cubicBezTo>
                    <a:pt x="94" y="111"/>
                    <a:pt x="93" y="108"/>
                    <a:pt x="92" y="107"/>
                  </a:cubicBezTo>
                  <a:cubicBezTo>
                    <a:pt x="92" y="106"/>
                    <a:pt x="89" y="105"/>
                    <a:pt x="89" y="104"/>
                  </a:cubicBezTo>
                  <a:cubicBezTo>
                    <a:pt x="89" y="104"/>
                    <a:pt x="90" y="103"/>
                    <a:pt x="90" y="102"/>
                  </a:cubicBezTo>
                  <a:cubicBezTo>
                    <a:pt x="90" y="102"/>
                    <a:pt x="95" y="105"/>
                    <a:pt x="96" y="107"/>
                  </a:cubicBezTo>
                  <a:cubicBezTo>
                    <a:pt x="97" y="108"/>
                    <a:pt x="99" y="111"/>
                    <a:pt x="99" y="112"/>
                  </a:cubicBezTo>
                  <a:cubicBezTo>
                    <a:pt x="99" y="112"/>
                    <a:pt x="103" y="113"/>
                    <a:pt x="104" y="112"/>
                  </a:cubicBezTo>
                  <a:cubicBezTo>
                    <a:pt x="105" y="111"/>
                    <a:pt x="106" y="112"/>
                    <a:pt x="106" y="112"/>
                  </a:cubicBezTo>
                  <a:cubicBezTo>
                    <a:pt x="106" y="112"/>
                    <a:pt x="106" y="112"/>
                    <a:pt x="107" y="112"/>
                  </a:cubicBezTo>
                  <a:cubicBezTo>
                    <a:pt x="111" y="112"/>
                    <a:pt x="111" y="112"/>
                    <a:pt x="111" y="112"/>
                  </a:cubicBezTo>
                  <a:cubicBezTo>
                    <a:pt x="113" y="114"/>
                    <a:pt x="113" y="115"/>
                    <a:pt x="113" y="116"/>
                  </a:cubicBezTo>
                  <a:cubicBezTo>
                    <a:pt x="113" y="116"/>
                    <a:pt x="115" y="118"/>
                    <a:pt x="115" y="118"/>
                  </a:cubicBezTo>
                  <a:cubicBezTo>
                    <a:pt x="116" y="118"/>
                    <a:pt x="117" y="121"/>
                    <a:pt x="117" y="121"/>
                  </a:cubicBezTo>
                  <a:cubicBezTo>
                    <a:pt x="117" y="122"/>
                    <a:pt x="119" y="126"/>
                    <a:pt x="120" y="127"/>
                  </a:cubicBezTo>
                  <a:cubicBezTo>
                    <a:pt x="120" y="129"/>
                    <a:pt x="122" y="132"/>
                    <a:pt x="123" y="133"/>
                  </a:cubicBezTo>
                  <a:cubicBezTo>
                    <a:pt x="123" y="134"/>
                    <a:pt x="123" y="136"/>
                    <a:pt x="123" y="137"/>
                  </a:cubicBezTo>
                  <a:cubicBezTo>
                    <a:pt x="123" y="138"/>
                    <a:pt x="125" y="139"/>
                    <a:pt x="126" y="139"/>
                  </a:cubicBezTo>
                  <a:cubicBezTo>
                    <a:pt x="127" y="139"/>
                    <a:pt x="128" y="133"/>
                    <a:pt x="129" y="131"/>
                  </a:cubicBezTo>
                  <a:cubicBezTo>
                    <a:pt x="129" y="129"/>
                    <a:pt x="131" y="127"/>
                    <a:pt x="131" y="127"/>
                  </a:cubicBezTo>
                  <a:cubicBezTo>
                    <a:pt x="132" y="127"/>
                    <a:pt x="132" y="126"/>
                    <a:pt x="132" y="126"/>
                  </a:cubicBezTo>
                  <a:cubicBezTo>
                    <a:pt x="132" y="125"/>
                    <a:pt x="134" y="125"/>
                    <a:pt x="134" y="125"/>
                  </a:cubicBezTo>
                  <a:cubicBezTo>
                    <a:pt x="135" y="124"/>
                    <a:pt x="135" y="120"/>
                    <a:pt x="136" y="120"/>
                  </a:cubicBezTo>
                  <a:cubicBezTo>
                    <a:pt x="137" y="119"/>
                    <a:pt x="140" y="117"/>
                    <a:pt x="141" y="117"/>
                  </a:cubicBezTo>
                  <a:cubicBezTo>
                    <a:pt x="142" y="117"/>
                    <a:pt x="144" y="119"/>
                    <a:pt x="145" y="120"/>
                  </a:cubicBezTo>
                  <a:cubicBezTo>
                    <a:pt x="146" y="121"/>
                    <a:pt x="146" y="124"/>
                    <a:pt x="146" y="124"/>
                  </a:cubicBezTo>
                  <a:cubicBezTo>
                    <a:pt x="146" y="125"/>
                    <a:pt x="147" y="127"/>
                    <a:pt x="149" y="127"/>
                  </a:cubicBezTo>
                  <a:cubicBezTo>
                    <a:pt x="150" y="127"/>
                    <a:pt x="150" y="129"/>
                    <a:pt x="151" y="129"/>
                  </a:cubicBezTo>
                  <a:cubicBezTo>
                    <a:pt x="151" y="130"/>
                    <a:pt x="152" y="132"/>
                    <a:pt x="153" y="133"/>
                  </a:cubicBezTo>
                  <a:cubicBezTo>
                    <a:pt x="153" y="133"/>
                    <a:pt x="153" y="136"/>
                    <a:pt x="153" y="136"/>
                  </a:cubicBezTo>
                  <a:cubicBezTo>
                    <a:pt x="153" y="137"/>
                    <a:pt x="153" y="140"/>
                    <a:pt x="153" y="140"/>
                  </a:cubicBezTo>
                  <a:cubicBezTo>
                    <a:pt x="153" y="141"/>
                    <a:pt x="157" y="146"/>
                    <a:pt x="159" y="147"/>
                  </a:cubicBezTo>
                  <a:cubicBezTo>
                    <a:pt x="161" y="148"/>
                    <a:pt x="161" y="144"/>
                    <a:pt x="161" y="143"/>
                  </a:cubicBezTo>
                  <a:cubicBezTo>
                    <a:pt x="160" y="142"/>
                    <a:pt x="157" y="139"/>
                    <a:pt x="156" y="138"/>
                  </a:cubicBezTo>
                  <a:cubicBezTo>
                    <a:pt x="156" y="137"/>
                    <a:pt x="156" y="134"/>
                    <a:pt x="156" y="133"/>
                  </a:cubicBezTo>
                  <a:cubicBezTo>
                    <a:pt x="156" y="132"/>
                    <a:pt x="158" y="133"/>
                    <a:pt x="159" y="134"/>
                  </a:cubicBezTo>
                  <a:cubicBezTo>
                    <a:pt x="160" y="135"/>
                    <a:pt x="161" y="136"/>
                    <a:pt x="161" y="137"/>
                  </a:cubicBezTo>
                  <a:cubicBezTo>
                    <a:pt x="161" y="137"/>
                    <a:pt x="167" y="134"/>
                    <a:pt x="167" y="131"/>
                  </a:cubicBezTo>
                  <a:cubicBezTo>
                    <a:pt x="167" y="127"/>
                    <a:pt x="169" y="123"/>
                    <a:pt x="169" y="122"/>
                  </a:cubicBezTo>
                  <a:cubicBezTo>
                    <a:pt x="170" y="121"/>
                    <a:pt x="169" y="120"/>
                    <a:pt x="168" y="120"/>
                  </a:cubicBezTo>
                  <a:cubicBezTo>
                    <a:pt x="168" y="120"/>
                    <a:pt x="169" y="117"/>
                    <a:pt x="171" y="118"/>
                  </a:cubicBezTo>
                  <a:cubicBezTo>
                    <a:pt x="172" y="118"/>
                    <a:pt x="176" y="113"/>
                    <a:pt x="177" y="112"/>
                  </a:cubicBezTo>
                  <a:cubicBezTo>
                    <a:pt x="178" y="110"/>
                    <a:pt x="180" y="109"/>
                    <a:pt x="180" y="108"/>
                  </a:cubicBezTo>
                  <a:cubicBezTo>
                    <a:pt x="180" y="108"/>
                    <a:pt x="182" y="104"/>
                    <a:pt x="182" y="102"/>
                  </a:cubicBezTo>
                  <a:cubicBezTo>
                    <a:pt x="182" y="101"/>
                    <a:pt x="181" y="98"/>
                    <a:pt x="181" y="97"/>
                  </a:cubicBezTo>
                  <a:cubicBezTo>
                    <a:pt x="181" y="96"/>
                    <a:pt x="179" y="94"/>
                    <a:pt x="179" y="94"/>
                  </a:cubicBezTo>
                  <a:cubicBezTo>
                    <a:pt x="179" y="93"/>
                    <a:pt x="178" y="91"/>
                    <a:pt x="178" y="90"/>
                  </a:cubicBezTo>
                  <a:cubicBezTo>
                    <a:pt x="179" y="90"/>
                    <a:pt x="180" y="90"/>
                    <a:pt x="180" y="89"/>
                  </a:cubicBezTo>
                  <a:cubicBezTo>
                    <a:pt x="180" y="89"/>
                    <a:pt x="182" y="87"/>
                    <a:pt x="182" y="86"/>
                  </a:cubicBezTo>
                  <a:cubicBezTo>
                    <a:pt x="182" y="85"/>
                    <a:pt x="183" y="87"/>
                    <a:pt x="184" y="88"/>
                  </a:cubicBezTo>
                  <a:cubicBezTo>
                    <a:pt x="185" y="89"/>
                    <a:pt x="185" y="93"/>
                    <a:pt x="186" y="93"/>
                  </a:cubicBezTo>
                  <a:cubicBezTo>
                    <a:pt x="187" y="94"/>
                    <a:pt x="191" y="89"/>
                    <a:pt x="190" y="86"/>
                  </a:cubicBezTo>
                  <a:cubicBezTo>
                    <a:pt x="190" y="82"/>
                    <a:pt x="192" y="79"/>
                    <a:pt x="193" y="78"/>
                  </a:cubicBezTo>
                  <a:cubicBezTo>
                    <a:pt x="193" y="78"/>
                    <a:pt x="195" y="75"/>
                    <a:pt x="196" y="74"/>
                  </a:cubicBezTo>
                  <a:cubicBezTo>
                    <a:pt x="188" y="50"/>
                    <a:pt x="174" y="28"/>
                    <a:pt x="156" y="11"/>
                  </a:cubicBezTo>
                  <a:cubicBezTo>
                    <a:pt x="156" y="11"/>
                    <a:pt x="156" y="11"/>
                    <a:pt x="156" y="11"/>
                  </a:cubicBezTo>
                  <a:cubicBezTo>
                    <a:pt x="154" y="10"/>
                    <a:pt x="154" y="10"/>
                    <a:pt x="154" y="10"/>
                  </a:cubicBezTo>
                  <a:cubicBezTo>
                    <a:pt x="152" y="10"/>
                    <a:pt x="151" y="7"/>
                    <a:pt x="151" y="7"/>
                  </a:cubicBezTo>
                  <a:cubicBezTo>
                    <a:pt x="151" y="7"/>
                    <a:pt x="151" y="6"/>
                    <a:pt x="151" y="6"/>
                  </a:cubicBezTo>
                  <a:cubicBezTo>
                    <a:pt x="150" y="5"/>
                    <a:pt x="148" y="3"/>
                    <a:pt x="147" y="2"/>
                  </a:cubicBezTo>
                  <a:cubicBezTo>
                    <a:pt x="146" y="2"/>
                    <a:pt x="145" y="2"/>
                    <a:pt x="144" y="2"/>
                  </a:cubicBezTo>
                  <a:cubicBezTo>
                    <a:pt x="143" y="2"/>
                    <a:pt x="140" y="1"/>
                    <a:pt x="139" y="1"/>
                  </a:cubicBezTo>
                  <a:cubicBezTo>
                    <a:pt x="139" y="0"/>
                    <a:pt x="137" y="1"/>
                    <a:pt x="137" y="2"/>
                  </a:cubicBezTo>
                  <a:cubicBezTo>
                    <a:pt x="137" y="3"/>
                    <a:pt x="133" y="4"/>
                    <a:pt x="133" y="4"/>
                  </a:cubicBezTo>
                  <a:cubicBezTo>
                    <a:pt x="133" y="5"/>
                    <a:pt x="131" y="5"/>
                    <a:pt x="131" y="5"/>
                  </a:cubicBezTo>
                  <a:cubicBezTo>
                    <a:pt x="131" y="4"/>
                    <a:pt x="128" y="6"/>
                    <a:pt x="126" y="6"/>
                  </a:cubicBezTo>
                  <a:cubicBezTo>
                    <a:pt x="125" y="6"/>
                    <a:pt x="122" y="7"/>
                    <a:pt x="121" y="8"/>
                  </a:cubicBezTo>
                  <a:cubicBezTo>
                    <a:pt x="121" y="8"/>
                    <a:pt x="119" y="9"/>
                    <a:pt x="119" y="10"/>
                  </a:cubicBezTo>
                  <a:cubicBezTo>
                    <a:pt x="119" y="11"/>
                    <a:pt x="117" y="12"/>
                    <a:pt x="116" y="12"/>
                  </a:cubicBezTo>
                  <a:cubicBezTo>
                    <a:pt x="115" y="12"/>
                    <a:pt x="116" y="15"/>
                    <a:pt x="116" y="15"/>
                  </a:cubicBezTo>
                  <a:cubicBezTo>
                    <a:pt x="117" y="16"/>
                    <a:pt x="115" y="15"/>
                    <a:pt x="114" y="15"/>
                  </a:cubicBezTo>
                  <a:cubicBezTo>
                    <a:pt x="113" y="14"/>
                    <a:pt x="112" y="16"/>
                    <a:pt x="112" y="16"/>
                  </a:cubicBezTo>
                  <a:cubicBezTo>
                    <a:pt x="111" y="17"/>
                    <a:pt x="110" y="16"/>
                    <a:pt x="110" y="15"/>
                  </a:cubicBezTo>
                  <a:cubicBezTo>
                    <a:pt x="110" y="14"/>
                    <a:pt x="108" y="14"/>
                    <a:pt x="108" y="14"/>
                  </a:cubicBezTo>
                  <a:cubicBezTo>
                    <a:pt x="107" y="15"/>
                    <a:pt x="106" y="14"/>
                    <a:pt x="105" y="14"/>
                  </a:cubicBezTo>
                  <a:cubicBezTo>
                    <a:pt x="104" y="13"/>
                    <a:pt x="101" y="17"/>
                    <a:pt x="100" y="18"/>
                  </a:cubicBezTo>
                  <a:cubicBezTo>
                    <a:pt x="99" y="19"/>
                    <a:pt x="93" y="20"/>
                    <a:pt x="92" y="19"/>
                  </a:cubicBezTo>
                  <a:cubicBezTo>
                    <a:pt x="91" y="19"/>
                    <a:pt x="90" y="22"/>
                    <a:pt x="91" y="22"/>
                  </a:cubicBezTo>
                  <a:cubicBezTo>
                    <a:pt x="92" y="22"/>
                    <a:pt x="89" y="22"/>
                    <a:pt x="87" y="22"/>
                  </a:cubicBezTo>
                  <a:cubicBezTo>
                    <a:pt x="86" y="22"/>
                    <a:pt x="81" y="24"/>
                    <a:pt x="80" y="25"/>
                  </a:cubicBezTo>
                  <a:cubicBezTo>
                    <a:pt x="79" y="26"/>
                    <a:pt x="78" y="25"/>
                    <a:pt x="78" y="24"/>
                  </a:cubicBezTo>
                  <a:cubicBezTo>
                    <a:pt x="78" y="23"/>
                    <a:pt x="76" y="23"/>
                    <a:pt x="75" y="23"/>
                  </a:cubicBezTo>
                  <a:cubicBezTo>
                    <a:pt x="75" y="22"/>
                    <a:pt x="74" y="26"/>
                    <a:pt x="73" y="27"/>
                  </a:cubicBezTo>
                  <a:cubicBezTo>
                    <a:pt x="72" y="28"/>
                    <a:pt x="70" y="24"/>
                    <a:pt x="68" y="23"/>
                  </a:cubicBezTo>
                  <a:cubicBezTo>
                    <a:pt x="66" y="23"/>
                    <a:pt x="62" y="21"/>
                    <a:pt x="61" y="20"/>
                  </a:cubicBezTo>
                  <a:cubicBezTo>
                    <a:pt x="60" y="20"/>
                    <a:pt x="58" y="18"/>
                    <a:pt x="58" y="17"/>
                  </a:cubicBezTo>
                  <a:cubicBezTo>
                    <a:pt x="57" y="17"/>
                    <a:pt x="54" y="16"/>
                    <a:pt x="53" y="16"/>
                  </a:cubicBezTo>
                  <a:cubicBezTo>
                    <a:pt x="52" y="16"/>
                    <a:pt x="49" y="18"/>
                    <a:pt x="49" y="19"/>
                  </a:cubicBezTo>
                  <a:cubicBezTo>
                    <a:pt x="48" y="19"/>
                    <a:pt x="47" y="19"/>
                    <a:pt x="46" y="19"/>
                  </a:cubicBezTo>
                  <a:cubicBezTo>
                    <a:pt x="46" y="20"/>
                    <a:pt x="42" y="23"/>
                    <a:pt x="41" y="24"/>
                  </a:cubicBezTo>
                  <a:cubicBezTo>
                    <a:pt x="40" y="25"/>
                    <a:pt x="37" y="29"/>
                    <a:pt x="37" y="31"/>
                  </a:cubicBezTo>
                  <a:cubicBezTo>
                    <a:pt x="36" y="32"/>
                    <a:pt x="35" y="32"/>
                    <a:pt x="34" y="32"/>
                  </a:cubicBezTo>
                  <a:cubicBezTo>
                    <a:pt x="34" y="32"/>
                    <a:pt x="33" y="33"/>
                    <a:pt x="33" y="34"/>
                  </a:cubicBezTo>
                  <a:cubicBezTo>
                    <a:pt x="33" y="34"/>
                    <a:pt x="30" y="36"/>
                    <a:pt x="29" y="38"/>
                  </a:cubicBezTo>
                  <a:cubicBezTo>
                    <a:pt x="29" y="40"/>
                    <a:pt x="30" y="44"/>
                    <a:pt x="30" y="45"/>
                  </a:cubicBezTo>
                  <a:cubicBezTo>
                    <a:pt x="30" y="47"/>
                    <a:pt x="31" y="49"/>
                    <a:pt x="32" y="49"/>
                  </a:cubicBezTo>
                  <a:cubicBezTo>
                    <a:pt x="33" y="49"/>
                    <a:pt x="33" y="52"/>
                    <a:pt x="32" y="53"/>
                  </a:cubicBezTo>
                  <a:cubicBezTo>
                    <a:pt x="32" y="53"/>
                    <a:pt x="33" y="54"/>
                    <a:pt x="33" y="55"/>
                  </a:cubicBezTo>
                  <a:cubicBezTo>
                    <a:pt x="33" y="55"/>
                    <a:pt x="30" y="56"/>
                    <a:pt x="29" y="56"/>
                  </a:cubicBezTo>
                  <a:cubicBezTo>
                    <a:pt x="29" y="57"/>
                    <a:pt x="27" y="58"/>
                    <a:pt x="27" y="59"/>
                  </a:cubicBezTo>
                  <a:cubicBezTo>
                    <a:pt x="27" y="60"/>
                    <a:pt x="24" y="60"/>
                    <a:pt x="23" y="61"/>
                  </a:cubicBezTo>
                  <a:cubicBezTo>
                    <a:pt x="24" y="60"/>
                    <a:pt x="24" y="60"/>
                    <a:pt x="24" y="59"/>
                  </a:cubicBezTo>
                  <a:cubicBezTo>
                    <a:pt x="25" y="58"/>
                    <a:pt x="24" y="57"/>
                    <a:pt x="24" y="56"/>
                  </a:cubicBezTo>
                  <a:cubicBezTo>
                    <a:pt x="23" y="56"/>
                    <a:pt x="23" y="51"/>
                    <a:pt x="22" y="50"/>
                  </a:cubicBezTo>
                  <a:cubicBezTo>
                    <a:pt x="22" y="49"/>
                    <a:pt x="20" y="47"/>
                    <a:pt x="20" y="47"/>
                  </a:cubicBezTo>
                  <a:cubicBezTo>
                    <a:pt x="19" y="47"/>
                    <a:pt x="20" y="46"/>
                    <a:pt x="20" y="45"/>
                  </a:cubicBezTo>
                  <a:cubicBezTo>
                    <a:pt x="20" y="44"/>
                    <a:pt x="18" y="44"/>
                    <a:pt x="17" y="45"/>
                  </a:cubicBezTo>
                  <a:cubicBezTo>
                    <a:pt x="17" y="45"/>
                    <a:pt x="16" y="50"/>
                    <a:pt x="16" y="51"/>
                  </a:cubicBezTo>
                  <a:cubicBezTo>
                    <a:pt x="16" y="52"/>
                    <a:pt x="17" y="54"/>
                    <a:pt x="17" y="54"/>
                  </a:cubicBezTo>
                  <a:cubicBezTo>
                    <a:pt x="18" y="54"/>
                    <a:pt x="18" y="57"/>
                    <a:pt x="17" y="57"/>
                  </a:cubicBezTo>
                  <a:cubicBezTo>
                    <a:pt x="16" y="57"/>
                    <a:pt x="15" y="60"/>
                    <a:pt x="16" y="61"/>
                  </a:cubicBezTo>
                  <a:cubicBezTo>
                    <a:pt x="16" y="62"/>
                    <a:pt x="15" y="63"/>
                    <a:pt x="15" y="64"/>
                  </a:cubicBezTo>
                  <a:cubicBezTo>
                    <a:pt x="14" y="64"/>
                    <a:pt x="18" y="64"/>
                    <a:pt x="20" y="64"/>
                  </a:cubicBezTo>
                  <a:cubicBezTo>
                    <a:pt x="21" y="64"/>
                    <a:pt x="23" y="64"/>
                    <a:pt x="22" y="64"/>
                  </a:cubicBezTo>
                  <a:cubicBezTo>
                    <a:pt x="22" y="65"/>
                    <a:pt x="19" y="65"/>
                    <a:pt x="19" y="66"/>
                  </a:cubicBezTo>
                  <a:cubicBezTo>
                    <a:pt x="18" y="67"/>
                    <a:pt x="16" y="68"/>
                    <a:pt x="16" y="69"/>
                  </a:cubicBezTo>
                  <a:cubicBezTo>
                    <a:pt x="15" y="69"/>
                    <a:pt x="16" y="70"/>
                    <a:pt x="17" y="70"/>
                  </a:cubicBezTo>
                  <a:cubicBezTo>
                    <a:pt x="18" y="70"/>
                    <a:pt x="19" y="73"/>
                    <a:pt x="20" y="74"/>
                  </a:cubicBezTo>
                  <a:cubicBezTo>
                    <a:pt x="20" y="75"/>
                    <a:pt x="20" y="76"/>
                    <a:pt x="20" y="77"/>
                  </a:cubicBezTo>
                  <a:cubicBezTo>
                    <a:pt x="20" y="77"/>
                    <a:pt x="15" y="76"/>
                    <a:pt x="14" y="77"/>
                  </a:cubicBezTo>
                  <a:cubicBezTo>
                    <a:pt x="12" y="77"/>
                    <a:pt x="10" y="81"/>
                    <a:pt x="10" y="82"/>
                  </a:cubicBezTo>
                  <a:cubicBezTo>
                    <a:pt x="10" y="83"/>
                    <a:pt x="10" y="87"/>
                    <a:pt x="10" y="88"/>
                  </a:cubicBezTo>
                  <a:cubicBezTo>
                    <a:pt x="11" y="89"/>
                    <a:pt x="14" y="89"/>
                    <a:pt x="15" y="90"/>
                  </a:cubicBezTo>
                  <a:cubicBezTo>
                    <a:pt x="15" y="90"/>
                    <a:pt x="19" y="90"/>
                    <a:pt x="19" y="90"/>
                  </a:cubicBezTo>
                  <a:cubicBezTo>
                    <a:pt x="20" y="91"/>
                    <a:pt x="22" y="87"/>
                    <a:pt x="23" y="85"/>
                  </a:cubicBezTo>
                  <a:cubicBezTo>
                    <a:pt x="23" y="84"/>
                    <a:pt x="26" y="81"/>
                    <a:pt x="27" y="80"/>
                  </a:cubicBezTo>
                  <a:cubicBezTo>
                    <a:pt x="28" y="78"/>
                    <a:pt x="31" y="79"/>
                    <a:pt x="32" y="78"/>
                  </a:cubicBezTo>
                  <a:cubicBezTo>
                    <a:pt x="33" y="77"/>
                    <a:pt x="33" y="81"/>
                    <a:pt x="33" y="83"/>
                  </a:cubicBezTo>
                  <a:cubicBezTo>
                    <a:pt x="34" y="84"/>
                    <a:pt x="37" y="84"/>
                    <a:pt x="37" y="83"/>
                  </a:cubicBezTo>
                  <a:cubicBezTo>
                    <a:pt x="36" y="81"/>
                    <a:pt x="37" y="80"/>
                    <a:pt x="37" y="81"/>
                  </a:cubicBezTo>
                  <a:cubicBezTo>
                    <a:pt x="37" y="81"/>
                    <a:pt x="41" y="83"/>
                    <a:pt x="41" y="84"/>
                  </a:cubicBezTo>
                  <a:cubicBezTo>
                    <a:pt x="42" y="85"/>
                    <a:pt x="42" y="87"/>
                    <a:pt x="41" y="87"/>
                  </a:cubicBezTo>
                  <a:cubicBezTo>
                    <a:pt x="40" y="87"/>
                    <a:pt x="40" y="89"/>
                    <a:pt x="41" y="89"/>
                  </a:cubicBezTo>
                  <a:cubicBezTo>
                    <a:pt x="42" y="89"/>
                    <a:pt x="43" y="87"/>
                    <a:pt x="44" y="86"/>
                  </a:cubicBezTo>
                  <a:cubicBezTo>
                    <a:pt x="45" y="86"/>
                    <a:pt x="45" y="84"/>
                    <a:pt x="45" y="84"/>
                  </a:cubicBezTo>
                  <a:cubicBezTo>
                    <a:pt x="45" y="84"/>
                    <a:pt x="46" y="82"/>
                    <a:pt x="46" y="83"/>
                  </a:cubicBezTo>
                  <a:cubicBezTo>
                    <a:pt x="47" y="83"/>
                    <a:pt x="44" y="79"/>
                    <a:pt x="43" y="78"/>
                  </a:cubicBezTo>
                  <a:cubicBezTo>
                    <a:pt x="41" y="76"/>
                    <a:pt x="42" y="77"/>
                    <a:pt x="45" y="79"/>
                  </a:cubicBezTo>
                  <a:cubicBezTo>
                    <a:pt x="45" y="79"/>
                    <a:pt x="45" y="79"/>
                    <a:pt x="47" y="82"/>
                  </a:cubicBezTo>
                  <a:cubicBezTo>
                    <a:pt x="47" y="82"/>
                    <a:pt x="48" y="84"/>
                    <a:pt x="48" y="84"/>
                  </a:cubicBezTo>
                  <a:cubicBezTo>
                    <a:pt x="49" y="85"/>
                    <a:pt x="49" y="85"/>
                    <a:pt x="49" y="85"/>
                  </a:cubicBezTo>
                  <a:cubicBezTo>
                    <a:pt x="49" y="86"/>
                    <a:pt x="49" y="88"/>
                    <a:pt x="49" y="89"/>
                  </a:cubicBezTo>
                  <a:cubicBezTo>
                    <a:pt x="49" y="90"/>
                    <a:pt x="51" y="91"/>
                    <a:pt x="52" y="91"/>
                  </a:cubicBezTo>
                  <a:cubicBezTo>
                    <a:pt x="53" y="91"/>
                    <a:pt x="53" y="91"/>
                    <a:pt x="53" y="91"/>
                  </a:cubicBezTo>
                  <a:cubicBezTo>
                    <a:pt x="53" y="91"/>
                    <a:pt x="54" y="93"/>
                    <a:pt x="55" y="93"/>
                  </a:cubicBezTo>
                  <a:cubicBezTo>
                    <a:pt x="55" y="93"/>
                    <a:pt x="56" y="91"/>
                    <a:pt x="55" y="91"/>
                  </a:cubicBezTo>
                  <a:cubicBezTo>
                    <a:pt x="54" y="91"/>
                    <a:pt x="54" y="88"/>
                    <a:pt x="54" y="86"/>
                  </a:cubicBezTo>
                  <a:cubicBezTo>
                    <a:pt x="54" y="85"/>
                    <a:pt x="55" y="84"/>
                    <a:pt x="55" y="84"/>
                  </a:cubicBezTo>
                  <a:cubicBezTo>
                    <a:pt x="55" y="84"/>
                    <a:pt x="55" y="87"/>
                    <a:pt x="55" y="87"/>
                  </a:cubicBezTo>
                  <a:cubicBezTo>
                    <a:pt x="55" y="88"/>
                    <a:pt x="55" y="89"/>
                    <a:pt x="56" y="90"/>
                  </a:cubicBezTo>
                  <a:cubicBezTo>
                    <a:pt x="56" y="90"/>
                    <a:pt x="56" y="90"/>
                    <a:pt x="57" y="91"/>
                  </a:cubicBezTo>
                  <a:cubicBezTo>
                    <a:pt x="59" y="92"/>
                    <a:pt x="59" y="92"/>
                    <a:pt x="59" y="92"/>
                  </a:cubicBezTo>
                  <a:cubicBezTo>
                    <a:pt x="62" y="92"/>
                    <a:pt x="66" y="92"/>
                    <a:pt x="65" y="93"/>
                  </a:cubicBezTo>
                  <a:cubicBezTo>
                    <a:pt x="65" y="93"/>
                    <a:pt x="68" y="94"/>
                    <a:pt x="68" y="93"/>
                  </a:cubicBezTo>
                  <a:cubicBezTo>
                    <a:pt x="68" y="92"/>
                    <a:pt x="68" y="93"/>
                    <a:pt x="68" y="93"/>
                  </a:cubicBezTo>
                  <a:cubicBezTo>
                    <a:pt x="68" y="94"/>
                    <a:pt x="66" y="97"/>
                    <a:pt x="66" y="98"/>
                  </a:cubicBezTo>
                  <a:cubicBezTo>
                    <a:pt x="65" y="99"/>
                    <a:pt x="59" y="98"/>
                    <a:pt x="56" y="98"/>
                  </a:cubicBezTo>
                  <a:cubicBezTo>
                    <a:pt x="53" y="98"/>
                    <a:pt x="49" y="99"/>
                    <a:pt x="48" y="100"/>
                  </a:cubicBezTo>
                  <a:cubicBezTo>
                    <a:pt x="48" y="100"/>
                    <a:pt x="43" y="98"/>
                    <a:pt x="41" y="97"/>
                  </a:cubicBezTo>
                  <a:cubicBezTo>
                    <a:pt x="39" y="96"/>
                    <a:pt x="38" y="93"/>
                    <a:pt x="37" y="92"/>
                  </a:cubicBezTo>
                  <a:cubicBezTo>
                    <a:pt x="37" y="92"/>
                    <a:pt x="37" y="91"/>
                    <a:pt x="37" y="90"/>
                  </a:cubicBezTo>
                  <a:cubicBezTo>
                    <a:pt x="37" y="90"/>
                    <a:pt x="32" y="89"/>
                    <a:pt x="31" y="90"/>
                  </a:cubicBezTo>
                  <a:cubicBezTo>
                    <a:pt x="30" y="90"/>
                    <a:pt x="22" y="91"/>
                    <a:pt x="21" y="92"/>
                  </a:cubicBezTo>
                  <a:cubicBezTo>
                    <a:pt x="19" y="93"/>
                    <a:pt x="16" y="92"/>
                    <a:pt x="16" y="92"/>
                  </a:cubicBezTo>
                  <a:cubicBezTo>
                    <a:pt x="15" y="92"/>
                    <a:pt x="13" y="94"/>
                    <a:pt x="12" y="94"/>
                  </a:cubicBezTo>
                  <a:cubicBezTo>
                    <a:pt x="11" y="95"/>
                    <a:pt x="10" y="98"/>
                    <a:pt x="9" y="102"/>
                  </a:cubicBezTo>
                  <a:cubicBezTo>
                    <a:pt x="9" y="102"/>
                    <a:pt x="9" y="102"/>
                    <a:pt x="8" y="104"/>
                  </a:cubicBezTo>
                  <a:cubicBezTo>
                    <a:pt x="7" y="106"/>
                    <a:pt x="7" y="106"/>
                    <a:pt x="7" y="106"/>
                  </a:cubicBezTo>
                  <a:cubicBezTo>
                    <a:pt x="5" y="108"/>
                    <a:pt x="2" y="114"/>
                    <a:pt x="1" y="115"/>
                  </a:cubicBezTo>
                  <a:cubicBezTo>
                    <a:pt x="1" y="116"/>
                    <a:pt x="0" y="125"/>
                    <a:pt x="0" y="128"/>
                  </a:cubicBezTo>
                  <a:cubicBezTo>
                    <a:pt x="0" y="130"/>
                    <a:pt x="3" y="137"/>
                    <a:pt x="3" y="138"/>
                  </a:cubicBezTo>
                  <a:cubicBezTo>
                    <a:pt x="4" y="140"/>
                    <a:pt x="8" y="144"/>
                    <a:pt x="10" y="145"/>
                  </a:cubicBezTo>
                  <a:cubicBezTo>
                    <a:pt x="11" y="145"/>
                    <a:pt x="16" y="146"/>
                    <a:pt x="18" y="146"/>
                  </a:cubicBezTo>
                  <a:cubicBezTo>
                    <a:pt x="19" y="146"/>
                    <a:pt x="21" y="144"/>
                    <a:pt x="22" y="142"/>
                  </a:cubicBezTo>
                  <a:cubicBezTo>
                    <a:pt x="22" y="142"/>
                    <a:pt x="22" y="142"/>
                    <a:pt x="24" y="143"/>
                  </a:cubicBezTo>
                  <a:cubicBezTo>
                    <a:pt x="25" y="143"/>
                    <a:pt x="25" y="143"/>
                    <a:pt x="25" y="143"/>
                  </a:cubicBezTo>
                  <a:cubicBezTo>
                    <a:pt x="25" y="144"/>
                    <a:pt x="28" y="145"/>
                    <a:pt x="29" y="145"/>
                  </a:cubicBezTo>
                  <a:cubicBezTo>
                    <a:pt x="30" y="146"/>
                    <a:pt x="32" y="145"/>
                    <a:pt x="33" y="145"/>
                  </a:cubicBezTo>
                  <a:cubicBezTo>
                    <a:pt x="34" y="145"/>
                    <a:pt x="34" y="151"/>
                    <a:pt x="34" y="153"/>
                  </a:cubicBezTo>
                  <a:cubicBezTo>
                    <a:pt x="33" y="155"/>
                    <a:pt x="35" y="161"/>
                    <a:pt x="35" y="162"/>
                  </a:cubicBezTo>
                  <a:cubicBezTo>
                    <a:pt x="36" y="164"/>
                    <a:pt x="38" y="169"/>
                    <a:pt x="38" y="171"/>
                  </a:cubicBezTo>
                  <a:cubicBezTo>
                    <a:pt x="38" y="173"/>
                    <a:pt x="37" y="179"/>
                    <a:pt x="37" y="181"/>
                  </a:cubicBezTo>
                  <a:cubicBezTo>
                    <a:pt x="37" y="183"/>
                    <a:pt x="39" y="189"/>
                    <a:pt x="40" y="191"/>
                  </a:cubicBezTo>
                  <a:cubicBezTo>
                    <a:pt x="41" y="193"/>
                    <a:pt x="41" y="197"/>
                    <a:pt x="41" y="198"/>
                  </a:cubicBezTo>
                  <a:cubicBezTo>
                    <a:pt x="41" y="199"/>
                    <a:pt x="44" y="205"/>
                    <a:pt x="45" y="207"/>
                  </a:cubicBezTo>
                  <a:cubicBezTo>
                    <a:pt x="46" y="210"/>
                    <a:pt x="54" y="210"/>
                    <a:pt x="56" y="209"/>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 name="Freeform 14"/>
            <p:cNvSpPr/>
            <p:nvPr/>
          </p:nvSpPr>
          <p:spPr bwMode="auto">
            <a:xfrm>
              <a:off x="3362135" y="2628467"/>
              <a:ext cx="55168" cy="49038"/>
            </a:xfrm>
            <a:custGeom>
              <a:avLst/>
              <a:gdLst>
                <a:gd name="T0" fmla="*/ 3 w 9"/>
                <a:gd name="T1" fmla="*/ 8 h 8"/>
                <a:gd name="T2" fmla="*/ 7 w 9"/>
                <a:gd name="T3" fmla="*/ 6 h 8"/>
                <a:gd name="T4" fmla="*/ 8 w 9"/>
                <a:gd name="T5" fmla="*/ 3 h 8"/>
                <a:gd name="T6" fmla="*/ 5 w 9"/>
                <a:gd name="T7" fmla="*/ 0 h 8"/>
                <a:gd name="T8" fmla="*/ 3 w 9"/>
                <a:gd name="T9" fmla="*/ 2 h 8"/>
                <a:gd name="T10" fmla="*/ 0 w 9"/>
                <a:gd name="T11" fmla="*/ 4 h 8"/>
                <a:gd name="T12" fmla="*/ 0 w 9"/>
                <a:gd name="T13" fmla="*/ 5 h 8"/>
                <a:gd name="T14" fmla="*/ 3 w 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3" y="8"/>
                  </a:moveTo>
                  <a:cubicBezTo>
                    <a:pt x="3" y="8"/>
                    <a:pt x="5" y="7"/>
                    <a:pt x="7" y="6"/>
                  </a:cubicBezTo>
                  <a:cubicBezTo>
                    <a:pt x="8" y="6"/>
                    <a:pt x="9" y="3"/>
                    <a:pt x="8" y="3"/>
                  </a:cubicBezTo>
                  <a:cubicBezTo>
                    <a:pt x="7" y="3"/>
                    <a:pt x="6" y="0"/>
                    <a:pt x="5" y="0"/>
                  </a:cubicBezTo>
                  <a:cubicBezTo>
                    <a:pt x="4" y="0"/>
                    <a:pt x="3" y="1"/>
                    <a:pt x="3" y="2"/>
                  </a:cubicBezTo>
                  <a:cubicBezTo>
                    <a:pt x="3" y="3"/>
                    <a:pt x="1" y="3"/>
                    <a:pt x="0" y="4"/>
                  </a:cubicBezTo>
                  <a:cubicBezTo>
                    <a:pt x="0" y="5"/>
                    <a:pt x="0" y="5"/>
                    <a:pt x="0" y="5"/>
                  </a:cubicBezTo>
                  <a:cubicBezTo>
                    <a:pt x="1" y="5"/>
                    <a:pt x="3" y="7"/>
                    <a:pt x="3" y="8"/>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 name="Freeform 15"/>
            <p:cNvSpPr/>
            <p:nvPr/>
          </p:nvSpPr>
          <p:spPr bwMode="auto">
            <a:xfrm>
              <a:off x="3331486" y="2758214"/>
              <a:ext cx="36779" cy="55168"/>
            </a:xfrm>
            <a:custGeom>
              <a:avLst/>
              <a:gdLst>
                <a:gd name="T0" fmla="*/ 6 w 6"/>
                <a:gd name="T1" fmla="*/ 4 h 9"/>
                <a:gd name="T2" fmla="*/ 5 w 6"/>
                <a:gd name="T3" fmla="*/ 0 h 9"/>
                <a:gd name="T4" fmla="*/ 1 w 6"/>
                <a:gd name="T5" fmla="*/ 7 h 9"/>
                <a:gd name="T6" fmla="*/ 2 w 6"/>
                <a:gd name="T7" fmla="*/ 8 h 9"/>
                <a:gd name="T8" fmla="*/ 5 w 6"/>
                <a:gd name="T9" fmla="*/ 9 h 9"/>
                <a:gd name="T10" fmla="*/ 5 w 6"/>
                <a:gd name="T11" fmla="*/ 8 h 9"/>
                <a:gd name="T12" fmla="*/ 6 w 6"/>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4"/>
                  </a:moveTo>
                  <a:cubicBezTo>
                    <a:pt x="6" y="3"/>
                    <a:pt x="6" y="0"/>
                    <a:pt x="5" y="0"/>
                  </a:cubicBezTo>
                  <a:cubicBezTo>
                    <a:pt x="3" y="0"/>
                    <a:pt x="0" y="4"/>
                    <a:pt x="1" y="7"/>
                  </a:cubicBezTo>
                  <a:cubicBezTo>
                    <a:pt x="1" y="9"/>
                    <a:pt x="2" y="9"/>
                    <a:pt x="2" y="8"/>
                  </a:cubicBezTo>
                  <a:cubicBezTo>
                    <a:pt x="3" y="8"/>
                    <a:pt x="5" y="9"/>
                    <a:pt x="5" y="9"/>
                  </a:cubicBezTo>
                  <a:cubicBezTo>
                    <a:pt x="6" y="9"/>
                    <a:pt x="6" y="9"/>
                    <a:pt x="5" y="8"/>
                  </a:cubicBezTo>
                  <a:cubicBezTo>
                    <a:pt x="5" y="7"/>
                    <a:pt x="5" y="4"/>
                    <a:pt x="6" y="4"/>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 name="Freeform 16"/>
            <p:cNvSpPr/>
            <p:nvPr/>
          </p:nvSpPr>
          <p:spPr bwMode="auto">
            <a:xfrm>
              <a:off x="3251799" y="2709176"/>
              <a:ext cx="79687" cy="110336"/>
            </a:xfrm>
            <a:custGeom>
              <a:avLst/>
              <a:gdLst>
                <a:gd name="T0" fmla="*/ 12 w 13"/>
                <a:gd name="T1" fmla="*/ 9 h 18"/>
                <a:gd name="T2" fmla="*/ 13 w 13"/>
                <a:gd name="T3" fmla="*/ 3 h 18"/>
                <a:gd name="T4" fmla="*/ 10 w 13"/>
                <a:gd name="T5" fmla="*/ 0 h 18"/>
                <a:gd name="T6" fmla="*/ 3 w 13"/>
                <a:gd name="T7" fmla="*/ 8 h 18"/>
                <a:gd name="T8" fmla="*/ 1 w 13"/>
                <a:gd name="T9" fmla="*/ 15 h 18"/>
                <a:gd name="T10" fmla="*/ 7 w 13"/>
                <a:gd name="T11" fmla="*/ 17 h 18"/>
                <a:gd name="T12" fmla="*/ 9 w 13"/>
                <a:gd name="T13" fmla="*/ 17 h 18"/>
                <a:gd name="T14" fmla="*/ 10 w 13"/>
                <a:gd name="T15" fmla="*/ 16 h 18"/>
                <a:gd name="T16" fmla="*/ 12 w 13"/>
                <a:gd name="T17" fmla="*/ 13 h 18"/>
                <a:gd name="T18" fmla="*/ 12 w 13"/>
                <a:gd name="T19"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8">
                  <a:moveTo>
                    <a:pt x="12" y="9"/>
                  </a:moveTo>
                  <a:cubicBezTo>
                    <a:pt x="12" y="8"/>
                    <a:pt x="13" y="4"/>
                    <a:pt x="13" y="3"/>
                  </a:cubicBezTo>
                  <a:cubicBezTo>
                    <a:pt x="13" y="3"/>
                    <a:pt x="11" y="1"/>
                    <a:pt x="10" y="0"/>
                  </a:cubicBezTo>
                  <a:cubicBezTo>
                    <a:pt x="9" y="0"/>
                    <a:pt x="6" y="7"/>
                    <a:pt x="3" y="8"/>
                  </a:cubicBezTo>
                  <a:cubicBezTo>
                    <a:pt x="1" y="10"/>
                    <a:pt x="0" y="14"/>
                    <a:pt x="1" y="15"/>
                  </a:cubicBezTo>
                  <a:cubicBezTo>
                    <a:pt x="1" y="16"/>
                    <a:pt x="6" y="16"/>
                    <a:pt x="7" y="17"/>
                  </a:cubicBezTo>
                  <a:cubicBezTo>
                    <a:pt x="8" y="18"/>
                    <a:pt x="9" y="17"/>
                    <a:pt x="9" y="17"/>
                  </a:cubicBezTo>
                  <a:cubicBezTo>
                    <a:pt x="10" y="17"/>
                    <a:pt x="10" y="17"/>
                    <a:pt x="10" y="16"/>
                  </a:cubicBezTo>
                  <a:cubicBezTo>
                    <a:pt x="9" y="16"/>
                    <a:pt x="11" y="14"/>
                    <a:pt x="12" y="13"/>
                  </a:cubicBezTo>
                  <a:cubicBezTo>
                    <a:pt x="12" y="12"/>
                    <a:pt x="12" y="10"/>
                    <a:pt x="12" y="9"/>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 name="Freeform 17"/>
            <p:cNvSpPr/>
            <p:nvPr/>
          </p:nvSpPr>
          <p:spPr bwMode="auto">
            <a:xfrm>
              <a:off x="3221150" y="2831771"/>
              <a:ext cx="79687" cy="30649"/>
            </a:xfrm>
            <a:custGeom>
              <a:avLst/>
              <a:gdLst>
                <a:gd name="T0" fmla="*/ 4 w 13"/>
                <a:gd name="T1" fmla="*/ 0 h 5"/>
                <a:gd name="T2" fmla="*/ 0 w 13"/>
                <a:gd name="T3" fmla="*/ 2 h 5"/>
                <a:gd name="T4" fmla="*/ 9 w 13"/>
                <a:gd name="T5" fmla="*/ 4 h 5"/>
                <a:gd name="T6" fmla="*/ 13 w 13"/>
                <a:gd name="T7" fmla="*/ 5 h 5"/>
                <a:gd name="T8" fmla="*/ 4 w 13"/>
                <a:gd name="T9" fmla="*/ 0 h 5"/>
              </a:gdLst>
              <a:ahLst/>
              <a:cxnLst>
                <a:cxn ang="0">
                  <a:pos x="T0" y="T1"/>
                </a:cxn>
                <a:cxn ang="0">
                  <a:pos x="T2" y="T3"/>
                </a:cxn>
                <a:cxn ang="0">
                  <a:pos x="T4" y="T5"/>
                </a:cxn>
                <a:cxn ang="0">
                  <a:pos x="T6" y="T7"/>
                </a:cxn>
                <a:cxn ang="0">
                  <a:pos x="T8" y="T9"/>
                </a:cxn>
              </a:cxnLst>
              <a:rect l="0" t="0" r="r" b="b"/>
              <a:pathLst>
                <a:path w="13" h="5">
                  <a:moveTo>
                    <a:pt x="4" y="0"/>
                  </a:moveTo>
                  <a:cubicBezTo>
                    <a:pt x="2" y="0"/>
                    <a:pt x="0" y="1"/>
                    <a:pt x="0" y="2"/>
                  </a:cubicBezTo>
                  <a:cubicBezTo>
                    <a:pt x="0" y="2"/>
                    <a:pt x="7" y="3"/>
                    <a:pt x="9" y="4"/>
                  </a:cubicBezTo>
                  <a:cubicBezTo>
                    <a:pt x="12" y="5"/>
                    <a:pt x="13" y="5"/>
                    <a:pt x="13" y="5"/>
                  </a:cubicBezTo>
                  <a:cubicBezTo>
                    <a:pt x="12" y="4"/>
                    <a:pt x="6" y="1"/>
                    <a:pt x="4"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 name="Freeform 18"/>
            <p:cNvSpPr/>
            <p:nvPr/>
          </p:nvSpPr>
          <p:spPr bwMode="auto">
            <a:xfrm>
              <a:off x="3319227" y="2518131"/>
              <a:ext cx="18389" cy="30649"/>
            </a:xfrm>
            <a:custGeom>
              <a:avLst/>
              <a:gdLst>
                <a:gd name="T0" fmla="*/ 3 w 3"/>
                <a:gd name="T1" fmla="*/ 4 h 5"/>
                <a:gd name="T2" fmla="*/ 1 w 3"/>
                <a:gd name="T3" fmla="*/ 1 h 5"/>
                <a:gd name="T4" fmla="*/ 1 w 3"/>
                <a:gd name="T5" fmla="*/ 4 h 5"/>
                <a:gd name="T6" fmla="*/ 3 w 3"/>
                <a:gd name="T7" fmla="*/ 4 h 5"/>
              </a:gdLst>
              <a:ahLst/>
              <a:cxnLst>
                <a:cxn ang="0">
                  <a:pos x="T0" y="T1"/>
                </a:cxn>
                <a:cxn ang="0">
                  <a:pos x="T2" y="T3"/>
                </a:cxn>
                <a:cxn ang="0">
                  <a:pos x="T4" y="T5"/>
                </a:cxn>
                <a:cxn ang="0">
                  <a:pos x="T6" y="T7"/>
                </a:cxn>
              </a:cxnLst>
              <a:rect l="0" t="0" r="r" b="b"/>
              <a:pathLst>
                <a:path w="3" h="5">
                  <a:moveTo>
                    <a:pt x="3" y="4"/>
                  </a:moveTo>
                  <a:cubicBezTo>
                    <a:pt x="3" y="4"/>
                    <a:pt x="2" y="0"/>
                    <a:pt x="1" y="1"/>
                  </a:cubicBezTo>
                  <a:cubicBezTo>
                    <a:pt x="0" y="1"/>
                    <a:pt x="1" y="4"/>
                    <a:pt x="1" y="4"/>
                  </a:cubicBezTo>
                  <a:cubicBezTo>
                    <a:pt x="1" y="5"/>
                    <a:pt x="2" y="5"/>
                    <a:pt x="3" y="4"/>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 name="Freeform 19"/>
            <p:cNvSpPr/>
            <p:nvPr/>
          </p:nvSpPr>
          <p:spPr bwMode="auto">
            <a:xfrm>
              <a:off x="3337616" y="2579429"/>
              <a:ext cx="24519" cy="36779"/>
            </a:xfrm>
            <a:custGeom>
              <a:avLst/>
              <a:gdLst>
                <a:gd name="T0" fmla="*/ 4 w 4"/>
                <a:gd name="T1" fmla="*/ 2 h 6"/>
                <a:gd name="T2" fmla="*/ 2 w 4"/>
                <a:gd name="T3" fmla="*/ 0 h 6"/>
                <a:gd name="T4" fmla="*/ 1 w 4"/>
                <a:gd name="T5" fmla="*/ 5 h 6"/>
                <a:gd name="T6" fmla="*/ 4 w 4"/>
                <a:gd name="T7" fmla="*/ 2 h 6"/>
              </a:gdLst>
              <a:ahLst/>
              <a:cxnLst>
                <a:cxn ang="0">
                  <a:pos x="T0" y="T1"/>
                </a:cxn>
                <a:cxn ang="0">
                  <a:pos x="T2" y="T3"/>
                </a:cxn>
                <a:cxn ang="0">
                  <a:pos x="T4" y="T5"/>
                </a:cxn>
                <a:cxn ang="0">
                  <a:pos x="T6" y="T7"/>
                </a:cxn>
              </a:cxnLst>
              <a:rect l="0" t="0" r="r" b="b"/>
              <a:pathLst>
                <a:path w="4" h="6">
                  <a:moveTo>
                    <a:pt x="4" y="2"/>
                  </a:moveTo>
                  <a:cubicBezTo>
                    <a:pt x="4" y="1"/>
                    <a:pt x="4" y="0"/>
                    <a:pt x="2" y="0"/>
                  </a:cubicBezTo>
                  <a:cubicBezTo>
                    <a:pt x="0" y="0"/>
                    <a:pt x="1" y="4"/>
                    <a:pt x="1" y="5"/>
                  </a:cubicBezTo>
                  <a:cubicBezTo>
                    <a:pt x="2" y="6"/>
                    <a:pt x="4" y="3"/>
                    <a:pt x="4" y="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 name="Freeform 20"/>
            <p:cNvSpPr/>
            <p:nvPr/>
          </p:nvSpPr>
          <p:spPr bwMode="auto">
            <a:xfrm>
              <a:off x="3411173" y="2758214"/>
              <a:ext cx="37800" cy="24519"/>
            </a:xfrm>
            <a:custGeom>
              <a:avLst/>
              <a:gdLst>
                <a:gd name="T0" fmla="*/ 0 w 6"/>
                <a:gd name="T1" fmla="*/ 3 h 4"/>
                <a:gd name="T2" fmla="*/ 6 w 6"/>
                <a:gd name="T3" fmla="*/ 1 h 4"/>
                <a:gd name="T4" fmla="*/ 0 w 6"/>
                <a:gd name="T5" fmla="*/ 3 h 4"/>
              </a:gdLst>
              <a:ahLst/>
              <a:cxnLst>
                <a:cxn ang="0">
                  <a:pos x="T0" y="T1"/>
                </a:cxn>
                <a:cxn ang="0">
                  <a:pos x="T2" y="T3"/>
                </a:cxn>
                <a:cxn ang="0">
                  <a:pos x="T4" y="T5"/>
                </a:cxn>
              </a:cxnLst>
              <a:rect l="0" t="0" r="r" b="b"/>
              <a:pathLst>
                <a:path w="6" h="4">
                  <a:moveTo>
                    <a:pt x="0" y="3"/>
                  </a:moveTo>
                  <a:cubicBezTo>
                    <a:pt x="2" y="4"/>
                    <a:pt x="6" y="3"/>
                    <a:pt x="6" y="1"/>
                  </a:cubicBezTo>
                  <a:cubicBezTo>
                    <a:pt x="5" y="0"/>
                    <a:pt x="0" y="0"/>
                    <a:pt x="0" y="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 name="Freeform 21"/>
            <p:cNvSpPr/>
            <p:nvPr/>
          </p:nvSpPr>
          <p:spPr bwMode="auto">
            <a:xfrm>
              <a:off x="3392784" y="2388385"/>
              <a:ext cx="68449" cy="68449"/>
            </a:xfrm>
            <a:custGeom>
              <a:avLst/>
              <a:gdLst>
                <a:gd name="T0" fmla="*/ 2 w 11"/>
                <a:gd name="T1" fmla="*/ 5 h 11"/>
                <a:gd name="T2" fmla="*/ 1 w 11"/>
                <a:gd name="T3" fmla="*/ 7 h 11"/>
                <a:gd name="T4" fmla="*/ 1 w 11"/>
                <a:gd name="T5" fmla="*/ 7 h 11"/>
                <a:gd name="T6" fmla="*/ 1 w 11"/>
                <a:gd name="T7" fmla="*/ 10 h 11"/>
                <a:gd name="T8" fmla="*/ 4 w 11"/>
                <a:gd name="T9" fmla="*/ 8 h 11"/>
                <a:gd name="T10" fmla="*/ 7 w 11"/>
                <a:gd name="T11" fmla="*/ 7 h 11"/>
                <a:gd name="T12" fmla="*/ 10 w 11"/>
                <a:gd name="T13" fmla="*/ 6 h 11"/>
                <a:gd name="T14" fmla="*/ 11 w 11"/>
                <a:gd name="T15" fmla="*/ 5 h 11"/>
                <a:gd name="T16" fmla="*/ 10 w 11"/>
                <a:gd name="T17" fmla="*/ 0 h 11"/>
                <a:gd name="T18" fmla="*/ 8 w 11"/>
                <a:gd name="T19" fmla="*/ 1 h 11"/>
                <a:gd name="T20" fmla="*/ 2 w 11"/>
                <a:gd name="T21"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1">
                  <a:moveTo>
                    <a:pt x="2" y="5"/>
                  </a:moveTo>
                  <a:cubicBezTo>
                    <a:pt x="1" y="5"/>
                    <a:pt x="1" y="7"/>
                    <a:pt x="1" y="7"/>
                  </a:cubicBezTo>
                  <a:cubicBezTo>
                    <a:pt x="1" y="7"/>
                    <a:pt x="1" y="7"/>
                    <a:pt x="1" y="7"/>
                  </a:cubicBezTo>
                  <a:cubicBezTo>
                    <a:pt x="0" y="7"/>
                    <a:pt x="0" y="10"/>
                    <a:pt x="1" y="10"/>
                  </a:cubicBezTo>
                  <a:cubicBezTo>
                    <a:pt x="2" y="11"/>
                    <a:pt x="3" y="8"/>
                    <a:pt x="4" y="8"/>
                  </a:cubicBezTo>
                  <a:cubicBezTo>
                    <a:pt x="5" y="7"/>
                    <a:pt x="6" y="7"/>
                    <a:pt x="7" y="7"/>
                  </a:cubicBezTo>
                  <a:cubicBezTo>
                    <a:pt x="7" y="7"/>
                    <a:pt x="8" y="7"/>
                    <a:pt x="10" y="6"/>
                  </a:cubicBezTo>
                  <a:cubicBezTo>
                    <a:pt x="10" y="6"/>
                    <a:pt x="10" y="6"/>
                    <a:pt x="11" y="5"/>
                  </a:cubicBezTo>
                  <a:cubicBezTo>
                    <a:pt x="10" y="3"/>
                    <a:pt x="10" y="1"/>
                    <a:pt x="10" y="0"/>
                  </a:cubicBezTo>
                  <a:cubicBezTo>
                    <a:pt x="9" y="0"/>
                    <a:pt x="8" y="1"/>
                    <a:pt x="8" y="1"/>
                  </a:cubicBezTo>
                  <a:cubicBezTo>
                    <a:pt x="7" y="2"/>
                    <a:pt x="3" y="4"/>
                    <a:pt x="2" y="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 name="Freeform 22"/>
            <p:cNvSpPr/>
            <p:nvPr/>
          </p:nvSpPr>
          <p:spPr bwMode="auto">
            <a:xfrm flipH="1">
              <a:off x="3140442" y="2721435"/>
              <a:ext cx="0" cy="6130"/>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9" name="Freeform 23"/>
            <p:cNvSpPr/>
            <p:nvPr/>
          </p:nvSpPr>
          <p:spPr bwMode="auto">
            <a:xfrm>
              <a:off x="3140442" y="2715306"/>
              <a:ext cx="80708" cy="104206"/>
            </a:xfrm>
            <a:custGeom>
              <a:avLst/>
              <a:gdLst>
                <a:gd name="T0" fmla="*/ 12 w 13"/>
                <a:gd name="T1" fmla="*/ 12 h 17"/>
                <a:gd name="T2" fmla="*/ 7 w 13"/>
                <a:gd name="T3" fmla="*/ 7 h 17"/>
                <a:gd name="T4" fmla="*/ 6 w 13"/>
                <a:gd name="T5" fmla="*/ 5 h 17"/>
                <a:gd name="T6" fmla="*/ 5 w 13"/>
                <a:gd name="T7" fmla="*/ 4 h 17"/>
                <a:gd name="T8" fmla="*/ 2 w 13"/>
                <a:gd name="T9" fmla="*/ 1 h 17"/>
                <a:gd name="T10" fmla="*/ 0 w 13"/>
                <a:gd name="T11" fmla="*/ 2 h 17"/>
                <a:gd name="T12" fmla="*/ 3 w 13"/>
                <a:gd name="T13" fmla="*/ 3 h 17"/>
                <a:gd name="T14" fmla="*/ 10 w 13"/>
                <a:gd name="T15" fmla="*/ 16 h 17"/>
                <a:gd name="T16" fmla="*/ 12 w 13"/>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2"/>
                  </a:moveTo>
                  <a:cubicBezTo>
                    <a:pt x="11" y="11"/>
                    <a:pt x="9" y="8"/>
                    <a:pt x="7" y="7"/>
                  </a:cubicBezTo>
                  <a:cubicBezTo>
                    <a:pt x="7" y="7"/>
                    <a:pt x="7" y="7"/>
                    <a:pt x="6" y="5"/>
                  </a:cubicBezTo>
                  <a:cubicBezTo>
                    <a:pt x="5" y="4"/>
                    <a:pt x="5" y="4"/>
                    <a:pt x="5" y="4"/>
                  </a:cubicBezTo>
                  <a:cubicBezTo>
                    <a:pt x="5" y="2"/>
                    <a:pt x="2" y="1"/>
                    <a:pt x="2" y="1"/>
                  </a:cubicBezTo>
                  <a:cubicBezTo>
                    <a:pt x="2" y="0"/>
                    <a:pt x="1" y="2"/>
                    <a:pt x="0" y="2"/>
                  </a:cubicBezTo>
                  <a:cubicBezTo>
                    <a:pt x="1" y="2"/>
                    <a:pt x="2" y="3"/>
                    <a:pt x="3" y="3"/>
                  </a:cubicBezTo>
                  <a:cubicBezTo>
                    <a:pt x="5" y="5"/>
                    <a:pt x="9" y="15"/>
                    <a:pt x="10" y="16"/>
                  </a:cubicBezTo>
                  <a:cubicBezTo>
                    <a:pt x="11" y="17"/>
                    <a:pt x="13" y="14"/>
                    <a:pt x="12" y="1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0" name="Freeform 24"/>
            <p:cNvSpPr/>
            <p:nvPr/>
          </p:nvSpPr>
          <p:spPr bwMode="auto">
            <a:xfrm>
              <a:off x="3005587" y="2677505"/>
              <a:ext cx="24519" cy="31671"/>
            </a:xfrm>
            <a:custGeom>
              <a:avLst/>
              <a:gdLst>
                <a:gd name="T0" fmla="*/ 1 w 4"/>
                <a:gd name="T1" fmla="*/ 1 h 5"/>
                <a:gd name="T2" fmla="*/ 4 w 4"/>
                <a:gd name="T3" fmla="*/ 5 h 5"/>
                <a:gd name="T4" fmla="*/ 3 w 4"/>
                <a:gd name="T5" fmla="*/ 0 h 5"/>
                <a:gd name="T6" fmla="*/ 1 w 4"/>
                <a:gd name="T7" fmla="*/ 1 h 5"/>
              </a:gdLst>
              <a:ahLst/>
              <a:cxnLst>
                <a:cxn ang="0">
                  <a:pos x="T0" y="T1"/>
                </a:cxn>
                <a:cxn ang="0">
                  <a:pos x="T2" y="T3"/>
                </a:cxn>
                <a:cxn ang="0">
                  <a:pos x="T4" y="T5"/>
                </a:cxn>
                <a:cxn ang="0">
                  <a:pos x="T6" y="T7"/>
                </a:cxn>
              </a:cxnLst>
              <a:rect l="0" t="0" r="r" b="b"/>
              <a:pathLst>
                <a:path w="4" h="5">
                  <a:moveTo>
                    <a:pt x="1" y="1"/>
                  </a:moveTo>
                  <a:cubicBezTo>
                    <a:pt x="0" y="3"/>
                    <a:pt x="4" y="5"/>
                    <a:pt x="4" y="5"/>
                  </a:cubicBezTo>
                  <a:cubicBezTo>
                    <a:pt x="4" y="4"/>
                    <a:pt x="3" y="1"/>
                    <a:pt x="3" y="0"/>
                  </a:cubicBezTo>
                  <a:cubicBezTo>
                    <a:pt x="2" y="0"/>
                    <a:pt x="1" y="0"/>
                    <a:pt x="1"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1" name="Freeform 25"/>
            <p:cNvSpPr/>
            <p:nvPr/>
          </p:nvSpPr>
          <p:spPr bwMode="auto">
            <a:xfrm>
              <a:off x="2698077" y="2893069"/>
              <a:ext cx="67427" cy="154266"/>
            </a:xfrm>
            <a:custGeom>
              <a:avLst/>
              <a:gdLst>
                <a:gd name="T0" fmla="*/ 2 w 11"/>
                <a:gd name="T1" fmla="*/ 23 h 25"/>
                <a:gd name="T2" fmla="*/ 5 w 11"/>
                <a:gd name="T3" fmla="*/ 25 h 25"/>
                <a:gd name="T4" fmla="*/ 8 w 11"/>
                <a:gd name="T5" fmla="*/ 20 h 25"/>
                <a:gd name="T6" fmla="*/ 9 w 11"/>
                <a:gd name="T7" fmla="*/ 16 h 25"/>
                <a:gd name="T8" fmla="*/ 9 w 11"/>
                <a:gd name="T9" fmla="*/ 14 h 25"/>
                <a:gd name="T10" fmla="*/ 10 w 11"/>
                <a:gd name="T11" fmla="*/ 11 h 25"/>
                <a:gd name="T12" fmla="*/ 9 w 11"/>
                <a:gd name="T13" fmla="*/ 2 h 25"/>
                <a:gd name="T14" fmla="*/ 7 w 11"/>
                <a:gd name="T15" fmla="*/ 3 h 25"/>
                <a:gd name="T16" fmla="*/ 3 w 11"/>
                <a:gd name="T17" fmla="*/ 8 h 25"/>
                <a:gd name="T18" fmla="*/ 1 w 11"/>
                <a:gd name="T19" fmla="*/ 13 h 25"/>
                <a:gd name="T20" fmla="*/ 1 w 11"/>
                <a:gd name="T21" fmla="*/ 17 h 25"/>
                <a:gd name="T22" fmla="*/ 2 w 11"/>
                <a:gd name="T2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5">
                  <a:moveTo>
                    <a:pt x="2" y="23"/>
                  </a:moveTo>
                  <a:cubicBezTo>
                    <a:pt x="2" y="24"/>
                    <a:pt x="4" y="25"/>
                    <a:pt x="5" y="25"/>
                  </a:cubicBezTo>
                  <a:cubicBezTo>
                    <a:pt x="6" y="25"/>
                    <a:pt x="8" y="21"/>
                    <a:pt x="8" y="20"/>
                  </a:cubicBezTo>
                  <a:cubicBezTo>
                    <a:pt x="8" y="19"/>
                    <a:pt x="9" y="16"/>
                    <a:pt x="9" y="16"/>
                  </a:cubicBezTo>
                  <a:cubicBezTo>
                    <a:pt x="9" y="15"/>
                    <a:pt x="9" y="14"/>
                    <a:pt x="9" y="14"/>
                  </a:cubicBezTo>
                  <a:cubicBezTo>
                    <a:pt x="10" y="14"/>
                    <a:pt x="10" y="12"/>
                    <a:pt x="10" y="11"/>
                  </a:cubicBezTo>
                  <a:cubicBezTo>
                    <a:pt x="11" y="9"/>
                    <a:pt x="9" y="3"/>
                    <a:pt x="9" y="2"/>
                  </a:cubicBezTo>
                  <a:cubicBezTo>
                    <a:pt x="9" y="0"/>
                    <a:pt x="7" y="2"/>
                    <a:pt x="7" y="3"/>
                  </a:cubicBezTo>
                  <a:cubicBezTo>
                    <a:pt x="7" y="5"/>
                    <a:pt x="3" y="7"/>
                    <a:pt x="3" y="8"/>
                  </a:cubicBezTo>
                  <a:cubicBezTo>
                    <a:pt x="2" y="9"/>
                    <a:pt x="1" y="12"/>
                    <a:pt x="1" y="13"/>
                  </a:cubicBezTo>
                  <a:cubicBezTo>
                    <a:pt x="2" y="14"/>
                    <a:pt x="1" y="16"/>
                    <a:pt x="1" y="17"/>
                  </a:cubicBezTo>
                  <a:cubicBezTo>
                    <a:pt x="0" y="17"/>
                    <a:pt x="2" y="22"/>
                    <a:pt x="2" y="2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2" name="Freeform 26"/>
            <p:cNvSpPr/>
            <p:nvPr/>
          </p:nvSpPr>
          <p:spPr bwMode="auto">
            <a:xfrm>
              <a:off x="1971699" y="3299677"/>
              <a:ext cx="18389" cy="18389"/>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3" name="Freeform 27"/>
            <p:cNvSpPr/>
            <p:nvPr/>
          </p:nvSpPr>
          <p:spPr bwMode="auto">
            <a:xfrm>
              <a:off x="1922661" y="1730456"/>
              <a:ext cx="417846" cy="381068"/>
            </a:xfrm>
            <a:custGeom>
              <a:avLst/>
              <a:gdLst>
                <a:gd name="T0" fmla="*/ 68 w 68"/>
                <a:gd name="T1" fmla="*/ 7 h 62"/>
                <a:gd name="T2" fmla="*/ 64 w 68"/>
                <a:gd name="T3" fmla="*/ 6 h 62"/>
                <a:gd name="T4" fmla="*/ 59 w 68"/>
                <a:gd name="T5" fmla="*/ 6 h 62"/>
                <a:gd name="T6" fmla="*/ 60 w 68"/>
                <a:gd name="T7" fmla="*/ 3 h 62"/>
                <a:gd name="T8" fmla="*/ 59 w 68"/>
                <a:gd name="T9" fmla="*/ 1 h 62"/>
                <a:gd name="T10" fmla="*/ 52 w 68"/>
                <a:gd name="T11" fmla="*/ 0 h 62"/>
                <a:gd name="T12" fmla="*/ 49 w 68"/>
                <a:gd name="T13" fmla="*/ 0 h 62"/>
                <a:gd name="T14" fmla="*/ 42 w 68"/>
                <a:gd name="T15" fmla="*/ 1 h 62"/>
                <a:gd name="T16" fmla="*/ 33 w 68"/>
                <a:gd name="T17" fmla="*/ 1 h 62"/>
                <a:gd name="T18" fmla="*/ 31 w 68"/>
                <a:gd name="T19" fmla="*/ 5 h 62"/>
                <a:gd name="T20" fmla="*/ 24 w 68"/>
                <a:gd name="T21" fmla="*/ 5 h 62"/>
                <a:gd name="T22" fmla="*/ 11 w 68"/>
                <a:gd name="T23" fmla="*/ 9 h 62"/>
                <a:gd name="T24" fmla="*/ 8 w 68"/>
                <a:gd name="T25" fmla="*/ 13 h 62"/>
                <a:gd name="T26" fmla="*/ 5 w 68"/>
                <a:gd name="T27" fmla="*/ 16 h 62"/>
                <a:gd name="T28" fmla="*/ 0 w 68"/>
                <a:gd name="T29" fmla="*/ 17 h 62"/>
                <a:gd name="T30" fmla="*/ 1 w 68"/>
                <a:gd name="T31" fmla="*/ 19 h 62"/>
                <a:gd name="T32" fmla="*/ 3 w 68"/>
                <a:gd name="T33" fmla="*/ 19 h 62"/>
                <a:gd name="T34" fmla="*/ 7 w 68"/>
                <a:gd name="T35" fmla="*/ 20 h 62"/>
                <a:gd name="T36" fmla="*/ 4 w 68"/>
                <a:gd name="T37" fmla="*/ 21 h 62"/>
                <a:gd name="T38" fmla="*/ 4 w 68"/>
                <a:gd name="T39" fmla="*/ 24 h 62"/>
                <a:gd name="T40" fmla="*/ 8 w 68"/>
                <a:gd name="T41" fmla="*/ 24 h 62"/>
                <a:gd name="T42" fmla="*/ 13 w 68"/>
                <a:gd name="T43" fmla="*/ 25 h 62"/>
                <a:gd name="T44" fmla="*/ 16 w 68"/>
                <a:gd name="T45" fmla="*/ 29 h 62"/>
                <a:gd name="T46" fmla="*/ 16 w 68"/>
                <a:gd name="T47" fmla="*/ 33 h 62"/>
                <a:gd name="T48" fmla="*/ 19 w 68"/>
                <a:gd name="T49" fmla="*/ 35 h 62"/>
                <a:gd name="T50" fmla="*/ 19 w 68"/>
                <a:gd name="T51" fmla="*/ 36 h 62"/>
                <a:gd name="T52" fmla="*/ 19 w 68"/>
                <a:gd name="T53" fmla="*/ 39 h 62"/>
                <a:gd name="T54" fmla="*/ 19 w 68"/>
                <a:gd name="T55" fmla="*/ 42 h 62"/>
                <a:gd name="T56" fmla="*/ 18 w 68"/>
                <a:gd name="T57" fmla="*/ 45 h 62"/>
                <a:gd name="T58" fmla="*/ 21 w 68"/>
                <a:gd name="T59" fmla="*/ 55 h 62"/>
                <a:gd name="T60" fmla="*/ 23 w 68"/>
                <a:gd name="T61" fmla="*/ 60 h 62"/>
                <a:gd name="T62" fmla="*/ 27 w 68"/>
                <a:gd name="T63" fmla="*/ 62 h 62"/>
                <a:gd name="T64" fmla="*/ 29 w 68"/>
                <a:gd name="T65" fmla="*/ 61 h 62"/>
                <a:gd name="T66" fmla="*/ 31 w 68"/>
                <a:gd name="T67" fmla="*/ 57 h 62"/>
                <a:gd name="T68" fmla="*/ 34 w 68"/>
                <a:gd name="T69" fmla="*/ 49 h 62"/>
                <a:gd name="T70" fmla="*/ 38 w 68"/>
                <a:gd name="T71" fmla="*/ 49 h 62"/>
                <a:gd name="T72" fmla="*/ 41 w 68"/>
                <a:gd name="T73" fmla="*/ 46 h 62"/>
                <a:gd name="T74" fmla="*/ 46 w 68"/>
                <a:gd name="T75" fmla="*/ 43 h 62"/>
                <a:gd name="T76" fmla="*/ 50 w 68"/>
                <a:gd name="T77" fmla="*/ 38 h 62"/>
                <a:gd name="T78" fmla="*/ 49 w 68"/>
                <a:gd name="T79" fmla="*/ 37 h 62"/>
                <a:gd name="T80" fmla="*/ 48 w 68"/>
                <a:gd name="T81" fmla="*/ 35 h 62"/>
                <a:gd name="T82" fmla="*/ 53 w 68"/>
                <a:gd name="T83" fmla="*/ 36 h 62"/>
                <a:gd name="T84" fmla="*/ 56 w 68"/>
                <a:gd name="T85" fmla="*/ 35 h 62"/>
                <a:gd name="T86" fmla="*/ 56 w 68"/>
                <a:gd name="T87" fmla="*/ 34 h 62"/>
                <a:gd name="T88" fmla="*/ 56 w 68"/>
                <a:gd name="T89" fmla="*/ 32 h 62"/>
                <a:gd name="T90" fmla="*/ 59 w 68"/>
                <a:gd name="T91" fmla="*/ 26 h 62"/>
                <a:gd name="T92" fmla="*/ 61 w 68"/>
                <a:gd name="T93" fmla="*/ 21 h 62"/>
                <a:gd name="T94" fmla="*/ 60 w 68"/>
                <a:gd name="T95" fmla="*/ 18 h 62"/>
                <a:gd name="T96" fmla="*/ 61 w 68"/>
                <a:gd name="T97" fmla="*/ 17 h 62"/>
                <a:gd name="T98" fmla="*/ 61 w 68"/>
                <a:gd name="T99" fmla="*/ 13 h 62"/>
                <a:gd name="T100" fmla="*/ 64 w 68"/>
                <a:gd name="T101" fmla="*/ 11 h 62"/>
                <a:gd name="T102" fmla="*/ 67 w 68"/>
                <a:gd name="T103" fmla="*/ 10 h 62"/>
                <a:gd name="T104" fmla="*/ 68 w 68"/>
                <a:gd name="T105"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68" y="7"/>
                  </a:move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4" name="Freeform 28"/>
            <p:cNvSpPr/>
            <p:nvPr/>
          </p:nvSpPr>
          <p:spPr bwMode="auto">
            <a:xfrm>
              <a:off x="2415086" y="1785624"/>
              <a:ext cx="110336" cy="91947"/>
            </a:xfrm>
            <a:custGeom>
              <a:avLst/>
              <a:gdLst>
                <a:gd name="T0" fmla="*/ 9 w 18"/>
                <a:gd name="T1" fmla="*/ 0 h 15"/>
                <a:gd name="T2" fmla="*/ 5 w 18"/>
                <a:gd name="T3" fmla="*/ 2 h 15"/>
                <a:gd name="T4" fmla="*/ 2 w 18"/>
                <a:gd name="T5" fmla="*/ 2 h 15"/>
                <a:gd name="T6" fmla="*/ 1 w 18"/>
                <a:gd name="T7" fmla="*/ 6 h 15"/>
                <a:gd name="T8" fmla="*/ 2 w 18"/>
                <a:gd name="T9" fmla="*/ 9 h 15"/>
                <a:gd name="T10" fmla="*/ 6 w 18"/>
                <a:gd name="T11" fmla="*/ 8 h 15"/>
                <a:gd name="T12" fmla="*/ 6 w 18"/>
                <a:gd name="T13" fmla="*/ 11 h 15"/>
                <a:gd name="T14" fmla="*/ 7 w 18"/>
                <a:gd name="T15" fmla="*/ 13 h 15"/>
                <a:gd name="T16" fmla="*/ 10 w 18"/>
                <a:gd name="T17" fmla="*/ 15 h 15"/>
                <a:gd name="T18" fmla="*/ 12 w 18"/>
                <a:gd name="T19" fmla="*/ 11 h 15"/>
                <a:gd name="T20" fmla="*/ 17 w 18"/>
                <a:gd name="T21" fmla="*/ 11 h 15"/>
                <a:gd name="T22" fmla="*/ 17 w 18"/>
                <a:gd name="T23" fmla="*/ 6 h 15"/>
                <a:gd name="T24" fmla="*/ 13 w 18"/>
                <a:gd name="T25" fmla="*/ 5 h 15"/>
                <a:gd name="T26" fmla="*/ 11 w 18"/>
                <a:gd name="T27" fmla="*/ 4 h 15"/>
                <a:gd name="T28" fmla="*/ 9 w 18"/>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2" y="12"/>
                    <a:pt x="12" y="11"/>
                  </a:cubicBezTo>
                  <a:cubicBezTo>
                    <a:pt x="13" y="10"/>
                    <a:pt x="15" y="11"/>
                    <a:pt x="17" y="11"/>
                  </a:cubicBezTo>
                  <a:cubicBezTo>
                    <a:pt x="18" y="11"/>
                    <a:pt x="18" y="7"/>
                    <a:pt x="17" y="6"/>
                  </a:cubicBezTo>
                  <a:cubicBezTo>
                    <a:pt x="16" y="5"/>
                    <a:pt x="14" y="5"/>
                    <a:pt x="13" y="5"/>
                  </a:cubicBezTo>
                  <a:cubicBezTo>
                    <a:pt x="13" y="4"/>
                    <a:pt x="12" y="4"/>
                    <a:pt x="11" y="4"/>
                  </a:cubicBezTo>
                  <a:cubicBezTo>
                    <a:pt x="10" y="4"/>
                    <a:pt x="10" y="1"/>
                    <a:pt x="9"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5" name="Freeform 29"/>
            <p:cNvSpPr/>
            <p:nvPr/>
          </p:nvSpPr>
          <p:spPr bwMode="auto">
            <a:xfrm>
              <a:off x="2488643" y="1773364"/>
              <a:ext cx="85817" cy="30649"/>
            </a:xfrm>
            <a:custGeom>
              <a:avLst/>
              <a:gdLst>
                <a:gd name="T0" fmla="*/ 8 w 14"/>
                <a:gd name="T1" fmla="*/ 5 h 5"/>
                <a:gd name="T2" fmla="*/ 13 w 14"/>
                <a:gd name="T3" fmla="*/ 3 h 5"/>
                <a:gd name="T4" fmla="*/ 4 w 14"/>
                <a:gd name="T5" fmla="*/ 1 h 5"/>
                <a:gd name="T6" fmla="*/ 0 w 14"/>
                <a:gd name="T7" fmla="*/ 1 h 5"/>
                <a:gd name="T8" fmla="*/ 8 w 14"/>
                <a:gd name="T9" fmla="*/ 5 h 5"/>
              </a:gdLst>
              <a:ahLst/>
              <a:cxnLst>
                <a:cxn ang="0">
                  <a:pos x="T0" y="T1"/>
                </a:cxn>
                <a:cxn ang="0">
                  <a:pos x="T2" y="T3"/>
                </a:cxn>
                <a:cxn ang="0">
                  <a:pos x="T4" y="T5"/>
                </a:cxn>
                <a:cxn ang="0">
                  <a:pos x="T6" y="T7"/>
                </a:cxn>
                <a:cxn ang="0">
                  <a:pos x="T8" y="T9"/>
                </a:cxn>
              </a:cxnLst>
              <a:rect l="0" t="0" r="r" b="b"/>
              <a:pathLst>
                <a:path w="14" h="5">
                  <a:moveTo>
                    <a:pt x="8" y="5"/>
                  </a:moveTo>
                  <a:cubicBezTo>
                    <a:pt x="10" y="5"/>
                    <a:pt x="13" y="3"/>
                    <a:pt x="13" y="3"/>
                  </a:cubicBezTo>
                  <a:cubicBezTo>
                    <a:pt x="14" y="2"/>
                    <a:pt x="7" y="1"/>
                    <a:pt x="4" y="1"/>
                  </a:cubicBezTo>
                  <a:cubicBezTo>
                    <a:pt x="2" y="0"/>
                    <a:pt x="0" y="1"/>
                    <a:pt x="0" y="1"/>
                  </a:cubicBezTo>
                  <a:cubicBezTo>
                    <a:pt x="0" y="2"/>
                    <a:pt x="6" y="4"/>
                    <a:pt x="8" y="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6" name="Freeform 30"/>
            <p:cNvSpPr/>
            <p:nvPr/>
          </p:nvSpPr>
          <p:spPr bwMode="auto">
            <a:xfrm>
              <a:off x="2273079" y="2167713"/>
              <a:ext cx="30649" cy="36779"/>
            </a:xfrm>
            <a:custGeom>
              <a:avLst/>
              <a:gdLst>
                <a:gd name="T0" fmla="*/ 1 w 5"/>
                <a:gd name="T1" fmla="*/ 2 h 6"/>
                <a:gd name="T2" fmla="*/ 0 w 5"/>
                <a:gd name="T3" fmla="*/ 5 h 6"/>
                <a:gd name="T4" fmla="*/ 4 w 5"/>
                <a:gd name="T5" fmla="*/ 6 h 6"/>
                <a:gd name="T6" fmla="*/ 5 w 5"/>
                <a:gd name="T7" fmla="*/ 4 h 6"/>
                <a:gd name="T8" fmla="*/ 3 w 5"/>
                <a:gd name="T9" fmla="*/ 0 h 6"/>
                <a:gd name="T10" fmla="*/ 1 w 5"/>
                <a:gd name="T11" fmla="*/ 2 h 6"/>
              </a:gdLst>
              <a:ahLst/>
              <a:cxnLst>
                <a:cxn ang="0">
                  <a:pos x="T0" y="T1"/>
                </a:cxn>
                <a:cxn ang="0">
                  <a:pos x="T2" y="T3"/>
                </a:cxn>
                <a:cxn ang="0">
                  <a:pos x="T4" y="T5"/>
                </a:cxn>
                <a:cxn ang="0">
                  <a:pos x="T6" y="T7"/>
                </a:cxn>
                <a:cxn ang="0">
                  <a:pos x="T8" y="T9"/>
                </a:cxn>
                <a:cxn ang="0">
                  <a:pos x="T10" y="T11"/>
                </a:cxn>
              </a:cxnLst>
              <a:rect l="0" t="0" r="r" b="b"/>
              <a:pathLst>
                <a:path w="5" h="6">
                  <a:moveTo>
                    <a:pt x="1" y="2"/>
                  </a:moveTo>
                  <a:cubicBezTo>
                    <a:pt x="1" y="2"/>
                    <a:pt x="0" y="4"/>
                    <a:pt x="0" y="5"/>
                  </a:cubicBezTo>
                  <a:cubicBezTo>
                    <a:pt x="1" y="6"/>
                    <a:pt x="3" y="6"/>
                    <a:pt x="4" y="6"/>
                  </a:cubicBezTo>
                  <a:cubicBezTo>
                    <a:pt x="5" y="6"/>
                    <a:pt x="5" y="5"/>
                    <a:pt x="5" y="4"/>
                  </a:cubicBezTo>
                  <a:cubicBezTo>
                    <a:pt x="5" y="4"/>
                    <a:pt x="4" y="0"/>
                    <a:pt x="3" y="0"/>
                  </a:cubicBezTo>
                  <a:cubicBezTo>
                    <a:pt x="3" y="0"/>
                    <a:pt x="2" y="3"/>
                    <a:pt x="1" y="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7" name="Freeform 31"/>
            <p:cNvSpPr/>
            <p:nvPr/>
          </p:nvSpPr>
          <p:spPr bwMode="auto">
            <a:xfrm>
              <a:off x="2254690" y="2001187"/>
              <a:ext cx="73557" cy="55168"/>
            </a:xfrm>
            <a:custGeom>
              <a:avLst/>
              <a:gdLst>
                <a:gd name="T0" fmla="*/ 11 w 12"/>
                <a:gd name="T1" fmla="*/ 3 h 9"/>
                <a:gd name="T2" fmla="*/ 6 w 12"/>
                <a:gd name="T3" fmla="*/ 2 h 9"/>
                <a:gd name="T4" fmla="*/ 2 w 12"/>
                <a:gd name="T5" fmla="*/ 1 h 9"/>
                <a:gd name="T6" fmla="*/ 0 w 12"/>
                <a:gd name="T7" fmla="*/ 3 h 9"/>
                <a:gd name="T8" fmla="*/ 1 w 12"/>
                <a:gd name="T9" fmla="*/ 4 h 9"/>
                <a:gd name="T10" fmla="*/ 1 w 12"/>
                <a:gd name="T11" fmla="*/ 6 h 9"/>
                <a:gd name="T12" fmla="*/ 3 w 12"/>
                <a:gd name="T13" fmla="*/ 8 h 9"/>
                <a:gd name="T14" fmla="*/ 6 w 12"/>
                <a:gd name="T15" fmla="*/ 9 h 9"/>
                <a:gd name="T16" fmla="*/ 10 w 12"/>
                <a:gd name="T17" fmla="*/ 8 h 9"/>
                <a:gd name="T18" fmla="*/ 11 w 12"/>
                <a:gd name="T1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11" y="3"/>
                  </a:move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ubicBezTo>
                    <a:pt x="4" y="9"/>
                    <a:pt x="5" y="9"/>
                    <a:pt x="6" y="9"/>
                  </a:cubicBezTo>
                  <a:cubicBezTo>
                    <a:pt x="7" y="9"/>
                    <a:pt x="9" y="8"/>
                    <a:pt x="10" y="8"/>
                  </a:cubicBezTo>
                  <a:cubicBezTo>
                    <a:pt x="11" y="8"/>
                    <a:pt x="12" y="4"/>
                    <a:pt x="11" y="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8" name="Freeform 32"/>
            <p:cNvSpPr/>
            <p:nvPr/>
          </p:nvSpPr>
          <p:spPr bwMode="auto">
            <a:xfrm>
              <a:off x="2722596" y="1853051"/>
              <a:ext cx="110336" cy="111358"/>
            </a:xfrm>
            <a:custGeom>
              <a:avLst/>
              <a:gdLst>
                <a:gd name="T0" fmla="*/ 10 w 18"/>
                <a:gd name="T1" fmla="*/ 7 h 18"/>
                <a:gd name="T2" fmla="*/ 17 w 18"/>
                <a:gd name="T3" fmla="*/ 2 h 18"/>
                <a:gd name="T4" fmla="*/ 16 w 18"/>
                <a:gd name="T5" fmla="*/ 0 h 18"/>
                <a:gd name="T6" fmla="*/ 15 w 18"/>
                <a:gd name="T7" fmla="*/ 1 h 18"/>
                <a:gd name="T8" fmla="*/ 7 w 18"/>
                <a:gd name="T9" fmla="*/ 3 h 18"/>
                <a:gd name="T10" fmla="*/ 3 w 18"/>
                <a:gd name="T11" fmla="*/ 6 h 18"/>
                <a:gd name="T12" fmla="*/ 0 w 18"/>
                <a:gd name="T13" fmla="*/ 14 h 18"/>
                <a:gd name="T14" fmla="*/ 3 w 18"/>
                <a:gd name="T15" fmla="*/ 17 h 18"/>
                <a:gd name="T16" fmla="*/ 6 w 18"/>
                <a:gd name="T17" fmla="*/ 17 h 18"/>
                <a:gd name="T18" fmla="*/ 5 w 18"/>
                <a:gd name="T19" fmla="*/ 12 h 18"/>
                <a:gd name="T20" fmla="*/ 10 w 18"/>
                <a:gd name="T2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0" y="7"/>
                  </a:moveTo>
                  <a:cubicBezTo>
                    <a:pt x="12" y="5"/>
                    <a:pt x="17" y="4"/>
                    <a:pt x="17" y="2"/>
                  </a:cubicBezTo>
                  <a:cubicBezTo>
                    <a:pt x="18" y="1"/>
                    <a:pt x="17" y="0"/>
                    <a:pt x="16" y="0"/>
                  </a:cubicBezTo>
                  <a:cubicBezTo>
                    <a:pt x="16" y="0"/>
                    <a:pt x="15" y="1"/>
                    <a:pt x="15" y="1"/>
                  </a:cubicBezTo>
                  <a:cubicBezTo>
                    <a:pt x="15" y="1"/>
                    <a:pt x="9" y="3"/>
                    <a:pt x="7" y="3"/>
                  </a:cubicBezTo>
                  <a:cubicBezTo>
                    <a:pt x="6" y="4"/>
                    <a:pt x="4" y="6"/>
                    <a:pt x="3" y="6"/>
                  </a:cubicBezTo>
                  <a:cubicBezTo>
                    <a:pt x="2" y="7"/>
                    <a:pt x="1" y="13"/>
                    <a:pt x="0" y="14"/>
                  </a:cubicBezTo>
                  <a:cubicBezTo>
                    <a:pt x="0" y="14"/>
                    <a:pt x="2" y="17"/>
                    <a:pt x="3" y="17"/>
                  </a:cubicBezTo>
                  <a:cubicBezTo>
                    <a:pt x="4" y="18"/>
                    <a:pt x="6" y="17"/>
                    <a:pt x="6" y="17"/>
                  </a:cubicBezTo>
                  <a:cubicBezTo>
                    <a:pt x="7" y="17"/>
                    <a:pt x="6" y="13"/>
                    <a:pt x="5" y="12"/>
                  </a:cubicBezTo>
                  <a:cubicBezTo>
                    <a:pt x="5" y="10"/>
                    <a:pt x="9" y="8"/>
                    <a:pt x="10" y="7"/>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9" name="Freeform 33"/>
            <p:cNvSpPr/>
            <p:nvPr/>
          </p:nvSpPr>
          <p:spPr bwMode="auto">
            <a:xfrm>
              <a:off x="2747115" y="1773364"/>
              <a:ext cx="30649" cy="36779"/>
            </a:xfrm>
            <a:custGeom>
              <a:avLst/>
              <a:gdLst>
                <a:gd name="T0" fmla="*/ 0 w 5"/>
                <a:gd name="T1" fmla="*/ 5 h 6"/>
                <a:gd name="T2" fmla="*/ 5 w 5"/>
                <a:gd name="T3" fmla="*/ 4 h 6"/>
                <a:gd name="T4" fmla="*/ 0 w 5"/>
                <a:gd name="T5" fmla="*/ 5 h 6"/>
              </a:gdLst>
              <a:ahLst/>
              <a:cxnLst>
                <a:cxn ang="0">
                  <a:pos x="T0" y="T1"/>
                </a:cxn>
                <a:cxn ang="0">
                  <a:pos x="T2" y="T3"/>
                </a:cxn>
                <a:cxn ang="0">
                  <a:pos x="T4" y="T5"/>
                </a:cxn>
              </a:cxnLst>
              <a:rect l="0" t="0" r="r" b="b"/>
              <a:pathLst>
                <a:path w="5" h="6">
                  <a:moveTo>
                    <a:pt x="0" y="5"/>
                  </a:moveTo>
                  <a:cubicBezTo>
                    <a:pt x="2" y="6"/>
                    <a:pt x="3" y="4"/>
                    <a:pt x="5" y="4"/>
                  </a:cubicBezTo>
                  <a:cubicBezTo>
                    <a:pt x="5" y="0"/>
                    <a:pt x="0" y="1"/>
                    <a:pt x="0" y="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0" name="Freeform 34"/>
            <p:cNvSpPr/>
            <p:nvPr/>
          </p:nvSpPr>
          <p:spPr bwMode="auto">
            <a:xfrm>
              <a:off x="2974938" y="1797884"/>
              <a:ext cx="55168" cy="18389"/>
            </a:xfrm>
            <a:custGeom>
              <a:avLst/>
              <a:gdLst>
                <a:gd name="T0" fmla="*/ 0 w 9"/>
                <a:gd name="T1" fmla="*/ 1 h 3"/>
                <a:gd name="T2" fmla="*/ 7 w 9"/>
                <a:gd name="T3" fmla="*/ 2 h 3"/>
                <a:gd name="T4" fmla="*/ 5 w 9"/>
                <a:gd name="T5" fmla="*/ 0 h 3"/>
                <a:gd name="T6" fmla="*/ 0 w 9"/>
                <a:gd name="T7" fmla="*/ 1 h 3"/>
              </a:gdLst>
              <a:ahLst/>
              <a:cxnLst>
                <a:cxn ang="0">
                  <a:pos x="T0" y="T1"/>
                </a:cxn>
                <a:cxn ang="0">
                  <a:pos x="T2" y="T3"/>
                </a:cxn>
                <a:cxn ang="0">
                  <a:pos x="T4" y="T5"/>
                </a:cxn>
                <a:cxn ang="0">
                  <a:pos x="T6" y="T7"/>
                </a:cxn>
              </a:cxnLst>
              <a:rect l="0" t="0" r="r" b="b"/>
              <a:pathLst>
                <a:path w="9" h="3">
                  <a:moveTo>
                    <a:pt x="0" y="1"/>
                  </a:moveTo>
                  <a:cubicBezTo>
                    <a:pt x="0" y="2"/>
                    <a:pt x="6" y="3"/>
                    <a:pt x="7" y="2"/>
                  </a:cubicBezTo>
                  <a:cubicBezTo>
                    <a:pt x="9" y="2"/>
                    <a:pt x="7" y="0"/>
                    <a:pt x="5" y="0"/>
                  </a:cubicBezTo>
                  <a:cubicBezTo>
                    <a:pt x="2" y="0"/>
                    <a:pt x="0" y="1"/>
                    <a:pt x="0"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1" name="Freeform 35"/>
            <p:cNvSpPr/>
            <p:nvPr/>
          </p:nvSpPr>
          <p:spPr bwMode="auto">
            <a:xfrm>
              <a:off x="1780655" y="2037966"/>
              <a:ext cx="50059" cy="30649"/>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2" name="Freeform 36"/>
            <p:cNvSpPr/>
            <p:nvPr/>
          </p:nvSpPr>
          <p:spPr bwMode="auto">
            <a:xfrm>
              <a:off x="1867493" y="2585559"/>
              <a:ext cx="18389" cy="1226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Freeform 37"/>
            <p:cNvSpPr/>
            <p:nvPr/>
          </p:nvSpPr>
          <p:spPr bwMode="auto">
            <a:xfrm>
              <a:off x="1731616" y="2542650"/>
              <a:ext cx="123617" cy="55168"/>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4" name="Freeform 38"/>
            <p:cNvSpPr/>
            <p:nvPr/>
          </p:nvSpPr>
          <p:spPr bwMode="auto">
            <a:xfrm>
              <a:off x="1774525" y="2591688"/>
              <a:ext cx="18389" cy="6130"/>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5" name="Freeform 39"/>
            <p:cNvSpPr/>
            <p:nvPr/>
          </p:nvSpPr>
          <p:spPr bwMode="auto">
            <a:xfrm>
              <a:off x="1774525" y="2524261"/>
              <a:ext cx="12260" cy="1226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6" name="Freeform 40"/>
            <p:cNvSpPr/>
            <p:nvPr/>
          </p:nvSpPr>
          <p:spPr bwMode="auto">
            <a:xfrm>
              <a:off x="1799044" y="2518131"/>
              <a:ext cx="18389" cy="18389"/>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Freeform 41"/>
            <p:cNvSpPr/>
            <p:nvPr/>
          </p:nvSpPr>
          <p:spPr bwMode="auto">
            <a:xfrm>
              <a:off x="1817433" y="2536520"/>
              <a:ext cx="25540" cy="24519"/>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8" name="Freeform 42"/>
            <p:cNvSpPr/>
            <p:nvPr/>
          </p:nvSpPr>
          <p:spPr bwMode="auto">
            <a:xfrm>
              <a:off x="3423433" y="2782733"/>
              <a:ext cx="43930" cy="30649"/>
            </a:xfrm>
            <a:custGeom>
              <a:avLst/>
              <a:gdLst>
                <a:gd name="T0" fmla="*/ 5 w 7"/>
                <a:gd name="T1" fmla="*/ 1 h 5"/>
                <a:gd name="T2" fmla="*/ 2 w 7"/>
                <a:gd name="T3" fmla="*/ 1 h 5"/>
                <a:gd name="T4" fmla="*/ 1 w 7"/>
                <a:gd name="T5" fmla="*/ 2 h 5"/>
                <a:gd name="T6" fmla="*/ 1 w 7"/>
                <a:gd name="T7" fmla="*/ 3 h 5"/>
                <a:gd name="T8" fmla="*/ 6 w 7"/>
                <a:gd name="T9" fmla="*/ 5 h 5"/>
                <a:gd name="T10" fmla="*/ 7 w 7"/>
                <a:gd name="T11" fmla="*/ 0 h 5"/>
                <a:gd name="T12" fmla="*/ 5 w 7"/>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1"/>
                  </a:moveTo>
                  <a:cubicBezTo>
                    <a:pt x="5" y="1"/>
                    <a:pt x="2" y="1"/>
                    <a:pt x="2" y="1"/>
                  </a:cubicBezTo>
                  <a:cubicBezTo>
                    <a:pt x="2" y="0"/>
                    <a:pt x="1" y="2"/>
                    <a:pt x="1" y="2"/>
                  </a:cubicBezTo>
                  <a:cubicBezTo>
                    <a:pt x="0" y="2"/>
                    <a:pt x="1" y="3"/>
                    <a:pt x="1" y="3"/>
                  </a:cubicBezTo>
                  <a:cubicBezTo>
                    <a:pt x="2" y="3"/>
                    <a:pt x="4" y="4"/>
                    <a:pt x="6" y="5"/>
                  </a:cubicBezTo>
                  <a:cubicBezTo>
                    <a:pt x="6" y="3"/>
                    <a:pt x="7" y="1"/>
                    <a:pt x="7" y="0"/>
                  </a:cubicBezTo>
                  <a:cubicBezTo>
                    <a:pt x="6" y="0"/>
                    <a:pt x="6" y="0"/>
                    <a:pt x="5"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9" name="Freeform 43"/>
            <p:cNvSpPr/>
            <p:nvPr/>
          </p:nvSpPr>
          <p:spPr bwMode="auto">
            <a:xfrm>
              <a:off x="1491534" y="1903111"/>
              <a:ext cx="640560" cy="147012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30 w 104"/>
                <a:gd name="T99" fmla="*/ 21 h 239"/>
                <a:gd name="T100" fmla="*/ 23 w 104"/>
                <a:gd name="T101" fmla="*/ 32 h 239"/>
                <a:gd name="T102" fmla="*/ 18 w 104"/>
                <a:gd name="T103" fmla="*/ 41 h 239"/>
                <a:gd name="T104" fmla="*/ 12 w 104"/>
                <a:gd name="T105" fmla="*/ 52 h 239"/>
                <a:gd name="T106" fmla="*/ 8 w 104"/>
                <a:gd name="T107" fmla="*/ 63 h 239"/>
                <a:gd name="T108" fmla="*/ 3 w 104"/>
                <a:gd name="T109" fmla="*/ 80 h 239"/>
                <a:gd name="T110" fmla="*/ 2 w 104"/>
                <a:gd name="T111" fmla="*/ 100 h 239"/>
                <a:gd name="T112" fmla="*/ 6 w 104"/>
                <a:gd name="T113" fmla="*/ 99 h 239"/>
                <a:gd name="T114" fmla="*/ 22 w 104"/>
                <a:gd name="T115" fmla="*/ 116 h 239"/>
                <a:gd name="T116" fmla="*/ 35 w 104"/>
                <a:gd name="T117" fmla="*/ 124 h 239"/>
                <a:gd name="T118" fmla="*/ 44 w 104"/>
                <a:gd name="T119" fmla="*/ 129 h 239"/>
                <a:gd name="T120" fmla="*/ 44 w 104"/>
                <a:gd name="T121" fmla="*/ 141 h 239"/>
                <a:gd name="T122" fmla="*/ 45 w 104"/>
                <a:gd name="T123" fmla="*/ 154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36" y="14"/>
                    <a:pt x="35" y="15"/>
                    <a:pt x="34" y="15"/>
                  </a:cubicBezTo>
                  <a:cubicBezTo>
                    <a:pt x="34" y="16"/>
                    <a:pt x="33" y="17"/>
                    <a:pt x="32" y="18"/>
                  </a:cubicBezTo>
                  <a:cubicBezTo>
                    <a:pt x="32" y="19"/>
                    <a:pt x="31" y="20"/>
                    <a:pt x="30" y="21"/>
                  </a:cubicBezTo>
                  <a:cubicBezTo>
                    <a:pt x="30" y="22"/>
                    <a:pt x="29" y="23"/>
                    <a:pt x="28" y="24"/>
                  </a:cubicBezTo>
                  <a:cubicBezTo>
                    <a:pt x="27" y="25"/>
                    <a:pt x="27" y="26"/>
                    <a:pt x="26" y="28"/>
                  </a:cubicBezTo>
                  <a:cubicBezTo>
                    <a:pt x="25" y="29"/>
                    <a:pt x="24" y="30"/>
                    <a:pt x="23" y="32"/>
                  </a:cubicBezTo>
                  <a:cubicBezTo>
                    <a:pt x="22" y="33"/>
                    <a:pt x="22" y="34"/>
                    <a:pt x="21" y="35"/>
                  </a:cubicBezTo>
                  <a:cubicBezTo>
                    <a:pt x="21" y="36"/>
                    <a:pt x="20" y="37"/>
                    <a:pt x="20" y="37"/>
                  </a:cubicBezTo>
                  <a:cubicBezTo>
                    <a:pt x="19" y="39"/>
                    <a:pt x="18" y="40"/>
                    <a:pt x="18" y="41"/>
                  </a:cubicBezTo>
                  <a:cubicBezTo>
                    <a:pt x="17" y="42"/>
                    <a:pt x="17" y="42"/>
                    <a:pt x="17" y="43"/>
                  </a:cubicBezTo>
                  <a:cubicBezTo>
                    <a:pt x="15" y="46"/>
                    <a:pt x="14" y="49"/>
                    <a:pt x="13" y="52"/>
                  </a:cubicBezTo>
                  <a:cubicBezTo>
                    <a:pt x="13" y="52"/>
                    <a:pt x="12" y="52"/>
                    <a:pt x="12" y="52"/>
                  </a:cubicBezTo>
                  <a:cubicBezTo>
                    <a:pt x="12" y="53"/>
                    <a:pt x="11" y="55"/>
                    <a:pt x="11" y="56"/>
                  </a:cubicBezTo>
                  <a:cubicBezTo>
                    <a:pt x="10" y="57"/>
                    <a:pt x="10" y="58"/>
                    <a:pt x="10" y="58"/>
                  </a:cubicBezTo>
                  <a:cubicBezTo>
                    <a:pt x="9" y="60"/>
                    <a:pt x="9" y="61"/>
                    <a:pt x="8" y="63"/>
                  </a:cubicBezTo>
                  <a:cubicBezTo>
                    <a:pt x="8" y="63"/>
                    <a:pt x="8" y="63"/>
                    <a:pt x="8" y="63"/>
                  </a:cubicBezTo>
                  <a:cubicBezTo>
                    <a:pt x="6" y="69"/>
                    <a:pt x="5" y="74"/>
                    <a:pt x="3" y="79"/>
                  </a:cubicBezTo>
                  <a:cubicBezTo>
                    <a:pt x="3" y="80"/>
                    <a:pt x="3" y="80"/>
                    <a:pt x="3" y="80"/>
                  </a:cubicBezTo>
                  <a:cubicBezTo>
                    <a:pt x="2" y="86"/>
                    <a:pt x="1" y="92"/>
                    <a:pt x="0" y="97"/>
                  </a:cubicBezTo>
                  <a:cubicBezTo>
                    <a:pt x="0" y="97"/>
                    <a:pt x="0" y="97"/>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0" name="Line 44"/>
            <p:cNvSpPr>
              <a:spLocks noChangeShapeType="1"/>
            </p:cNvSpPr>
            <p:nvPr/>
          </p:nvSpPr>
          <p:spPr bwMode="auto">
            <a:xfrm flipH="1">
              <a:off x="1910402" y="230869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1" name="Line 45"/>
            <p:cNvSpPr>
              <a:spLocks noChangeShapeType="1"/>
            </p:cNvSpPr>
            <p:nvPr/>
          </p:nvSpPr>
          <p:spPr bwMode="auto">
            <a:xfrm flipH="1">
              <a:off x="1910402" y="230869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2" name="Freeform 46"/>
            <p:cNvSpPr/>
            <p:nvPr/>
          </p:nvSpPr>
          <p:spPr bwMode="auto">
            <a:xfrm>
              <a:off x="1799044" y="1748845"/>
              <a:ext cx="209433" cy="142007"/>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20 w 34"/>
                <a:gd name="T23" fmla="*/ 7 h 23"/>
                <a:gd name="T24" fmla="*/ 15 w 34"/>
                <a:gd name="T25" fmla="*/ 11 h 23"/>
                <a:gd name="T26" fmla="*/ 11 w 34"/>
                <a:gd name="T27" fmla="*/ 14 h 23"/>
                <a:gd name="T28" fmla="*/ 10 w 34"/>
                <a:gd name="T29" fmla="*/ 15 h 23"/>
                <a:gd name="T30" fmla="*/ 6 w 34"/>
                <a:gd name="T31" fmla="*/ 19 h 23"/>
                <a:gd name="T32" fmla="*/ 5 w 34"/>
                <a:gd name="T33" fmla="*/ 19 h 23"/>
                <a:gd name="T34" fmla="*/ 0 w 34"/>
                <a:gd name="T35" fmla="*/ 23 h 23"/>
                <a:gd name="T36" fmla="*/ 7 w 34"/>
                <a:gd name="T3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20" y="7"/>
                    <a:pt x="20" y="7"/>
                    <a:pt x="20" y="7"/>
                  </a:cubicBezTo>
                  <a:cubicBezTo>
                    <a:pt x="18" y="9"/>
                    <a:pt x="17" y="10"/>
                    <a:pt x="15" y="11"/>
                  </a:cubicBezTo>
                  <a:cubicBezTo>
                    <a:pt x="14" y="12"/>
                    <a:pt x="13" y="13"/>
                    <a:pt x="11" y="14"/>
                  </a:cubicBezTo>
                  <a:cubicBezTo>
                    <a:pt x="11" y="14"/>
                    <a:pt x="10" y="15"/>
                    <a:pt x="10" y="15"/>
                  </a:cubicBezTo>
                  <a:cubicBezTo>
                    <a:pt x="8" y="16"/>
                    <a:pt x="7" y="17"/>
                    <a:pt x="6" y="19"/>
                  </a:cubicBezTo>
                  <a:cubicBezTo>
                    <a:pt x="5" y="19"/>
                    <a:pt x="5" y="19"/>
                    <a:pt x="5" y="19"/>
                  </a:cubicBezTo>
                  <a:cubicBezTo>
                    <a:pt x="3" y="21"/>
                    <a:pt x="2" y="22"/>
                    <a:pt x="0" y="23"/>
                  </a:cubicBezTo>
                  <a:cubicBezTo>
                    <a:pt x="2" y="23"/>
                    <a:pt x="5" y="23"/>
                    <a:pt x="7" y="23"/>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3" name="Freeform 47"/>
            <p:cNvSpPr/>
            <p:nvPr/>
          </p:nvSpPr>
          <p:spPr bwMode="auto">
            <a:xfrm>
              <a:off x="2279209" y="1976668"/>
              <a:ext cx="203304" cy="423976"/>
            </a:xfrm>
            <a:custGeom>
              <a:avLst/>
              <a:gdLst>
                <a:gd name="T0" fmla="*/ 31 w 33"/>
                <a:gd name="T1" fmla="*/ 65 h 69"/>
                <a:gd name="T2" fmla="*/ 31 w 33"/>
                <a:gd name="T3" fmla="*/ 67 h 69"/>
                <a:gd name="T4" fmla="*/ 33 w 33"/>
                <a:gd name="T5" fmla="*/ 65 h 69"/>
                <a:gd name="T6" fmla="*/ 33 w 33"/>
                <a:gd name="T7" fmla="*/ 56 h 69"/>
                <a:gd name="T8" fmla="*/ 33 w 33"/>
                <a:gd name="T9" fmla="*/ 56 h 69"/>
                <a:gd name="T10" fmla="*/ 33 w 33"/>
                <a:gd name="T11" fmla="*/ 55 h 69"/>
                <a:gd name="T12" fmla="*/ 33 w 33"/>
                <a:gd name="T13" fmla="*/ 0 h 69"/>
                <a:gd name="T14" fmla="*/ 31 w 33"/>
                <a:gd name="T15" fmla="*/ 2 h 69"/>
                <a:gd name="T16" fmla="*/ 27 w 33"/>
                <a:gd name="T17" fmla="*/ 9 h 69"/>
                <a:gd name="T18" fmla="*/ 24 w 33"/>
                <a:gd name="T19" fmla="*/ 10 h 69"/>
                <a:gd name="T20" fmla="*/ 23 w 33"/>
                <a:gd name="T21" fmla="*/ 12 h 69"/>
                <a:gd name="T22" fmla="*/ 19 w 33"/>
                <a:gd name="T23" fmla="*/ 16 h 69"/>
                <a:gd name="T24" fmla="*/ 20 w 33"/>
                <a:gd name="T25" fmla="*/ 23 h 69"/>
                <a:gd name="T26" fmla="*/ 22 w 33"/>
                <a:gd name="T27" fmla="*/ 27 h 69"/>
                <a:gd name="T28" fmla="*/ 22 w 33"/>
                <a:gd name="T29" fmla="*/ 31 h 69"/>
                <a:gd name="T30" fmla="*/ 23 w 33"/>
                <a:gd name="T31" fmla="*/ 33 h 69"/>
                <a:gd name="T32" fmla="*/ 19 w 33"/>
                <a:gd name="T33" fmla="*/ 34 h 69"/>
                <a:gd name="T34" fmla="*/ 17 w 33"/>
                <a:gd name="T35" fmla="*/ 37 h 69"/>
                <a:gd name="T36" fmla="*/ 13 w 33"/>
                <a:gd name="T37" fmla="*/ 39 h 69"/>
                <a:gd name="T38" fmla="*/ 14 w 33"/>
                <a:gd name="T39" fmla="*/ 37 h 69"/>
                <a:gd name="T40" fmla="*/ 14 w 33"/>
                <a:gd name="T41" fmla="*/ 34 h 69"/>
                <a:gd name="T42" fmla="*/ 12 w 33"/>
                <a:gd name="T43" fmla="*/ 28 h 69"/>
                <a:gd name="T44" fmla="*/ 10 w 33"/>
                <a:gd name="T45" fmla="*/ 25 h 69"/>
                <a:gd name="T46" fmla="*/ 10 w 33"/>
                <a:gd name="T47" fmla="*/ 23 h 69"/>
                <a:gd name="T48" fmla="*/ 7 w 33"/>
                <a:gd name="T49" fmla="*/ 23 h 69"/>
                <a:gd name="T50" fmla="*/ 6 w 33"/>
                <a:gd name="T51" fmla="*/ 29 h 69"/>
                <a:gd name="T52" fmla="*/ 7 w 33"/>
                <a:gd name="T53" fmla="*/ 32 h 69"/>
                <a:gd name="T54" fmla="*/ 7 w 33"/>
                <a:gd name="T55" fmla="*/ 35 h 69"/>
                <a:gd name="T56" fmla="*/ 6 w 33"/>
                <a:gd name="T57" fmla="*/ 39 h 69"/>
                <a:gd name="T58" fmla="*/ 5 w 33"/>
                <a:gd name="T59" fmla="*/ 42 h 69"/>
                <a:gd name="T60" fmla="*/ 10 w 33"/>
                <a:gd name="T61" fmla="*/ 42 h 69"/>
                <a:gd name="T62" fmla="*/ 12 w 33"/>
                <a:gd name="T63" fmla="*/ 42 h 69"/>
                <a:gd name="T64" fmla="*/ 9 w 33"/>
                <a:gd name="T65" fmla="*/ 44 h 69"/>
                <a:gd name="T66" fmla="*/ 6 w 33"/>
                <a:gd name="T67" fmla="*/ 47 h 69"/>
                <a:gd name="T68" fmla="*/ 7 w 33"/>
                <a:gd name="T69" fmla="*/ 48 h 69"/>
                <a:gd name="T70" fmla="*/ 10 w 33"/>
                <a:gd name="T71" fmla="*/ 52 h 69"/>
                <a:gd name="T72" fmla="*/ 10 w 33"/>
                <a:gd name="T73" fmla="*/ 55 h 69"/>
                <a:gd name="T74" fmla="*/ 4 w 33"/>
                <a:gd name="T75" fmla="*/ 55 h 69"/>
                <a:gd name="T76" fmla="*/ 0 w 33"/>
                <a:gd name="T77" fmla="*/ 60 h 69"/>
                <a:gd name="T78" fmla="*/ 0 w 33"/>
                <a:gd name="T79" fmla="*/ 66 h 69"/>
                <a:gd name="T80" fmla="*/ 5 w 33"/>
                <a:gd name="T81" fmla="*/ 68 h 69"/>
                <a:gd name="T82" fmla="*/ 9 w 33"/>
                <a:gd name="T83" fmla="*/ 68 h 69"/>
                <a:gd name="T84" fmla="*/ 13 w 33"/>
                <a:gd name="T85" fmla="*/ 63 h 69"/>
                <a:gd name="T86" fmla="*/ 17 w 33"/>
                <a:gd name="T87" fmla="*/ 58 h 69"/>
                <a:gd name="T88" fmla="*/ 22 w 33"/>
                <a:gd name="T89" fmla="*/ 56 h 69"/>
                <a:gd name="T90" fmla="*/ 23 w 33"/>
                <a:gd name="T91" fmla="*/ 61 h 69"/>
                <a:gd name="T92" fmla="*/ 27 w 33"/>
                <a:gd name="T93" fmla="*/ 61 h 69"/>
                <a:gd name="T94" fmla="*/ 27 w 33"/>
                <a:gd name="T95" fmla="*/ 59 h 69"/>
                <a:gd name="T96" fmla="*/ 31 w 33"/>
                <a:gd name="T97" fmla="*/ 62 h 69"/>
                <a:gd name="T98" fmla="*/ 31 w 33"/>
                <a:gd name="T99"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69">
                  <a:moveTo>
                    <a:pt x="31" y="65"/>
                  </a:moveTo>
                  <a:cubicBezTo>
                    <a:pt x="30" y="65"/>
                    <a:pt x="30" y="67"/>
                    <a:pt x="31" y="67"/>
                  </a:cubicBezTo>
                  <a:cubicBezTo>
                    <a:pt x="32" y="67"/>
                    <a:pt x="32" y="66"/>
                    <a:pt x="33" y="65"/>
                  </a:cubicBezTo>
                  <a:cubicBezTo>
                    <a:pt x="33" y="56"/>
                    <a:pt x="33" y="56"/>
                    <a:pt x="33" y="56"/>
                  </a:cubicBezTo>
                  <a:cubicBezTo>
                    <a:pt x="33" y="56"/>
                    <a:pt x="33" y="56"/>
                    <a:pt x="33" y="56"/>
                  </a:cubicBezTo>
                  <a:cubicBezTo>
                    <a:pt x="32" y="55"/>
                    <a:pt x="32" y="55"/>
                    <a:pt x="33" y="55"/>
                  </a:cubicBezTo>
                  <a:cubicBezTo>
                    <a:pt x="33" y="0"/>
                    <a:pt x="33" y="0"/>
                    <a:pt x="33" y="0"/>
                  </a:cubicBezTo>
                  <a:cubicBezTo>
                    <a:pt x="32" y="1"/>
                    <a:pt x="31" y="2"/>
                    <a:pt x="31" y="2"/>
                  </a:cubicBezTo>
                  <a:cubicBezTo>
                    <a:pt x="30" y="3"/>
                    <a:pt x="27" y="7"/>
                    <a:pt x="27" y="9"/>
                  </a:cubicBezTo>
                  <a:cubicBezTo>
                    <a:pt x="26" y="10"/>
                    <a:pt x="25" y="10"/>
                    <a:pt x="24" y="10"/>
                  </a:cubicBezTo>
                  <a:cubicBezTo>
                    <a:pt x="24" y="10"/>
                    <a:pt x="23" y="11"/>
                    <a:pt x="23" y="12"/>
                  </a:cubicBezTo>
                  <a:cubicBezTo>
                    <a:pt x="23" y="12"/>
                    <a:pt x="20" y="14"/>
                    <a:pt x="19" y="16"/>
                  </a:cubicBezTo>
                  <a:cubicBezTo>
                    <a:pt x="19" y="18"/>
                    <a:pt x="20" y="22"/>
                    <a:pt x="20" y="23"/>
                  </a:cubicBezTo>
                  <a:cubicBezTo>
                    <a:pt x="20" y="25"/>
                    <a:pt x="21" y="27"/>
                    <a:pt x="22" y="27"/>
                  </a:cubicBezTo>
                  <a:cubicBezTo>
                    <a:pt x="23" y="27"/>
                    <a:pt x="23" y="30"/>
                    <a:pt x="22" y="31"/>
                  </a:cubicBezTo>
                  <a:cubicBezTo>
                    <a:pt x="22" y="31"/>
                    <a:pt x="23" y="32"/>
                    <a:pt x="23" y="33"/>
                  </a:cubicBezTo>
                  <a:cubicBezTo>
                    <a:pt x="23" y="33"/>
                    <a:pt x="20" y="34"/>
                    <a:pt x="19" y="34"/>
                  </a:cubicBezTo>
                  <a:cubicBezTo>
                    <a:pt x="19" y="35"/>
                    <a:pt x="17" y="36"/>
                    <a:pt x="17" y="37"/>
                  </a:cubicBezTo>
                  <a:cubicBezTo>
                    <a:pt x="17" y="38"/>
                    <a:pt x="14" y="38"/>
                    <a:pt x="13" y="39"/>
                  </a:cubicBezTo>
                  <a:cubicBezTo>
                    <a:pt x="14" y="38"/>
                    <a:pt x="14" y="38"/>
                    <a:pt x="14" y="37"/>
                  </a:cubicBezTo>
                  <a:cubicBezTo>
                    <a:pt x="15" y="36"/>
                    <a:pt x="14" y="35"/>
                    <a:pt x="14" y="34"/>
                  </a:cubicBezTo>
                  <a:cubicBezTo>
                    <a:pt x="13" y="34"/>
                    <a:pt x="13" y="29"/>
                    <a:pt x="12" y="28"/>
                  </a:cubicBezTo>
                  <a:cubicBezTo>
                    <a:pt x="12" y="27"/>
                    <a:pt x="10" y="25"/>
                    <a:pt x="10" y="25"/>
                  </a:cubicBezTo>
                  <a:cubicBezTo>
                    <a:pt x="9" y="25"/>
                    <a:pt x="10" y="24"/>
                    <a:pt x="10" y="23"/>
                  </a:cubicBezTo>
                  <a:cubicBezTo>
                    <a:pt x="10" y="22"/>
                    <a:pt x="8" y="22"/>
                    <a:pt x="7" y="23"/>
                  </a:cubicBezTo>
                  <a:cubicBezTo>
                    <a:pt x="7" y="23"/>
                    <a:pt x="6" y="28"/>
                    <a:pt x="6" y="29"/>
                  </a:cubicBezTo>
                  <a:cubicBezTo>
                    <a:pt x="6" y="30"/>
                    <a:pt x="7" y="32"/>
                    <a:pt x="7" y="32"/>
                  </a:cubicBezTo>
                  <a:cubicBezTo>
                    <a:pt x="8" y="32"/>
                    <a:pt x="8" y="35"/>
                    <a:pt x="7" y="35"/>
                  </a:cubicBezTo>
                  <a:cubicBezTo>
                    <a:pt x="6" y="35"/>
                    <a:pt x="5" y="38"/>
                    <a:pt x="6" y="39"/>
                  </a:cubicBezTo>
                  <a:cubicBezTo>
                    <a:pt x="6" y="40"/>
                    <a:pt x="5" y="41"/>
                    <a:pt x="5" y="42"/>
                  </a:cubicBezTo>
                  <a:cubicBezTo>
                    <a:pt x="4" y="42"/>
                    <a:pt x="8" y="42"/>
                    <a:pt x="10" y="42"/>
                  </a:cubicBezTo>
                  <a:cubicBezTo>
                    <a:pt x="11" y="42"/>
                    <a:pt x="13" y="42"/>
                    <a:pt x="12" y="42"/>
                  </a:cubicBezTo>
                  <a:cubicBezTo>
                    <a:pt x="12" y="43"/>
                    <a:pt x="9" y="43"/>
                    <a:pt x="9" y="44"/>
                  </a:cubicBezTo>
                  <a:cubicBezTo>
                    <a:pt x="8" y="45"/>
                    <a:pt x="6" y="46"/>
                    <a:pt x="6" y="47"/>
                  </a:cubicBezTo>
                  <a:cubicBezTo>
                    <a:pt x="5" y="47"/>
                    <a:pt x="6" y="48"/>
                    <a:pt x="7" y="48"/>
                  </a:cubicBezTo>
                  <a:cubicBezTo>
                    <a:pt x="8" y="48"/>
                    <a:pt x="9" y="51"/>
                    <a:pt x="10" y="52"/>
                  </a:cubicBezTo>
                  <a:cubicBezTo>
                    <a:pt x="10" y="53"/>
                    <a:pt x="10" y="54"/>
                    <a:pt x="10" y="55"/>
                  </a:cubicBezTo>
                  <a:cubicBezTo>
                    <a:pt x="10" y="55"/>
                    <a:pt x="5" y="54"/>
                    <a:pt x="4" y="55"/>
                  </a:cubicBezTo>
                  <a:cubicBezTo>
                    <a:pt x="2" y="55"/>
                    <a:pt x="0" y="59"/>
                    <a:pt x="0" y="60"/>
                  </a:cubicBezTo>
                  <a:cubicBezTo>
                    <a:pt x="0" y="61"/>
                    <a:pt x="0" y="65"/>
                    <a:pt x="0" y="66"/>
                  </a:cubicBezTo>
                  <a:cubicBezTo>
                    <a:pt x="1" y="67"/>
                    <a:pt x="4" y="67"/>
                    <a:pt x="5" y="68"/>
                  </a:cubicBezTo>
                  <a:cubicBezTo>
                    <a:pt x="5" y="68"/>
                    <a:pt x="9" y="68"/>
                    <a:pt x="9" y="68"/>
                  </a:cubicBezTo>
                  <a:cubicBezTo>
                    <a:pt x="10" y="69"/>
                    <a:pt x="12" y="65"/>
                    <a:pt x="13" y="63"/>
                  </a:cubicBezTo>
                  <a:cubicBezTo>
                    <a:pt x="13" y="62"/>
                    <a:pt x="16" y="59"/>
                    <a:pt x="17" y="58"/>
                  </a:cubicBezTo>
                  <a:cubicBezTo>
                    <a:pt x="18" y="56"/>
                    <a:pt x="21" y="57"/>
                    <a:pt x="22" y="56"/>
                  </a:cubicBezTo>
                  <a:cubicBezTo>
                    <a:pt x="23" y="55"/>
                    <a:pt x="23" y="59"/>
                    <a:pt x="23" y="61"/>
                  </a:cubicBezTo>
                  <a:cubicBezTo>
                    <a:pt x="24" y="62"/>
                    <a:pt x="27" y="62"/>
                    <a:pt x="27" y="61"/>
                  </a:cubicBezTo>
                  <a:cubicBezTo>
                    <a:pt x="26" y="59"/>
                    <a:pt x="27" y="58"/>
                    <a:pt x="27" y="59"/>
                  </a:cubicBezTo>
                  <a:cubicBezTo>
                    <a:pt x="27" y="59"/>
                    <a:pt x="31" y="61"/>
                    <a:pt x="31" y="62"/>
                  </a:cubicBezTo>
                  <a:cubicBezTo>
                    <a:pt x="32" y="63"/>
                    <a:pt x="32" y="65"/>
                    <a:pt x="31" y="65"/>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4" name="Freeform 48"/>
            <p:cNvSpPr/>
            <p:nvPr/>
          </p:nvSpPr>
          <p:spPr bwMode="auto">
            <a:xfrm>
              <a:off x="2217911" y="2388385"/>
              <a:ext cx="264601" cy="695729"/>
            </a:xfrm>
            <a:custGeom>
              <a:avLst/>
              <a:gdLst>
                <a:gd name="T0" fmla="*/ 43 w 43"/>
                <a:gd name="T1" fmla="*/ 9 h 113"/>
                <a:gd name="T2" fmla="*/ 41 w 43"/>
                <a:gd name="T3" fmla="*/ 8 h 113"/>
                <a:gd name="T4" fmla="*/ 37 w 43"/>
                <a:gd name="T5" fmla="*/ 3 h 113"/>
                <a:gd name="T6" fmla="*/ 37 w 43"/>
                <a:gd name="T7" fmla="*/ 1 h 113"/>
                <a:gd name="T8" fmla="*/ 31 w 43"/>
                <a:gd name="T9" fmla="*/ 1 h 113"/>
                <a:gd name="T10" fmla="*/ 21 w 43"/>
                <a:gd name="T11" fmla="*/ 3 h 113"/>
                <a:gd name="T12" fmla="*/ 16 w 43"/>
                <a:gd name="T13" fmla="*/ 3 h 113"/>
                <a:gd name="T14" fmla="*/ 12 w 43"/>
                <a:gd name="T15" fmla="*/ 5 h 113"/>
                <a:gd name="T16" fmla="*/ 9 w 43"/>
                <a:gd name="T17" fmla="*/ 13 h 113"/>
                <a:gd name="T18" fmla="*/ 8 w 43"/>
                <a:gd name="T19" fmla="*/ 15 h 113"/>
                <a:gd name="T20" fmla="*/ 7 w 43"/>
                <a:gd name="T21" fmla="*/ 17 h 113"/>
                <a:gd name="T22" fmla="*/ 1 w 43"/>
                <a:gd name="T23" fmla="*/ 26 h 113"/>
                <a:gd name="T24" fmla="*/ 0 w 43"/>
                <a:gd name="T25" fmla="*/ 39 h 113"/>
                <a:gd name="T26" fmla="*/ 3 w 43"/>
                <a:gd name="T27" fmla="*/ 49 h 113"/>
                <a:gd name="T28" fmla="*/ 10 w 43"/>
                <a:gd name="T29" fmla="*/ 56 h 113"/>
                <a:gd name="T30" fmla="*/ 18 w 43"/>
                <a:gd name="T31" fmla="*/ 57 h 113"/>
                <a:gd name="T32" fmla="*/ 22 w 43"/>
                <a:gd name="T33" fmla="*/ 53 h 113"/>
                <a:gd name="T34" fmla="*/ 24 w 43"/>
                <a:gd name="T35" fmla="*/ 54 h 113"/>
                <a:gd name="T36" fmla="*/ 25 w 43"/>
                <a:gd name="T37" fmla="*/ 54 h 113"/>
                <a:gd name="T38" fmla="*/ 29 w 43"/>
                <a:gd name="T39" fmla="*/ 56 h 113"/>
                <a:gd name="T40" fmla="*/ 33 w 43"/>
                <a:gd name="T41" fmla="*/ 56 h 113"/>
                <a:gd name="T42" fmla="*/ 34 w 43"/>
                <a:gd name="T43" fmla="*/ 64 h 113"/>
                <a:gd name="T44" fmla="*/ 35 w 43"/>
                <a:gd name="T45" fmla="*/ 73 h 113"/>
                <a:gd name="T46" fmla="*/ 38 w 43"/>
                <a:gd name="T47" fmla="*/ 82 h 113"/>
                <a:gd name="T48" fmla="*/ 37 w 43"/>
                <a:gd name="T49" fmla="*/ 92 h 113"/>
                <a:gd name="T50" fmla="*/ 40 w 43"/>
                <a:gd name="T51" fmla="*/ 102 h 113"/>
                <a:gd name="T52" fmla="*/ 41 w 43"/>
                <a:gd name="T53" fmla="*/ 109 h 113"/>
                <a:gd name="T54" fmla="*/ 43 w 43"/>
                <a:gd name="T55" fmla="*/ 113 h 113"/>
                <a:gd name="T56" fmla="*/ 43 w 43"/>
                <a:gd name="T57"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113">
                  <a:moveTo>
                    <a:pt x="43" y="9"/>
                  </a:moveTo>
                  <a:cubicBezTo>
                    <a:pt x="42" y="8"/>
                    <a:pt x="42" y="8"/>
                    <a:pt x="41" y="8"/>
                  </a:cubicBezTo>
                  <a:cubicBezTo>
                    <a:pt x="39" y="7"/>
                    <a:pt x="38" y="4"/>
                    <a:pt x="37" y="3"/>
                  </a:cubicBezTo>
                  <a:cubicBezTo>
                    <a:pt x="37" y="3"/>
                    <a:pt x="37" y="2"/>
                    <a:pt x="37" y="1"/>
                  </a:cubicBezTo>
                  <a:cubicBezTo>
                    <a:pt x="37" y="1"/>
                    <a:pt x="32" y="0"/>
                    <a:pt x="31" y="1"/>
                  </a:cubicBezTo>
                  <a:cubicBezTo>
                    <a:pt x="30" y="1"/>
                    <a:pt x="22" y="2"/>
                    <a:pt x="21" y="3"/>
                  </a:cubicBezTo>
                  <a:cubicBezTo>
                    <a:pt x="19" y="4"/>
                    <a:pt x="16" y="3"/>
                    <a:pt x="16" y="3"/>
                  </a:cubicBezTo>
                  <a:cubicBezTo>
                    <a:pt x="15" y="3"/>
                    <a:pt x="13" y="5"/>
                    <a:pt x="12" y="5"/>
                  </a:cubicBezTo>
                  <a:cubicBezTo>
                    <a:pt x="11" y="6"/>
                    <a:pt x="10" y="9"/>
                    <a:pt x="9" y="13"/>
                  </a:cubicBezTo>
                  <a:cubicBezTo>
                    <a:pt x="9" y="13"/>
                    <a:pt x="9" y="13"/>
                    <a:pt x="8" y="15"/>
                  </a:cubicBezTo>
                  <a:cubicBezTo>
                    <a:pt x="7" y="17"/>
                    <a:pt x="7" y="17"/>
                    <a:pt x="7" y="17"/>
                  </a:cubicBezTo>
                  <a:cubicBezTo>
                    <a:pt x="5" y="19"/>
                    <a:pt x="2" y="25"/>
                    <a:pt x="1" y="26"/>
                  </a:cubicBezTo>
                  <a:cubicBezTo>
                    <a:pt x="1" y="27"/>
                    <a:pt x="0" y="36"/>
                    <a:pt x="0" y="39"/>
                  </a:cubicBezTo>
                  <a:cubicBezTo>
                    <a:pt x="0" y="41"/>
                    <a:pt x="3" y="48"/>
                    <a:pt x="3" y="49"/>
                  </a:cubicBezTo>
                  <a:cubicBezTo>
                    <a:pt x="4" y="51"/>
                    <a:pt x="8" y="55"/>
                    <a:pt x="10" y="56"/>
                  </a:cubicBezTo>
                  <a:cubicBezTo>
                    <a:pt x="11" y="56"/>
                    <a:pt x="16" y="57"/>
                    <a:pt x="18" y="57"/>
                  </a:cubicBezTo>
                  <a:cubicBezTo>
                    <a:pt x="19" y="57"/>
                    <a:pt x="21" y="55"/>
                    <a:pt x="22" y="53"/>
                  </a:cubicBezTo>
                  <a:cubicBezTo>
                    <a:pt x="22" y="53"/>
                    <a:pt x="22" y="53"/>
                    <a:pt x="24" y="54"/>
                  </a:cubicBezTo>
                  <a:cubicBezTo>
                    <a:pt x="25" y="54"/>
                    <a:pt x="25" y="54"/>
                    <a:pt x="25" y="54"/>
                  </a:cubicBezTo>
                  <a:cubicBezTo>
                    <a:pt x="25" y="55"/>
                    <a:pt x="28" y="56"/>
                    <a:pt x="29" y="56"/>
                  </a:cubicBezTo>
                  <a:cubicBezTo>
                    <a:pt x="30" y="57"/>
                    <a:pt x="32" y="56"/>
                    <a:pt x="33" y="56"/>
                  </a:cubicBezTo>
                  <a:cubicBezTo>
                    <a:pt x="34" y="56"/>
                    <a:pt x="34" y="62"/>
                    <a:pt x="34" y="64"/>
                  </a:cubicBezTo>
                  <a:cubicBezTo>
                    <a:pt x="33" y="66"/>
                    <a:pt x="35" y="72"/>
                    <a:pt x="35" y="73"/>
                  </a:cubicBezTo>
                  <a:cubicBezTo>
                    <a:pt x="36" y="75"/>
                    <a:pt x="38" y="80"/>
                    <a:pt x="38" y="82"/>
                  </a:cubicBezTo>
                  <a:cubicBezTo>
                    <a:pt x="38" y="84"/>
                    <a:pt x="37" y="90"/>
                    <a:pt x="37" y="92"/>
                  </a:cubicBezTo>
                  <a:cubicBezTo>
                    <a:pt x="37" y="94"/>
                    <a:pt x="39" y="100"/>
                    <a:pt x="40" y="102"/>
                  </a:cubicBezTo>
                  <a:cubicBezTo>
                    <a:pt x="41" y="104"/>
                    <a:pt x="41" y="108"/>
                    <a:pt x="41" y="109"/>
                  </a:cubicBezTo>
                  <a:cubicBezTo>
                    <a:pt x="41" y="109"/>
                    <a:pt x="42" y="111"/>
                    <a:pt x="43" y="113"/>
                  </a:cubicBezTo>
                  <a:lnTo>
                    <a:pt x="43" y="9"/>
                  </a:ln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5" name="Freeform 49"/>
            <p:cNvSpPr/>
            <p:nvPr/>
          </p:nvSpPr>
          <p:spPr bwMode="auto">
            <a:xfrm>
              <a:off x="1971699" y="3299677"/>
              <a:ext cx="18389" cy="18389"/>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6" name="Freeform 50"/>
            <p:cNvSpPr/>
            <p:nvPr/>
          </p:nvSpPr>
          <p:spPr bwMode="auto">
            <a:xfrm>
              <a:off x="1922661" y="1730456"/>
              <a:ext cx="417846" cy="381068"/>
            </a:xfrm>
            <a:custGeom>
              <a:avLst/>
              <a:gdLst>
                <a:gd name="T0" fmla="*/ 53 w 68"/>
                <a:gd name="T1" fmla="*/ 36 h 62"/>
                <a:gd name="T2" fmla="*/ 56 w 68"/>
                <a:gd name="T3" fmla="*/ 35 h 62"/>
                <a:gd name="T4" fmla="*/ 56 w 68"/>
                <a:gd name="T5" fmla="*/ 34 h 62"/>
                <a:gd name="T6" fmla="*/ 56 w 68"/>
                <a:gd name="T7" fmla="*/ 32 h 62"/>
                <a:gd name="T8" fmla="*/ 59 w 68"/>
                <a:gd name="T9" fmla="*/ 26 h 62"/>
                <a:gd name="T10" fmla="*/ 61 w 68"/>
                <a:gd name="T11" fmla="*/ 21 h 62"/>
                <a:gd name="T12" fmla="*/ 60 w 68"/>
                <a:gd name="T13" fmla="*/ 18 h 62"/>
                <a:gd name="T14" fmla="*/ 61 w 68"/>
                <a:gd name="T15" fmla="*/ 17 h 62"/>
                <a:gd name="T16" fmla="*/ 61 w 68"/>
                <a:gd name="T17" fmla="*/ 13 h 62"/>
                <a:gd name="T18" fmla="*/ 64 w 68"/>
                <a:gd name="T19" fmla="*/ 11 h 62"/>
                <a:gd name="T20" fmla="*/ 67 w 68"/>
                <a:gd name="T21" fmla="*/ 10 h 62"/>
                <a:gd name="T22" fmla="*/ 68 w 68"/>
                <a:gd name="T23" fmla="*/ 7 h 62"/>
                <a:gd name="T24" fmla="*/ 64 w 68"/>
                <a:gd name="T25" fmla="*/ 6 h 62"/>
                <a:gd name="T26" fmla="*/ 59 w 68"/>
                <a:gd name="T27" fmla="*/ 6 h 62"/>
                <a:gd name="T28" fmla="*/ 60 w 68"/>
                <a:gd name="T29" fmla="*/ 3 h 62"/>
                <a:gd name="T30" fmla="*/ 59 w 68"/>
                <a:gd name="T31" fmla="*/ 1 h 62"/>
                <a:gd name="T32" fmla="*/ 52 w 68"/>
                <a:gd name="T33" fmla="*/ 0 h 62"/>
                <a:gd name="T34" fmla="*/ 49 w 68"/>
                <a:gd name="T35" fmla="*/ 0 h 62"/>
                <a:gd name="T36" fmla="*/ 42 w 68"/>
                <a:gd name="T37" fmla="*/ 1 h 62"/>
                <a:gd name="T38" fmla="*/ 33 w 68"/>
                <a:gd name="T39" fmla="*/ 1 h 62"/>
                <a:gd name="T40" fmla="*/ 31 w 68"/>
                <a:gd name="T41" fmla="*/ 5 h 62"/>
                <a:gd name="T42" fmla="*/ 24 w 68"/>
                <a:gd name="T43" fmla="*/ 5 h 62"/>
                <a:gd name="T44" fmla="*/ 11 w 68"/>
                <a:gd name="T45" fmla="*/ 9 h 62"/>
                <a:gd name="T46" fmla="*/ 8 w 68"/>
                <a:gd name="T47" fmla="*/ 13 h 62"/>
                <a:gd name="T48" fmla="*/ 5 w 68"/>
                <a:gd name="T49" fmla="*/ 16 h 62"/>
                <a:gd name="T50" fmla="*/ 0 w 68"/>
                <a:gd name="T51" fmla="*/ 17 h 62"/>
                <a:gd name="T52" fmla="*/ 1 w 68"/>
                <a:gd name="T53" fmla="*/ 19 h 62"/>
                <a:gd name="T54" fmla="*/ 3 w 68"/>
                <a:gd name="T55" fmla="*/ 19 h 62"/>
                <a:gd name="T56" fmla="*/ 7 w 68"/>
                <a:gd name="T57" fmla="*/ 20 h 62"/>
                <a:gd name="T58" fmla="*/ 4 w 68"/>
                <a:gd name="T59" fmla="*/ 21 h 62"/>
                <a:gd name="T60" fmla="*/ 4 w 68"/>
                <a:gd name="T61" fmla="*/ 24 h 62"/>
                <a:gd name="T62" fmla="*/ 8 w 68"/>
                <a:gd name="T63" fmla="*/ 24 h 62"/>
                <a:gd name="T64" fmla="*/ 13 w 68"/>
                <a:gd name="T65" fmla="*/ 25 h 62"/>
                <a:gd name="T66" fmla="*/ 16 w 68"/>
                <a:gd name="T67" fmla="*/ 29 h 62"/>
                <a:gd name="T68" fmla="*/ 16 w 68"/>
                <a:gd name="T69" fmla="*/ 33 h 62"/>
                <a:gd name="T70" fmla="*/ 19 w 68"/>
                <a:gd name="T71" fmla="*/ 35 h 62"/>
                <a:gd name="T72" fmla="*/ 19 w 68"/>
                <a:gd name="T73" fmla="*/ 36 h 62"/>
                <a:gd name="T74" fmla="*/ 19 w 68"/>
                <a:gd name="T75" fmla="*/ 39 h 62"/>
                <a:gd name="T76" fmla="*/ 19 w 68"/>
                <a:gd name="T77" fmla="*/ 42 h 62"/>
                <a:gd name="T78" fmla="*/ 18 w 68"/>
                <a:gd name="T79" fmla="*/ 45 h 62"/>
                <a:gd name="T80" fmla="*/ 21 w 68"/>
                <a:gd name="T81" fmla="*/ 55 h 62"/>
                <a:gd name="T82" fmla="*/ 23 w 68"/>
                <a:gd name="T83" fmla="*/ 60 h 62"/>
                <a:gd name="T84" fmla="*/ 27 w 68"/>
                <a:gd name="T85" fmla="*/ 62 h 62"/>
                <a:gd name="T86" fmla="*/ 29 w 68"/>
                <a:gd name="T87" fmla="*/ 61 h 62"/>
                <a:gd name="T88" fmla="*/ 31 w 68"/>
                <a:gd name="T89" fmla="*/ 57 h 62"/>
                <a:gd name="T90" fmla="*/ 34 w 68"/>
                <a:gd name="T91" fmla="*/ 49 h 62"/>
                <a:gd name="T92" fmla="*/ 38 w 68"/>
                <a:gd name="T93" fmla="*/ 49 h 62"/>
                <a:gd name="T94" fmla="*/ 41 w 68"/>
                <a:gd name="T95" fmla="*/ 46 h 62"/>
                <a:gd name="T96" fmla="*/ 46 w 68"/>
                <a:gd name="T97" fmla="*/ 43 h 62"/>
                <a:gd name="T98" fmla="*/ 50 w 68"/>
                <a:gd name="T99" fmla="*/ 38 h 62"/>
                <a:gd name="T100" fmla="*/ 49 w 68"/>
                <a:gd name="T101" fmla="*/ 37 h 62"/>
                <a:gd name="T102" fmla="*/ 48 w 68"/>
                <a:gd name="T103" fmla="*/ 35 h 62"/>
                <a:gd name="T104" fmla="*/ 53 w 68"/>
                <a:gd name="T105"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53" y="36"/>
                  </a:move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7" name="Freeform 51"/>
            <p:cNvSpPr/>
            <p:nvPr/>
          </p:nvSpPr>
          <p:spPr bwMode="auto">
            <a:xfrm>
              <a:off x="2415086" y="1785624"/>
              <a:ext cx="67427" cy="91947"/>
            </a:xfrm>
            <a:custGeom>
              <a:avLst/>
              <a:gdLst>
                <a:gd name="T0" fmla="*/ 9 w 11"/>
                <a:gd name="T1" fmla="*/ 0 h 15"/>
                <a:gd name="T2" fmla="*/ 5 w 11"/>
                <a:gd name="T3" fmla="*/ 2 h 15"/>
                <a:gd name="T4" fmla="*/ 2 w 11"/>
                <a:gd name="T5" fmla="*/ 2 h 15"/>
                <a:gd name="T6" fmla="*/ 1 w 11"/>
                <a:gd name="T7" fmla="*/ 6 h 15"/>
                <a:gd name="T8" fmla="*/ 2 w 11"/>
                <a:gd name="T9" fmla="*/ 9 h 15"/>
                <a:gd name="T10" fmla="*/ 6 w 11"/>
                <a:gd name="T11" fmla="*/ 8 h 15"/>
                <a:gd name="T12" fmla="*/ 6 w 11"/>
                <a:gd name="T13" fmla="*/ 11 h 15"/>
                <a:gd name="T14" fmla="*/ 7 w 11"/>
                <a:gd name="T15" fmla="*/ 13 h 15"/>
                <a:gd name="T16" fmla="*/ 10 w 11"/>
                <a:gd name="T17" fmla="*/ 15 h 15"/>
                <a:gd name="T18" fmla="*/ 11 w 11"/>
                <a:gd name="T19" fmla="*/ 14 h 15"/>
                <a:gd name="T20" fmla="*/ 11 w 11"/>
                <a:gd name="T21" fmla="*/ 4 h 15"/>
                <a:gd name="T22" fmla="*/ 11 w 11"/>
                <a:gd name="T23" fmla="*/ 4 h 15"/>
                <a:gd name="T24" fmla="*/ 9 w 11"/>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1" y="15"/>
                    <a:pt x="11" y="14"/>
                  </a:cubicBezTo>
                  <a:cubicBezTo>
                    <a:pt x="11" y="4"/>
                    <a:pt x="11" y="4"/>
                    <a:pt x="11" y="4"/>
                  </a:cubicBezTo>
                  <a:cubicBezTo>
                    <a:pt x="11" y="4"/>
                    <a:pt x="11" y="4"/>
                    <a:pt x="11" y="4"/>
                  </a:cubicBezTo>
                  <a:cubicBezTo>
                    <a:pt x="10" y="4"/>
                    <a:pt x="10" y="1"/>
                    <a:pt x="9" y="0"/>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8" name="Freeform 52"/>
            <p:cNvSpPr/>
            <p:nvPr/>
          </p:nvSpPr>
          <p:spPr bwMode="auto">
            <a:xfrm>
              <a:off x="2273079" y="2167713"/>
              <a:ext cx="30649" cy="36779"/>
            </a:xfrm>
            <a:custGeom>
              <a:avLst/>
              <a:gdLst>
                <a:gd name="T0" fmla="*/ 4 w 5"/>
                <a:gd name="T1" fmla="*/ 6 h 6"/>
                <a:gd name="T2" fmla="*/ 5 w 5"/>
                <a:gd name="T3" fmla="*/ 4 h 6"/>
                <a:gd name="T4" fmla="*/ 3 w 5"/>
                <a:gd name="T5" fmla="*/ 0 h 6"/>
                <a:gd name="T6" fmla="*/ 1 w 5"/>
                <a:gd name="T7" fmla="*/ 2 h 6"/>
                <a:gd name="T8" fmla="*/ 0 w 5"/>
                <a:gd name="T9" fmla="*/ 5 h 6"/>
                <a:gd name="T10" fmla="*/ 4 w 5"/>
                <a:gd name="T11" fmla="*/ 6 h 6"/>
              </a:gdLst>
              <a:ahLst/>
              <a:cxnLst>
                <a:cxn ang="0">
                  <a:pos x="T0" y="T1"/>
                </a:cxn>
                <a:cxn ang="0">
                  <a:pos x="T2" y="T3"/>
                </a:cxn>
                <a:cxn ang="0">
                  <a:pos x="T4" y="T5"/>
                </a:cxn>
                <a:cxn ang="0">
                  <a:pos x="T6" y="T7"/>
                </a:cxn>
                <a:cxn ang="0">
                  <a:pos x="T8" y="T9"/>
                </a:cxn>
                <a:cxn ang="0">
                  <a:pos x="T10" y="T11"/>
                </a:cxn>
              </a:cxnLst>
              <a:rect l="0" t="0" r="r" b="b"/>
              <a:pathLst>
                <a:path w="5" h="6">
                  <a:moveTo>
                    <a:pt x="4" y="6"/>
                  </a:moveTo>
                  <a:cubicBezTo>
                    <a:pt x="5" y="6"/>
                    <a:pt x="5" y="5"/>
                    <a:pt x="5" y="4"/>
                  </a:cubicBezTo>
                  <a:cubicBezTo>
                    <a:pt x="5" y="4"/>
                    <a:pt x="4" y="0"/>
                    <a:pt x="3" y="0"/>
                  </a:cubicBezTo>
                  <a:cubicBezTo>
                    <a:pt x="3" y="0"/>
                    <a:pt x="2" y="3"/>
                    <a:pt x="1" y="2"/>
                  </a:cubicBezTo>
                  <a:cubicBezTo>
                    <a:pt x="1" y="2"/>
                    <a:pt x="0" y="4"/>
                    <a:pt x="0" y="5"/>
                  </a:cubicBezTo>
                  <a:cubicBezTo>
                    <a:pt x="1" y="6"/>
                    <a:pt x="3" y="6"/>
                    <a:pt x="4" y="6"/>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Freeform 53"/>
            <p:cNvSpPr/>
            <p:nvPr/>
          </p:nvSpPr>
          <p:spPr bwMode="auto">
            <a:xfrm>
              <a:off x="2254690" y="2001187"/>
              <a:ext cx="73557" cy="55168"/>
            </a:xfrm>
            <a:custGeom>
              <a:avLst/>
              <a:gdLst>
                <a:gd name="T0" fmla="*/ 3 w 12"/>
                <a:gd name="T1" fmla="*/ 8 h 9"/>
                <a:gd name="T2" fmla="*/ 6 w 12"/>
                <a:gd name="T3" fmla="*/ 9 h 9"/>
                <a:gd name="T4" fmla="*/ 10 w 12"/>
                <a:gd name="T5" fmla="*/ 8 h 9"/>
                <a:gd name="T6" fmla="*/ 11 w 12"/>
                <a:gd name="T7" fmla="*/ 3 h 9"/>
                <a:gd name="T8" fmla="*/ 6 w 12"/>
                <a:gd name="T9" fmla="*/ 2 h 9"/>
                <a:gd name="T10" fmla="*/ 2 w 12"/>
                <a:gd name="T11" fmla="*/ 1 h 9"/>
                <a:gd name="T12" fmla="*/ 0 w 12"/>
                <a:gd name="T13" fmla="*/ 3 h 9"/>
                <a:gd name="T14" fmla="*/ 1 w 12"/>
                <a:gd name="T15" fmla="*/ 4 h 9"/>
                <a:gd name="T16" fmla="*/ 1 w 12"/>
                <a:gd name="T17" fmla="*/ 6 h 9"/>
                <a:gd name="T18" fmla="*/ 3 w 12"/>
                <a:gd name="T1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3" y="8"/>
                  </a:moveTo>
                  <a:cubicBezTo>
                    <a:pt x="4" y="9"/>
                    <a:pt x="5" y="9"/>
                    <a:pt x="6" y="9"/>
                  </a:cubicBezTo>
                  <a:cubicBezTo>
                    <a:pt x="7" y="9"/>
                    <a:pt x="9" y="8"/>
                    <a:pt x="10" y="8"/>
                  </a:cubicBezTo>
                  <a:cubicBezTo>
                    <a:pt x="11" y="8"/>
                    <a:pt x="12" y="4"/>
                    <a:pt x="11" y="3"/>
                  </a:cubicBez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0" name="Freeform 54"/>
            <p:cNvSpPr/>
            <p:nvPr/>
          </p:nvSpPr>
          <p:spPr bwMode="auto">
            <a:xfrm>
              <a:off x="1780655" y="2037966"/>
              <a:ext cx="50059" cy="30649"/>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1" name="Freeform 55"/>
            <p:cNvSpPr/>
            <p:nvPr/>
          </p:nvSpPr>
          <p:spPr bwMode="auto">
            <a:xfrm>
              <a:off x="1867493" y="2585559"/>
              <a:ext cx="18389" cy="1226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Freeform 56"/>
            <p:cNvSpPr/>
            <p:nvPr/>
          </p:nvSpPr>
          <p:spPr bwMode="auto">
            <a:xfrm>
              <a:off x="1731616" y="2542650"/>
              <a:ext cx="123617" cy="55168"/>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Freeform 57"/>
            <p:cNvSpPr/>
            <p:nvPr/>
          </p:nvSpPr>
          <p:spPr bwMode="auto">
            <a:xfrm>
              <a:off x="1774525" y="2591688"/>
              <a:ext cx="18389" cy="6130"/>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4" name="Freeform 58"/>
            <p:cNvSpPr/>
            <p:nvPr/>
          </p:nvSpPr>
          <p:spPr bwMode="auto">
            <a:xfrm>
              <a:off x="1774525" y="2524261"/>
              <a:ext cx="12260" cy="1226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5" name="Freeform 59"/>
            <p:cNvSpPr/>
            <p:nvPr/>
          </p:nvSpPr>
          <p:spPr bwMode="auto">
            <a:xfrm>
              <a:off x="1799044" y="2518131"/>
              <a:ext cx="18389" cy="18389"/>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6" name="Freeform 60"/>
            <p:cNvSpPr/>
            <p:nvPr/>
          </p:nvSpPr>
          <p:spPr bwMode="auto">
            <a:xfrm>
              <a:off x="1817433" y="2536520"/>
              <a:ext cx="25540" cy="24519"/>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7" name="Freeform 61"/>
            <p:cNvSpPr/>
            <p:nvPr/>
          </p:nvSpPr>
          <p:spPr bwMode="auto">
            <a:xfrm>
              <a:off x="1867493" y="1865311"/>
              <a:ext cx="6130" cy="6130"/>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1" y="1"/>
                    <a:pt x="1" y="1"/>
                    <a:pt x="1" y="0"/>
                  </a:cubicBezTo>
                  <a:close/>
                </a:path>
              </a:pathLst>
            </a:custGeom>
            <a:solidFill>
              <a:srgbClr val="ADE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8" name="Freeform 62"/>
            <p:cNvSpPr/>
            <p:nvPr/>
          </p:nvSpPr>
          <p:spPr bwMode="auto">
            <a:xfrm>
              <a:off x="1977829" y="2198362"/>
              <a:ext cx="6130" cy="6130"/>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1" y="1"/>
                    <a:pt x="1" y="0"/>
                    <a:pt x="1" y="0"/>
                  </a:cubicBezTo>
                  <a:close/>
                </a:path>
              </a:pathLst>
            </a:custGeom>
            <a:solidFill>
              <a:srgbClr val="ADE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79" name="组合 78"/>
          <p:cNvGrpSpPr/>
          <p:nvPr/>
        </p:nvGrpSpPr>
        <p:grpSpPr>
          <a:xfrm>
            <a:off x="6548399" y="1703806"/>
            <a:ext cx="612023" cy="589087"/>
            <a:chOff x="2817029" y="824988"/>
            <a:chExt cx="1041147" cy="1002129"/>
          </a:xfrm>
        </p:grpSpPr>
        <p:sp>
          <p:nvSpPr>
            <p:cNvPr id="80" name="任意多边形 79"/>
            <p:cNvSpPr/>
            <p:nvPr/>
          </p:nvSpPr>
          <p:spPr>
            <a:xfrm rot="19995040">
              <a:off x="2817029" y="824988"/>
              <a:ext cx="1041147" cy="1002129"/>
            </a:xfrm>
            <a:custGeom>
              <a:avLst/>
              <a:gdLst>
                <a:gd name="connsiteX0" fmla="*/ 995485 w 1041147"/>
                <a:gd name="connsiteY0" fmla="*/ 763933 h 1002129"/>
                <a:gd name="connsiteX1" fmla="*/ 1041147 w 1041147"/>
                <a:gd name="connsiteY1" fmla="*/ 961848 h 1002129"/>
                <a:gd name="connsiteX2" fmla="*/ 1038147 w 1041147"/>
                <a:gd name="connsiteY2" fmla="*/ 1002129 h 1002129"/>
                <a:gd name="connsiteX3" fmla="*/ 570086 w 1041147"/>
                <a:gd name="connsiteY3" fmla="*/ 554754 h 1002129"/>
                <a:gd name="connsiteX4" fmla="*/ 459635 w 1041147"/>
                <a:gd name="connsiteY4" fmla="*/ 548516 h 1002129"/>
                <a:gd name="connsiteX5" fmla="*/ 453228 w 1041147"/>
                <a:gd name="connsiteY5" fmla="*/ 471062 h 1002129"/>
                <a:gd name="connsiteX6" fmla="*/ 5853 w 1041147"/>
                <a:gd name="connsiteY6" fmla="*/ 3000 h 1002129"/>
                <a:gd name="connsiteX7" fmla="*/ 0 w 1041147"/>
                <a:gd name="connsiteY7" fmla="*/ 2662 h 1002129"/>
                <a:gd name="connsiteX8" fmla="*/ 46134 w 1041147"/>
                <a:gd name="connsiteY8" fmla="*/ 0 h 1002129"/>
                <a:gd name="connsiteX9" fmla="*/ 519324 w 1041147"/>
                <a:gd name="connsiteY9" fmla="*/ 367998 h 1002129"/>
                <a:gd name="connsiteX10" fmla="*/ 543427 w 1041147"/>
                <a:gd name="connsiteY10" fmla="*/ 460740 h 1002129"/>
                <a:gd name="connsiteX11" fmla="*/ 577194 w 1041147"/>
                <a:gd name="connsiteY11" fmla="*/ 463719 h 1002129"/>
                <a:gd name="connsiteX12" fmla="*/ 995485 w 1041147"/>
                <a:gd name="connsiteY12" fmla="*/ 763933 h 1002129"/>
                <a:gd name="connsiteX13" fmla="*/ 995485 w 1041147"/>
                <a:gd name="connsiteY13" fmla="*/ 763933 h 1007982"/>
                <a:gd name="connsiteX14" fmla="*/ 995485 w 1041147"/>
                <a:gd name="connsiteY14" fmla="*/ 763933 h 100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1147" h="1002128">
                  <a:moveTo>
                    <a:pt x="995485" y="763933"/>
                  </a:moveTo>
                  <a:cubicBezTo>
                    <a:pt x="1024888" y="824764"/>
                    <a:pt x="1041147" y="891645"/>
                    <a:pt x="1041147" y="961848"/>
                  </a:cubicBezTo>
                  <a:lnTo>
                    <a:pt x="1038147" y="1002129"/>
                  </a:lnTo>
                  <a:cubicBezTo>
                    <a:pt x="1012111" y="777784"/>
                    <a:pt x="819403" y="596555"/>
                    <a:pt x="570086" y="554754"/>
                  </a:cubicBezTo>
                  <a:lnTo>
                    <a:pt x="459635" y="548516"/>
                  </a:lnTo>
                  <a:lnTo>
                    <a:pt x="453228" y="471062"/>
                  </a:lnTo>
                  <a:cubicBezTo>
                    <a:pt x="411426" y="221745"/>
                    <a:pt x="230197" y="29036"/>
                    <a:pt x="5853" y="3000"/>
                  </a:cubicBezTo>
                  <a:lnTo>
                    <a:pt x="0" y="2662"/>
                  </a:lnTo>
                  <a:lnTo>
                    <a:pt x="46134" y="0"/>
                  </a:lnTo>
                  <a:cubicBezTo>
                    <a:pt x="261132" y="0"/>
                    <a:pt x="444963" y="152494"/>
                    <a:pt x="519324" y="367998"/>
                  </a:cubicBezTo>
                  <a:lnTo>
                    <a:pt x="543427" y="460740"/>
                  </a:lnTo>
                  <a:lnTo>
                    <a:pt x="577194" y="463719"/>
                  </a:lnTo>
                  <a:cubicBezTo>
                    <a:pt x="766321" y="497585"/>
                    <a:pt x="921977" y="611855"/>
                    <a:pt x="995485" y="7639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rot="610869">
              <a:off x="3193279" y="1373828"/>
              <a:ext cx="239931" cy="45719"/>
            </a:xfrm>
            <a:custGeom>
              <a:avLst/>
              <a:gdLst>
                <a:gd name="connsiteX0" fmla="*/ 523250 w 1042875"/>
                <a:gd name="connsiteY0" fmla="*/ 0 h 247306"/>
                <a:gd name="connsiteX1" fmla="*/ 1008184 w 1042875"/>
                <a:gd name="connsiteY1" fmla="*/ 200866 h 247306"/>
                <a:gd name="connsiteX2" fmla="*/ 1042875 w 1042875"/>
                <a:gd name="connsiteY2" fmla="*/ 242912 h 247306"/>
                <a:gd name="connsiteX3" fmla="*/ 933921 w 1042875"/>
                <a:gd name="connsiteY3" fmla="*/ 200443 h 247306"/>
                <a:gd name="connsiteX4" fmla="*/ 527073 w 1042875"/>
                <a:gd name="connsiteY4" fmla="*/ 141455 h 247306"/>
                <a:gd name="connsiteX5" fmla="*/ 120225 w 1042875"/>
                <a:gd name="connsiteY5" fmla="*/ 200443 h 247306"/>
                <a:gd name="connsiteX6" fmla="*/ 0 w 1042875"/>
                <a:gd name="connsiteY6" fmla="*/ 247306 h 247306"/>
                <a:gd name="connsiteX7" fmla="*/ 38316 w 1042875"/>
                <a:gd name="connsiteY7" fmla="*/ 200866 h 247306"/>
                <a:gd name="connsiteX8" fmla="*/ 523250 w 1042875"/>
                <a:gd name="connsiteY8" fmla="*/ 0 h 247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2875" h="247306">
                  <a:moveTo>
                    <a:pt x="523250" y="0"/>
                  </a:moveTo>
                  <a:cubicBezTo>
                    <a:pt x="712629" y="0"/>
                    <a:pt x="884079" y="76761"/>
                    <a:pt x="1008184" y="200866"/>
                  </a:cubicBezTo>
                  <a:lnTo>
                    <a:pt x="1042875" y="242912"/>
                  </a:lnTo>
                  <a:lnTo>
                    <a:pt x="933921" y="200443"/>
                  </a:lnTo>
                  <a:cubicBezTo>
                    <a:pt x="808872" y="162459"/>
                    <a:pt x="671388" y="141455"/>
                    <a:pt x="527073" y="141455"/>
                  </a:cubicBezTo>
                  <a:cubicBezTo>
                    <a:pt x="382758" y="141455"/>
                    <a:pt x="245274" y="162459"/>
                    <a:pt x="120225" y="200443"/>
                  </a:cubicBezTo>
                  <a:lnTo>
                    <a:pt x="0" y="247306"/>
                  </a:lnTo>
                  <a:lnTo>
                    <a:pt x="38316" y="200866"/>
                  </a:lnTo>
                  <a:cubicBezTo>
                    <a:pt x="162422" y="76761"/>
                    <a:pt x="333872" y="0"/>
                    <a:pt x="5232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4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300"/>
                                        <p:tgtEl>
                                          <p:spTgt spid="14"/>
                                        </p:tgtEl>
                                      </p:cBhvr>
                                    </p:animEffect>
                                    <p:anim calcmode="lin" valueType="num">
                                      <p:cBhvr>
                                        <p:cTn id="8" dur="1300" fill="hold"/>
                                        <p:tgtEl>
                                          <p:spTgt spid="14"/>
                                        </p:tgtEl>
                                        <p:attrNameLst>
                                          <p:attrName>ppt_x</p:attrName>
                                        </p:attrNameLst>
                                      </p:cBhvr>
                                      <p:tavLst>
                                        <p:tav tm="0">
                                          <p:val>
                                            <p:strVal val="#ppt_x"/>
                                          </p:val>
                                        </p:tav>
                                        <p:tav tm="100000">
                                          <p:val>
                                            <p:strVal val="#ppt_x"/>
                                          </p:val>
                                        </p:tav>
                                      </p:tavLst>
                                    </p:anim>
                                    <p:anim calcmode="lin" valueType="num">
                                      <p:cBhvr>
                                        <p:cTn id="9" dur="1300" fill="hold"/>
                                        <p:tgtEl>
                                          <p:spTgt spid="14"/>
                                        </p:tgtEl>
                                        <p:attrNameLst>
                                          <p:attrName>ppt_y</p:attrName>
                                        </p:attrNameLst>
                                      </p:cBhvr>
                                      <p:tavLst>
                                        <p:tav tm="0">
                                          <p:val>
                                            <p:strVal val="#ppt_y+.1"/>
                                          </p:val>
                                        </p:tav>
                                        <p:tav tm="100000">
                                          <p:val>
                                            <p:strVal val="#ppt_y"/>
                                          </p:val>
                                        </p:tav>
                                      </p:tavLst>
                                    </p:anim>
                                  </p:childTnLst>
                                </p:cTn>
                              </p:par>
                              <p:par>
                                <p:cTn id="10" presetID="6" presetClass="emph" presetSubtype="0" repeatCount="indefinite" accel="45000" decel="20000" autoRev="1" fill="hold" grpId="1" nodeType="withEffect">
                                  <p:stCondLst>
                                    <p:cond delay="1400"/>
                                  </p:stCondLst>
                                  <p:childTnLst>
                                    <p:animScale>
                                      <p:cBhvr>
                                        <p:cTn id="11" dur="2000" fill="hold"/>
                                        <p:tgtEl>
                                          <p:spTgt spid="14"/>
                                        </p:tgtEl>
                                      </p:cBhvr>
                                      <p:by x="104000" y="104000"/>
                                    </p:animScale>
                                  </p:childTnLst>
                                </p:cTn>
                              </p:par>
                              <p:par>
                                <p:cTn id="12" presetID="0" presetClass="path" presetSubtype="0" repeatCount="indefinite" accel="50000" autoRev="1" fill="hold" grpId="2" nodeType="withEffect">
                                  <p:stCondLst>
                                    <p:cond delay="1500"/>
                                  </p:stCondLst>
                                  <p:childTnLst>
                                    <p:animMotion origin="layout" path="M 2.77778E-06 -3.95062E-06 L 2.77778E-06 4.5679E-06" pathEditMode="relative" rAng="0" ptsTypes="AA">
                                      <p:cBhvr>
                                        <p:cTn id="13" dur="540" fill="hold"/>
                                        <p:tgtEl>
                                          <p:spTgt spid="14"/>
                                        </p:tgtEl>
                                        <p:attrNameLst>
                                          <p:attrName>ppt_x</p:attrName>
                                          <p:attrName>ppt_y</p:attrName>
                                        </p:attrNameLst>
                                      </p:cBhvr>
                                      <p:rCtr x="0" y="309"/>
                                    </p:animMotion>
                                  </p:childTnLst>
                                </p:cTn>
                              </p:par>
                              <p:par>
                                <p:cTn id="14" presetID="10" presetClass="entr" presetSubtype="0" fill="hold" nodeType="withEffect">
                                  <p:stCondLst>
                                    <p:cond delay="110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16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563499" y="274078"/>
            <a:ext cx="2173605" cy="400110"/>
          </a:xfrm>
          <a:prstGeom prst="rect">
            <a:avLst/>
          </a:prstGeom>
          <a:noFill/>
        </p:spPr>
        <p:txBody>
          <a:bodyPr wrap="square" rtlCol="0">
            <a:spAutoFit/>
          </a:bodyPr>
          <a:lstStyle/>
          <a:p>
            <a:pPr algn="just"/>
            <a:r>
              <a:rPr lang="zh-CN" altLang="en-US" sz="2000" dirty="0">
                <a:solidFill>
                  <a:schemeClr val="bg1"/>
                </a:solidFill>
                <a:latin typeface="微软雅黑" panose="020B0503020204020204" pitchFamily="34" charset="-122"/>
                <a:ea typeface="微软雅黑" panose="020B0503020204020204" pitchFamily="34" charset="-122"/>
              </a:rPr>
              <a:t>清洗和计算</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grpSp>
        <p:nvGrpSpPr>
          <p:cNvPr id="79" name="组合 78"/>
          <p:cNvGrpSpPr/>
          <p:nvPr/>
        </p:nvGrpSpPr>
        <p:grpSpPr>
          <a:xfrm>
            <a:off x="8011439" y="302048"/>
            <a:ext cx="612023" cy="589087"/>
            <a:chOff x="2817029" y="824988"/>
            <a:chExt cx="1041147" cy="1002129"/>
          </a:xfrm>
        </p:grpSpPr>
        <p:sp>
          <p:nvSpPr>
            <p:cNvPr id="80" name="任意多边形 79"/>
            <p:cNvSpPr/>
            <p:nvPr/>
          </p:nvSpPr>
          <p:spPr>
            <a:xfrm rot="19995040">
              <a:off x="2817029" y="824988"/>
              <a:ext cx="1041147" cy="1002129"/>
            </a:xfrm>
            <a:custGeom>
              <a:avLst/>
              <a:gdLst>
                <a:gd name="connsiteX0" fmla="*/ 995485 w 1041147"/>
                <a:gd name="connsiteY0" fmla="*/ 763933 h 1002129"/>
                <a:gd name="connsiteX1" fmla="*/ 1041147 w 1041147"/>
                <a:gd name="connsiteY1" fmla="*/ 961848 h 1002129"/>
                <a:gd name="connsiteX2" fmla="*/ 1038147 w 1041147"/>
                <a:gd name="connsiteY2" fmla="*/ 1002129 h 1002129"/>
                <a:gd name="connsiteX3" fmla="*/ 570086 w 1041147"/>
                <a:gd name="connsiteY3" fmla="*/ 554754 h 1002129"/>
                <a:gd name="connsiteX4" fmla="*/ 459635 w 1041147"/>
                <a:gd name="connsiteY4" fmla="*/ 548516 h 1002129"/>
                <a:gd name="connsiteX5" fmla="*/ 453228 w 1041147"/>
                <a:gd name="connsiteY5" fmla="*/ 471062 h 1002129"/>
                <a:gd name="connsiteX6" fmla="*/ 5853 w 1041147"/>
                <a:gd name="connsiteY6" fmla="*/ 3000 h 1002129"/>
                <a:gd name="connsiteX7" fmla="*/ 0 w 1041147"/>
                <a:gd name="connsiteY7" fmla="*/ 2662 h 1002129"/>
                <a:gd name="connsiteX8" fmla="*/ 46134 w 1041147"/>
                <a:gd name="connsiteY8" fmla="*/ 0 h 1002129"/>
                <a:gd name="connsiteX9" fmla="*/ 519324 w 1041147"/>
                <a:gd name="connsiteY9" fmla="*/ 367998 h 1002129"/>
                <a:gd name="connsiteX10" fmla="*/ 543427 w 1041147"/>
                <a:gd name="connsiteY10" fmla="*/ 460740 h 1002129"/>
                <a:gd name="connsiteX11" fmla="*/ 577194 w 1041147"/>
                <a:gd name="connsiteY11" fmla="*/ 463719 h 1002129"/>
                <a:gd name="connsiteX12" fmla="*/ 995485 w 1041147"/>
                <a:gd name="connsiteY12" fmla="*/ 763933 h 1002129"/>
                <a:gd name="connsiteX13" fmla="*/ 995485 w 1041147"/>
                <a:gd name="connsiteY13" fmla="*/ 763933 h 1007982"/>
                <a:gd name="connsiteX14" fmla="*/ 995485 w 1041147"/>
                <a:gd name="connsiteY14" fmla="*/ 763933 h 100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1147" h="1002128">
                  <a:moveTo>
                    <a:pt x="995485" y="763933"/>
                  </a:moveTo>
                  <a:cubicBezTo>
                    <a:pt x="1024888" y="824764"/>
                    <a:pt x="1041147" y="891645"/>
                    <a:pt x="1041147" y="961848"/>
                  </a:cubicBezTo>
                  <a:lnTo>
                    <a:pt x="1038147" y="1002129"/>
                  </a:lnTo>
                  <a:cubicBezTo>
                    <a:pt x="1012111" y="777784"/>
                    <a:pt x="819403" y="596555"/>
                    <a:pt x="570086" y="554754"/>
                  </a:cubicBezTo>
                  <a:lnTo>
                    <a:pt x="459635" y="548516"/>
                  </a:lnTo>
                  <a:lnTo>
                    <a:pt x="453228" y="471062"/>
                  </a:lnTo>
                  <a:cubicBezTo>
                    <a:pt x="411426" y="221745"/>
                    <a:pt x="230197" y="29036"/>
                    <a:pt x="5853" y="3000"/>
                  </a:cubicBezTo>
                  <a:lnTo>
                    <a:pt x="0" y="2662"/>
                  </a:lnTo>
                  <a:lnTo>
                    <a:pt x="46134" y="0"/>
                  </a:lnTo>
                  <a:cubicBezTo>
                    <a:pt x="261132" y="0"/>
                    <a:pt x="444963" y="152494"/>
                    <a:pt x="519324" y="367998"/>
                  </a:cubicBezTo>
                  <a:lnTo>
                    <a:pt x="543427" y="460740"/>
                  </a:lnTo>
                  <a:lnTo>
                    <a:pt x="577194" y="463719"/>
                  </a:lnTo>
                  <a:cubicBezTo>
                    <a:pt x="766321" y="497585"/>
                    <a:pt x="921977" y="611855"/>
                    <a:pt x="995485" y="7639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rot="610869">
              <a:off x="3193279" y="1373828"/>
              <a:ext cx="239931" cy="45719"/>
            </a:xfrm>
            <a:custGeom>
              <a:avLst/>
              <a:gdLst>
                <a:gd name="connsiteX0" fmla="*/ 523250 w 1042875"/>
                <a:gd name="connsiteY0" fmla="*/ 0 h 247306"/>
                <a:gd name="connsiteX1" fmla="*/ 1008184 w 1042875"/>
                <a:gd name="connsiteY1" fmla="*/ 200866 h 247306"/>
                <a:gd name="connsiteX2" fmla="*/ 1042875 w 1042875"/>
                <a:gd name="connsiteY2" fmla="*/ 242912 h 247306"/>
                <a:gd name="connsiteX3" fmla="*/ 933921 w 1042875"/>
                <a:gd name="connsiteY3" fmla="*/ 200443 h 247306"/>
                <a:gd name="connsiteX4" fmla="*/ 527073 w 1042875"/>
                <a:gd name="connsiteY4" fmla="*/ 141455 h 247306"/>
                <a:gd name="connsiteX5" fmla="*/ 120225 w 1042875"/>
                <a:gd name="connsiteY5" fmla="*/ 200443 h 247306"/>
                <a:gd name="connsiteX6" fmla="*/ 0 w 1042875"/>
                <a:gd name="connsiteY6" fmla="*/ 247306 h 247306"/>
                <a:gd name="connsiteX7" fmla="*/ 38316 w 1042875"/>
                <a:gd name="connsiteY7" fmla="*/ 200866 h 247306"/>
                <a:gd name="connsiteX8" fmla="*/ 523250 w 1042875"/>
                <a:gd name="connsiteY8" fmla="*/ 0 h 247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2875" h="247306">
                  <a:moveTo>
                    <a:pt x="523250" y="0"/>
                  </a:moveTo>
                  <a:cubicBezTo>
                    <a:pt x="712629" y="0"/>
                    <a:pt x="884079" y="76761"/>
                    <a:pt x="1008184" y="200866"/>
                  </a:cubicBezTo>
                  <a:lnTo>
                    <a:pt x="1042875" y="242912"/>
                  </a:lnTo>
                  <a:lnTo>
                    <a:pt x="933921" y="200443"/>
                  </a:lnTo>
                  <a:cubicBezTo>
                    <a:pt x="808872" y="162459"/>
                    <a:pt x="671388" y="141455"/>
                    <a:pt x="527073" y="141455"/>
                  </a:cubicBezTo>
                  <a:cubicBezTo>
                    <a:pt x="382758" y="141455"/>
                    <a:pt x="245274" y="162459"/>
                    <a:pt x="120225" y="200443"/>
                  </a:cubicBezTo>
                  <a:lnTo>
                    <a:pt x="0" y="247306"/>
                  </a:lnTo>
                  <a:lnTo>
                    <a:pt x="38316" y="200866"/>
                  </a:lnTo>
                  <a:cubicBezTo>
                    <a:pt x="162422" y="76761"/>
                    <a:pt x="333872" y="0"/>
                    <a:pt x="5232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180060" y="261679"/>
            <a:ext cx="279048" cy="394155"/>
            <a:chOff x="2044835" y="1472926"/>
            <a:chExt cx="1309607" cy="1849821"/>
          </a:xfrm>
        </p:grpSpPr>
        <p:sp>
          <p:nvSpPr>
            <p:cNvPr id="86" name="椭圆 1"/>
            <p:cNvSpPr/>
            <p:nvPr/>
          </p:nvSpPr>
          <p:spPr>
            <a:xfrm rot="21199700">
              <a:off x="2044835" y="1548688"/>
              <a:ext cx="661916" cy="1394539"/>
            </a:xfrm>
            <a:custGeom>
              <a:avLst/>
              <a:gdLst/>
              <a:ahLst/>
              <a:cxnLst/>
              <a:rect l="l" t="t" r="r" b="b"/>
              <a:pathLst>
                <a:path w="1023279" h="2155865">
                  <a:moveTo>
                    <a:pt x="987807" y="0"/>
                  </a:moveTo>
                  <a:lnTo>
                    <a:pt x="1023279" y="1535"/>
                  </a:lnTo>
                  <a:lnTo>
                    <a:pt x="1023279" y="2155865"/>
                  </a:lnTo>
                  <a:cubicBezTo>
                    <a:pt x="928106" y="2155503"/>
                    <a:pt x="876542" y="2151442"/>
                    <a:pt x="718072" y="2146538"/>
                  </a:cubicBezTo>
                  <a:cubicBezTo>
                    <a:pt x="501793" y="1979917"/>
                    <a:pt x="44594" y="1661649"/>
                    <a:pt x="3190" y="1155303"/>
                  </a:cubicBezTo>
                  <a:cubicBezTo>
                    <a:pt x="-52184" y="339077"/>
                    <a:pt x="626793" y="2434"/>
                    <a:pt x="987807" y="0"/>
                  </a:cubicBezTo>
                  <a:close/>
                </a:path>
              </a:pathLst>
            </a:cu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1"/>
            <p:cNvSpPr/>
            <p:nvPr/>
          </p:nvSpPr>
          <p:spPr>
            <a:xfrm rot="21199700">
              <a:off x="2285459" y="1534663"/>
              <a:ext cx="420434" cy="1393832"/>
            </a:xfrm>
            <a:custGeom>
              <a:avLst/>
              <a:gdLst/>
              <a:ahLst/>
              <a:cxnLst/>
              <a:rect l="l" t="t" r="r" b="b"/>
              <a:pathLst>
                <a:path w="649963" h="2154772">
                  <a:moveTo>
                    <a:pt x="639749" y="0"/>
                  </a:moveTo>
                  <a:lnTo>
                    <a:pt x="649963" y="442"/>
                  </a:lnTo>
                  <a:lnTo>
                    <a:pt x="649963" y="2154772"/>
                  </a:lnTo>
                  <a:cubicBezTo>
                    <a:pt x="554924" y="2154411"/>
                    <a:pt x="503371" y="2150360"/>
                    <a:pt x="345422" y="2145467"/>
                  </a:cubicBezTo>
                  <a:cubicBezTo>
                    <a:pt x="173700" y="1932765"/>
                    <a:pt x="28030" y="1665053"/>
                    <a:pt x="3756" y="1336581"/>
                  </a:cubicBezTo>
                  <a:cubicBezTo>
                    <a:pt x="-38896" y="640931"/>
                    <a:pt x="288527" y="212705"/>
                    <a:pt x="639749" y="0"/>
                  </a:cubicBezTo>
                  <a:close/>
                </a:path>
              </a:pathLst>
            </a:custGeom>
            <a:solidFill>
              <a:srgbClr val="00B0F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1"/>
            <p:cNvSpPr/>
            <p:nvPr/>
          </p:nvSpPr>
          <p:spPr>
            <a:xfrm rot="21199700" flipH="1">
              <a:off x="2692526" y="1472926"/>
              <a:ext cx="661916" cy="1394539"/>
            </a:xfrm>
            <a:custGeom>
              <a:avLst/>
              <a:gdLst/>
              <a:ahLst/>
              <a:cxnLst/>
              <a:rect l="l" t="t" r="r" b="b"/>
              <a:pathLst>
                <a:path w="1023279" h="2155865">
                  <a:moveTo>
                    <a:pt x="987807" y="0"/>
                  </a:moveTo>
                  <a:lnTo>
                    <a:pt x="1023279" y="1535"/>
                  </a:lnTo>
                  <a:lnTo>
                    <a:pt x="1023279" y="2155865"/>
                  </a:lnTo>
                  <a:cubicBezTo>
                    <a:pt x="928106" y="2155503"/>
                    <a:pt x="876542" y="2151442"/>
                    <a:pt x="718072" y="2146538"/>
                  </a:cubicBezTo>
                  <a:cubicBezTo>
                    <a:pt x="501793" y="1979917"/>
                    <a:pt x="44594" y="1661649"/>
                    <a:pt x="3190" y="1155303"/>
                  </a:cubicBezTo>
                  <a:cubicBezTo>
                    <a:pt x="-52184" y="339077"/>
                    <a:pt x="626793" y="2434"/>
                    <a:pt x="987807" y="0"/>
                  </a:cubicBezTo>
                  <a:close/>
                </a:path>
              </a:pathLst>
            </a:custGeom>
            <a:solidFill>
              <a:srgbClr val="00B0F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1"/>
            <p:cNvSpPr/>
            <p:nvPr/>
          </p:nvSpPr>
          <p:spPr>
            <a:xfrm rot="21199700" flipH="1">
              <a:off x="2693301" y="1486957"/>
              <a:ext cx="420434" cy="1393832"/>
            </a:xfrm>
            <a:custGeom>
              <a:avLst/>
              <a:gdLst/>
              <a:ahLst/>
              <a:cxnLst/>
              <a:rect l="l" t="t" r="r" b="b"/>
              <a:pathLst>
                <a:path w="649963" h="2154772">
                  <a:moveTo>
                    <a:pt x="639749" y="0"/>
                  </a:moveTo>
                  <a:lnTo>
                    <a:pt x="649963" y="442"/>
                  </a:lnTo>
                  <a:lnTo>
                    <a:pt x="649963" y="2154772"/>
                  </a:lnTo>
                  <a:cubicBezTo>
                    <a:pt x="554924" y="2154411"/>
                    <a:pt x="503371" y="2150360"/>
                    <a:pt x="345422" y="2145467"/>
                  </a:cubicBezTo>
                  <a:cubicBezTo>
                    <a:pt x="173700" y="1932765"/>
                    <a:pt x="28030" y="1665053"/>
                    <a:pt x="3756" y="1336581"/>
                  </a:cubicBezTo>
                  <a:cubicBezTo>
                    <a:pt x="-38896" y="640931"/>
                    <a:pt x="288527" y="212705"/>
                    <a:pt x="639749" y="0"/>
                  </a:cubicBezTo>
                  <a:close/>
                </a:path>
              </a:pathLst>
            </a:cu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12"/>
            <p:cNvSpPr/>
            <p:nvPr/>
          </p:nvSpPr>
          <p:spPr>
            <a:xfrm rot="21199700">
              <a:off x="2390439" y="1514718"/>
              <a:ext cx="476994" cy="115683"/>
            </a:xfrm>
            <a:custGeom>
              <a:avLst/>
              <a:gdLst/>
              <a:ahLst/>
              <a:cxnLst/>
              <a:rect l="l" t="t" r="r" b="b"/>
              <a:pathLst>
                <a:path w="737401" h="178838">
                  <a:moveTo>
                    <a:pt x="340811" y="0"/>
                  </a:moveTo>
                  <a:lnTo>
                    <a:pt x="361116" y="879"/>
                  </a:lnTo>
                  <a:lnTo>
                    <a:pt x="361116" y="442"/>
                  </a:lnTo>
                  <a:lnTo>
                    <a:pt x="365717" y="243"/>
                  </a:lnTo>
                  <a:cubicBezTo>
                    <a:pt x="365825" y="147"/>
                    <a:pt x="365946" y="74"/>
                    <a:pt x="366068" y="0"/>
                  </a:cubicBezTo>
                  <a:lnTo>
                    <a:pt x="368699" y="114"/>
                  </a:lnTo>
                  <a:lnTo>
                    <a:pt x="371330" y="0"/>
                  </a:lnTo>
                  <a:lnTo>
                    <a:pt x="371680" y="243"/>
                  </a:lnTo>
                  <a:lnTo>
                    <a:pt x="376282" y="442"/>
                  </a:lnTo>
                  <a:lnTo>
                    <a:pt x="376282" y="879"/>
                  </a:lnTo>
                  <a:lnTo>
                    <a:pt x="396589" y="0"/>
                  </a:lnTo>
                  <a:cubicBezTo>
                    <a:pt x="494035" y="657"/>
                    <a:pt x="614647" y="25664"/>
                    <a:pt x="737401" y="78657"/>
                  </a:cubicBezTo>
                  <a:cubicBezTo>
                    <a:pt x="726903" y="134710"/>
                    <a:pt x="565744" y="178838"/>
                    <a:pt x="368700" y="178838"/>
                  </a:cubicBezTo>
                  <a:cubicBezTo>
                    <a:pt x="171657" y="178838"/>
                    <a:pt x="10498" y="134710"/>
                    <a:pt x="0" y="78657"/>
                  </a:cubicBezTo>
                  <a:cubicBezTo>
                    <a:pt x="122753" y="25664"/>
                    <a:pt x="243365" y="657"/>
                    <a:pt x="340811" y="0"/>
                  </a:cubicBezTo>
                  <a:close/>
                </a:path>
              </a:pathLst>
            </a:cu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2660429" y="2876775"/>
              <a:ext cx="328970" cy="445972"/>
              <a:chOff x="2592215" y="2837140"/>
              <a:chExt cx="459661" cy="623145"/>
            </a:xfrm>
          </p:grpSpPr>
          <p:sp>
            <p:nvSpPr>
              <p:cNvPr id="92" name="矩形 91"/>
              <p:cNvSpPr/>
              <p:nvPr/>
            </p:nvSpPr>
            <p:spPr>
              <a:xfrm rot="20899700">
                <a:off x="2620727" y="2875153"/>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rot="21499700">
                <a:off x="2945714" y="2837140"/>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rot="21259700">
                <a:off x="2827857" y="2850926"/>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rot="21139700">
                <a:off x="2725042" y="2862953"/>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17"/>
              <p:cNvSpPr/>
              <p:nvPr/>
            </p:nvSpPr>
            <p:spPr>
              <a:xfrm rot="21199700">
                <a:off x="2592215" y="3136526"/>
                <a:ext cx="459661" cy="323759"/>
              </a:xfrm>
              <a:custGeom>
                <a:avLst/>
                <a:gdLst>
                  <a:gd name="connsiteX0" fmla="*/ 95250 w 995288"/>
                  <a:gd name="connsiteY0" fmla="*/ 0 h 932556"/>
                  <a:gd name="connsiteX1" fmla="*/ 887338 w 995288"/>
                  <a:gd name="connsiteY1" fmla="*/ 0 h 932556"/>
                  <a:gd name="connsiteX2" fmla="*/ 995288 w 995288"/>
                  <a:gd name="connsiteY2" fmla="*/ 648072 h 932556"/>
                  <a:gd name="connsiteX3" fmla="*/ 0 w 995288"/>
                  <a:gd name="connsiteY3" fmla="*/ 654422 h 932556"/>
                  <a:gd name="connsiteX4" fmla="*/ 95250 w 995288"/>
                  <a:gd name="connsiteY4" fmla="*/ 0 h 932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288" h="932556">
                    <a:moveTo>
                      <a:pt x="95250" y="0"/>
                    </a:moveTo>
                    <a:cubicBezTo>
                      <a:pt x="352609" y="66552"/>
                      <a:pt x="629980" y="84299"/>
                      <a:pt x="887338" y="0"/>
                    </a:cubicBezTo>
                    <a:lnTo>
                      <a:pt x="995288" y="648072"/>
                    </a:lnTo>
                    <a:cubicBezTo>
                      <a:pt x="959859" y="1054472"/>
                      <a:pt x="10029" y="997322"/>
                      <a:pt x="0" y="654422"/>
                    </a:cubicBezTo>
                    <a:lnTo>
                      <a:pt x="9525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8" name="矩形 127"/>
          <p:cNvSpPr/>
          <p:nvPr/>
        </p:nvSpPr>
        <p:spPr>
          <a:xfrm>
            <a:off x="688648" y="997347"/>
            <a:ext cx="4576688" cy="1993238"/>
          </a:xfrm>
          <a:prstGeom prst="rect">
            <a:avLst/>
          </a:prstGeom>
        </p:spPr>
        <p:txBody>
          <a:bodyPr wrap="square">
            <a:spAutoFit/>
          </a:bodyPr>
          <a:lstStyle/>
          <a:p>
            <a:pPr marL="285750" indent="-285750">
              <a:lnSpc>
                <a:spcPct val="150000"/>
              </a:lnSpc>
              <a:buFontTx/>
              <a:buChar char="-"/>
            </a:pPr>
            <a:r>
              <a:rPr lang="zh-CN" altLang="en-US" sz="1400" dirty="0">
                <a:solidFill>
                  <a:schemeClr val="bg1"/>
                </a:solidFill>
                <a:latin typeface="微软雅黑" panose="020B0503020204020204" pitchFamily="34" charset="-122"/>
                <a:ea typeface="微软雅黑" panose="020B0503020204020204" pitchFamily="34" charset="-122"/>
              </a:rPr>
              <a:t>缺失值太多的，剔除</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Tx/>
              <a:buChar char="-"/>
            </a:pP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en-US" altLang="zh-CN" sz="1400" dirty="0" err="1">
                <a:solidFill>
                  <a:schemeClr val="bg1"/>
                </a:solidFill>
                <a:latin typeface="微软雅黑" panose="020B0503020204020204" pitchFamily="34" charset="-122"/>
                <a:ea typeface="微软雅黑" panose="020B0503020204020204" pitchFamily="34" charset="-122"/>
              </a:rPr>
              <a:t>start_time</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err="1">
                <a:solidFill>
                  <a:schemeClr val="bg1"/>
                </a:solidFill>
                <a:latin typeface="微软雅黑" panose="020B0503020204020204" pitchFamily="34" charset="-122"/>
                <a:ea typeface="微软雅黑" panose="020B0503020204020204" pitchFamily="34" charset="-122"/>
              </a:rPr>
              <a:t>end_time</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err="1">
                <a:solidFill>
                  <a:schemeClr val="bg1"/>
                </a:solidFill>
                <a:latin typeface="微软雅黑" panose="020B0503020204020204" pitchFamily="34" charset="-122"/>
                <a:ea typeface="微软雅黑" panose="020B0503020204020204" pitchFamily="34" charset="-122"/>
              </a:rPr>
              <a:t>raw_dur</a:t>
            </a:r>
            <a:r>
              <a:rPr lang="zh-CN" altLang="en-US" sz="1400" dirty="0">
                <a:solidFill>
                  <a:schemeClr val="bg1"/>
                </a:solidFill>
                <a:latin typeface="微软雅黑" panose="020B0503020204020204" pitchFamily="34" charset="-122"/>
                <a:ea typeface="微软雅黑" panose="020B0503020204020204" pitchFamily="34" charset="-122"/>
              </a:rPr>
              <a:t>知二得三，互相计算</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Tx/>
              <a:buChar char="-"/>
            </a:pP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sz="1400" dirty="0">
                <a:solidFill>
                  <a:schemeClr val="bg1"/>
                </a:solidFill>
                <a:latin typeface="微软雅黑" panose="020B0503020204020204" pitchFamily="34" charset="-122"/>
                <a:ea typeface="微软雅黑" panose="020B0503020204020204" pitchFamily="34" charset="-122"/>
              </a:rPr>
              <a:t>空值填充</a:t>
            </a:r>
            <a:r>
              <a:rPr lang="en-US" altLang="zh-CN" sz="1400" dirty="0">
                <a:solidFill>
                  <a:schemeClr val="bg1"/>
                </a:solidFill>
                <a:latin typeface="微软雅黑" panose="020B0503020204020204" pitchFamily="34" charset="-122"/>
                <a:ea typeface="微软雅黑" panose="020B0503020204020204" pitchFamily="34" charset="-122"/>
              </a:rPr>
              <a:t>0</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598A83C7-4C3C-53F7-5D4A-2453149422E9}"/>
              </a:ext>
            </a:extLst>
          </p:cNvPr>
          <p:cNvPicPr>
            <a:picLocks noChangeAspect="1"/>
          </p:cNvPicPr>
          <p:nvPr/>
        </p:nvPicPr>
        <p:blipFill>
          <a:blip r:embed="rId3"/>
          <a:stretch>
            <a:fillRect/>
          </a:stretch>
        </p:blipFill>
        <p:spPr>
          <a:xfrm>
            <a:off x="2737104" y="3130325"/>
            <a:ext cx="6129495" cy="1281708"/>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10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1600"/>
                                        <p:tgtEl>
                                          <p:spTgt spid="79"/>
                                        </p:tgtEl>
                                      </p:cBhvr>
                                    </p:animEffect>
                                  </p:childTnLst>
                                </p:cTn>
                              </p:par>
                              <p:par>
                                <p:cTn id="8" presetID="2" presetClass="entr" presetSubtype="4" accel="31000" decel="69000" fill="hold" nodeType="withEffect">
                                  <p:stCondLst>
                                    <p:cond delay="900"/>
                                  </p:stCondLst>
                                  <p:childTnLst>
                                    <p:set>
                                      <p:cBhvr>
                                        <p:cTn id="9" dur="1" fill="hold">
                                          <p:stCondLst>
                                            <p:cond delay="0"/>
                                          </p:stCondLst>
                                        </p:cTn>
                                        <p:tgtEl>
                                          <p:spTgt spid="85"/>
                                        </p:tgtEl>
                                        <p:attrNameLst>
                                          <p:attrName>style.visibility</p:attrName>
                                        </p:attrNameLst>
                                      </p:cBhvr>
                                      <p:to>
                                        <p:strVal val="visible"/>
                                      </p:to>
                                    </p:set>
                                    <p:anim calcmode="lin" valueType="num">
                                      <p:cBhvr additive="base">
                                        <p:cTn id="10" dur="3100" fill="hold"/>
                                        <p:tgtEl>
                                          <p:spTgt spid="85"/>
                                        </p:tgtEl>
                                        <p:attrNameLst>
                                          <p:attrName>ppt_x</p:attrName>
                                        </p:attrNameLst>
                                      </p:cBhvr>
                                      <p:tavLst>
                                        <p:tav tm="0">
                                          <p:val>
                                            <p:strVal val="#ppt_x"/>
                                          </p:val>
                                        </p:tav>
                                        <p:tav tm="100000">
                                          <p:val>
                                            <p:strVal val="#ppt_x"/>
                                          </p:val>
                                        </p:tav>
                                      </p:tavLst>
                                    </p:anim>
                                    <p:anim calcmode="lin" valueType="num">
                                      <p:cBhvr additive="base">
                                        <p:cTn id="11" dur="3100" fill="hold"/>
                                        <p:tgtEl>
                                          <p:spTgt spid="85"/>
                                        </p:tgtEl>
                                        <p:attrNameLst>
                                          <p:attrName>ppt_y</p:attrName>
                                        </p:attrNameLst>
                                      </p:cBhvr>
                                      <p:tavLst>
                                        <p:tav tm="0">
                                          <p:val>
                                            <p:strVal val="1+#ppt_h/2"/>
                                          </p:val>
                                        </p:tav>
                                        <p:tav tm="100000">
                                          <p:val>
                                            <p:strVal val="#ppt_y"/>
                                          </p:val>
                                        </p:tav>
                                      </p:tavLst>
                                    </p:anim>
                                  </p:childTnLst>
                                </p:cTn>
                              </p:par>
                              <p:par>
                                <p:cTn id="12" presetID="23" presetClass="entr" presetSubtype="16" fill="hold" nodeType="withEffect">
                                  <p:stCondLst>
                                    <p:cond delay="900"/>
                                  </p:stCondLst>
                                  <p:childTnLst>
                                    <p:set>
                                      <p:cBhvr>
                                        <p:cTn id="13" dur="1" fill="hold">
                                          <p:stCondLst>
                                            <p:cond delay="0"/>
                                          </p:stCondLst>
                                        </p:cTn>
                                        <p:tgtEl>
                                          <p:spTgt spid="85"/>
                                        </p:tgtEl>
                                        <p:attrNameLst>
                                          <p:attrName>style.visibility</p:attrName>
                                        </p:attrNameLst>
                                      </p:cBhvr>
                                      <p:to>
                                        <p:strVal val="visible"/>
                                      </p:to>
                                    </p:set>
                                    <p:anim calcmode="lin" valueType="num">
                                      <p:cBhvr>
                                        <p:cTn id="14" dur="3600" fill="hold"/>
                                        <p:tgtEl>
                                          <p:spTgt spid="85"/>
                                        </p:tgtEl>
                                        <p:attrNameLst>
                                          <p:attrName>ppt_w</p:attrName>
                                        </p:attrNameLst>
                                      </p:cBhvr>
                                      <p:tavLst>
                                        <p:tav tm="0">
                                          <p:val>
                                            <p:fltVal val="0"/>
                                          </p:val>
                                        </p:tav>
                                        <p:tav tm="100000">
                                          <p:val>
                                            <p:strVal val="#ppt_w"/>
                                          </p:val>
                                        </p:tav>
                                      </p:tavLst>
                                    </p:anim>
                                    <p:anim calcmode="lin" valueType="num">
                                      <p:cBhvr>
                                        <p:cTn id="15" dur="3600" fill="hold"/>
                                        <p:tgtEl>
                                          <p:spTgt spid="85"/>
                                        </p:tgtEl>
                                        <p:attrNameLst>
                                          <p:attrName>ppt_h</p:attrName>
                                        </p:attrNameLst>
                                      </p:cBhvr>
                                      <p:tavLst>
                                        <p:tav tm="0">
                                          <p:val>
                                            <p:fltVal val="0"/>
                                          </p:val>
                                        </p:tav>
                                        <p:tav tm="100000">
                                          <p:val>
                                            <p:strVal val="#ppt_h"/>
                                          </p:val>
                                        </p:tav>
                                      </p:tavLst>
                                    </p:anim>
                                  </p:childTnLst>
                                </p:cTn>
                              </p:par>
                            </p:childTnLst>
                          </p:cTn>
                        </p:par>
                        <p:par>
                          <p:cTn id="16" fill="hold">
                            <p:stCondLst>
                              <p:cond delay="4500"/>
                            </p:stCondLst>
                            <p:childTnLst>
                              <p:par>
                                <p:cTn id="17" presetID="10" presetClass="entr" presetSubtype="0" fill="hold" grpId="0" nodeType="afterEffect">
                                  <p:stCondLst>
                                    <p:cond delay="0"/>
                                  </p:stCondLst>
                                  <p:childTnLst>
                                    <p:set>
                                      <p:cBhvr>
                                        <p:cTn id="18" dur="1" fill="hold">
                                          <p:stCondLst>
                                            <p:cond delay="0"/>
                                          </p:stCondLst>
                                        </p:cTn>
                                        <p:tgtEl>
                                          <p:spTgt spid="128"/>
                                        </p:tgtEl>
                                        <p:attrNameLst>
                                          <p:attrName>style.visibility</p:attrName>
                                        </p:attrNameLst>
                                      </p:cBhvr>
                                      <p:to>
                                        <p:strVal val="visible"/>
                                      </p:to>
                                    </p:set>
                                    <p:animEffect transition="in" filter="fade">
                                      <p:cBhvr>
                                        <p:cTn id="19"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0" y="4317410"/>
            <a:ext cx="9144000" cy="834950"/>
          </a:xfrm>
          <a:custGeom>
            <a:avLst/>
            <a:gdLst>
              <a:gd name="connsiteX0" fmla="*/ 16639 w 9221599"/>
              <a:gd name="connsiteY0" fmla="*/ 664012 h 671632"/>
              <a:gd name="connsiteX1" fmla="*/ 9220200 w 9221599"/>
              <a:gd name="connsiteY1" fmla="*/ 671632 h 671632"/>
              <a:gd name="connsiteX2" fmla="*/ 9221599 w 9221599"/>
              <a:gd name="connsiteY2" fmla="*/ 107752 h 671632"/>
              <a:gd name="connsiteX3" fmla="*/ 8772019 w 9221599"/>
              <a:gd name="connsiteY3" fmla="*/ 267772 h 671632"/>
              <a:gd name="connsiteX4" fmla="*/ 8170039 w 9221599"/>
              <a:gd name="connsiteY4" fmla="*/ 443032 h 671632"/>
              <a:gd name="connsiteX5" fmla="*/ 7713461 w 9221599"/>
              <a:gd name="connsiteY5" fmla="*/ 378806 h 671632"/>
              <a:gd name="connsiteX6" fmla="*/ 6884281 w 9221599"/>
              <a:gd name="connsiteY6" fmla="*/ 345994 h 671632"/>
              <a:gd name="connsiteX7" fmla="*/ 6280279 w 9221599"/>
              <a:gd name="connsiteY7" fmla="*/ 397312 h 671632"/>
              <a:gd name="connsiteX8" fmla="*/ 5719509 w 9221599"/>
              <a:gd name="connsiteY8" fmla="*/ 518610 h 671632"/>
              <a:gd name="connsiteX9" fmla="*/ 5441458 w 9221599"/>
              <a:gd name="connsiteY9" fmla="*/ 523586 h 671632"/>
              <a:gd name="connsiteX10" fmla="*/ 4638402 w 9221599"/>
              <a:gd name="connsiteY10" fmla="*/ 504614 h 671632"/>
              <a:gd name="connsiteX11" fmla="*/ 3973442 w 9221599"/>
              <a:gd name="connsiteY11" fmla="*/ 548468 h 671632"/>
              <a:gd name="connsiteX12" fmla="*/ 3545477 w 9221599"/>
              <a:gd name="connsiteY12" fmla="*/ 582991 h 671632"/>
              <a:gd name="connsiteX13" fmla="*/ 2863720 w 9221599"/>
              <a:gd name="connsiteY13" fmla="*/ 503215 h 671632"/>
              <a:gd name="connsiteX14" fmla="*/ 2555343 w 9221599"/>
              <a:gd name="connsiteY14" fmla="*/ 427792 h 671632"/>
              <a:gd name="connsiteX15" fmla="*/ 1677799 w 9221599"/>
              <a:gd name="connsiteY15" fmla="*/ 245534 h 671632"/>
              <a:gd name="connsiteX16" fmla="*/ 1296799 w 9221599"/>
              <a:gd name="connsiteY16" fmla="*/ 298252 h 671632"/>
              <a:gd name="connsiteX17" fmla="*/ 467619 w 9221599"/>
              <a:gd name="connsiteY17" fmla="*/ 240402 h 671632"/>
              <a:gd name="connsiteX18" fmla="*/ 0 w 9221599"/>
              <a:gd name="connsiteY18" fmla="*/ 8692 h 671632"/>
              <a:gd name="connsiteX19" fmla="*/ 16639 w 9221599"/>
              <a:gd name="connsiteY19" fmla="*/ 664012 h 671632"/>
              <a:gd name="connsiteX20" fmla="*/ 16639 w 9221599"/>
              <a:gd name="connsiteY20" fmla="*/ 671272 h 678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21599" h="671632">
                <a:moveTo>
                  <a:pt x="16639" y="664012"/>
                </a:moveTo>
                <a:lnTo>
                  <a:pt x="9220200" y="671632"/>
                </a:lnTo>
                <a:cubicBezTo>
                  <a:pt x="9220666" y="483672"/>
                  <a:pt x="9221133" y="295712"/>
                  <a:pt x="9221599" y="107752"/>
                </a:cubicBezTo>
                <a:cubicBezTo>
                  <a:pt x="9043202" y="23698"/>
                  <a:pt x="8816132" y="195771"/>
                  <a:pt x="8772019" y="267772"/>
                </a:cubicBezTo>
                <a:cubicBezTo>
                  <a:pt x="8599896" y="145800"/>
                  <a:pt x="8258731" y="191780"/>
                  <a:pt x="8170039" y="443032"/>
                </a:cubicBezTo>
                <a:cubicBezTo>
                  <a:pt x="8048585" y="259346"/>
                  <a:pt x="7791009" y="319349"/>
                  <a:pt x="7713461" y="378806"/>
                </a:cubicBezTo>
                <a:cubicBezTo>
                  <a:pt x="7559403" y="233093"/>
                  <a:pt x="7212511" y="99822"/>
                  <a:pt x="6884281" y="345994"/>
                </a:cubicBezTo>
                <a:cubicBezTo>
                  <a:pt x="6784547" y="240765"/>
                  <a:pt x="6477338" y="178261"/>
                  <a:pt x="6280279" y="397312"/>
                </a:cubicBezTo>
                <a:cubicBezTo>
                  <a:pt x="6161781" y="331998"/>
                  <a:pt x="5856669" y="297785"/>
                  <a:pt x="5719509" y="518610"/>
                </a:cubicBezTo>
                <a:cubicBezTo>
                  <a:pt x="5621059" y="436837"/>
                  <a:pt x="5483757" y="481339"/>
                  <a:pt x="5441458" y="523586"/>
                </a:cubicBezTo>
                <a:cubicBezTo>
                  <a:pt x="5075698" y="317017"/>
                  <a:pt x="4777324" y="422711"/>
                  <a:pt x="4638402" y="504614"/>
                </a:cubicBezTo>
                <a:cubicBezTo>
                  <a:pt x="4510184" y="372638"/>
                  <a:pt x="4066437" y="362271"/>
                  <a:pt x="3973442" y="548468"/>
                </a:cubicBezTo>
                <a:cubicBezTo>
                  <a:pt x="3780921" y="460967"/>
                  <a:pt x="3637125" y="509668"/>
                  <a:pt x="3545477" y="582991"/>
                </a:cubicBezTo>
                <a:cubicBezTo>
                  <a:pt x="3435195" y="428298"/>
                  <a:pt x="3014253" y="403325"/>
                  <a:pt x="2863720" y="503215"/>
                </a:cubicBezTo>
                <a:cubicBezTo>
                  <a:pt x="2792030" y="390988"/>
                  <a:pt x="2662527" y="365665"/>
                  <a:pt x="2555343" y="427792"/>
                </a:cubicBezTo>
                <a:cubicBezTo>
                  <a:pt x="2345767" y="124443"/>
                  <a:pt x="1868714" y="82351"/>
                  <a:pt x="1677799" y="245534"/>
                </a:cubicBezTo>
                <a:cubicBezTo>
                  <a:pt x="1567634" y="161233"/>
                  <a:pt x="1389042" y="177006"/>
                  <a:pt x="1296799" y="298252"/>
                </a:cubicBezTo>
                <a:cubicBezTo>
                  <a:pt x="1132374" y="79916"/>
                  <a:pt x="756452" y="17089"/>
                  <a:pt x="467619" y="240402"/>
                </a:cubicBezTo>
                <a:cubicBezTo>
                  <a:pt x="389447" y="13057"/>
                  <a:pt x="145506" y="-19818"/>
                  <a:pt x="0" y="8692"/>
                </a:cubicBezTo>
                <a:lnTo>
                  <a:pt x="16639" y="664012"/>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rot="15648995" flipV="1">
            <a:off x="-1315691" y="3715197"/>
            <a:ext cx="4092206" cy="3006055"/>
            <a:chOff x="3608240" y="1864796"/>
            <a:chExt cx="4092206" cy="3093570"/>
          </a:xfrm>
        </p:grpSpPr>
        <p:grpSp>
          <p:nvGrpSpPr>
            <p:cNvPr id="19" name="组合 18"/>
            <p:cNvGrpSpPr/>
            <p:nvPr/>
          </p:nvGrpSpPr>
          <p:grpSpPr>
            <a:xfrm>
              <a:off x="6838192" y="1864796"/>
              <a:ext cx="862254" cy="1003239"/>
              <a:chOff x="6838192" y="1864796"/>
              <a:chExt cx="862254" cy="1003239"/>
            </a:xfrm>
          </p:grpSpPr>
          <p:sp>
            <p:nvSpPr>
              <p:cNvPr id="2" name="Freeform 65"/>
              <p:cNvSpPr/>
              <p:nvPr/>
            </p:nvSpPr>
            <p:spPr bwMode="auto">
              <a:xfrm>
                <a:off x="6838192" y="2271404"/>
                <a:ext cx="640560" cy="596631"/>
              </a:xfrm>
              <a:custGeom>
                <a:avLst/>
                <a:gdLst>
                  <a:gd name="T0" fmla="*/ 55 w 104"/>
                  <a:gd name="T1" fmla="*/ 45 h 97"/>
                  <a:gd name="T2" fmla="*/ 75 w 104"/>
                  <a:gd name="T3" fmla="*/ 97 h 97"/>
                  <a:gd name="T4" fmla="*/ 88 w 104"/>
                  <a:gd name="T5" fmla="*/ 84 h 97"/>
                  <a:gd name="T6" fmla="*/ 76 w 104"/>
                  <a:gd name="T7" fmla="*/ 16 h 97"/>
                  <a:gd name="T8" fmla="*/ 8 w 104"/>
                  <a:gd name="T9" fmla="*/ 27 h 97"/>
                  <a:gd name="T10" fmla="*/ 0 w 104"/>
                  <a:gd name="T11" fmla="*/ 44 h 97"/>
                  <a:gd name="T12" fmla="*/ 55 w 104"/>
                  <a:gd name="T13" fmla="*/ 45 h 97"/>
                </a:gdLst>
                <a:ahLst/>
                <a:cxnLst>
                  <a:cxn ang="0">
                    <a:pos x="T0" y="T1"/>
                  </a:cxn>
                  <a:cxn ang="0">
                    <a:pos x="T2" y="T3"/>
                  </a:cxn>
                  <a:cxn ang="0">
                    <a:pos x="T4" y="T5"/>
                  </a:cxn>
                  <a:cxn ang="0">
                    <a:pos x="T6" y="T7"/>
                  </a:cxn>
                  <a:cxn ang="0">
                    <a:pos x="T8" y="T9"/>
                  </a:cxn>
                  <a:cxn ang="0">
                    <a:pos x="T10" y="T11"/>
                  </a:cxn>
                  <a:cxn ang="0">
                    <a:pos x="T12" y="T13"/>
                  </a:cxn>
                </a:cxnLst>
                <a:rect l="0" t="0" r="r" b="b"/>
                <a:pathLst>
                  <a:path w="104" h="97">
                    <a:moveTo>
                      <a:pt x="55" y="45"/>
                    </a:moveTo>
                    <a:cubicBezTo>
                      <a:pt x="72" y="57"/>
                      <a:pt x="79" y="78"/>
                      <a:pt x="75" y="97"/>
                    </a:cubicBezTo>
                    <a:cubicBezTo>
                      <a:pt x="80" y="94"/>
                      <a:pt x="84" y="89"/>
                      <a:pt x="88" y="84"/>
                    </a:cubicBezTo>
                    <a:cubicBezTo>
                      <a:pt x="104" y="62"/>
                      <a:pt x="98" y="31"/>
                      <a:pt x="76" y="16"/>
                    </a:cubicBezTo>
                    <a:cubicBezTo>
                      <a:pt x="54" y="0"/>
                      <a:pt x="23" y="5"/>
                      <a:pt x="8" y="27"/>
                    </a:cubicBezTo>
                    <a:cubicBezTo>
                      <a:pt x="4" y="32"/>
                      <a:pt x="1" y="38"/>
                      <a:pt x="0" y="44"/>
                    </a:cubicBezTo>
                    <a:cubicBezTo>
                      <a:pt x="16" y="33"/>
                      <a:pt x="38" y="33"/>
                      <a:pt x="55" y="45"/>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 name="Freeform 66"/>
              <p:cNvSpPr/>
              <p:nvPr/>
            </p:nvSpPr>
            <p:spPr bwMode="auto">
              <a:xfrm>
                <a:off x="7238670" y="2418518"/>
                <a:ext cx="221693" cy="449516"/>
              </a:xfrm>
              <a:custGeom>
                <a:avLst/>
                <a:gdLst>
                  <a:gd name="T0" fmla="*/ 20 w 36"/>
                  <a:gd name="T1" fmla="*/ 0 h 73"/>
                  <a:gd name="T2" fmla="*/ 0 w 36"/>
                  <a:gd name="T3" fmla="*/ 29 h 73"/>
                  <a:gd name="T4" fmla="*/ 10 w 36"/>
                  <a:gd name="T5" fmla="*/ 73 h 73"/>
                  <a:gd name="T6" fmla="*/ 23 w 36"/>
                  <a:gd name="T7" fmla="*/ 60 h 73"/>
                  <a:gd name="T8" fmla="*/ 20 w 36"/>
                  <a:gd name="T9" fmla="*/ 0 h 73"/>
                </a:gdLst>
                <a:ahLst/>
                <a:cxnLst>
                  <a:cxn ang="0">
                    <a:pos x="T0" y="T1"/>
                  </a:cxn>
                  <a:cxn ang="0">
                    <a:pos x="T2" y="T3"/>
                  </a:cxn>
                  <a:cxn ang="0">
                    <a:pos x="T4" y="T5"/>
                  </a:cxn>
                  <a:cxn ang="0">
                    <a:pos x="T6" y="T7"/>
                  </a:cxn>
                  <a:cxn ang="0">
                    <a:pos x="T8" y="T9"/>
                  </a:cxn>
                </a:cxnLst>
                <a:rect l="0" t="0" r="r" b="b"/>
                <a:pathLst>
                  <a:path w="36" h="73">
                    <a:moveTo>
                      <a:pt x="20" y="0"/>
                    </a:moveTo>
                    <a:cubicBezTo>
                      <a:pt x="0" y="29"/>
                      <a:pt x="0" y="29"/>
                      <a:pt x="0" y="29"/>
                    </a:cubicBezTo>
                    <a:cubicBezTo>
                      <a:pt x="10" y="42"/>
                      <a:pt x="13" y="58"/>
                      <a:pt x="10" y="73"/>
                    </a:cubicBezTo>
                    <a:cubicBezTo>
                      <a:pt x="15" y="70"/>
                      <a:pt x="19" y="65"/>
                      <a:pt x="23" y="60"/>
                    </a:cubicBezTo>
                    <a:cubicBezTo>
                      <a:pt x="36" y="42"/>
                      <a:pt x="34" y="17"/>
                      <a:pt x="20"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 name="Freeform 67"/>
              <p:cNvSpPr/>
              <p:nvPr/>
            </p:nvSpPr>
            <p:spPr bwMode="auto">
              <a:xfrm>
                <a:off x="7059886" y="1864796"/>
                <a:ext cx="640560" cy="787676"/>
              </a:xfrm>
              <a:custGeom>
                <a:avLst/>
                <a:gdLst>
                  <a:gd name="T0" fmla="*/ 16 w 104"/>
                  <a:gd name="T1" fmla="*/ 116 h 128"/>
                  <a:gd name="T2" fmla="*/ 28 w 104"/>
                  <a:gd name="T3" fmla="*/ 128 h 128"/>
                  <a:gd name="T4" fmla="*/ 74 w 104"/>
                  <a:gd name="T5" fmla="*/ 86 h 128"/>
                  <a:gd name="T6" fmla="*/ 98 w 104"/>
                  <a:gd name="T7" fmla="*/ 0 h 128"/>
                  <a:gd name="T8" fmla="*/ 25 w 104"/>
                  <a:gd name="T9" fmla="*/ 51 h 128"/>
                  <a:gd name="T10" fmla="*/ 0 w 104"/>
                  <a:gd name="T11" fmla="*/ 108 h 128"/>
                  <a:gd name="T12" fmla="*/ 16 w 104"/>
                  <a:gd name="T13" fmla="*/ 116 h 128"/>
                </a:gdLst>
                <a:ahLst/>
                <a:cxnLst>
                  <a:cxn ang="0">
                    <a:pos x="T0" y="T1"/>
                  </a:cxn>
                  <a:cxn ang="0">
                    <a:pos x="T2" y="T3"/>
                  </a:cxn>
                  <a:cxn ang="0">
                    <a:pos x="T4" y="T5"/>
                  </a:cxn>
                  <a:cxn ang="0">
                    <a:pos x="T6" y="T7"/>
                  </a:cxn>
                  <a:cxn ang="0">
                    <a:pos x="T8" y="T9"/>
                  </a:cxn>
                  <a:cxn ang="0">
                    <a:pos x="T10" y="T11"/>
                  </a:cxn>
                  <a:cxn ang="0">
                    <a:pos x="T12" y="T13"/>
                  </a:cxn>
                </a:cxnLst>
                <a:rect l="0" t="0" r="r" b="b"/>
                <a:pathLst>
                  <a:path w="104" h="128">
                    <a:moveTo>
                      <a:pt x="16" y="116"/>
                    </a:moveTo>
                    <a:cubicBezTo>
                      <a:pt x="21" y="120"/>
                      <a:pt x="25" y="124"/>
                      <a:pt x="28" y="128"/>
                    </a:cubicBezTo>
                    <a:cubicBezTo>
                      <a:pt x="45" y="120"/>
                      <a:pt x="61" y="105"/>
                      <a:pt x="74" y="86"/>
                    </a:cubicBezTo>
                    <a:cubicBezTo>
                      <a:pt x="96" y="56"/>
                      <a:pt x="104" y="23"/>
                      <a:pt x="98" y="0"/>
                    </a:cubicBezTo>
                    <a:cubicBezTo>
                      <a:pt x="75" y="2"/>
                      <a:pt x="46" y="21"/>
                      <a:pt x="25" y="51"/>
                    </a:cubicBezTo>
                    <a:cubicBezTo>
                      <a:pt x="11" y="70"/>
                      <a:pt x="3" y="90"/>
                      <a:pt x="0" y="108"/>
                    </a:cubicBezTo>
                    <a:cubicBezTo>
                      <a:pt x="6" y="110"/>
                      <a:pt x="11" y="113"/>
                      <a:pt x="16" y="116"/>
                    </a:cubicBezTo>
                    <a:close/>
                  </a:path>
                </a:pathLst>
              </a:custGeom>
              <a:solidFill>
                <a:srgbClr val="FA7913"/>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Freeform 68"/>
              <p:cNvSpPr/>
              <p:nvPr/>
            </p:nvSpPr>
            <p:spPr bwMode="auto">
              <a:xfrm>
                <a:off x="7158983" y="1864796"/>
                <a:ext cx="541463" cy="787676"/>
              </a:xfrm>
              <a:custGeom>
                <a:avLst/>
                <a:gdLst>
                  <a:gd name="T0" fmla="*/ 82 w 88"/>
                  <a:gd name="T1" fmla="*/ 0 h 128"/>
                  <a:gd name="T2" fmla="*/ 82 w 88"/>
                  <a:gd name="T3" fmla="*/ 0 h 128"/>
                  <a:gd name="T4" fmla="*/ 0 w 88"/>
                  <a:gd name="T5" fmla="*/ 116 h 128"/>
                  <a:gd name="T6" fmla="*/ 0 w 88"/>
                  <a:gd name="T7" fmla="*/ 116 h 128"/>
                  <a:gd name="T8" fmla="*/ 12 w 88"/>
                  <a:gd name="T9" fmla="*/ 128 h 128"/>
                  <a:gd name="T10" fmla="*/ 58 w 88"/>
                  <a:gd name="T11" fmla="*/ 86 h 128"/>
                  <a:gd name="T12" fmla="*/ 82 w 8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88" h="128">
                    <a:moveTo>
                      <a:pt x="82" y="0"/>
                    </a:moveTo>
                    <a:cubicBezTo>
                      <a:pt x="82" y="0"/>
                      <a:pt x="82" y="0"/>
                      <a:pt x="82" y="0"/>
                    </a:cubicBezTo>
                    <a:cubicBezTo>
                      <a:pt x="0" y="116"/>
                      <a:pt x="0" y="116"/>
                      <a:pt x="0" y="116"/>
                    </a:cubicBezTo>
                    <a:cubicBezTo>
                      <a:pt x="0" y="116"/>
                      <a:pt x="0" y="116"/>
                      <a:pt x="0" y="116"/>
                    </a:cubicBezTo>
                    <a:cubicBezTo>
                      <a:pt x="5" y="120"/>
                      <a:pt x="9" y="124"/>
                      <a:pt x="12" y="128"/>
                    </a:cubicBezTo>
                    <a:cubicBezTo>
                      <a:pt x="29" y="120"/>
                      <a:pt x="45" y="105"/>
                      <a:pt x="58" y="86"/>
                    </a:cubicBezTo>
                    <a:cubicBezTo>
                      <a:pt x="80" y="56"/>
                      <a:pt x="88" y="23"/>
                      <a:pt x="82" y="0"/>
                    </a:cubicBezTo>
                    <a:close/>
                  </a:path>
                </a:pathLst>
              </a:custGeom>
              <a:solidFill>
                <a:srgbClr val="D46F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Freeform 69"/>
              <p:cNvSpPr/>
              <p:nvPr/>
            </p:nvSpPr>
            <p:spPr bwMode="auto">
              <a:xfrm>
                <a:off x="7423585" y="1864796"/>
                <a:ext cx="257450" cy="258472"/>
              </a:xfrm>
              <a:custGeom>
                <a:avLst/>
                <a:gdLst>
                  <a:gd name="T0" fmla="*/ 19 w 42"/>
                  <a:gd name="T1" fmla="*/ 28 h 42"/>
                  <a:gd name="T2" fmla="*/ 37 w 42"/>
                  <a:gd name="T3" fmla="*/ 42 h 42"/>
                  <a:gd name="T4" fmla="*/ 39 w 42"/>
                  <a:gd name="T5" fmla="*/ 0 h 42"/>
                  <a:gd name="T6" fmla="*/ 0 w 42"/>
                  <a:gd name="T7" fmla="*/ 16 h 42"/>
                  <a:gd name="T8" fmla="*/ 19 w 42"/>
                  <a:gd name="T9" fmla="*/ 28 h 42"/>
                </a:gdLst>
                <a:ahLst/>
                <a:cxnLst>
                  <a:cxn ang="0">
                    <a:pos x="T0" y="T1"/>
                  </a:cxn>
                  <a:cxn ang="0">
                    <a:pos x="T2" y="T3"/>
                  </a:cxn>
                  <a:cxn ang="0">
                    <a:pos x="T4" y="T5"/>
                  </a:cxn>
                  <a:cxn ang="0">
                    <a:pos x="T6" y="T7"/>
                  </a:cxn>
                  <a:cxn ang="0">
                    <a:pos x="T8" y="T9"/>
                  </a:cxn>
                </a:cxnLst>
                <a:rect l="0" t="0" r="r" b="b"/>
                <a:pathLst>
                  <a:path w="42" h="42">
                    <a:moveTo>
                      <a:pt x="19" y="28"/>
                    </a:moveTo>
                    <a:cubicBezTo>
                      <a:pt x="25" y="33"/>
                      <a:pt x="31" y="37"/>
                      <a:pt x="37" y="42"/>
                    </a:cubicBezTo>
                    <a:cubicBezTo>
                      <a:pt x="41" y="26"/>
                      <a:pt x="42" y="12"/>
                      <a:pt x="39" y="0"/>
                    </a:cubicBezTo>
                    <a:cubicBezTo>
                      <a:pt x="27" y="1"/>
                      <a:pt x="14" y="7"/>
                      <a:pt x="0" y="16"/>
                    </a:cubicBezTo>
                    <a:cubicBezTo>
                      <a:pt x="7" y="20"/>
                      <a:pt x="13" y="24"/>
                      <a:pt x="19" y="28"/>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Freeform 70"/>
              <p:cNvSpPr/>
              <p:nvPr/>
            </p:nvSpPr>
            <p:spPr bwMode="auto">
              <a:xfrm>
                <a:off x="7540051" y="1864796"/>
                <a:ext cx="140985" cy="258472"/>
              </a:xfrm>
              <a:custGeom>
                <a:avLst/>
                <a:gdLst>
                  <a:gd name="T0" fmla="*/ 20 w 23"/>
                  <a:gd name="T1" fmla="*/ 0 h 42"/>
                  <a:gd name="T2" fmla="*/ 0 w 23"/>
                  <a:gd name="T3" fmla="*/ 28 h 42"/>
                  <a:gd name="T4" fmla="*/ 0 w 23"/>
                  <a:gd name="T5" fmla="*/ 28 h 42"/>
                  <a:gd name="T6" fmla="*/ 18 w 23"/>
                  <a:gd name="T7" fmla="*/ 42 h 42"/>
                  <a:gd name="T8" fmla="*/ 20 w 23"/>
                  <a:gd name="T9" fmla="*/ 0 h 42"/>
                  <a:gd name="T10" fmla="*/ 20 w 23"/>
                  <a:gd name="T11" fmla="*/ 0 h 42"/>
                </a:gdLst>
                <a:ahLst/>
                <a:cxnLst>
                  <a:cxn ang="0">
                    <a:pos x="T0" y="T1"/>
                  </a:cxn>
                  <a:cxn ang="0">
                    <a:pos x="T2" y="T3"/>
                  </a:cxn>
                  <a:cxn ang="0">
                    <a:pos x="T4" y="T5"/>
                  </a:cxn>
                  <a:cxn ang="0">
                    <a:pos x="T6" y="T7"/>
                  </a:cxn>
                  <a:cxn ang="0">
                    <a:pos x="T8" y="T9"/>
                  </a:cxn>
                  <a:cxn ang="0">
                    <a:pos x="T10" y="T11"/>
                  </a:cxn>
                </a:cxnLst>
                <a:rect l="0" t="0" r="r" b="b"/>
                <a:pathLst>
                  <a:path w="23" h="42">
                    <a:moveTo>
                      <a:pt x="20" y="0"/>
                    </a:moveTo>
                    <a:cubicBezTo>
                      <a:pt x="0" y="28"/>
                      <a:pt x="0" y="28"/>
                      <a:pt x="0" y="28"/>
                    </a:cubicBezTo>
                    <a:cubicBezTo>
                      <a:pt x="0" y="28"/>
                      <a:pt x="0" y="28"/>
                      <a:pt x="0" y="28"/>
                    </a:cubicBezTo>
                    <a:cubicBezTo>
                      <a:pt x="6" y="33"/>
                      <a:pt x="12" y="37"/>
                      <a:pt x="18" y="42"/>
                    </a:cubicBezTo>
                    <a:cubicBezTo>
                      <a:pt x="22" y="26"/>
                      <a:pt x="23" y="12"/>
                      <a:pt x="20" y="0"/>
                    </a:cubicBezTo>
                    <a:cubicBezTo>
                      <a:pt x="20" y="0"/>
                      <a:pt x="20" y="0"/>
                      <a:pt x="20"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Freeform 71"/>
              <p:cNvSpPr/>
              <p:nvPr/>
            </p:nvSpPr>
            <p:spPr bwMode="auto">
              <a:xfrm>
                <a:off x="7066015" y="2351091"/>
                <a:ext cx="252342" cy="351440"/>
              </a:xfrm>
              <a:custGeom>
                <a:avLst/>
                <a:gdLst>
                  <a:gd name="T0" fmla="*/ 41 w 41"/>
                  <a:gd name="T1" fmla="*/ 0 h 57"/>
                  <a:gd name="T2" fmla="*/ 15 w 41"/>
                  <a:gd name="T3" fmla="*/ 25 h 57"/>
                  <a:gd name="T4" fmla="*/ 0 w 41"/>
                  <a:gd name="T5" fmla="*/ 57 h 57"/>
                  <a:gd name="T6" fmla="*/ 26 w 41"/>
                  <a:gd name="T7" fmla="*/ 33 h 57"/>
                  <a:gd name="T8" fmla="*/ 41 w 41"/>
                  <a:gd name="T9" fmla="*/ 0 h 57"/>
                </a:gdLst>
                <a:ahLst/>
                <a:cxnLst>
                  <a:cxn ang="0">
                    <a:pos x="T0" y="T1"/>
                  </a:cxn>
                  <a:cxn ang="0">
                    <a:pos x="T2" y="T3"/>
                  </a:cxn>
                  <a:cxn ang="0">
                    <a:pos x="T4" y="T5"/>
                  </a:cxn>
                  <a:cxn ang="0">
                    <a:pos x="T6" y="T7"/>
                  </a:cxn>
                  <a:cxn ang="0">
                    <a:pos x="T8" y="T9"/>
                  </a:cxn>
                </a:cxnLst>
                <a:rect l="0" t="0" r="r" b="b"/>
                <a:pathLst>
                  <a:path w="41" h="57">
                    <a:moveTo>
                      <a:pt x="41" y="0"/>
                    </a:moveTo>
                    <a:cubicBezTo>
                      <a:pt x="34" y="3"/>
                      <a:pt x="24" y="13"/>
                      <a:pt x="15" y="25"/>
                    </a:cubicBezTo>
                    <a:cubicBezTo>
                      <a:pt x="6" y="38"/>
                      <a:pt x="1" y="50"/>
                      <a:pt x="0" y="57"/>
                    </a:cubicBezTo>
                    <a:cubicBezTo>
                      <a:pt x="7" y="54"/>
                      <a:pt x="17" y="45"/>
                      <a:pt x="26" y="33"/>
                    </a:cubicBezTo>
                    <a:cubicBezTo>
                      <a:pt x="35" y="20"/>
                      <a:pt x="40" y="8"/>
                      <a:pt x="41" y="0"/>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 name="Freeform 72"/>
              <p:cNvSpPr/>
              <p:nvPr/>
            </p:nvSpPr>
            <p:spPr bwMode="auto">
              <a:xfrm>
                <a:off x="7066015" y="2351091"/>
                <a:ext cx="252342" cy="351440"/>
              </a:xfrm>
              <a:custGeom>
                <a:avLst/>
                <a:gdLst>
                  <a:gd name="T0" fmla="*/ 41 w 41"/>
                  <a:gd name="T1" fmla="*/ 0 h 57"/>
                  <a:gd name="T2" fmla="*/ 0 w 41"/>
                  <a:gd name="T3" fmla="*/ 57 h 57"/>
                  <a:gd name="T4" fmla="*/ 0 w 41"/>
                  <a:gd name="T5" fmla="*/ 57 h 57"/>
                  <a:gd name="T6" fmla="*/ 26 w 41"/>
                  <a:gd name="T7" fmla="*/ 33 h 57"/>
                  <a:gd name="T8" fmla="*/ 41 w 41"/>
                  <a:gd name="T9" fmla="*/ 0 h 57"/>
                  <a:gd name="T10" fmla="*/ 41 w 41"/>
                  <a:gd name="T11" fmla="*/ 0 h 57"/>
                </a:gdLst>
                <a:ahLst/>
                <a:cxnLst>
                  <a:cxn ang="0">
                    <a:pos x="T0" y="T1"/>
                  </a:cxn>
                  <a:cxn ang="0">
                    <a:pos x="T2" y="T3"/>
                  </a:cxn>
                  <a:cxn ang="0">
                    <a:pos x="T4" y="T5"/>
                  </a:cxn>
                  <a:cxn ang="0">
                    <a:pos x="T6" y="T7"/>
                  </a:cxn>
                  <a:cxn ang="0">
                    <a:pos x="T8" y="T9"/>
                  </a:cxn>
                  <a:cxn ang="0">
                    <a:pos x="T10" y="T11"/>
                  </a:cxn>
                </a:cxnLst>
                <a:rect l="0" t="0" r="r" b="b"/>
                <a:pathLst>
                  <a:path w="41" h="57">
                    <a:moveTo>
                      <a:pt x="41" y="0"/>
                    </a:moveTo>
                    <a:cubicBezTo>
                      <a:pt x="0" y="57"/>
                      <a:pt x="0" y="57"/>
                      <a:pt x="0" y="57"/>
                    </a:cubicBezTo>
                    <a:cubicBezTo>
                      <a:pt x="0" y="57"/>
                      <a:pt x="0" y="57"/>
                      <a:pt x="0" y="57"/>
                    </a:cubicBezTo>
                    <a:cubicBezTo>
                      <a:pt x="7" y="54"/>
                      <a:pt x="17" y="45"/>
                      <a:pt x="26" y="33"/>
                    </a:cubicBezTo>
                    <a:cubicBezTo>
                      <a:pt x="35" y="20"/>
                      <a:pt x="40" y="8"/>
                      <a:pt x="41" y="0"/>
                    </a:cubicBezTo>
                    <a:cubicBezTo>
                      <a:pt x="41" y="0"/>
                      <a:pt x="41" y="0"/>
                      <a:pt x="41"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 name="Freeform 73"/>
              <p:cNvSpPr/>
              <p:nvPr/>
            </p:nvSpPr>
            <p:spPr bwMode="auto">
              <a:xfrm>
                <a:off x="7306098" y="2080359"/>
                <a:ext cx="240082" cy="240083"/>
              </a:xfrm>
              <a:custGeom>
                <a:avLst/>
                <a:gdLst>
                  <a:gd name="T0" fmla="*/ 9 w 39"/>
                  <a:gd name="T1" fmla="*/ 34 h 39"/>
                  <a:gd name="T2" fmla="*/ 5 w 39"/>
                  <a:gd name="T3" fmla="*/ 10 h 39"/>
                  <a:gd name="T4" fmla="*/ 29 w 39"/>
                  <a:gd name="T5" fmla="*/ 6 h 39"/>
                  <a:gd name="T6" fmla="*/ 33 w 39"/>
                  <a:gd name="T7" fmla="*/ 30 h 39"/>
                  <a:gd name="T8" fmla="*/ 9 w 39"/>
                  <a:gd name="T9" fmla="*/ 34 h 39"/>
                </a:gdLst>
                <a:ahLst/>
                <a:cxnLst>
                  <a:cxn ang="0">
                    <a:pos x="T0" y="T1"/>
                  </a:cxn>
                  <a:cxn ang="0">
                    <a:pos x="T2" y="T3"/>
                  </a:cxn>
                  <a:cxn ang="0">
                    <a:pos x="T4" y="T5"/>
                  </a:cxn>
                  <a:cxn ang="0">
                    <a:pos x="T6" y="T7"/>
                  </a:cxn>
                  <a:cxn ang="0">
                    <a:pos x="T8" y="T9"/>
                  </a:cxn>
                </a:cxnLst>
                <a:rect l="0" t="0" r="r" b="b"/>
                <a:pathLst>
                  <a:path w="39" h="39">
                    <a:moveTo>
                      <a:pt x="9" y="34"/>
                    </a:moveTo>
                    <a:cubicBezTo>
                      <a:pt x="2" y="28"/>
                      <a:pt x="0" y="18"/>
                      <a:pt x="5" y="10"/>
                    </a:cubicBezTo>
                    <a:cubicBezTo>
                      <a:pt x="11" y="2"/>
                      <a:pt x="22" y="0"/>
                      <a:pt x="29" y="6"/>
                    </a:cubicBezTo>
                    <a:cubicBezTo>
                      <a:pt x="37" y="11"/>
                      <a:pt x="39" y="22"/>
                      <a:pt x="33" y="30"/>
                    </a:cubicBezTo>
                    <a:cubicBezTo>
                      <a:pt x="28" y="37"/>
                      <a:pt x="17" y="39"/>
                      <a:pt x="9" y="34"/>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Freeform 74"/>
              <p:cNvSpPr/>
              <p:nvPr/>
            </p:nvSpPr>
            <p:spPr bwMode="auto">
              <a:xfrm>
                <a:off x="7342876" y="2117138"/>
                <a:ext cx="166525" cy="166526"/>
              </a:xfrm>
              <a:custGeom>
                <a:avLst/>
                <a:gdLst>
                  <a:gd name="T0" fmla="*/ 20 w 27"/>
                  <a:gd name="T1" fmla="*/ 4 h 27"/>
                  <a:gd name="T2" fmla="*/ 4 w 27"/>
                  <a:gd name="T3" fmla="*/ 7 h 27"/>
                  <a:gd name="T4" fmla="*/ 6 w 27"/>
                  <a:gd name="T5" fmla="*/ 23 h 27"/>
                  <a:gd name="T6" fmla="*/ 23 w 27"/>
                  <a:gd name="T7" fmla="*/ 21 h 27"/>
                  <a:gd name="T8" fmla="*/ 20 w 27"/>
                  <a:gd name="T9" fmla="*/ 4 h 27"/>
                </a:gdLst>
                <a:ahLst/>
                <a:cxnLst>
                  <a:cxn ang="0">
                    <a:pos x="T0" y="T1"/>
                  </a:cxn>
                  <a:cxn ang="0">
                    <a:pos x="T2" y="T3"/>
                  </a:cxn>
                  <a:cxn ang="0">
                    <a:pos x="T4" y="T5"/>
                  </a:cxn>
                  <a:cxn ang="0">
                    <a:pos x="T6" y="T7"/>
                  </a:cxn>
                  <a:cxn ang="0">
                    <a:pos x="T8" y="T9"/>
                  </a:cxn>
                </a:cxnLst>
                <a:rect l="0" t="0" r="r" b="b"/>
                <a:pathLst>
                  <a:path w="27" h="27">
                    <a:moveTo>
                      <a:pt x="20" y="4"/>
                    </a:moveTo>
                    <a:cubicBezTo>
                      <a:pt x="15" y="0"/>
                      <a:pt x="7" y="2"/>
                      <a:pt x="4" y="7"/>
                    </a:cubicBezTo>
                    <a:cubicBezTo>
                      <a:pt x="0" y="12"/>
                      <a:pt x="1" y="20"/>
                      <a:pt x="6" y="23"/>
                    </a:cubicBezTo>
                    <a:cubicBezTo>
                      <a:pt x="12" y="27"/>
                      <a:pt x="19" y="26"/>
                      <a:pt x="23" y="21"/>
                    </a:cubicBezTo>
                    <a:cubicBezTo>
                      <a:pt x="27" y="15"/>
                      <a:pt x="26" y="8"/>
                      <a:pt x="20" y="4"/>
                    </a:cubicBezTo>
                    <a:close/>
                  </a:path>
                </a:pathLst>
              </a:custGeom>
              <a:solidFill>
                <a:srgbClr val="596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Freeform 75"/>
              <p:cNvSpPr/>
              <p:nvPr/>
            </p:nvSpPr>
            <p:spPr bwMode="auto">
              <a:xfrm>
                <a:off x="7361266" y="2117138"/>
                <a:ext cx="184914" cy="203304"/>
              </a:xfrm>
              <a:custGeom>
                <a:avLst/>
                <a:gdLst>
                  <a:gd name="T0" fmla="*/ 20 w 30"/>
                  <a:gd name="T1" fmla="*/ 0 h 33"/>
                  <a:gd name="T2" fmla="*/ 20 w 30"/>
                  <a:gd name="T3" fmla="*/ 0 h 33"/>
                  <a:gd name="T4" fmla="*/ 17 w 30"/>
                  <a:gd name="T5" fmla="*/ 4 h 33"/>
                  <a:gd name="T6" fmla="*/ 17 w 30"/>
                  <a:gd name="T7" fmla="*/ 4 h 33"/>
                  <a:gd name="T8" fmla="*/ 20 w 30"/>
                  <a:gd name="T9" fmla="*/ 21 h 33"/>
                  <a:gd name="T10" fmla="*/ 3 w 30"/>
                  <a:gd name="T11" fmla="*/ 23 h 33"/>
                  <a:gd name="T12" fmla="*/ 3 w 30"/>
                  <a:gd name="T13" fmla="*/ 23 h 33"/>
                  <a:gd name="T14" fmla="*/ 0 w 30"/>
                  <a:gd name="T15" fmla="*/ 28 h 33"/>
                  <a:gd name="T16" fmla="*/ 0 w 30"/>
                  <a:gd name="T17" fmla="*/ 28 h 33"/>
                  <a:gd name="T18" fmla="*/ 24 w 30"/>
                  <a:gd name="T19" fmla="*/ 24 h 33"/>
                  <a:gd name="T20" fmla="*/ 20 w 30"/>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3">
                    <a:moveTo>
                      <a:pt x="20" y="0"/>
                    </a:moveTo>
                    <a:cubicBezTo>
                      <a:pt x="20" y="0"/>
                      <a:pt x="20" y="0"/>
                      <a:pt x="20" y="0"/>
                    </a:cubicBezTo>
                    <a:cubicBezTo>
                      <a:pt x="17" y="4"/>
                      <a:pt x="17" y="4"/>
                      <a:pt x="17" y="4"/>
                    </a:cubicBezTo>
                    <a:cubicBezTo>
                      <a:pt x="17" y="4"/>
                      <a:pt x="17" y="4"/>
                      <a:pt x="17" y="4"/>
                    </a:cubicBezTo>
                    <a:cubicBezTo>
                      <a:pt x="23" y="8"/>
                      <a:pt x="24" y="15"/>
                      <a:pt x="20" y="21"/>
                    </a:cubicBezTo>
                    <a:cubicBezTo>
                      <a:pt x="16" y="26"/>
                      <a:pt x="9" y="27"/>
                      <a:pt x="3" y="23"/>
                    </a:cubicBezTo>
                    <a:cubicBezTo>
                      <a:pt x="3" y="23"/>
                      <a:pt x="3" y="23"/>
                      <a:pt x="3" y="23"/>
                    </a:cubicBezTo>
                    <a:cubicBezTo>
                      <a:pt x="0" y="28"/>
                      <a:pt x="0" y="28"/>
                      <a:pt x="0" y="28"/>
                    </a:cubicBezTo>
                    <a:cubicBezTo>
                      <a:pt x="0" y="28"/>
                      <a:pt x="0" y="28"/>
                      <a:pt x="0" y="28"/>
                    </a:cubicBezTo>
                    <a:cubicBezTo>
                      <a:pt x="8" y="33"/>
                      <a:pt x="19" y="31"/>
                      <a:pt x="24" y="24"/>
                    </a:cubicBezTo>
                    <a:cubicBezTo>
                      <a:pt x="30" y="16"/>
                      <a:pt x="28" y="5"/>
                      <a:pt x="20"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Freeform 76"/>
              <p:cNvSpPr/>
              <p:nvPr/>
            </p:nvSpPr>
            <p:spPr bwMode="auto">
              <a:xfrm>
                <a:off x="7379655" y="2141657"/>
                <a:ext cx="129746" cy="142007"/>
              </a:xfrm>
              <a:custGeom>
                <a:avLst/>
                <a:gdLst>
                  <a:gd name="T0" fmla="*/ 17 w 21"/>
                  <a:gd name="T1" fmla="*/ 17 h 23"/>
                  <a:gd name="T2" fmla="*/ 14 w 21"/>
                  <a:gd name="T3" fmla="*/ 0 h 23"/>
                  <a:gd name="T4" fmla="*/ 14 w 21"/>
                  <a:gd name="T5" fmla="*/ 0 h 23"/>
                  <a:gd name="T6" fmla="*/ 0 w 21"/>
                  <a:gd name="T7" fmla="*/ 19 h 23"/>
                  <a:gd name="T8" fmla="*/ 0 w 21"/>
                  <a:gd name="T9" fmla="*/ 19 h 23"/>
                  <a:gd name="T10" fmla="*/ 17 w 21"/>
                  <a:gd name="T11" fmla="*/ 17 h 23"/>
                </a:gdLst>
                <a:ahLst/>
                <a:cxnLst>
                  <a:cxn ang="0">
                    <a:pos x="T0" y="T1"/>
                  </a:cxn>
                  <a:cxn ang="0">
                    <a:pos x="T2" y="T3"/>
                  </a:cxn>
                  <a:cxn ang="0">
                    <a:pos x="T4" y="T5"/>
                  </a:cxn>
                  <a:cxn ang="0">
                    <a:pos x="T6" y="T7"/>
                  </a:cxn>
                  <a:cxn ang="0">
                    <a:pos x="T8" y="T9"/>
                  </a:cxn>
                  <a:cxn ang="0">
                    <a:pos x="T10" y="T11"/>
                  </a:cxn>
                </a:cxnLst>
                <a:rect l="0" t="0" r="r" b="b"/>
                <a:pathLst>
                  <a:path w="21" h="23">
                    <a:moveTo>
                      <a:pt x="17" y="17"/>
                    </a:moveTo>
                    <a:cubicBezTo>
                      <a:pt x="21" y="11"/>
                      <a:pt x="20" y="4"/>
                      <a:pt x="14" y="0"/>
                    </a:cubicBezTo>
                    <a:cubicBezTo>
                      <a:pt x="14" y="0"/>
                      <a:pt x="14" y="0"/>
                      <a:pt x="14" y="0"/>
                    </a:cubicBezTo>
                    <a:cubicBezTo>
                      <a:pt x="0" y="19"/>
                      <a:pt x="0" y="19"/>
                      <a:pt x="0" y="19"/>
                    </a:cubicBezTo>
                    <a:cubicBezTo>
                      <a:pt x="0" y="19"/>
                      <a:pt x="0" y="19"/>
                      <a:pt x="0" y="19"/>
                    </a:cubicBezTo>
                    <a:cubicBezTo>
                      <a:pt x="6" y="23"/>
                      <a:pt x="13" y="22"/>
                      <a:pt x="17" y="17"/>
                    </a:cubicBezTo>
                    <a:close/>
                  </a:path>
                </a:pathLst>
              </a:custGeom>
              <a:solidFill>
                <a:srgbClr val="474F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5" name="任意多边形 14"/>
            <p:cNvSpPr/>
            <p:nvPr/>
          </p:nvSpPr>
          <p:spPr>
            <a:xfrm>
              <a:off x="3651161" y="2704563"/>
              <a:ext cx="3464416" cy="2253803"/>
            </a:xfrm>
            <a:custGeom>
              <a:avLst/>
              <a:gdLst>
                <a:gd name="connsiteX0" fmla="*/ 3464416 w 3464416"/>
                <a:gd name="connsiteY0" fmla="*/ 0 h 2253803"/>
                <a:gd name="connsiteX1" fmla="*/ 2801154 w 3464416"/>
                <a:gd name="connsiteY1" fmla="*/ 888643 h 2253803"/>
                <a:gd name="connsiteX2" fmla="*/ 1654935 w 3464416"/>
                <a:gd name="connsiteY2" fmla="*/ 1809482 h 2253803"/>
                <a:gd name="connsiteX3" fmla="*/ 0 w 3464416"/>
                <a:gd name="connsiteY3" fmla="*/ 2253803 h 2253803"/>
              </a:gdLst>
              <a:ahLst/>
              <a:cxnLst>
                <a:cxn ang="0">
                  <a:pos x="connsiteX0" y="connsiteY0"/>
                </a:cxn>
                <a:cxn ang="0">
                  <a:pos x="connsiteX1" y="connsiteY1"/>
                </a:cxn>
                <a:cxn ang="0">
                  <a:pos x="connsiteX2" y="connsiteY2"/>
                </a:cxn>
                <a:cxn ang="0">
                  <a:pos x="connsiteX3" y="connsiteY3"/>
                </a:cxn>
              </a:cxnLst>
              <a:rect l="l" t="t" r="r" b="b"/>
              <a:pathLst>
                <a:path w="3464416" h="2253803">
                  <a:moveTo>
                    <a:pt x="3464416" y="0"/>
                  </a:moveTo>
                  <a:cubicBezTo>
                    <a:pt x="3283575" y="293531"/>
                    <a:pt x="3102734" y="587063"/>
                    <a:pt x="2801154" y="888643"/>
                  </a:cubicBezTo>
                  <a:cubicBezTo>
                    <a:pt x="2499574" y="1190223"/>
                    <a:pt x="2121794" y="1581955"/>
                    <a:pt x="1654935" y="1809482"/>
                  </a:cubicBezTo>
                  <a:cubicBezTo>
                    <a:pt x="1188076" y="2037009"/>
                    <a:pt x="425003" y="2184043"/>
                    <a:pt x="0" y="2253803"/>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3608240" y="2569719"/>
              <a:ext cx="3464416" cy="2253803"/>
            </a:xfrm>
            <a:custGeom>
              <a:avLst/>
              <a:gdLst>
                <a:gd name="connsiteX0" fmla="*/ 3464416 w 3464416"/>
                <a:gd name="connsiteY0" fmla="*/ 0 h 2253803"/>
                <a:gd name="connsiteX1" fmla="*/ 2801154 w 3464416"/>
                <a:gd name="connsiteY1" fmla="*/ 888643 h 2253803"/>
                <a:gd name="connsiteX2" fmla="*/ 1654935 w 3464416"/>
                <a:gd name="connsiteY2" fmla="*/ 1809482 h 2253803"/>
                <a:gd name="connsiteX3" fmla="*/ 0 w 3464416"/>
                <a:gd name="connsiteY3" fmla="*/ 2253803 h 2253803"/>
              </a:gdLst>
              <a:ahLst/>
              <a:cxnLst>
                <a:cxn ang="0">
                  <a:pos x="connsiteX0" y="connsiteY0"/>
                </a:cxn>
                <a:cxn ang="0">
                  <a:pos x="connsiteX1" y="connsiteY1"/>
                </a:cxn>
                <a:cxn ang="0">
                  <a:pos x="connsiteX2" y="connsiteY2"/>
                </a:cxn>
                <a:cxn ang="0">
                  <a:pos x="connsiteX3" y="connsiteY3"/>
                </a:cxn>
              </a:cxnLst>
              <a:rect l="l" t="t" r="r" b="b"/>
              <a:pathLst>
                <a:path w="3464416" h="2253803">
                  <a:moveTo>
                    <a:pt x="3464416" y="0"/>
                  </a:moveTo>
                  <a:cubicBezTo>
                    <a:pt x="3283575" y="293531"/>
                    <a:pt x="3102734" y="587063"/>
                    <a:pt x="2801154" y="888643"/>
                  </a:cubicBezTo>
                  <a:cubicBezTo>
                    <a:pt x="2499574" y="1190223"/>
                    <a:pt x="2121794" y="1581955"/>
                    <a:pt x="1654935" y="1809482"/>
                  </a:cubicBezTo>
                  <a:cubicBezTo>
                    <a:pt x="1188076" y="2037009"/>
                    <a:pt x="425003" y="2184043"/>
                    <a:pt x="0" y="2253803"/>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4092663" y="1582852"/>
            <a:ext cx="938800" cy="830997"/>
          </a:xfrm>
          <a:prstGeom prst="rect">
            <a:avLst/>
          </a:prstGeom>
          <a:noFill/>
        </p:spPr>
        <p:txBody>
          <a:bodyPr wrap="square" rtlCol="0">
            <a:spAutoFit/>
          </a:bodyPr>
          <a:lstStyle/>
          <a:p>
            <a:pPr algn="dist"/>
            <a:r>
              <a:rPr lang="en-US" altLang="zh-CN" sz="4800" dirty="0">
                <a:solidFill>
                  <a:schemeClr val="bg1"/>
                </a:solidFill>
                <a:latin typeface="Impact" panose="020B0806030902050204" pitchFamily="34" charset="0"/>
              </a:rPr>
              <a:t>02 </a:t>
            </a:r>
            <a:endParaRPr lang="zh-CN" altLang="en-US" sz="4800" dirty="0">
              <a:solidFill>
                <a:schemeClr val="bg1"/>
              </a:solidFill>
              <a:latin typeface="Impact" panose="020B0806030902050204" pitchFamily="34" charset="0"/>
            </a:endParaRPr>
          </a:p>
        </p:txBody>
      </p:sp>
      <p:sp>
        <p:nvSpPr>
          <p:cNvPr id="18" name="文本框 17"/>
          <p:cNvSpPr txBox="1"/>
          <p:nvPr/>
        </p:nvSpPr>
        <p:spPr>
          <a:xfrm>
            <a:off x="3394692" y="2421056"/>
            <a:ext cx="2334742" cy="400110"/>
          </a:xfrm>
          <a:prstGeom prst="rect">
            <a:avLst/>
          </a:prstGeom>
          <a:noFill/>
        </p:spPr>
        <p:txBody>
          <a:bodyPr wrap="square" rtlCol="0">
            <a:spAutoFit/>
          </a:bodyPr>
          <a:lstStyle/>
          <a:p>
            <a:pPr algn="dist"/>
            <a:r>
              <a:rPr lang="zh-CN" altLang="en-US" sz="2000" dirty="0">
                <a:solidFill>
                  <a:schemeClr val="bg1"/>
                </a:solidFill>
                <a:latin typeface="微软雅黑" panose="020B0503020204020204" pitchFamily="34" charset="-122"/>
                <a:ea typeface="微软雅黑" panose="020B0503020204020204" pitchFamily="34" charset="-122"/>
              </a:rPr>
              <a:t>基本行为</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sp>
        <p:nvSpPr>
          <p:cNvPr id="21" name="Oval 6"/>
          <p:cNvSpPr>
            <a:spLocks noChangeArrowheads="1"/>
          </p:cNvSpPr>
          <p:nvPr/>
        </p:nvSpPr>
        <p:spPr bwMode="auto">
          <a:xfrm>
            <a:off x="7602424" y="-771282"/>
            <a:ext cx="2546919" cy="2546919"/>
          </a:xfrm>
          <a:prstGeom prst="ellipse">
            <a:avLst/>
          </a:prstGeom>
          <a:solidFill>
            <a:schemeClr val="bg1">
              <a:alpha val="50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22" name="组合 21"/>
          <p:cNvGrpSpPr/>
          <p:nvPr/>
        </p:nvGrpSpPr>
        <p:grpSpPr>
          <a:xfrm>
            <a:off x="7865475" y="-512811"/>
            <a:ext cx="1994218" cy="1993197"/>
            <a:chOff x="1485404" y="1620120"/>
            <a:chExt cx="1994218" cy="1993197"/>
          </a:xfrm>
        </p:grpSpPr>
        <p:sp>
          <p:nvSpPr>
            <p:cNvPr id="23" name="Freeform 7"/>
            <p:cNvSpPr/>
            <p:nvPr/>
          </p:nvSpPr>
          <p:spPr bwMode="auto">
            <a:xfrm>
              <a:off x="2482513" y="1620120"/>
              <a:ext cx="997109" cy="1993197"/>
            </a:xfrm>
            <a:custGeom>
              <a:avLst/>
              <a:gdLst>
                <a:gd name="T0" fmla="*/ 0 w 162"/>
                <a:gd name="T1" fmla="*/ 324 h 324"/>
                <a:gd name="T2" fmla="*/ 162 w 162"/>
                <a:gd name="T3" fmla="*/ 162 h 324"/>
                <a:gd name="T4" fmla="*/ 0 w 162"/>
                <a:gd name="T5" fmla="*/ 0 h 324"/>
              </a:gdLst>
              <a:ahLst/>
              <a:cxnLst>
                <a:cxn ang="0">
                  <a:pos x="T0" y="T1"/>
                </a:cxn>
                <a:cxn ang="0">
                  <a:pos x="T2" y="T3"/>
                </a:cxn>
                <a:cxn ang="0">
                  <a:pos x="T4" y="T5"/>
                </a:cxn>
              </a:cxnLst>
              <a:rect l="0" t="0" r="r" b="b"/>
              <a:pathLst>
                <a:path w="162" h="324">
                  <a:moveTo>
                    <a:pt x="0" y="324"/>
                  </a:moveTo>
                  <a:cubicBezTo>
                    <a:pt x="89" y="324"/>
                    <a:pt x="162" y="252"/>
                    <a:pt x="162" y="162"/>
                  </a:cubicBezTo>
                  <a:cubicBezTo>
                    <a:pt x="162" y="73"/>
                    <a:pt x="89" y="0"/>
                    <a:pt x="0" y="0"/>
                  </a:cubicBezTo>
                </a:path>
              </a:pathLst>
            </a:custGeom>
            <a:solidFill>
              <a:srgbClr val="3479A9"/>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Freeform 8"/>
            <p:cNvSpPr/>
            <p:nvPr/>
          </p:nvSpPr>
          <p:spPr bwMode="auto">
            <a:xfrm>
              <a:off x="1485404" y="1620120"/>
              <a:ext cx="997109" cy="1993197"/>
            </a:xfrm>
            <a:custGeom>
              <a:avLst/>
              <a:gdLst>
                <a:gd name="T0" fmla="*/ 162 w 162"/>
                <a:gd name="T1" fmla="*/ 0 h 324"/>
                <a:gd name="T2" fmla="*/ 0 w 162"/>
                <a:gd name="T3" fmla="*/ 162 h 324"/>
                <a:gd name="T4" fmla="*/ 162 w 162"/>
                <a:gd name="T5" fmla="*/ 324 h 324"/>
              </a:gdLst>
              <a:ahLst/>
              <a:cxnLst>
                <a:cxn ang="0">
                  <a:pos x="T0" y="T1"/>
                </a:cxn>
                <a:cxn ang="0">
                  <a:pos x="T2" y="T3"/>
                </a:cxn>
                <a:cxn ang="0">
                  <a:pos x="T4" y="T5"/>
                </a:cxn>
              </a:cxnLst>
              <a:rect l="0" t="0" r="r" b="b"/>
              <a:pathLst>
                <a:path w="162" h="324">
                  <a:moveTo>
                    <a:pt x="162" y="0"/>
                  </a:moveTo>
                  <a:cubicBezTo>
                    <a:pt x="73" y="0"/>
                    <a:pt x="0" y="73"/>
                    <a:pt x="0" y="162"/>
                  </a:cubicBezTo>
                  <a:cubicBezTo>
                    <a:pt x="0" y="252"/>
                    <a:pt x="73" y="324"/>
                    <a:pt x="162" y="324"/>
                  </a:cubicBezTo>
                </a:path>
              </a:pathLst>
            </a:custGeom>
            <a:solidFill>
              <a:srgbClr val="3479A9"/>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 name="Freeform 9"/>
            <p:cNvSpPr/>
            <p:nvPr/>
          </p:nvSpPr>
          <p:spPr bwMode="auto">
            <a:xfrm>
              <a:off x="3264059" y="2886939"/>
              <a:ext cx="178785" cy="258472"/>
            </a:xfrm>
            <a:custGeom>
              <a:avLst/>
              <a:gdLst>
                <a:gd name="T0" fmla="*/ 28 w 29"/>
                <a:gd name="T1" fmla="*/ 0 h 42"/>
                <a:gd name="T2" fmla="*/ 23 w 29"/>
                <a:gd name="T3" fmla="*/ 2 h 42"/>
                <a:gd name="T4" fmla="*/ 19 w 29"/>
                <a:gd name="T5" fmla="*/ 5 h 42"/>
                <a:gd name="T6" fmla="*/ 16 w 29"/>
                <a:gd name="T7" fmla="*/ 9 h 42"/>
                <a:gd name="T8" fmla="*/ 12 w 29"/>
                <a:gd name="T9" fmla="*/ 10 h 42"/>
                <a:gd name="T10" fmla="*/ 9 w 29"/>
                <a:gd name="T11" fmla="*/ 13 h 42"/>
                <a:gd name="T12" fmla="*/ 8 w 29"/>
                <a:gd name="T13" fmla="*/ 13 h 42"/>
                <a:gd name="T14" fmla="*/ 7 w 29"/>
                <a:gd name="T15" fmla="*/ 14 h 42"/>
                <a:gd name="T16" fmla="*/ 6 w 29"/>
                <a:gd name="T17" fmla="*/ 15 h 42"/>
                <a:gd name="T18" fmla="*/ 1 w 29"/>
                <a:gd name="T19" fmla="*/ 21 h 42"/>
                <a:gd name="T20" fmla="*/ 0 w 29"/>
                <a:gd name="T21" fmla="*/ 28 h 42"/>
                <a:gd name="T22" fmla="*/ 2 w 29"/>
                <a:gd name="T23" fmla="*/ 33 h 42"/>
                <a:gd name="T24" fmla="*/ 2 w 29"/>
                <a:gd name="T25" fmla="*/ 34 h 42"/>
                <a:gd name="T26" fmla="*/ 2 w 29"/>
                <a:gd name="T27" fmla="*/ 37 h 42"/>
                <a:gd name="T28" fmla="*/ 4 w 29"/>
                <a:gd name="T29" fmla="*/ 41 h 42"/>
                <a:gd name="T30" fmla="*/ 10 w 29"/>
                <a:gd name="T31" fmla="*/ 40 h 42"/>
                <a:gd name="T32" fmla="*/ 12 w 29"/>
                <a:gd name="T33" fmla="*/ 39 h 42"/>
                <a:gd name="T34" fmla="*/ 29 w 29"/>
                <a:gd name="T35" fmla="*/ 1 h 42"/>
                <a:gd name="T36" fmla="*/ 28 w 29"/>
                <a:gd name="T3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42">
                  <a:moveTo>
                    <a:pt x="28" y="0"/>
                  </a:moveTo>
                  <a:cubicBezTo>
                    <a:pt x="26" y="0"/>
                    <a:pt x="23" y="1"/>
                    <a:pt x="23" y="2"/>
                  </a:cubicBezTo>
                  <a:cubicBezTo>
                    <a:pt x="23" y="3"/>
                    <a:pt x="20" y="4"/>
                    <a:pt x="19" y="5"/>
                  </a:cubicBezTo>
                  <a:cubicBezTo>
                    <a:pt x="18" y="5"/>
                    <a:pt x="16" y="8"/>
                    <a:pt x="16" y="9"/>
                  </a:cubicBezTo>
                  <a:cubicBezTo>
                    <a:pt x="15" y="10"/>
                    <a:pt x="13" y="10"/>
                    <a:pt x="12" y="10"/>
                  </a:cubicBezTo>
                  <a:cubicBezTo>
                    <a:pt x="11" y="11"/>
                    <a:pt x="9" y="12"/>
                    <a:pt x="9" y="13"/>
                  </a:cubicBezTo>
                  <a:cubicBezTo>
                    <a:pt x="9" y="14"/>
                    <a:pt x="9" y="14"/>
                    <a:pt x="8" y="13"/>
                  </a:cubicBezTo>
                  <a:cubicBezTo>
                    <a:pt x="8" y="13"/>
                    <a:pt x="8" y="13"/>
                    <a:pt x="7" y="14"/>
                  </a:cubicBezTo>
                  <a:cubicBezTo>
                    <a:pt x="6" y="15"/>
                    <a:pt x="6" y="15"/>
                    <a:pt x="6" y="15"/>
                  </a:cubicBezTo>
                  <a:cubicBezTo>
                    <a:pt x="5" y="18"/>
                    <a:pt x="2" y="21"/>
                    <a:pt x="1" y="21"/>
                  </a:cubicBezTo>
                  <a:cubicBezTo>
                    <a:pt x="1" y="22"/>
                    <a:pt x="0" y="26"/>
                    <a:pt x="0" y="28"/>
                  </a:cubicBezTo>
                  <a:cubicBezTo>
                    <a:pt x="0" y="29"/>
                    <a:pt x="1" y="32"/>
                    <a:pt x="2" y="33"/>
                  </a:cubicBezTo>
                  <a:cubicBezTo>
                    <a:pt x="2" y="33"/>
                    <a:pt x="2" y="33"/>
                    <a:pt x="2" y="34"/>
                  </a:cubicBezTo>
                  <a:cubicBezTo>
                    <a:pt x="2" y="37"/>
                    <a:pt x="2" y="37"/>
                    <a:pt x="2" y="37"/>
                  </a:cubicBezTo>
                  <a:cubicBezTo>
                    <a:pt x="2" y="39"/>
                    <a:pt x="4" y="41"/>
                    <a:pt x="4" y="41"/>
                  </a:cubicBezTo>
                  <a:cubicBezTo>
                    <a:pt x="5" y="42"/>
                    <a:pt x="9" y="40"/>
                    <a:pt x="10" y="40"/>
                  </a:cubicBezTo>
                  <a:cubicBezTo>
                    <a:pt x="11" y="40"/>
                    <a:pt x="11" y="40"/>
                    <a:pt x="12" y="39"/>
                  </a:cubicBezTo>
                  <a:cubicBezTo>
                    <a:pt x="19" y="27"/>
                    <a:pt x="25" y="14"/>
                    <a:pt x="29" y="1"/>
                  </a:cubicBezTo>
                  <a:cubicBezTo>
                    <a:pt x="29" y="0"/>
                    <a:pt x="28" y="0"/>
                    <a:pt x="28"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 name="Freeform 10"/>
            <p:cNvSpPr/>
            <p:nvPr/>
          </p:nvSpPr>
          <p:spPr bwMode="auto">
            <a:xfrm>
              <a:off x="1491534" y="1903111"/>
              <a:ext cx="640560" cy="147012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5 w 104"/>
                <a:gd name="T99" fmla="*/ 103 h 239"/>
                <a:gd name="T100" fmla="*/ 9 w 104"/>
                <a:gd name="T101" fmla="*/ 103 h 239"/>
                <a:gd name="T102" fmla="*/ 28 w 104"/>
                <a:gd name="T103" fmla="*/ 120 h 239"/>
                <a:gd name="T104" fmla="*/ 36 w 104"/>
                <a:gd name="T105" fmla="*/ 126 h 239"/>
                <a:gd name="T106" fmla="*/ 45 w 104"/>
                <a:gd name="T107" fmla="*/ 132 h 239"/>
                <a:gd name="T108" fmla="*/ 42 w 104"/>
                <a:gd name="T109" fmla="*/ 149 h 239"/>
                <a:gd name="T110" fmla="*/ 46 w 104"/>
                <a:gd name="T111" fmla="*/ 16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17" y="36"/>
                    <a:pt x="4" y="66"/>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 name="Freeform 11"/>
            <p:cNvSpPr/>
            <p:nvPr/>
          </p:nvSpPr>
          <p:spPr bwMode="auto">
            <a:xfrm flipH="1">
              <a:off x="1910402" y="230869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 name="Freeform 12"/>
            <p:cNvSpPr/>
            <p:nvPr/>
          </p:nvSpPr>
          <p:spPr bwMode="auto">
            <a:xfrm>
              <a:off x="1799044" y="1748845"/>
              <a:ext cx="209433" cy="142007"/>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0 w 34"/>
                <a:gd name="T23" fmla="*/ 23 h 23"/>
                <a:gd name="T24" fmla="*/ 7 w 34"/>
                <a:gd name="T2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13" y="12"/>
                    <a:pt x="7" y="17"/>
                    <a:pt x="0" y="23"/>
                  </a:cubicBezTo>
                  <a:cubicBezTo>
                    <a:pt x="2" y="23"/>
                    <a:pt x="5" y="23"/>
                    <a:pt x="7" y="2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Freeform 13"/>
            <p:cNvSpPr/>
            <p:nvPr/>
          </p:nvSpPr>
          <p:spPr bwMode="auto">
            <a:xfrm>
              <a:off x="2217911" y="1840792"/>
              <a:ext cx="1205521" cy="1292360"/>
            </a:xfrm>
            <a:custGeom>
              <a:avLst/>
              <a:gdLst>
                <a:gd name="T0" fmla="*/ 67 w 196"/>
                <a:gd name="T1" fmla="*/ 193 h 210"/>
                <a:gd name="T2" fmla="*/ 81 w 196"/>
                <a:gd name="T3" fmla="*/ 152 h 210"/>
                <a:gd name="T4" fmla="*/ 82 w 196"/>
                <a:gd name="T5" fmla="*/ 133 h 210"/>
                <a:gd name="T6" fmla="*/ 69 w 196"/>
                <a:gd name="T7" fmla="*/ 111 h 210"/>
                <a:gd name="T8" fmla="*/ 89 w 196"/>
                <a:gd name="T9" fmla="*/ 128 h 210"/>
                <a:gd name="T10" fmla="*/ 99 w 196"/>
                <a:gd name="T11" fmla="*/ 112 h 210"/>
                <a:gd name="T12" fmla="*/ 90 w 196"/>
                <a:gd name="T13" fmla="*/ 102 h 210"/>
                <a:gd name="T14" fmla="*/ 106 w 196"/>
                <a:gd name="T15" fmla="*/ 112 h 210"/>
                <a:gd name="T16" fmla="*/ 115 w 196"/>
                <a:gd name="T17" fmla="*/ 118 h 210"/>
                <a:gd name="T18" fmla="*/ 123 w 196"/>
                <a:gd name="T19" fmla="*/ 137 h 210"/>
                <a:gd name="T20" fmla="*/ 132 w 196"/>
                <a:gd name="T21" fmla="*/ 126 h 210"/>
                <a:gd name="T22" fmla="*/ 145 w 196"/>
                <a:gd name="T23" fmla="*/ 120 h 210"/>
                <a:gd name="T24" fmla="*/ 153 w 196"/>
                <a:gd name="T25" fmla="*/ 133 h 210"/>
                <a:gd name="T26" fmla="*/ 161 w 196"/>
                <a:gd name="T27" fmla="*/ 143 h 210"/>
                <a:gd name="T28" fmla="*/ 161 w 196"/>
                <a:gd name="T29" fmla="*/ 137 h 210"/>
                <a:gd name="T30" fmla="*/ 171 w 196"/>
                <a:gd name="T31" fmla="*/ 118 h 210"/>
                <a:gd name="T32" fmla="*/ 181 w 196"/>
                <a:gd name="T33" fmla="*/ 97 h 210"/>
                <a:gd name="T34" fmla="*/ 182 w 196"/>
                <a:gd name="T35" fmla="*/ 86 h 210"/>
                <a:gd name="T36" fmla="*/ 193 w 196"/>
                <a:gd name="T37" fmla="*/ 78 h 210"/>
                <a:gd name="T38" fmla="*/ 154 w 196"/>
                <a:gd name="T39" fmla="*/ 10 h 210"/>
                <a:gd name="T40" fmla="*/ 144 w 196"/>
                <a:gd name="T41" fmla="*/ 2 h 210"/>
                <a:gd name="T42" fmla="*/ 131 w 196"/>
                <a:gd name="T43" fmla="*/ 5 h 210"/>
                <a:gd name="T44" fmla="*/ 116 w 196"/>
                <a:gd name="T45" fmla="*/ 12 h 210"/>
                <a:gd name="T46" fmla="*/ 110 w 196"/>
                <a:gd name="T47" fmla="*/ 15 h 210"/>
                <a:gd name="T48" fmla="*/ 92 w 196"/>
                <a:gd name="T49" fmla="*/ 19 h 210"/>
                <a:gd name="T50" fmla="*/ 78 w 196"/>
                <a:gd name="T51" fmla="*/ 24 h 210"/>
                <a:gd name="T52" fmla="*/ 61 w 196"/>
                <a:gd name="T53" fmla="*/ 20 h 210"/>
                <a:gd name="T54" fmla="*/ 46 w 196"/>
                <a:gd name="T55" fmla="*/ 19 h 210"/>
                <a:gd name="T56" fmla="*/ 33 w 196"/>
                <a:gd name="T57" fmla="*/ 34 h 210"/>
                <a:gd name="T58" fmla="*/ 32 w 196"/>
                <a:gd name="T59" fmla="*/ 53 h 210"/>
                <a:gd name="T60" fmla="*/ 23 w 196"/>
                <a:gd name="T61" fmla="*/ 61 h 210"/>
                <a:gd name="T62" fmla="*/ 20 w 196"/>
                <a:gd name="T63" fmla="*/ 47 h 210"/>
                <a:gd name="T64" fmla="*/ 17 w 196"/>
                <a:gd name="T65" fmla="*/ 54 h 210"/>
                <a:gd name="T66" fmla="*/ 20 w 196"/>
                <a:gd name="T67" fmla="*/ 64 h 210"/>
                <a:gd name="T68" fmla="*/ 17 w 196"/>
                <a:gd name="T69" fmla="*/ 70 h 210"/>
                <a:gd name="T70" fmla="*/ 10 w 196"/>
                <a:gd name="T71" fmla="*/ 82 h 210"/>
                <a:gd name="T72" fmla="*/ 23 w 196"/>
                <a:gd name="T73" fmla="*/ 85 h 210"/>
                <a:gd name="T74" fmla="*/ 37 w 196"/>
                <a:gd name="T75" fmla="*/ 83 h 210"/>
                <a:gd name="T76" fmla="*/ 41 w 196"/>
                <a:gd name="T77" fmla="*/ 89 h 210"/>
                <a:gd name="T78" fmla="*/ 43 w 196"/>
                <a:gd name="T79" fmla="*/ 78 h 210"/>
                <a:gd name="T80" fmla="*/ 49 w 196"/>
                <a:gd name="T81" fmla="*/ 85 h 210"/>
                <a:gd name="T82" fmla="*/ 55 w 196"/>
                <a:gd name="T83" fmla="*/ 93 h 210"/>
                <a:gd name="T84" fmla="*/ 55 w 196"/>
                <a:gd name="T85" fmla="*/ 87 h 210"/>
                <a:gd name="T86" fmla="*/ 65 w 196"/>
                <a:gd name="T87" fmla="*/ 93 h 210"/>
                <a:gd name="T88" fmla="*/ 56 w 196"/>
                <a:gd name="T89" fmla="*/ 98 h 210"/>
                <a:gd name="T90" fmla="*/ 37 w 196"/>
                <a:gd name="T91" fmla="*/ 90 h 210"/>
                <a:gd name="T92" fmla="*/ 12 w 196"/>
                <a:gd name="T93" fmla="*/ 94 h 210"/>
                <a:gd name="T94" fmla="*/ 1 w 196"/>
                <a:gd name="T95" fmla="*/ 115 h 210"/>
                <a:gd name="T96" fmla="*/ 18 w 196"/>
                <a:gd name="T97" fmla="*/ 146 h 210"/>
                <a:gd name="T98" fmla="*/ 29 w 196"/>
                <a:gd name="T99" fmla="*/ 145 h 210"/>
                <a:gd name="T100" fmla="*/ 38 w 196"/>
                <a:gd name="T101" fmla="*/ 171 h 210"/>
                <a:gd name="T102" fmla="*/ 45 w 196"/>
                <a:gd name="T103" fmla="*/ 20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6" h="210">
                  <a:moveTo>
                    <a:pt x="56" y="209"/>
                  </a:moveTo>
                  <a:cubicBezTo>
                    <a:pt x="58" y="208"/>
                    <a:pt x="61" y="203"/>
                    <a:pt x="62" y="202"/>
                  </a:cubicBezTo>
                  <a:cubicBezTo>
                    <a:pt x="64" y="201"/>
                    <a:pt x="64" y="197"/>
                    <a:pt x="65" y="196"/>
                  </a:cubicBezTo>
                  <a:cubicBezTo>
                    <a:pt x="65" y="195"/>
                    <a:pt x="67" y="194"/>
                    <a:pt x="67" y="193"/>
                  </a:cubicBezTo>
                  <a:cubicBezTo>
                    <a:pt x="68" y="193"/>
                    <a:pt x="70" y="184"/>
                    <a:pt x="72" y="183"/>
                  </a:cubicBezTo>
                  <a:cubicBezTo>
                    <a:pt x="74" y="181"/>
                    <a:pt x="76" y="171"/>
                    <a:pt x="76" y="168"/>
                  </a:cubicBezTo>
                  <a:cubicBezTo>
                    <a:pt x="76" y="165"/>
                    <a:pt x="77" y="158"/>
                    <a:pt x="77" y="157"/>
                  </a:cubicBezTo>
                  <a:cubicBezTo>
                    <a:pt x="78" y="155"/>
                    <a:pt x="80" y="153"/>
                    <a:pt x="81" y="152"/>
                  </a:cubicBezTo>
                  <a:cubicBezTo>
                    <a:pt x="82" y="152"/>
                    <a:pt x="86" y="145"/>
                    <a:pt x="87" y="143"/>
                  </a:cubicBezTo>
                  <a:cubicBezTo>
                    <a:pt x="89" y="140"/>
                    <a:pt x="90" y="135"/>
                    <a:pt x="90" y="134"/>
                  </a:cubicBezTo>
                  <a:cubicBezTo>
                    <a:pt x="90" y="133"/>
                    <a:pt x="87" y="132"/>
                    <a:pt x="86" y="132"/>
                  </a:cubicBezTo>
                  <a:cubicBezTo>
                    <a:pt x="85" y="133"/>
                    <a:pt x="83" y="133"/>
                    <a:pt x="82" y="133"/>
                  </a:cubicBezTo>
                  <a:cubicBezTo>
                    <a:pt x="81" y="133"/>
                    <a:pt x="79" y="128"/>
                    <a:pt x="77" y="127"/>
                  </a:cubicBezTo>
                  <a:cubicBezTo>
                    <a:pt x="76" y="126"/>
                    <a:pt x="75" y="121"/>
                    <a:pt x="74" y="120"/>
                  </a:cubicBezTo>
                  <a:cubicBezTo>
                    <a:pt x="73" y="118"/>
                    <a:pt x="71" y="116"/>
                    <a:pt x="70" y="115"/>
                  </a:cubicBezTo>
                  <a:cubicBezTo>
                    <a:pt x="70" y="114"/>
                    <a:pt x="70" y="111"/>
                    <a:pt x="69" y="111"/>
                  </a:cubicBezTo>
                  <a:cubicBezTo>
                    <a:pt x="69" y="110"/>
                    <a:pt x="71" y="111"/>
                    <a:pt x="71" y="112"/>
                  </a:cubicBezTo>
                  <a:cubicBezTo>
                    <a:pt x="71" y="114"/>
                    <a:pt x="75" y="118"/>
                    <a:pt x="76" y="120"/>
                  </a:cubicBezTo>
                  <a:cubicBezTo>
                    <a:pt x="77" y="122"/>
                    <a:pt x="80" y="127"/>
                    <a:pt x="80" y="129"/>
                  </a:cubicBezTo>
                  <a:cubicBezTo>
                    <a:pt x="81" y="130"/>
                    <a:pt x="87" y="129"/>
                    <a:pt x="89" y="128"/>
                  </a:cubicBezTo>
                  <a:cubicBezTo>
                    <a:pt x="91" y="128"/>
                    <a:pt x="94" y="126"/>
                    <a:pt x="94" y="125"/>
                  </a:cubicBezTo>
                  <a:cubicBezTo>
                    <a:pt x="94" y="125"/>
                    <a:pt x="97" y="123"/>
                    <a:pt x="98" y="123"/>
                  </a:cubicBezTo>
                  <a:cubicBezTo>
                    <a:pt x="99" y="122"/>
                    <a:pt x="100" y="118"/>
                    <a:pt x="100" y="118"/>
                  </a:cubicBezTo>
                  <a:cubicBezTo>
                    <a:pt x="101" y="117"/>
                    <a:pt x="100" y="113"/>
                    <a:pt x="99" y="112"/>
                  </a:cubicBezTo>
                  <a:cubicBezTo>
                    <a:pt x="99" y="111"/>
                    <a:pt x="95" y="110"/>
                    <a:pt x="95" y="111"/>
                  </a:cubicBezTo>
                  <a:cubicBezTo>
                    <a:pt x="94" y="111"/>
                    <a:pt x="93" y="108"/>
                    <a:pt x="92" y="107"/>
                  </a:cubicBezTo>
                  <a:cubicBezTo>
                    <a:pt x="92" y="106"/>
                    <a:pt x="89" y="105"/>
                    <a:pt x="89" y="104"/>
                  </a:cubicBezTo>
                  <a:cubicBezTo>
                    <a:pt x="89" y="104"/>
                    <a:pt x="90" y="103"/>
                    <a:pt x="90" y="102"/>
                  </a:cubicBezTo>
                  <a:cubicBezTo>
                    <a:pt x="90" y="102"/>
                    <a:pt x="95" y="105"/>
                    <a:pt x="96" y="107"/>
                  </a:cubicBezTo>
                  <a:cubicBezTo>
                    <a:pt x="97" y="108"/>
                    <a:pt x="99" y="111"/>
                    <a:pt x="99" y="112"/>
                  </a:cubicBezTo>
                  <a:cubicBezTo>
                    <a:pt x="99" y="112"/>
                    <a:pt x="103" y="113"/>
                    <a:pt x="104" y="112"/>
                  </a:cubicBezTo>
                  <a:cubicBezTo>
                    <a:pt x="105" y="111"/>
                    <a:pt x="106" y="112"/>
                    <a:pt x="106" y="112"/>
                  </a:cubicBezTo>
                  <a:cubicBezTo>
                    <a:pt x="106" y="112"/>
                    <a:pt x="106" y="112"/>
                    <a:pt x="107" y="112"/>
                  </a:cubicBezTo>
                  <a:cubicBezTo>
                    <a:pt x="111" y="112"/>
                    <a:pt x="111" y="112"/>
                    <a:pt x="111" y="112"/>
                  </a:cubicBezTo>
                  <a:cubicBezTo>
                    <a:pt x="113" y="114"/>
                    <a:pt x="113" y="115"/>
                    <a:pt x="113" y="116"/>
                  </a:cubicBezTo>
                  <a:cubicBezTo>
                    <a:pt x="113" y="116"/>
                    <a:pt x="115" y="118"/>
                    <a:pt x="115" y="118"/>
                  </a:cubicBezTo>
                  <a:cubicBezTo>
                    <a:pt x="116" y="118"/>
                    <a:pt x="117" y="121"/>
                    <a:pt x="117" y="121"/>
                  </a:cubicBezTo>
                  <a:cubicBezTo>
                    <a:pt x="117" y="122"/>
                    <a:pt x="119" y="126"/>
                    <a:pt x="120" y="127"/>
                  </a:cubicBezTo>
                  <a:cubicBezTo>
                    <a:pt x="120" y="129"/>
                    <a:pt x="122" y="132"/>
                    <a:pt x="123" y="133"/>
                  </a:cubicBezTo>
                  <a:cubicBezTo>
                    <a:pt x="123" y="134"/>
                    <a:pt x="123" y="136"/>
                    <a:pt x="123" y="137"/>
                  </a:cubicBezTo>
                  <a:cubicBezTo>
                    <a:pt x="123" y="138"/>
                    <a:pt x="125" y="139"/>
                    <a:pt x="126" y="139"/>
                  </a:cubicBezTo>
                  <a:cubicBezTo>
                    <a:pt x="127" y="139"/>
                    <a:pt x="128" y="133"/>
                    <a:pt x="129" y="131"/>
                  </a:cubicBezTo>
                  <a:cubicBezTo>
                    <a:pt x="129" y="129"/>
                    <a:pt x="131" y="127"/>
                    <a:pt x="131" y="127"/>
                  </a:cubicBezTo>
                  <a:cubicBezTo>
                    <a:pt x="132" y="127"/>
                    <a:pt x="132" y="126"/>
                    <a:pt x="132" y="126"/>
                  </a:cubicBezTo>
                  <a:cubicBezTo>
                    <a:pt x="132" y="125"/>
                    <a:pt x="134" y="125"/>
                    <a:pt x="134" y="125"/>
                  </a:cubicBezTo>
                  <a:cubicBezTo>
                    <a:pt x="135" y="124"/>
                    <a:pt x="135" y="120"/>
                    <a:pt x="136" y="120"/>
                  </a:cubicBezTo>
                  <a:cubicBezTo>
                    <a:pt x="137" y="119"/>
                    <a:pt x="140" y="117"/>
                    <a:pt x="141" y="117"/>
                  </a:cubicBezTo>
                  <a:cubicBezTo>
                    <a:pt x="142" y="117"/>
                    <a:pt x="144" y="119"/>
                    <a:pt x="145" y="120"/>
                  </a:cubicBezTo>
                  <a:cubicBezTo>
                    <a:pt x="146" y="121"/>
                    <a:pt x="146" y="124"/>
                    <a:pt x="146" y="124"/>
                  </a:cubicBezTo>
                  <a:cubicBezTo>
                    <a:pt x="146" y="125"/>
                    <a:pt x="147" y="127"/>
                    <a:pt x="149" y="127"/>
                  </a:cubicBezTo>
                  <a:cubicBezTo>
                    <a:pt x="150" y="127"/>
                    <a:pt x="150" y="129"/>
                    <a:pt x="151" y="129"/>
                  </a:cubicBezTo>
                  <a:cubicBezTo>
                    <a:pt x="151" y="130"/>
                    <a:pt x="152" y="132"/>
                    <a:pt x="153" y="133"/>
                  </a:cubicBezTo>
                  <a:cubicBezTo>
                    <a:pt x="153" y="133"/>
                    <a:pt x="153" y="136"/>
                    <a:pt x="153" y="136"/>
                  </a:cubicBezTo>
                  <a:cubicBezTo>
                    <a:pt x="153" y="137"/>
                    <a:pt x="153" y="140"/>
                    <a:pt x="153" y="140"/>
                  </a:cubicBezTo>
                  <a:cubicBezTo>
                    <a:pt x="153" y="141"/>
                    <a:pt x="157" y="146"/>
                    <a:pt x="159" y="147"/>
                  </a:cubicBezTo>
                  <a:cubicBezTo>
                    <a:pt x="161" y="148"/>
                    <a:pt x="161" y="144"/>
                    <a:pt x="161" y="143"/>
                  </a:cubicBezTo>
                  <a:cubicBezTo>
                    <a:pt x="160" y="142"/>
                    <a:pt x="157" y="139"/>
                    <a:pt x="156" y="138"/>
                  </a:cubicBezTo>
                  <a:cubicBezTo>
                    <a:pt x="156" y="137"/>
                    <a:pt x="156" y="134"/>
                    <a:pt x="156" y="133"/>
                  </a:cubicBezTo>
                  <a:cubicBezTo>
                    <a:pt x="156" y="132"/>
                    <a:pt x="158" y="133"/>
                    <a:pt x="159" y="134"/>
                  </a:cubicBezTo>
                  <a:cubicBezTo>
                    <a:pt x="160" y="135"/>
                    <a:pt x="161" y="136"/>
                    <a:pt x="161" y="137"/>
                  </a:cubicBezTo>
                  <a:cubicBezTo>
                    <a:pt x="161" y="137"/>
                    <a:pt x="167" y="134"/>
                    <a:pt x="167" y="131"/>
                  </a:cubicBezTo>
                  <a:cubicBezTo>
                    <a:pt x="167" y="127"/>
                    <a:pt x="169" y="123"/>
                    <a:pt x="169" y="122"/>
                  </a:cubicBezTo>
                  <a:cubicBezTo>
                    <a:pt x="170" y="121"/>
                    <a:pt x="169" y="120"/>
                    <a:pt x="168" y="120"/>
                  </a:cubicBezTo>
                  <a:cubicBezTo>
                    <a:pt x="168" y="120"/>
                    <a:pt x="169" y="117"/>
                    <a:pt x="171" y="118"/>
                  </a:cubicBezTo>
                  <a:cubicBezTo>
                    <a:pt x="172" y="118"/>
                    <a:pt x="176" y="113"/>
                    <a:pt x="177" y="112"/>
                  </a:cubicBezTo>
                  <a:cubicBezTo>
                    <a:pt x="178" y="110"/>
                    <a:pt x="180" y="109"/>
                    <a:pt x="180" y="108"/>
                  </a:cubicBezTo>
                  <a:cubicBezTo>
                    <a:pt x="180" y="108"/>
                    <a:pt x="182" y="104"/>
                    <a:pt x="182" y="102"/>
                  </a:cubicBezTo>
                  <a:cubicBezTo>
                    <a:pt x="182" y="101"/>
                    <a:pt x="181" y="98"/>
                    <a:pt x="181" y="97"/>
                  </a:cubicBezTo>
                  <a:cubicBezTo>
                    <a:pt x="181" y="96"/>
                    <a:pt x="179" y="94"/>
                    <a:pt x="179" y="94"/>
                  </a:cubicBezTo>
                  <a:cubicBezTo>
                    <a:pt x="179" y="93"/>
                    <a:pt x="178" y="91"/>
                    <a:pt x="178" y="90"/>
                  </a:cubicBezTo>
                  <a:cubicBezTo>
                    <a:pt x="179" y="90"/>
                    <a:pt x="180" y="90"/>
                    <a:pt x="180" y="89"/>
                  </a:cubicBezTo>
                  <a:cubicBezTo>
                    <a:pt x="180" y="89"/>
                    <a:pt x="182" y="87"/>
                    <a:pt x="182" y="86"/>
                  </a:cubicBezTo>
                  <a:cubicBezTo>
                    <a:pt x="182" y="85"/>
                    <a:pt x="183" y="87"/>
                    <a:pt x="184" y="88"/>
                  </a:cubicBezTo>
                  <a:cubicBezTo>
                    <a:pt x="185" y="89"/>
                    <a:pt x="185" y="93"/>
                    <a:pt x="186" y="93"/>
                  </a:cubicBezTo>
                  <a:cubicBezTo>
                    <a:pt x="187" y="94"/>
                    <a:pt x="191" y="89"/>
                    <a:pt x="190" y="86"/>
                  </a:cubicBezTo>
                  <a:cubicBezTo>
                    <a:pt x="190" y="82"/>
                    <a:pt x="192" y="79"/>
                    <a:pt x="193" y="78"/>
                  </a:cubicBezTo>
                  <a:cubicBezTo>
                    <a:pt x="193" y="78"/>
                    <a:pt x="195" y="75"/>
                    <a:pt x="196" y="74"/>
                  </a:cubicBezTo>
                  <a:cubicBezTo>
                    <a:pt x="188" y="50"/>
                    <a:pt x="174" y="28"/>
                    <a:pt x="156" y="11"/>
                  </a:cubicBezTo>
                  <a:cubicBezTo>
                    <a:pt x="156" y="11"/>
                    <a:pt x="156" y="11"/>
                    <a:pt x="156" y="11"/>
                  </a:cubicBezTo>
                  <a:cubicBezTo>
                    <a:pt x="154" y="10"/>
                    <a:pt x="154" y="10"/>
                    <a:pt x="154" y="10"/>
                  </a:cubicBezTo>
                  <a:cubicBezTo>
                    <a:pt x="152" y="10"/>
                    <a:pt x="151" y="7"/>
                    <a:pt x="151" y="7"/>
                  </a:cubicBezTo>
                  <a:cubicBezTo>
                    <a:pt x="151" y="7"/>
                    <a:pt x="151" y="6"/>
                    <a:pt x="151" y="6"/>
                  </a:cubicBezTo>
                  <a:cubicBezTo>
                    <a:pt x="150" y="5"/>
                    <a:pt x="148" y="3"/>
                    <a:pt x="147" y="2"/>
                  </a:cubicBezTo>
                  <a:cubicBezTo>
                    <a:pt x="146" y="2"/>
                    <a:pt x="145" y="2"/>
                    <a:pt x="144" y="2"/>
                  </a:cubicBezTo>
                  <a:cubicBezTo>
                    <a:pt x="143" y="2"/>
                    <a:pt x="140" y="1"/>
                    <a:pt x="139" y="1"/>
                  </a:cubicBezTo>
                  <a:cubicBezTo>
                    <a:pt x="139" y="0"/>
                    <a:pt x="137" y="1"/>
                    <a:pt x="137" y="2"/>
                  </a:cubicBezTo>
                  <a:cubicBezTo>
                    <a:pt x="137" y="3"/>
                    <a:pt x="133" y="4"/>
                    <a:pt x="133" y="4"/>
                  </a:cubicBezTo>
                  <a:cubicBezTo>
                    <a:pt x="133" y="5"/>
                    <a:pt x="131" y="5"/>
                    <a:pt x="131" y="5"/>
                  </a:cubicBezTo>
                  <a:cubicBezTo>
                    <a:pt x="131" y="4"/>
                    <a:pt x="128" y="6"/>
                    <a:pt x="126" y="6"/>
                  </a:cubicBezTo>
                  <a:cubicBezTo>
                    <a:pt x="125" y="6"/>
                    <a:pt x="122" y="7"/>
                    <a:pt x="121" y="8"/>
                  </a:cubicBezTo>
                  <a:cubicBezTo>
                    <a:pt x="121" y="8"/>
                    <a:pt x="119" y="9"/>
                    <a:pt x="119" y="10"/>
                  </a:cubicBezTo>
                  <a:cubicBezTo>
                    <a:pt x="119" y="11"/>
                    <a:pt x="117" y="12"/>
                    <a:pt x="116" y="12"/>
                  </a:cubicBezTo>
                  <a:cubicBezTo>
                    <a:pt x="115" y="12"/>
                    <a:pt x="116" y="15"/>
                    <a:pt x="116" y="15"/>
                  </a:cubicBezTo>
                  <a:cubicBezTo>
                    <a:pt x="117" y="16"/>
                    <a:pt x="115" y="15"/>
                    <a:pt x="114" y="15"/>
                  </a:cubicBezTo>
                  <a:cubicBezTo>
                    <a:pt x="113" y="14"/>
                    <a:pt x="112" y="16"/>
                    <a:pt x="112" y="16"/>
                  </a:cubicBezTo>
                  <a:cubicBezTo>
                    <a:pt x="111" y="17"/>
                    <a:pt x="110" y="16"/>
                    <a:pt x="110" y="15"/>
                  </a:cubicBezTo>
                  <a:cubicBezTo>
                    <a:pt x="110" y="14"/>
                    <a:pt x="108" y="14"/>
                    <a:pt x="108" y="14"/>
                  </a:cubicBezTo>
                  <a:cubicBezTo>
                    <a:pt x="107" y="15"/>
                    <a:pt x="106" y="14"/>
                    <a:pt x="105" y="14"/>
                  </a:cubicBezTo>
                  <a:cubicBezTo>
                    <a:pt x="104" y="13"/>
                    <a:pt x="101" y="17"/>
                    <a:pt x="100" y="18"/>
                  </a:cubicBezTo>
                  <a:cubicBezTo>
                    <a:pt x="99" y="19"/>
                    <a:pt x="93" y="20"/>
                    <a:pt x="92" y="19"/>
                  </a:cubicBezTo>
                  <a:cubicBezTo>
                    <a:pt x="91" y="19"/>
                    <a:pt x="90" y="22"/>
                    <a:pt x="91" y="22"/>
                  </a:cubicBezTo>
                  <a:cubicBezTo>
                    <a:pt x="92" y="22"/>
                    <a:pt x="89" y="22"/>
                    <a:pt x="87" y="22"/>
                  </a:cubicBezTo>
                  <a:cubicBezTo>
                    <a:pt x="86" y="22"/>
                    <a:pt x="81" y="24"/>
                    <a:pt x="80" y="25"/>
                  </a:cubicBezTo>
                  <a:cubicBezTo>
                    <a:pt x="79" y="26"/>
                    <a:pt x="78" y="25"/>
                    <a:pt x="78" y="24"/>
                  </a:cubicBezTo>
                  <a:cubicBezTo>
                    <a:pt x="78" y="23"/>
                    <a:pt x="76" y="23"/>
                    <a:pt x="75" y="23"/>
                  </a:cubicBezTo>
                  <a:cubicBezTo>
                    <a:pt x="75" y="22"/>
                    <a:pt x="74" y="26"/>
                    <a:pt x="73" y="27"/>
                  </a:cubicBezTo>
                  <a:cubicBezTo>
                    <a:pt x="72" y="28"/>
                    <a:pt x="70" y="24"/>
                    <a:pt x="68" y="23"/>
                  </a:cubicBezTo>
                  <a:cubicBezTo>
                    <a:pt x="66" y="23"/>
                    <a:pt x="62" y="21"/>
                    <a:pt x="61" y="20"/>
                  </a:cubicBezTo>
                  <a:cubicBezTo>
                    <a:pt x="60" y="20"/>
                    <a:pt x="58" y="18"/>
                    <a:pt x="58" y="17"/>
                  </a:cubicBezTo>
                  <a:cubicBezTo>
                    <a:pt x="57" y="17"/>
                    <a:pt x="54" y="16"/>
                    <a:pt x="53" y="16"/>
                  </a:cubicBezTo>
                  <a:cubicBezTo>
                    <a:pt x="52" y="16"/>
                    <a:pt x="49" y="18"/>
                    <a:pt x="49" y="19"/>
                  </a:cubicBezTo>
                  <a:cubicBezTo>
                    <a:pt x="48" y="19"/>
                    <a:pt x="47" y="19"/>
                    <a:pt x="46" y="19"/>
                  </a:cubicBezTo>
                  <a:cubicBezTo>
                    <a:pt x="46" y="20"/>
                    <a:pt x="42" y="23"/>
                    <a:pt x="41" y="24"/>
                  </a:cubicBezTo>
                  <a:cubicBezTo>
                    <a:pt x="40" y="25"/>
                    <a:pt x="37" y="29"/>
                    <a:pt x="37" y="31"/>
                  </a:cubicBezTo>
                  <a:cubicBezTo>
                    <a:pt x="36" y="32"/>
                    <a:pt x="35" y="32"/>
                    <a:pt x="34" y="32"/>
                  </a:cubicBezTo>
                  <a:cubicBezTo>
                    <a:pt x="34" y="32"/>
                    <a:pt x="33" y="33"/>
                    <a:pt x="33" y="34"/>
                  </a:cubicBezTo>
                  <a:cubicBezTo>
                    <a:pt x="33" y="34"/>
                    <a:pt x="30" y="36"/>
                    <a:pt x="29" y="38"/>
                  </a:cubicBezTo>
                  <a:cubicBezTo>
                    <a:pt x="29" y="40"/>
                    <a:pt x="30" y="44"/>
                    <a:pt x="30" y="45"/>
                  </a:cubicBezTo>
                  <a:cubicBezTo>
                    <a:pt x="30" y="47"/>
                    <a:pt x="31" y="49"/>
                    <a:pt x="32" y="49"/>
                  </a:cubicBezTo>
                  <a:cubicBezTo>
                    <a:pt x="33" y="49"/>
                    <a:pt x="33" y="52"/>
                    <a:pt x="32" y="53"/>
                  </a:cubicBezTo>
                  <a:cubicBezTo>
                    <a:pt x="32" y="53"/>
                    <a:pt x="33" y="54"/>
                    <a:pt x="33" y="55"/>
                  </a:cubicBezTo>
                  <a:cubicBezTo>
                    <a:pt x="33" y="55"/>
                    <a:pt x="30" y="56"/>
                    <a:pt x="29" y="56"/>
                  </a:cubicBezTo>
                  <a:cubicBezTo>
                    <a:pt x="29" y="57"/>
                    <a:pt x="27" y="58"/>
                    <a:pt x="27" y="59"/>
                  </a:cubicBezTo>
                  <a:cubicBezTo>
                    <a:pt x="27" y="60"/>
                    <a:pt x="24" y="60"/>
                    <a:pt x="23" y="61"/>
                  </a:cubicBezTo>
                  <a:cubicBezTo>
                    <a:pt x="24" y="60"/>
                    <a:pt x="24" y="60"/>
                    <a:pt x="24" y="59"/>
                  </a:cubicBezTo>
                  <a:cubicBezTo>
                    <a:pt x="25" y="58"/>
                    <a:pt x="24" y="57"/>
                    <a:pt x="24" y="56"/>
                  </a:cubicBezTo>
                  <a:cubicBezTo>
                    <a:pt x="23" y="56"/>
                    <a:pt x="23" y="51"/>
                    <a:pt x="22" y="50"/>
                  </a:cubicBezTo>
                  <a:cubicBezTo>
                    <a:pt x="22" y="49"/>
                    <a:pt x="20" y="47"/>
                    <a:pt x="20" y="47"/>
                  </a:cubicBezTo>
                  <a:cubicBezTo>
                    <a:pt x="19" y="47"/>
                    <a:pt x="20" y="46"/>
                    <a:pt x="20" y="45"/>
                  </a:cubicBezTo>
                  <a:cubicBezTo>
                    <a:pt x="20" y="44"/>
                    <a:pt x="18" y="44"/>
                    <a:pt x="17" y="45"/>
                  </a:cubicBezTo>
                  <a:cubicBezTo>
                    <a:pt x="17" y="45"/>
                    <a:pt x="16" y="50"/>
                    <a:pt x="16" y="51"/>
                  </a:cubicBezTo>
                  <a:cubicBezTo>
                    <a:pt x="16" y="52"/>
                    <a:pt x="17" y="54"/>
                    <a:pt x="17" y="54"/>
                  </a:cubicBezTo>
                  <a:cubicBezTo>
                    <a:pt x="18" y="54"/>
                    <a:pt x="18" y="57"/>
                    <a:pt x="17" y="57"/>
                  </a:cubicBezTo>
                  <a:cubicBezTo>
                    <a:pt x="16" y="57"/>
                    <a:pt x="15" y="60"/>
                    <a:pt x="16" y="61"/>
                  </a:cubicBezTo>
                  <a:cubicBezTo>
                    <a:pt x="16" y="62"/>
                    <a:pt x="15" y="63"/>
                    <a:pt x="15" y="64"/>
                  </a:cubicBezTo>
                  <a:cubicBezTo>
                    <a:pt x="14" y="64"/>
                    <a:pt x="18" y="64"/>
                    <a:pt x="20" y="64"/>
                  </a:cubicBezTo>
                  <a:cubicBezTo>
                    <a:pt x="21" y="64"/>
                    <a:pt x="23" y="64"/>
                    <a:pt x="22" y="64"/>
                  </a:cubicBezTo>
                  <a:cubicBezTo>
                    <a:pt x="22" y="65"/>
                    <a:pt x="19" y="65"/>
                    <a:pt x="19" y="66"/>
                  </a:cubicBezTo>
                  <a:cubicBezTo>
                    <a:pt x="18" y="67"/>
                    <a:pt x="16" y="68"/>
                    <a:pt x="16" y="69"/>
                  </a:cubicBezTo>
                  <a:cubicBezTo>
                    <a:pt x="15" y="69"/>
                    <a:pt x="16" y="70"/>
                    <a:pt x="17" y="70"/>
                  </a:cubicBezTo>
                  <a:cubicBezTo>
                    <a:pt x="18" y="70"/>
                    <a:pt x="19" y="73"/>
                    <a:pt x="20" y="74"/>
                  </a:cubicBezTo>
                  <a:cubicBezTo>
                    <a:pt x="20" y="75"/>
                    <a:pt x="20" y="76"/>
                    <a:pt x="20" y="77"/>
                  </a:cubicBezTo>
                  <a:cubicBezTo>
                    <a:pt x="20" y="77"/>
                    <a:pt x="15" y="76"/>
                    <a:pt x="14" y="77"/>
                  </a:cubicBezTo>
                  <a:cubicBezTo>
                    <a:pt x="12" y="77"/>
                    <a:pt x="10" y="81"/>
                    <a:pt x="10" y="82"/>
                  </a:cubicBezTo>
                  <a:cubicBezTo>
                    <a:pt x="10" y="83"/>
                    <a:pt x="10" y="87"/>
                    <a:pt x="10" y="88"/>
                  </a:cubicBezTo>
                  <a:cubicBezTo>
                    <a:pt x="11" y="89"/>
                    <a:pt x="14" y="89"/>
                    <a:pt x="15" y="90"/>
                  </a:cubicBezTo>
                  <a:cubicBezTo>
                    <a:pt x="15" y="90"/>
                    <a:pt x="19" y="90"/>
                    <a:pt x="19" y="90"/>
                  </a:cubicBezTo>
                  <a:cubicBezTo>
                    <a:pt x="20" y="91"/>
                    <a:pt x="22" y="87"/>
                    <a:pt x="23" y="85"/>
                  </a:cubicBezTo>
                  <a:cubicBezTo>
                    <a:pt x="23" y="84"/>
                    <a:pt x="26" y="81"/>
                    <a:pt x="27" y="80"/>
                  </a:cubicBezTo>
                  <a:cubicBezTo>
                    <a:pt x="28" y="78"/>
                    <a:pt x="31" y="79"/>
                    <a:pt x="32" y="78"/>
                  </a:cubicBezTo>
                  <a:cubicBezTo>
                    <a:pt x="33" y="77"/>
                    <a:pt x="33" y="81"/>
                    <a:pt x="33" y="83"/>
                  </a:cubicBezTo>
                  <a:cubicBezTo>
                    <a:pt x="34" y="84"/>
                    <a:pt x="37" y="84"/>
                    <a:pt x="37" y="83"/>
                  </a:cubicBezTo>
                  <a:cubicBezTo>
                    <a:pt x="36" y="81"/>
                    <a:pt x="37" y="80"/>
                    <a:pt x="37" y="81"/>
                  </a:cubicBezTo>
                  <a:cubicBezTo>
                    <a:pt x="37" y="81"/>
                    <a:pt x="41" y="83"/>
                    <a:pt x="41" y="84"/>
                  </a:cubicBezTo>
                  <a:cubicBezTo>
                    <a:pt x="42" y="85"/>
                    <a:pt x="42" y="87"/>
                    <a:pt x="41" y="87"/>
                  </a:cubicBezTo>
                  <a:cubicBezTo>
                    <a:pt x="40" y="87"/>
                    <a:pt x="40" y="89"/>
                    <a:pt x="41" y="89"/>
                  </a:cubicBezTo>
                  <a:cubicBezTo>
                    <a:pt x="42" y="89"/>
                    <a:pt x="43" y="87"/>
                    <a:pt x="44" y="86"/>
                  </a:cubicBezTo>
                  <a:cubicBezTo>
                    <a:pt x="45" y="86"/>
                    <a:pt x="45" y="84"/>
                    <a:pt x="45" y="84"/>
                  </a:cubicBezTo>
                  <a:cubicBezTo>
                    <a:pt x="45" y="84"/>
                    <a:pt x="46" y="82"/>
                    <a:pt x="46" y="83"/>
                  </a:cubicBezTo>
                  <a:cubicBezTo>
                    <a:pt x="47" y="83"/>
                    <a:pt x="44" y="79"/>
                    <a:pt x="43" y="78"/>
                  </a:cubicBezTo>
                  <a:cubicBezTo>
                    <a:pt x="41" y="76"/>
                    <a:pt x="42" y="77"/>
                    <a:pt x="45" y="79"/>
                  </a:cubicBezTo>
                  <a:cubicBezTo>
                    <a:pt x="45" y="79"/>
                    <a:pt x="45" y="79"/>
                    <a:pt x="47" y="82"/>
                  </a:cubicBezTo>
                  <a:cubicBezTo>
                    <a:pt x="47" y="82"/>
                    <a:pt x="48" y="84"/>
                    <a:pt x="48" y="84"/>
                  </a:cubicBezTo>
                  <a:cubicBezTo>
                    <a:pt x="49" y="85"/>
                    <a:pt x="49" y="85"/>
                    <a:pt x="49" y="85"/>
                  </a:cubicBezTo>
                  <a:cubicBezTo>
                    <a:pt x="49" y="86"/>
                    <a:pt x="49" y="88"/>
                    <a:pt x="49" y="89"/>
                  </a:cubicBezTo>
                  <a:cubicBezTo>
                    <a:pt x="49" y="90"/>
                    <a:pt x="51" y="91"/>
                    <a:pt x="52" y="91"/>
                  </a:cubicBezTo>
                  <a:cubicBezTo>
                    <a:pt x="53" y="91"/>
                    <a:pt x="53" y="91"/>
                    <a:pt x="53" y="91"/>
                  </a:cubicBezTo>
                  <a:cubicBezTo>
                    <a:pt x="53" y="91"/>
                    <a:pt x="54" y="93"/>
                    <a:pt x="55" y="93"/>
                  </a:cubicBezTo>
                  <a:cubicBezTo>
                    <a:pt x="55" y="93"/>
                    <a:pt x="56" y="91"/>
                    <a:pt x="55" y="91"/>
                  </a:cubicBezTo>
                  <a:cubicBezTo>
                    <a:pt x="54" y="91"/>
                    <a:pt x="54" y="88"/>
                    <a:pt x="54" y="86"/>
                  </a:cubicBezTo>
                  <a:cubicBezTo>
                    <a:pt x="54" y="85"/>
                    <a:pt x="55" y="84"/>
                    <a:pt x="55" y="84"/>
                  </a:cubicBezTo>
                  <a:cubicBezTo>
                    <a:pt x="55" y="84"/>
                    <a:pt x="55" y="87"/>
                    <a:pt x="55" y="87"/>
                  </a:cubicBezTo>
                  <a:cubicBezTo>
                    <a:pt x="55" y="88"/>
                    <a:pt x="55" y="89"/>
                    <a:pt x="56" y="90"/>
                  </a:cubicBezTo>
                  <a:cubicBezTo>
                    <a:pt x="56" y="90"/>
                    <a:pt x="56" y="90"/>
                    <a:pt x="57" y="91"/>
                  </a:cubicBezTo>
                  <a:cubicBezTo>
                    <a:pt x="59" y="92"/>
                    <a:pt x="59" y="92"/>
                    <a:pt x="59" y="92"/>
                  </a:cubicBezTo>
                  <a:cubicBezTo>
                    <a:pt x="62" y="92"/>
                    <a:pt x="66" y="92"/>
                    <a:pt x="65" y="93"/>
                  </a:cubicBezTo>
                  <a:cubicBezTo>
                    <a:pt x="65" y="93"/>
                    <a:pt x="68" y="94"/>
                    <a:pt x="68" y="93"/>
                  </a:cubicBezTo>
                  <a:cubicBezTo>
                    <a:pt x="68" y="92"/>
                    <a:pt x="68" y="93"/>
                    <a:pt x="68" y="93"/>
                  </a:cubicBezTo>
                  <a:cubicBezTo>
                    <a:pt x="68" y="94"/>
                    <a:pt x="66" y="97"/>
                    <a:pt x="66" y="98"/>
                  </a:cubicBezTo>
                  <a:cubicBezTo>
                    <a:pt x="65" y="99"/>
                    <a:pt x="59" y="98"/>
                    <a:pt x="56" y="98"/>
                  </a:cubicBezTo>
                  <a:cubicBezTo>
                    <a:pt x="53" y="98"/>
                    <a:pt x="49" y="99"/>
                    <a:pt x="48" y="100"/>
                  </a:cubicBezTo>
                  <a:cubicBezTo>
                    <a:pt x="48" y="100"/>
                    <a:pt x="43" y="98"/>
                    <a:pt x="41" y="97"/>
                  </a:cubicBezTo>
                  <a:cubicBezTo>
                    <a:pt x="39" y="96"/>
                    <a:pt x="38" y="93"/>
                    <a:pt x="37" y="92"/>
                  </a:cubicBezTo>
                  <a:cubicBezTo>
                    <a:pt x="37" y="92"/>
                    <a:pt x="37" y="91"/>
                    <a:pt x="37" y="90"/>
                  </a:cubicBezTo>
                  <a:cubicBezTo>
                    <a:pt x="37" y="90"/>
                    <a:pt x="32" y="89"/>
                    <a:pt x="31" y="90"/>
                  </a:cubicBezTo>
                  <a:cubicBezTo>
                    <a:pt x="30" y="90"/>
                    <a:pt x="22" y="91"/>
                    <a:pt x="21" y="92"/>
                  </a:cubicBezTo>
                  <a:cubicBezTo>
                    <a:pt x="19" y="93"/>
                    <a:pt x="16" y="92"/>
                    <a:pt x="16" y="92"/>
                  </a:cubicBezTo>
                  <a:cubicBezTo>
                    <a:pt x="15" y="92"/>
                    <a:pt x="13" y="94"/>
                    <a:pt x="12" y="94"/>
                  </a:cubicBezTo>
                  <a:cubicBezTo>
                    <a:pt x="11" y="95"/>
                    <a:pt x="10" y="98"/>
                    <a:pt x="9" y="102"/>
                  </a:cubicBezTo>
                  <a:cubicBezTo>
                    <a:pt x="9" y="102"/>
                    <a:pt x="9" y="102"/>
                    <a:pt x="8" y="104"/>
                  </a:cubicBezTo>
                  <a:cubicBezTo>
                    <a:pt x="7" y="106"/>
                    <a:pt x="7" y="106"/>
                    <a:pt x="7" y="106"/>
                  </a:cubicBezTo>
                  <a:cubicBezTo>
                    <a:pt x="5" y="108"/>
                    <a:pt x="2" y="114"/>
                    <a:pt x="1" y="115"/>
                  </a:cubicBezTo>
                  <a:cubicBezTo>
                    <a:pt x="1" y="116"/>
                    <a:pt x="0" y="125"/>
                    <a:pt x="0" y="128"/>
                  </a:cubicBezTo>
                  <a:cubicBezTo>
                    <a:pt x="0" y="130"/>
                    <a:pt x="3" y="137"/>
                    <a:pt x="3" y="138"/>
                  </a:cubicBezTo>
                  <a:cubicBezTo>
                    <a:pt x="4" y="140"/>
                    <a:pt x="8" y="144"/>
                    <a:pt x="10" y="145"/>
                  </a:cubicBezTo>
                  <a:cubicBezTo>
                    <a:pt x="11" y="145"/>
                    <a:pt x="16" y="146"/>
                    <a:pt x="18" y="146"/>
                  </a:cubicBezTo>
                  <a:cubicBezTo>
                    <a:pt x="19" y="146"/>
                    <a:pt x="21" y="144"/>
                    <a:pt x="22" y="142"/>
                  </a:cubicBezTo>
                  <a:cubicBezTo>
                    <a:pt x="22" y="142"/>
                    <a:pt x="22" y="142"/>
                    <a:pt x="24" y="143"/>
                  </a:cubicBezTo>
                  <a:cubicBezTo>
                    <a:pt x="25" y="143"/>
                    <a:pt x="25" y="143"/>
                    <a:pt x="25" y="143"/>
                  </a:cubicBezTo>
                  <a:cubicBezTo>
                    <a:pt x="25" y="144"/>
                    <a:pt x="28" y="145"/>
                    <a:pt x="29" y="145"/>
                  </a:cubicBezTo>
                  <a:cubicBezTo>
                    <a:pt x="30" y="146"/>
                    <a:pt x="32" y="145"/>
                    <a:pt x="33" y="145"/>
                  </a:cubicBezTo>
                  <a:cubicBezTo>
                    <a:pt x="34" y="145"/>
                    <a:pt x="34" y="151"/>
                    <a:pt x="34" y="153"/>
                  </a:cubicBezTo>
                  <a:cubicBezTo>
                    <a:pt x="33" y="155"/>
                    <a:pt x="35" y="161"/>
                    <a:pt x="35" y="162"/>
                  </a:cubicBezTo>
                  <a:cubicBezTo>
                    <a:pt x="36" y="164"/>
                    <a:pt x="38" y="169"/>
                    <a:pt x="38" y="171"/>
                  </a:cubicBezTo>
                  <a:cubicBezTo>
                    <a:pt x="38" y="173"/>
                    <a:pt x="37" y="179"/>
                    <a:pt x="37" y="181"/>
                  </a:cubicBezTo>
                  <a:cubicBezTo>
                    <a:pt x="37" y="183"/>
                    <a:pt x="39" y="189"/>
                    <a:pt x="40" y="191"/>
                  </a:cubicBezTo>
                  <a:cubicBezTo>
                    <a:pt x="41" y="193"/>
                    <a:pt x="41" y="197"/>
                    <a:pt x="41" y="198"/>
                  </a:cubicBezTo>
                  <a:cubicBezTo>
                    <a:pt x="41" y="199"/>
                    <a:pt x="44" y="205"/>
                    <a:pt x="45" y="207"/>
                  </a:cubicBezTo>
                  <a:cubicBezTo>
                    <a:pt x="46" y="210"/>
                    <a:pt x="54" y="210"/>
                    <a:pt x="56" y="209"/>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 name="Freeform 14"/>
            <p:cNvSpPr/>
            <p:nvPr/>
          </p:nvSpPr>
          <p:spPr bwMode="auto">
            <a:xfrm>
              <a:off x="3362135" y="2628467"/>
              <a:ext cx="55168" cy="49038"/>
            </a:xfrm>
            <a:custGeom>
              <a:avLst/>
              <a:gdLst>
                <a:gd name="T0" fmla="*/ 3 w 9"/>
                <a:gd name="T1" fmla="*/ 8 h 8"/>
                <a:gd name="T2" fmla="*/ 7 w 9"/>
                <a:gd name="T3" fmla="*/ 6 h 8"/>
                <a:gd name="T4" fmla="*/ 8 w 9"/>
                <a:gd name="T5" fmla="*/ 3 h 8"/>
                <a:gd name="T6" fmla="*/ 5 w 9"/>
                <a:gd name="T7" fmla="*/ 0 h 8"/>
                <a:gd name="T8" fmla="*/ 3 w 9"/>
                <a:gd name="T9" fmla="*/ 2 h 8"/>
                <a:gd name="T10" fmla="*/ 0 w 9"/>
                <a:gd name="T11" fmla="*/ 4 h 8"/>
                <a:gd name="T12" fmla="*/ 0 w 9"/>
                <a:gd name="T13" fmla="*/ 5 h 8"/>
                <a:gd name="T14" fmla="*/ 3 w 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3" y="8"/>
                  </a:moveTo>
                  <a:cubicBezTo>
                    <a:pt x="3" y="8"/>
                    <a:pt x="5" y="7"/>
                    <a:pt x="7" y="6"/>
                  </a:cubicBezTo>
                  <a:cubicBezTo>
                    <a:pt x="8" y="6"/>
                    <a:pt x="9" y="3"/>
                    <a:pt x="8" y="3"/>
                  </a:cubicBezTo>
                  <a:cubicBezTo>
                    <a:pt x="7" y="3"/>
                    <a:pt x="6" y="0"/>
                    <a:pt x="5" y="0"/>
                  </a:cubicBezTo>
                  <a:cubicBezTo>
                    <a:pt x="4" y="0"/>
                    <a:pt x="3" y="1"/>
                    <a:pt x="3" y="2"/>
                  </a:cubicBezTo>
                  <a:cubicBezTo>
                    <a:pt x="3" y="3"/>
                    <a:pt x="1" y="3"/>
                    <a:pt x="0" y="4"/>
                  </a:cubicBezTo>
                  <a:cubicBezTo>
                    <a:pt x="0" y="5"/>
                    <a:pt x="0" y="5"/>
                    <a:pt x="0" y="5"/>
                  </a:cubicBezTo>
                  <a:cubicBezTo>
                    <a:pt x="1" y="5"/>
                    <a:pt x="3" y="7"/>
                    <a:pt x="3" y="8"/>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 name="Freeform 15"/>
            <p:cNvSpPr/>
            <p:nvPr/>
          </p:nvSpPr>
          <p:spPr bwMode="auto">
            <a:xfrm>
              <a:off x="3331486" y="2758214"/>
              <a:ext cx="36779" cy="55168"/>
            </a:xfrm>
            <a:custGeom>
              <a:avLst/>
              <a:gdLst>
                <a:gd name="T0" fmla="*/ 6 w 6"/>
                <a:gd name="T1" fmla="*/ 4 h 9"/>
                <a:gd name="T2" fmla="*/ 5 w 6"/>
                <a:gd name="T3" fmla="*/ 0 h 9"/>
                <a:gd name="T4" fmla="*/ 1 w 6"/>
                <a:gd name="T5" fmla="*/ 7 h 9"/>
                <a:gd name="T6" fmla="*/ 2 w 6"/>
                <a:gd name="T7" fmla="*/ 8 h 9"/>
                <a:gd name="T8" fmla="*/ 5 w 6"/>
                <a:gd name="T9" fmla="*/ 9 h 9"/>
                <a:gd name="T10" fmla="*/ 5 w 6"/>
                <a:gd name="T11" fmla="*/ 8 h 9"/>
                <a:gd name="T12" fmla="*/ 6 w 6"/>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4"/>
                  </a:moveTo>
                  <a:cubicBezTo>
                    <a:pt x="6" y="3"/>
                    <a:pt x="6" y="0"/>
                    <a:pt x="5" y="0"/>
                  </a:cubicBezTo>
                  <a:cubicBezTo>
                    <a:pt x="3" y="0"/>
                    <a:pt x="0" y="4"/>
                    <a:pt x="1" y="7"/>
                  </a:cubicBezTo>
                  <a:cubicBezTo>
                    <a:pt x="1" y="9"/>
                    <a:pt x="2" y="9"/>
                    <a:pt x="2" y="8"/>
                  </a:cubicBezTo>
                  <a:cubicBezTo>
                    <a:pt x="3" y="8"/>
                    <a:pt x="5" y="9"/>
                    <a:pt x="5" y="9"/>
                  </a:cubicBezTo>
                  <a:cubicBezTo>
                    <a:pt x="6" y="9"/>
                    <a:pt x="6" y="9"/>
                    <a:pt x="5" y="8"/>
                  </a:cubicBezTo>
                  <a:cubicBezTo>
                    <a:pt x="5" y="7"/>
                    <a:pt x="5" y="4"/>
                    <a:pt x="6" y="4"/>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 name="Freeform 16"/>
            <p:cNvSpPr/>
            <p:nvPr/>
          </p:nvSpPr>
          <p:spPr bwMode="auto">
            <a:xfrm>
              <a:off x="3251799" y="2709176"/>
              <a:ext cx="79687" cy="110336"/>
            </a:xfrm>
            <a:custGeom>
              <a:avLst/>
              <a:gdLst>
                <a:gd name="T0" fmla="*/ 12 w 13"/>
                <a:gd name="T1" fmla="*/ 9 h 18"/>
                <a:gd name="T2" fmla="*/ 13 w 13"/>
                <a:gd name="T3" fmla="*/ 3 h 18"/>
                <a:gd name="T4" fmla="*/ 10 w 13"/>
                <a:gd name="T5" fmla="*/ 0 h 18"/>
                <a:gd name="T6" fmla="*/ 3 w 13"/>
                <a:gd name="T7" fmla="*/ 8 h 18"/>
                <a:gd name="T8" fmla="*/ 1 w 13"/>
                <a:gd name="T9" fmla="*/ 15 h 18"/>
                <a:gd name="T10" fmla="*/ 7 w 13"/>
                <a:gd name="T11" fmla="*/ 17 h 18"/>
                <a:gd name="T12" fmla="*/ 9 w 13"/>
                <a:gd name="T13" fmla="*/ 17 h 18"/>
                <a:gd name="T14" fmla="*/ 10 w 13"/>
                <a:gd name="T15" fmla="*/ 16 h 18"/>
                <a:gd name="T16" fmla="*/ 12 w 13"/>
                <a:gd name="T17" fmla="*/ 13 h 18"/>
                <a:gd name="T18" fmla="*/ 12 w 13"/>
                <a:gd name="T19"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8">
                  <a:moveTo>
                    <a:pt x="12" y="9"/>
                  </a:moveTo>
                  <a:cubicBezTo>
                    <a:pt x="12" y="8"/>
                    <a:pt x="13" y="4"/>
                    <a:pt x="13" y="3"/>
                  </a:cubicBezTo>
                  <a:cubicBezTo>
                    <a:pt x="13" y="3"/>
                    <a:pt x="11" y="1"/>
                    <a:pt x="10" y="0"/>
                  </a:cubicBezTo>
                  <a:cubicBezTo>
                    <a:pt x="9" y="0"/>
                    <a:pt x="6" y="7"/>
                    <a:pt x="3" y="8"/>
                  </a:cubicBezTo>
                  <a:cubicBezTo>
                    <a:pt x="1" y="10"/>
                    <a:pt x="0" y="14"/>
                    <a:pt x="1" y="15"/>
                  </a:cubicBezTo>
                  <a:cubicBezTo>
                    <a:pt x="1" y="16"/>
                    <a:pt x="6" y="16"/>
                    <a:pt x="7" y="17"/>
                  </a:cubicBezTo>
                  <a:cubicBezTo>
                    <a:pt x="8" y="18"/>
                    <a:pt x="9" y="17"/>
                    <a:pt x="9" y="17"/>
                  </a:cubicBezTo>
                  <a:cubicBezTo>
                    <a:pt x="10" y="17"/>
                    <a:pt x="10" y="17"/>
                    <a:pt x="10" y="16"/>
                  </a:cubicBezTo>
                  <a:cubicBezTo>
                    <a:pt x="9" y="16"/>
                    <a:pt x="11" y="14"/>
                    <a:pt x="12" y="13"/>
                  </a:cubicBezTo>
                  <a:cubicBezTo>
                    <a:pt x="12" y="12"/>
                    <a:pt x="12" y="10"/>
                    <a:pt x="12" y="9"/>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 name="Freeform 17"/>
            <p:cNvSpPr/>
            <p:nvPr/>
          </p:nvSpPr>
          <p:spPr bwMode="auto">
            <a:xfrm>
              <a:off x="3221150" y="2831771"/>
              <a:ext cx="79687" cy="30649"/>
            </a:xfrm>
            <a:custGeom>
              <a:avLst/>
              <a:gdLst>
                <a:gd name="T0" fmla="*/ 4 w 13"/>
                <a:gd name="T1" fmla="*/ 0 h 5"/>
                <a:gd name="T2" fmla="*/ 0 w 13"/>
                <a:gd name="T3" fmla="*/ 2 h 5"/>
                <a:gd name="T4" fmla="*/ 9 w 13"/>
                <a:gd name="T5" fmla="*/ 4 h 5"/>
                <a:gd name="T6" fmla="*/ 13 w 13"/>
                <a:gd name="T7" fmla="*/ 5 h 5"/>
                <a:gd name="T8" fmla="*/ 4 w 13"/>
                <a:gd name="T9" fmla="*/ 0 h 5"/>
              </a:gdLst>
              <a:ahLst/>
              <a:cxnLst>
                <a:cxn ang="0">
                  <a:pos x="T0" y="T1"/>
                </a:cxn>
                <a:cxn ang="0">
                  <a:pos x="T2" y="T3"/>
                </a:cxn>
                <a:cxn ang="0">
                  <a:pos x="T4" y="T5"/>
                </a:cxn>
                <a:cxn ang="0">
                  <a:pos x="T6" y="T7"/>
                </a:cxn>
                <a:cxn ang="0">
                  <a:pos x="T8" y="T9"/>
                </a:cxn>
              </a:cxnLst>
              <a:rect l="0" t="0" r="r" b="b"/>
              <a:pathLst>
                <a:path w="13" h="5">
                  <a:moveTo>
                    <a:pt x="4" y="0"/>
                  </a:moveTo>
                  <a:cubicBezTo>
                    <a:pt x="2" y="0"/>
                    <a:pt x="0" y="1"/>
                    <a:pt x="0" y="2"/>
                  </a:cubicBezTo>
                  <a:cubicBezTo>
                    <a:pt x="0" y="2"/>
                    <a:pt x="7" y="3"/>
                    <a:pt x="9" y="4"/>
                  </a:cubicBezTo>
                  <a:cubicBezTo>
                    <a:pt x="12" y="5"/>
                    <a:pt x="13" y="5"/>
                    <a:pt x="13" y="5"/>
                  </a:cubicBezTo>
                  <a:cubicBezTo>
                    <a:pt x="12" y="4"/>
                    <a:pt x="6" y="1"/>
                    <a:pt x="4"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 name="Freeform 18"/>
            <p:cNvSpPr/>
            <p:nvPr/>
          </p:nvSpPr>
          <p:spPr bwMode="auto">
            <a:xfrm>
              <a:off x="3319227" y="2518131"/>
              <a:ext cx="18389" cy="30649"/>
            </a:xfrm>
            <a:custGeom>
              <a:avLst/>
              <a:gdLst>
                <a:gd name="T0" fmla="*/ 3 w 3"/>
                <a:gd name="T1" fmla="*/ 4 h 5"/>
                <a:gd name="T2" fmla="*/ 1 w 3"/>
                <a:gd name="T3" fmla="*/ 1 h 5"/>
                <a:gd name="T4" fmla="*/ 1 w 3"/>
                <a:gd name="T5" fmla="*/ 4 h 5"/>
                <a:gd name="T6" fmla="*/ 3 w 3"/>
                <a:gd name="T7" fmla="*/ 4 h 5"/>
              </a:gdLst>
              <a:ahLst/>
              <a:cxnLst>
                <a:cxn ang="0">
                  <a:pos x="T0" y="T1"/>
                </a:cxn>
                <a:cxn ang="0">
                  <a:pos x="T2" y="T3"/>
                </a:cxn>
                <a:cxn ang="0">
                  <a:pos x="T4" y="T5"/>
                </a:cxn>
                <a:cxn ang="0">
                  <a:pos x="T6" y="T7"/>
                </a:cxn>
              </a:cxnLst>
              <a:rect l="0" t="0" r="r" b="b"/>
              <a:pathLst>
                <a:path w="3" h="5">
                  <a:moveTo>
                    <a:pt x="3" y="4"/>
                  </a:moveTo>
                  <a:cubicBezTo>
                    <a:pt x="3" y="4"/>
                    <a:pt x="2" y="0"/>
                    <a:pt x="1" y="1"/>
                  </a:cubicBezTo>
                  <a:cubicBezTo>
                    <a:pt x="0" y="1"/>
                    <a:pt x="1" y="4"/>
                    <a:pt x="1" y="4"/>
                  </a:cubicBezTo>
                  <a:cubicBezTo>
                    <a:pt x="1" y="5"/>
                    <a:pt x="2" y="5"/>
                    <a:pt x="3" y="4"/>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 name="Freeform 19"/>
            <p:cNvSpPr/>
            <p:nvPr/>
          </p:nvSpPr>
          <p:spPr bwMode="auto">
            <a:xfrm>
              <a:off x="3337616" y="2579429"/>
              <a:ext cx="24519" cy="36779"/>
            </a:xfrm>
            <a:custGeom>
              <a:avLst/>
              <a:gdLst>
                <a:gd name="T0" fmla="*/ 4 w 4"/>
                <a:gd name="T1" fmla="*/ 2 h 6"/>
                <a:gd name="T2" fmla="*/ 2 w 4"/>
                <a:gd name="T3" fmla="*/ 0 h 6"/>
                <a:gd name="T4" fmla="*/ 1 w 4"/>
                <a:gd name="T5" fmla="*/ 5 h 6"/>
                <a:gd name="T6" fmla="*/ 4 w 4"/>
                <a:gd name="T7" fmla="*/ 2 h 6"/>
              </a:gdLst>
              <a:ahLst/>
              <a:cxnLst>
                <a:cxn ang="0">
                  <a:pos x="T0" y="T1"/>
                </a:cxn>
                <a:cxn ang="0">
                  <a:pos x="T2" y="T3"/>
                </a:cxn>
                <a:cxn ang="0">
                  <a:pos x="T4" y="T5"/>
                </a:cxn>
                <a:cxn ang="0">
                  <a:pos x="T6" y="T7"/>
                </a:cxn>
              </a:cxnLst>
              <a:rect l="0" t="0" r="r" b="b"/>
              <a:pathLst>
                <a:path w="4" h="6">
                  <a:moveTo>
                    <a:pt x="4" y="2"/>
                  </a:moveTo>
                  <a:cubicBezTo>
                    <a:pt x="4" y="1"/>
                    <a:pt x="4" y="0"/>
                    <a:pt x="2" y="0"/>
                  </a:cubicBezTo>
                  <a:cubicBezTo>
                    <a:pt x="0" y="0"/>
                    <a:pt x="1" y="4"/>
                    <a:pt x="1" y="5"/>
                  </a:cubicBezTo>
                  <a:cubicBezTo>
                    <a:pt x="2" y="6"/>
                    <a:pt x="4" y="3"/>
                    <a:pt x="4" y="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 name="Freeform 20"/>
            <p:cNvSpPr/>
            <p:nvPr/>
          </p:nvSpPr>
          <p:spPr bwMode="auto">
            <a:xfrm>
              <a:off x="3411173" y="2758214"/>
              <a:ext cx="37800" cy="24519"/>
            </a:xfrm>
            <a:custGeom>
              <a:avLst/>
              <a:gdLst>
                <a:gd name="T0" fmla="*/ 0 w 6"/>
                <a:gd name="T1" fmla="*/ 3 h 4"/>
                <a:gd name="T2" fmla="*/ 6 w 6"/>
                <a:gd name="T3" fmla="*/ 1 h 4"/>
                <a:gd name="T4" fmla="*/ 0 w 6"/>
                <a:gd name="T5" fmla="*/ 3 h 4"/>
              </a:gdLst>
              <a:ahLst/>
              <a:cxnLst>
                <a:cxn ang="0">
                  <a:pos x="T0" y="T1"/>
                </a:cxn>
                <a:cxn ang="0">
                  <a:pos x="T2" y="T3"/>
                </a:cxn>
                <a:cxn ang="0">
                  <a:pos x="T4" y="T5"/>
                </a:cxn>
              </a:cxnLst>
              <a:rect l="0" t="0" r="r" b="b"/>
              <a:pathLst>
                <a:path w="6" h="4">
                  <a:moveTo>
                    <a:pt x="0" y="3"/>
                  </a:moveTo>
                  <a:cubicBezTo>
                    <a:pt x="2" y="4"/>
                    <a:pt x="6" y="3"/>
                    <a:pt x="6" y="1"/>
                  </a:cubicBezTo>
                  <a:cubicBezTo>
                    <a:pt x="5" y="0"/>
                    <a:pt x="0" y="0"/>
                    <a:pt x="0" y="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 name="Freeform 21"/>
            <p:cNvSpPr/>
            <p:nvPr/>
          </p:nvSpPr>
          <p:spPr bwMode="auto">
            <a:xfrm>
              <a:off x="3392784" y="2388385"/>
              <a:ext cx="68449" cy="68449"/>
            </a:xfrm>
            <a:custGeom>
              <a:avLst/>
              <a:gdLst>
                <a:gd name="T0" fmla="*/ 2 w 11"/>
                <a:gd name="T1" fmla="*/ 5 h 11"/>
                <a:gd name="T2" fmla="*/ 1 w 11"/>
                <a:gd name="T3" fmla="*/ 7 h 11"/>
                <a:gd name="T4" fmla="*/ 1 w 11"/>
                <a:gd name="T5" fmla="*/ 7 h 11"/>
                <a:gd name="T6" fmla="*/ 1 w 11"/>
                <a:gd name="T7" fmla="*/ 10 h 11"/>
                <a:gd name="T8" fmla="*/ 4 w 11"/>
                <a:gd name="T9" fmla="*/ 8 h 11"/>
                <a:gd name="T10" fmla="*/ 7 w 11"/>
                <a:gd name="T11" fmla="*/ 7 h 11"/>
                <a:gd name="T12" fmla="*/ 10 w 11"/>
                <a:gd name="T13" fmla="*/ 6 h 11"/>
                <a:gd name="T14" fmla="*/ 11 w 11"/>
                <a:gd name="T15" fmla="*/ 5 h 11"/>
                <a:gd name="T16" fmla="*/ 10 w 11"/>
                <a:gd name="T17" fmla="*/ 0 h 11"/>
                <a:gd name="T18" fmla="*/ 8 w 11"/>
                <a:gd name="T19" fmla="*/ 1 h 11"/>
                <a:gd name="T20" fmla="*/ 2 w 11"/>
                <a:gd name="T21"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1">
                  <a:moveTo>
                    <a:pt x="2" y="5"/>
                  </a:moveTo>
                  <a:cubicBezTo>
                    <a:pt x="1" y="5"/>
                    <a:pt x="1" y="7"/>
                    <a:pt x="1" y="7"/>
                  </a:cubicBezTo>
                  <a:cubicBezTo>
                    <a:pt x="1" y="7"/>
                    <a:pt x="1" y="7"/>
                    <a:pt x="1" y="7"/>
                  </a:cubicBezTo>
                  <a:cubicBezTo>
                    <a:pt x="0" y="7"/>
                    <a:pt x="0" y="10"/>
                    <a:pt x="1" y="10"/>
                  </a:cubicBezTo>
                  <a:cubicBezTo>
                    <a:pt x="2" y="11"/>
                    <a:pt x="3" y="8"/>
                    <a:pt x="4" y="8"/>
                  </a:cubicBezTo>
                  <a:cubicBezTo>
                    <a:pt x="5" y="7"/>
                    <a:pt x="6" y="7"/>
                    <a:pt x="7" y="7"/>
                  </a:cubicBezTo>
                  <a:cubicBezTo>
                    <a:pt x="7" y="7"/>
                    <a:pt x="8" y="7"/>
                    <a:pt x="10" y="6"/>
                  </a:cubicBezTo>
                  <a:cubicBezTo>
                    <a:pt x="10" y="6"/>
                    <a:pt x="10" y="6"/>
                    <a:pt x="11" y="5"/>
                  </a:cubicBezTo>
                  <a:cubicBezTo>
                    <a:pt x="10" y="3"/>
                    <a:pt x="10" y="1"/>
                    <a:pt x="10" y="0"/>
                  </a:cubicBezTo>
                  <a:cubicBezTo>
                    <a:pt x="9" y="0"/>
                    <a:pt x="8" y="1"/>
                    <a:pt x="8" y="1"/>
                  </a:cubicBezTo>
                  <a:cubicBezTo>
                    <a:pt x="7" y="2"/>
                    <a:pt x="3" y="4"/>
                    <a:pt x="2" y="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 name="Freeform 22"/>
            <p:cNvSpPr/>
            <p:nvPr/>
          </p:nvSpPr>
          <p:spPr bwMode="auto">
            <a:xfrm flipH="1">
              <a:off x="3140442" y="2721435"/>
              <a:ext cx="0" cy="6130"/>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9" name="Freeform 23"/>
            <p:cNvSpPr/>
            <p:nvPr/>
          </p:nvSpPr>
          <p:spPr bwMode="auto">
            <a:xfrm>
              <a:off x="3140442" y="2715306"/>
              <a:ext cx="80708" cy="104206"/>
            </a:xfrm>
            <a:custGeom>
              <a:avLst/>
              <a:gdLst>
                <a:gd name="T0" fmla="*/ 12 w 13"/>
                <a:gd name="T1" fmla="*/ 12 h 17"/>
                <a:gd name="T2" fmla="*/ 7 w 13"/>
                <a:gd name="T3" fmla="*/ 7 h 17"/>
                <a:gd name="T4" fmla="*/ 6 w 13"/>
                <a:gd name="T5" fmla="*/ 5 h 17"/>
                <a:gd name="T6" fmla="*/ 5 w 13"/>
                <a:gd name="T7" fmla="*/ 4 h 17"/>
                <a:gd name="T8" fmla="*/ 2 w 13"/>
                <a:gd name="T9" fmla="*/ 1 h 17"/>
                <a:gd name="T10" fmla="*/ 0 w 13"/>
                <a:gd name="T11" fmla="*/ 2 h 17"/>
                <a:gd name="T12" fmla="*/ 3 w 13"/>
                <a:gd name="T13" fmla="*/ 3 h 17"/>
                <a:gd name="T14" fmla="*/ 10 w 13"/>
                <a:gd name="T15" fmla="*/ 16 h 17"/>
                <a:gd name="T16" fmla="*/ 12 w 13"/>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2"/>
                  </a:moveTo>
                  <a:cubicBezTo>
                    <a:pt x="11" y="11"/>
                    <a:pt x="9" y="8"/>
                    <a:pt x="7" y="7"/>
                  </a:cubicBezTo>
                  <a:cubicBezTo>
                    <a:pt x="7" y="7"/>
                    <a:pt x="7" y="7"/>
                    <a:pt x="6" y="5"/>
                  </a:cubicBezTo>
                  <a:cubicBezTo>
                    <a:pt x="5" y="4"/>
                    <a:pt x="5" y="4"/>
                    <a:pt x="5" y="4"/>
                  </a:cubicBezTo>
                  <a:cubicBezTo>
                    <a:pt x="5" y="2"/>
                    <a:pt x="2" y="1"/>
                    <a:pt x="2" y="1"/>
                  </a:cubicBezTo>
                  <a:cubicBezTo>
                    <a:pt x="2" y="0"/>
                    <a:pt x="1" y="2"/>
                    <a:pt x="0" y="2"/>
                  </a:cubicBezTo>
                  <a:cubicBezTo>
                    <a:pt x="1" y="2"/>
                    <a:pt x="2" y="3"/>
                    <a:pt x="3" y="3"/>
                  </a:cubicBezTo>
                  <a:cubicBezTo>
                    <a:pt x="5" y="5"/>
                    <a:pt x="9" y="15"/>
                    <a:pt x="10" y="16"/>
                  </a:cubicBezTo>
                  <a:cubicBezTo>
                    <a:pt x="11" y="17"/>
                    <a:pt x="13" y="14"/>
                    <a:pt x="12" y="1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0" name="Freeform 24"/>
            <p:cNvSpPr/>
            <p:nvPr/>
          </p:nvSpPr>
          <p:spPr bwMode="auto">
            <a:xfrm>
              <a:off x="3005587" y="2677505"/>
              <a:ext cx="24519" cy="31671"/>
            </a:xfrm>
            <a:custGeom>
              <a:avLst/>
              <a:gdLst>
                <a:gd name="T0" fmla="*/ 1 w 4"/>
                <a:gd name="T1" fmla="*/ 1 h 5"/>
                <a:gd name="T2" fmla="*/ 4 w 4"/>
                <a:gd name="T3" fmla="*/ 5 h 5"/>
                <a:gd name="T4" fmla="*/ 3 w 4"/>
                <a:gd name="T5" fmla="*/ 0 h 5"/>
                <a:gd name="T6" fmla="*/ 1 w 4"/>
                <a:gd name="T7" fmla="*/ 1 h 5"/>
              </a:gdLst>
              <a:ahLst/>
              <a:cxnLst>
                <a:cxn ang="0">
                  <a:pos x="T0" y="T1"/>
                </a:cxn>
                <a:cxn ang="0">
                  <a:pos x="T2" y="T3"/>
                </a:cxn>
                <a:cxn ang="0">
                  <a:pos x="T4" y="T5"/>
                </a:cxn>
                <a:cxn ang="0">
                  <a:pos x="T6" y="T7"/>
                </a:cxn>
              </a:cxnLst>
              <a:rect l="0" t="0" r="r" b="b"/>
              <a:pathLst>
                <a:path w="4" h="5">
                  <a:moveTo>
                    <a:pt x="1" y="1"/>
                  </a:moveTo>
                  <a:cubicBezTo>
                    <a:pt x="0" y="3"/>
                    <a:pt x="4" y="5"/>
                    <a:pt x="4" y="5"/>
                  </a:cubicBezTo>
                  <a:cubicBezTo>
                    <a:pt x="4" y="4"/>
                    <a:pt x="3" y="1"/>
                    <a:pt x="3" y="0"/>
                  </a:cubicBezTo>
                  <a:cubicBezTo>
                    <a:pt x="2" y="0"/>
                    <a:pt x="1" y="0"/>
                    <a:pt x="1"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1" name="Freeform 25"/>
            <p:cNvSpPr/>
            <p:nvPr/>
          </p:nvSpPr>
          <p:spPr bwMode="auto">
            <a:xfrm>
              <a:off x="2698077" y="2893069"/>
              <a:ext cx="67427" cy="154266"/>
            </a:xfrm>
            <a:custGeom>
              <a:avLst/>
              <a:gdLst>
                <a:gd name="T0" fmla="*/ 2 w 11"/>
                <a:gd name="T1" fmla="*/ 23 h 25"/>
                <a:gd name="T2" fmla="*/ 5 w 11"/>
                <a:gd name="T3" fmla="*/ 25 h 25"/>
                <a:gd name="T4" fmla="*/ 8 w 11"/>
                <a:gd name="T5" fmla="*/ 20 h 25"/>
                <a:gd name="T6" fmla="*/ 9 w 11"/>
                <a:gd name="T7" fmla="*/ 16 h 25"/>
                <a:gd name="T8" fmla="*/ 9 w 11"/>
                <a:gd name="T9" fmla="*/ 14 h 25"/>
                <a:gd name="T10" fmla="*/ 10 w 11"/>
                <a:gd name="T11" fmla="*/ 11 h 25"/>
                <a:gd name="T12" fmla="*/ 9 w 11"/>
                <a:gd name="T13" fmla="*/ 2 h 25"/>
                <a:gd name="T14" fmla="*/ 7 w 11"/>
                <a:gd name="T15" fmla="*/ 3 h 25"/>
                <a:gd name="T16" fmla="*/ 3 w 11"/>
                <a:gd name="T17" fmla="*/ 8 h 25"/>
                <a:gd name="T18" fmla="*/ 1 w 11"/>
                <a:gd name="T19" fmla="*/ 13 h 25"/>
                <a:gd name="T20" fmla="*/ 1 w 11"/>
                <a:gd name="T21" fmla="*/ 17 h 25"/>
                <a:gd name="T22" fmla="*/ 2 w 11"/>
                <a:gd name="T2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5">
                  <a:moveTo>
                    <a:pt x="2" y="23"/>
                  </a:moveTo>
                  <a:cubicBezTo>
                    <a:pt x="2" y="24"/>
                    <a:pt x="4" y="25"/>
                    <a:pt x="5" y="25"/>
                  </a:cubicBezTo>
                  <a:cubicBezTo>
                    <a:pt x="6" y="25"/>
                    <a:pt x="8" y="21"/>
                    <a:pt x="8" y="20"/>
                  </a:cubicBezTo>
                  <a:cubicBezTo>
                    <a:pt x="8" y="19"/>
                    <a:pt x="9" y="16"/>
                    <a:pt x="9" y="16"/>
                  </a:cubicBezTo>
                  <a:cubicBezTo>
                    <a:pt x="9" y="15"/>
                    <a:pt x="9" y="14"/>
                    <a:pt x="9" y="14"/>
                  </a:cubicBezTo>
                  <a:cubicBezTo>
                    <a:pt x="10" y="14"/>
                    <a:pt x="10" y="12"/>
                    <a:pt x="10" y="11"/>
                  </a:cubicBezTo>
                  <a:cubicBezTo>
                    <a:pt x="11" y="9"/>
                    <a:pt x="9" y="3"/>
                    <a:pt x="9" y="2"/>
                  </a:cubicBezTo>
                  <a:cubicBezTo>
                    <a:pt x="9" y="0"/>
                    <a:pt x="7" y="2"/>
                    <a:pt x="7" y="3"/>
                  </a:cubicBezTo>
                  <a:cubicBezTo>
                    <a:pt x="7" y="5"/>
                    <a:pt x="3" y="7"/>
                    <a:pt x="3" y="8"/>
                  </a:cubicBezTo>
                  <a:cubicBezTo>
                    <a:pt x="2" y="9"/>
                    <a:pt x="1" y="12"/>
                    <a:pt x="1" y="13"/>
                  </a:cubicBezTo>
                  <a:cubicBezTo>
                    <a:pt x="2" y="14"/>
                    <a:pt x="1" y="16"/>
                    <a:pt x="1" y="17"/>
                  </a:cubicBezTo>
                  <a:cubicBezTo>
                    <a:pt x="0" y="17"/>
                    <a:pt x="2" y="22"/>
                    <a:pt x="2" y="2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2" name="Freeform 26"/>
            <p:cNvSpPr/>
            <p:nvPr/>
          </p:nvSpPr>
          <p:spPr bwMode="auto">
            <a:xfrm>
              <a:off x="1971699" y="3299677"/>
              <a:ext cx="18389" cy="18389"/>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3" name="Freeform 27"/>
            <p:cNvSpPr/>
            <p:nvPr/>
          </p:nvSpPr>
          <p:spPr bwMode="auto">
            <a:xfrm>
              <a:off x="1922661" y="1730456"/>
              <a:ext cx="417846" cy="381068"/>
            </a:xfrm>
            <a:custGeom>
              <a:avLst/>
              <a:gdLst>
                <a:gd name="T0" fmla="*/ 68 w 68"/>
                <a:gd name="T1" fmla="*/ 7 h 62"/>
                <a:gd name="T2" fmla="*/ 64 w 68"/>
                <a:gd name="T3" fmla="*/ 6 h 62"/>
                <a:gd name="T4" fmla="*/ 59 w 68"/>
                <a:gd name="T5" fmla="*/ 6 h 62"/>
                <a:gd name="T6" fmla="*/ 60 w 68"/>
                <a:gd name="T7" fmla="*/ 3 h 62"/>
                <a:gd name="T8" fmla="*/ 59 w 68"/>
                <a:gd name="T9" fmla="*/ 1 h 62"/>
                <a:gd name="T10" fmla="*/ 52 w 68"/>
                <a:gd name="T11" fmla="*/ 0 h 62"/>
                <a:gd name="T12" fmla="*/ 49 w 68"/>
                <a:gd name="T13" fmla="*/ 0 h 62"/>
                <a:gd name="T14" fmla="*/ 42 w 68"/>
                <a:gd name="T15" fmla="*/ 1 h 62"/>
                <a:gd name="T16" fmla="*/ 33 w 68"/>
                <a:gd name="T17" fmla="*/ 1 h 62"/>
                <a:gd name="T18" fmla="*/ 31 w 68"/>
                <a:gd name="T19" fmla="*/ 5 h 62"/>
                <a:gd name="T20" fmla="*/ 24 w 68"/>
                <a:gd name="T21" fmla="*/ 5 h 62"/>
                <a:gd name="T22" fmla="*/ 11 w 68"/>
                <a:gd name="T23" fmla="*/ 9 h 62"/>
                <a:gd name="T24" fmla="*/ 8 w 68"/>
                <a:gd name="T25" fmla="*/ 13 h 62"/>
                <a:gd name="T26" fmla="*/ 5 w 68"/>
                <a:gd name="T27" fmla="*/ 16 h 62"/>
                <a:gd name="T28" fmla="*/ 0 w 68"/>
                <a:gd name="T29" fmla="*/ 17 h 62"/>
                <a:gd name="T30" fmla="*/ 1 w 68"/>
                <a:gd name="T31" fmla="*/ 19 h 62"/>
                <a:gd name="T32" fmla="*/ 3 w 68"/>
                <a:gd name="T33" fmla="*/ 19 h 62"/>
                <a:gd name="T34" fmla="*/ 7 w 68"/>
                <a:gd name="T35" fmla="*/ 20 h 62"/>
                <a:gd name="T36" fmla="*/ 4 w 68"/>
                <a:gd name="T37" fmla="*/ 21 h 62"/>
                <a:gd name="T38" fmla="*/ 4 w 68"/>
                <a:gd name="T39" fmla="*/ 24 h 62"/>
                <a:gd name="T40" fmla="*/ 8 w 68"/>
                <a:gd name="T41" fmla="*/ 24 h 62"/>
                <a:gd name="T42" fmla="*/ 13 w 68"/>
                <a:gd name="T43" fmla="*/ 25 h 62"/>
                <a:gd name="T44" fmla="*/ 16 w 68"/>
                <a:gd name="T45" fmla="*/ 29 h 62"/>
                <a:gd name="T46" fmla="*/ 16 w 68"/>
                <a:gd name="T47" fmla="*/ 33 h 62"/>
                <a:gd name="T48" fmla="*/ 19 w 68"/>
                <a:gd name="T49" fmla="*/ 35 h 62"/>
                <a:gd name="T50" fmla="*/ 19 w 68"/>
                <a:gd name="T51" fmla="*/ 36 h 62"/>
                <a:gd name="T52" fmla="*/ 19 w 68"/>
                <a:gd name="T53" fmla="*/ 39 h 62"/>
                <a:gd name="T54" fmla="*/ 19 w 68"/>
                <a:gd name="T55" fmla="*/ 42 h 62"/>
                <a:gd name="T56" fmla="*/ 18 w 68"/>
                <a:gd name="T57" fmla="*/ 45 h 62"/>
                <a:gd name="T58" fmla="*/ 21 w 68"/>
                <a:gd name="T59" fmla="*/ 55 h 62"/>
                <a:gd name="T60" fmla="*/ 23 w 68"/>
                <a:gd name="T61" fmla="*/ 60 h 62"/>
                <a:gd name="T62" fmla="*/ 27 w 68"/>
                <a:gd name="T63" fmla="*/ 62 h 62"/>
                <a:gd name="T64" fmla="*/ 29 w 68"/>
                <a:gd name="T65" fmla="*/ 61 h 62"/>
                <a:gd name="T66" fmla="*/ 31 w 68"/>
                <a:gd name="T67" fmla="*/ 57 h 62"/>
                <a:gd name="T68" fmla="*/ 34 w 68"/>
                <a:gd name="T69" fmla="*/ 49 h 62"/>
                <a:gd name="T70" fmla="*/ 38 w 68"/>
                <a:gd name="T71" fmla="*/ 49 h 62"/>
                <a:gd name="T72" fmla="*/ 41 w 68"/>
                <a:gd name="T73" fmla="*/ 46 h 62"/>
                <a:gd name="T74" fmla="*/ 46 w 68"/>
                <a:gd name="T75" fmla="*/ 43 h 62"/>
                <a:gd name="T76" fmla="*/ 50 w 68"/>
                <a:gd name="T77" fmla="*/ 38 h 62"/>
                <a:gd name="T78" fmla="*/ 49 w 68"/>
                <a:gd name="T79" fmla="*/ 37 h 62"/>
                <a:gd name="T80" fmla="*/ 48 w 68"/>
                <a:gd name="T81" fmla="*/ 35 h 62"/>
                <a:gd name="T82" fmla="*/ 53 w 68"/>
                <a:gd name="T83" fmla="*/ 36 h 62"/>
                <a:gd name="T84" fmla="*/ 56 w 68"/>
                <a:gd name="T85" fmla="*/ 35 h 62"/>
                <a:gd name="T86" fmla="*/ 56 w 68"/>
                <a:gd name="T87" fmla="*/ 34 h 62"/>
                <a:gd name="T88" fmla="*/ 56 w 68"/>
                <a:gd name="T89" fmla="*/ 32 h 62"/>
                <a:gd name="T90" fmla="*/ 59 w 68"/>
                <a:gd name="T91" fmla="*/ 26 h 62"/>
                <a:gd name="T92" fmla="*/ 61 w 68"/>
                <a:gd name="T93" fmla="*/ 21 h 62"/>
                <a:gd name="T94" fmla="*/ 60 w 68"/>
                <a:gd name="T95" fmla="*/ 18 h 62"/>
                <a:gd name="T96" fmla="*/ 61 w 68"/>
                <a:gd name="T97" fmla="*/ 17 h 62"/>
                <a:gd name="T98" fmla="*/ 61 w 68"/>
                <a:gd name="T99" fmla="*/ 13 h 62"/>
                <a:gd name="T100" fmla="*/ 64 w 68"/>
                <a:gd name="T101" fmla="*/ 11 h 62"/>
                <a:gd name="T102" fmla="*/ 67 w 68"/>
                <a:gd name="T103" fmla="*/ 10 h 62"/>
                <a:gd name="T104" fmla="*/ 68 w 68"/>
                <a:gd name="T105"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68" y="7"/>
                  </a:move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4" name="Freeform 28"/>
            <p:cNvSpPr/>
            <p:nvPr/>
          </p:nvSpPr>
          <p:spPr bwMode="auto">
            <a:xfrm>
              <a:off x="2415086" y="1785624"/>
              <a:ext cx="110336" cy="91947"/>
            </a:xfrm>
            <a:custGeom>
              <a:avLst/>
              <a:gdLst>
                <a:gd name="T0" fmla="*/ 9 w 18"/>
                <a:gd name="T1" fmla="*/ 0 h 15"/>
                <a:gd name="T2" fmla="*/ 5 w 18"/>
                <a:gd name="T3" fmla="*/ 2 h 15"/>
                <a:gd name="T4" fmla="*/ 2 w 18"/>
                <a:gd name="T5" fmla="*/ 2 h 15"/>
                <a:gd name="T6" fmla="*/ 1 w 18"/>
                <a:gd name="T7" fmla="*/ 6 h 15"/>
                <a:gd name="T8" fmla="*/ 2 w 18"/>
                <a:gd name="T9" fmla="*/ 9 h 15"/>
                <a:gd name="T10" fmla="*/ 6 w 18"/>
                <a:gd name="T11" fmla="*/ 8 h 15"/>
                <a:gd name="T12" fmla="*/ 6 w 18"/>
                <a:gd name="T13" fmla="*/ 11 h 15"/>
                <a:gd name="T14" fmla="*/ 7 w 18"/>
                <a:gd name="T15" fmla="*/ 13 h 15"/>
                <a:gd name="T16" fmla="*/ 10 w 18"/>
                <a:gd name="T17" fmla="*/ 15 h 15"/>
                <a:gd name="T18" fmla="*/ 12 w 18"/>
                <a:gd name="T19" fmla="*/ 11 h 15"/>
                <a:gd name="T20" fmla="*/ 17 w 18"/>
                <a:gd name="T21" fmla="*/ 11 h 15"/>
                <a:gd name="T22" fmla="*/ 17 w 18"/>
                <a:gd name="T23" fmla="*/ 6 h 15"/>
                <a:gd name="T24" fmla="*/ 13 w 18"/>
                <a:gd name="T25" fmla="*/ 5 h 15"/>
                <a:gd name="T26" fmla="*/ 11 w 18"/>
                <a:gd name="T27" fmla="*/ 4 h 15"/>
                <a:gd name="T28" fmla="*/ 9 w 18"/>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2" y="12"/>
                    <a:pt x="12" y="11"/>
                  </a:cubicBezTo>
                  <a:cubicBezTo>
                    <a:pt x="13" y="10"/>
                    <a:pt x="15" y="11"/>
                    <a:pt x="17" y="11"/>
                  </a:cubicBezTo>
                  <a:cubicBezTo>
                    <a:pt x="18" y="11"/>
                    <a:pt x="18" y="7"/>
                    <a:pt x="17" y="6"/>
                  </a:cubicBezTo>
                  <a:cubicBezTo>
                    <a:pt x="16" y="5"/>
                    <a:pt x="14" y="5"/>
                    <a:pt x="13" y="5"/>
                  </a:cubicBezTo>
                  <a:cubicBezTo>
                    <a:pt x="13" y="4"/>
                    <a:pt x="12" y="4"/>
                    <a:pt x="11" y="4"/>
                  </a:cubicBezTo>
                  <a:cubicBezTo>
                    <a:pt x="10" y="4"/>
                    <a:pt x="10" y="1"/>
                    <a:pt x="9"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5" name="Freeform 29"/>
            <p:cNvSpPr/>
            <p:nvPr/>
          </p:nvSpPr>
          <p:spPr bwMode="auto">
            <a:xfrm>
              <a:off x="2488643" y="1773364"/>
              <a:ext cx="85817" cy="30649"/>
            </a:xfrm>
            <a:custGeom>
              <a:avLst/>
              <a:gdLst>
                <a:gd name="T0" fmla="*/ 8 w 14"/>
                <a:gd name="T1" fmla="*/ 5 h 5"/>
                <a:gd name="T2" fmla="*/ 13 w 14"/>
                <a:gd name="T3" fmla="*/ 3 h 5"/>
                <a:gd name="T4" fmla="*/ 4 w 14"/>
                <a:gd name="T5" fmla="*/ 1 h 5"/>
                <a:gd name="T6" fmla="*/ 0 w 14"/>
                <a:gd name="T7" fmla="*/ 1 h 5"/>
                <a:gd name="T8" fmla="*/ 8 w 14"/>
                <a:gd name="T9" fmla="*/ 5 h 5"/>
              </a:gdLst>
              <a:ahLst/>
              <a:cxnLst>
                <a:cxn ang="0">
                  <a:pos x="T0" y="T1"/>
                </a:cxn>
                <a:cxn ang="0">
                  <a:pos x="T2" y="T3"/>
                </a:cxn>
                <a:cxn ang="0">
                  <a:pos x="T4" y="T5"/>
                </a:cxn>
                <a:cxn ang="0">
                  <a:pos x="T6" y="T7"/>
                </a:cxn>
                <a:cxn ang="0">
                  <a:pos x="T8" y="T9"/>
                </a:cxn>
              </a:cxnLst>
              <a:rect l="0" t="0" r="r" b="b"/>
              <a:pathLst>
                <a:path w="14" h="5">
                  <a:moveTo>
                    <a:pt x="8" y="5"/>
                  </a:moveTo>
                  <a:cubicBezTo>
                    <a:pt x="10" y="5"/>
                    <a:pt x="13" y="3"/>
                    <a:pt x="13" y="3"/>
                  </a:cubicBezTo>
                  <a:cubicBezTo>
                    <a:pt x="14" y="2"/>
                    <a:pt x="7" y="1"/>
                    <a:pt x="4" y="1"/>
                  </a:cubicBezTo>
                  <a:cubicBezTo>
                    <a:pt x="2" y="0"/>
                    <a:pt x="0" y="1"/>
                    <a:pt x="0" y="1"/>
                  </a:cubicBezTo>
                  <a:cubicBezTo>
                    <a:pt x="0" y="2"/>
                    <a:pt x="6" y="4"/>
                    <a:pt x="8" y="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6" name="Freeform 30"/>
            <p:cNvSpPr/>
            <p:nvPr/>
          </p:nvSpPr>
          <p:spPr bwMode="auto">
            <a:xfrm>
              <a:off x="2273079" y="2167713"/>
              <a:ext cx="30649" cy="36779"/>
            </a:xfrm>
            <a:custGeom>
              <a:avLst/>
              <a:gdLst>
                <a:gd name="T0" fmla="*/ 1 w 5"/>
                <a:gd name="T1" fmla="*/ 2 h 6"/>
                <a:gd name="T2" fmla="*/ 0 w 5"/>
                <a:gd name="T3" fmla="*/ 5 h 6"/>
                <a:gd name="T4" fmla="*/ 4 w 5"/>
                <a:gd name="T5" fmla="*/ 6 h 6"/>
                <a:gd name="T6" fmla="*/ 5 w 5"/>
                <a:gd name="T7" fmla="*/ 4 h 6"/>
                <a:gd name="T8" fmla="*/ 3 w 5"/>
                <a:gd name="T9" fmla="*/ 0 h 6"/>
                <a:gd name="T10" fmla="*/ 1 w 5"/>
                <a:gd name="T11" fmla="*/ 2 h 6"/>
              </a:gdLst>
              <a:ahLst/>
              <a:cxnLst>
                <a:cxn ang="0">
                  <a:pos x="T0" y="T1"/>
                </a:cxn>
                <a:cxn ang="0">
                  <a:pos x="T2" y="T3"/>
                </a:cxn>
                <a:cxn ang="0">
                  <a:pos x="T4" y="T5"/>
                </a:cxn>
                <a:cxn ang="0">
                  <a:pos x="T6" y="T7"/>
                </a:cxn>
                <a:cxn ang="0">
                  <a:pos x="T8" y="T9"/>
                </a:cxn>
                <a:cxn ang="0">
                  <a:pos x="T10" y="T11"/>
                </a:cxn>
              </a:cxnLst>
              <a:rect l="0" t="0" r="r" b="b"/>
              <a:pathLst>
                <a:path w="5" h="6">
                  <a:moveTo>
                    <a:pt x="1" y="2"/>
                  </a:moveTo>
                  <a:cubicBezTo>
                    <a:pt x="1" y="2"/>
                    <a:pt x="0" y="4"/>
                    <a:pt x="0" y="5"/>
                  </a:cubicBezTo>
                  <a:cubicBezTo>
                    <a:pt x="1" y="6"/>
                    <a:pt x="3" y="6"/>
                    <a:pt x="4" y="6"/>
                  </a:cubicBezTo>
                  <a:cubicBezTo>
                    <a:pt x="5" y="6"/>
                    <a:pt x="5" y="5"/>
                    <a:pt x="5" y="4"/>
                  </a:cubicBezTo>
                  <a:cubicBezTo>
                    <a:pt x="5" y="4"/>
                    <a:pt x="4" y="0"/>
                    <a:pt x="3" y="0"/>
                  </a:cubicBezTo>
                  <a:cubicBezTo>
                    <a:pt x="3" y="0"/>
                    <a:pt x="2" y="3"/>
                    <a:pt x="1" y="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7" name="Freeform 31"/>
            <p:cNvSpPr/>
            <p:nvPr/>
          </p:nvSpPr>
          <p:spPr bwMode="auto">
            <a:xfrm>
              <a:off x="2254690" y="2001187"/>
              <a:ext cx="73557" cy="55168"/>
            </a:xfrm>
            <a:custGeom>
              <a:avLst/>
              <a:gdLst>
                <a:gd name="T0" fmla="*/ 11 w 12"/>
                <a:gd name="T1" fmla="*/ 3 h 9"/>
                <a:gd name="T2" fmla="*/ 6 w 12"/>
                <a:gd name="T3" fmla="*/ 2 h 9"/>
                <a:gd name="T4" fmla="*/ 2 w 12"/>
                <a:gd name="T5" fmla="*/ 1 h 9"/>
                <a:gd name="T6" fmla="*/ 0 w 12"/>
                <a:gd name="T7" fmla="*/ 3 h 9"/>
                <a:gd name="T8" fmla="*/ 1 w 12"/>
                <a:gd name="T9" fmla="*/ 4 h 9"/>
                <a:gd name="T10" fmla="*/ 1 w 12"/>
                <a:gd name="T11" fmla="*/ 6 h 9"/>
                <a:gd name="T12" fmla="*/ 3 w 12"/>
                <a:gd name="T13" fmla="*/ 8 h 9"/>
                <a:gd name="T14" fmla="*/ 6 w 12"/>
                <a:gd name="T15" fmla="*/ 9 h 9"/>
                <a:gd name="T16" fmla="*/ 10 w 12"/>
                <a:gd name="T17" fmla="*/ 8 h 9"/>
                <a:gd name="T18" fmla="*/ 11 w 12"/>
                <a:gd name="T1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11" y="3"/>
                  </a:move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ubicBezTo>
                    <a:pt x="4" y="9"/>
                    <a:pt x="5" y="9"/>
                    <a:pt x="6" y="9"/>
                  </a:cubicBezTo>
                  <a:cubicBezTo>
                    <a:pt x="7" y="9"/>
                    <a:pt x="9" y="8"/>
                    <a:pt x="10" y="8"/>
                  </a:cubicBezTo>
                  <a:cubicBezTo>
                    <a:pt x="11" y="8"/>
                    <a:pt x="12" y="4"/>
                    <a:pt x="11" y="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8" name="Freeform 32"/>
            <p:cNvSpPr/>
            <p:nvPr/>
          </p:nvSpPr>
          <p:spPr bwMode="auto">
            <a:xfrm>
              <a:off x="2722596" y="1853051"/>
              <a:ext cx="110336" cy="111358"/>
            </a:xfrm>
            <a:custGeom>
              <a:avLst/>
              <a:gdLst>
                <a:gd name="T0" fmla="*/ 10 w 18"/>
                <a:gd name="T1" fmla="*/ 7 h 18"/>
                <a:gd name="T2" fmla="*/ 17 w 18"/>
                <a:gd name="T3" fmla="*/ 2 h 18"/>
                <a:gd name="T4" fmla="*/ 16 w 18"/>
                <a:gd name="T5" fmla="*/ 0 h 18"/>
                <a:gd name="T6" fmla="*/ 15 w 18"/>
                <a:gd name="T7" fmla="*/ 1 h 18"/>
                <a:gd name="T8" fmla="*/ 7 w 18"/>
                <a:gd name="T9" fmla="*/ 3 h 18"/>
                <a:gd name="T10" fmla="*/ 3 w 18"/>
                <a:gd name="T11" fmla="*/ 6 h 18"/>
                <a:gd name="T12" fmla="*/ 0 w 18"/>
                <a:gd name="T13" fmla="*/ 14 h 18"/>
                <a:gd name="T14" fmla="*/ 3 w 18"/>
                <a:gd name="T15" fmla="*/ 17 h 18"/>
                <a:gd name="T16" fmla="*/ 6 w 18"/>
                <a:gd name="T17" fmla="*/ 17 h 18"/>
                <a:gd name="T18" fmla="*/ 5 w 18"/>
                <a:gd name="T19" fmla="*/ 12 h 18"/>
                <a:gd name="T20" fmla="*/ 10 w 18"/>
                <a:gd name="T2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0" y="7"/>
                  </a:moveTo>
                  <a:cubicBezTo>
                    <a:pt x="12" y="5"/>
                    <a:pt x="17" y="4"/>
                    <a:pt x="17" y="2"/>
                  </a:cubicBezTo>
                  <a:cubicBezTo>
                    <a:pt x="18" y="1"/>
                    <a:pt x="17" y="0"/>
                    <a:pt x="16" y="0"/>
                  </a:cubicBezTo>
                  <a:cubicBezTo>
                    <a:pt x="16" y="0"/>
                    <a:pt x="15" y="1"/>
                    <a:pt x="15" y="1"/>
                  </a:cubicBezTo>
                  <a:cubicBezTo>
                    <a:pt x="15" y="1"/>
                    <a:pt x="9" y="3"/>
                    <a:pt x="7" y="3"/>
                  </a:cubicBezTo>
                  <a:cubicBezTo>
                    <a:pt x="6" y="4"/>
                    <a:pt x="4" y="6"/>
                    <a:pt x="3" y="6"/>
                  </a:cubicBezTo>
                  <a:cubicBezTo>
                    <a:pt x="2" y="7"/>
                    <a:pt x="1" y="13"/>
                    <a:pt x="0" y="14"/>
                  </a:cubicBezTo>
                  <a:cubicBezTo>
                    <a:pt x="0" y="14"/>
                    <a:pt x="2" y="17"/>
                    <a:pt x="3" y="17"/>
                  </a:cubicBezTo>
                  <a:cubicBezTo>
                    <a:pt x="4" y="18"/>
                    <a:pt x="6" y="17"/>
                    <a:pt x="6" y="17"/>
                  </a:cubicBezTo>
                  <a:cubicBezTo>
                    <a:pt x="7" y="17"/>
                    <a:pt x="6" y="13"/>
                    <a:pt x="5" y="12"/>
                  </a:cubicBezTo>
                  <a:cubicBezTo>
                    <a:pt x="5" y="10"/>
                    <a:pt x="9" y="8"/>
                    <a:pt x="10" y="7"/>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9" name="Freeform 33"/>
            <p:cNvSpPr/>
            <p:nvPr/>
          </p:nvSpPr>
          <p:spPr bwMode="auto">
            <a:xfrm>
              <a:off x="2747115" y="1773364"/>
              <a:ext cx="30649" cy="36779"/>
            </a:xfrm>
            <a:custGeom>
              <a:avLst/>
              <a:gdLst>
                <a:gd name="T0" fmla="*/ 0 w 5"/>
                <a:gd name="T1" fmla="*/ 5 h 6"/>
                <a:gd name="T2" fmla="*/ 5 w 5"/>
                <a:gd name="T3" fmla="*/ 4 h 6"/>
                <a:gd name="T4" fmla="*/ 0 w 5"/>
                <a:gd name="T5" fmla="*/ 5 h 6"/>
              </a:gdLst>
              <a:ahLst/>
              <a:cxnLst>
                <a:cxn ang="0">
                  <a:pos x="T0" y="T1"/>
                </a:cxn>
                <a:cxn ang="0">
                  <a:pos x="T2" y="T3"/>
                </a:cxn>
                <a:cxn ang="0">
                  <a:pos x="T4" y="T5"/>
                </a:cxn>
              </a:cxnLst>
              <a:rect l="0" t="0" r="r" b="b"/>
              <a:pathLst>
                <a:path w="5" h="6">
                  <a:moveTo>
                    <a:pt x="0" y="5"/>
                  </a:moveTo>
                  <a:cubicBezTo>
                    <a:pt x="2" y="6"/>
                    <a:pt x="3" y="4"/>
                    <a:pt x="5" y="4"/>
                  </a:cubicBezTo>
                  <a:cubicBezTo>
                    <a:pt x="5" y="0"/>
                    <a:pt x="0" y="1"/>
                    <a:pt x="0" y="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0" name="Freeform 34"/>
            <p:cNvSpPr/>
            <p:nvPr/>
          </p:nvSpPr>
          <p:spPr bwMode="auto">
            <a:xfrm>
              <a:off x="2974938" y="1797884"/>
              <a:ext cx="55168" cy="18389"/>
            </a:xfrm>
            <a:custGeom>
              <a:avLst/>
              <a:gdLst>
                <a:gd name="T0" fmla="*/ 0 w 9"/>
                <a:gd name="T1" fmla="*/ 1 h 3"/>
                <a:gd name="T2" fmla="*/ 7 w 9"/>
                <a:gd name="T3" fmla="*/ 2 h 3"/>
                <a:gd name="T4" fmla="*/ 5 w 9"/>
                <a:gd name="T5" fmla="*/ 0 h 3"/>
                <a:gd name="T6" fmla="*/ 0 w 9"/>
                <a:gd name="T7" fmla="*/ 1 h 3"/>
              </a:gdLst>
              <a:ahLst/>
              <a:cxnLst>
                <a:cxn ang="0">
                  <a:pos x="T0" y="T1"/>
                </a:cxn>
                <a:cxn ang="0">
                  <a:pos x="T2" y="T3"/>
                </a:cxn>
                <a:cxn ang="0">
                  <a:pos x="T4" y="T5"/>
                </a:cxn>
                <a:cxn ang="0">
                  <a:pos x="T6" y="T7"/>
                </a:cxn>
              </a:cxnLst>
              <a:rect l="0" t="0" r="r" b="b"/>
              <a:pathLst>
                <a:path w="9" h="3">
                  <a:moveTo>
                    <a:pt x="0" y="1"/>
                  </a:moveTo>
                  <a:cubicBezTo>
                    <a:pt x="0" y="2"/>
                    <a:pt x="6" y="3"/>
                    <a:pt x="7" y="2"/>
                  </a:cubicBezTo>
                  <a:cubicBezTo>
                    <a:pt x="9" y="2"/>
                    <a:pt x="7" y="0"/>
                    <a:pt x="5" y="0"/>
                  </a:cubicBezTo>
                  <a:cubicBezTo>
                    <a:pt x="2" y="0"/>
                    <a:pt x="0" y="1"/>
                    <a:pt x="0"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1" name="Freeform 35"/>
            <p:cNvSpPr/>
            <p:nvPr/>
          </p:nvSpPr>
          <p:spPr bwMode="auto">
            <a:xfrm>
              <a:off x="1780655" y="2037966"/>
              <a:ext cx="50059" cy="30649"/>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2" name="Freeform 36"/>
            <p:cNvSpPr/>
            <p:nvPr/>
          </p:nvSpPr>
          <p:spPr bwMode="auto">
            <a:xfrm>
              <a:off x="1867493" y="2585559"/>
              <a:ext cx="18389" cy="1226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Freeform 37"/>
            <p:cNvSpPr/>
            <p:nvPr/>
          </p:nvSpPr>
          <p:spPr bwMode="auto">
            <a:xfrm>
              <a:off x="1731616" y="2542650"/>
              <a:ext cx="123617" cy="55168"/>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4" name="Freeform 38"/>
            <p:cNvSpPr/>
            <p:nvPr/>
          </p:nvSpPr>
          <p:spPr bwMode="auto">
            <a:xfrm>
              <a:off x="1774525" y="2591688"/>
              <a:ext cx="18389" cy="6130"/>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5" name="Freeform 39"/>
            <p:cNvSpPr/>
            <p:nvPr/>
          </p:nvSpPr>
          <p:spPr bwMode="auto">
            <a:xfrm>
              <a:off x="1774525" y="2524261"/>
              <a:ext cx="12260" cy="1226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6" name="Freeform 40"/>
            <p:cNvSpPr/>
            <p:nvPr/>
          </p:nvSpPr>
          <p:spPr bwMode="auto">
            <a:xfrm>
              <a:off x="1799044" y="2518131"/>
              <a:ext cx="18389" cy="18389"/>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Freeform 41"/>
            <p:cNvSpPr/>
            <p:nvPr/>
          </p:nvSpPr>
          <p:spPr bwMode="auto">
            <a:xfrm>
              <a:off x="1817433" y="2536520"/>
              <a:ext cx="25540" cy="24519"/>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8" name="Freeform 42"/>
            <p:cNvSpPr/>
            <p:nvPr/>
          </p:nvSpPr>
          <p:spPr bwMode="auto">
            <a:xfrm>
              <a:off x="3423433" y="2782733"/>
              <a:ext cx="43930" cy="30649"/>
            </a:xfrm>
            <a:custGeom>
              <a:avLst/>
              <a:gdLst>
                <a:gd name="T0" fmla="*/ 5 w 7"/>
                <a:gd name="T1" fmla="*/ 1 h 5"/>
                <a:gd name="T2" fmla="*/ 2 w 7"/>
                <a:gd name="T3" fmla="*/ 1 h 5"/>
                <a:gd name="T4" fmla="*/ 1 w 7"/>
                <a:gd name="T5" fmla="*/ 2 h 5"/>
                <a:gd name="T6" fmla="*/ 1 w 7"/>
                <a:gd name="T7" fmla="*/ 3 h 5"/>
                <a:gd name="T8" fmla="*/ 6 w 7"/>
                <a:gd name="T9" fmla="*/ 5 h 5"/>
                <a:gd name="T10" fmla="*/ 7 w 7"/>
                <a:gd name="T11" fmla="*/ 0 h 5"/>
                <a:gd name="T12" fmla="*/ 5 w 7"/>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1"/>
                  </a:moveTo>
                  <a:cubicBezTo>
                    <a:pt x="5" y="1"/>
                    <a:pt x="2" y="1"/>
                    <a:pt x="2" y="1"/>
                  </a:cubicBezTo>
                  <a:cubicBezTo>
                    <a:pt x="2" y="0"/>
                    <a:pt x="1" y="2"/>
                    <a:pt x="1" y="2"/>
                  </a:cubicBezTo>
                  <a:cubicBezTo>
                    <a:pt x="0" y="2"/>
                    <a:pt x="1" y="3"/>
                    <a:pt x="1" y="3"/>
                  </a:cubicBezTo>
                  <a:cubicBezTo>
                    <a:pt x="2" y="3"/>
                    <a:pt x="4" y="4"/>
                    <a:pt x="6" y="5"/>
                  </a:cubicBezTo>
                  <a:cubicBezTo>
                    <a:pt x="6" y="3"/>
                    <a:pt x="7" y="1"/>
                    <a:pt x="7" y="0"/>
                  </a:cubicBezTo>
                  <a:cubicBezTo>
                    <a:pt x="6" y="0"/>
                    <a:pt x="6" y="0"/>
                    <a:pt x="5"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9" name="Freeform 43"/>
            <p:cNvSpPr/>
            <p:nvPr/>
          </p:nvSpPr>
          <p:spPr bwMode="auto">
            <a:xfrm>
              <a:off x="1491534" y="1903111"/>
              <a:ext cx="640560" cy="147012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30 w 104"/>
                <a:gd name="T99" fmla="*/ 21 h 239"/>
                <a:gd name="T100" fmla="*/ 23 w 104"/>
                <a:gd name="T101" fmla="*/ 32 h 239"/>
                <a:gd name="T102" fmla="*/ 18 w 104"/>
                <a:gd name="T103" fmla="*/ 41 h 239"/>
                <a:gd name="T104" fmla="*/ 12 w 104"/>
                <a:gd name="T105" fmla="*/ 52 h 239"/>
                <a:gd name="T106" fmla="*/ 8 w 104"/>
                <a:gd name="T107" fmla="*/ 63 h 239"/>
                <a:gd name="T108" fmla="*/ 3 w 104"/>
                <a:gd name="T109" fmla="*/ 80 h 239"/>
                <a:gd name="T110" fmla="*/ 2 w 104"/>
                <a:gd name="T111" fmla="*/ 100 h 239"/>
                <a:gd name="T112" fmla="*/ 6 w 104"/>
                <a:gd name="T113" fmla="*/ 99 h 239"/>
                <a:gd name="T114" fmla="*/ 22 w 104"/>
                <a:gd name="T115" fmla="*/ 116 h 239"/>
                <a:gd name="T116" fmla="*/ 35 w 104"/>
                <a:gd name="T117" fmla="*/ 124 h 239"/>
                <a:gd name="T118" fmla="*/ 44 w 104"/>
                <a:gd name="T119" fmla="*/ 129 h 239"/>
                <a:gd name="T120" fmla="*/ 44 w 104"/>
                <a:gd name="T121" fmla="*/ 141 h 239"/>
                <a:gd name="T122" fmla="*/ 45 w 104"/>
                <a:gd name="T123" fmla="*/ 154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36" y="14"/>
                    <a:pt x="35" y="15"/>
                    <a:pt x="34" y="15"/>
                  </a:cubicBezTo>
                  <a:cubicBezTo>
                    <a:pt x="34" y="16"/>
                    <a:pt x="33" y="17"/>
                    <a:pt x="32" y="18"/>
                  </a:cubicBezTo>
                  <a:cubicBezTo>
                    <a:pt x="32" y="19"/>
                    <a:pt x="31" y="20"/>
                    <a:pt x="30" y="21"/>
                  </a:cubicBezTo>
                  <a:cubicBezTo>
                    <a:pt x="30" y="22"/>
                    <a:pt x="29" y="23"/>
                    <a:pt x="28" y="24"/>
                  </a:cubicBezTo>
                  <a:cubicBezTo>
                    <a:pt x="27" y="25"/>
                    <a:pt x="27" y="26"/>
                    <a:pt x="26" y="28"/>
                  </a:cubicBezTo>
                  <a:cubicBezTo>
                    <a:pt x="25" y="29"/>
                    <a:pt x="24" y="30"/>
                    <a:pt x="23" y="32"/>
                  </a:cubicBezTo>
                  <a:cubicBezTo>
                    <a:pt x="22" y="33"/>
                    <a:pt x="22" y="34"/>
                    <a:pt x="21" y="35"/>
                  </a:cubicBezTo>
                  <a:cubicBezTo>
                    <a:pt x="21" y="36"/>
                    <a:pt x="20" y="37"/>
                    <a:pt x="20" y="37"/>
                  </a:cubicBezTo>
                  <a:cubicBezTo>
                    <a:pt x="19" y="39"/>
                    <a:pt x="18" y="40"/>
                    <a:pt x="18" y="41"/>
                  </a:cubicBezTo>
                  <a:cubicBezTo>
                    <a:pt x="17" y="42"/>
                    <a:pt x="17" y="42"/>
                    <a:pt x="17" y="43"/>
                  </a:cubicBezTo>
                  <a:cubicBezTo>
                    <a:pt x="15" y="46"/>
                    <a:pt x="14" y="49"/>
                    <a:pt x="13" y="52"/>
                  </a:cubicBezTo>
                  <a:cubicBezTo>
                    <a:pt x="13" y="52"/>
                    <a:pt x="12" y="52"/>
                    <a:pt x="12" y="52"/>
                  </a:cubicBezTo>
                  <a:cubicBezTo>
                    <a:pt x="12" y="53"/>
                    <a:pt x="11" y="55"/>
                    <a:pt x="11" y="56"/>
                  </a:cubicBezTo>
                  <a:cubicBezTo>
                    <a:pt x="10" y="57"/>
                    <a:pt x="10" y="58"/>
                    <a:pt x="10" y="58"/>
                  </a:cubicBezTo>
                  <a:cubicBezTo>
                    <a:pt x="9" y="60"/>
                    <a:pt x="9" y="61"/>
                    <a:pt x="8" y="63"/>
                  </a:cubicBezTo>
                  <a:cubicBezTo>
                    <a:pt x="8" y="63"/>
                    <a:pt x="8" y="63"/>
                    <a:pt x="8" y="63"/>
                  </a:cubicBezTo>
                  <a:cubicBezTo>
                    <a:pt x="6" y="69"/>
                    <a:pt x="5" y="74"/>
                    <a:pt x="3" y="79"/>
                  </a:cubicBezTo>
                  <a:cubicBezTo>
                    <a:pt x="3" y="80"/>
                    <a:pt x="3" y="80"/>
                    <a:pt x="3" y="80"/>
                  </a:cubicBezTo>
                  <a:cubicBezTo>
                    <a:pt x="2" y="86"/>
                    <a:pt x="1" y="92"/>
                    <a:pt x="0" y="97"/>
                  </a:cubicBezTo>
                  <a:cubicBezTo>
                    <a:pt x="0" y="97"/>
                    <a:pt x="0" y="97"/>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0" name="Line 44"/>
            <p:cNvSpPr>
              <a:spLocks noChangeShapeType="1"/>
            </p:cNvSpPr>
            <p:nvPr/>
          </p:nvSpPr>
          <p:spPr bwMode="auto">
            <a:xfrm flipH="1">
              <a:off x="1910402" y="230869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1" name="Line 45"/>
            <p:cNvSpPr>
              <a:spLocks noChangeShapeType="1"/>
            </p:cNvSpPr>
            <p:nvPr/>
          </p:nvSpPr>
          <p:spPr bwMode="auto">
            <a:xfrm flipH="1">
              <a:off x="1910402" y="230869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2" name="Freeform 46"/>
            <p:cNvSpPr/>
            <p:nvPr/>
          </p:nvSpPr>
          <p:spPr bwMode="auto">
            <a:xfrm>
              <a:off x="1799044" y="1748845"/>
              <a:ext cx="209433" cy="142007"/>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20 w 34"/>
                <a:gd name="T23" fmla="*/ 7 h 23"/>
                <a:gd name="T24" fmla="*/ 15 w 34"/>
                <a:gd name="T25" fmla="*/ 11 h 23"/>
                <a:gd name="T26" fmla="*/ 11 w 34"/>
                <a:gd name="T27" fmla="*/ 14 h 23"/>
                <a:gd name="T28" fmla="*/ 10 w 34"/>
                <a:gd name="T29" fmla="*/ 15 h 23"/>
                <a:gd name="T30" fmla="*/ 6 w 34"/>
                <a:gd name="T31" fmla="*/ 19 h 23"/>
                <a:gd name="T32" fmla="*/ 5 w 34"/>
                <a:gd name="T33" fmla="*/ 19 h 23"/>
                <a:gd name="T34" fmla="*/ 0 w 34"/>
                <a:gd name="T35" fmla="*/ 23 h 23"/>
                <a:gd name="T36" fmla="*/ 7 w 34"/>
                <a:gd name="T3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20" y="7"/>
                    <a:pt x="20" y="7"/>
                    <a:pt x="20" y="7"/>
                  </a:cubicBezTo>
                  <a:cubicBezTo>
                    <a:pt x="18" y="9"/>
                    <a:pt x="17" y="10"/>
                    <a:pt x="15" y="11"/>
                  </a:cubicBezTo>
                  <a:cubicBezTo>
                    <a:pt x="14" y="12"/>
                    <a:pt x="13" y="13"/>
                    <a:pt x="11" y="14"/>
                  </a:cubicBezTo>
                  <a:cubicBezTo>
                    <a:pt x="11" y="14"/>
                    <a:pt x="10" y="15"/>
                    <a:pt x="10" y="15"/>
                  </a:cubicBezTo>
                  <a:cubicBezTo>
                    <a:pt x="8" y="16"/>
                    <a:pt x="7" y="17"/>
                    <a:pt x="6" y="19"/>
                  </a:cubicBezTo>
                  <a:cubicBezTo>
                    <a:pt x="5" y="19"/>
                    <a:pt x="5" y="19"/>
                    <a:pt x="5" y="19"/>
                  </a:cubicBezTo>
                  <a:cubicBezTo>
                    <a:pt x="3" y="21"/>
                    <a:pt x="2" y="22"/>
                    <a:pt x="0" y="23"/>
                  </a:cubicBezTo>
                  <a:cubicBezTo>
                    <a:pt x="2" y="23"/>
                    <a:pt x="5" y="23"/>
                    <a:pt x="7" y="23"/>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3" name="Freeform 47"/>
            <p:cNvSpPr/>
            <p:nvPr/>
          </p:nvSpPr>
          <p:spPr bwMode="auto">
            <a:xfrm>
              <a:off x="2279209" y="1976668"/>
              <a:ext cx="203304" cy="423976"/>
            </a:xfrm>
            <a:custGeom>
              <a:avLst/>
              <a:gdLst>
                <a:gd name="T0" fmla="*/ 31 w 33"/>
                <a:gd name="T1" fmla="*/ 65 h 69"/>
                <a:gd name="T2" fmla="*/ 31 w 33"/>
                <a:gd name="T3" fmla="*/ 67 h 69"/>
                <a:gd name="T4" fmla="*/ 33 w 33"/>
                <a:gd name="T5" fmla="*/ 65 h 69"/>
                <a:gd name="T6" fmla="*/ 33 w 33"/>
                <a:gd name="T7" fmla="*/ 56 h 69"/>
                <a:gd name="T8" fmla="*/ 33 w 33"/>
                <a:gd name="T9" fmla="*/ 56 h 69"/>
                <a:gd name="T10" fmla="*/ 33 w 33"/>
                <a:gd name="T11" fmla="*/ 55 h 69"/>
                <a:gd name="T12" fmla="*/ 33 w 33"/>
                <a:gd name="T13" fmla="*/ 0 h 69"/>
                <a:gd name="T14" fmla="*/ 31 w 33"/>
                <a:gd name="T15" fmla="*/ 2 h 69"/>
                <a:gd name="T16" fmla="*/ 27 w 33"/>
                <a:gd name="T17" fmla="*/ 9 h 69"/>
                <a:gd name="T18" fmla="*/ 24 w 33"/>
                <a:gd name="T19" fmla="*/ 10 h 69"/>
                <a:gd name="T20" fmla="*/ 23 w 33"/>
                <a:gd name="T21" fmla="*/ 12 h 69"/>
                <a:gd name="T22" fmla="*/ 19 w 33"/>
                <a:gd name="T23" fmla="*/ 16 h 69"/>
                <a:gd name="T24" fmla="*/ 20 w 33"/>
                <a:gd name="T25" fmla="*/ 23 h 69"/>
                <a:gd name="T26" fmla="*/ 22 w 33"/>
                <a:gd name="T27" fmla="*/ 27 h 69"/>
                <a:gd name="T28" fmla="*/ 22 w 33"/>
                <a:gd name="T29" fmla="*/ 31 h 69"/>
                <a:gd name="T30" fmla="*/ 23 w 33"/>
                <a:gd name="T31" fmla="*/ 33 h 69"/>
                <a:gd name="T32" fmla="*/ 19 w 33"/>
                <a:gd name="T33" fmla="*/ 34 h 69"/>
                <a:gd name="T34" fmla="*/ 17 w 33"/>
                <a:gd name="T35" fmla="*/ 37 h 69"/>
                <a:gd name="T36" fmla="*/ 13 w 33"/>
                <a:gd name="T37" fmla="*/ 39 h 69"/>
                <a:gd name="T38" fmla="*/ 14 w 33"/>
                <a:gd name="T39" fmla="*/ 37 h 69"/>
                <a:gd name="T40" fmla="*/ 14 w 33"/>
                <a:gd name="T41" fmla="*/ 34 h 69"/>
                <a:gd name="T42" fmla="*/ 12 w 33"/>
                <a:gd name="T43" fmla="*/ 28 h 69"/>
                <a:gd name="T44" fmla="*/ 10 w 33"/>
                <a:gd name="T45" fmla="*/ 25 h 69"/>
                <a:gd name="T46" fmla="*/ 10 w 33"/>
                <a:gd name="T47" fmla="*/ 23 h 69"/>
                <a:gd name="T48" fmla="*/ 7 w 33"/>
                <a:gd name="T49" fmla="*/ 23 h 69"/>
                <a:gd name="T50" fmla="*/ 6 w 33"/>
                <a:gd name="T51" fmla="*/ 29 h 69"/>
                <a:gd name="T52" fmla="*/ 7 w 33"/>
                <a:gd name="T53" fmla="*/ 32 h 69"/>
                <a:gd name="T54" fmla="*/ 7 w 33"/>
                <a:gd name="T55" fmla="*/ 35 h 69"/>
                <a:gd name="T56" fmla="*/ 6 w 33"/>
                <a:gd name="T57" fmla="*/ 39 h 69"/>
                <a:gd name="T58" fmla="*/ 5 w 33"/>
                <a:gd name="T59" fmla="*/ 42 h 69"/>
                <a:gd name="T60" fmla="*/ 10 w 33"/>
                <a:gd name="T61" fmla="*/ 42 h 69"/>
                <a:gd name="T62" fmla="*/ 12 w 33"/>
                <a:gd name="T63" fmla="*/ 42 h 69"/>
                <a:gd name="T64" fmla="*/ 9 w 33"/>
                <a:gd name="T65" fmla="*/ 44 h 69"/>
                <a:gd name="T66" fmla="*/ 6 w 33"/>
                <a:gd name="T67" fmla="*/ 47 h 69"/>
                <a:gd name="T68" fmla="*/ 7 w 33"/>
                <a:gd name="T69" fmla="*/ 48 h 69"/>
                <a:gd name="T70" fmla="*/ 10 w 33"/>
                <a:gd name="T71" fmla="*/ 52 h 69"/>
                <a:gd name="T72" fmla="*/ 10 w 33"/>
                <a:gd name="T73" fmla="*/ 55 h 69"/>
                <a:gd name="T74" fmla="*/ 4 w 33"/>
                <a:gd name="T75" fmla="*/ 55 h 69"/>
                <a:gd name="T76" fmla="*/ 0 w 33"/>
                <a:gd name="T77" fmla="*/ 60 h 69"/>
                <a:gd name="T78" fmla="*/ 0 w 33"/>
                <a:gd name="T79" fmla="*/ 66 h 69"/>
                <a:gd name="T80" fmla="*/ 5 w 33"/>
                <a:gd name="T81" fmla="*/ 68 h 69"/>
                <a:gd name="T82" fmla="*/ 9 w 33"/>
                <a:gd name="T83" fmla="*/ 68 h 69"/>
                <a:gd name="T84" fmla="*/ 13 w 33"/>
                <a:gd name="T85" fmla="*/ 63 h 69"/>
                <a:gd name="T86" fmla="*/ 17 w 33"/>
                <a:gd name="T87" fmla="*/ 58 h 69"/>
                <a:gd name="T88" fmla="*/ 22 w 33"/>
                <a:gd name="T89" fmla="*/ 56 h 69"/>
                <a:gd name="T90" fmla="*/ 23 w 33"/>
                <a:gd name="T91" fmla="*/ 61 h 69"/>
                <a:gd name="T92" fmla="*/ 27 w 33"/>
                <a:gd name="T93" fmla="*/ 61 h 69"/>
                <a:gd name="T94" fmla="*/ 27 w 33"/>
                <a:gd name="T95" fmla="*/ 59 h 69"/>
                <a:gd name="T96" fmla="*/ 31 w 33"/>
                <a:gd name="T97" fmla="*/ 62 h 69"/>
                <a:gd name="T98" fmla="*/ 31 w 33"/>
                <a:gd name="T99"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69">
                  <a:moveTo>
                    <a:pt x="31" y="65"/>
                  </a:moveTo>
                  <a:cubicBezTo>
                    <a:pt x="30" y="65"/>
                    <a:pt x="30" y="67"/>
                    <a:pt x="31" y="67"/>
                  </a:cubicBezTo>
                  <a:cubicBezTo>
                    <a:pt x="32" y="67"/>
                    <a:pt x="32" y="66"/>
                    <a:pt x="33" y="65"/>
                  </a:cubicBezTo>
                  <a:cubicBezTo>
                    <a:pt x="33" y="56"/>
                    <a:pt x="33" y="56"/>
                    <a:pt x="33" y="56"/>
                  </a:cubicBezTo>
                  <a:cubicBezTo>
                    <a:pt x="33" y="56"/>
                    <a:pt x="33" y="56"/>
                    <a:pt x="33" y="56"/>
                  </a:cubicBezTo>
                  <a:cubicBezTo>
                    <a:pt x="32" y="55"/>
                    <a:pt x="32" y="55"/>
                    <a:pt x="33" y="55"/>
                  </a:cubicBezTo>
                  <a:cubicBezTo>
                    <a:pt x="33" y="0"/>
                    <a:pt x="33" y="0"/>
                    <a:pt x="33" y="0"/>
                  </a:cubicBezTo>
                  <a:cubicBezTo>
                    <a:pt x="32" y="1"/>
                    <a:pt x="31" y="2"/>
                    <a:pt x="31" y="2"/>
                  </a:cubicBezTo>
                  <a:cubicBezTo>
                    <a:pt x="30" y="3"/>
                    <a:pt x="27" y="7"/>
                    <a:pt x="27" y="9"/>
                  </a:cubicBezTo>
                  <a:cubicBezTo>
                    <a:pt x="26" y="10"/>
                    <a:pt x="25" y="10"/>
                    <a:pt x="24" y="10"/>
                  </a:cubicBezTo>
                  <a:cubicBezTo>
                    <a:pt x="24" y="10"/>
                    <a:pt x="23" y="11"/>
                    <a:pt x="23" y="12"/>
                  </a:cubicBezTo>
                  <a:cubicBezTo>
                    <a:pt x="23" y="12"/>
                    <a:pt x="20" y="14"/>
                    <a:pt x="19" y="16"/>
                  </a:cubicBezTo>
                  <a:cubicBezTo>
                    <a:pt x="19" y="18"/>
                    <a:pt x="20" y="22"/>
                    <a:pt x="20" y="23"/>
                  </a:cubicBezTo>
                  <a:cubicBezTo>
                    <a:pt x="20" y="25"/>
                    <a:pt x="21" y="27"/>
                    <a:pt x="22" y="27"/>
                  </a:cubicBezTo>
                  <a:cubicBezTo>
                    <a:pt x="23" y="27"/>
                    <a:pt x="23" y="30"/>
                    <a:pt x="22" y="31"/>
                  </a:cubicBezTo>
                  <a:cubicBezTo>
                    <a:pt x="22" y="31"/>
                    <a:pt x="23" y="32"/>
                    <a:pt x="23" y="33"/>
                  </a:cubicBezTo>
                  <a:cubicBezTo>
                    <a:pt x="23" y="33"/>
                    <a:pt x="20" y="34"/>
                    <a:pt x="19" y="34"/>
                  </a:cubicBezTo>
                  <a:cubicBezTo>
                    <a:pt x="19" y="35"/>
                    <a:pt x="17" y="36"/>
                    <a:pt x="17" y="37"/>
                  </a:cubicBezTo>
                  <a:cubicBezTo>
                    <a:pt x="17" y="38"/>
                    <a:pt x="14" y="38"/>
                    <a:pt x="13" y="39"/>
                  </a:cubicBezTo>
                  <a:cubicBezTo>
                    <a:pt x="14" y="38"/>
                    <a:pt x="14" y="38"/>
                    <a:pt x="14" y="37"/>
                  </a:cubicBezTo>
                  <a:cubicBezTo>
                    <a:pt x="15" y="36"/>
                    <a:pt x="14" y="35"/>
                    <a:pt x="14" y="34"/>
                  </a:cubicBezTo>
                  <a:cubicBezTo>
                    <a:pt x="13" y="34"/>
                    <a:pt x="13" y="29"/>
                    <a:pt x="12" y="28"/>
                  </a:cubicBezTo>
                  <a:cubicBezTo>
                    <a:pt x="12" y="27"/>
                    <a:pt x="10" y="25"/>
                    <a:pt x="10" y="25"/>
                  </a:cubicBezTo>
                  <a:cubicBezTo>
                    <a:pt x="9" y="25"/>
                    <a:pt x="10" y="24"/>
                    <a:pt x="10" y="23"/>
                  </a:cubicBezTo>
                  <a:cubicBezTo>
                    <a:pt x="10" y="22"/>
                    <a:pt x="8" y="22"/>
                    <a:pt x="7" y="23"/>
                  </a:cubicBezTo>
                  <a:cubicBezTo>
                    <a:pt x="7" y="23"/>
                    <a:pt x="6" y="28"/>
                    <a:pt x="6" y="29"/>
                  </a:cubicBezTo>
                  <a:cubicBezTo>
                    <a:pt x="6" y="30"/>
                    <a:pt x="7" y="32"/>
                    <a:pt x="7" y="32"/>
                  </a:cubicBezTo>
                  <a:cubicBezTo>
                    <a:pt x="8" y="32"/>
                    <a:pt x="8" y="35"/>
                    <a:pt x="7" y="35"/>
                  </a:cubicBezTo>
                  <a:cubicBezTo>
                    <a:pt x="6" y="35"/>
                    <a:pt x="5" y="38"/>
                    <a:pt x="6" y="39"/>
                  </a:cubicBezTo>
                  <a:cubicBezTo>
                    <a:pt x="6" y="40"/>
                    <a:pt x="5" y="41"/>
                    <a:pt x="5" y="42"/>
                  </a:cubicBezTo>
                  <a:cubicBezTo>
                    <a:pt x="4" y="42"/>
                    <a:pt x="8" y="42"/>
                    <a:pt x="10" y="42"/>
                  </a:cubicBezTo>
                  <a:cubicBezTo>
                    <a:pt x="11" y="42"/>
                    <a:pt x="13" y="42"/>
                    <a:pt x="12" y="42"/>
                  </a:cubicBezTo>
                  <a:cubicBezTo>
                    <a:pt x="12" y="43"/>
                    <a:pt x="9" y="43"/>
                    <a:pt x="9" y="44"/>
                  </a:cubicBezTo>
                  <a:cubicBezTo>
                    <a:pt x="8" y="45"/>
                    <a:pt x="6" y="46"/>
                    <a:pt x="6" y="47"/>
                  </a:cubicBezTo>
                  <a:cubicBezTo>
                    <a:pt x="5" y="47"/>
                    <a:pt x="6" y="48"/>
                    <a:pt x="7" y="48"/>
                  </a:cubicBezTo>
                  <a:cubicBezTo>
                    <a:pt x="8" y="48"/>
                    <a:pt x="9" y="51"/>
                    <a:pt x="10" y="52"/>
                  </a:cubicBezTo>
                  <a:cubicBezTo>
                    <a:pt x="10" y="53"/>
                    <a:pt x="10" y="54"/>
                    <a:pt x="10" y="55"/>
                  </a:cubicBezTo>
                  <a:cubicBezTo>
                    <a:pt x="10" y="55"/>
                    <a:pt x="5" y="54"/>
                    <a:pt x="4" y="55"/>
                  </a:cubicBezTo>
                  <a:cubicBezTo>
                    <a:pt x="2" y="55"/>
                    <a:pt x="0" y="59"/>
                    <a:pt x="0" y="60"/>
                  </a:cubicBezTo>
                  <a:cubicBezTo>
                    <a:pt x="0" y="61"/>
                    <a:pt x="0" y="65"/>
                    <a:pt x="0" y="66"/>
                  </a:cubicBezTo>
                  <a:cubicBezTo>
                    <a:pt x="1" y="67"/>
                    <a:pt x="4" y="67"/>
                    <a:pt x="5" y="68"/>
                  </a:cubicBezTo>
                  <a:cubicBezTo>
                    <a:pt x="5" y="68"/>
                    <a:pt x="9" y="68"/>
                    <a:pt x="9" y="68"/>
                  </a:cubicBezTo>
                  <a:cubicBezTo>
                    <a:pt x="10" y="69"/>
                    <a:pt x="12" y="65"/>
                    <a:pt x="13" y="63"/>
                  </a:cubicBezTo>
                  <a:cubicBezTo>
                    <a:pt x="13" y="62"/>
                    <a:pt x="16" y="59"/>
                    <a:pt x="17" y="58"/>
                  </a:cubicBezTo>
                  <a:cubicBezTo>
                    <a:pt x="18" y="56"/>
                    <a:pt x="21" y="57"/>
                    <a:pt x="22" y="56"/>
                  </a:cubicBezTo>
                  <a:cubicBezTo>
                    <a:pt x="23" y="55"/>
                    <a:pt x="23" y="59"/>
                    <a:pt x="23" y="61"/>
                  </a:cubicBezTo>
                  <a:cubicBezTo>
                    <a:pt x="24" y="62"/>
                    <a:pt x="27" y="62"/>
                    <a:pt x="27" y="61"/>
                  </a:cubicBezTo>
                  <a:cubicBezTo>
                    <a:pt x="26" y="59"/>
                    <a:pt x="27" y="58"/>
                    <a:pt x="27" y="59"/>
                  </a:cubicBezTo>
                  <a:cubicBezTo>
                    <a:pt x="27" y="59"/>
                    <a:pt x="31" y="61"/>
                    <a:pt x="31" y="62"/>
                  </a:cubicBezTo>
                  <a:cubicBezTo>
                    <a:pt x="32" y="63"/>
                    <a:pt x="32" y="65"/>
                    <a:pt x="31" y="65"/>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4" name="Freeform 48"/>
            <p:cNvSpPr/>
            <p:nvPr/>
          </p:nvSpPr>
          <p:spPr bwMode="auto">
            <a:xfrm>
              <a:off x="2217911" y="2388385"/>
              <a:ext cx="264601" cy="695729"/>
            </a:xfrm>
            <a:custGeom>
              <a:avLst/>
              <a:gdLst>
                <a:gd name="T0" fmla="*/ 43 w 43"/>
                <a:gd name="T1" fmla="*/ 9 h 113"/>
                <a:gd name="T2" fmla="*/ 41 w 43"/>
                <a:gd name="T3" fmla="*/ 8 h 113"/>
                <a:gd name="T4" fmla="*/ 37 w 43"/>
                <a:gd name="T5" fmla="*/ 3 h 113"/>
                <a:gd name="T6" fmla="*/ 37 w 43"/>
                <a:gd name="T7" fmla="*/ 1 h 113"/>
                <a:gd name="T8" fmla="*/ 31 w 43"/>
                <a:gd name="T9" fmla="*/ 1 h 113"/>
                <a:gd name="T10" fmla="*/ 21 w 43"/>
                <a:gd name="T11" fmla="*/ 3 h 113"/>
                <a:gd name="T12" fmla="*/ 16 w 43"/>
                <a:gd name="T13" fmla="*/ 3 h 113"/>
                <a:gd name="T14" fmla="*/ 12 w 43"/>
                <a:gd name="T15" fmla="*/ 5 h 113"/>
                <a:gd name="T16" fmla="*/ 9 w 43"/>
                <a:gd name="T17" fmla="*/ 13 h 113"/>
                <a:gd name="T18" fmla="*/ 8 w 43"/>
                <a:gd name="T19" fmla="*/ 15 h 113"/>
                <a:gd name="T20" fmla="*/ 7 w 43"/>
                <a:gd name="T21" fmla="*/ 17 h 113"/>
                <a:gd name="T22" fmla="*/ 1 w 43"/>
                <a:gd name="T23" fmla="*/ 26 h 113"/>
                <a:gd name="T24" fmla="*/ 0 w 43"/>
                <a:gd name="T25" fmla="*/ 39 h 113"/>
                <a:gd name="T26" fmla="*/ 3 w 43"/>
                <a:gd name="T27" fmla="*/ 49 h 113"/>
                <a:gd name="T28" fmla="*/ 10 w 43"/>
                <a:gd name="T29" fmla="*/ 56 h 113"/>
                <a:gd name="T30" fmla="*/ 18 w 43"/>
                <a:gd name="T31" fmla="*/ 57 h 113"/>
                <a:gd name="T32" fmla="*/ 22 w 43"/>
                <a:gd name="T33" fmla="*/ 53 h 113"/>
                <a:gd name="T34" fmla="*/ 24 w 43"/>
                <a:gd name="T35" fmla="*/ 54 h 113"/>
                <a:gd name="T36" fmla="*/ 25 w 43"/>
                <a:gd name="T37" fmla="*/ 54 h 113"/>
                <a:gd name="T38" fmla="*/ 29 w 43"/>
                <a:gd name="T39" fmla="*/ 56 h 113"/>
                <a:gd name="T40" fmla="*/ 33 w 43"/>
                <a:gd name="T41" fmla="*/ 56 h 113"/>
                <a:gd name="T42" fmla="*/ 34 w 43"/>
                <a:gd name="T43" fmla="*/ 64 h 113"/>
                <a:gd name="T44" fmla="*/ 35 w 43"/>
                <a:gd name="T45" fmla="*/ 73 h 113"/>
                <a:gd name="T46" fmla="*/ 38 w 43"/>
                <a:gd name="T47" fmla="*/ 82 h 113"/>
                <a:gd name="T48" fmla="*/ 37 w 43"/>
                <a:gd name="T49" fmla="*/ 92 h 113"/>
                <a:gd name="T50" fmla="*/ 40 w 43"/>
                <a:gd name="T51" fmla="*/ 102 h 113"/>
                <a:gd name="T52" fmla="*/ 41 w 43"/>
                <a:gd name="T53" fmla="*/ 109 h 113"/>
                <a:gd name="T54" fmla="*/ 43 w 43"/>
                <a:gd name="T55" fmla="*/ 113 h 113"/>
                <a:gd name="T56" fmla="*/ 43 w 43"/>
                <a:gd name="T57"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113">
                  <a:moveTo>
                    <a:pt x="43" y="9"/>
                  </a:moveTo>
                  <a:cubicBezTo>
                    <a:pt x="42" y="8"/>
                    <a:pt x="42" y="8"/>
                    <a:pt x="41" y="8"/>
                  </a:cubicBezTo>
                  <a:cubicBezTo>
                    <a:pt x="39" y="7"/>
                    <a:pt x="38" y="4"/>
                    <a:pt x="37" y="3"/>
                  </a:cubicBezTo>
                  <a:cubicBezTo>
                    <a:pt x="37" y="3"/>
                    <a:pt x="37" y="2"/>
                    <a:pt x="37" y="1"/>
                  </a:cubicBezTo>
                  <a:cubicBezTo>
                    <a:pt x="37" y="1"/>
                    <a:pt x="32" y="0"/>
                    <a:pt x="31" y="1"/>
                  </a:cubicBezTo>
                  <a:cubicBezTo>
                    <a:pt x="30" y="1"/>
                    <a:pt x="22" y="2"/>
                    <a:pt x="21" y="3"/>
                  </a:cubicBezTo>
                  <a:cubicBezTo>
                    <a:pt x="19" y="4"/>
                    <a:pt x="16" y="3"/>
                    <a:pt x="16" y="3"/>
                  </a:cubicBezTo>
                  <a:cubicBezTo>
                    <a:pt x="15" y="3"/>
                    <a:pt x="13" y="5"/>
                    <a:pt x="12" y="5"/>
                  </a:cubicBezTo>
                  <a:cubicBezTo>
                    <a:pt x="11" y="6"/>
                    <a:pt x="10" y="9"/>
                    <a:pt x="9" y="13"/>
                  </a:cubicBezTo>
                  <a:cubicBezTo>
                    <a:pt x="9" y="13"/>
                    <a:pt x="9" y="13"/>
                    <a:pt x="8" y="15"/>
                  </a:cubicBezTo>
                  <a:cubicBezTo>
                    <a:pt x="7" y="17"/>
                    <a:pt x="7" y="17"/>
                    <a:pt x="7" y="17"/>
                  </a:cubicBezTo>
                  <a:cubicBezTo>
                    <a:pt x="5" y="19"/>
                    <a:pt x="2" y="25"/>
                    <a:pt x="1" y="26"/>
                  </a:cubicBezTo>
                  <a:cubicBezTo>
                    <a:pt x="1" y="27"/>
                    <a:pt x="0" y="36"/>
                    <a:pt x="0" y="39"/>
                  </a:cubicBezTo>
                  <a:cubicBezTo>
                    <a:pt x="0" y="41"/>
                    <a:pt x="3" y="48"/>
                    <a:pt x="3" y="49"/>
                  </a:cubicBezTo>
                  <a:cubicBezTo>
                    <a:pt x="4" y="51"/>
                    <a:pt x="8" y="55"/>
                    <a:pt x="10" y="56"/>
                  </a:cubicBezTo>
                  <a:cubicBezTo>
                    <a:pt x="11" y="56"/>
                    <a:pt x="16" y="57"/>
                    <a:pt x="18" y="57"/>
                  </a:cubicBezTo>
                  <a:cubicBezTo>
                    <a:pt x="19" y="57"/>
                    <a:pt x="21" y="55"/>
                    <a:pt x="22" y="53"/>
                  </a:cubicBezTo>
                  <a:cubicBezTo>
                    <a:pt x="22" y="53"/>
                    <a:pt x="22" y="53"/>
                    <a:pt x="24" y="54"/>
                  </a:cubicBezTo>
                  <a:cubicBezTo>
                    <a:pt x="25" y="54"/>
                    <a:pt x="25" y="54"/>
                    <a:pt x="25" y="54"/>
                  </a:cubicBezTo>
                  <a:cubicBezTo>
                    <a:pt x="25" y="55"/>
                    <a:pt x="28" y="56"/>
                    <a:pt x="29" y="56"/>
                  </a:cubicBezTo>
                  <a:cubicBezTo>
                    <a:pt x="30" y="57"/>
                    <a:pt x="32" y="56"/>
                    <a:pt x="33" y="56"/>
                  </a:cubicBezTo>
                  <a:cubicBezTo>
                    <a:pt x="34" y="56"/>
                    <a:pt x="34" y="62"/>
                    <a:pt x="34" y="64"/>
                  </a:cubicBezTo>
                  <a:cubicBezTo>
                    <a:pt x="33" y="66"/>
                    <a:pt x="35" y="72"/>
                    <a:pt x="35" y="73"/>
                  </a:cubicBezTo>
                  <a:cubicBezTo>
                    <a:pt x="36" y="75"/>
                    <a:pt x="38" y="80"/>
                    <a:pt x="38" y="82"/>
                  </a:cubicBezTo>
                  <a:cubicBezTo>
                    <a:pt x="38" y="84"/>
                    <a:pt x="37" y="90"/>
                    <a:pt x="37" y="92"/>
                  </a:cubicBezTo>
                  <a:cubicBezTo>
                    <a:pt x="37" y="94"/>
                    <a:pt x="39" y="100"/>
                    <a:pt x="40" y="102"/>
                  </a:cubicBezTo>
                  <a:cubicBezTo>
                    <a:pt x="41" y="104"/>
                    <a:pt x="41" y="108"/>
                    <a:pt x="41" y="109"/>
                  </a:cubicBezTo>
                  <a:cubicBezTo>
                    <a:pt x="41" y="109"/>
                    <a:pt x="42" y="111"/>
                    <a:pt x="43" y="113"/>
                  </a:cubicBezTo>
                  <a:lnTo>
                    <a:pt x="43" y="9"/>
                  </a:ln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5" name="Freeform 49"/>
            <p:cNvSpPr/>
            <p:nvPr/>
          </p:nvSpPr>
          <p:spPr bwMode="auto">
            <a:xfrm>
              <a:off x="1971699" y="3299677"/>
              <a:ext cx="18389" cy="18389"/>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6" name="Freeform 50"/>
            <p:cNvSpPr/>
            <p:nvPr/>
          </p:nvSpPr>
          <p:spPr bwMode="auto">
            <a:xfrm>
              <a:off x="1922661" y="1730456"/>
              <a:ext cx="417846" cy="381068"/>
            </a:xfrm>
            <a:custGeom>
              <a:avLst/>
              <a:gdLst>
                <a:gd name="T0" fmla="*/ 53 w 68"/>
                <a:gd name="T1" fmla="*/ 36 h 62"/>
                <a:gd name="T2" fmla="*/ 56 w 68"/>
                <a:gd name="T3" fmla="*/ 35 h 62"/>
                <a:gd name="T4" fmla="*/ 56 w 68"/>
                <a:gd name="T5" fmla="*/ 34 h 62"/>
                <a:gd name="T6" fmla="*/ 56 w 68"/>
                <a:gd name="T7" fmla="*/ 32 h 62"/>
                <a:gd name="T8" fmla="*/ 59 w 68"/>
                <a:gd name="T9" fmla="*/ 26 h 62"/>
                <a:gd name="T10" fmla="*/ 61 w 68"/>
                <a:gd name="T11" fmla="*/ 21 h 62"/>
                <a:gd name="T12" fmla="*/ 60 w 68"/>
                <a:gd name="T13" fmla="*/ 18 h 62"/>
                <a:gd name="T14" fmla="*/ 61 w 68"/>
                <a:gd name="T15" fmla="*/ 17 h 62"/>
                <a:gd name="T16" fmla="*/ 61 w 68"/>
                <a:gd name="T17" fmla="*/ 13 h 62"/>
                <a:gd name="T18" fmla="*/ 64 w 68"/>
                <a:gd name="T19" fmla="*/ 11 h 62"/>
                <a:gd name="T20" fmla="*/ 67 w 68"/>
                <a:gd name="T21" fmla="*/ 10 h 62"/>
                <a:gd name="T22" fmla="*/ 68 w 68"/>
                <a:gd name="T23" fmla="*/ 7 h 62"/>
                <a:gd name="T24" fmla="*/ 64 w 68"/>
                <a:gd name="T25" fmla="*/ 6 h 62"/>
                <a:gd name="T26" fmla="*/ 59 w 68"/>
                <a:gd name="T27" fmla="*/ 6 h 62"/>
                <a:gd name="T28" fmla="*/ 60 w 68"/>
                <a:gd name="T29" fmla="*/ 3 h 62"/>
                <a:gd name="T30" fmla="*/ 59 w 68"/>
                <a:gd name="T31" fmla="*/ 1 h 62"/>
                <a:gd name="T32" fmla="*/ 52 w 68"/>
                <a:gd name="T33" fmla="*/ 0 h 62"/>
                <a:gd name="T34" fmla="*/ 49 w 68"/>
                <a:gd name="T35" fmla="*/ 0 h 62"/>
                <a:gd name="T36" fmla="*/ 42 w 68"/>
                <a:gd name="T37" fmla="*/ 1 h 62"/>
                <a:gd name="T38" fmla="*/ 33 w 68"/>
                <a:gd name="T39" fmla="*/ 1 h 62"/>
                <a:gd name="T40" fmla="*/ 31 w 68"/>
                <a:gd name="T41" fmla="*/ 5 h 62"/>
                <a:gd name="T42" fmla="*/ 24 w 68"/>
                <a:gd name="T43" fmla="*/ 5 h 62"/>
                <a:gd name="T44" fmla="*/ 11 w 68"/>
                <a:gd name="T45" fmla="*/ 9 h 62"/>
                <a:gd name="T46" fmla="*/ 8 w 68"/>
                <a:gd name="T47" fmla="*/ 13 h 62"/>
                <a:gd name="T48" fmla="*/ 5 w 68"/>
                <a:gd name="T49" fmla="*/ 16 h 62"/>
                <a:gd name="T50" fmla="*/ 0 w 68"/>
                <a:gd name="T51" fmla="*/ 17 h 62"/>
                <a:gd name="T52" fmla="*/ 1 w 68"/>
                <a:gd name="T53" fmla="*/ 19 h 62"/>
                <a:gd name="T54" fmla="*/ 3 w 68"/>
                <a:gd name="T55" fmla="*/ 19 h 62"/>
                <a:gd name="T56" fmla="*/ 7 w 68"/>
                <a:gd name="T57" fmla="*/ 20 h 62"/>
                <a:gd name="T58" fmla="*/ 4 w 68"/>
                <a:gd name="T59" fmla="*/ 21 h 62"/>
                <a:gd name="T60" fmla="*/ 4 w 68"/>
                <a:gd name="T61" fmla="*/ 24 h 62"/>
                <a:gd name="T62" fmla="*/ 8 w 68"/>
                <a:gd name="T63" fmla="*/ 24 h 62"/>
                <a:gd name="T64" fmla="*/ 13 w 68"/>
                <a:gd name="T65" fmla="*/ 25 h 62"/>
                <a:gd name="T66" fmla="*/ 16 w 68"/>
                <a:gd name="T67" fmla="*/ 29 h 62"/>
                <a:gd name="T68" fmla="*/ 16 w 68"/>
                <a:gd name="T69" fmla="*/ 33 h 62"/>
                <a:gd name="T70" fmla="*/ 19 w 68"/>
                <a:gd name="T71" fmla="*/ 35 h 62"/>
                <a:gd name="T72" fmla="*/ 19 w 68"/>
                <a:gd name="T73" fmla="*/ 36 h 62"/>
                <a:gd name="T74" fmla="*/ 19 w 68"/>
                <a:gd name="T75" fmla="*/ 39 h 62"/>
                <a:gd name="T76" fmla="*/ 19 w 68"/>
                <a:gd name="T77" fmla="*/ 42 h 62"/>
                <a:gd name="T78" fmla="*/ 18 w 68"/>
                <a:gd name="T79" fmla="*/ 45 h 62"/>
                <a:gd name="T80" fmla="*/ 21 w 68"/>
                <a:gd name="T81" fmla="*/ 55 h 62"/>
                <a:gd name="T82" fmla="*/ 23 w 68"/>
                <a:gd name="T83" fmla="*/ 60 h 62"/>
                <a:gd name="T84" fmla="*/ 27 w 68"/>
                <a:gd name="T85" fmla="*/ 62 h 62"/>
                <a:gd name="T86" fmla="*/ 29 w 68"/>
                <a:gd name="T87" fmla="*/ 61 h 62"/>
                <a:gd name="T88" fmla="*/ 31 w 68"/>
                <a:gd name="T89" fmla="*/ 57 h 62"/>
                <a:gd name="T90" fmla="*/ 34 w 68"/>
                <a:gd name="T91" fmla="*/ 49 h 62"/>
                <a:gd name="T92" fmla="*/ 38 w 68"/>
                <a:gd name="T93" fmla="*/ 49 h 62"/>
                <a:gd name="T94" fmla="*/ 41 w 68"/>
                <a:gd name="T95" fmla="*/ 46 h 62"/>
                <a:gd name="T96" fmla="*/ 46 w 68"/>
                <a:gd name="T97" fmla="*/ 43 h 62"/>
                <a:gd name="T98" fmla="*/ 50 w 68"/>
                <a:gd name="T99" fmla="*/ 38 h 62"/>
                <a:gd name="T100" fmla="*/ 49 w 68"/>
                <a:gd name="T101" fmla="*/ 37 h 62"/>
                <a:gd name="T102" fmla="*/ 48 w 68"/>
                <a:gd name="T103" fmla="*/ 35 h 62"/>
                <a:gd name="T104" fmla="*/ 53 w 68"/>
                <a:gd name="T105"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53" y="36"/>
                  </a:move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7" name="Freeform 51"/>
            <p:cNvSpPr/>
            <p:nvPr/>
          </p:nvSpPr>
          <p:spPr bwMode="auto">
            <a:xfrm>
              <a:off x="2415086" y="1785624"/>
              <a:ext cx="67427" cy="91947"/>
            </a:xfrm>
            <a:custGeom>
              <a:avLst/>
              <a:gdLst>
                <a:gd name="T0" fmla="*/ 9 w 11"/>
                <a:gd name="T1" fmla="*/ 0 h 15"/>
                <a:gd name="T2" fmla="*/ 5 w 11"/>
                <a:gd name="T3" fmla="*/ 2 h 15"/>
                <a:gd name="T4" fmla="*/ 2 w 11"/>
                <a:gd name="T5" fmla="*/ 2 h 15"/>
                <a:gd name="T6" fmla="*/ 1 w 11"/>
                <a:gd name="T7" fmla="*/ 6 h 15"/>
                <a:gd name="T8" fmla="*/ 2 w 11"/>
                <a:gd name="T9" fmla="*/ 9 h 15"/>
                <a:gd name="T10" fmla="*/ 6 w 11"/>
                <a:gd name="T11" fmla="*/ 8 h 15"/>
                <a:gd name="T12" fmla="*/ 6 w 11"/>
                <a:gd name="T13" fmla="*/ 11 h 15"/>
                <a:gd name="T14" fmla="*/ 7 w 11"/>
                <a:gd name="T15" fmla="*/ 13 h 15"/>
                <a:gd name="T16" fmla="*/ 10 w 11"/>
                <a:gd name="T17" fmla="*/ 15 h 15"/>
                <a:gd name="T18" fmla="*/ 11 w 11"/>
                <a:gd name="T19" fmla="*/ 14 h 15"/>
                <a:gd name="T20" fmla="*/ 11 w 11"/>
                <a:gd name="T21" fmla="*/ 4 h 15"/>
                <a:gd name="T22" fmla="*/ 11 w 11"/>
                <a:gd name="T23" fmla="*/ 4 h 15"/>
                <a:gd name="T24" fmla="*/ 9 w 11"/>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1" y="15"/>
                    <a:pt x="11" y="14"/>
                  </a:cubicBezTo>
                  <a:cubicBezTo>
                    <a:pt x="11" y="4"/>
                    <a:pt x="11" y="4"/>
                    <a:pt x="11" y="4"/>
                  </a:cubicBezTo>
                  <a:cubicBezTo>
                    <a:pt x="11" y="4"/>
                    <a:pt x="11" y="4"/>
                    <a:pt x="11" y="4"/>
                  </a:cubicBezTo>
                  <a:cubicBezTo>
                    <a:pt x="10" y="4"/>
                    <a:pt x="10" y="1"/>
                    <a:pt x="9" y="0"/>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8" name="Freeform 52"/>
            <p:cNvSpPr/>
            <p:nvPr/>
          </p:nvSpPr>
          <p:spPr bwMode="auto">
            <a:xfrm>
              <a:off x="2273079" y="2167713"/>
              <a:ext cx="30649" cy="36779"/>
            </a:xfrm>
            <a:custGeom>
              <a:avLst/>
              <a:gdLst>
                <a:gd name="T0" fmla="*/ 4 w 5"/>
                <a:gd name="T1" fmla="*/ 6 h 6"/>
                <a:gd name="T2" fmla="*/ 5 w 5"/>
                <a:gd name="T3" fmla="*/ 4 h 6"/>
                <a:gd name="T4" fmla="*/ 3 w 5"/>
                <a:gd name="T5" fmla="*/ 0 h 6"/>
                <a:gd name="T6" fmla="*/ 1 w 5"/>
                <a:gd name="T7" fmla="*/ 2 h 6"/>
                <a:gd name="T8" fmla="*/ 0 w 5"/>
                <a:gd name="T9" fmla="*/ 5 h 6"/>
                <a:gd name="T10" fmla="*/ 4 w 5"/>
                <a:gd name="T11" fmla="*/ 6 h 6"/>
              </a:gdLst>
              <a:ahLst/>
              <a:cxnLst>
                <a:cxn ang="0">
                  <a:pos x="T0" y="T1"/>
                </a:cxn>
                <a:cxn ang="0">
                  <a:pos x="T2" y="T3"/>
                </a:cxn>
                <a:cxn ang="0">
                  <a:pos x="T4" y="T5"/>
                </a:cxn>
                <a:cxn ang="0">
                  <a:pos x="T6" y="T7"/>
                </a:cxn>
                <a:cxn ang="0">
                  <a:pos x="T8" y="T9"/>
                </a:cxn>
                <a:cxn ang="0">
                  <a:pos x="T10" y="T11"/>
                </a:cxn>
              </a:cxnLst>
              <a:rect l="0" t="0" r="r" b="b"/>
              <a:pathLst>
                <a:path w="5" h="6">
                  <a:moveTo>
                    <a:pt x="4" y="6"/>
                  </a:moveTo>
                  <a:cubicBezTo>
                    <a:pt x="5" y="6"/>
                    <a:pt x="5" y="5"/>
                    <a:pt x="5" y="4"/>
                  </a:cubicBezTo>
                  <a:cubicBezTo>
                    <a:pt x="5" y="4"/>
                    <a:pt x="4" y="0"/>
                    <a:pt x="3" y="0"/>
                  </a:cubicBezTo>
                  <a:cubicBezTo>
                    <a:pt x="3" y="0"/>
                    <a:pt x="2" y="3"/>
                    <a:pt x="1" y="2"/>
                  </a:cubicBezTo>
                  <a:cubicBezTo>
                    <a:pt x="1" y="2"/>
                    <a:pt x="0" y="4"/>
                    <a:pt x="0" y="5"/>
                  </a:cubicBezTo>
                  <a:cubicBezTo>
                    <a:pt x="1" y="6"/>
                    <a:pt x="3" y="6"/>
                    <a:pt x="4" y="6"/>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Freeform 53"/>
            <p:cNvSpPr/>
            <p:nvPr/>
          </p:nvSpPr>
          <p:spPr bwMode="auto">
            <a:xfrm>
              <a:off x="2254690" y="2001187"/>
              <a:ext cx="73557" cy="55168"/>
            </a:xfrm>
            <a:custGeom>
              <a:avLst/>
              <a:gdLst>
                <a:gd name="T0" fmla="*/ 3 w 12"/>
                <a:gd name="T1" fmla="*/ 8 h 9"/>
                <a:gd name="T2" fmla="*/ 6 w 12"/>
                <a:gd name="T3" fmla="*/ 9 h 9"/>
                <a:gd name="T4" fmla="*/ 10 w 12"/>
                <a:gd name="T5" fmla="*/ 8 h 9"/>
                <a:gd name="T6" fmla="*/ 11 w 12"/>
                <a:gd name="T7" fmla="*/ 3 h 9"/>
                <a:gd name="T8" fmla="*/ 6 w 12"/>
                <a:gd name="T9" fmla="*/ 2 h 9"/>
                <a:gd name="T10" fmla="*/ 2 w 12"/>
                <a:gd name="T11" fmla="*/ 1 h 9"/>
                <a:gd name="T12" fmla="*/ 0 w 12"/>
                <a:gd name="T13" fmla="*/ 3 h 9"/>
                <a:gd name="T14" fmla="*/ 1 w 12"/>
                <a:gd name="T15" fmla="*/ 4 h 9"/>
                <a:gd name="T16" fmla="*/ 1 w 12"/>
                <a:gd name="T17" fmla="*/ 6 h 9"/>
                <a:gd name="T18" fmla="*/ 3 w 12"/>
                <a:gd name="T1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3" y="8"/>
                  </a:moveTo>
                  <a:cubicBezTo>
                    <a:pt x="4" y="9"/>
                    <a:pt x="5" y="9"/>
                    <a:pt x="6" y="9"/>
                  </a:cubicBezTo>
                  <a:cubicBezTo>
                    <a:pt x="7" y="9"/>
                    <a:pt x="9" y="8"/>
                    <a:pt x="10" y="8"/>
                  </a:cubicBezTo>
                  <a:cubicBezTo>
                    <a:pt x="11" y="8"/>
                    <a:pt x="12" y="4"/>
                    <a:pt x="11" y="3"/>
                  </a:cubicBez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0" name="Freeform 54"/>
            <p:cNvSpPr/>
            <p:nvPr/>
          </p:nvSpPr>
          <p:spPr bwMode="auto">
            <a:xfrm>
              <a:off x="1780655" y="2037966"/>
              <a:ext cx="50059" cy="30649"/>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1" name="Freeform 55"/>
            <p:cNvSpPr/>
            <p:nvPr/>
          </p:nvSpPr>
          <p:spPr bwMode="auto">
            <a:xfrm>
              <a:off x="1867493" y="2585559"/>
              <a:ext cx="18389" cy="1226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Freeform 56"/>
            <p:cNvSpPr/>
            <p:nvPr/>
          </p:nvSpPr>
          <p:spPr bwMode="auto">
            <a:xfrm>
              <a:off x="1731616" y="2542650"/>
              <a:ext cx="123617" cy="55168"/>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Freeform 57"/>
            <p:cNvSpPr/>
            <p:nvPr/>
          </p:nvSpPr>
          <p:spPr bwMode="auto">
            <a:xfrm>
              <a:off x="1774525" y="2591688"/>
              <a:ext cx="18389" cy="6130"/>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4" name="Freeform 58"/>
            <p:cNvSpPr/>
            <p:nvPr/>
          </p:nvSpPr>
          <p:spPr bwMode="auto">
            <a:xfrm>
              <a:off x="1774525" y="2524261"/>
              <a:ext cx="12260" cy="1226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5" name="Freeform 59"/>
            <p:cNvSpPr/>
            <p:nvPr/>
          </p:nvSpPr>
          <p:spPr bwMode="auto">
            <a:xfrm>
              <a:off x="1799044" y="2518131"/>
              <a:ext cx="18389" cy="18389"/>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6" name="Freeform 60"/>
            <p:cNvSpPr/>
            <p:nvPr/>
          </p:nvSpPr>
          <p:spPr bwMode="auto">
            <a:xfrm>
              <a:off x="1817433" y="2536520"/>
              <a:ext cx="25540" cy="24519"/>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7" name="Freeform 61"/>
            <p:cNvSpPr/>
            <p:nvPr/>
          </p:nvSpPr>
          <p:spPr bwMode="auto">
            <a:xfrm>
              <a:off x="1867493" y="1865311"/>
              <a:ext cx="6130" cy="6130"/>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1" y="1"/>
                    <a:pt x="1" y="1"/>
                    <a:pt x="1" y="0"/>
                  </a:cubicBezTo>
                  <a:close/>
                </a:path>
              </a:pathLst>
            </a:custGeom>
            <a:solidFill>
              <a:srgbClr val="ADE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8" name="Freeform 62"/>
            <p:cNvSpPr/>
            <p:nvPr/>
          </p:nvSpPr>
          <p:spPr bwMode="auto">
            <a:xfrm>
              <a:off x="1977829" y="2198362"/>
              <a:ext cx="6130" cy="6130"/>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1" y="1"/>
                    <a:pt x="1" y="0"/>
                    <a:pt x="1" y="0"/>
                  </a:cubicBezTo>
                  <a:close/>
                </a:path>
              </a:pathLst>
            </a:custGeom>
            <a:solidFill>
              <a:srgbClr val="ADE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79" name="组合 78"/>
          <p:cNvGrpSpPr/>
          <p:nvPr/>
        </p:nvGrpSpPr>
        <p:grpSpPr>
          <a:xfrm>
            <a:off x="6548399" y="1703806"/>
            <a:ext cx="612023" cy="589087"/>
            <a:chOff x="2817029" y="824988"/>
            <a:chExt cx="1041147" cy="1002129"/>
          </a:xfrm>
        </p:grpSpPr>
        <p:sp>
          <p:nvSpPr>
            <p:cNvPr id="80" name="任意多边形 79"/>
            <p:cNvSpPr/>
            <p:nvPr/>
          </p:nvSpPr>
          <p:spPr>
            <a:xfrm rot="19995040">
              <a:off x="2817029" y="824988"/>
              <a:ext cx="1041147" cy="1002129"/>
            </a:xfrm>
            <a:custGeom>
              <a:avLst/>
              <a:gdLst>
                <a:gd name="connsiteX0" fmla="*/ 995485 w 1041147"/>
                <a:gd name="connsiteY0" fmla="*/ 763933 h 1002129"/>
                <a:gd name="connsiteX1" fmla="*/ 1041147 w 1041147"/>
                <a:gd name="connsiteY1" fmla="*/ 961848 h 1002129"/>
                <a:gd name="connsiteX2" fmla="*/ 1038147 w 1041147"/>
                <a:gd name="connsiteY2" fmla="*/ 1002129 h 1002129"/>
                <a:gd name="connsiteX3" fmla="*/ 570086 w 1041147"/>
                <a:gd name="connsiteY3" fmla="*/ 554754 h 1002129"/>
                <a:gd name="connsiteX4" fmla="*/ 459635 w 1041147"/>
                <a:gd name="connsiteY4" fmla="*/ 548516 h 1002129"/>
                <a:gd name="connsiteX5" fmla="*/ 453228 w 1041147"/>
                <a:gd name="connsiteY5" fmla="*/ 471062 h 1002129"/>
                <a:gd name="connsiteX6" fmla="*/ 5853 w 1041147"/>
                <a:gd name="connsiteY6" fmla="*/ 3000 h 1002129"/>
                <a:gd name="connsiteX7" fmla="*/ 0 w 1041147"/>
                <a:gd name="connsiteY7" fmla="*/ 2662 h 1002129"/>
                <a:gd name="connsiteX8" fmla="*/ 46134 w 1041147"/>
                <a:gd name="connsiteY8" fmla="*/ 0 h 1002129"/>
                <a:gd name="connsiteX9" fmla="*/ 519324 w 1041147"/>
                <a:gd name="connsiteY9" fmla="*/ 367998 h 1002129"/>
                <a:gd name="connsiteX10" fmla="*/ 543427 w 1041147"/>
                <a:gd name="connsiteY10" fmla="*/ 460740 h 1002129"/>
                <a:gd name="connsiteX11" fmla="*/ 577194 w 1041147"/>
                <a:gd name="connsiteY11" fmla="*/ 463719 h 1002129"/>
                <a:gd name="connsiteX12" fmla="*/ 995485 w 1041147"/>
                <a:gd name="connsiteY12" fmla="*/ 763933 h 1002129"/>
                <a:gd name="connsiteX13" fmla="*/ 995485 w 1041147"/>
                <a:gd name="connsiteY13" fmla="*/ 763933 h 1007982"/>
                <a:gd name="connsiteX14" fmla="*/ 995485 w 1041147"/>
                <a:gd name="connsiteY14" fmla="*/ 763933 h 100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1147" h="1002128">
                  <a:moveTo>
                    <a:pt x="995485" y="763933"/>
                  </a:moveTo>
                  <a:cubicBezTo>
                    <a:pt x="1024888" y="824764"/>
                    <a:pt x="1041147" y="891645"/>
                    <a:pt x="1041147" y="961848"/>
                  </a:cubicBezTo>
                  <a:lnTo>
                    <a:pt x="1038147" y="1002129"/>
                  </a:lnTo>
                  <a:cubicBezTo>
                    <a:pt x="1012111" y="777784"/>
                    <a:pt x="819403" y="596555"/>
                    <a:pt x="570086" y="554754"/>
                  </a:cubicBezTo>
                  <a:lnTo>
                    <a:pt x="459635" y="548516"/>
                  </a:lnTo>
                  <a:lnTo>
                    <a:pt x="453228" y="471062"/>
                  </a:lnTo>
                  <a:cubicBezTo>
                    <a:pt x="411426" y="221745"/>
                    <a:pt x="230197" y="29036"/>
                    <a:pt x="5853" y="3000"/>
                  </a:cubicBezTo>
                  <a:lnTo>
                    <a:pt x="0" y="2662"/>
                  </a:lnTo>
                  <a:lnTo>
                    <a:pt x="46134" y="0"/>
                  </a:lnTo>
                  <a:cubicBezTo>
                    <a:pt x="261132" y="0"/>
                    <a:pt x="444963" y="152494"/>
                    <a:pt x="519324" y="367998"/>
                  </a:cubicBezTo>
                  <a:lnTo>
                    <a:pt x="543427" y="460740"/>
                  </a:lnTo>
                  <a:lnTo>
                    <a:pt x="577194" y="463719"/>
                  </a:lnTo>
                  <a:cubicBezTo>
                    <a:pt x="766321" y="497585"/>
                    <a:pt x="921977" y="611855"/>
                    <a:pt x="995485" y="7639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rot="610869">
              <a:off x="3193279" y="1373828"/>
              <a:ext cx="239931" cy="45719"/>
            </a:xfrm>
            <a:custGeom>
              <a:avLst/>
              <a:gdLst>
                <a:gd name="connsiteX0" fmla="*/ 523250 w 1042875"/>
                <a:gd name="connsiteY0" fmla="*/ 0 h 247306"/>
                <a:gd name="connsiteX1" fmla="*/ 1008184 w 1042875"/>
                <a:gd name="connsiteY1" fmla="*/ 200866 h 247306"/>
                <a:gd name="connsiteX2" fmla="*/ 1042875 w 1042875"/>
                <a:gd name="connsiteY2" fmla="*/ 242912 h 247306"/>
                <a:gd name="connsiteX3" fmla="*/ 933921 w 1042875"/>
                <a:gd name="connsiteY3" fmla="*/ 200443 h 247306"/>
                <a:gd name="connsiteX4" fmla="*/ 527073 w 1042875"/>
                <a:gd name="connsiteY4" fmla="*/ 141455 h 247306"/>
                <a:gd name="connsiteX5" fmla="*/ 120225 w 1042875"/>
                <a:gd name="connsiteY5" fmla="*/ 200443 h 247306"/>
                <a:gd name="connsiteX6" fmla="*/ 0 w 1042875"/>
                <a:gd name="connsiteY6" fmla="*/ 247306 h 247306"/>
                <a:gd name="connsiteX7" fmla="*/ 38316 w 1042875"/>
                <a:gd name="connsiteY7" fmla="*/ 200866 h 247306"/>
                <a:gd name="connsiteX8" fmla="*/ 523250 w 1042875"/>
                <a:gd name="connsiteY8" fmla="*/ 0 h 247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2875" h="247306">
                  <a:moveTo>
                    <a:pt x="523250" y="0"/>
                  </a:moveTo>
                  <a:cubicBezTo>
                    <a:pt x="712629" y="0"/>
                    <a:pt x="884079" y="76761"/>
                    <a:pt x="1008184" y="200866"/>
                  </a:cubicBezTo>
                  <a:lnTo>
                    <a:pt x="1042875" y="242912"/>
                  </a:lnTo>
                  <a:lnTo>
                    <a:pt x="933921" y="200443"/>
                  </a:lnTo>
                  <a:cubicBezTo>
                    <a:pt x="808872" y="162459"/>
                    <a:pt x="671388" y="141455"/>
                    <a:pt x="527073" y="141455"/>
                  </a:cubicBezTo>
                  <a:cubicBezTo>
                    <a:pt x="382758" y="141455"/>
                    <a:pt x="245274" y="162459"/>
                    <a:pt x="120225" y="200443"/>
                  </a:cubicBezTo>
                  <a:lnTo>
                    <a:pt x="0" y="247306"/>
                  </a:lnTo>
                  <a:lnTo>
                    <a:pt x="38316" y="200866"/>
                  </a:lnTo>
                  <a:cubicBezTo>
                    <a:pt x="162422" y="76761"/>
                    <a:pt x="333872" y="0"/>
                    <a:pt x="5232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4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300"/>
                                        <p:tgtEl>
                                          <p:spTgt spid="14"/>
                                        </p:tgtEl>
                                      </p:cBhvr>
                                    </p:animEffect>
                                    <p:anim calcmode="lin" valueType="num">
                                      <p:cBhvr>
                                        <p:cTn id="8" dur="1300" fill="hold"/>
                                        <p:tgtEl>
                                          <p:spTgt spid="14"/>
                                        </p:tgtEl>
                                        <p:attrNameLst>
                                          <p:attrName>ppt_x</p:attrName>
                                        </p:attrNameLst>
                                      </p:cBhvr>
                                      <p:tavLst>
                                        <p:tav tm="0">
                                          <p:val>
                                            <p:strVal val="#ppt_x"/>
                                          </p:val>
                                        </p:tav>
                                        <p:tav tm="100000">
                                          <p:val>
                                            <p:strVal val="#ppt_x"/>
                                          </p:val>
                                        </p:tav>
                                      </p:tavLst>
                                    </p:anim>
                                    <p:anim calcmode="lin" valueType="num">
                                      <p:cBhvr>
                                        <p:cTn id="9" dur="1300" fill="hold"/>
                                        <p:tgtEl>
                                          <p:spTgt spid="14"/>
                                        </p:tgtEl>
                                        <p:attrNameLst>
                                          <p:attrName>ppt_y</p:attrName>
                                        </p:attrNameLst>
                                      </p:cBhvr>
                                      <p:tavLst>
                                        <p:tav tm="0">
                                          <p:val>
                                            <p:strVal val="#ppt_y+.1"/>
                                          </p:val>
                                        </p:tav>
                                        <p:tav tm="100000">
                                          <p:val>
                                            <p:strVal val="#ppt_y"/>
                                          </p:val>
                                        </p:tav>
                                      </p:tavLst>
                                    </p:anim>
                                  </p:childTnLst>
                                </p:cTn>
                              </p:par>
                              <p:par>
                                <p:cTn id="10" presetID="6" presetClass="emph" presetSubtype="0" repeatCount="indefinite" accel="45000" decel="20000" autoRev="1" fill="hold" grpId="1" nodeType="withEffect">
                                  <p:stCondLst>
                                    <p:cond delay="1400"/>
                                  </p:stCondLst>
                                  <p:childTnLst>
                                    <p:animScale>
                                      <p:cBhvr>
                                        <p:cTn id="11" dur="2000" fill="hold"/>
                                        <p:tgtEl>
                                          <p:spTgt spid="14"/>
                                        </p:tgtEl>
                                      </p:cBhvr>
                                      <p:by x="104000" y="104000"/>
                                    </p:animScale>
                                  </p:childTnLst>
                                </p:cTn>
                              </p:par>
                              <p:par>
                                <p:cTn id="12" presetID="0" presetClass="path" presetSubtype="0" repeatCount="indefinite" accel="50000" autoRev="1" fill="hold" grpId="2" nodeType="withEffect">
                                  <p:stCondLst>
                                    <p:cond delay="1500"/>
                                  </p:stCondLst>
                                  <p:childTnLst>
                                    <p:animMotion origin="layout" path="M 2.77778E-06 -3.95062E-06 L 2.77778E-06 4.5679E-06" pathEditMode="relative" rAng="0" ptsTypes="AA">
                                      <p:cBhvr>
                                        <p:cTn id="13" dur="540" fill="hold"/>
                                        <p:tgtEl>
                                          <p:spTgt spid="14"/>
                                        </p:tgtEl>
                                        <p:attrNameLst>
                                          <p:attrName>ppt_x</p:attrName>
                                          <p:attrName>ppt_y</p:attrName>
                                        </p:attrNameLst>
                                      </p:cBhvr>
                                      <p:rCtr x="0" y="309"/>
                                    </p:animMotion>
                                  </p:childTnLst>
                                </p:cTn>
                              </p:par>
                              <p:par>
                                <p:cTn id="14" presetID="10" presetClass="entr" presetSubtype="0" fill="hold" nodeType="withEffect">
                                  <p:stCondLst>
                                    <p:cond delay="110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16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5"/>
          <p:cNvSpPr>
            <a:spLocks noChangeArrowheads="1"/>
          </p:cNvSpPr>
          <p:nvPr/>
        </p:nvSpPr>
        <p:spPr bwMode="auto">
          <a:xfrm rot="9000000">
            <a:off x="170965" y="3373559"/>
            <a:ext cx="897731" cy="806053"/>
          </a:xfrm>
          <a:custGeom>
            <a:avLst/>
            <a:gdLst>
              <a:gd name="T0" fmla="*/ 334 w 1023"/>
              <a:gd name="T1" fmla="*/ 917 h 917"/>
              <a:gd name="T2" fmla="*/ 202 w 1023"/>
              <a:gd name="T3" fmla="*/ 841 h 917"/>
              <a:gd name="T4" fmla="*/ 25 w 1023"/>
              <a:gd name="T5" fmla="*/ 535 h 917"/>
              <a:gd name="T6" fmla="*/ 25 w 1023"/>
              <a:gd name="T7" fmla="*/ 382 h 917"/>
              <a:gd name="T8" fmla="*/ 202 w 1023"/>
              <a:gd name="T9" fmla="*/ 76 h 917"/>
              <a:gd name="T10" fmla="*/ 334 w 1023"/>
              <a:gd name="T11" fmla="*/ 0 h 917"/>
              <a:gd name="T12" fmla="*/ 688 w 1023"/>
              <a:gd name="T13" fmla="*/ 0 h 917"/>
              <a:gd name="T14" fmla="*/ 820 w 1023"/>
              <a:gd name="T15" fmla="*/ 76 h 917"/>
              <a:gd name="T16" fmla="*/ 997 w 1023"/>
              <a:gd name="T17" fmla="*/ 382 h 917"/>
              <a:gd name="T18" fmla="*/ 997 w 1023"/>
              <a:gd name="T19" fmla="*/ 535 h 917"/>
              <a:gd name="T20" fmla="*/ 820 w 1023"/>
              <a:gd name="T21" fmla="*/ 841 h 917"/>
              <a:gd name="T22" fmla="*/ 688 w 1023"/>
              <a:gd name="T23" fmla="*/ 917 h 917"/>
              <a:gd name="T24" fmla="*/ 334 w 1023"/>
              <a:gd name="T25" fmla="*/ 917 h 9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23"/>
              <a:gd name="T40" fmla="*/ 0 h 917"/>
              <a:gd name="T41" fmla="*/ 1023 w 1023"/>
              <a:gd name="T42" fmla="*/ 917 h 9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23" h="917">
                <a:moveTo>
                  <a:pt x="334" y="917"/>
                </a:moveTo>
                <a:cubicBezTo>
                  <a:pt x="283" y="917"/>
                  <a:pt x="228" y="885"/>
                  <a:pt x="202" y="841"/>
                </a:cubicBezTo>
                <a:cubicBezTo>
                  <a:pt x="25" y="535"/>
                  <a:pt x="25" y="535"/>
                  <a:pt x="25" y="535"/>
                </a:cubicBezTo>
                <a:cubicBezTo>
                  <a:pt x="0" y="490"/>
                  <a:pt x="0" y="426"/>
                  <a:pt x="25" y="382"/>
                </a:cubicBezTo>
                <a:cubicBezTo>
                  <a:pt x="202" y="76"/>
                  <a:pt x="202" y="76"/>
                  <a:pt x="202" y="76"/>
                </a:cubicBezTo>
                <a:cubicBezTo>
                  <a:pt x="228" y="32"/>
                  <a:pt x="283" y="0"/>
                  <a:pt x="334" y="0"/>
                </a:cubicBezTo>
                <a:cubicBezTo>
                  <a:pt x="688" y="0"/>
                  <a:pt x="688" y="0"/>
                  <a:pt x="688" y="0"/>
                </a:cubicBezTo>
                <a:cubicBezTo>
                  <a:pt x="739" y="0"/>
                  <a:pt x="795" y="32"/>
                  <a:pt x="820" y="76"/>
                </a:cubicBezTo>
                <a:cubicBezTo>
                  <a:pt x="997" y="382"/>
                  <a:pt x="997" y="382"/>
                  <a:pt x="997" y="382"/>
                </a:cubicBezTo>
                <a:cubicBezTo>
                  <a:pt x="1023" y="426"/>
                  <a:pt x="1023" y="490"/>
                  <a:pt x="997" y="535"/>
                </a:cubicBezTo>
                <a:cubicBezTo>
                  <a:pt x="820" y="841"/>
                  <a:pt x="820" y="841"/>
                  <a:pt x="820" y="841"/>
                </a:cubicBezTo>
                <a:cubicBezTo>
                  <a:pt x="795" y="885"/>
                  <a:pt x="739" y="917"/>
                  <a:pt x="688" y="917"/>
                </a:cubicBezTo>
                <a:lnTo>
                  <a:pt x="334" y="917"/>
                </a:lnTo>
                <a:close/>
              </a:path>
            </a:pathLst>
          </a:custGeom>
          <a:solidFill>
            <a:schemeClr val="bg1">
              <a:alpha val="30000"/>
            </a:schemeClr>
          </a:solidFill>
          <a:ln>
            <a:noFill/>
          </a:ln>
        </p:spPr>
        <p:txBody>
          <a:bodyPr anchor="ctr"/>
          <a:lstStyle/>
          <a:p>
            <a:pPr algn="ctr"/>
            <a:endParaRPr lang="zh-CN" altLang="zh-CN" sz="1015">
              <a:solidFill>
                <a:srgbClr val="FFFFFF"/>
              </a:solidFill>
              <a:latin typeface="宋体" panose="02010600030101010101" pitchFamily="2" charset="-122"/>
              <a:sym typeface="宋体" panose="02010600030101010101" pitchFamily="2" charset="-122"/>
            </a:endParaRPr>
          </a:p>
        </p:txBody>
      </p:sp>
      <p:sp>
        <p:nvSpPr>
          <p:cNvPr id="46" name="文本框 36"/>
          <p:cNvSpPr>
            <a:spLocks noChangeArrowheads="1"/>
          </p:cNvSpPr>
          <p:nvPr/>
        </p:nvSpPr>
        <p:spPr bwMode="auto">
          <a:xfrm>
            <a:off x="-63052" y="3578304"/>
            <a:ext cx="13604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600" b="1" dirty="0">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日均通话</a:t>
            </a:r>
            <a:endParaRPr lang="en-US" sz="1600" dirty="0">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24" name="文本框 23"/>
          <p:cNvSpPr txBox="1"/>
          <p:nvPr/>
        </p:nvSpPr>
        <p:spPr>
          <a:xfrm>
            <a:off x="563499" y="274078"/>
            <a:ext cx="2491200" cy="400110"/>
          </a:xfrm>
          <a:prstGeom prst="rect">
            <a:avLst/>
          </a:prstGeom>
          <a:noFill/>
        </p:spPr>
        <p:txBody>
          <a:bodyPr wrap="square" rtlCol="0">
            <a:spAutoFit/>
          </a:bodyPr>
          <a:lstStyle/>
          <a:p>
            <a:pPr algn="dist"/>
            <a:r>
              <a:rPr lang="zh-CN" altLang="en-US" sz="2000" dirty="0">
                <a:solidFill>
                  <a:schemeClr val="bg1"/>
                </a:solidFill>
                <a:latin typeface="微软雅黑" panose="020B0503020204020204" pitchFamily="34" charset="-122"/>
                <a:ea typeface="微软雅黑" panose="020B0503020204020204" pitchFamily="34" charset="-122"/>
              </a:rPr>
              <a:t>日均通话与时段比例</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组合 24"/>
          <p:cNvGrpSpPr/>
          <p:nvPr/>
        </p:nvGrpSpPr>
        <p:grpSpPr>
          <a:xfrm>
            <a:off x="8011439" y="302048"/>
            <a:ext cx="612023" cy="589087"/>
            <a:chOff x="2817029" y="824988"/>
            <a:chExt cx="1041147" cy="1002129"/>
          </a:xfrm>
        </p:grpSpPr>
        <p:sp>
          <p:nvSpPr>
            <p:cNvPr id="26" name="任意多边形 25"/>
            <p:cNvSpPr/>
            <p:nvPr/>
          </p:nvSpPr>
          <p:spPr>
            <a:xfrm rot="19995040">
              <a:off x="2817029" y="824988"/>
              <a:ext cx="1041147" cy="1002129"/>
            </a:xfrm>
            <a:custGeom>
              <a:avLst/>
              <a:gdLst>
                <a:gd name="connsiteX0" fmla="*/ 995485 w 1041147"/>
                <a:gd name="connsiteY0" fmla="*/ 763933 h 1002129"/>
                <a:gd name="connsiteX1" fmla="*/ 1041147 w 1041147"/>
                <a:gd name="connsiteY1" fmla="*/ 961848 h 1002129"/>
                <a:gd name="connsiteX2" fmla="*/ 1038147 w 1041147"/>
                <a:gd name="connsiteY2" fmla="*/ 1002129 h 1002129"/>
                <a:gd name="connsiteX3" fmla="*/ 570086 w 1041147"/>
                <a:gd name="connsiteY3" fmla="*/ 554754 h 1002129"/>
                <a:gd name="connsiteX4" fmla="*/ 459635 w 1041147"/>
                <a:gd name="connsiteY4" fmla="*/ 548516 h 1002129"/>
                <a:gd name="connsiteX5" fmla="*/ 453228 w 1041147"/>
                <a:gd name="connsiteY5" fmla="*/ 471062 h 1002129"/>
                <a:gd name="connsiteX6" fmla="*/ 5853 w 1041147"/>
                <a:gd name="connsiteY6" fmla="*/ 3000 h 1002129"/>
                <a:gd name="connsiteX7" fmla="*/ 0 w 1041147"/>
                <a:gd name="connsiteY7" fmla="*/ 2662 h 1002129"/>
                <a:gd name="connsiteX8" fmla="*/ 46134 w 1041147"/>
                <a:gd name="connsiteY8" fmla="*/ 0 h 1002129"/>
                <a:gd name="connsiteX9" fmla="*/ 519324 w 1041147"/>
                <a:gd name="connsiteY9" fmla="*/ 367998 h 1002129"/>
                <a:gd name="connsiteX10" fmla="*/ 543427 w 1041147"/>
                <a:gd name="connsiteY10" fmla="*/ 460740 h 1002129"/>
                <a:gd name="connsiteX11" fmla="*/ 577194 w 1041147"/>
                <a:gd name="connsiteY11" fmla="*/ 463719 h 1002129"/>
                <a:gd name="connsiteX12" fmla="*/ 995485 w 1041147"/>
                <a:gd name="connsiteY12" fmla="*/ 763933 h 1002129"/>
                <a:gd name="connsiteX13" fmla="*/ 995485 w 1041147"/>
                <a:gd name="connsiteY13" fmla="*/ 763933 h 1007982"/>
                <a:gd name="connsiteX14" fmla="*/ 995485 w 1041147"/>
                <a:gd name="connsiteY14" fmla="*/ 763933 h 100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1147" h="1002128">
                  <a:moveTo>
                    <a:pt x="995485" y="763933"/>
                  </a:moveTo>
                  <a:cubicBezTo>
                    <a:pt x="1024888" y="824764"/>
                    <a:pt x="1041147" y="891645"/>
                    <a:pt x="1041147" y="961848"/>
                  </a:cubicBezTo>
                  <a:lnTo>
                    <a:pt x="1038147" y="1002129"/>
                  </a:lnTo>
                  <a:cubicBezTo>
                    <a:pt x="1012111" y="777784"/>
                    <a:pt x="819403" y="596555"/>
                    <a:pt x="570086" y="554754"/>
                  </a:cubicBezTo>
                  <a:lnTo>
                    <a:pt x="459635" y="548516"/>
                  </a:lnTo>
                  <a:lnTo>
                    <a:pt x="453228" y="471062"/>
                  </a:lnTo>
                  <a:cubicBezTo>
                    <a:pt x="411426" y="221745"/>
                    <a:pt x="230197" y="29036"/>
                    <a:pt x="5853" y="3000"/>
                  </a:cubicBezTo>
                  <a:lnTo>
                    <a:pt x="0" y="2662"/>
                  </a:lnTo>
                  <a:lnTo>
                    <a:pt x="46134" y="0"/>
                  </a:lnTo>
                  <a:cubicBezTo>
                    <a:pt x="261132" y="0"/>
                    <a:pt x="444963" y="152494"/>
                    <a:pt x="519324" y="367998"/>
                  </a:cubicBezTo>
                  <a:lnTo>
                    <a:pt x="543427" y="460740"/>
                  </a:lnTo>
                  <a:lnTo>
                    <a:pt x="577194" y="463719"/>
                  </a:lnTo>
                  <a:cubicBezTo>
                    <a:pt x="766321" y="497585"/>
                    <a:pt x="921977" y="611855"/>
                    <a:pt x="995485" y="7639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任意多边形 26"/>
            <p:cNvSpPr/>
            <p:nvPr/>
          </p:nvSpPr>
          <p:spPr>
            <a:xfrm rot="610869">
              <a:off x="3193279" y="1373828"/>
              <a:ext cx="239931" cy="45719"/>
            </a:xfrm>
            <a:custGeom>
              <a:avLst/>
              <a:gdLst>
                <a:gd name="connsiteX0" fmla="*/ 523250 w 1042875"/>
                <a:gd name="connsiteY0" fmla="*/ 0 h 247306"/>
                <a:gd name="connsiteX1" fmla="*/ 1008184 w 1042875"/>
                <a:gd name="connsiteY1" fmla="*/ 200866 h 247306"/>
                <a:gd name="connsiteX2" fmla="*/ 1042875 w 1042875"/>
                <a:gd name="connsiteY2" fmla="*/ 242912 h 247306"/>
                <a:gd name="connsiteX3" fmla="*/ 933921 w 1042875"/>
                <a:gd name="connsiteY3" fmla="*/ 200443 h 247306"/>
                <a:gd name="connsiteX4" fmla="*/ 527073 w 1042875"/>
                <a:gd name="connsiteY4" fmla="*/ 141455 h 247306"/>
                <a:gd name="connsiteX5" fmla="*/ 120225 w 1042875"/>
                <a:gd name="connsiteY5" fmla="*/ 200443 h 247306"/>
                <a:gd name="connsiteX6" fmla="*/ 0 w 1042875"/>
                <a:gd name="connsiteY6" fmla="*/ 247306 h 247306"/>
                <a:gd name="connsiteX7" fmla="*/ 38316 w 1042875"/>
                <a:gd name="connsiteY7" fmla="*/ 200866 h 247306"/>
                <a:gd name="connsiteX8" fmla="*/ 523250 w 1042875"/>
                <a:gd name="connsiteY8" fmla="*/ 0 h 247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2875" h="247306">
                  <a:moveTo>
                    <a:pt x="523250" y="0"/>
                  </a:moveTo>
                  <a:cubicBezTo>
                    <a:pt x="712629" y="0"/>
                    <a:pt x="884079" y="76761"/>
                    <a:pt x="1008184" y="200866"/>
                  </a:cubicBezTo>
                  <a:lnTo>
                    <a:pt x="1042875" y="242912"/>
                  </a:lnTo>
                  <a:lnTo>
                    <a:pt x="933921" y="200443"/>
                  </a:lnTo>
                  <a:cubicBezTo>
                    <a:pt x="808872" y="162459"/>
                    <a:pt x="671388" y="141455"/>
                    <a:pt x="527073" y="141455"/>
                  </a:cubicBezTo>
                  <a:cubicBezTo>
                    <a:pt x="382758" y="141455"/>
                    <a:pt x="245274" y="162459"/>
                    <a:pt x="120225" y="200443"/>
                  </a:cubicBezTo>
                  <a:lnTo>
                    <a:pt x="0" y="247306"/>
                  </a:lnTo>
                  <a:lnTo>
                    <a:pt x="38316" y="200866"/>
                  </a:lnTo>
                  <a:cubicBezTo>
                    <a:pt x="162422" y="76761"/>
                    <a:pt x="333872" y="0"/>
                    <a:pt x="5232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180060" y="261679"/>
            <a:ext cx="279048" cy="394155"/>
            <a:chOff x="2044835" y="1472926"/>
            <a:chExt cx="1309607" cy="1849821"/>
          </a:xfrm>
        </p:grpSpPr>
        <p:sp>
          <p:nvSpPr>
            <p:cNvPr id="29" name="椭圆 1"/>
            <p:cNvSpPr/>
            <p:nvPr/>
          </p:nvSpPr>
          <p:spPr>
            <a:xfrm rot="21199700">
              <a:off x="2044835" y="1548688"/>
              <a:ext cx="661916" cy="1394539"/>
            </a:xfrm>
            <a:custGeom>
              <a:avLst/>
              <a:gdLst/>
              <a:ahLst/>
              <a:cxnLst/>
              <a:rect l="l" t="t" r="r" b="b"/>
              <a:pathLst>
                <a:path w="1023279" h="2155865">
                  <a:moveTo>
                    <a:pt x="987807" y="0"/>
                  </a:moveTo>
                  <a:lnTo>
                    <a:pt x="1023279" y="1535"/>
                  </a:lnTo>
                  <a:lnTo>
                    <a:pt x="1023279" y="2155865"/>
                  </a:lnTo>
                  <a:cubicBezTo>
                    <a:pt x="928106" y="2155503"/>
                    <a:pt x="876542" y="2151442"/>
                    <a:pt x="718072" y="2146538"/>
                  </a:cubicBezTo>
                  <a:cubicBezTo>
                    <a:pt x="501793" y="1979917"/>
                    <a:pt x="44594" y="1661649"/>
                    <a:pt x="3190" y="1155303"/>
                  </a:cubicBezTo>
                  <a:cubicBezTo>
                    <a:pt x="-52184" y="339077"/>
                    <a:pt x="626793" y="2434"/>
                    <a:pt x="987807" y="0"/>
                  </a:cubicBezTo>
                  <a:close/>
                </a:path>
              </a:pathLst>
            </a:cu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1"/>
            <p:cNvSpPr/>
            <p:nvPr/>
          </p:nvSpPr>
          <p:spPr>
            <a:xfrm rot="21199700">
              <a:off x="2285459" y="1534663"/>
              <a:ext cx="420434" cy="1393832"/>
            </a:xfrm>
            <a:custGeom>
              <a:avLst/>
              <a:gdLst/>
              <a:ahLst/>
              <a:cxnLst/>
              <a:rect l="l" t="t" r="r" b="b"/>
              <a:pathLst>
                <a:path w="649963" h="2154772">
                  <a:moveTo>
                    <a:pt x="639749" y="0"/>
                  </a:moveTo>
                  <a:lnTo>
                    <a:pt x="649963" y="442"/>
                  </a:lnTo>
                  <a:lnTo>
                    <a:pt x="649963" y="2154772"/>
                  </a:lnTo>
                  <a:cubicBezTo>
                    <a:pt x="554924" y="2154411"/>
                    <a:pt x="503371" y="2150360"/>
                    <a:pt x="345422" y="2145467"/>
                  </a:cubicBezTo>
                  <a:cubicBezTo>
                    <a:pt x="173700" y="1932765"/>
                    <a:pt x="28030" y="1665053"/>
                    <a:pt x="3756" y="1336581"/>
                  </a:cubicBezTo>
                  <a:cubicBezTo>
                    <a:pt x="-38896" y="640931"/>
                    <a:pt x="288527" y="212705"/>
                    <a:pt x="639749" y="0"/>
                  </a:cubicBezTo>
                  <a:close/>
                </a:path>
              </a:pathLst>
            </a:custGeom>
            <a:solidFill>
              <a:srgbClr val="00B0F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1"/>
            <p:cNvSpPr/>
            <p:nvPr/>
          </p:nvSpPr>
          <p:spPr>
            <a:xfrm rot="21199700" flipH="1">
              <a:off x="2692526" y="1472926"/>
              <a:ext cx="661916" cy="1394539"/>
            </a:xfrm>
            <a:custGeom>
              <a:avLst/>
              <a:gdLst/>
              <a:ahLst/>
              <a:cxnLst/>
              <a:rect l="l" t="t" r="r" b="b"/>
              <a:pathLst>
                <a:path w="1023279" h="2155865">
                  <a:moveTo>
                    <a:pt x="987807" y="0"/>
                  </a:moveTo>
                  <a:lnTo>
                    <a:pt x="1023279" y="1535"/>
                  </a:lnTo>
                  <a:lnTo>
                    <a:pt x="1023279" y="2155865"/>
                  </a:lnTo>
                  <a:cubicBezTo>
                    <a:pt x="928106" y="2155503"/>
                    <a:pt x="876542" y="2151442"/>
                    <a:pt x="718072" y="2146538"/>
                  </a:cubicBezTo>
                  <a:cubicBezTo>
                    <a:pt x="501793" y="1979917"/>
                    <a:pt x="44594" y="1661649"/>
                    <a:pt x="3190" y="1155303"/>
                  </a:cubicBezTo>
                  <a:cubicBezTo>
                    <a:pt x="-52184" y="339077"/>
                    <a:pt x="626793" y="2434"/>
                    <a:pt x="987807" y="0"/>
                  </a:cubicBezTo>
                  <a:close/>
                </a:path>
              </a:pathLst>
            </a:custGeom>
            <a:solidFill>
              <a:srgbClr val="00B0F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1"/>
            <p:cNvSpPr/>
            <p:nvPr/>
          </p:nvSpPr>
          <p:spPr>
            <a:xfrm rot="21199700" flipH="1">
              <a:off x="2693301" y="1486957"/>
              <a:ext cx="420434" cy="1393832"/>
            </a:xfrm>
            <a:custGeom>
              <a:avLst/>
              <a:gdLst/>
              <a:ahLst/>
              <a:cxnLst/>
              <a:rect l="l" t="t" r="r" b="b"/>
              <a:pathLst>
                <a:path w="649963" h="2154772">
                  <a:moveTo>
                    <a:pt x="639749" y="0"/>
                  </a:moveTo>
                  <a:lnTo>
                    <a:pt x="649963" y="442"/>
                  </a:lnTo>
                  <a:lnTo>
                    <a:pt x="649963" y="2154772"/>
                  </a:lnTo>
                  <a:cubicBezTo>
                    <a:pt x="554924" y="2154411"/>
                    <a:pt x="503371" y="2150360"/>
                    <a:pt x="345422" y="2145467"/>
                  </a:cubicBezTo>
                  <a:cubicBezTo>
                    <a:pt x="173700" y="1932765"/>
                    <a:pt x="28030" y="1665053"/>
                    <a:pt x="3756" y="1336581"/>
                  </a:cubicBezTo>
                  <a:cubicBezTo>
                    <a:pt x="-38896" y="640931"/>
                    <a:pt x="288527" y="212705"/>
                    <a:pt x="639749" y="0"/>
                  </a:cubicBezTo>
                  <a:close/>
                </a:path>
              </a:pathLst>
            </a:cu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12"/>
            <p:cNvSpPr/>
            <p:nvPr/>
          </p:nvSpPr>
          <p:spPr>
            <a:xfrm rot="21199700">
              <a:off x="2390439" y="1514718"/>
              <a:ext cx="476994" cy="115683"/>
            </a:xfrm>
            <a:custGeom>
              <a:avLst/>
              <a:gdLst/>
              <a:ahLst/>
              <a:cxnLst/>
              <a:rect l="l" t="t" r="r" b="b"/>
              <a:pathLst>
                <a:path w="737401" h="178838">
                  <a:moveTo>
                    <a:pt x="340811" y="0"/>
                  </a:moveTo>
                  <a:lnTo>
                    <a:pt x="361116" y="879"/>
                  </a:lnTo>
                  <a:lnTo>
                    <a:pt x="361116" y="442"/>
                  </a:lnTo>
                  <a:lnTo>
                    <a:pt x="365717" y="243"/>
                  </a:lnTo>
                  <a:cubicBezTo>
                    <a:pt x="365825" y="147"/>
                    <a:pt x="365946" y="74"/>
                    <a:pt x="366068" y="0"/>
                  </a:cubicBezTo>
                  <a:lnTo>
                    <a:pt x="368699" y="114"/>
                  </a:lnTo>
                  <a:lnTo>
                    <a:pt x="371330" y="0"/>
                  </a:lnTo>
                  <a:lnTo>
                    <a:pt x="371680" y="243"/>
                  </a:lnTo>
                  <a:lnTo>
                    <a:pt x="376282" y="442"/>
                  </a:lnTo>
                  <a:lnTo>
                    <a:pt x="376282" y="879"/>
                  </a:lnTo>
                  <a:lnTo>
                    <a:pt x="396589" y="0"/>
                  </a:lnTo>
                  <a:cubicBezTo>
                    <a:pt x="494035" y="657"/>
                    <a:pt x="614647" y="25664"/>
                    <a:pt x="737401" y="78657"/>
                  </a:cubicBezTo>
                  <a:cubicBezTo>
                    <a:pt x="726903" y="134710"/>
                    <a:pt x="565744" y="178838"/>
                    <a:pt x="368700" y="178838"/>
                  </a:cubicBezTo>
                  <a:cubicBezTo>
                    <a:pt x="171657" y="178838"/>
                    <a:pt x="10498" y="134710"/>
                    <a:pt x="0" y="78657"/>
                  </a:cubicBezTo>
                  <a:cubicBezTo>
                    <a:pt x="122753" y="25664"/>
                    <a:pt x="243365" y="657"/>
                    <a:pt x="340811" y="0"/>
                  </a:cubicBezTo>
                  <a:close/>
                </a:path>
              </a:pathLst>
            </a:cu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2660429" y="2876775"/>
              <a:ext cx="328970" cy="445972"/>
              <a:chOff x="2592215" y="2837140"/>
              <a:chExt cx="459661" cy="623145"/>
            </a:xfrm>
          </p:grpSpPr>
          <p:sp>
            <p:nvSpPr>
              <p:cNvPr id="35" name="矩形 34"/>
              <p:cNvSpPr/>
              <p:nvPr/>
            </p:nvSpPr>
            <p:spPr>
              <a:xfrm rot="20899700">
                <a:off x="2620727" y="2875153"/>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21499700">
                <a:off x="2945714" y="2837140"/>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rot="21259700">
                <a:off x="2827857" y="2850926"/>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rot="21139700">
                <a:off x="2725042" y="2862953"/>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17"/>
              <p:cNvSpPr/>
              <p:nvPr/>
            </p:nvSpPr>
            <p:spPr>
              <a:xfrm rot="21199700">
                <a:off x="2592215" y="3136526"/>
                <a:ext cx="459661" cy="323759"/>
              </a:xfrm>
              <a:custGeom>
                <a:avLst/>
                <a:gdLst>
                  <a:gd name="connsiteX0" fmla="*/ 95250 w 995288"/>
                  <a:gd name="connsiteY0" fmla="*/ 0 h 932556"/>
                  <a:gd name="connsiteX1" fmla="*/ 887338 w 995288"/>
                  <a:gd name="connsiteY1" fmla="*/ 0 h 932556"/>
                  <a:gd name="connsiteX2" fmla="*/ 995288 w 995288"/>
                  <a:gd name="connsiteY2" fmla="*/ 648072 h 932556"/>
                  <a:gd name="connsiteX3" fmla="*/ 0 w 995288"/>
                  <a:gd name="connsiteY3" fmla="*/ 654422 h 932556"/>
                  <a:gd name="connsiteX4" fmla="*/ 95250 w 995288"/>
                  <a:gd name="connsiteY4" fmla="*/ 0 h 932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288" h="932556">
                    <a:moveTo>
                      <a:pt x="95250" y="0"/>
                    </a:moveTo>
                    <a:cubicBezTo>
                      <a:pt x="352609" y="66552"/>
                      <a:pt x="629980" y="84299"/>
                      <a:pt x="887338" y="0"/>
                    </a:cubicBezTo>
                    <a:lnTo>
                      <a:pt x="995288" y="648072"/>
                    </a:lnTo>
                    <a:cubicBezTo>
                      <a:pt x="959859" y="1054472"/>
                      <a:pt x="10029" y="997322"/>
                      <a:pt x="0" y="654422"/>
                    </a:cubicBezTo>
                    <a:lnTo>
                      <a:pt x="9525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Freeform 15">
            <a:extLst>
              <a:ext uri="{FF2B5EF4-FFF2-40B4-BE49-F238E27FC236}">
                <a16:creationId xmlns:a16="http://schemas.microsoft.com/office/drawing/2014/main" id="{3FFFFD41-28F2-F9A1-3438-D8130C14F2D7}"/>
              </a:ext>
            </a:extLst>
          </p:cNvPr>
          <p:cNvSpPr>
            <a:spLocks noChangeArrowheads="1"/>
          </p:cNvSpPr>
          <p:nvPr/>
        </p:nvSpPr>
        <p:spPr bwMode="auto">
          <a:xfrm rot="9000000">
            <a:off x="7785149" y="3373559"/>
            <a:ext cx="897731" cy="806053"/>
          </a:xfrm>
          <a:custGeom>
            <a:avLst/>
            <a:gdLst>
              <a:gd name="T0" fmla="*/ 334 w 1023"/>
              <a:gd name="T1" fmla="*/ 917 h 917"/>
              <a:gd name="T2" fmla="*/ 202 w 1023"/>
              <a:gd name="T3" fmla="*/ 841 h 917"/>
              <a:gd name="T4" fmla="*/ 25 w 1023"/>
              <a:gd name="T5" fmla="*/ 535 h 917"/>
              <a:gd name="T6" fmla="*/ 25 w 1023"/>
              <a:gd name="T7" fmla="*/ 382 h 917"/>
              <a:gd name="T8" fmla="*/ 202 w 1023"/>
              <a:gd name="T9" fmla="*/ 76 h 917"/>
              <a:gd name="T10" fmla="*/ 334 w 1023"/>
              <a:gd name="T11" fmla="*/ 0 h 917"/>
              <a:gd name="T12" fmla="*/ 688 w 1023"/>
              <a:gd name="T13" fmla="*/ 0 h 917"/>
              <a:gd name="T14" fmla="*/ 820 w 1023"/>
              <a:gd name="T15" fmla="*/ 76 h 917"/>
              <a:gd name="T16" fmla="*/ 997 w 1023"/>
              <a:gd name="T17" fmla="*/ 382 h 917"/>
              <a:gd name="T18" fmla="*/ 997 w 1023"/>
              <a:gd name="T19" fmla="*/ 535 h 917"/>
              <a:gd name="T20" fmla="*/ 820 w 1023"/>
              <a:gd name="T21" fmla="*/ 841 h 917"/>
              <a:gd name="T22" fmla="*/ 688 w 1023"/>
              <a:gd name="T23" fmla="*/ 917 h 917"/>
              <a:gd name="T24" fmla="*/ 334 w 1023"/>
              <a:gd name="T25" fmla="*/ 917 h 9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23"/>
              <a:gd name="T40" fmla="*/ 0 h 917"/>
              <a:gd name="T41" fmla="*/ 1023 w 1023"/>
              <a:gd name="T42" fmla="*/ 917 h 9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23" h="917">
                <a:moveTo>
                  <a:pt x="334" y="917"/>
                </a:moveTo>
                <a:cubicBezTo>
                  <a:pt x="283" y="917"/>
                  <a:pt x="228" y="885"/>
                  <a:pt x="202" y="841"/>
                </a:cubicBezTo>
                <a:cubicBezTo>
                  <a:pt x="25" y="535"/>
                  <a:pt x="25" y="535"/>
                  <a:pt x="25" y="535"/>
                </a:cubicBezTo>
                <a:cubicBezTo>
                  <a:pt x="0" y="490"/>
                  <a:pt x="0" y="426"/>
                  <a:pt x="25" y="382"/>
                </a:cubicBezTo>
                <a:cubicBezTo>
                  <a:pt x="202" y="76"/>
                  <a:pt x="202" y="76"/>
                  <a:pt x="202" y="76"/>
                </a:cubicBezTo>
                <a:cubicBezTo>
                  <a:pt x="228" y="32"/>
                  <a:pt x="283" y="0"/>
                  <a:pt x="334" y="0"/>
                </a:cubicBezTo>
                <a:cubicBezTo>
                  <a:pt x="688" y="0"/>
                  <a:pt x="688" y="0"/>
                  <a:pt x="688" y="0"/>
                </a:cubicBezTo>
                <a:cubicBezTo>
                  <a:pt x="739" y="0"/>
                  <a:pt x="795" y="32"/>
                  <a:pt x="820" y="76"/>
                </a:cubicBezTo>
                <a:cubicBezTo>
                  <a:pt x="997" y="382"/>
                  <a:pt x="997" y="382"/>
                  <a:pt x="997" y="382"/>
                </a:cubicBezTo>
                <a:cubicBezTo>
                  <a:pt x="1023" y="426"/>
                  <a:pt x="1023" y="490"/>
                  <a:pt x="997" y="535"/>
                </a:cubicBezTo>
                <a:cubicBezTo>
                  <a:pt x="820" y="841"/>
                  <a:pt x="820" y="841"/>
                  <a:pt x="820" y="841"/>
                </a:cubicBezTo>
                <a:cubicBezTo>
                  <a:pt x="795" y="885"/>
                  <a:pt x="739" y="917"/>
                  <a:pt x="688" y="917"/>
                </a:cubicBezTo>
                <a:lnTo>
                  <a:pt x="334" y="917"/>
                </a:lnTo>
                <a:close/>
              </a:path>
            </a:pathLst>
          </a:custGeom>
          <a:solidFill>
            <a:schemeClr val="bg1">
              <a:alpha val="30000"/>
            </a:schemeClr>
          </a:solidFill>
          <a:ln>
            <a:noFill/>
          </a:ln>
        </p:spPr>
        <p:txBody>
          <a:bodyPr anchor="ctr"/>
          <a:lstStyle/>
          <a:p>
            <a:pPr algn="ctr"/>
            <a:endParaRPr lang="zh-CN" altLang="zh-CN" sz="1015">
              <a:solidFill>
                <a:srgbClr val="FFFFFF"/>
              </a:solidFill>
              <a:latin typeface="宋体" panose="02010600030101010101" pitchFamily="2" charset="-122"/>
              <a:sym typeface="宋体" panose="02010600030101010101" pitchFamily="2" charset="-122"/>
            </a:endParaRPr>
          </a:p>
        </p:txBody>
      </p:sp>
      <p:sp>
        <p:nvSpPr>
          <p:cNvPr id="3" name="文本框 36">
            <a:extLst>
              <a:ext uri="{FF2B5EF4-FFF2-40B4-BE49-F238E27FC236}">
                <a16:creationId xmlns:a16="http://schemas.microsoft.com/office/drawing/2014/main" id="{A0E4FB19-42AA-99FF-2460-14572BB2A07B}"/>
              </a:ext>
            </a:extLst>
          </p:cNvPr>
          <p:cNvSpPr>
            <a:spLocks noChangeArrowheads="1"/>
          </p:cNvSpPr>
          <p:nvPr/>
        </p:nvSpPr>
        <p:spPr bwMode="auto">
          <a:xfrm>
            <a:off x="7551132" y="3578304"/>
            <a:ext cx="13604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600" b="1" dirty="0">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时段比例</a:t>
            </a:r>
            <a:endParaRPr lang="en-US" sz="1600" dirty="0">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pic>
        <p:nvPicPr>
          <p:cNvPr id="5" name="图片 4">
            <a:extLst>
              <a:ext uri="{FF2B5EF4-FFF2-40B4-BE49-F238E27FC236}">
                <a16:creationId xmlns:a16="http://schemas.microsoft.com/office/drawing/2014/main" id="{B31B4B8A-1B11-8310-D41E-F411BBDF47E1}"/>
              </a:ext>
            </a:extLst>
          </p:cNvPr>
          <p:cNvPicPr>
            <a:picLocks noChangeAspect="1"/>
          </p:cNvPicPr>
          <p:nvPr/>
        </p:nvPicPr>
        <p:blipFill>
          <a:blip r:embed="rId2"/>
          <a:stretch>
            <a:fillRect/>
          </a:stretch>
        </p:blipFill>
        <p:spPr>
          <a:xfrm>
            <a:off x="1210073" y="3260539"/>
            <a:ext cx="2334592" cy="1177700"/>
          </a:xfrm>
          <a:prstGeom prst="rect">
            <a:avLst/>
          </a:prstGeom>
        </p:spPr>
      </p:pic>
      <p:pic>
        <p:nvPicPr>
          <p:cNvPr id="7" name="图片 6">
            <a:extLst>
              <a:ext uri="{FF2B5EF4-FFF2-40B4-BE49-F238E27FC236}">
                <a16:creationId xmlns:a16="http://schemas.microsoft.com/office/drawing/2014/main" id="{B86E710F-E1A4-09A0-B59A-68410B02D6B0}"/>
              </a:ext>
            </a:extLst>
          </p:cNvPr>
          <p:cNvPicPr>
            <a:picLocks noChangeAspect="1"/>
          </p:cNvPicPr>
          <p:nvPr/>
        </p:nvPicPr>
        <p:blipFill>
          <a:blip r:embed="rId3"/>
          <a:stretch>
            <a:fillRect/>
          </a:stretch>
        </p:blipFill>
        <p:spPr>
          <a:xfrm>
            <a:off x="1974501" y="837395"/>
            <a:ext cx="5194998" cy="1734355"/>
          </a:xfrm>
          <a:prstGeom prst="rect">
            <a:avLst/>
          </a:prstGeom>
        </p:spPr>
      </p:pic>
      <p:pic>
        <p:nvPicPr>
          <p:cNvPr id="9" name="图片 8">
            <a:extLst>
              <a:ext uri="{FF2B5EF4-FFF2-40B4-BE49-F238E27FC236}">
                <a16:creationId xmlns:a16="http://schemas.microsoft.com/office/drawing/2014/main" id="{6844B559-E674-4621-730D-D7097FBEB100}"/>
              </a:ext>
            </a:extLst>
          </p:cNvPr>
          <p:cNvPicPr>
            <a:picLocks noChangeAspect="1"/>
          </p:cNvPicPr>
          <p:nvPr/>
        </p:nvPicPr>
        <p:blipFill>
          <a:blip r:embed="rId4"/>
          <a:stretch>
            <a:fillRect/>
          </a:stretch>
        </p:blipFill>
        <p:spPr>
          <a:xfrm>
            <a:off x="3850307" y="3239418"/>
            <a:ext cx="3613521" cy="1195392"/>
          </a:xfrm>
          <a:prstGeom prst="rect">
            <a:avLst/>
          </a:prstGeom>
        </p:spPr>
      </p:pic>
      <p:sp>
        <p:nvSpPr>
          <p:cNvPr id="10" name="矩形 9">
            <a:extLst>
              <a:ext uri="{FF2B5EF4-FFF2-40B4-BE49-F238E27FC236}">
                <a16:creationId xmlns:a16="http://schemas.microsoft.com/office/drawing/2014/main" id="{3EC35FF4-1535-0F79-46DC-1323A5F08847}"/>
              </a:ext>
            </a:extLst>
          </p:cNvPr>
          <p:cNvSpPr/>
          <p:nvPr/>
        </p:nvSpPr>
        <p:spPr>
          <a:xfrm>
            <a:off x="1934307" y="964595"/>
            <a:ext cx="4391129" cy="145747"/>
          </a:xfrm>
          <a:prstGeom prst="rect">
            <a:avLst/>
          </a:prstGeom>
          <a:noFill/>
          <a:ln>
            <a:solidFill>
              <a:srgbClr val="FF0000"/>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8DD2F90-8AA8-B6E8-4B94-CE3B206DFAEC}"/>
              </a:ext>
            </a:extLst>
          </p:cNvPr>
          <p:cNvSpPr/>
          <p:nvPr/>
        </p:nvSpPr>
        <p:spPr>
          <a:xfrm>
            <a:off x="1934307" y="1371302"/>
            <a:ext cx="4391129" cy="799142"/>
          </a:xfrm>
          <a:prstGeom prst="rect">
            <a:avLst/>
          </a:prstGeom>
          <a:noFill/>
          <a:ln>
            <a:solidFill>
              <a:srgbClr val="FF0000"/>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10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600"/>
                                        <p:tgtEl>
                                          <p:spTgt spid="25"/>
                                        </p:tgtEl>
                                      </p:cBhvr>
                                    </p:animEffect>
                                  </p:childTnLst>
                                </p:cTn>
                              </p:par>
                              <p:par>
                                <p:cTn id="8" presetID="2" presetClass="entr" presetSubtype="4" accel="31000" decel="69000" fill="hold" nodeType="withEffect">
                                  <p:stCondLst>
                                    <p:cond delay="90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3100" fill="hold"/>
                                        <p:tgtEl>
                                          <p:spTgt spid="28"/>
                                        </p:tgtEl>
                                        <p:attrNameLst>
                                          <p:attrName>ppt_x</p:attrName>
                                        </p:attrNameLst>
                                      </p:cBhvr>
                                      <p:tavLst>
                                        <p:tav tm="0">
                                          <p:val>
                                            <p:strVal val="#ppt_x"/>
                                          </p:val>
                                        </p:tav>
                                        <p:tav tm="100000">
                                          <p:val>
                                            <p:strVal val="#ppt_x"/>
                                          </p:val>
                                        </p:tav>
                                      </p:tavLst>
                                    </p:anim>
                                    <p:anim calcmode="lin" valueType="num">
                                      <p:cBhvr additive="base">
                                        <p:cTn id="11" dur="3100" fill="hold"/>
                                        <p:tgtEl>
                                          <p:spTgt spid="28"/>
                                        </p:tgtEl>
                                        <p:attrNameLst>
                                          <p:attrName>ppt_y</p:attrName>
                                        </p:attrNameLst>
                                      </p:cBhvr>
                                      <p:tavLst>
                                        <p:tav tm="0">
                                          <p:val>
                                            <p:strVal val="1+#ppt_h/2"/>
                                          </p:val>
                                        </p:tav>
                                        <p:tav tm="100000">
                                          <p:val>
                                            <p:strVal val="#ppt_y"/>
                                          </p:val>
                                        </p:tav>
                                      </p:tavLst>
                                    </p:anim>
                                  </p:childTnLst>
                                </p:cTn>
                              </p:par>
                              <p:par>
                                <p:cTn id="12" presetID="23" presetClass="entr" presetSubtype="16" fill="hold" nodeType="withEffect">
                                  <p:stCondLst>
                                    <p:cond delay="900"/>
                                  </p:stCondLst>
                                  <p:childTnLst>
                                    <p:set>
                                      <p:cBhvr>
                                        <p:cTn id="13" dur="1" fill="hold">
                                          <p:stCondLst>
                                            <p:cond delay="0"/>
                                          </p:stCondLst>
                                        </p:cTn>
                                        <p:tgtEl>
                                          <p:spTgt spid="28"/>
                                        </p:tgtEl>
                                        <p:attrNameLst>
                                          <p:attrName>style.visibility</p:attrName>
                                        </p:attrNameLst>
                                      </p:cBhvr>
                                      <p:to>
                                        <p:strVal val="visible"/>
                                      </p:to>
                                    </p:set>
                                    <p:anim calcmode="lin" valueType="num">
                                      <p:cBhvr>
                                        <p:cTn id="14" dur="3600" fill="hold"/>
                                        <p:tgtEl>
                                          <p:spTgt spid="28"/>
                                        </p:tgtEl>
                                        <p:attrNameLst>
                                          <p:attrName>ppt_w</p:attrName>
                                        </p:attrNameLst>
                                      </p:cBhvr>
                                      <p:tavLst>
                                        <p:tav tm="0">
                                          <p:val>
                                            <p:fltVal val="0"/>
                                          </p:val>
                                        </p:tav>
                                        <p:tav tm="100000">
                                          <p:val>
                                            <p:strVal val="#ppt_w"/>
                                          </p:val>
                                        </p:tav>
                                      </p:tavLst>
                                    </p:anim>
                                    <p:anim calcmode="lin" valueType="num">
                                      <p:cBhvr>
                                        <p:cTn id="15" dur="3600" fill="hold"/>
                                        <p:tgtEl>
                                          <p:spTgt spid="2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0" y="4317410"/>
            <a:ext cx="9144000" cy="834950"/>
          </a:xfrm>
          <a:custGeom>
            <a:avLst/>
            <a:gdLst>
              <a:gd name="connsiteX0" fmla="*/ 16639 w 9221599"/>
              <a:gd name="connsiteY0" fmla="*/ 664012 h 671632"/>
              <a:gd name="connsiteX1" fmla="*/ 9220200 w 9221599"/>
              <a:gd name="connsiteY1" fmla="*/ 671632 h 671632"/>
              <a:gd name="connsiteX2" fmla="*/ 9221599 w 9221599"/>
              <a:gd name="connsiteY2" fmla="*/ 107752 h 671632"/>
              <a:gd name="connsiteX3" fmla="*/ 8772019 w 9221599"/>
              <a:gd name="connsiteY3" fmla="*/ 267772 h 671632"/>
              <a:gd name="connsiteX4" fmla="*/ 8170039 w 9221599"/>
              <a:gd name="connsiteY4" fmla="*/ 443032 h 671632"/>
              <a:gd name="connsiteX5" fmla="*/ 7713461 w 9221599"/>
              <a:gd name="connsiteY5" fmla="*/ 378806 h 671632"/>
              <a:gd name="connsiteX6" fmla="*/ 6884281 w 9221599"/>
              <a:gd name="connsiteY6" fmla="*/ 345994 h 671632"/>
              <a:gd name="connsiteX7" fmla="*/ 6280279 w 9221599"/>
              <a:gd name="connsiteY7" fmla="*/ 397312 h 671632"/>
              <a:gd name="connsiteX8" fmla="*/ 5719509 w 9221599"/>
              <a:gd name="connsiteY8" fmla="*/ 518610 h 671632"/>
              <a:gd name="connsiteX9" fmla="*/ 5441458 w 9221599"/>
              <a:gd name="connsiteY9" fmla="*/ 523586 h 671632"/>
              <a:gd name="connsiteX10" fmla="*/ 4638402 w 9221599"/>
              <a:gd name="connsiteY10" fmla="*/ 504614 h 671632"/>
              <a:gd name="connsiteX11" fmla="*/ 3973442 w 9221599"/>
              <a:gd name="connsiteY11" fmla="*/ 548468 h 671632"/>
              <a:gd name="connsiteX12" fmla="*/ 3545477 w 9221599"/>
              <a:gd name="connsiteY12" fmla="*/ 582991 h 671632"/>
              <a:gd name="connsiteX13" fmla="*/ 2863720 w 9221599"/>
              <a:gd name="connsiteY13" fmla="*/ 503215 h 671632"/>
              <a:gd name="connsiteX14" fmla="*/ 2555343 w 9221599"/>
              <a:gd name="connsiteY14" fmla="*/ 427792 h 671632"/>
              <a:gd name="connsiteX15" fmla="*/ 1677799 w 9221599"/>
              <a:gd name="connsiteY15" fmla="*/ 245534 h 671632"/>
              <a:gd name="connsiteX16" fmla="*/ 1296799 w 9221599"/>
              <a:gd name="connsiteY16" fmla="*/ 298252 h 671632"/>
              <a:gd name="connsiteX17" fmla="*/ 467619 w 9221599"/>
              <a:gd name="connsiteY17" fmla="*/ 240402 h 671632"/>
              <a:gd name="connsiteX18" fmla="*/ 0 w 9221599"/>
              <a:gd name="connsiteY18" fmla="*/ 8692 h 671632"/>
              <a:gd name="connsiteX19" fmla="*/ 16639 w 9221599"/>
              <a:gd name="connsiteY19" fmla="*/ 664012 h 671632"/>
              <a:gd name="connsiteX20" fmla="*/ 16639 w 9221599"/>
              <a:gd name="connsiteY20" fmla="*/ 671272 h 678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21599" h="671632">
                <a:moveTo>
                  <a:pt x="16639" y="664012"/>
                </a:moveTo>
                <a:lnTo>
                  <a:pt x="9220200" y="671632"/>
                </a:lnTo>
                <a:cubicBezTo>
                  <a:pt x="9220666" y="483672"/>
                  <a:pt x="9221133" y="295712"/>
                  <a:pt x="9221599" y="107752"/>
                </a:cubicBezTo>
                <a:cubicBezTo>
                  <a:pt x="9043202" y="23698"/>
                  <a:pt x="8816132" y="195771"/>
                  <a:pt x="8772019" y="267772"/>
                </a:cubicBezTo>
                <a:cubicBezTo>
                  <a:pt x="8599896" y="145800"/>
                  <a:pt x="8258731" y="191780"/>
                  <a:pt x="8170039" y="443032"/>
                </a:cubicBezTo>
                <a:cubicBezTo>
                  <a:pt x="8048585" y="259346"/>
                  <a:pt x="7791009" y="319349"/>
                  <a:pt x="7713461" y="378806"/>
                </a:cubicBezTo>
                <a:cubicBezTo>
                  <a:pt x="7559403" y="233093"/>
                  <a:pt x="7212511" y="99822"/>
                  <a:pt x="6884281" y="345994"/>
                </a:cubicBezTo>
                <a:cubicBezTo>
                  <a:pt x="6784547" y="240765"/>
                  <a:pt x="6477338" y="178261"/>
                  <a:pt x="6280279" y="397312"/>
                </a:cubicBezTo>
                <a:cubicBezTo>
                  <a:pt x="6161781" y="331998"/>
                  <a:pt x="5856669" y="297785"/>
                  <a:pt x="5719509" y="518610"/>
                </a:cubicBezTo>
                <a:cubicBezTo>
                  <a:pt x="5621059" y="436837"/>
                  <a:pt x="5483757" y="481339"/>
                  <a:pt x="5441458" y="523586"/>
                </a:cubicBezTo>
                <a:cubicBezTo>
                  <a:pt x="5075698" y="317017"/>
                  <a:pt x="4777324" y="422711"/>
                  <a:pt x="4638402" y="504614"/>
                </a:cubicBezTo>
                <a:cubicBezTo>
                  <a:pt x="4510184" y="372638"/>
                  <a:pt x="4066437" y="362271"/>
                  <a:pt x="3973442" y="548468"/>
                </a:cubicBezTo>
                <a:cubicBezTo>
                  <a:pt x="3780921" y="460967"/>
                  <a:pt x="3637125" y="509668"/>
                  <a:pt x="3545477" y="582991"/>
                </a:cubicBezTo>
                <a:cubicBezTo>
                  <a:pt x="3435195" y="428298"/>
                  <a:pt x="3014253" y="403325"/>
                  <a:pt x="2863720" y="503215"/>
                </a:cubicBezTo>
                <a:cubicBezTo>
                  <a:pt x="2792030" y="390988"/>
                  <a:pt x="2662527" y="365665"/>
                  <a:pt x="2555343" y="427792"/>
                </a:cubicBezTo>
                <a:cubicBezTo>
                  <a:pt x="2345767" y="124443"/>
                  <a:pt x="1868714" y="82351"/>
                  <a:pt x="1677799" y="245534"/>
                </a:cubicBezTo>
                <a:cubicBezTo>
                  <a:pt x="1567634" y="161233"/>
                  <a:pt x="1389042" y="177006"/>
                  <a:pt x="1296799" y="298252"/>
                </a:cubicBezTo>
                <a:cubicBezTo>
                  <a:pt x="1132374" y="79916"/>
                  <a:pt x="756452" y="17089"/>
                  <a:pt x="467619" y="240402"/>
                </a:cubicBezTo>
                <a:cubicBezTo>
                  <a:pt x="389447" y="13057"/>
                  <a:pt x="145506" y="-19818"/>
                  <a:pt x="0" y="8692"/>
                </a:cubicBezTo>
                <a:lnTo>
                  <a:pt x="16639" y="664012"/>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rot="15648995" flipV="1">
            <a:off x="-1315691" y="3715197"/>
            <a:ext cx="4092206" cy="3006055"/>
            <a:chOff x="3608240" y="1864796"/>
            <a:chExt cx="4092206" cy="3093570"/>
          </a:xfrm>
        </p:grpSpPr>
        <p:grpSp>
          <p:nvGrpSpPr>
            <p:cNvPr id="19" name="组合 18"/>
            <p:cNvGrpSpPr/>
            <p:nvPr/>
          </p:nvGrpSpPr>
          <p:grpSpPr>
            <a:xfrm>
              <a:off x="6838192" y="1864796"/>
              <a:ext cx="862254" cy="1003239"/>
              <a:chOff x="6838192" y="1864796"/>
              <a:chExt cx="862254" cy="1003239"/>
            </a:xfrm>
          </p:grpSpPr>
          <p:sp>
            <p:nvSpPr>
              <p:cNvPr id="2" name="Freeform 65"/>
              <p:cNvSpPr/>
              <p:nvPr/>
            </p:nvSpPr>
            <p:spPr bwMode="auto">
              <a:xfrm>
                <a:off x="6838192" y="2271404"/>
                <a:ext cx="640560" cy="596631"/>
              </a:xfrm>
              <a:custGeom>
                <a:avLst/>
                <a:gdLst>
                  <a:gd name="T0" fmla="*/ 55 w 104"/>
                  <a:gd name="T1" fmla="*/ 45 h 97"/>
                  <a:gd name="T2" fmla="*/ 75 w 104"/>
                  <a:gd name="T3" fmla="*/ 97 h 97"/>
                  <a:gd name="T4" fmla="*/ 88 w 104"/>
                  <a:gd name="T5" fmla="*/ 84 h 97"/>
                  <a:gd name="T6" fmla="*/ 76 w 104"/>
                  <a:gd name="T7" fmla="*/ 16 h 97"/>
                  <a:gd name="T8" fmla="*/ 8 w 104"/>
                  <a:gd name="T9" fmla="*/ 27 h 97"/>
                  <a:gd name="T10" fmla="*/ 0 w 104"/>
                  <a:gd name="T11" fmla="*/ 44 h 97"/>
                  <a:gd name="T12" fmla="*/ 55 w 104"/>
                  <a:gd name="T13" fmla="*/ 45 h 97"/>
                </a:gdLst>
                <a:ahLst/>
                <a:cxnLst>
                  <a:cxn ang="0">
                    <a:pos x="T0" y="T1"/>
                  </a:cxn>
                  <a:cxn ang="0">
                    <a:pos x="T2" y="T3"/>
                  </a:cxn>
                  <a:cxn ang="0">
                    <a:pos x="T4" y="T5"/>
                  </a:cxn>
                  <a:cxn ang="0">
                    <a:pos x="T6" y="T7"/>
                  </a:cxn>
                  <a:cxn ang="0">
                    <a:pos x="T8" y="T9"/>
                  </a:cxn>
                  <a:cxn ang="0">
                    <a:pos x="T10" y="T11"/>
                  </a:cxn>
                  <a:cxn ang="0">
                    <a:pos x="T12" y="T13"/>
                  </a:cxn>
                </a:cxnLst>
                <a:rect l="0" t="0" r="r" b="b"/>
                <a:pathLst>
                  <a:path w="104" h="97">
                    <a:moveTo>
                      <a:pt x="55" y="45"/>
                    </a:moveTo>
                    <a:cubicBezTo>
                      <a:pt x="72" y="57"/>
                      <a:pt x="79" y="78"/>
                      <a:pt x="75" y="97"/>
                    </a:cubicBezTo>
                    <a:cubicBezTo>
                      <a:pt x="80" y="94"/>
                      <a:pt x="84" y="89"/>
                      <a:pt x="88" y="84"/>
                    </a:cubicBezTo>
                    <a:cubicBezTo>
                      <a:pt x="104" y="62"/>
                      <a:pt x="98" y="31"/>
                      <a:pt x="76" y="16"/>
                    </a:cubicBezTo>
                    <a:cubicBezTo>
                      <a:pt x="54" y="0"/>
                      <a:pt x="23" y="5"/>
                      <a:pt x="8" y="27"/>
                    </a:cubicBezTo>
                    <a:cubicBezTo>
                      <a:pt x="4" y="32"/>
                      <a:pt x="1" y="38"/>
                      <a:pt x="0" y="44"/>
                    </a:cubicBezTo>
                    <a:cubicBezTo>
                      <a:pt x="16" y="33"/>
                      <a:pt x="38" y="33"/>
                      <a:pt x="55" y="45"/>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 name="Freeform 66"/>
              <p:cNvSpPr/>
              <p:nvPr/>
            </p:nvSpPr>
            <p:spPr bwMode="auto">
              <a:xfrm>
                <a:off x="7238670" y="2418518"/>
                <a:ext cx="221693" cy="449516"/>
              </a:xfrm>
              <a:custGeom>
                <a:avLst/>
                <a:gdLst>
                  <a:gd name="T0" fmla="*/ 20 w 36"/>
                  <a:gd name="T1" fmla="*/ 0 h 73"/>
                  <a:gd name="T2" fmla="*/ 0 w 36"/>
                  <a:gd name="T3" fmla="*/ 29 h 73"/>
                  <a:gd name="T4" fmla="*/ 10 w 36"/>
                  <a:gd name="T5" fmla="*/ 73 h 73"/>
                  <a:gd name="T6" fmla="*/ 23 w 36"/>
                  <a:gd name="T7" fmla="*/ 60 h 73"/>
                  <a:gd name="T8" fmla="*/ 20 w 36"/>
                  <a:gd name="T9" fmla="*/ 0 h 73"/>
                </a:gdLst>
                <a:ahLst/>
                <a:cxnLst>
                  <a:cxn ang="0">
                    <a:pos x="T0" y="T1"/>
                  </a:cxn>
                  <a:cxn ang="0">
                    <a:pos x="T2" y="T3"/>
                  </a:cxn>
                  <a:cxn ang="0">
                    <a:pos x="T4" y="T5"/>
                  </a:cxn>
                  <a:cxn ang="0">
                    <a:pos x="T6" y="T7"/>
                  </a:cxn>
                  <a:cxn ang="0">
                    <a:pos x="T8" y="T9"/>
                  </a:cxn>
                </a:cxnLst>
                <a:rect l="0" t="0" r="r" b="b"/>
                <a:pathLst>
                  <a:path w="36" h="73">
                    <a:moveTo>
                      <a:pt x="20" y="0"/>
                    </a:moveTo>
                    <a:cubicBezTo>
                      <a:pt x="0" y="29"/>
                      <a:pt x="0" y="29"/>
                      <a:pt x="0" y="29"/>
                    </a:cubicBezTo>
                    <a:cubicBezTo>
                      <a:pt x="10" y="42"/>
                      <a:pt x="13" y="58"/>
                      <a:pt x="10" y="73"/>
                    </a:cubicBezTo>
                    <a:cubicBezTo>
                      <a:pt x="15" y="70"/>
                      <a:pt x="19" y="65"/>
                      <a:pt x="23" y="60"/>
                    </a:cubicBezTo>
                    <a:cubicBezTo>
                      <a:pt x="36" y="42"/>
                      <a:pt x="34" y="17"/>
                      <a:pt x="20"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 name="Freeform 67"/>
              <p:cNvSpPr/>
              <p:nvPr/>
            </p:nvSpPr>
            <p:spPr bwMode="auto">
              <a:xfrm>
                <a:off x="7059886" y="1864796"/>
                <a:ext cx="640560" cy="787676"/>
              </a:xfrm>
              <a:custGeom>
                <a:avLst/>
                <a:gdLst>
                  <a:gd name="T0" fmla="*/ 16 w 104"/>
                  <a:gd name="T1" fmla="*/ 116 h 128"/>
                  <a:gd name="T2" fmla="*/ 28 w 104"/>
                  <a:gd name="T3" fmla="*/ 128 h 128"/>
                  <a:gd name="T4" fmla="*/ 74 w 104"/>
                  <a:gd name="T5" fmla="*/ 86 h 128"/>
                  <a:gd name="T6" fmla="*/ 98 w 104"/>
                  <a:gd name="T7" fmla="*/ 0 h 128"/>
                  <a:gd name="T8" fmla="*/ 25 w 104"/>
                  <a:gd name="T9" fmla="*/ 51 h 128"/>
                  <a:gd name="T10" fmla="*/ 0 w 104"/>
                  <a:gd name="T11" fmla="*/ 108 h 128"/>
                  <a:gd name="T12" fmla="*/ 16 w 104"/>
                  <a:gd name="T13" fmla="*/ 116 h 128"/>
                </a:gdLst>
                <a:ahLst/>
                <a:cxnLst>
                  <a:cxn ang="0">
                    <a:pos x="T0" y="T1"/>
                  </a:cxn>
                  <a:cxn ang="0">
                    <a:pos x="T2" y="T3"/>
                  </a:cxn>
                  <a:cxn ang="0">
                    <a:pos x="T4" y="T5"/>
                  </a:cxn>
                  <a:cxn ang="0">
                    <a:pos x="T6" y="T7"/>
                  </a:cxn>
                  <a:cxn ang="0">
                    <a:pos x="T8" y="T9"/>
                  </a:cxn>
                  <a:cxn ang="0">
                    <a:pos x="T10" y="T11"/>
                  </a:cxn>
                  <a:cxn ang="0">
                    <a:pos x="T12" y="T13"/>
                  </a:cxn>
                </a:cxnLst>
                <a:rect l="0" t="0" r="r" b="b"/>
                <a:pathLst>
                  <a:path w="104" h="128">
                    <a:moveTo>
                      <a:pt x="16" y="116"/>
                    </a:moveTo>
                    <a:cubicBezTo>
                      <a:pt x="21" y="120"/>
                      <a:pt x="25" y="124"/>
                      <a:pt x="28" y="128"/>
                    </a:cubicBezTo>
                    <a:cubicBezTo>
                      <a:pt x="45" y="120"/>
                      <a:pt x="61" y="105"/>
                      <a:pt x="74" y="86"/>
                    </a:cubicBezTo>
                    <a:cubicBezTo>
                      <a:pt x="96" y="56"/>
                      <a:pt x="104" y="23"/>
                      <a:pt x="98" y="0"/>
                    </a:cubicBezTo>
                    <a:cubicBezTo>
                      <a:pt x="75" y="2"/>
                      <a:pt x="46" y="21"/>
                      <a:pt x="25" y="51"/>
                    </a:cubicBezTo>
                    <a:cubicBezTo>
                      <a:pt x="11" y="70"/>
                      <a:pt x="3" y="90"/>
                      <a:pt x="0" y="108"/>
                    </a:cubicBezTo>
                    <a:cubicBezTo>
                      <a:pt x="6" y="110"/>
                      <a:pt x="11" y="113"/>
                      <a:pt x="16" y="116"/>
                    </a:cubicBezTo>
                    <a:close/>
                  </a:path>
                </a:pathLst>
              </a:custGeom>
              <a:solidFill>
                <a:srgbClr val="FA7913"/>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Freeform 68"/>
              <p:cNvSpPr/>
              <p:nvPr/>
            </p:nvSpPr>
            <p:spPr bwMode="auto">
              <a:xfrm>
                <a:off x="7158983" y="1864796"/>
                <a:ext cx="541463" cy="787676"/>
              </a:xfrm>
              <a:custGeom>
                <a:avLst/>
                <a:gdLst>
                  <a:gd name="T0" fmla="*/ 82 w 88"/>
                  <a:gd name="T1" fmla="*/ 0 h 128"/>
                  <a:gd name="T2" fmla="*/ 82 w 88"/>
                  <a:gd name="T3" fmla="*/ 0 h 128"/>
                  <a:gd name="T4" fmla="*/ 0 w 88"/>
                  <a:gd name="T5" fmla="*/ 116 h 128"/>
                  <a:gd name="T6" fmla="*/ 0 w 88"/>
                  <a:gd name="T7" fmla="*/ 116 h 128"/>
                  <a:gd name="T8" fmla="*/ 12 w 88"/>
                  <a:gd name="T9" fmla="*/ 128 h 128"/>
                  <a:gd name="T10" fmla="*/ 58 w 88"/>
                  <a:gd name="T11" fmla="*/ 86 h 128"/>
                  <a:gd name="T12" fmla="*/ 82 w 8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88" h="128">
                    <a:moveTo>
                      <a:pt x="82" y="0"/>
                    </a:moveTo>
                    <a:cubicBezTo>
                      <a:pt x="82" y="0"/>
                      <a:pt x="82" y="0"/>
                      <a:pt x="82" y="0"/>
                    </a:cubicBezTo>
                    <a:cubicBezTo>
                      <a:pt x="0" y="116"/>
                      <a:pt x="0" y="116"/>
                      <a:pt x="0" y="116"/>
                    </a:cubicBezTo>
                    <a:cubicBezTo>
                      <a:pt x="0" y="116"/>
                      <a:pt x="0" y="116"/>
                      <a:pt x="0" y="116"/>
                    </a:cubicBezTo>
                    <a:cubicBezTo>
                      <a:pt x="5" y="120"/>
                      <a:pt x="9" y="124"/>
                      <a:pt x="12" y="128"/>
                    </a:cubicBezTo>
                    <a:cubicBezTo>
                      <a:pt x="29" y="120"/>
                      <a:pt x="45" y="105"/>
                      <a:pt x="58" y="86"/>
                    </a:cubicBezTo>
                    <a:cubicBezTo>
                      <a:pt x="80" y="56"/>
                      <a:pt x="88" y="23"/>
                      <a:pt x="82" y="0"/>
                    </a:cubicBezTo>
                    <a:close/>
                  </a:path>
                </a:pathLst>
              </a:custGeom>
              <a:solidFill>
                <a:srgbClr val="D46F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Freeform 69"/>
              <p:cNvSpPr/>
              <p:nvPr/>
            </p:nvSpPr>
            <p:spPr bwMode="auto">
              <a:xfrm>
                <a:off x="7423585" y="1864796"/>
                <a:ext cx="257450" cy="258472"/>
              </a:xfrm>
              <a:custGeom>
                <a:avLst/>
                <a:gdLst>
                  <a:gd name="T0" fmla="*/ 19 w 42"/>
                  <a:gd name="T1" fmla="*/ 28 h 42"/>
                  <a:gd name="T2" fmla="*/ 37 w 42"/>
                  <a:gd name="T3" fmla="*/ 42 h 42"/>
                  <a:gd name="T4" fmla="*/ 39 w 42"/>
                  <a:gd name="T5" fmla="*/ 0 h 42"/>
                  <a:gd name="T6" fmla="*/ 0 w 42"/>
                  <a:gd name="T7" fmla="*/ 16 h 42"/>
                  <a:gd name="T8" fmla="*/ 19 w 42"/>
                  <a:gd name="T9" fmla="*/ 28 h 42"/>
                </a:gdLst>
                <a:ahLst/>
                <a:cxnLst>
                  <a:cxn ang="0">
                    <a:pos x="T0" y="T1"/>
                  </a:cxn>
                  <a:cxn ang="0">
                    <a:pos x="T2" y="T3"/>
                  </a:cxn>
                  <a:cxn ang="0">
                    <a:pos x="T4" y="T5"/>
                  </a:cxn>
                  <a:cxn ang="0">
                    <a:pos x="T6" y="T7"/>
                  </a:cxn>
                  <a:cxn ang="0">
                    <a:pos x="T8" y="T9"/>
                  </a:cxn>
                </a:cxnLst>
                <a:rect l="0" t="0" r="r" b="b"/>
                <a:pathLst>
                  <a:path w="42" h="42">
                    <a:moveTo>
                      <a:pt x="19" y="28"/>
                    </a:moveTo>
                    <a:cubicBezTo>
                      <a:pt x="25" y="33"/>
                      <a:pt x="31" y="37"/>
                      <a:pt x="37" y="42"/>
                    </a:cubicBezTo>
                    <a:cubicBezTo>
                      <a:pt x="41" y="26"/>
                      <a:pt x="42" y="12"/>
                      <a:pt x="39" y="0"/>
                    </a:cubicBezTo>
                    <a:cubicBezTo>
                      <a:pt x="27" y="1"/>
                      <a:pt x="14" y="7"/>
                      <a:pt x="0" y="16"/>
                    </a:cubicBezTo>
                    <a:cubicBezTo>
                      <a:pt x="7" y="20"/>
                      <a:pt x="13" y="24"/>
                      <a:pt x="19" y="28"/>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Freeform 70"/>
              <p:cNvSpPr/>
              <p:nvPr/>
            </p:nvSpPr>
            <p:spPr bwMode="auto">
              <a:xfrm>
                <a:off x="7540051" y="1864796"/>
                <a:ext cx="140985" cy="258472"/>
              </a:xfrm>
              <a:custGeom>
                <a:avLst/>
                <a:gdLst>
                  <a:gd name="T0" fmla="*/ 20 w 23"/>
                  <a:gd name="T1" fmla="*/ 0 h 42"/>
                  <a:gd name="T2" fmla="*/ 0 w 23"/>
                  <a:gd name="T3" fmla="*/ 28 h 42"/>
                  <a:gd name="T4" fmla="*/ 0 w 23"/>
                  <a:gd name="T5" fmla="*/ 28 h 42"/>
                  <a:gd name="T6" fmla="*/ 18 w 23"/>
                  <a:gd name="T7" fmla="*/ 42 h 42"/>
                  <a:gd name="T8" fmla="*/ 20 w 23"/>
                  <a:gd name="T9" fmla="*/ 0 h 42"/>
                  <a:gd name="T10" fmla="*/ 20 w 23"/>
                  <a:gd name="T11" fmla="*/ 0 h 42"/>
                </a:gdLst>
                <a:ahLst/>
                <a:cxnLst>
                  <a:cxn ang="0">
                    <a:pos x="T0" y="T1"/>
                  </a:cxn>
                  <a:cxn ang="0">
                    <a:pos x="T2" y="T3"/>
                  </a:cxn>
                  <a:cxn ang="0">
                    <a:pos x="T4" y="T5"/>
                  </a:cxn>
                  <a:cxn ang="0">
                    <a:pos x="T6" y="T7"/>
                  </a:cxn>
                  <a:cxn ang="0">
                    <a:pos x="T8" y="T9"/>
                  </a:cxn>
                  <a:cxn ang="0">
                    <a:pos x="T10" y="T11"/>
                  </a:cxn>
                </a:cxnLst>
                <a:rect l="0" t="0" r="r" b="b"/>
                <a:pathLst>
                  <a:path w="23" h="42">
                    <a:moveTo>
                      <a:pt x="20" y="0"/>
                    </a:moveTo>
                    <a:cubicBezTo>
                      <a:pt x="0" y="28"/>
                      <a:pt x="0" y="28"/>
                      <a:pt x="0" y="28"/>
                    </a:cubicBezTo>
                    <a:cubicBezTo>
                      <a:pt x="0" y="28"/>
                      <a:pt x="0" y="28"/>
                      <a:pt x="0" y="28"/>
                    </a:cubicBezTo>
                    <a:cubicBezTo>
                      <a:pt x="6" y="33"/>
                      <a:pt x="12" y="37"/>
                      <a:pt x="18" y="42"/>
                    </a:cubicBezTo>
                    <a:cubicBezTo>
                      <a:pt x="22" y="26"/>
                      <a:pt x="23" y="12"/>
                      <a:pt x="20" y="0"/>
                    </a:cubicBezTo>
                    <a:cubicBezTo>
                      <a:pt x="20" y="0"/>
                      <a:pt x="20" y="0"/>
                      <a:pt x="20"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Freeform 71"/>
              <p:cNvSpPr/>
              <p:nvPr/>
            </p:nvSpPr>
            <p:spPr bwMode="auto">
              <a:xfrm>
                <a:off x="7066015" y="2351091"/>
                <a:ext cx="252342" cy="351440"/>
              </a:xfrm>
              <a:custGeom>
                <a:avLst/>
                <a:gdLst>
                  <a:gd name="T0" fmla="*/ 41 w 41"/>
                  <a:gd name="T1" fmla="*/ 0 h 57"/>
                  <a:gd name="T2" fmla="*/ 15 w 41"/>
                  <a:gd name="T3" fmla="*/ 25 h 57"/>
                  <a:gd name="T4" fmla="*/ 0 w 41"/>
                  <a:gd name="T5" fmla="*/ 57 h 57"/>
                  <a:gd name="T6" fmla="*/ 26 w 41"/>
                  <a:gd name="T7" fmla="*/ 33 h 57"/>
                  <a:gd name="T8" fmla="*/ 41 w 41"/>
                  <a:gd name="T9" fmla="*/ 0 h 57"/>
                </a:gdLst>
                <a:ahLst/>
                <a:cxnLst>
                  <a:cxn ang="0">
                    <a:pos x="T0" y="T1"/>
                  </a:cxn>
                  <a:cxn ang="0">
                    <a:pos x="T2" y="T3"/>
                  </a:cxn>
                  <a:cxn ang="0">
                    <a:pos x="T4" y="T5"/>
                  </a:cxn>
                  <a:cxn ang="0">
                    <a:pos x="T6" y="T7"/>
                  </a:cxn>
                  <a:cxn ang="0">
                    <a:pos x="T8" y="T9"/>
                  </a:cxn>
                </a:cxnLst>
                <a:rect l="0" t="0" r="r" b="b"/>
                <a:pathLst>
                  <a:path w="41" h="57">
                    <a:moveTo>
                      <a:pt x="41" y="0"/>
                    </a:moveTo>
                    <a:cubicBezTo>
                      <a:pt x="34" y="3"/>
                      <a:pt x="24" y="13"/>
                      <a:pt x="15" y="25"/>
                    </a:cubicBezTo>
                    <a:cubicBezTo>
                      <a:pt x="6" y="38"/>
                      <a:pt x="1" y="50"/>
                      <a:pt x="0" y="57"/>
                    </a:cubicBezTo>
                    <a:cubicBezTo>
                      <a:pt x="7" y="54"/>
                      <a:pt x="17" y="45"/>
                      <a:pt x="26" y="33"/>
                    </a:cubicBezTo>
                    <a:cubicBezTo>
                      <a:pt x="35" y="20"/>
                      <a:pt x="40" y="8"/>
                      <a:pt x="41" y="0"/>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 name="Freeform 72"/>
              <p:cNvSpPr/>
              <p:nvPr/>
            </p:nvSpPr>
            <p:spPr bwMode="auto">
              <a:xfrm>
                <a:off x="7066015" y="2351091"/>
                <a:ext cx="252342" cy="351440"/>
              </a:xfrm>
              <a:custGeom>
                <a:avLst/>
                <a:gdLst>
                  <a:gd name="T0" fmla="*/ 41 w 41"/>
                  <a:gd name="T1" fmla="*/ 0 h 57"/>
                  <a:gd name="T2" fmla="*/ 0 w 41"/>
                  <a:gd name="T3" fmla="*/ 57 h 57"/>
                  <a:gd name="T4" fmla="*/ 0 w 41"/>
                  <a:gd name="T5" fmla="*/ 57 h 57"/>
                  <a:gd name="T6" fmla="*/ 26 w 41"/>
                  <a:gd name="T7" fmla="*/ 33 h 57"/>
                  <a:gd name="T8" fmla="*/ 41 w 41"/>
                  <a:gd name="T9" fmla="*/ 0 h 57"/>
                  <a:gd name="T10" fmla="*/ 41 w 41"/>
                  <a:gd name="T11" fmla="*/ 0 h 57"/>
                </a:gdLst>
                <a:ahLst/>
                <a:cxnLst>
                  <a:cxn ang="0">
                    <a:pos x="T0" y="T1"/>
                  </a:cxn>
                  <a:cxn ang="0">
                    <a:pos x="T2" y="T3"/>
                  </a:cxn>
                  <a:cxn ang="0">
                    <a:pos x="T4" y="T5"/>
                  </a:cxn>
                  <a:cxn ang="0">
                    <a:pos x="T6" y="T7"/>
                  </a:cxn>
                  <a:cxn ang="0">
                    <a:pos x="T8" y="T9"/>
                  </a:cxn>
                  <a:cxn ang="0">
                    <a:pos x="T10" y="T11"/>
                  </a:cxn>
                </a:cxnLst>
                <a:rect l="0" t="0" r="r" b="b"/>
                <a:pathLst>
                  <a:path w="41" h="57">
                    <a:moveTo>
                      <a:pt x="41" y="0"/>
                    </a:moveTo>
                    <a:cubicBezTo>
                      <a:pt x="0" y="57"/>
                      <a:pt x="0" y="57"/>
                      <a:pt x="0" y="57"/>
                    </a:cubicBezTo>
                    <a:cubicBezTo>
                      <a:pt x="0" y="57"/>
                      <a:pt x="0" y="57"/>
                      <a:pt x="0" y="57"/>
                    </a:cubicBezTo>
                    <a:cubicBezTo>
                      <a:pt x="7" y="54"/>
                      <a:pt x="17" y="45"/>
                      <a:pt x="26" y="33"/>
                    </a:cubicBezTo>
                    <a:cubicBezTo>
                      <a:pt x="35" y="20"/>
                      <a:pt x="40" y="8"/>
                      <a:pt x="41" y="0"/>
                    </a:cubicBezTo>
                    <a:cubicBezTo>
                      <a:pt x="41" y="0"/>
                      <a:pt x="41" y="0"/>
                      <a:pt x="41"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 name="Freeform 73"/>
              <p:cNvSpPr/>
              <p:nvPr/>
            </p:nvSpPr>
            <p:spPr bwMode="auto">
              <a:xfrm>
                <a:off x="7306098" y="2080359"/>
                <a:ext cx="240082" cy="240083"/>
              </a:xfrm>
              <a:custGeom>
                <a:avLst/>
                <a:gdLst>
                  <a:gd name="T0" fmla="*/ 9 w 39"/>
                  <a:gd name="T1" fmla="*/ 34 h 39"/>
                  <a:gd name="T2" fmla="*/ 5 w 39"/>
                  <a:gd name="T3" fmla="*/ 10 h 39"/>
                  <a:gd name="T4" fmla="*/ 29 w 39"/>
                  <a:gd name="T5" fmla="*/ 6 h 39"/>
                  <a:gd name="T6" fmla="*/ 33 w 39"/>
                  <a:gd name="T7" fmla="*/ 30 h 39"/>
                  <a:gd name="T8" fmla="*/ 9 w 39"/>
                  <a:gd name="T9" fmla="*/ 34 h 39"/>
                </a:gdLst>
                <a:ahLst/>
                <a:cxnLst>
                  <a:cxn ang="0">
                    <a:pos x="T0" y="T1"/>
                  </a:cxn>
                  <a:cxn ang="0">
                    <a:pos x="T2" y="T3"/>
                  </a:cxn>
                  <a:cxn ang="0">
                    <a:pos x="T4" y="T5"/>
                  </a:cxn>
                  <a:cxn ang="0">
                    <a:pos x="T6" y="T7"/>
                  </a:cxn>
                  <a:cxn ang="0">
                    <a:pos x="T8" y="T9"/>
                  </a:cxn>
                </a:cxnLst>
                <a:rect l="0" t="0" r="r" b="b"/>
                <a:pathLst>
                  <a:path w="39" h="39">
                    <a:moveTo>
                      <a:pt x="9" y="34"/>
                    </a:moveTo>
                    <a:cubicBezTo>
                      <a:pt x="2" y="28"/>
                      <a:pt x="0" y="18"/>
                      <a:pt x="5" y="10"/>
                    </a:cubicBezTo>
                    <a:cubicBezTo>
                      <a:pt x="11" y="2"/>
                      <a:pt x="22" y="0"/>
                      <a:pt x="29" y="6"/>
                    </a:cubicBezTo>
                    <a:cubicBezTo>
                      <a:pt x="37" y="11"/>
                      <a:pt x="39" y="22"/>
                      <a:pt x="33" y="30"/>
                    </a:cubicBezTo>
                    <a:cubicBezTo>
                      <a:pt x="28" y="37"/>
                      <a:pt x="17" y="39"/>
                      <a:pt x="9" y="34"/>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Freeform 74"/>
              <p:cNvSpPr/>
              <p:nvPr/>
            </p:nvSpPr>
            <p:spPr bwMode="auto">
              <a:xfrm>
                <a:off x="7342876" y="2117138"/>
                <a:ext cx="166525" cy="166526"/>
              </a:xfrm>
              <a:custGeom>
                <a:avLst/>
                <a:gdLst>
                  <a:gd name="T0" fmla="*/ 20 w 27"/>
                  <a:gd name="T1" fmla="*/ 4 h 27"/>
                  <a:gd name="T2" fmla="*/ 4 w 27"/>
                  <a:gd name="T3" fmla="*/ 7 h 27"/>
                  <a:gd name="T4" fmla="*/ 6 w 27"/>
                  <a:gd name="T5" fmla="*/ 23 h 27"/>
                  <a:gd name="T6" fmla="*/ 23 w 27"/>
                  <a:gd name="T7" fmla="*/ 21 h 27"/>
                  <a:gd name="T8" fmla="*/ 20 w 27"/>
                  <a:gd name="T9" fmla="*/ 4 h 27"/>
                </a:gdLst>
                <a:ahLst/>
                <a:cxnLst>
                  <a:cxn ang="0">
                    <a:pos x="T0" y="T1"/>
                  </a:cxn>
                  <a:cxn ang="0">
                    <a:pos x="T2" y="T3"/>
                  </a:cxn>
                  <a:cxn ang="0">
                    <a:pos x="T4" y="T5"/>
                  </a:cxn>
                  <a:cxn ang="0">
                    <a:pos x="T6" y="T7"/>
                  </a:cxn>
                  <a:cxn ang="0">
                    <a:pos x="T8" y="T9"/>
                  </a:cxn>
                </a:cxnLst>
                <a:rect l="0" t="0" r="r" b="b"/>
                <a:pathLst>
                  <a:path w="27" h="27">
                    <a:moveTo>
                      <a:pt x="20" y="4"/>
                    </a:moveTo>
                    <a:cubicBezTo>
                      <a:pt x="15" y="0"/>
                      <a:pt x="7" y="2"/>
                      <a:pt x="4" y="7"/>
                    </a:cubicBezTo>
                    <a:cubicBezTo>
                      <a:pt x="0" y="12"/>
                      <a:pt x="1" y="20"/>
                      <a:pt x="6" y="23"/>
                    </a:cubicBezTo>
                    <a:cubicBezTo>
                      <a:pt x="12" y="27"/>
                      <a:pt x="19" y="26"/>
                      <a:pt x="23" y="21"/>
                    </a:cubicBezTo>
                    <a:cubicBezTo>
                      <a:pt x="27" y="15"/>
                      <a:pt x="26" y="8"/>
                      <a:pt x="20" y="4"/>
                    </a:cubicBezTo>
                    <a:close/>
                  </a:path>
                </a:pathLst>
              </a:custGeom>
              <a:solidFill>
                <a:srgbClr val="596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Freeform 75"/>
              <p:cNvSpPr/>
              <p:nvPr/>
            </p:nvSpPr>
            <p:spPr bwMode="auto">
              <a:xfrm>
                <a:off x="7361266" y="2117138"/>
                <a:ext cx="184914" cy="203304"/>
              </a:xfrm>
              <a:custGeom>
                <a:avLst/>
                <a:gdLst>
                  <a:gd name="T0" fmla="*/ 20 w 30"/>
                  <a:gd name="T1" fmla="*/ 0 h 33"/>
                  <a:gd name="T2" fmla="*/ 20 w 30"/>
                  <a:gd name="T3" fmla="*/ 0 h 33"/>
                  <a:gd name="T4" fmla="*/ 17 w 30"/>
                  <a:gd name="T5" fmla="*/ 4 h 33"/>
                  <a:gd name="T6" fmla="*/ 17 w 30"/>
                  <a:gd name="T7" fmla="*/ 4 h 33"/>
                  <a:gd name="T8" fmla="*/ 20 w 30"/>
                  <a:gd name="T9" fmla="*/ 21 h 33"/>
                  <a:gd name="T10" fmla="*/ 3 w 30"/>
                  <a:gd name="T11" fmla="*/ 23 h 33"/>
                  <a:gd name="T12" fmla="*/ 3 w 30"/>
                  <a:gd name="T13" fmla="*/ 23 h 33"/>
                  <a:gd name="T14" fmla="*/ 0 w 30"/>
                  <a:gd name="T15" fmla="*/ 28 h 33"/>
                  <a:gd name="T16" fmla="*/ 0 w 30"/>
                  <a:gd name="T17" fmla="*/ 28 h 33"/>
                  <a:gd name="T18" fmla="*/ 24 w 30"/>
                  <a:gd name="T19" fmla="*/ 24 h 33"/>
                  <a:gd name="T20" fmla="*/ 20 w 30"/>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3">
                    <a:moveTo>
                      <a:pt x="20" y="0"/>
                    </a:moveTo>
                    <a:cubicBezTo>
                      <a:pt x="20" y="0"/>
                      <a:pt x="20" y="0"/>
                      <a:pt x="20" y="0"/>
                    </a:cubicBezTo>
                    <a:cubicBezTo>
                      <a:pt x="17" y="4"/>
                      <a:pt x="17" y="4"/>
                      <a:pt x="17" y="4"/>
                    </a:cubicBezTo>
                    <a:cubicBezTo>
                      <a:pt x="17" y="4"/>
                      <a:pt x="17" y="4"/>
                      <a:pt x="17" y="4"/>
                    </a:cubicBezTo>
                    <a:cubicBezTo>
                      <a:pt x="23" y="8"/>
                      <a:pt x="24" y="15"/>
                      <a:pt x="20" y="21"/>
                    </a:cubicBezTo>
                    <a:cubicBezTo>
                      <a:pt x="16" y="26"/>
                      <a:pt x="9" y="27"/>
                      <a:pt x="3" y="23"/>
                    </a:cubicBezTo>
                    <a:cubicBezTo>
                      <a:pt x="3" y="23"/>
                      <a:pt x="3" y="23"/>
                      <a:pt x="3" y="23"/>
                    </a:cubicBezTo>
                    <a:cubicBezTo>
                      <a:pt x="0" y="28"/>
                      <a:pt x="0" y="28"/>
                      <a:pt x="0" y="28"/>
                    </a:cubicBezTo>
                    <a:cubicBezTo>
                      <a:pt x="0" y="28"/>
                      <a:pt x="0" y="28"/>
                      <a:pt x="0" y="28"/>
                    </a:cubicBezTo>
                    <a:cubicBezTo>
                      <a:pt x="8" y="33"/>
                      <a:pt x="19" y="31"/>
                      <a:pt x="24" y="24"/>
                    </a:cubicBezTo>
                    <a:cubicBezTo>
                      <a:pt x="30" y="16"/>
                      <a:pt x="28" y="5"/>
                      <a:pt x="20"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Freeform 76"/>
              <p:cNvSpPr/>
              <p:nvPr/>
            </p:nvSpPr>
            <p:spPr bwMode="auto">
              <a:xfrm>
                <a:off x="7379655" y="2141657"/>
                <a:ext cx="129746" cy="142007"/>
              </a:xfrm>
              <a:custGeom>
                <a:avLst/>
                <a:gdLst>
                  <a:gd name="T0" fmla="*/ 17 w 21"/>
                  <a:gd name="T1" fmla="*/ 17 h 23"/>
                  <a:gd name="T2" fmla="*/ 14 w 21"/>
                  <a:gd name="T3" fmla="*/ 0 h 23"/>
                  <a:gd name="T4" fmla="*/ 14 w 21"/>
                  <a:gd name="T5" fmla="*/ 0 h 23"/>
                  <a:gd name="T6" fmla="*/ 0 w 21"/>
                  <a:gd name="T7" fmla="*/ 19 h 23"/>
                  <a:gd name="T8" fmla="*/ 0 w 21"/>
                  <a:gd name="T9" fmla="*/ 19 h 23"/>
                  <a:gd name="T10" fmla="*/ 17 w 21"/>
                  <a:gd name="T11" fmla="*/ 17 h 23"/>
                </a:gdLst>
                <a:ahLst/>
                <a:cxnLst>
                  <a:cxn ang="0">
                    <a:pos x="T0" y="T1"/>
                  </a:cxn>
                  <a:cxn ang="0">
                    <a:pos x="T2" y="T3"/>
                  </a:cxn>
                  <a:cxn ang="0">
                    <a:pos x="T4" y="T5"/>
                  </a:cxn>
                  <a:cxn ang="0">
                    <a:pos x="T6" y="T7"/>
                  </a:cxn>
                  <a:cxn ang="0">
                    <a:pos x="T8" y="T9"/>
                  </a:cxn>
                  <a:cxn ang="0">
                    <a:pos x="T10" y="T11"/>
                  </a:cxn>
                </a:cxnLst>
                <a:rect l="0" t="0" r="r" b="b"/>
                <a:pathLst>
                  <a:path w="21" h="23">
                    <a:moveTo>
                      <a:pt x="17" y="17"/>
                    </a:moveTo>
                    <a:cubicBezTo>
                      <a:pt x="21" y="11"/>
                      <a:pt x="20" y="4"/>
                      <a:pt x="14" y="0"/>
                    </a:cubicBezTo>
                    <a:cubicBezTo>
                      <a:pt x="14" y="0"/>
                      <a:pt x="14" y="0"/>
                      <a:pt x="14" y="0"/>
                    </a:cubicBezTo>
                    <a:cubicBezTo>
                      <a:pt x="0" y="19"/>
                      <a:pt x="0" y="19"/>
                      <a:pt x="0" y="19"/>
                    </a:cubicBezTo>
                    <a:cubicBezTo>
                      <a:pt x="0" y="19"/>
                      <a:pt x="0" y="19"/>
                      <a:pt x="0" y="19"/>
                    </a:cubicBezTo>
                    <a:cubicBezTo>
                      <a:pt x="6" y="23"/>
                      <a:pt x="13" y="22"/>
                      <a:pt x="17" y="17"/>
                    </a:cubicBezTo>
                    <a:close/>
                  </a:path>
                </a:pathLst>
              </a:custGeom>
              <a:solidFill>
                <a:srgbClr val="474F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5" name="任意多边形 14"/>
            <p:cNvSpPr/>
            <p:nvPr/>
          </p:nvSpPr>
          <p:spPr>
            <a:xfrm>
              <a:off x="3651161" y="2704563"/>
              <a:ext cx="3464416" cy="2253803"/>
            </a:xfrm>
            <a:custGeom>
              <a:avLst/>
              <a:gdLst>
                <a:gd name="connsiteX0" fmla="*/ 3464416 w 3464416"/>
                <a:gd name="connsiteY0" fmla="*/ 0 h 2253803"/>
                <a:gd name="connsiteX1" fmla="*/ 2801154 w 3464416"/>
                <a:gd name="connsiteY1" fmla="*/ 888643 h 2253803"/>
                <a:gd name="connsiteX2" fmla="*/ 1654935 w 3464416"/>
                <a:gd name="connsiteY2" fmla="*/ 1809482 h 2253803"/>
                <a:gd name="connsiteX3" fmla="*/ 0 w 3464416"/>
                <a:gd name="connsiteY3" fmla="*/ 2253803 h 2253803"/>
              </a:gdLst>
              <a:ahLst/>
              <a:cxnLst>
                <a:cxn ang="0">
                  <a:pos x="connsiteX0" y="connsiteY0"/>
                </a:cxn>
                <a:cxn ang="0">
                  <a:pos x="connsiteX1" y="connsiteY1"/>
                </a:cxn>
                <a:cxn ang="0">
                  <a:pos x="connsiteX2" y="connsiteY2"/>
                </a:cxn>
                <a:cxn ang="0">
                  <a:pos x="connsiteX3" y="connsiteY3"/>
                </a:cxn>
              </a:cxnLst>
              <a:rect l="l" t="t" r="r" b="b"/>
              <a:pathLst>
                <a:path w="3464416" h="2253803">
                  <a:moveTo>
                    <a:pt x="3464416" y="0"/>
                  </a:moveTo>
                  <a:cubicBezTo>
                    <a:pt x="3283575" y="293531"/>
                    <a:pt x="3102734" y="587063"/>
                    <a:pt x="2801154" y="888643"/>
                  </a:cubicBezTo>
                  <a:cubicBezTo>
                    <a:pt x="2499574" y="1190223"/>
                    <a:pt x="2121794" y="1581955"/>
                    <a:pt x="1654935" y="1809482"/>
                  </a:cubicBezTo>
                  <a:cubicBezTo>
                    <a:pt x="1188076" y="2037009"/>
                    <a:pt x="425003" y="2184043"/>
                    <a:pt x="0" y="2253803"/>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3608240" y="2569719"/>
              <a:ext cx="3464416" cy="2253803"/>
            </a:xfrm>
            <a:custGeom>
              <a:avLst/>
              <a:gdLst>
                <a:gd name="connsiteX0" fmla="*/ 3464416 w 3464416"/>
                <a:gd name="connsiteY0" fmla="*/ 0 h 2253803"/>
                <a:gd name="connsiteX1" fmla="*/ 2801154 w 3464416"/>
                <a:gd name="connsiteY1" fmla="*/ 888643 h 2253803"/>
                <a:gd name="connsiteX2" fmla="*/ 1654935 w 3464416"/>
                <a:gd name="connsiteY2" fmla="*/ 1809482 h 2253803"/>
                <a:gd name="connsiteX3" fmla="*/ 0 w 3464416"/>
                <a:gd name="connsiteY3" fmla="*/ 2253803 h 2253803"/>
              </a:gdLst>
              <a:ahLst/>
              <a:cxnLst>
                <a:cxn ang="0">
                  <a:pos x="connsiteX0" y="connsiteY0"/>
                </a:cxn>
                <a:cxn ang="0">
                  <a:pos x="connsiteX1" y="connsiteY1"/>
                </a:cxn>
                <a:cxn ang="0">
                  <a:pos x="connsiteX2" y="connsiteY2"/>
                </a:cxn>
                <a:cxn ang="0">
                  <a:pos x="connsiteX3" y="connsiteY3"/>
                </a:cxn>
              </a:cxnLst>
              <a:rect l="l" t="t" r="r" b="b"/>
              <a:pathLst>
                <a:path w="3464416" h="2253803">
                  <a:moveTo>
                    <a:pt x="3464416" y="0"/>
                  </a:moveTo>
                  <a:cubicBezTo>
                    <a:pt x="3283575" y="293531"/>
                    <a:pt x="3102734" y="587063"/>
                    <a:pt x="2801154" y="888643"/>
                  </a:cubicBezTo>
                  <a:cubicBezTo>
                    <a:pt x="2499574" y="1190223"/>
                    <a:pt x="2121794" y="1581955"/>
                    <a:pt x="1654935" y="1809482"/>
                  </a:cubicBezTo>
                  <a:cubicBezTo>
                    <a:pt x="1188076" y="2037009"/>
                    <a:pt x="425003" y="2184043"/>
                    <a:pt x="0" y="2253803"/>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4092663" y="1582852"/>
            <a:ext cx="938800" cy="830997"/>
          </a:xfrm>
          <a:prstGeom prst="rect">
            <a:avLst/>
          </a:prstGeom>
          <a:noFill/>
        </p:spPr>
        <p:txBody>
          <a:bodyPr wrap="square" rtlCol="0">
            <a:spAutoFit/>
          </a:bodyPr>
          <a:lstStyle/>
          <a:p>
            <a:pPr algn="dist"/>
            <a:r>
              <a:rPr lang="en-US" altLang="zh-CN" sz="4800" dirty="0">
                <a:solidFill>
                  <a:schemeClr val="bg1"/>
                </a:solidFill>
                <a:latin typeface="Impact" panose="020B0806030902050204" pitchFamily="34" charset="0"/>
              </a:rPr>
              <a:t>03 </a:t>
            </a:r>
            <a:endParaRPr lang="zh-CN" altLang="en-US" sz="4800" dirty="0">
              <a:solidFill>
                <a:schemeClr val="bg1"/>
              </a:solidFill>
              <a:latin typeface="Impact" panose="020B0806030902050204" pitchFamily="34" charset="0"/>
            </a:endParaRPr>
          </a:p>
        </p:txBody>
      </p:sp>
      <p:sp>
        <p:nvSpPr>
          <p:cNvPr id="18" name="文本框 17"/>
          <p:cNvSpPr txBox="1"/>
          <p:nvPr/>
        </p:nvSpPr>
        <p:spPr>
          <a:xfrm>
            <a:off x="3394692" y="2421056"/>
            <a:ext cx="2334742" cy="400110"/>
          </a:xfrm>
          <a:prstGeom prst="rect">
            <a:avLst/>
          </a:prstGeom>
          <a:noFill/>
        </p:spPr>
        <p:txBody>
          <a:bodyPr wrap="square" rtlCol="0">
            <a:spAutoFit/>
          </a:bodyPr>
          <a:lstStyle/>
          <a:p>
            <a:pPr algn="dist"/>
            <a:r>
              <a:rPr lang="zh-CN" altLang="en-US" sz="2000" dirty="0">
                <a:solidFill>
                  <a:schemeClr val="bg1"/>
                </a:solidFill>
                <a:latin typeface="微软雅黑" panose="020B0503020204020204" pitchFamily="34" charset="-122"/>
                <a:ea typeface="微软雅黑" panose="020B0503020204020204" pitchFamily="34" charset="-122"/>
              </a:rPr>
              <a:t>聚类分析</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sp>
        <p:nvSpPr>
          <p:cNvPr id="21" name="Oval 6"/>
          <p:cNvSpPr>
            <a:spLocks noChangeArrowheads="1"/>
          </p:cNvSpPr>
          <p:nvPr/>
        </p:nvSpPr>
        <p:spPr bwMode="auto">
          <a:xfrm>
            <a:off x="7602424" y="-771282"/>
            <a:ext cx="2546919" cy="2546919"/>
          </a:xfrm>
          <a:prstGeom prst="ellipse">
            <a:avLst/>
          </a:prstGeom>
          <a:solidFill>
            <a:schemeClr val="bg1">
              <a:alpha val="50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22" name="组合 21"/>
          <p:cNvGrpSpPr/>
          <p:nvPr/>
        </p:nvGrpSpPr>
        <p:grpSpPr>
          <a:xfrm>
            <a:off x="7865475" y="-512811"/>
            <a:ext cx="1994218" cy="1993197"/>
            <a:chOff x="1485404" y="1620120"/>
            <a:chExt cx="1994218" cy="1993197"/>
          </a:xfrm>
        </p:grpSpPr>
        <p:sp>
          <p:nvSpPr>
            <p:cNvPr id="23" name="Freeform 7"/>
            <p:cNvSpPr/>
            <p:nvPr/>
          </p:nvSpPr>
          <p:spPr bwMode="auto">
            <a:xfrm>
              <a:off x="2482513" y="1620120"/>
              <a:ext cx="997109" cy="1993197"/>
            </a:xfrm>
            <a:custGeom>
              <a:avLst/>
              <a:gdLst>
                <a:gd name="T0" fmla="*/ 0 w 162"/>
                <a:gd name="T1" fmla="*/ 324 h 324"/>
                <a:gd name="T2" fmla="*/ 162 w 162"/>
                <a:gd name="T3" fmla="*/ 162 h 324"/>
                <a:gd name="T4" fmla="*/ 0 w 162"/>
                <a:gd name="T5" fmla="*/ 0 h 324"/>
              </a:gdLst>
              <a:ahLst/>
              <a:cxnLst>
                <a:cxn ang="0">
                  <a:pos x="T0" y="T1"/>
                </a:cxn>
                <a:cxn ang="0">
                  <a:pos x="T2" y="T3"/>
                </a:cxn>
                <a:cxn ang="0">
                  <a:pos x="T4" y="T5"/>
                </a:cxn>
              </a:cxnLst>
              <a:rect l="0" t="0" r="r" b="b"/>
              <a:pathLst>
                <a:path w="162" h="324">
                  <a:moveTo>
                    <a:pt x="0" y="324"/>
                  </a:moveTo>
                  <a:cubicBezTo>
                    <a:pt x="89" y="324"/>
                    <a:pt x="162" y="252"/>
                    <a:pt x="162" y="162"/>
                  </a:cubicBezTo>
                  <a:cubicBezTo>
                    <a:pt x="162" y="73"/>
                    <a:pt x="89" y="0"/>
                    <a:pt x="0" y="0"/>
                  </a:cubicBezTo>
                </a:path>
              </a:pathLst>
            </a:custGeom>
            <a:solidFill>
              <a:srgbClr val="3479A9"/>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Freeform 8"/>
            <p:cNvSpPr/>
            <p:nvPr/>
          </p:nvSpPr>
          <p:spPr bwMode="auto">
            <a:xfrm>
              <a:off x="1485404" y="1620120"/>
              <a:ext cx="997109" cy="1993197"/>
            </a:xfrm>
            <a:custGeom>
              <a:avLst/>
              <a:gdLst>
                <a:gd name="T0" fmla="*/ 162 w 162"/>
                <a:gd name="T1" fmla="*/ 0 h 324"/>
                <a:gd name="T2" fmla="*/ 0 w 162"/>
                <a:gd name="T3" fmla="*/ 162 h 324"/>
                <a:gd name="T4" fmla="*/ 162 w 162"/>
                <a:gd name="T5" fmla="*/ 324 h 324"/>
              </a:gdLst>
              <a:ahLst/>
              <a:cxnLst>
                <a:cxn ang="0">
                  <a:pos x="T0" y="T1"/>
                </a:cxn>
                <a:cxn ang="0">
                  <a:pos x="T2" y="T3"/>
                </a:cxn>
                <a:cxn ang="0">
                  <a:pos x="T4" y="T5"/>
                </a:cxn>
              </a:cxnLst>
              <a:rect l="0" t="0" r="r" b="b"/>
              <a:pathLst>
                <a:path w="162" h="324">
                  <a:moveTo>
                    <a:pt x="162" y="0"/>
                  </a:moveTo>
                  <a:cubicBezTo>
                    <a:pt x="73" y="0"/>
                    <a:pt x="0" y="73"/>
                    <a:pt x="0" y="162"/>
                  </a:cubicBezTo>
                  <a:cubicBezTo>
                    <a:pt x="0" y="252"/>
                    <a:pt x="73" y="324"/>
                    <a:pt x="162" y="324"/>
                  </a:cubicBezTo>
                </a:path>
              </a:pathLst>
            </a:custGeom>
            <a:solidFill>
              <a:srgbClr val="3479A9"/>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 name="Freeform 9"/>
            <p:cNvSpPr/>
            <p:nvPr/>
          </p:nvSpPr>
          <p:spPr bwMode="auto">
            <a:xfrm>
              <a:off x="3264059" y="2886939"/>
              <a:ext cx="178785" cy="258472"/>
            </a:xfrm>
            <a:custGeom>
              <a:avLst/>
              <a:gdLst>
                <a:gd name="T0" fmla="*/ 28 w 29"/>
                <a:gd name="T1" fmla="*/ 0 h 42"/>
                <a:gd name="T2" fmla="*/ 23 w 29"/>
                <a:gd name="T3" fmla="*/ 2 h 42"/>
                <a:gd name="T4" fmla="*/ 19 w 29"/>
                <a:gd name="T5" fmla="*/ 5 h 42"/>
                <a:gd name="T6" fmla="*/ 16 w 29"/>
                <a:gd name="T7" fmla="*/ 9 h 42"/>
                <a:gd name="T8" fmla="*/ 12 w 29"/>
                <a:gd name="T9" fmla="*/ 10 h 42"/>
                <a:gd name="T10" fmla="*/ 9 w 29"/>
                <a:gd name="T11" fmla="*/ 13 h 42"/>
                <a:gd name="T12" fmla="*/ 8 w 29"/>
                <a:gd name="T13" fmla="*/ 13 h 42"/>
                <a:gd name="T14" fmla="*/ 7 w 29"/>
                <a:gd name="T15" fmla="*/ 14 h 42"/>
                <a:gd name="T16" fmla="*/ 6 w 29"/>
                <a:gd name="T17" fmla="*/ 15 h 42"/>
                <a:gd name="T18" fmla="*/ 1 w 29"/>
                <a:gd name="T19" fmla="*/ 21 h 42"/>
                <a:gd name="T20" fmla="*/ 0 w 29"/>
                <a:gd name="T21" fmla="*/ 28 h 42"/>
                <a:gd name="T22" fmla="*/ 2 w 29"/>
                <a:gd name="T23" fmla="*/ 33 h 42"/>
                <a:gd name="T24" fmla="*/ 2 w 29"/>
                <a:gd name="T25" fmla="*/ 34 h 42"/>
                <a:gd name="T26" fmla="*/ 2 w 29"/>
                <a:gd name="T27" fmla="*/ 37 h 42"/>
                <a:gd name="T28" fmla="*/ 4 w 29"/>
                <a:gd name="T29" fmla="*/ 41 h 42"/>
                <a:gd name="T30" fmla="*/ 10 w 29"/>
                <a:gd name="T31" fmla="*/ 40 h 42"/>
                <a:gd name="T32" fmla="*/ 12 w 29"/>
                <a:gd name="T33" fmla="*/ 39 h 42"/>
                <a:gd name="T34" fmla="*/ 29 w 29"/>
                <a:gd name="T35" fmla="*/ 1 h 42"/>
                <a:gd name="T36" fmla="*/ 28 w 29"/>
                <a:gd name="T3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42">
                  <a:moveTo>
                    <a:pt x="28" y="0"/>
                  </a:moveTo>
                  <a:cubicBezTo>
                    <a:pt x="26" y="0"/>
                    <a:pt x="23" y="1"/>
                    <a:pt x="23" y="2"/>
                  </a:cubicBezTo>
                  <a:cubicBezTo>
                    <a:pt x="23" y="3"/>
                    <a:pt x="20" y="4"/>
                    <a:pt x="19" y="5"/>
                  </a:cubicBezTo>
                  <a:cubicBezTo>
                    <a:pt x="18" y="5"/>
                    <a:pt x="16" y="8"/>
                    <a:pt x="16" y="9"/>
                  </a:cubicBezTo>
                  <a:cubicBezTo>
                    <a:pt x="15" y="10"/>
                    <a:pt x="13" y="10"/>
                    <a:pt x="12" y="10"/>
                  </a:cubicBezTo>
                  <a:cubicBezTo>
                    <a:pt x="11" y="11"/>
                    <a:pt x="9" y="12"/>
                    <a:pt x="9" y="13"/>
                  </a:cubicBezTo>
                  <a:cubicBezTo>
                    <a:pt x="9" y="14"/>
                    <a:pt x="9" y="14"/>
                    <a:pt x="8" y="13"/>
                  </a:cubicBezTo>
                  <a:cubicBezTo>
                    <a:pt x="8" y="13"/>
                    <a:pt x="8" y="13"/>
                    <a:pt x="7" y="14"/>
                  </a:cubicBezTo>
                  <a:cubicBezTo>
                    <a:pt x="6" y="15"/>
                    <a:pt x="6" y="15"/>
                    <a:pt x="6" y="15"/>
                  </a:cubicBezTo>
                  <a:cubicBezTo>
                    <a:pt x="5" y="18"/>
                    <a:pt x="2" y="21"/>
                    <a:pt x="1" y="21"/>
                  </a:cubicBezTo>
                  <a:cubicBezTo>
                    <a:pt x="1" y="22"/>
                    <a:pt x="0" y="26"/>
                    <a:pt x="0" y="28"/>
                  </a:cubicBezTo>
                  <a:cubicBezTo>
                    <a:pt x="0" y="29"/>
                    <a:pt x="1" y="32"/>
                    <a:pt x="2" y="33"/>
                  </a:cubicBezTo>
                  <a:cubicBezTo>
                    <a:pt x="2" y="33"/>
                    <a:pt x="2" y="33"/>
                    <a:pt x="2" y="34"/>
                  </a:cubicBezTo>
                  <a:cubicBezTo>
                    <a:pt x="2" y="37"/>
                    <a:pt x="2" y="37"/>
                    <a:pt x="2" y="37"/>
                  </a:cubicBezTo>
                  <a:cubicBezTo>
                    <a:pt x="2" y="39"/>
                    <a:pt x="4" y="41"/>
                    <a:pt x="4" y="41"/>
                  </a:cubicBezTo>
                  <a:cubicBezTo>
                    <a:pt x="5" y="42"/>
                    <a:pt x="9" y="40"/>
                    <a:pt x="10" y="40"/>
                  </a:cubicBezTo>
                  <a:cubicBezTo>
                    <a:pt x="11" y="40"/>
                    <a:pt x="11" y="40"/>
                    <a:pt x="12" y="39"/>
                  </a:cubicBezTo>
                  <a:cubicBezTo>
                    <a:pt x="19" y="27"/>
                    <a:pt x="25" y="14"/>
                    <a:pt x="29" y="1"/>
                  </a:cubicBezTo>
                  <a:cubicBezTo>
                    <a:pt x="29" y="0"/>
                    <a:pt x="28" y="0"/>
                    <a:pt x="28"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 name="Freeform 10"/>
            <p:cNvSpPr/>
            <p:nvPr/>
          </p:nvSpPr>
          <p:spPr bwMode="auto">
            <a:xfrm>
              <a:off x="1491534" y="1903111"/>
              <a:ext cx="640560" cy="147012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5 w 104"/>
                <a:gd name="T99" fmla="*/ 103 h 239"/>
                <a:gd name="T100" fmla="*/ 9 w 104"/>
                <a:gd name="T101" fmla="*/ 103 h 239"/>
                <a:gd name="T102" fmla="*/ 28 w 104"/>
                <a:gd name="T103" fmla="*/ 120 h 239"/>
                <a:gd name="T104" fmla="*/ 36 w 104"/>
                <a:gd name="T105" fmla="*/ 126 h 239"/>
                <a:gd name="T106" fmla="*/ 45 w 104"/>
                <a:gd name="T107" fmla="*/ 132 h 239"/>
                <a:gd name="T108" fmla="*/ 42 w 104"/>
                <a:gd name="T109" fmla="*/ 149 h 239"/>
                <a:gd name="T110" fmla="*/ 46 w 104"/>
                <a:gd name="T111" fmla="*/ 16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17" y="36"/>
                    <a:pt x="4" y="66"/>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 name="Freeform 11"/>
            <p:cNvSpPr/>
            <p:nvPr/>
          </p:nvSpPr>
          <p:spPr bwMode="auto">
            <a:xfrm flipH="1">
              <a:off x="1910402" y="230869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 name="Freeform 12"/>
            <p:cNvSpPr/>
            <p:nvPr/>
          </p:nvSpPr>
          <p:spPr bwMode="auto">
            <a:xfrm>
              <a:off x="1799044" y="1748845"/>
              <a:ext cx="209433" cy="142007"/>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0 w 34"/>
                <a:gd name="T23" fmla="*/ 23 h 23"/>
                <a:gd name="T24" fmla="*/ 7 w 34"/>
                <a:gd name="T2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13" y="12"/>
                    <a:pt x="7" y="17"/>
                    <a:pt x="0" y="23"/>
                  </a:cubicBezTo>
                  <a:cubicBezTo>
                    <a:pt x="2" y="23"/>
                    <a:pt x="5" y="23"/>
                    <a:pt x="7" y="2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Freeform 13"/>
            <p:cNvSpPr/>
            <p:nvPr/>
          </p:nvSpPr>
          <p:spPr bwMode="auto">
            <a:xfrm>
              <a:off x="2217911" y="1840792"/>
              <a:ext cx="1205521" cy="1292360"/>
            </a:xfrm>
            <a:custGeom>
              <a:avLst/>
              <a:gdLst>
                <a:gd name="T0" fmla="*/ 67 w 196"/>
                <a:gd name="T1" fmla="*/ 193 h 210"/>
                <a:gd name="T2" fmla="*/ 81 w 196"/>
                <a:gd name="T3" fmla="*/ 152 h 210"/>
                <a:gd name="T4" fmla="*/ 82 w 196"/>
                <a:gd name="T5" fmla="*/ 133 h 210"/>
                <a:gd name="T6" fmla="*/ 69 w 196"/>
                <a:gd name="T7" fmla="*/ 111 h 210"/>
                <a:gd name="T8" fmla="*/ 89 w 196"/>
                <a:gd name="T9" fmla="*/ 128 h 210"/>
                <a:gd name="T10" fmla="*/ 99 w 196"/>
                <a:gd name="T11" fmla="*/ 112 h 210"/>
                <a:gd name="T12" fmla="*/ 90 w 196"/>
                <a:gd name="T13" fmla="*/ 102 h 210"/>
                <a:gd name="T14" fmla="*/ 106 w 196"/>
                <a:gd name="T15" fmla="*/ 112 h 210"/>
                <a:gd name="T16" fmla="*/ 115 w 196"/>
                <a:gd name="T17" fmla="*/ 118 h 210"/>
                <a:gd name="T18" fmla="*/ 123 w 196"/>
                <a:gd name="T19" fmla="*/ 137 h 210"/>
                <a:gd name="T20" fmla="*/ 132 w 196"/>
                <a:gd name="T21" fmla="*/ 126 h 210"/>
                <a:gd name="T22" fmla="*/ 145 w 196"/>
                <a:gd name="T23" fmla="*/ 120 h 210"/>
                <a:gd name="T24" fmla="*/ 153 w 196"/>
                <a:gd name="T25" fmla="*/ 133 h 210"/>
                <a:gd name="T26" fmla="*/ 161 w 196"/>
                <a:gd name="T27" fmla="*/ 143 h 210"/>
                <a:gd name="T28" fmla="*/ 161 w 196"/>
                <a:gd name="T29" fmla="*/ 137 h 210"/>
                <a:gd name="T30" fmla="*/ 171 w 196"/>
                <a:gd name="T31" fmla="*/ 118 h 210"/>
                <a:gd name="T32" fmla="*/ 181 w 196"/>
                <a:gd name="T33" fmla="*/ 97 h 210"/>
                <a:gd name="T34" fmla="*/ 182 w 196"/>
                <a:gd name="T35" fmla="*/ 86 h 210"/>
                <a:gd name="T36" fmla="*/ 193 w 196"/>
                <a:gd name="T37" fmla="*/ 78 h 210"/>
                <a:gd name="T38" fmla="*/ 154 w 196"/>
                <a:gd name="T39" fmla="*/ 10 h 210"/>
                <a:gd name="T40" fmla="*/ 144 w 196"/>
                <a:gd name="T41" fmla="*/ 2 h 210"/>
                <a:gd name="T42" fmla="*/ 131 w 196"/>
                <a:gd name="T43" fmla="*/ 5 h 210"/>
                <a:gd name="T44" fmla="*/ 116 w 196"/>
                <a:gd name="T45" fmla="*/ 12 h 210"/>
                <a:gd name="T46" fmla="*/ 110 w 196"/>
                <a:gd name="T47" fmla="*/ 15 h 210"/>
                <a:gd name="T48" fmla="*/ 92 w 196"/>
                <a:gd name="T49" fmla="*/ 19 h 210"/>
                <a:gd name="T50" fmla="*/ 78 w 196"/>
                <a:gd name="T51" fmla="*/ 24 h 210"/>
                <a:gd name="T52" fmla="*/ 61 w 196"/>
                <a:gd name="T53" fmla="*/ 20 h 210"/>
                <a:gd name="T54" fmla="*/ 46 w 196"/>
                <a:gd name="T55" fmla="*/ 19 h 210"/>
                <a:gd name="T56" fmla="*/ 33 w 196"/>
                <a:gd name="T57" fmla="*/ 34 h 210"/>
                <a:gd name="T58" fmla="*/ 32 w 196"/>
                <a:gd name="T59" fmla="*/ 53 h 210"/>
                <a:gd name="T60" fmla="*/ 23 w 196"/>
                <a:gd name="T61" fmla="*/ 61 h 210"/>
                <a:gd name="T62" fmla="*/ 20 w 196"/>
                <a:gd name="T63" fmla="*/ 47 h 210"/>
                <a:gd name="T64" fmla="*/ 17 w 196"/>
                <a:gd name="T65" fmla="*/ 54 h 210"/>
                <a:gd name="T66" fmla="*/ 20 w 196"/>
                <a:gd name="T67" fmla="*/ 64 h 210"/>
                <a:gd name="T68" fmla="*/ 17 w 196"/>
                <a:gd name="T69" fmla="*/ 70 h 210"/>
                <a:gd name="T70" fmla="*/ 10 w 196"/>
                <a:gd name="T71" fmla="*/ 82 h 210"/>
                <a:gd name="T72" fmla="*/ 23 w 196"/>
                <a:gd name="T73" fmla="*/ 85 h 210"/>
                <a:gd name="T74" fmla="*/ 37 w 196"/>
                <a:gd name="T75" fmla="*/ 83 h 210"/>
                <a:gd name="T76" fmla="*/ 41 w 196"/>
                <a:gd name="T77" fmla="*/ 89 h 210"/>
                <a:gd name="T78" fmla="*/ 43 w 196"/>
                <a:gd name="T79" fmla="*/ 78 h 210"/>
                <a:gd name="T80" fmla="*/ 49 w 196"/>
                <a:gd name="T81" fmla="*/ 85 h 210"/>
                <a:gd name="T82" fmla="*/ 55 w 196"/>
                <a:gd name="T83" fmla="*/ 93 h 210"/>
                <a:gd name="T84" fmla="*/ 55 w 196"/>
                <a:gd name="T85" fmla="*/ 87 h 210"/>
                <a:gd name="T86" fmla="*/ 65 w 196"/>
                <a:gd name="T87" fmla="*/ 93 h 210"/>
                <a:gd name="T88" fmla="*/ 56 w 196"/>
                <a:gd name="T89" fmla="*/ 98 h 210"/>
                <a:gd name="T90" fmla="*/ 37 w 196"/>
                <a:gd name="T91" fmla="*/ 90 h 210"/>
                <a:gd name="T92" fmla="*/ 12 w 196"/>
                <a:gd name="T93" fmla="*/ 94 h 210"/>
                <a:gd name="T94" fmla="*/ 1 w 196"/>
                <a:gd name="T95" fmla="*/ 115 h 210"/>
                <a:gd name="T96" fmla="*/ 18 w 196"/>
                <a:gd name="T97" fmla="*/ 146 h 210"/>
                <a:gd name="T98" fmla="*/ 29 w 196"/>
                <a:gd name="T99" fmla="*/ 145 h 210"/>
                <a:gd name="T100" fmla="*/ 38 w 196"/>
                <a:gd name="T101" fmla="*/ 171 h 210"/>
                <a:gd name="T102" fmla="*/ 45 w 196"/>
                <a:gd name="T103" fmla="*/ 20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6" h="210">
                  <a:moveTo>
                    <a:pt x="56" y="209"/>
                  </a:moveTo>
                  <a:cubicBezTo>
                    <a:pt x="58" y="208"/>
                    <a:pt x="61" y="203"/>
                    <a:pt x="62" y="202"/>
                  </a:cubicBezTo>
                  <a:cubicBezTo>
                    <a:pt x="64" y="201"/>
                    <a:pt x="64" y="197"/>
                    <a:pt x="65" y="196"/>
                  </a:cubicBezTo>
                  <a:cubicBezTo>
                    <a:pt x="65" y="195"/>
                    <a:pt x="67" y="194"/>
                    <a:pt x="67" y="193"/>
                  </a:cubicBezTo>
                  <a:cubicBezTo>
                    <a:pt x="68" y="193"/>
                    <a:pt x="70" y="184"/>
                    <a:pt x="72" y="183"/>
                  </a:cubicBezTo>
                  <a:cubicBezTo>
                    <a:pt x="74" y="181"/>
                    <a:pt x="76" y="171"/>
                    <a:pt x="76" y="168"/>
                  </a:cubicBezTo>
                  <a:cubicBezTo>
                    <a:pt x="76" y="165"/>
                    <a:pt x="77" y="158"/>
                    <a:pt x="77" y="157"/>
                  </a:cubicBezTo>
                  <a:cubicBezTo>
                    <a:pt x="78" y="155"/>
                    <a:pt x="80" y="153"/>
                    <a:pt x="81" y="152"/>
                  </a:cubicBezTo>
                  <a:cubicBezTo>
                    <a:pt x="82" y="152"/>
                    <a:pt x="86" y="145"/>
                    <a:pt x="87" y="143"/>
                  </a:cubicBezTo>
                  <a:cubicBezTo>
                    <a:pt x="89" y="140"/>
                    <a:pt x="90" y="135"/>
                    <a:pt x="90" y="134"/>
                  </a:cubicBezTo>
                  <a:cubicBezTo>
                    <a:pt x="90" y="133"/>
                    <a:pt x="87" y="132"/>
                    <a:pt x="86" y="132"/>
                  </a:cubicBezTo>
                  <a:cubicBezTo>
                    <a:pt x="85" y="133"/>
                    <a:pt x="83" y="133"/>
                    <a:pt x="82" y="133"/>
                  </a:cubicBezTo>
                  <a:cubicBezTo>
                    <a:pt x="81" y="133"/>
                    <a:pt x="79" y="128"/>
                    <a:pt x="77" y="127"/>
                  </a:cubicBezTo>
                  <a:cubicBezTo>
                    <a:pt x="76" y="126"/>
                    <a:pt x="75" y="121"/>
                    <a:pt x="74" y="120"/>
                  </a:cubicBezTo>
                  <a:cubicBezTo>
                    <a:pt x="73" y="118"/>
                    <a:pt x="71" y="116"/>
                    <a:pt x="70" y="115"/>
                  </a:cubicBezTo>
                  <a:cubicBezTo>
                    <a:pt x="70" y="114"/>
                    <a:pt x="70" y="111"/>
                    <a:pt x="69" y="111"/>
                  </a:cubicBezTo>
                  <a:cubicBezTo>
                    <a:pt x="69" y="110"/>
                    <a:pt x="71" y="111"/>
                    <a:pt x="71" y="112"/>
                  </a:cubicBezTo>
                  <a:cubicBezTo>
                    <a:pt x="71" y="114"/>
                    <a:pt x="75" y="118"/>
                    <a:pt x="76" y="120"/>
                  </a:cubicBezTo>
                  <a:cubicBezTo>
                    <a:pt x="77" y="122"/>
                    <a:pt x="80" y="127"/>
                    <a:pt x="80" y="129"/>
                  </a:cubicBezTo>
                  <a:cubicBezTo>
                    <a:pt x="81" y="130"/>
                    <a:pt x="87" y="129"/>
                    <a:pt x="89" y="128"/>
                  </a:cubicBezTo>
                  <a:cubicBezTo>
                    <a:pt x="91" y="128"/>
                    <a:pt x="94" y="126"/>
                    <a:pt x="94" y="125"/>
                  </a:cubicBezTo>
                  <a:cubicBezTo>
                    <a:pt x="94" y="125"/>
                    <a:pt x="97" y="123"/>
                    <a:pt x="98" y="123"/>
                  </a:cubicBezTo>
                  <a:cubicBezTo>
                    <a:pt x="99" y="122"/>
                    <a:pt x="100" y="118"/>
                    <a:pt x="100" y="118"/>
                  </a:cubicBezTo>
                  <a:cubicBezTo>
                    <a:pt x="101" y="117"/>
                    <a:pt x="100" y="113"/>
                    <a:pt x="99" y="112"/>
                  </a:cubicBezTo>
                  <a:cubicBezTo>
                    <a:pt x="99" y="111"/>
                    <a:pt x="95" y="110"/>
                    <a:pt x="95" y="111"/>
                  </a:cubicBezTo>
                  <a:cubicBezTo>
                    <a:pt x="94" y="111"/>
                    <a:pt x="93" y="108"/>
                    <a:pt x="92" y="107"/>
                  </a:cubicBezTo>
                  <a:cubicBezTo>
                    <a:pt x="92" y="106"/>
                    <a:pt x="89" y="105"/>
                    <a:pt x="89" y="104"/>
                  </a:cubicBezTo>
                  <a:cubicBezTo>
                    <a:pt x="89" y="104"/>
                    <a:pt x="90" y="103"/>
                    <a:pt x="90" y="102"/>
                  </a:cubicBezTo>
                  <a:cubicBezTo>
                    <a:pt x="90" y="102"/>
                    <a:pt x="95" y="105"/>
                    <a:pt x="96" y="107"/>
                  </a:cubicBezTo>
                  <a:cubicBezTo>
                    <a:pt x="97" y="108"/>
                    <a:pt x="99" y="111"/>
                    <a:pt x="99" y="112"/>
                  </a:cubicBezTo>
                  <a:cubicBezTo>
                    <a:pt x="99" y="112"/>
                    <a:pt x="103" y="113"/>
                    <a:pt x="104" y="112"/>
                  </a:cubicBezTo>
                  <a:cubicBezTo>
                    <a:pt x="105" y="111"/>
                    <a:pt x="106" y="112"/>
                    <a:pt x="106" y="112"/>
                  </a:cubicBezTo>
                  <a:cubicBezTo>
                    <a:pt x="106" y="112"/>
                    <a:pt x="106" y="112"/>
                    <a:pt x="107" y="112"/>
                  </a:cubicBezTo>
                  <a:cubicBezTo>
                    <a:pt x="111" y="112"/>
                    <a:pt x="111" y="112"/>
                    <a:pt x="111" y="112"/>
                  </a:cubicBezTo>
                  <a:cubicBezTo>
                    <a:pt x="113" y="114"/>
                    <a:pt x="113" y="115"/>
                    <a:pt x="113" y="116"/>
                  </a:cubicBezTo>
                  <a:cubicBezTo>
                    <a:pt x="113" y="116"/>
                    <a:pt x="115" y="118"/>
                    <a:pt x="115" y="118"/>
                  </a:cubicBezTo>
                  <a:cubicBezTo>
                    <a:pt x="116" y="118"/>
                    <a:pt x="117" y="121"/>
                    <a:pt x="117" y="121"/>
                  </a:cubicBezTo>
                  <a:cubicBezTo>
                    <a:pt x="117" y="122"/>
                    <a:pt x="119" y="126"/>
                    <a:pt x="120" y="127"/>
                  </a:cubicBezTo>
                  <a:cubicBezTo>
                    <a:pt x="120" y="129"/>
                    <a:pt x="122" y="132"/>
                    <a:pt x="123" y="133"/>
                  </a:cubicBezTo>
                  <a:cubicBezTo>
                    <a:pt x="123" y="134"/>
                    <a:pt x="123" y="136"/>
                    <a:pt x="123" y="137"/>
                  </a:cubicBezTo>
                  <a:cubicBezTo>
                    <a:pt x="123" y="138"/>
                    <a:pt x="125" y="139"/>
                    <a:pt x="126" y="139"/>
                  </a:cubicBezTo>
                  <a:cubicBezTo>
                    <a:pt x="127" y="139"/>
                    <a:pt x="128" y="133"/>
                    <a:pt x="129" y="131"/>
                  </a:cubicBezTo>
                  <a:cubicBezTo>
                    <a:pt x="129" y="129"/>
                    <a:pt x="131" y="127"/>
                    <a:pt x="131" y="127"/>
                  </a:cubicBezTo>
                  <a:cubicBezTo>
                    <a:pt x="132" y="127"/>
                    <a:pt x="132" y="126"/>
                    <a:pt x="132" y="126"/>
                  </a:cubicBezTo>
                  <a:cubicBezTo>
                    <a:pt x="132" y="125"/>
                    <a:pt x="134" y="125"/>
                    <a:pt x="134" y="125"/>
                  </a:cubicBezTo>
                  <a:cubicBezTo>
                    <a:pt x="135" y="124"/>
                    <a:pt x="135" y="120"/>
                    <a:pt x="136" y="120"/>
                  </a:cubicBezTo>
                  <a:cubicBezTo>
                    <a:pt x="137" y="119"/>
                    <a:pt x="140" y="117"/>
                    <a:pt x="141" y="117"/>
                  </a:cubicBezTo>
                  <a:cubicBezTo>
                    <a:pt x="142" y="117"/>
                    <a:pt x="144" y="119"/>
                    <a:pt x="145" y="120"/>
                  </a:cubicBezTo>
                  <a:cubicBezTo>
                    <a:pt x="146" y="121"/>
                    <a:pt x="146" y="124"/>
                    <a:pt x="146" y="124"/>
                  </a:cubicBezTo>
                  <a:cubicBezTo>
                    <a:pt x="146" y="125"/>
                    <a:pt x="147" y="127"/>
                    <a:pt x="149" y="127"/>
                  </a:cubicBezTo>
                  <a:cubicBezTo>
                    <a:pt x="150" y="127"/>
                    <a:pt x="150" y="129"/>
                    <a:pt x="151" y="129"/>
                  </a:cubicBezTo>
                  <a:cubicBezTo>
                    <a:pt x="151" y="130"/>
                    <a:pt x="152" y="132"/>
                    <a:pt x="153" y="133"/>
                  </a:cubicBezTo>
                  <a:cubicBezTo>
                    <a:pt x="153" y="133"/>
                    <a:pt x="153" y="136"/>
                    <a:pt x="153" y="136"/>
                  </a:cubicBezTo>
                  <a:cubicBezTo>
                    <a:pt x="153" y="137"/>
                    <a:pt x="153" y="140"/>
                    <a:pt x="153" y="140"/>
                  </a:cubicBezTo>
                  <a:cubicBezTo>
                    <a:pt x="153" y="141"/>
                    <a:pt x="157" y="146"/>
                    <a:pt x="159" y="147"/>
                  </a:cubicBezTo>
                  <a:cubicBezTo>
                    <a:pt x="161" y="148"/>
                    <a:pt x="161" y="144"/>
                    <a:pt x="161" y="143"/>
                  </a:cubicBezTo>
                  <a:cubicBezTo>
                    <a:pt x="160" y="142"/>
                    <a:pt x="157" y="139"/>
                    <a:pt x="156" y="138"/>
                  </a:cubicBezTo>
                  <a:cubicBezTo>
                    <a:pt x="156" y="137"/>
                    <a:pt x="156" y="134"/>
                    <a:pt x="156" y="133"/>
                  </a:cubicBezTo>
                  <a:cubicBezTo>
                    <a:pt x="156" y="132"/>
                    <a:pt x="158" y="133"/>
                    <a:pt x="159" y="134"/>
                  </a:cubicBezTo>
                  <a:cubicBezTo>
                    <a:pt x="160" y="135"/>
                    <a:pt x="161" y="136"/>
                    <a:pt x="161" y="137"/>
                  </a:cubicBezTo>
                  <a:cubicBezTo>
                    <a:pt x="161" y="137"/>
                    <a:pt x="167" y="134"/>
                    <a:pt x="167" y="131"/>
                  </a:cubicBezTo>
                  <a:cubicBezTo>
                    <a:pt x="167" y="127"/>
                    <a:pt x="169" y="123"/>
                    <a:pt x="169" y="122"/>
                  </a:cubicBezTo>
                  <a:cubicBezTo>
                    <a:pt x="170" y="121"/>
                    <a:pt x="169" y="120"/>
                    <a:pt x="168" y="120"/>
                  </a:cubicBezTo>
                  <a:cubicBezTo>
                    <a:pt x="168" y="120"/>
                    <a:pt x="169" y="117"/>
                    <a:pt x="171" y="118"/>
                  </a:cubicBezTo>
                  <a:cubicBezTo>
                    <a:pt x="172" y="118"/>
                    <a:pt x="176" y="113"/>
                    <a:pt x="177" y="112"/>
                  </a:cubicBezTo>
                  <a:cubicBezTo>
                    <a:pt x="178" y="110"/>
                    <a:pt x="180" y="109"/>
                    <a:pt x="180" y="108"/>
                  </a:cubicBezTo>
                  <a:cubicBezTo>
                    <a:pt x="180" y="108"/>
                    <a:pt x="182" y="104"/>
                    <a:pt x="182" y="102"/>
                  </a:cubicBezTo>
                  <a:cubicBezTo>
                    <a:pt x="182" y="101"/>
                    <a:pt x="181" y="98"/>
                    <a:pt x="181" y="97"/>
                  </a:cubicBezTo>
                  <a:cubicBezTo>
                    <a:pt x="181" y="96"/>
                    <a:pt x="179" y="94"/>
                    <a:pt x="179" y="94"/>
                  </a:cubicBezTo>
                  <a:cubicBezTo>
                    <a:pt x="179" y="93"/>
                    <a:pt x="178" y="91"/>
                    <a:pt x="178" y="90"/>
                  </a:cubicBezTo>
                  <a:cubicBezTo>
                    <a:pt x="179" y="90"/>
                    <a:pt x="180" y="90"/>
                    <a:pt x="180" y="89"/>
                  </a:cubicBezTo>
                  <a:cubicBezTo>
                    <a:pt x="180" y="89"/>
                    <a:pt x="182" y="87"/>
                    <a:pt x="182" y="86"/>
                  </a:cubicBezTo>
                  <a:cubicBezTo>
                    <a:pt x="182" y="85"/>
                    <a:pt x="183" y="87"/>
                    <a:pt x="184" y="88"/>
                  </a:cubicBezTo>
                  <a:cubicBezTo>
                    <a:pt x="185" y="89"/>
                    <a:pt x="185" y="93"/>
                    <a:pt x="186" y="93"/>
                  </a:cubicBezTo>
                  <a:cubicBezTo>
                    <a:pt x="187" y="94"/>
                    <a:pt x="191" y="89"/>
                    <a:pt x="190" y="86"/>
                  </a:cubicBezTo>
                  <a:cubicBezTo>
                    <a:pt x="190" y="82"/>
                    <a:pt x="192" y="79"/>
                    <a:pt x="193" y="78"/>
                  </a:cubicBezTo>
                  <a:cubicBezTo>
                    <a:pt x="193" y="78"/>
                    <a:pt x="195" y="75"/>
                    <a:pt x="196" y="74"/>
                  </a:cubicBezTo>
                  <a:cubicBezTo>
                    <a:pt x="188" y="50"/>
                    <a:pt x="174" y="28"/>
                    <a:pt x="156" y="11"/>
                  </a:cubicBezTo>
                  <a:cubicBezTo>
                    <a:pt x="156" y="11"/>
                    <a:pt x="156" y="11"/>
                    <a:pt x="156" y="11"/>
                  </a:cubicBezTo>
                  <a:cubicBezTo>
                    <a:pt x="154" y="10"/>
                    <a:pt x="154" y="10"/>
                    <a:pt x="154" y="10"/>
                  </a:cubicBezTo>
                  <a:cubicBezTo>
                    <a:pt x="152" y="10"/>
                    <a:pt x="151" y="7"/>
                    <a:pt x="151" y="7"/>
                  </a:cubicBezTo>
                  <a:cubicBezTo>
                    <a:pt x="151" y="7"/>
                    <a:pt x="151" y="6"/>
                    <a:pt x="151" y="6"/>
                  </a:cubicBezTo>
                  <a:cubicBezTo>
                    <a:pt x="150" y="5"/>
                    <a:pt x="148" y="3"/>
                    <a:pt x="147" y="2"/>
                  </a:cubicBezTo>
                  <a:cubicBezTo>
                    <a:pt x="146" y="2"/>
                    <a:pt x="145" y="2"/>
                    <a:pt x="144" y="2"/>
                  </a:cubicBezTo>
                  <a:cubicBezTo>
                    <a:pt x="143" y="2"/>
                    <a:pt x="140" y="1"/>
                    <a:pt x="139" y="1"/>
                  </a:cubicBezTo>
                  <a:cubicBezTo>
                    <a:pt x="139" y="0"/>
                    <a:pt x="137" y="1"/>
                    <a:pt x="137" y="2"/>
                  </a:cubicBezTo>
                  <a:cubicBezTo>
                    <a:pt x="137" y="3"/>
                    <a:pt x="133" y="4"/>
                    <a:pt x="133" y="4"/>
                  </a:cubicBezTo>
                  <a:cubicBezTo>
                    <a:pt x="133" y="5"/>
                    <a:pt x="131" y="5"/>
                    <a:pt x="131" y="5"/>
                  </a:cubicBezTo>
                  <a:cubicBezTo>
                    <a:pt x="131" y="4"/>
                    <a:pt x="128" y="6"/>
                    <a:pt x="126" y="6"/>
                  </a:cubicBezTo>
                  <a:cubicBezTo>
                    <a:pt x="125" y="6"/>
                    <a:pt x="122" y="7"/>
                    <a:pt x="121" y="8"/>
                  </a:cubicBezTo>
                  <a:cubicBezTo>
                    <a:pt x="121" y="8"/>
                    <a:pt x="119" y="9"/>
                    <a:pt x="119" y="10"/>
                  </a:cubicBezTo>
                  <a:cubicBezTo>
                    <a:pt x="119" y="11"/>
                    <a:pt x="117" y="12"/>
                    <a:pt x="116" y="12"/>
                  </a:cubicBezTo>
                  <a:cubicBezTo>
                    <a:pt x="115" y="12"/>
                    <a:pt x="116" y="15"/>
                    <a:pt x="116" y="15"/>
                  </a:cubicBezTo>
                  <a:cubicBezTo>
                    <a:pt x="117" y="16"/>
                    <a:pt x="115" y="15"/>
                    <a:pt x="114" y="15"/>
                  </a:cubicBezTo>
                  <a:cubicBezTo>
                    <a:pt x="113" y="14"/>
                    <a:pt x="112" y="16"/>
                    <a:pt x="112" y="16"/>
                  </a:cubicBezTo>
                  <a:cubicBezTo>
                    <a:pt x="111" y="17"/>
                    <a:pt x="110" y="16"/>
                    <a:pt x="110" y="15"/>
                  </a:cubicBezTo>
                  <a:cubicBezTo>
                    <a:pt x="110" y="14"/>
                    <a:pt x="108" y="14"/>
                    <a:pt x="108" y="14"/>
                  </a:cubicBezTo>
                  <a:cubicBezTo>
                    <a:pt x="107" y="15"/>
                    <a:pt x="106" y="14"/>
                    <a:pt x="105" y="14"/>
                  </a:cubicBezTo>
                  <a:cubicBezTo>
                    <a:pt x="104" y="13"/>
                    <a:pt x="101" y="17"/>
                    <a:pt x="100" y="18"/>
                  </a:cubicBezTo>
                  <a:cubicBezTo>
                    <a:pt x="99" y="19"/>
                    <a:pt x="93" y="20"/>
                    <a:pt x="92" y="19"/>
                  </a:cubicBezTo>
                  <a:cubicBezTo>
                    <a:pt x="91" y="19"/>
                    <a:pt x="90" y="22"/>
                    <a:pt x="91" y="22"/>
                  </a:cubicBezTo>
                  <a:cubicBezTo>
                    <a:pt x="92" y="22"/>
                    <a:pt x="89" y="22"/>
                    <a:pt x="87" y="22"/>
                  </a:cubicBezTo>
                  <a:cubicBezTo>
                    <a:pt x="86" y="22"/>
                    <a:pt x="81" y="24"/>
                    <a:pt x="80" y="25"/>
                  </a:cubicBezTo>
                  <a:cubicBezTo>
                    <a:pt x="79" y="26"/>
                    <a:pt x="78" y="25"/>
                    <a:pt x="78" y="24"/>
                  </a:cubicBezTo>
                  <a:cubicBezTo>
                    <a:pt x="78" y="23"/>
                    <a:pt x="76" y="23"/>
                    <a:pt x="75" y="23"/>
                  </a:cubicBezTo>
                  <a:cubicBezTo>
                    <a:pt x="75" y="22"/>
                    <a:pt x="74" y="26"/>
                    <a:pt x="73" y="27"/>
                  </a:cubicBezTo>
                  <a:cubicBezTo>
                    <a:pt x="72" y="28"/>
                    <a:pt x="70" y="24"/>
                    <a:pt x="68" y="23"/>
                  </a:cubicBezTo>
                  <a:cubicBezTo>
                    <a:pt x="66" y="23"/>
                    <a:pt x="62" y="21"/>
                    <a:pt x="61" y="20"/>
                  </a:cubicBezTo>
                  <a:cubicBezTo>
                    <a:pt x="60" y="20"/>
                    <a:pt x="58" y="18"/>
                    <a:pt x="58" y="17"/>
                  </a:cubicBezTo>
                  <a:cubicBezTo>
                    <a:pt x="57" y="17"/>
                    <a:pt x="54" y="16"/>
                    <a:pt x="53" y="16"/>
                  </a:cubicBezTo>
                  <a:cubicBezTo>
                    <a:pt x="52" y="16"/>
                    <a:pt x="49" y="18"/>
                    <a:pt x="49" y="19"/>
                  </a:cubicBezTo>
                  <a:cubicBezTo>
                    <a:pt x="48" y="19"/>
                    <a:pt x="47" y="19"/>
                    <a:pt x="46" y="19"/>
                  </a:cubicBezTo>
                  <a:cubicBezTo>
                    <a:pt x="46" y="20"/>
                    <a:pt x="42" y="23"/>
                    <a:pt x="41" y="24"/>
                  </a:cubicBezTo>
                  <a:cubicBezTo>
                    <a:pt x="40" y="25"/>
                    <a:pt x="37" y="29"/>
                    <a:pt x="37" y="31"/>
                  </a:cubicBezTo>
                  <a:cubicBezTo>
                    <a:pt x="36" y="32"/>
                    <a:pt x="35" y="32"/>
                    <a:pt x="34" y="32"/>
                  </a:cubicBezTo>
                  <a:cubicBezTo>
                    <a:pt x="34" y="32"/>
                    <a:pt x="33" y="33"/>
                    <a:pt x="33" y="34"/>
                  </a:cubicBezTo>
                  <a:cubicBezTo>
                    <a:pt x="33" y="34"/>
                    <a:pt x="30" y="36"/>
                    <a:pt x="29" y="38"/>
                  </a:cubicBezTo>
                  <a:cubicBezTo>
                    <a:pt x="29" y="40"/>
                    <a:pt x="30" y="44"/>
                    <a:pt x="30" y="45"/>
                  </a:cubicBezTo>
                  <a:cubicBezTo>
                    <a:pt x="30" y="47"/>
                    <a:pt x="31" y="49"/>
                    <a:pt x="32" y="49"/>
                  </a:cubicBezTo>
                  <a:cubicBezTo>
                    <a:pt x="33" y="49"/>
                    <a:pt x="33" y="52"/>
                    <a:pt x="32" y="53"/>
                  </a:cubicBezTo>
                  <a:cubicBezTo>
                    <a:pt x="32" y="53"/>
                    <a:pt x="33" y="54"/>
                    <a:pt x="33" y="55"/>
                  </a:cubicBezTo>
                  <a:cubicBezTo>
                    <a:pt x="33" y="55"/>
                    <a:pt x="30" y="56"/>
                    <a:pt x="29" y="56"/>
                  </a:cubicBezTo>
                  <a:cubicBezTo>
                    <a:pt x="29" y="57"/>
                    <a:pt x="27" y="58"/>
                    <a:pt x="27" y="59"/>
                  </a:cubicBezTo>
                  <a:cubicBezTo>
                    <a:pt x="27" y="60"/>
                    <a:pt x="24" y="60"/>
                    <a:pt x="23" y="61"/>
                  </a:cubicBezTo>
                  <a:cubicBezTo>
                    <a:pt x="24" y="60"/>
                    <a:pt x="24" y="60"/>
                    <a:pt x="24" y="59"/>
                  </a:cubicBezTo>
                  <a:cubicBezTo>
                    <a:pt x="25" y="58"/>
                    <a:pt x="24" y="57"/>
                    <a:pt x="24" y="56"/>
                  </a:cubicBezTo>
                  <a:cubicBezTo>
                    <a:pt x="23" y="56"/>
                    <a:pt x="23" y="51"/>
                    <a:pt x="22" y="50"/>
                  </a:cubicBezTo>
                  <a:cubicBezTo>
                    <a:pt x="22" y="49"/>
                    <a:pt x="20" y="47"/>
                    <a:pt x="20" y="47"/>
                  </a:cubicBezTo>
                  <a:cubicBezTo>
                    <a:pt x="19" y="47"/>
                    <a:pt x="20" y="46"/>
                    <a:pt x="20" y="45"/>
                  </a:cubicBezTo>
                  <a:cubicBezTo>
                    <a:pt x="20" y="44"/>
                    <a:pt x="18" y="44"/>
                    <a:pt x="17" y="45"/>
                  </a:cubicBezTo>
                  <a:cubicBezTo>
                    <a:pt x="17" y="45"/>
                    <a:pt x="16" y="50"/>
                    <a:pt x="16" y="51"/>
                  </a:cubicBezTo>
                  <a:cubicBezTo>
                    <a:pt x="16" y="52"/>
                    <a:pt x="17" y="54"/>
                    <a:pt x="17" y="54"/>
                  </a:cubicBezTo>
                  <a:cubicBezTo>
                    <a:pt x="18" y="54"/>
                    <a:pt x="18" y="57"/>
                    <a:pt x="17" y="57"/>
                  </a:cubicBezTo>
                  <a:cubicBezTo>
                    <a:pt x="16" y="57"/>
                    <a:pt x="15" y="60"/>
                    <a:pt x="16" y="61"/>
                  </a:cubicBezTo>
                  <a:cubicBezTo>
                    <a:pt x="16" y="62"/>
                    <a:pt x="15" y="63"/>
                    <a:pt x="15" y="64"/>
                  </a:cubicBezTo>
                  <a:cubicBezTo>
                    <a:pt x="14" y="64"/>
                    <a:pt x="18" y="64"/>
                    <a:pt x="20" y="64"/>
                  </a:cubicBezTo>
                  <a:cubicBezTo>
                    <a:pt x="21" y="64"/>
                    <a:pt x="23" y="64"/>
                    <a:pt x="22" y="64"/>
                  </a:cubicBezTo>
                  <a:cubicBezTo>
                    <a:pt x="22" y="65"/>
                    <a:pt x="19" y="65"/>
                    <a:pt x="19" y="66"/>
                  </a:cubicBezTo>
                  <a:cubicBezTo>
                    <a:pt x="18" y="67"/>
                    <a:pt x="16" y="68"/>
                    <a:pt x="16" y="69"/>
                  </a:cubicBezTo>
                  <a:cubicBezTo>
                    <a:pt x="15" y="69"/>
                    <a:pt x="16" y="70"/>
                    <a:pt x="17" y="70"/>
                  </a:cubicBezTo>
                  <a:cubicBezTo>
                    <a:pt x="18" y="70"/>
                    <a:pt x="19" y="73"/>
                    <a:pt x="20" y="74"/>
                  </a:cubicBezTo>
                  <a:cubicBezTo>
                    <a:pt x="20" y="75"/>
                    <a:pt x="20" y="76"/>
                    <a:pt x="20" y="77"/>
                  </a:cubicBezTo>
                  <a:cubicBezTo>
                    <a:pt x="20" y="77"/>
                    <a:pt x="15" y="76"/>
                    <a:pt x="14" y="77"/>
                  </a:cubicBezTo>
                  <a:cubicBezTo>
                    <a:pt x="12" y="77"/>
                    <a:pt x="10" y="81"/>
                    <a:pt x="10" y="82"/>
                  </a:cubicBezTo>
                  <a:cubicBezTo>
                    <a:pt x="10" y="83"/>
                    <a:pt x="10" y="87"/>
                    <a:pt x="10" y="88"/>
                  </a:cubicBezTo>
                  <a:cubicBezTo>
                    <a:pt x="11" y="89"/>
                    <a:pt x="14" y="89"/>
                    <a:pt x="15" y="90"/>
                  </a:cubicBezTo>
                  <a:cubicBezTo>
                    <a:pt x="15" y="90"/>
                    <a:pt x="19" y="90"/>
                    <a:pt x="19" y="90"/>
                  </a:cubicBezTo>
                  <a:cubicBezTo>
                    <a:pt x="20" y="91"/>
                    <a:pt x="22" y="87"/>
                    <a:pt x="23" y="85"/>
                  </a:cubicBezTo>
                  <a:cubicBezTo>
                    <a:pt x="23" y="84"/>
                    <a:pt x="26" y="81"/>
                    <a:pt x="27" y="80"/>
                  </a:cubicBezTo>
                  <a:cubicBezTo>
                    <a:pt x="28" y="78"/>
                    <a:pt x="31" y="79"/>
                    <a:pt x="32" y="78"/>
                  </a:cubicBezTo>
                  <a:cubicBezTo>
                    <a:pt x="33" y="77"/>
                    <a:pt x="33" y="81"/>
                    <a:pt x="33" y="83"/>
                  </a:cubicBezTo>
                  <a:cubicBezTo>
                    <a:pt x="34" y="84"/>
                    <a:pt x="37" y="84"/>
                    <a:pt x="37" y="83"/>
                  </a:cubicBezTo>
                  <a:cubicBezTo>
                    <a:pt x="36" y="81"/>
                    <a:pt x="37" y="80"/>
                    <a:pt x="37" y="81"/>
                  </a:cubicBezTo>
                  <a:cubicBezTo>
                    <a:pt x="37" y="81"/>
                    <a:pt x="41" y="83"/>
                    <a:pt x="41" y="84"/>
                  </a:cubicBezTo>
                  <a:cubicBezTo>
                    <a:pt x="42" y="85"/>
                    <a:pt x="42" y="87"/>
                    <a:pt x="41" y="87"/>
                  </a:cubicBezTo>
                  <a:cubicBezTo>
                    <a:pt x="40" y="87"/>
                    <a:pt x="40" y="89"/>
                    <a:pt x="41" y="89"/>
                  </a:cubicBezTo>
                  <a:cubicBezTo>
                    <a:pt x="42" y="89"/>
                    <a:pt x="43" y="87"/>
                    <a:pt x="44" y="86"/>
                  </a:cubicBezTo>
                  <a:cubicBezTo>
                    <a:pt x="45" y="86"/>
                    <a:pt x="45" y="84"/>
                    <a:pt x="45" y="84"/>
                  </a:cubicBezTo>
                  <a:cubicBezTo>
                    <a:pt x="45" y="84"/>
                    <a:pt x="46" y="82"/>
                    <a:pt x="46" y="83"/>
                  </a:cubicBezTo>
                  <a:cubicBezTo>
                    <a:pt x="47" y="83"/>
                    <a:pt x="44" y="79"/>
                    <a:pt x="43" y="78"/>
                  </a:cubicBezTo>
                  <a:cubicBezTo>
                    <a:pt x="41" y="76"/>
                    <a:pt x="42" y="77"/>
                    <a:pt x="45" y="79"/>
                  </a:cubicBezTo>
                  <a:cubicBezTo>
                    <a:pt x="45" y="79"/>
                    <a:pt x="45" y="79"/>
                    <a:pt x="47" y="82"/>
                  </a:cubicBezTo>
                  <a:cubicBezTo>
                    <a:pt x="47" y="82"/>
                    <a:pt x="48" y="84"/>
                    <a:pt x="48" y="84"/>
                  </a:cubicBezTo>
                  <a:cubicBezTo>
                    <a:pt x="49" y="85"/>
                    <a:pt x="49" y="85"/>
                    <a:pt x="49" y="85"/>
                  </a:cubicBezTo>
                  <a:cubicBezTo>
                    <a:pt x="49" y="86"/>
                    <a:pt x="49" y="88"/>
                    <a:pt x="49" y="89"/>
                  </a:cubicBezTo>
                  <a:cubicBezTo>
                    <a:pt x="49" y="90"/>
                    <a:pt x="51" y="91"/>
                    <a:pt x="52" y="91"/>
                  </a:cubicBezTo>
                  <a:cubicBezTo>
                    <a:pt x="53" y="91"/>
                    <a:pt x="53" y="91"/>
                    <a:pt x="53" y="91"/>
                  </a:cubicBezTo>
                  <a:cubicBezTo>
                    <a:pt x="53" y="91"/>
                    <a:pt x="54" y="93"/>
                    <a:pt x="55" y="93"/>
                  </a:cubicBezTo>
                  <a:cubicBezTo>
                    <a:pt x="55" y="93"/>
                    <a:pt x="56" y="91"/>
                    <a:pt x="55" y="91"/>
                  </a:cubicBezTo>
                  <a:cubicBezTo>
                    <a:pt x="54" y="91"/>
                    <a:pt x="54" y="88"/>
                    <a:pt x="54" y="86"/>
                  </a:cubicBezTo>
                  <a:cubicBezTo>
                    <a:pt x="54" y="85"/>
                    <a:pt x="55" y="84"/>
                    <a:pt x="55" y="84"/>
                  </a:cubicBezTo>
                  <a:cubicBezTo>
                    <a:pt x="55" y="84"/>
                    <a:pt x="55" y="87"/>
                    <a:pt x="55" y="87"/>
                  </a:cubicBezTo>
                  <a:cubicBezTo>
                    <a:pt x="55" y="88"/>
                    <a:pt x="55" y="89"/>
                    <a:pt x="56" y="90"/>
                  </a:cubicBezTo>
                  <a:cubicBezTo>
                    <a:pt x="56" y="90"/>
                    <a:pt x="56" y="90"/>
                    <a:pt x="57" y="91"/>
                  </a:cubicBezTo>
                  <a:cubicBezTo>
                    <a:pt x="59" y="92"/>
                    <a:pt x="59" y="92"/>
                    <a:pt x="59" y="92"/>
                  </a:cubicBezTo>
                  <a:cubicBezTo>
                    <a:pt x="62" y="92"/>
                    <a:pt x="66" y="92"/>
                    <a:pt x="65" y="93"/>
                  </a:cubicBezTo>
                  <a:cubicBezTo>
                    <a:pt x="65" y="93"/>
                    <a:pt x="68" y="94"/>
                    <a:pt x="68" y="93"/>
                  </a:cubicBezTo>
                  <a:cubicBezTo>
                    <a:pt x="68" y="92"/>
                    <a:pt x="68" y="93"/>
                    <a:pt x="68" y="93"/>
                  </a:cubicBezTo>
                  <a:cubicBezTo>
                    <a:pt x="68" y="94"/>
                    <a:pt x="66" y="97"/>
                    <a:pt x="66" y="98"/>
                  </a:cubicBezTo>
                  <a:cubicBezTo>
                    <a:pt x="65" y="99"/>
                    <a:pt x="59" y="98"/>
                    <a:pt x="56" y="98"/>
                  </a:cubicBezTo>
                  <a:cubicBezTo>
                    <a:pt x="53" y="98"/>
                    <a:pt x="49" y="99"/>
                    <a:pt x="48" y="100"/>
                  </a:cubicBezTo>
                  <a:cubicBezTo>
                    <a:pt x="48" y="100"/>
                    <a:pt x="43" y="98"/>
                    <a:pt x="41" y="97"/>
                  </a:cubicBezTo>
                  <a:cubicBezTo>
                    <a:pt x="39" y="96"/>
                    <a:pt x="38" y="93"/>
                    <a:pt x="37" y="92"/>
                  </a:cubicBezTo>
                  <a:cubicBezTo>
                    <a:pt x="37" y="92"/>
                    <a:pt x="37" y="91"/>
                    <a:pt x="37" y="90"/>
                  </a:cubicBezTo>
                  <a:cubicBezTo>
                    <a:pt x="37" y="90"/>
                    <a:pt x="32" y="89"/>
                    <a:pt x="31" y="90"/>
                  </a:cubicBezTo>
                  <a:cubicBezTo>
                    <a:pt x="30" y="90"/>
                    <a:pt x="22" y="91"/>
                    <a:pt x="21" y="92"/>
                  </a:cubicBezTo>
                  <a:cubicBezTo>
                    <a:pt x="19" y="93"/>
                    <a:pt x="16" y="92"/>
                    <a:pt x="16" y="92"/>
                  </a:cubicBezTo>
                  <a:cubicBezTo>
                    <a:pt x="15" y="92"/>
                    <a:pt x="13" y="94"/>
                    <a:pt x="12" y="94"/>
                  </a:cubicBezTo>
                  <a:cubicBezTo>
                    <a:pt x="11" y="95"/>
                    <a:pt x="10" y="98"/>
                    <a:pt x="9" y="102"/>
                  </a:cubicBezTo>
                  <a:cubicBezTo>
                    <a:pt x="9" y="102"/>
                    <a:pt x="9" y="102"/>
                    <a:pt x="8" y="104"/>
                  </a:cubicBezTo>
                  <a:cubicBezTo>
                    <a:pt x="7" y="106"/>
                    <a:pt x="7" y="106"/>
                    <a:pt x="7" y="106"/>
                  </a:cubicBezTo>
                  <a:cubicBezTo>
                    <a:pt x="5" y="108"/>
                    <a:pt x="2" y="114"/>
                    <a:pt x="1" y="115"/>
                  </a:cubicBezTo>
                  <a:cubicBezTo>
                    <a:pt x="1" y="116"/>
                    <a:pt x="0" y="125"/>
                    <a:pt x="0" y="128"/>
                  </a:cubicBezTo>
                  <a:cubicBezTo>
                    <a:pt x="0" y="130"/>
                    <a:pt x="3" y="137"/>
                    <a:pt x="3" y="138"/>
                  </a:cubicBezTo>
                  <a:cubicBezTo>
                    <a:pt x="4" y="140"/>
                    <a:pt x="8" y="144"/>
                    <a:pt x="10" y="145"/>
                  </a:cubicBezTo>
                  <a:cubicBezTo>
                    <a:pt x="11" y="145"/>
                    <a:pt x="16" y="146"/>
                    <a:pt x="18" y="146"/>
                  </a:cubicBezTo>
                  <a:cubicBezTo>
                    <a:pt x="19" y="146"/>
                    <a:pt x="21" y="144"/>
                    <a:pt x="22" y="142"/>
                  </a:cubicBezTo>
                  <a:cubicBezTo>
                    <a:pt x="22" y="142"/>
                    <a:pt x="22" y="142"/>
                    <a:pt x="24" y="143"/>
                  </a:cubicBezTo>
                  <a:cubicBezTo>
                    <a:pt x="25" y="143"/>
                    <a:pt x="25" y="143"/>
                    <a:pt x="25" y="143"/>
                  </a:cubicBezTo>
                  <a:cubicBezTo>
                    <a:pt x="25" y="144"/>
                    <a:pt x="28" y="145"/>
                    <a:pt x="29" y="145"/>
                  </a:cubicBezTo>
                  <a:cubicBezTo>
                    <a:pt x="30" y="146"/>
                    <a:pt x="32" y="145"/>
                    <a:pt x="33" y="145"/>
                  </a:cubicBezTo>
                  <a:cubicBezTo>
                    <a:pt x="34" y="145"/>
                    <a:pt x="34" y="151"/>
                    <a:pt x="34" y="153"/>
                  </a:cubicBezTo>
                  <a:cubicBezTo>
                    <a:pt x="33" y="155"/>
                    <a:pt x="35" y="161"/>
                    <a:pt x="35" y="162"/>
                  </a:cubicBezTo>
                  <a:cubicBezTo>
                    <a:pt x="36" y="164"/>
                    <a:pt x="38" y="169"/>
                    <a:pt x="38" y="171"/>
                  </a:cubicBezTo>
                  <a:cubicBezTo>
                    <a:pt x="38" y="173"/>
                    <a:pt x="37" y="179"/>
                    <a:pt x="37" y="181"/>
                  </a:cubicBezTo>
                  <a:cubicBezTo>
                    <a:pt x="37" y="183"/>
                    <a:pt x="39" y="189"/>
                    <a:pt x="40" y="191"/>
                  </a:cubicBezTo>
                  <a:cubicBezTo>
                    <a:pt x="41" y="193"/>
                    <a:pt x="41" y="197"/>
                    <a:pt x="41" y="198"/>
                  </a:cubicBezTo>
                  <a:cubicBezTo>
                    <a:pt x="41" y="199"/>
                    <a:pt x="44" y="205"/>
                    <a:pt x="45" y="207"/>
                  </a:cubicBezTo>
                  <a:cubicBezTo>
                    <a:pt x="46" y="210"/>
                    <a:pt x="54" y="210"/>
                    <a:pt x="56" y="209"/>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 name="Freeform 14"/>
            <p:cNvSpPr/>
            <p:nvPr/>
          </p:nvSpPr>
          <p:spPr bwMode="auto">
            <a:xfrm>
              <a:off x="3362135" y="2628467"/>
              <a:ext cx="55168" cy="49038"/>
            </a:xfrm>
            <a:custGeom>
              <a:avLst/>
              <a:gdLst>
                <a:gd name="T0" fmla="*/ 3 w 9"/>
                <a:gd name="T1" fmla="*/ 8 h 8"/>
                <a:gd name="T2" fmla="*/ 7 w 9"/>
                <a:gd name="T3" fmla="*/ 6 h 8"/>
                <a:gd name="T4" fmla="*/ 8 w 9"/>
                <a:gd name="T5" fmla="*/ 3 h 8"/>
                <a:gd name="T6" fmla="*/ 5 w 9"/>
                <a:gd name="T7" fmla="*/ 0 h 8"/>
                <a:gd name="T8" fmla="*/ 3 w 9"/>
                <a:gd name="T9" fmla="*/ 2 h 8"/>
                <a:gd name="T10" fmla="*/ 0 w 9"/>
                <a:gd name="T11" fmla="*/ 4 h 8"/>
                <a:gd name="T12" fmla="*/ 0 w 9"/>
                <a:gd name="T13" fmla="*/ 5 h 8"/>
                <a:gd name="T14" fmla="*/ 3 w 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3" y="8"/>
                  </a:moveTo>
                  <a:cubicBezTo>
                    <a:pt x="3" y="8"/>
                    <a:pt x="5" y="7"/>
                    <a:pt x="7" y="6"/>
                  </a:cubicBezTo>
                  <a:cubicBezTo>
                    <a:pt x="8" y="6"/>
                    <a:pt x="9" y="3"/>
                    <a:pt x="8" y="3"/>
                  </a:cubicBezTo>
                  <a:cubicBezTo>
                    <a:pt x="7" y="3"/>
                    <a:pt x="6" y="0"/>
                    <a:pt x="5" y="0"/>
                  </a:cubicBezTo>
                  <a:cubicBezTo>
                    <a:pt x="4" y="0"/>
                    <a:pt x="3" y="1"/>
                    <a:pt x="3" y="2"/>
                  </a:cubicBezTo>
                  <a:cubicBezTo>
                    <a:pt x="3" y="3"/>
                    <a:pt x="1" y="3"/>
                    <a:pt x="0" y="4"/>
                  </a:cubicBezTo>
                  <a:cubicBezTo>
                    <a:pt x="0" y="5"/>
                    <a:pt x="0" y="5"/>
                    <a:pt x="0" y="5"/>
                  </a:cubicBezTo>
                  <a:cubicBezTo>
                    <a:pt x="1" y="5"/>
                    <a:pt x="3" y="7"/>
                    <a:pt x="3" y="8"/>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 name="Freeform 15"/>
            <p:cNvSpPr/>
            <p:nvPr/>
          </p:nvSpPr>
          <p:spPr bwMode="auto">
            <a:xfrm>
              <a:off x="3331486" y="2758214"/>
              <a:ext cx="36779" cy="55168"/>
            </a:xfrm>
            <a:custGeom>
              <a:avLst/>
              <a:gdLst>
                <a:gd name="T0" fmla="*/ 6 w 6"/>
                <a:gd name="T1" fmla="*/ 4 h 9"/>
                <a:gd name="T2" fmla="*/ 5 w 6"/>
                <a:gd name="T3" fmla="*/ 0 h 9"/>
                <a:gd name="T4" fmla="*/ 1 w 6"/>
                <a:gd name="T5" fmla="*/ 7 h 9"/>
                <a:gd name="T6" fmla="*/ 2 w 6"/>
                <a:gd name="T7" fmla="*/ 8 h 9"/>
                <a:gd name="T8" fmla="*/ 5 w 6"/>
                <a:gd name="T9" fmla="*/ 9 h 9"/>
                <a:gd name="T10" fmla="*/ 5 w 6"/>
                <a:gd name="T11" fmla="*/ 8 h 9"/>
                <a:gd name="T12" fmla="*/ 6 w 6"/>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4"/>
                  </a:moveTo>
                  <a:cubicBezTo>
                    <a:pt x="6" y="3"/>
                    <a:pt x="6" y="0"/>
                    <a:pt x="5" y="0"/>
                  </a:cubicBezTo>
                  <a:cubicBezTo>
                    <a:pt x="3" y="0"/>
                    <a:pt x="0" y="4"/>
                    <a:pt x="1" y="7"/>
                  </a:cubicBezTo>
                  <a:cubicBezTo>
                    <a:pt x="1" y="9"/>
                    <a:pt x="2" y="9"/>
                    <a:pt x="2" y="8"/>
                  </a:cubicBezTo>
                  <a:cubicBezTo>
                    <a:pt x="3" y="8"/>
                    <a:pt x="5" y="9"/>
                    <a:pt x="5" y="9"/>
                  </a:cubicBezTo>
                  <a:cubicBezTo>
                    <a:pt x="6" y="9"/>
                    <a:pt x="6" y="9"/>
                    <a:pt x="5" y="8"/>
                  </a:cubicBezTo>
                  <a:cubicBezTo>
                    <a:pt x="5" y="7"/>
                    <a:pt x="5" y="4"/>
                    <a:pt x="6" y="4"/>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 name="Freeform 16"/>
            <p:cNvSpPr/>
            <p:nvPr/>
          </p:nvSpPr>
          <p:spPr bwMode="auto">
            <a:xfrm>
              <a:off x="3251799" y="2709176"/>
              <a:ext cx="79687" cy="110336"/>
            </a:xfrm>
            <a:custGeom>
              <a:avLst/>
              <a:gdLst>
                <a:gd name="T0" fmla="*/ 12 w 13"/>
                <a:gd name="T1" fmla="*/ 9 h 18"/>
                <a:gd name="T2" fmla="*/ 13 w 13"/>
                <a:gd name="T3" fmla="*/ 3 h 18"/>
                <a:gd name="T4" fmla="*/ 10 w 13"/>
                <a:gd name="T5" fmla="*/ 0 h 18"/>
                <a:gd name="T6" fmla="*/ 3 w 13"/>
                <a:gd name="T7" fmla="*/ 8 h 18"/>
                <a:gd name="T8" fmla="*/ 1 w 13"/>
                <a:gd name="T9" fmla="*/ 15 h 18"/>
                <a:gd name="T10" fmla="*/ 7 w 13"/>
                <a:gd name="T11" fmla="*/ 17 h 18"/>
                <a:gd name="T12" fmla="*/ 9 w 13"/>
                <a:gd name="T13" fmla="*/ 17 h 18"/>
                <a:gd name="T14" fmla="*/ 10 w 13"/>
                <a:gd name="T15" fmla="*/ 16 h 18"/>
                <a:gd name="T16" fmla="*/ 12 w 13"/>
                <a:gd name="T17" fmla="*/ 13 h 18"/>
                <a:gd name="T18" fmla="*/ 12 w 13"/>
                <a:gd name="T19"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8">
                  <a:moveTo>
                    <a:pt x="12" y="9"/>
                  </a:moveTo>
                  <a:cubicBezTo>
                    <a:pt x="12" y="8"/>
                    <a:pt x="13" y="4"/>
                    <a:pt x="13" y="3"/>
                  </a:cubicBezTo>
                  <a:cubicBezTo>
                    <a:pt x="13" y="3"/>
                    <a:pt x="11" y="1"/>
                    <a:pt x="10" y="0"/>
                  </a:cubicBezTo>
                  <a:cubicBezTo>
                    <a:pt x="9" y="0"/>
                    <a:pt x="6" y="7"/>
                    <a:pt x="3" y="8"/>
                  </a:cubicBezTo>
                  <a:cubicBezTo>
                    <a:pt x="1" y="10"/>
                    <a:pt x="0" y="14"/>
                    <a:pt x="1" y="15"/>
                  </a:cubicBezTo>
                  <a:cubicBezTo>
                    <a:pt x="1" y="16"/>
                    <a:pt x="6" y="16"/>
                    <a:pt x="7" y="17"/>
                  </a:cubicBezTo>
                  <a:cubicBezTo>
                    <a:pt x="8" y="18"/>
                    <a:pt x="9" y="17"/>
                    <a:pt x="9" y="17"/>
                  </a:cubicBezTo>
                  <a:cubicBezTo>
                    <a:pt x="10" y="17"/>
                    <a:pt x="10" y="17"/>
                    <a:pt x="10" y="16"/>
                  </a:cubicBezTo>
                  <a:cubicBezTo>
                    <a:pt x="9" y="16"/>
                    <a:pt x="11" y="14"/>
                    <a:pt x="12" y="13"/>
                  </a:cubicBezTo>
                  <a:cubicBezTo>
                    <a:pt x="12" y="12"/>
                    <a:pt x="12" y="10"/>
                    <a:pt x="12" y="9"/>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 name="Freeform 17"/>
            <p:cNvSpPr/>
            <p:nvPr/>
          </p:nvSpPr>
          <p:spPr bwMode="auto">
            <a:xfrm>
              <a:off x="3221150" y="2831771"/>
              <a:ext cx="79687" cy="30649"/>
            </a:xfrm>
            <a:custGeom>
              <a:avLst/>
              <a:gdLst>
                <a:gd name="T0" fmla="*/ 4 w 13"/>
                <a:gd name="T1" fmla="*/ 0 h 5"/>
                <a:gd name="T2" fmla="*/ 0 w 13"/>
                <a:gd name="T3" fmla="*/ 2 h 5"/>
                <a:gd name="T4" fmla="*/ 9 w 13"/>
                <a:gd name="T5" fmla="*/ 4 h 5"/>
                <a:gd name="T6" fmla="*/ 13 w 13"/>
                <a:gd name="T7" fmla="*/ 5 h 5"/>
                <a:gd name="T8" fmla="*/ 4 w 13"/>
                <a:gd name="T9" fmla="*/ 0 h 5"/>
              </a:gdLst>
              <a:ahLst/>
              <a:cxnLst>
                <a:cxn ang="0">
                  <a:pos x="T0" y="T1"/>
                </a:cxn>
                <a:cxn ang="0">
                  <a:pos x="T2" y="T3"/>
                </a:cxn>
                <a:cxn ang="0">
                  <a:pos x="T4" y="T5"/>
                </a:cxn>
                <a:cxn ang="0">
                  <a:pos x="T6" y="T7"/>
                </a:cxn>
                <a:cxn ang="0">
                  <a:pos x="T8" y="T9"/>
                </a:cxn>
              </a:cxnLst>
              <a:rect l="0" t="0" r="r" b="b"/>
              <a:pathLst>
                <a:path w="13" h="5">
                  <a:moveTo>
                    <a:pt x="4" y="0"/>
                  </a:moveTo>
                  <a:cubicBezTo>
                    <a:pt x="2" y="0"/>
                    <a:pt x="0" y="1"/>
                    <a:pt x="0" y="2"/>
                  </a:cubicBezTo>
                  <a:cubicBezTo>
                    <a:pt x="0" y="2"/>
                    <a:pt x="7" y="3"/>
                    <a:pt x="9" y="4"/>
                  </a:cubicBezTo>
                  <a:cubicBezTo>
                    <a:pt x="12" y="5"/>
                    <a:pt x="13" y="5"/>
                    <a:pt x="13" y="5"/>
                  </a:cubicBezTo>
                  <a:cubicBezTo>
                    <a:pt x="12" y="4"/>
                    <a:pt x="6" y="1"/>
                    <a:pt x="4"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 name="Freeform 18"/>
            <p:cNvSpPr/>
            <p:nvPr/>
          </p:nvSpPr>
          <p:spPr bwMode="auto">
            <a:xfrm>
              <a:off x="3319227" y="2518131"/>
              <a:ext cx="18389" cy="30649"/>
            </a:xfrm>
            <a:custGeom>
              <a:avLst/>
              <a:gdLst>
                <a:gd name="T0" fmla="*/ 3 w 3"/>
                <a:gd name="T1" fmla="*/ 4 h 5"/>
                <a:gd name="T2" fmla="*/ 1 w 3"/>
                <a:gd name="T3" fmla="*/ 1 h 5"/>
                <a:gd name="T4" fmla="*/ 1 w 3"/>
                <a:gd name="T5" fmla="*/ 4 h 5"/>
                <a:gd name="T6" fmla="*/ 3 w 3"/>
                <a:gd name="T7" fmla="*/ 4 h 5"/>
              </a:gdLst>
              <a:ahLst/>
              <a:cxnLst>
                <a:cxn ang="0">
                  <a:pos x="T0" y="T1"/>
                </a:cxn>
                <a:cxn ang="0">
                  <a:pos x="T2" y="T3"/>
                </a:cxn>
                <a:cxn ang="0">
                  <a:pos x="T4" y="T5"/>
                </a:cxn>
                <a:cxn ang="0">
                  <a:pos x="T6" y="T7"/>
                </a:cxn>
              </a:cxnLst>
              <a:rect l="0" t="0" r="r" b="b"/>
              <a:pathLst>
                <a:path w="3" h="5">
                  <a:moveTo>
                    <a:pt x="3" y="4"/>
                  </a:moveTo>
                  <a:cubicBezTo>
                    <a:pt x="3" y="4"/>
                    <a:pt x="2" y="0"/>
                    <a:pt x="1" y="1"/>
                  </a:cubicBezTo>
                  <a:cubicBezTo>
                    <a:pt x="0" y="1"/>
                    <a:pt x="1" y="4"/>
                    <a:pt x="1" y="4"/>
                  </a:cubicBezTo>
                  <a:cubicBezTo>
                    <a:pt x="1" y="5"/>
                    <a:pt x="2" y="5"/>
                    <a:pt x="3" y="4"/>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 name="Freeform 19"/>
            <p:cNvSpPr/>
            <p:nvPr/>
          </p:nvSpPr>
          <p:spPr bwMode="auto">
            <a:xfrm>
              <a:off x="3337616" y="2579429"/>
              <a:ext cx="24519" cy="36779"/>
            </a:xfrm>
            <a:custGeom>
              <a:avLst/>
              <a:gdLst>
                <a:gd name="T0" fmla="*/ 4 w 4"/>
                <a:gd name="T1" fmla="*/ 2 h 6"/>
                <a:gd name="T2" fmla="*/ 2 w 4"/>
                <a:gd name="T3" fmla="*/ 0 h 6"/>
                <a:gd name="T4" fmla="*/ 1 w 4"/>
                <a:gd name="T5" fmla="*/ 5 h 6"/>
                <a:gd name="T6" fmla="*/ 4 w 4"/>
                <a:gd name="T7" fmla="*/ 2 h 6"/>
              </a:gdLst>
              <a:ahLst/>
              <a:cxnLst>
                <a:cxn ang="0">
                  <a:pos x="T0" y="T1"/>
                </a:cxn>
                <a:cxn ang="0">
                  <a:pos x="T2" y="T3"/>
                </a:cxn>
                <a:cxn ang="0">
                  <a:pos x="T4" y="T5"/>
                </a:cxn>
                <a:cxn ang="0">
                  <a:pos x="T6" y="T7"/>
                </a:cxn>
              </a:cxnLst>
              <a:rect l="0" t="0" r="r" b="b"/>
              <a:pathLst>
                <a:path w="4" h="6">
                  <a:moveTo>
                    <a:pt x="4" y="2"/>
                  </a:moveTo>
                  <a:cubicBezTo>
                    <a:pt x="4" y="1"/>
                    <a:pt x="4" y="0"/>
                    <a:pt x="2" y="0"/>
                  </a:cubicBezTo>
                  <a:cubicBezTo>
                    <a:pt x="0" y="0"/>
                    <a:pt x="1" y="4"/>
                    <a:pt x="1" y="5"/>
                  </a:cubicBezTo>
                  <a:cubicBezTo>
                    <a:pt x="2" y="6"/>
                    <a:pt x="4" y="3"/>
                    <a:pt x="4" y="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 name="Freeform 20"/>
            <p:cNvSpPr/>
            <p:nvPr/>
          </p:nvSpPr>
          <p:spPr bwMode="auto">
            <a:xfrm>
              <a:off x="3411173" y="2758214"/>
              <a:ext cx="37800" cy="24519"/>
            </a:xfrm>
            <a:custGeom>
              <a:avLst/>
              <a:gdLst>
                <a:gd name="T0" fmla="*/ 0 w 6"/>
                <a:gd name="T1" fmla="*/ 3 h 4"/>
                <a:gd name="T2" fmla="*/ 6 w 6"/>
                <a:gd name="T3" fmla="*/ 1 h 4"/>
                <a:gd name="T4" fmla="*/ 0 w 6"/>
                <a:gd name="T5" fmla="*/ 3 h 4"/>
              </a:gdLst>
              <a:ahLst/>
              <a:cxnLst>
                <a:cxn ang="0">
                  <a:pos x="T0" y="T1"/>
                </a:cxn>
                <a:cxn ang="0">
                  <a:pos x="T2" y="T3"/>
                </a:cxn>
                <a:cxn ang="0">
                  <a:pos x="T4" y="T5"/>
                </a:cxn>
              </a:cxnLst>
              <a:rect l="0" t="0" r="r" b="b"/>
              <a:pathLst>
                <a:path w="6" h="4">
                  <a:moveTo>
                    <a:pt x="0" y="3"/>
                  </a:moveTo>
                  <a:cubicBezTo>
                    <a:pt x="2" y="4"/>
                    <a:pt x="6" y="3"/>
                    <a:pt x="6" y="1"/>
                  </a:cubicBezTo>
                  <a:cubicBezTo>
                    <a:pt x="5" y="0"/>
                    <a:pt x="0" y="0"/>
                    <a:pt x="0" y="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 name="Freeform 21"/>
            <p:cNvSpPr/>
            <p:nvPr/>
          </p:nvSpPr>
          <p:spPr bwMode="auto">
            <a:xfrm>
              <a:off x="3392784" y="2388385"/>
              <a:ext cx="68449" cy="68449"/>
            </a:xfrm>
            <a:custGeom>
              <a:avLst/>
              <a:gdLst>
                <a:gd name="T0" fmla="*/ 2 w 11"/>
                <a:gd name="T1" fmla="*/ 5 h 11"/>
                <a:gd name="T2" fmla="*/ 1 w 11"/>
                <a:gd name="T3" fmla="*/ 7 h 11"/>
                <a:gd name="T4" fmla="*/ 1 w 11"/>
                <a:gd name="T5" fmla="*/ 7 h 11"/>
                <a:gd name="T6" fmla="*/ 1 w 11"/>
                <a:gd name="T7" fmla="*/ 10 h 11"/>
                <a:gd name="T8" fmla="*/ 4 w 11"/>
                <a:gd name="T9" fmla="*/ 8 h 11"/>
                <a:gd name="T10" fmla="*/ 7 w 11"/>
                <a:gd name="T11" fmla="*/ 7 h 11"/>
                <a:gd name="T12" fmla="*/ 10 w 11"/>
                <a:gd name="T13" fmla="*/ 6 h 11"/>
                <a:gd name="T14" fmla="*/ 11 w 11"/>
                <a:gd name="T15" fmla="*/ 5 h 11"/>
                <a:gd name="T16" fmla="*/ 10 w 11"/>
                <a:gd name="T17" fmla="*/ 0 h 11"/>
                <a:gd name="T18" fmla="*/ 8 w 11"/>
                <a:gd name="T19" fmla="*/ 1 h 11"/>
                <a:gd name="T20" fmla="*/ 2 w 11"/>
                <a:gd name="T21"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1">
                  <a:moveTo>
                    <a:pt x="2" y="5"/>
                  </a:moveTo>
                  <a:cubicBezTo>
                    <a:pt x="1" y="5"/>
                    <a:pt x="1" y="7"/>
                    <a:pt x="1" y="7"/>
                  </a:cubicBezTo>
                  <a:cubicBezTo>
                    <a:pt x="1" y="7"/>
                    <a:pt x="1" y="7"/>
                    <a:pt x="1" y="7"/>
                  </a:cubicBezTo>
                  <a:cubicBezTo>
                    <a:pt x="0" y="7"/>
                    <a:pt x="0" y="10"/>
                    <a:pt x="1" y="10"/>
                  </a:cubicBezTo>
                  <a:cubicBezTo>
                    <a:pt x="2" y="11"/>
                    <a:pt x="3" y="8"/>
                    <a:pt x="4" y="8"/>
                  </a:cubicBezTo>
                  <a:cubicBezTo>
                    <a:pt x="5" y="7"/>
                    <a:pt x="6" y="7"/>
                    <a:pt x="7" y="7"/>
                  </a:cubicBezTo>
                  <a:cubicBezTo>
                    <a:pt x="7" y="7"/>
                    <a:pt x="8" y="7"/>
                    <a:pt x="10" y="6"/>
                  </a:cubicBezTo>
                  <a:cubicBezTo>
                    <a:pt x="10" y="6"/>
                    <a:pt x="10" y="6"/>
                    <a:pt x="11" y="5"/>
                  </a:cubicBezTo>
                  <a:cubicBezTo>
                    <a:pt x="10" y="3"/>
                    <a:pt x="10" y="1"/>
                    <a:pt x="10" y="0"/>
                  </a:cubicBezTo>
                  <a:cubicBezTo>
                    <a:pt x="9" y="0"/>
                    <a:pt x="8" y="1"/>
                    <a:pt x="8" y="1"/>
                  </a:cubicBezTo>
                  <a:cubicBezTo>
                    <a:pt x="7" y="2"/>
                    <a:pt x="3" y="4"/>
                    <a:pt x="2" y="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 name="Freeform 22"/>
            <p:cNvSpPr/>
            <p:nvPr/>
          </p:nvSpPr>
          <p:spPr bwMode="auto">
            <a:xfrm flipH="1">
              <a:off x="3140442" y="2721435"/>
              <a:ext cx="0" cy="6130"/>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9" name="Freeform 23"/>
            <p:cNvSpPr/>
            <p:nvPr/>
          </p:nvSpPr>
          <p:spPr bwMode="auto">
            <a:xfrm>
              <a:off x="3140442" y="2715306"/>
              <a:ext cx="80708" cy="104206"/>
            </a:xfrm>
            <a:custGeom>
              <a:avLst/>
              <a:gdLst>
                <a:gd name="T0" fmla="*/ 12 w 13"/>
                <a:gd name="T1" fmla="*/ 12 h 17"/>
                <a:gd name="T2" fmla="*/ 7 w 13"/>
                <a:gd name="T3" fmla="*/ 7 h 17"/>
                <a:gd name="T4" fmla="*/ 6 w 13"/>
                <a:gd name="T5" fmla="*/ 5 h 17"/>
                <a:gd name="T6" fmla="*/ 5 w 13"/>
                <a:gd name="T7" fmla="*/ 4 h 17"/>
                <a:gd name="T8" fmla="*/ 2 w 13"/>
                <a:gd name="T9" fmla="*/ 1 h 17"/>
                <a:gd name="T10" fmla="*/ 0 w 13"/>
                <a:gd name="T11" fmla="*/ 2 h 17"/>
                <a:gd name="T12" fmla="*/ 3 w 13"/>
                <a:gd name="T13" fmla="*/ 3 h 17"/>
                <a:gd name="T14" fmla="*/ 10 w 13"/>
                <a:gd name="T15" fmla="*/ 16 h 17"/>
                <a:gd name="T16" fmla="*/ 12 w 13"/>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2"/>
                  </a:moveTo>
                  <a:cubicBezTo>
                    <a:pt x="11" y="11"/>
                    <a:pt x="9" y="8"/>
                    <a:pt x="7" y="7"/>
                  </a:cubicBezTo>
                  <a:cubicBezTo>
                    <a:pt x="7" y="7"/>
                    <a:pt x="7" y="7"/>
                    <a:pt x="6" y="5"/>
                  </a:cubicBezTo>
                  <a:cubicBezTo>
                    <a:pt x="5" y="4"/>
                    <a:pt x="5" y="4"/>
                    <a:pt x="5" y="4"/>
                  </a:cubicBezTo>
                  <a:cubicBezTo>
                    <a:pt x="5" y="2"/>
                    <a:pt x="2" y="1"/>
                    <a:pt x="2" y="1"/>
                  </a:cubicBezTo>
                  <a:cubicBezTo>
                    <a:pt x="2" y="0"/>
                    <a:pt x="1" y="2"/>
                    <a:pt x="0" y="2"/>
                  </a:cubicBezTo>
                  <a:cubicBezTo>
                    <a:pt x="1" y="2"/>
                    <a:pt x="2" y="3"/>
                    <a:pt x="3" y="3"/>
                  </a:cubicBezTo>
                  <a:cubicBezTo>
                    <a:pt x="5" y="5"/>
                    <a:pt x="9" y="15"/>
                    <a:pt x="10" y="16"/>
                  </a:cubicBezTo>
                  <a:cubicBezTo>
                    <a:pt x="11" y="17"/>
                    <a:pt x="13" y="14"/>
                    <a:pt x="12" y="1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0" name="Freeform 24"/>
            <p:cNvSpPr/>
            <p:nvPr/>
          </p:nvSpPr>
          <p:spPr bwMode="auto">
            <a:xfrm>
              <a:off x="3005587" y="2677505"/>
              <a:ext cx="24519" cy="31671"/>
            </a:xfrm>
            <a:custGeom>
              <a:avLst/>
              <a:gdLst>
                <a:gd name="T0" fmla="*/ 1 w 4"/>
                <a:gd name="T1" fmla="*/ 1 h 5"/>
                <a:gd name="T2" fmla="*/ 4 w 4"/>
                <a:gd name="T3" fmla="*/ 5 h 5"/>
                <a:gd name="T4" fmla="*/ 3 w 4"/>
                <a:gd name="T5" fmla="*/ 0 h 5"/>
                <a:gd name="T6" fmla="*/ 1 w 4"/>
                <a:gd name="T7" fmla="*/ 1 h 5"/>
              </a:gdLst>
              <a:ahLst/>
              <a:cxnLst>
                <a:cxn ang="0">
                  <a:pos x="T0" y="T1"/>
                </a:cxn>
                <a:cxn ang="0">
                  <a:pos x="T2" y="T3"/>
                </a:cxn>
                <a:cxn ang="0">
                  <a:pos x="T4" y="T5"/>
                </a:cxn>
                <a:cxn ang="0">
                  <a:pos x="T6" y="T7"/>
                </a:cxn>
              </a:cxnLst>
              <a:rect l="0" t="0" r="r" b="b"/>
              <a:pathLst>
                <a:path w="4" h="5">
                  <a:moveTo>
                    <a:pt x="1" y="1"/>
                  </a:moveTo>
                  <a:cubicBezTo>
                    <a:pt x="0" y="3"/>
                    <a:pt x="4" y="5"/>
                    <a:pt x="4" y="5"/>
                  </a:cubicBezTo>
                  <a:cubicBezTo>
                    <a:pt x="4" y="4"/>
                    <a:pt x="3" y="1"/>
                    <a:pt x="3" y="0"/>
                  </a:cubicBezTo>
                  <a:cubicBezTo>
                    <a:pt x="2" y="0"/>
                    <a:pt x="1" y="0"/>
                    <a:pt x="1"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1" name="Freeform 25"/>
            <p:cNvSpPr/>
            <p:nvPr/>
          </p:nvSpPr>
          <p:spPr bwMode="auto">
            <a:xfrm>
              <a:off x="2698077" y="2893069"/>
              <a:ext cx="67427" cy="154266"/>
            </a:xfrm>
            <a:custGeom>
              <a:avLst/>
              <a:gdLst>
                <a:gd name="T0" fmla="*/ 2 w 11"/>
                <a:gd name="T1" fmla="*/ 23 h 25"/>
                <a:gd name="T2" fmla="*/ 5 w 11"/>
                <a:gd name="T3" fmla="*/ 25 h 25"/>
                <a:gd name="T4" fmla="*/ 8 w 11"/>
                <a:gd name="T5" fmla="*/ 20 h 25"/>
                <a:gd name="T6" fmla="*/ 9 w 11"/>
                <a:gd name="T7" fmla="*/ 16 h 25"/>
                <a:gd name="T8" fmla="*/ 9 w 11"/>
                <a:gd name="T9" fmla="*/ 14 h 25"/>
                <a:gd name="T10" fmla="*/ 10 w 11"/>
                <a:gd name="T11" fmla="*/ 11 h 25"/>
                <a:gd name="T12" fmla="*/ 9 w 11"/>
                <a:gd name="T13" fmla="*/ 2 h 25"/>
                <a:gd name="T14" fmla="*/ 7 w 11"/>
                <a:gd name="T15" fmla="*/ 3 h 25"/>
                <a:gd name="T16" fmla="*/ 3 w 11"/>
                <a:gd name="T17" fmla="*/ 8 h 25"/>
                <a:gd name="T18" fmla="*/ 1 w 11"/>
                <a:gd name="T19" fmla="*/ 13 h 25"/>
                <a:gd name="T20" fmla="*/ 1 w 11"/>
                <a:gd name="T21" fmla="*/ 17 h 25"/>
                <a:gd name="T22" fmla="*/ 2 w 11"/>
                <a:gd name="T2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5">
                  <a:moveTo>
                    <a:pt x="2" y="23"/>
                  </a:moveTo>
                  <a:cubicBezTo>
                    <a:pt x="2" y="24"/>
                    <a:pt x="4" y="25"/>
                    <a:pt x="5" y="25"/>
                  </a:cubicBezTo>
                  <a:cubicBezTo>
                    <a:pt x="6" y="25"/>
                    <a:pt x="8" y="21"/>
                    <a:pt x="8" y="20"/>
                  </a:cubicBezTo>
                  <a:cubicBezTo>
                    <a:pt x="8" y="19"/>
                    <a:pt x="9" y="16"/>
                    <a:pt x="9" y="16"/>
                  </a:cubicBezTo>
                  <a:cubicBezTo>
                    <a:pt x="9" y="15"/>
                    <a:pt x="9" y="14"/>
                    <a:pt x="9" y="14"/>
                  </a:cubicBezTo>
                  <a:cubicBezTo>
                    <a:pt x="10" y="14"/>
                    <a:pt x="10" y="12"/>
                    <a:pt x="10" y="11"/>
                  </a:cubicBezTo>
                  <a:cubicBezTo>
                    <a:pt x="11" y="9"/>
                    <a:pt x="9" y="3"/>
                    <a:pt x="9" y="2"/>
                  </a:cubicBezTo>
                  <a:cubicBezTo>
                    <a:pt x="9" y="0"/>
                    <a:pt x="7" y="2"/>
                    <a:pt x="7" y="3"/>
                  </a:cubicBezTo>
                  <a:cubicBezTo>
                    <a:pt x="7" y="5"/>
                    <a:pt x="3" y="7"/>
                    <a:pt x="3" y="8"/>
                  </a:cubicBezTo>
                  <a:cubicBezTo>
                    <a:pt x="2" y="9"/>
                    <a:pt x="1" y="12"/>
                    <a:pt x="1" y="13"/>
                  </a:cubicBezTo>
                  <a:cubicBezTo>
                    <a:pt x="2" y="14"/>
                    <a:pt x="1" y="16"/>
                    <a:pt x="1" y="17"/>
                  </a:cubicBezTo>
                  <a:cubicBezTo>
                    <a:pt x="0" y="17"/>
                    <a:pt x="2" y="22"/>
                    <a:pt x="2" y="2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2" name="Freeform 26"/>
            <p:cNvSpPr/>
            <p:nvPr/>
          </p:nvSpPr>
          <p:spPr bwMode="auto">
            <a:xfrm>
              <a:off x="1971699" y="3299677"/>
              <a:ext cx="18389" cy="18389"/>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3" name="Freeform 27"/>
            <p:cNvSpPr/>
            <p:nvPr/>
          </p:nvSpPr>
          <p:spPr bwMode="auto">
            <a:xfrm>
              <a:off x="1922661" y="1730456"/>
              <a:ext cx="417846" cy="381068"/>
            </a:xfrm>
            <a:custGeom>
              <a:avLst/>
              <a:gdLst>
                <a:gd name="T0" fmla="*/ 68 w 68"/>
                <a:gd name="T1" fmla="*/ 7 h 62"/>
                <a:gd name="T2" fmla="*/ 64 w 68"/>
                <a:gd name="T3" fmla="*/ 6 h 62"/>
                <a:gd name="T4" fmla="*/ 59 w 68"/>
                <a:gd name="T5" fmla="*/ 6 h 62"/>
                <a:gd name="T6" fmla="*/ 60 w 68"/>
                <a:gd name="T7" fmla="*/ 3 h 62"/>
                <a:gd name="T8" fmla="*/ 59 w 68"/>
                <a:gd name="T9" fmla="*/ 1 h 62"/>
                <a:gd name="T10" fmla="*/ 52 w 68"/>
                <a:gd name="T11" fmla="*/ 0 h 62"/>
                <a:gd name="T12" fmla="*/ 49 w 68"/>
                <a:gd name="T13" fmla="*/ 0 h 62"/>
                <a:gd name="T14" fmla="*/ 42 w 68"/>
                <a:gd name="T15" fmla="*/ 1 h 62"/>
                <a:gd name="T16" fmla="*/ 33 w 68"/>
                <a:gd name="T17" fmla="*/ 1 h 62"/>
                <a:gd name="T18" fmla="*/ 31 w 68"/>
                <a:gd name="T19" fmla="*/ 5 h 62"/>
                <a:gd name="T20" fmla="*/ 24 w 68"/>
                <a:gd name="T21" fmla="*/ 5 h 62"/>
                <a:gd name="T22" fmla="*/ 11 w 68"/>
                <a:gd name="T23" fmla="*/ 9 h 62"/>
                <a:gd name="T24" fmla="*/ 8 w 68"/>
                <a:gd name="T25" fmla="*/ 13 h 62"/>
                <a:gd name="T26" fmla="*/ 5 w 68"/>
                <a:gd name="T27" fmla="*/ 16 h 62"/>
                <a:gd name="T28" fmla="*/ 0 w 68"/>
                <a:gd name="T29" fmla="*/ 17 h 62"/>
                <a:gd name="T30" fmla="*/ 1 w 68"/>
                <a:gd name="T31" fmla="*/ 19 h 62"/>
                <a:gd name="T32" fmla="*/ 3 w 68"/>
                <a:gd name="T33" fmla="*/ 19 h 62"/>
                <a:gd name="T34" fmla="*/ 7 w 68"/>
                <a:gd name="T35" fmla="*/ 20 h 62"/>
                <a:gd name="T36" fmla="*/ 4 w 68"/>
                <a:gd name="T37" fmla="*/ 21 h 62"/>
                <a:gd name="T38" fmla="*/ 4 w 68"/>
                <a:gd name="T39" fmla="*/ 24 h 62"/>
                <a:gd name="T40" fmla="*/ 8 w 68"/>
                <a:gd name="T41" fmla="*/ 24 h 62"/>
                <a:gd name="T42" fmla="*/ 13 w 68"/>
                <a:gd name="T43" fmla="*/ 25 h 62"/>
                <a:gd name="T44" fmla="*/ 16 w 68"/>
                <a:gd name="T45" fmla="*/ 29 h 62"/>
                <a:gd name="T46" fmla="*/ 16 w 68"/>
                <a:gd name="T47" fmla="*/ 33 h 62"/>
                <a:gd name="T48" fmla="*/ 19 w 68"/>
                <a:gd name="T49" fmla="*/ 35 h 62"/>
                <a:gd name="T50" fmla="*/ 19 w 68"/>
                <a:gd name="T51" fmla="*/ 36 h 62"/>
                <a:gd name="T52" fmla="*/ 19 w 68"/>
                <a:gd name="T53" fmla="*/ 39 h 62"/>
                <a:gd name="T54" fmla="*/ 19 w 68"/>
                <a:gd name="T55" fmla="*/ 42 h 62"/>
                <a:gd name="T56" fmla="*/ 18 w 68"/>
                <a:gd name="T57" fmla="*/ 45 h 62"/>
                <a:gd name="T58" fmla="*/ 21 w 68"/>
                <a:gd name="T59" fmla="*/ 55 h 62"/>
                <a:gd name="T60" fmla="*/ 23 w 68"/>
                <a:gd name="T61" fmla="*/ 60 h 62"/>
                <a:gd name="T62" fmla="*/ 27 w 68"/>
                <a:gd name="T63" fmla="*/ 62 h 62"/>
                <a:gd name="T64" fmla="*/ 29 w 68"/>
                <a:gd name="T65" fmla="*/ 61 h 62"/>
                <a:gd name="T66" fmla="*/ 31 w 68"/>
                <a:gd name="T67" fmla="*/ 57 h 62"/>
                <a:gd name="T68" fmla="*/ 34 w 68"/>
                <a:gd name="T69" fmla="*/ 49 h 62"/>
                <a:gd name="T70" fmla="*/ 38 w 68"/>
                <a:gd name="T71" fmla="*/ 49 h 62"/>
                <a:gd name="T72" fmla="*/ 41 w 68"/>
                <a:gd name="T73" fmla="*/ 46 h 62"/>
                <a:gd name="T74" fmla="*/ 46 w 68"/>
                <a:gd name="T75" fmla="*/ 43 h 62"/>
                <a:gd name="T76" fmla="*/ 50 w 68"/>
                <a:gd name="T77" fmla="*/ 38 h 62"/>
                <a:gd name="T78" fmla="*/ 49 w 68"/>
                <a:gd name="T79" fmla="*/ 37 h 62"/>
                <a:gd name="T80" fmla="*/ 48 w 68"/>
                <a:gd name="T81" fmla="*/ 35 h 62"/>
                <a:gd name="T82" fmla="*/ 53 w 68"/>
                <a:gd name="T83" fmla="*/ 36 h 62"/>
                <a:gd name="T84" fmla="*/ 56 w 68"/>
                <a:gd name="T85" fmla="*/ 35 h 62"/>
                <a:gd name="T86" fmla="*/ 56 w 68"/>
                <a:gd name="T87" fmla="*/ 34 h 62"/>
                <a:gd name="T88" fmla="*/ 56 w 68"/>
                <a:gd name="T89" fmla="*/ 32 h 62"/>
                <a:gd name="T90" fmla="*/ 59 w 68"/>
                <a:gd name="T91" fmla="*/ 26 h 62"/>
                <a:gd name="T92" fmla="*/ 61 w 68"/>
                <a:gd name="T93" fmla="*/ 21 h 62"/>
                <a:gd name="T94" fmla="*/ 60 w 68"/>
                <a:gd name="T95" fmla="*/ 18 h 62"/>
                <a:gd name="T96" fmla="*/ 61 w 68"/>
                <a:gd name="T97" fmla="*/ 17 h 62"/>
                <a:gd name="T98" fmla="*/ 61 w 68"/>
                <a:gd name="T99" fmla="*/ 13 h 62"/>
                <a:gd name="T100" fmla="*/ 64 w 68"/>
                <a:gd name="T101" fmla="*/ 11 h 62"/>
                <a:gd name="T102" fmla="*/ 67 w 68"/>
                <a:gd name="T103" fmla="*/ 10 h 62"/>
                <a:gd name="T104" fmla="*/ 68 w 68"/>
                <a:gd name="T105"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68" y="7"/>
                  </a:move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4" name="Freeform 28"/>
            <p:cNvSpPr/>
            <p:nvPr/>
          </p:nvSpPr>
          <p:spPr bwMode="auto">
            <a:xfrm>
              <a:off x="2415086" y="1785624"/>
              <a:ext cx="110336" cy="91947"/>
            </a:xfrm>
            <a:custGeom>
              <a:avLst/>
              <a:gdLst>
                <a:gd name="T0" fmla="*/ 9 w 18"/>
                <a:gd name="T1" fmla="*/ 0 h 15"/>
                <a:gd name="T2" fmla="*/ 5 w 18"/>
                <a:gd name="T3" fmla="*/ 2 h 15"/>
                <a:gd name="T4" fmla="*/ 2 w 18"/>
                <a:gd name="T5" fmla="*/ 2 h 15"/>
                <a:gd name="T6" fmla="*/ 1 w 18"/>
                <a:gd name="T7" fmla="*/ 6 h 15"/>
                <a:gd name="T8" fmla="*/ 2 w 18"/>
                <a:gd name="T9" fmla="*/ 9 h 15"/>
                <a:gd name="T10" fmla="*/ 6 w 18"/>
                <a:gd name="T11" fmla="*/ 8 h 15"/>
                <a:gd name="T12" fmla="*/ 6 w 18"/>
                <a:gd name="T13" fmla="*/ 11 h 15"/>
                <a:gd name="T14" fmla="*/ 7 w 18"/>
                <a:gd name="T15" fmla="*/ 13 h 15"/>
                <a:gd name="T16" fmla="*/ 10 w 18"/>
                <a:gd name="T17" fmla="*/ 15 h 15"/>
                <a:gd name="T18" fmla="*/ 12 w 18"/>
                <a:gd name="T19" fmla="*/ 11 h 15"/>
                <a:gd name="T20" fmla="*/ 17 w 18"/>
                <a:gd name="T21" fmla="*/ 11 h 15"/>
                <a:gd name="T22" fmla="*/ 17 w 18"/>
                <a:gd name="T23" fmla="*/ 6 h 15"/>
                <a:gd name="T24" fmla="*/ 13 w 18"/>
                <a:gd name="T25" fmla="*/ 5 h 15"/>
                <a:gd name="T26" fmla="*/ 11 w 18"/>
                <a:gd name="T27" fmla="*/ 4 h 15"/>
                <a:gd name="T28" fmla="*/ 9 w 18"/>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2" y="12"/>
                    <a:pt x="12" y="11"/>
                  </a:cubicBezTo>
                  <a:cubicBezTo>
                    <a:pt x="13" y="10"/>
                    <a:pt x="15" y="11"/>
                    <a:pt x="17" y="11"/>
                  </a:cubicBezTo>
                  <a:cubicBezTo>
                    <a:pt x="18" y="11"/>
                    <a:pt x="18" y="7"/>
                    <a:pt x="17" y="6"/>
                  </a:cubicBezTo>
                  <a:cubicBezTo>
                    <a:pt x="16" y="5"/>
                    <a:pt x="14" y="5"/>
                    <a:pt x="13" y="5"/>
                  </a:cubicBezTo>
                  <a:cubicBezTo>
                    <a:pt x="13" y="4"/>
                    <a:pt x="12" y="4"/>
                    <a:pt x="11" y="4"/>
                  </a:cubicBezTo>
                  <a:cubicBezTo>
                    <a:pt x="10" y="4"/>
                    <a:pt x="10" y="1"/>
                    <a:pt x="9"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5" name="Freeform 29"/>
            <p:cNvSpPr/>
            <p:nvPr/>
          </p:nvSpPr>
          <p:spPr bwMode="auto">
            <a:xfrm>
              <a:off x="2488643" y="1773364"/>
              <a:ext cx="85817" cy="30649"/>
            </a:xfrm>
            <a:custGeom>
              <a:avLst/>
              <a:gdLst>
                <a:gd name="T0" fmla="*/ 8 w 14"/>
                <a:gd name="T1" fmla="*/ 5 h 5"/>
                <a:gd name="T2" fmla="*/ 13 w 14"/>
                <a:gd name="T3" fmla="*/ 3 h 5"/>
                <a:gd name="T4" fmla="*/ 4 w 14"/>
                <a:gd name="T5" fmla="*/ 1 h 5"/>
                <a:gd name="T6" fmla="*/ 0 w 14"/>
                <a:gd name="T7" fmla="*/ 1 h 5"/>
                <a:gd name="T8" fmla="*/ 8 w 14"/>
                <a:gd name="T9" fmla="*/ 5 h 5"/>
              </a:gdLst>
              <a:ahLst/>
              <a:cxnLst>
                <a:cxn ang="0">
                  <a:pos x="T0" y="T1"/>
                </a:cxn>
                <a:cxn ang="0">
                  <a:pos x="T2" y="T3"/>
                </a:cxn>
                <a:cxn ang="0">
                  <a:pos x="T4" y="T5"/>
                </a:cxn>
                <a:cxn ang="0">
                  <a:pos x="T6" y="T7"/>
                </a:cxn>
                <a:cxn ang="0">
                  <a:pos x="T8" y="T9"/>
                </a:cxn>
              </a:cxnLst>
              <a:rect l="0" t="0" r="r" b="b"/>
              <a:pathLst>
                <a:path w="14" h="5">
                  <a:moveTo>
                    <a:pt x="8" y="5"/>
                  </a:moveTo>
                  <a:cubicBezTo>
                    <a:pt x="10" y="5"/>
                    <a:pt x="13" y="3"/>
                    <a:pt x="13" y="3"/>
                  </a:cubicBezTo>
                  <a:cubicBezTo>
                    <a:pt x="14" y="2"/>
                    <a:pt x="7" y="1"/>
                    <a:pt x="4" y="1"/>
                  </a:cubicBezTo>
                  <a:cubicBezTo>
                    <a:pt x="2" y="0"/>
                    <a:pt x="0" y="1"/>
                    <a:pt x="0" y="1"/>
                  </a:cubicBezTo>
                  <a:cubicBezTo>
                    <a:pt x="0" y="2"/>
                    <a:pt x="6" y="4"/>
                    <a:pt x="8" y="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6" name="Freeform 30"/>
            <p:cNvSpPr/>
            <p:nvPr/>
          </p:nvSpPr>
          <p:spPr bwMode="auto">
            <a:xfrm>
              <a:off x="2273079" y="2167713"/>
              <a:ext cx="30649" cy="36779"/>
            </a:xfrm>
            <a:custGeom>
              <a:avLst/>
              <a:gdLst>
                <a:gd name="T0" fmla="*/ 1 w 5"/>
                <a:gd name="T1" fmla="*/ 2 h 6"/>
                <a:gd name="T2" fmla="*/ 0 w 5"/>
                <a:gd name="T3" fmla="*/ 5 h 6"/>
                <a:gd name="T4" fmla="*/ 4 w 5"/>
                <a:gd name="T5" fmla="*/ 6 h 6"/>
                <a:gd name="T6" fmla="*/ 5 w 5"/>
                <a:gd name="T7" fmla="*/ 4 h 6"/>
                <a:gd name="T8" fmla="*/ 3 w 5"/>
                <a:gd name="T9" fmla="*/ 0 h 6"/>
                <a:gd name="T10" fmla="*/ 1 w 5"/>
                <a:gd name="T11" fmla="*/ 2 h 6"/>
              </a:gdLst>
              <a:ahLst/>
              <a:cxnLst>
                <a:cxn ang="0">
                  <a:pos x="T0" y="T1"/>
                </a:cxn>
                <a:cxn ang="0">
                  <a:pos x="T2" y="T3"/>
                </a:cxn>
                <a:cxn ang="0">
                  <a:pos x="T4" y="T5"/>
                </a:cxn>
                <a:cxn ang="0">
                  <a:pos x="T6" y="T7"/>
                </a:cxn>
                <a:cxn ang="0">
                  <a:pos x="T8" y="T9"/>
                </a:cxn>
                <a:cxn ang="0">
                  <a:pos x="T10" y="T11"/>
                </a:cxn>
              </a:cxnLst>
              <a:rect l="0" t="0" r="r" b="b"/>
              <a:pathLst>
                <a:path w="5" h="6">
                  <a:moveTo>
                    <a:pt x="1" y="2"/>
                  </a:moveTo>
                  <a:cubicBezTo>
                    <a:pt x="1" y="2"/>
                    <a:pt x="0" y="4"/>
                    <a:pt x="0" y="5"/>
                  </a:cubicBezTo>
                  <a:cubicBezTo>
                    <a:pt x="1" y="6"/>
                    <a:pt x="3" y="6"/>
                    <a:pt x="4" y="6"/>
                  </a:cubicBezTo>
                  <a:cubicBezTo>
                    <a:pt x="5" y="6"/>
                    <a:pt x="5" y="5"/>
                    <a:pt x="5" y="4"/>
                  </a:cubicBezTo>
                  <a:cubicBezTo>
                    <a:pt x="5" y="4"/>
                    <a:pt x="4" y="0"/>
                    <a:pt x="3" y="0"/>
                  </a:cubicBezTo>
                  <a:cubicBezTo>
                    <a:pt x="3" y="0"/>
                    <a:pt x="2" y="3"/>
                    <a:pt x="1" y="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7" name="Freeform 31"/>
            <p:cNvSpPr/>
            <p:nvPr/>
          </p:nvSpPr>
          <p:spPr bwMode="auto">
            <a:xfrm>
              <a:off x="2254690" y="2001187"/>
              <a:ext cx="73557" cy="55168"/>
            </a:xfrm>
            <a:custGeom>
              <a:avLst/>
              <a:gdLst>
                <a:gd name="T0" fmla="*/ 11 w 12"/>
                <a:gd name="T1" fmla="*/ 3 h 9"/>
                <a:gd name="T2" fmla="*/ 6 w 12"/>
                <a:gd name="T3" fmla="*/ 2 h 9"/>
                <a:gd name="T4" fmla="*/ 2 w 12"/>
                <a:gd name="T5" fmla="*/ 1 h 9"/>
                <a:gd name="T6" fmla="*/ 0 w 12"/>
                <a:gd name="T7" fmla="*/ 3 h 9"/>
                <a:gd name="T8" fmla="*/ 1 w 12"/>
                <a:gd name="T9" fmla="*/ 4 h 9"/>
                <a:gd name="T10" fmla="*/ 1 w 12"/>
                <a:gd name="T11" fmla="*/ 6 h 9"/>
                <a:gd name="T12" fmla="*/ 3 w 12"/>
                <a:gd name="T13" fmla="*/ 8 h 9"/>
                <a:gd name="T14" fmla="*/ 6 w 12"/>
                <a:gd name="T15" fmla="*/ 9 h 9"/>
                <a:gd name="T16" fmla="*/ 10 w 12"/>
                <a:gd name="T17" fmla="*/ 8 h 9"/>
                <a:gd name="T18" fmla="*/ 11 w 12"/>
                <a:gd name="T1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11" y="3"/>
                  </a:move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ubicBezTo>
                    <a:pt x="4" y="9"/>
                    <a:pt x="5" y="9"/>
                    <a:pt x="6" y="9"/>
                  </a:cubicBezTo>
                  <a:cubicBezTo>
                    <a:pt x="7" y="9"/>
                    <a:pt x="9" y="8"/>
                    <a:pt x="10" y="8"/>
                  </a:cubicBezTo>
                  <a:cubicBezTo>
                    <a:pt x="11" y="8"/>
                    <a:pt x="12" y="4"/>
                    <a:pt x="11" y="3"/>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8" name="Freeform 32"/>
            <p:cNvSpPr/>
            <p:nvPr/>
          </p:nvSpPr>
          <p:spPr bwMode="auto">
            <a:xfrm>
              <a:off x="2722596" y="1853051"/>
              <a:ext cx="110336" cy="111358"/>
            </a:xfrm>
            <a:custGeom>
              <a:avLst/>
              <a:gdLst>
                <a:gd name="T0" fmla="*/ 10 w 18"/>
                <a:gd name="T1" fmla="*/ 7 h 18"/>
                <a:gd name="T2" fmla="*/ 17 w 18"/>
                <a:gd name="T3" fmla="*/ 2 h 18"/>
                <a:gd name="T4" fmla="*/ 16 w 18"/>
                <a:gd name="T5" fmla="*/ 0 h 18"/>
                <a:gd name="T6" fmla="*/ 15 w 18"/>
                <a:gd name="T7" fmla="*/ 1 h 18"/>
                <a:gd name="T8" fmla="*/ 7 w 18"/>
                <a:gd name="T9" fmla="*/ 3 h 18"/>
                <a:gd name="T10" fmla="*/ 3 w 18"/>
                <a:gd name="T11" fmla="*/ 6 h 18"/>
                <a:gd name="T12" fmla="*/ 0 w 18"/>
                <a:gd name="T13" fmla="*/ 14 h 18"/>
                <a:gd name="T14" fmla="*/ 3 w 18"/>
                <a:gd name="T15" fmla="*/ 17 h 18"/>
                <a:gd name="T16" fmla="*/ 6 w 18"/>
                <a:gd name="T17" fmla="*/ 17 h 18"/>
                <a:gd name="T18" fmla="*/ 5 w 18"/>
                <a:gd name="T19" fmla="*/ 12 h 18"/>
                <a:gd name="T20" fmla="*/ 10 w 18"/>
                <a:gd name="T2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0" y="7"/>
                  </a:moveTo>
                  <a:cubicBezTo>
                    <a:pt x="12" y="5"/>
                    <a:pt x="17" y="4"/>
                    <a:pt x="17" y="2"/>
                  </a:cubicBezTo>
                  <a:cubicBezTo>
                    <a:pt x="18" y="1"/>
                    <a:pt x="17" y="0"/>
                    <a:pt x="16" y="0"/>
                  </a:cubicBezTo>
                  <a:cubicBezTo>
                    <a:pt x="16" y="0"/>
                    <a:pt x="15" y="1"/>
                    <a:pt x="15" y="1"/>
                  </a:cubicBezTo>
                  <a:cubicBezTo>
                    <a:pt x="15" y="1"/>
                    <a:pt x="9" y="3"/>
                    <a:pt x="7" y="3"/>
                  </a:cubicBezTo>
                  <a:cubicBezTo>
                    <a:pt x="6" y="4"/>
                    <a:pt x="4" y="6"/>
                    <a:pt x="3" y="6"/>
                  </a:cubicBezTo>
                  <a:cubicBezTo>
                    <a:pt x="2" y="7"/>
                    <a:pt x="1" y="13"/>
                    <a:pt x="0" y="14"/>
                  </a:cubicBezTo>
                  <a:cubicBezTo>
                    <a:pt x="0" y="14"/>
                    <a:pt x="2" y="17"/>
                    <a:pt x="3" y="17"/>
                  </a:cubicBezTo>
                  <a:cubicBezTo>
                    <a:pt x="4" y="18"/>
                    <a:pt x="6" y="17"/>
                    <a:pt x="6" y="17"/>
                  </a:cubicBezTo>
                  <a:cubicBezTo>
                    <a:pt x="7" y="17"/>
                    <a:pt x="6" y="13"/>
                    <a:pt x="5" y="12"/>
                  </a:cubicBezTo>
                  <a:cubicBezTo>
                    <a:pt x="5" y="10"/>
                    <a:pt x="9" y="8"/>
                    <a:pt x="10" y="7"/>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9" name="Freeform 33"/>
            <p:cNvSpPr/>
            <p:nvPr/>
          </p:nvSpPr>
          <p:spPr bwMode="auto">
            <a:xfrm>
              <a:off x="2747115" y="1773364"/>
              <a:ext cx="30649" cy="36779"/>
            </a:xfrm>
            <a:custGeom>
              <a:avLst/>
              <a:gdLst>
                <a:gd name="T0" fmla="*/ 0 w 5"/>
                <a:gd name="T1" fmla="*/ 5 h 6"/>
                <a:gd name="T2" fmla="*/ 5 w 5"/>
                <a:gd name="T3" fmla="*/ 4 h 6"/>
                <a:gd name="T4" fmla="*/ 0 w 5"/>
                <a:gd name="T5" fmla="*/ 5 h 6"/>
              </a:gdLst>
              <a:ahLst/>
              <a:cxnLst>
                <a:cxn ang="0">
                  <a:pos x="T0" y="T1"/>
                </a:cxn>
                <a:cxn ang="0">
                  <a:pos x="T2" y="T3"/>
                </a:cxn>
                <a:cxn ang="0">
                  <a:pos x="T4" y="T5"/>
                </a:cxn>
              </a:cxnLst>
              <a:rect l="0" t="0" r="r" b="b"/>
              <a:pathLst>
                <a:path w="5" h="6">
                  <a:moveTo>
                    <a:pt x="0" y="5"/>
                  </a:moveTo>
                  <a:cubicBezTo>
                    <a:pt x="2" y="6"/>
                    <a:pt x="3" y="4"/>
                    <a:pt x="5" y="4"/>
                  </a:cubicBezTo>
                  <a:cubicBezTo>
                    <a:pt x="5" y="0"/>
                    <a:pt x="0" y="1"/>
                    <a:pt x="0" y="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0" name="Freeform 34"/>
            <p:cNvSpPr/>
            <p:nvPr/>
          </p:nvSpPr>
          <p:spPr bwMode="auto">
            <a:xfrm>
              <a:off x="2974938" y="1797884"/>
              <a:ext cx="55168" cy="18389"/>
            </a:xfrm>
            <a:custGeom>
              <a:avLst/>
              <a:gdLst>
                <a:gd name="T0" fmla="*/ 0 w 9"/>
                <a:gd name="T1" fmla="*/ 1 h 3"/>
                <a:gd name="T2" fmla="*/ 7 w 9"/>
                <a:gd name="T3" fmla="*/ 2 h 3"/>
                <a:gd name="T4" fmla="*/ 5 w 9"/>
                <a:gd name="T5" fmla="*/ 0 h 3"/>
                <a:gd name="T6" fmla="*/ 0 w 9"/>
                <a:gd name="T7" fmla="*/ 1 h 3"/>
              </a:gdLst>
              <a:ahLst/>
              <a:cxnLst>
                <a:cxn ang="0">
                  <a:pos x="T0" y="T1"/>
                </a:cxn>
                <a:cxn ang="0">
                  <a:pos x="T2" y="T3"/>
                </a:cxn>
                <a:cxn ang="0">
                  <a:pos x="T4" y="T5"/>
                </a:cxn>
                <a:cxn ang="0">
                  <a:pos x="T6" y="T7"/>
                </a:cxn>
              </a:cxnLst>
              <a:rect l="0" t="0" r="r" b="b"/>
              <a:pathLst>
                <a:path w="9" h="3">
                  <a:moveTo>
                    <a:pt x="0" y="1"/>
                  </a:moveTo>
                  <a:cubicBezTo>
                    <a:pt x="0" y="2"/>
                    <a:pt x="6" y="3"/>
                    <a:pt x="7" y="2"/>
                  </a:cubicBezTo>
                  <a:cubicBezTo>
                    <a:pt x="9" y="2"/>
                    <a:pt x="7" y="0"/>
                    <a:pt x="5" y="0"/>
                  </a:cubicBezTo>
                  <a:cubicBezTo>
                    <a:pt x="2" y="0"/>
                    <a:pt x="0" y="1"/>
                    <a:pt x="0"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1" name="Freeform 35"/>
            <p:cNvSpPr/>
            <p:nvPr/>
          </p:nvSpPr>
          <p:spPr bwMode="auto">
            <a:xfrm>
              <a:off x="1780655" y="2037966"/>
              <a:ext cx="50059" cy="30649"/>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2" name="Freeform 36"/>
            <p:cNvSpPr/>
            <p:nvPr/>
          </p:nvSpPr>
          <p:spPr bwMode="auto">
            <a:xfrm>
              <a:off x="1867493" y="2585559"/>
              <a:ext cx="18389" cy="1226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Freeform 37"/>
            <p:cNvSpPr/>
            <p:nvPr/>
          </p:nvSpPr>
          <p:spPr bwMode="auto">
            <a:xfrm>
              <a:off x="1731616" y="2542650"/>
              <a:ext cx="123617" cy="55168"/>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4" name="Freeform 38"/>
            <p:cNvSpPr/>
            <p:nvPr/>
          </p:nvSpPr>
          <p:spPr bwMode="auto">
            <a:xfrm>
              <a:off x="1774525" y="2591688"/>
              <a:ext cx="18389" cy="6130"/>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5" name="Freeform 39"/>
            <p:cNvSpPr/>
            <p:nvPr/>
          </p:nvSpPr>
          <p:spPr bwMode="auto">
            <a:xfrm>
              <a:off x="1774525" y="2524261"/>
              <a:ext cx="12260" cy="1226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6" name="Freeform 40"/>
            <p:cNvSpPr/>
            <p:nvPr/>
          </p:nvSpPr>
          <p:spPr bwMode="auto">
            <a:xfrm>
              <a:off x="1799044" y="2518131"/>
              <a:ext cx="18389" cy="18389"/>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Freeform 41"/>
            <p:cNvSpPr/>
            <p:nvPr/>
          </p:nvSpPr>
          <p:spPr bwMode="auto">
            <a:xfrm>
              <a:off x="1817433" y="2536520"/>
              <a:ext cx="25540" cy="24519"/>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8" name="Freeform 42"/>
            <p:cNvSpPr/>
            <p:nvPr/>
          </p:nvSpPr>
          <p:spPr bwMode="auto">
            <a:xfrm>
              <a:off x="3423433" y="2782733"/>
              <a:ext cx="43930" cy="30649"/>
            </a:xfrm>
            <a:custGeom>
              <a:avLst/>
              <a:gdLst>
                <a:gd name="T0" fmla="*/ 5 w 7"/>
                <a:gd name="T1" fmla="*/ 1 h 5"/>
                <a:gd name="T2" fmla="*/ 2 w 7"/>
                <a:gd name="T3" fmla="*/ 1 h 5"/>
                <a:gd name="T4" fmla="*/ 1 w 7"/>
                <a:gd name="T5" fmla="*/ 2 h 5"/>
                <a:gd name="T6" fmla="*/ 1 w 7"/>
                <a:gd name="T7" fmla="*/ 3 h 5"/>
                <a:gd name="T8" fmla="*/ 6 w 7"/>
                <a:gd name="T9" fmla="*/ 5 h 5"/>
                <a:gd name="T10" fmla="*/ 7 w 7"/>
                <a:gd name="T11" fmla="*/ 0 h 5"/>
                <a:gd name="T12" fmla="*/ 5 w 7"/>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1"/>
                  </a:moveTo>
                  <a:cubicBezTo>
                    <a:pt x="5" y="1"/>
                    <a:pt x="2" y="1"/>
                    <a:pt x="2" y="1"/>
                  </a:cubicBezTo>
                  <a:cubicBezTo>
                    <a:pt x="2" y="0"/>
                    <a:pt x="1" y="2"/>
                    <a:pt x="1" y="2"/>
                  </a:cubicBezTo>
                  <a:cubicBezTo>
                    <a:pt x="0" y="2"/>
                    <a:pt x="1" y="3"/>
                    <a:pt x="1" y="3"/>
                  </a:cubicBezTo>
                  <a:cubicBezTo>
                    <a:pt x="2" y="3"/>
                    <a:pt x="4" y="4"/>
                    <a:pt x="6" y="5"/>
                  </a:cubicBezTo>
                  <a:cubicBezTo>
                    <a:pt x="6" y="3"/>
                    <a:pt x="7" y="1"/>
                    <a:pt x="7" y="0"/>
                  </a:cubicBezTo>
                  <a:cubicBezTo>
                    <a:pt x="6" y="0"/>
                    <a:pt x="6" y="0"/>
                    <a:pt x="5" y="1"/>
                  </a:cubicBezTo>
                  <a:close/>
                </a:path>
              </a:pathLst>
            </a:custGeom>
            <a:solidFill>
              <a:srgbClr val="CDD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9" name="Freeform 43"/>
            <p:cNvSpPr/>
            <p:nvPr/>
          </p:nvSpPr>
          <p:spPr bwMode="auto">
            <a:xfrm>
              <a:off x="1491534" y="1903111"/>
              <a:ext cx="640560" cy="147012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30 w 104"/>
                <a:gd name="T99" fmla="*/ 21 h 239"/>
                <a:gd name="T100" fmla="*/ 23 w 104"/>
                <a:gd name="T101" fmla="*/ 32 h 239"/>
                <a:gd name="T102" fmla="*/ 18 w 104"/>
                <a:gd name="T103" fmla="*/ 41 h 239"/>
                <a:gd name="T104" fmla="*/ 12 w 104"/>
                <a:gd name="T105" fmla="*/ 52 h 239"/>
                <a:gd name="T106" fmla="*/ 8 w 104"/>
                <a:gd name="T107" fmla="*/ 63 h 239"/>
                <a:gd name="T108" fmla="*/ 3 w 104"/>
                <a:gd name="T109" fmla="*/ 80 h 239"/>
                <a:gd name="T110" fmla="*/ 2 w 104"/>
                <a:gd name="T111" fmla="*/ 100 h 239"/>
                <a:gd name="T112" fmla="*/ 6 w 104"/>
                <a:gd name="T113" fmla="*/ 99 h 239"/>
                <a:gd name="T114" fmla="*/ 22 w 104"/>
                <a:gd name="T115" fmla="*/ 116 h 239"/>
                <a:gd name="T116" fmla="*/ 35 w 104"/>
                <a:gd name="T117" fmla="*/ 124 h 239"/>
                <a:gd name="T118" fmla="*/ 44 w 104"/>
                <a:gd name="T119" fmla="*/ 129 h 239"/>
                <a:gd name="T120" fmla="*/ 44 w 104"/>
                <a:gd name="T121" fmla="*/ 141 h 239"/>
                <a:gd name="T122" fmla="*/ 45 w 104"/>
                <a:gd name="T123" fmla="*/ 154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36" y="14"/>
                    <a:pt x="35" y="15"/>
                    <a:pt x="34" y="15"/>
                  </a:cubicBezTo>
                  <a:cubicBezTo>
                    <a:pt x="34" y="16"/>
                    <a:pt x="33" y="17"/>
                    <a:pt x="32" y="18"/>
                  </a:cubicBezTo>
                  <a:cubicBezTo>
                    <a:pt x="32" y="19"/>
                    <a:pt x="31" y="20"/>
                    <a:pt x="30" y="21"/>
                  </a:cubicBezTo>
                  <a:cubicBezTo>
                    <a:pt x="30" y="22"/>
                    <a:pt x="29" y="23"/>
                    <a:pt x="28" y="24"/>
                  </a:cubicBezTo>
                  <a:cubicBezTo>
                    <a:pt x="27" y="25"/>
                    <a:pt x="27" y="26"/>
                    <a:pt x="26" y="28"/>
                  </a:cubicBezTo>
                  <a:cubicBezTo>
                    <a:pt x="25" y="29"/>
                    <a:pt x="24" y="30"/>
                    <a:pt x="23" y="32"/>
                  </a:cubicBezTo>
                  <a:cubicBezTo>
                    <a:pt x="22" y="33"/>
                    <a:pt x="22" y="34"/>
                    <a:pt x="21" y="35"/>
                  </a:cubicBezTo>
                  <a:cubicBezTo>
                    <a:pt x="21" y="36"/>
                    <a:pt x="20" y="37"/>
                    <a:pt x="20" y="37"/>
                  </a:cubicBezTo>
                  <a:cubicBezTo>
                    <a:pt x="19" y="39"/>
                    <a:pt x="18" y="40"/>
                    <a:pt x="18" y="41"/>
                  </a:cubicBezTo>
                  <a:cubicBezTo>
                    <a:pt x="17" y="42"/>
                    <a:pt x="17" y="42"/>
                    <a:pt x="17" y="43"/>
                  </a:cubicBezTo>
                  <a:cubicBezTo>
                    <a:pt x="15" y="46"/>
                    <a:pt x="14" y="49"/>
                    <a:pt x="13" y="52"/>
                  </a:cubicBezTo>
                  <a:cubicBezTo>
                    <a:pt x="13" y="52"/>
                    <a:pt x="12" y="52"/>
                    <a:pt x="12" y="52"/>
                  </a:cubicBezTo>
                  <a:cubicBezTo>
                    <a:pt x="12" y="53"/>
                    <a:pt x="11" y="55"/>
                    <a:pt x="11" y="56"/>
                  </a:cubicBezTo>
                  <a:cubicBezTo>
                    <a:pt x="10" y="57"/>
                    <a:pt x="10" y="58"/>
                    <a:pt x="10" y="58"/>
                  </a:cubicBezTo>
                  <a:cubicBezTo>
                    <a:pt x="9" y="60"/>
                    <a:pt x="9" y="61"/>
                    <a:pt x="8" y="63"/>
                  </a:cubicBezTo>
                  <a:cubicBezTo>
                    <a:pt x="8" y="63"/>
                    <a:pt x="8" y="63"/>
                    <a:pt x="8" y="63"/>
                  </a:cubicBezTo>
                  <a:cubicBezTo>
                    <a:pt x="6" y="69"/>
                    <a:pt x="5" y="74"/>
                    <a:pt x="3" y="79"/>
                  </a:cubicBezTo>
                  <a:cubicBezTo>
                    <a:pt x="3" y="80"/>
                    <a:pt x="3" y="80"/>
                    <a:pt x="3" y="80"/>
                  </a:cubicBezTo>
                  <a:cubicBezTo>
                    <a:pt x="2" y="86"/>
                    <a:pt x="1" y="92"/>
                    <a:pt x="0" y="97"/>
                  </a:cubicBezTo>
                  <a:cubicBezTo>
                    <a:pt x="0" y="97"/>
                    <a:pt x="0" y="97"/>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0" name="Line 44"/>
            <p:cNvSpPr>
              <a:spLocks noChangeShapeType="1"/>
            </p:cNvSpPr>
            <p:nvPr/>
          </p:nvSpPr>
          <p:spPr bwMode="auto">
            <a:xfrm flipH="1">
              <a:off x="1910402" y="230869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1" name="Line 45"/>
            <p:cNvSpPr>
              <a:spLocks noChangeShapeType="1"/>
            </p:cNvSpPr>
            <p:nvPr/>
          </p:nvSpPr>
          <p:spPr bwMode="auto">
            <a:xfrm flipH="1">
              <a:off x="1910402" y="230869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2" name="Freeform 46"/>
            <p:cNvSpPr/>
            <p:nvPr/>
          </p:nvSpPr>
          <p:spPr bwMode="auto">
            <a:xfrm>
              <a:off x="1799044" y="1748845"/>
              <a:ext cx="209433" cy="142007"/>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20 w 34"/>
                <a:gd name="T23" fmla="*/ 7 h 23"/>
                <a:gd name="T24" fmla="*/ 15 w 34"/>
                <a:gd name="T25" fmla="*/ 11 h 23"/>
                <a:gd name="T26" fmla="*/ 11 w 34"/>
                <a:gd name="T27" fmla="*/ 14 h 23"/>
                <a:gd name="T28" fmla="*/ 10 w 34"/>
                <a:gd name="T29" fmla="*/ 15 h 23"/>
                <a:gd name="T30" fmla="*/ 6 w 34"/>
                <a:gd name="T31" fmla="*/ 19 h 23"/>
                <a:gd name="T32" fmla="*/ 5 w 34"/>
                <a:gd name="T33" fmla="*/ 19 h 23"/>
                <a:gd name="T34" fmla="*/ 0 w 34"/>
                <a:gd name="T35" fmla="*/ 23 h 23"/>
                <a:gd name="T36" fmla="*/ 7 w 34"/>
                <a:gd name="T3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20" y="7"/>
                    <a:pt x="20" y="7"/>
                    <a:pt x="20" y="7"/>
                  </a:cubicBezTo>
                  <a:cubicBezTo>
                    <a:pt x="18" y="9"/>
                    <a:pt x="17" y="10"/>
                    <a:pt x="15" y="11"/>
                  </a:cubicBezTo>
                  <a:cubicBezTo>
                    <a:pt x="14" y="12"/>
                    <a:pt x="13" y="13"/>
                    <a:pt x="11" y="14"/>
                  </a:cubicBezTo>
                  <a:cubicBezTo>
                    <a:pt x="11" y="14"/>
                    <a:pt x="10" y="15"/>
                    <a:pt x="10" y="15"/>
                  </a:cubicBezTo>
                  <a:cubicBezTo>
                    <a:pt x="8" y="16"/>
                    <a:pt x="7" y="17"/>
                    <a:pt x="6" y="19"/>
                  </a:cubicBezTo>
                  <a:cubicBezTo>
                    <a:pt x="5" y="19"/>
                    <a:pt x="5" y="19"/>
                    <a:pt x="5" y="19"/>
                  </a:cubicBezTo>
                  <a:cubicBezTo>
                    <a:pt x="3" y="21"/>
                    <a:pt x="2" y="22"/>
                    <a:pt x="0" y="23"/>
                  </a:cubicBezTo>
                  <a:cubicBezTo>
                    <a:pt x="2" y="23"/>
                    <a:pt x="5" y="23"/>
                    <a:pt x="7" y="23"/>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3" name="Freeform 47"/>
            <p:cNvSpPr/>
            <p:nvPr/>
          </p:nvSpPr>
          <p:spPr bwMode="auto">
            <a:xfrm>
              <a:off x="2279209" y="1976668"/>
              <a:ext cx="203304" cy="423976"/>
            </a:xfrm>
            <a:custGeom>
              <a:avLst/>
              <a:gdLst>
                <a:gd name="T0" fmla="*/ 31 w 33"/>
                <a:gd name="T1" fmla="*/ 65 h 69"/>
                <a:gd name="T2" fmla="*/ 31 w 33"/>
                <a:gd name="T3" fmla="*/ 67 h 69"/>
                <a:gd name="T4" fmla="*/ 33 w 33"/>
                <a:gd name="T5" fmla="*/ 65 h 69"/>
                <a:gd name="T6" fmla="*/ 33 w 33"/>
                <a:gd name="T7" fmla="*/ 56 h 69"/>
                <a:gd name="T8" fmla="*/ 33 w 33"/>
                <a:gd name="T9" fmla="*/ 56 h 69"/>
                <a:gd name="T10" fmla="*/ 33 w 33"/>
                <a:gd name="T11" fmla="*/ 55 h 69"/>
                <a:gd name="T12" fmla="*/ 33 w 33"/>
                <a:gd name="T13" fmla="*/ 0 h 69"/>
                <a:gd name="T14" fmla="*/ 31 w 33"/>
                <a:gd name="T15" fmla="*/ 2 h 69"/>
                <a:gd name="T16" fmla="*/ 27 w 33"/>
                <a:gd name="T17" fmla="*/ 9 h 69"/>
                <a:gd name="T18" fmla="*/ 24 w 33"/>
                <a:gd name="T19" fmla="*/ 10 h 69"/>
                <a:gd name="T20" fmla="*/ 23 w 33"/>
                <a:gd name="T21" fmla="*/ 12 h 69"/>
                <a:gd name="T22" fmla="*/ 19 w 33"/>
                <a:gd name="T23" fmla="*/ 16 h 69"/>
                <a:gd name="T24" fmla="*/ 20 w 33"/>
                <a:gd name="T25" fmla="*/ 23 h 69"/>
                <a:gd name="T26" fmla="*/ 22 w 33"/>
                <a:gd name="T27" fmla="*/ 27 h 69"/>
                <a:gd name="T28" fmla="*/ 22 w 33"/>
                <a:gd name="T29" fmla="*/ 31 h 69"/>
                <a:gd name="T30" fmla="*/ 23 w 33"/>
                <a:gd name="T31" fmla="*/ 33 h 69"/>
                <a:gd name="T32" fmla="*/ 19 w 33"/>
                <a:gd name="T33" fmla="*/ 34 h 69"/>
                <a:gd name="T34" fmla="*/ 17 w 33"/>
                <a:gd name="T35" fmla="*/ 37 h 69"/>
                <a:gd name="T36" fmla="*/ 13 w 33"/>
                <a:gd name="T37" fmla="*/ 39 h 69"/>
                <a:gd name="T38" fmla="*/ 14 w 33"/>
                <a:gd name="T39" fmla="*/ 37 h 69"/>
                <a:gd name="T40" fmla="*/ 14 w 33"/>
                <a:gd name="T41" fmla="*/ 34 h 69"/>
                <a:gd name="T42" fmla="*/ 12 w 33"/>
                <a:gd name="T43" fmla="*/ 28 h 69"/>
                <a:gd name="T44" fmla="*/ 10 w 33"/>
                <a:gd name="T45" fmla="*/ 25 h 69"/>
                <a:gd name="T46" fmla="*/ 10 w 33"/>
                <a:gd name="T47" fmla="*/ 23 h 69"/>
                <a:gd name="T48" fmla="*/ 7 w 33"/>
                <a:gd name="T49" fmla="*/ 23 h 69"/>
                <a:gd name="T50" fmla="*/ 6 w 33"/>
                <a:gd name="T51" fmla="*/ 29 h 69"/>
                <a:gd name="T52" fmla="*/ 7 w 33"/>
                <a:gd name="T53" fmla="*/ 32 h 69"/>
                <a:gd name="T54" fmla="*/ 7 w 33"/>
                <a:gd name="T55" fmla="*/ 35 h 69"/>
                <a:gd name="T56" fmla="*/ 6 w 33"/>
                <a:gd name="T57" fmla="*/ 39 h 69"/>
                <a:gd name="T58" fmla="*/ 5 w 33"/>
                <a:gd name="T59" fmla="*/ 42 h 69"/>
                <a:gd name="T60" fmla="*/ 10 w 33"/>
                <a:gd name="T61" fmla="*/ 42 h 69"/>
                <a:gd name="T62" fmla="*/ 12 w 33"/>
                <a:gd name="T63" fmla="*/ 42 h 69"/>
                <a:gd name="T64" fmla="*/ 9 w 33"/>
                <a:gd name="T65" fmla="*/ 44 h 69"/>
                <a:gd name="T66" fmla="*/ 6 w 33"/>
                <a:gd name="T67" fmla="*/ 47 h 69"/>
                <a:gd name="T68" fmla="*/ 7 w 33"/>
                <a:gd name="T69" fmla="*/ 48 h 69"/>
                <a:gd name="T70" fmla="*/ 10 w 33"/>
                <a:gd name="T71" fmla="*/ 52 h 69"/>
                <a:gd name="T72" fmla="*/ 10 w 33"/>
                <a:gd name="T73" fmla="*/ 55 h 69"/>
                <a:gd name="T74" fmla="*/ 4 w 33"/>
                <a:gd name="T75" fmla="*/ 55 h 69"/>
                <a:gd name="T76" fmla="*/ 0 w 33"/>
                <a:gd name="T77" fmla="*/ 60 h 69"/>
                <a:gd name="T78" fmla="*/ 0 w 33"/>
                <a:gd name="T79" fmla="*/ 66 h 69"/>
                <a:gd name="T80" fmla="*/ 5 w 33"/>
                <a:gd name="T81" fmla="*/ 68 h 69"/>
                <a:gd name="T82" fmla="*/ 9 w 33"/>
                <a:gd name="T83" fmla="*/ 68 h 69"/>
                <a:gd name="T84" fmla="*/ 13 w 33"/>
                <a:gd name="T85" fmla="*/ 63 h 69"/>
                <a:gd name="T86" fmla="*/ 17 w 33"/>
                <a:gd name="T87" fmla="*/ 58 h 69"/>
                <a:gd name="T88" fmla="*/ 22 w 33"/>
                <a:gd name="T89" fmla="*/ 56 h 69"/>
                <a:gd name="T90" fmla="*/ 23 w 33"/>
                <a:gd name="T91" fmla="*/ 61 h 69"/>
                <a:gd name="T92" fmla="*/ 27 w 33"/>
                <a:gd name="T93" fmla="*/ 61 h 69"/>
                <a:gd name="T94" fmla="*/ 27 w 33"/>
                <a:gd name="T95" fmla="*/ 59 h 69"/>
                <a:gd name="T96" fmla="*/ 31 w 33"/>
                <a:gd name="T97" fmla="*/ 62 h 69"/>
                <a:gd name="T98" fmla="*/ 31 w 33"/>
                <a:gd name="T99"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69">
                  <a:moveTo>
                    <a:pt x="31" y="65"/>
                  </a:moveTo>
                  <a:cubicBezTo>
                    <a:pt x="30" y="65"/>
                    <a:pt x="30" y="67"/>
                    <a:pt x="31" y="67"/>
                  </a:cubicBezTo>
                  <a:cubicBezTo>
                    <a:pt x="32" y="67"/>
                    <a:pt x="32" y="66"/>
                    <a:pt x="33" y="65"/>
                  </a:cubicBezTo>
                  <a:cubicBezTo>
                    <a:pt x="33" y="56"/>
                    <a:pt x="33" y="56"/>
                    <a:pt x="33" y="56"/>
                  </a:cubicBezTo>
                  <a:cubicBezTo>
                    <a:pt x="33" y="56"/>
                    <a:pt x="33" y="56"/>
                    <a:pt x="33" y="56"/>
                  </a:cubicBezTo>
                  <a:cubicBezTo>
                    <a:pt x="32" y="55"/>
                    <a:pt x="32" y="55"/>
                    <a:pt x="33" y="55"/>
                  </a:cubicBezTo>
                  <a:cubicBezTo>
                    <a:pt x="33" y="0"/>
                    <a:pt x="33" y="0"/>
                    <a:pt x="33" y="0"/>
                  </a:cubicBezTo>
                  <a:cubicBezTo>
                    <a:pt x="32" y="1"/>
                    <a:pt x="31" y="2"/>
                    <a:pt x="31" y="2"/>
                  </a:cubicBezTo>
                  <a:cubicBezTo>
                    <a:pt x="30" y="3"/>
                    <a:pt x="27" y="7"/>
                    <a:pt x="27" y="9"/>
                  </a:cubicBezTo>
                  <a:cubicBezTo>
                    <a:pt x="26" y="10"/>
                    <a:pt x="25" y="10"/>
                    <a:pt x="24" y="10"/>
                  </a:cubicBezTo>
                  <a:cubicBezTo>
                    <a:pt x="24" y="10"/>
                    <a:pt x="23" y="11"/>
                    <a:pt x="23" y="12"/>
                  </a:cubicBezTo>
                  <a:cubicBezTo>
                    <a:pt x="23" y="12"/>
                    <a:pt x="20" y="14"/>
                    <a:pt x="19" y="16"/>
                  </a:cubicBezTo>
                  <a:cubicBezTo>
                    <a:pt x="19" y="18"/>
                    <a:pt x="20" y="22"/>
                    <a:pt x="20" y="23"/>
                  </a:cubicBezTo>
                  <a:cubicBezTo>
                    <a:pt x="20" y="25"/>
                    <a:pt x="21" y="27"/>
                    <a:pt x="22" y="27"/>
                  </a:cubicBezTo>
                  <a:cubicBezTo>
                    <a:pt x="23" y="27"/>
                    <a:pt x="23" y="30"/>
                    <a:pt x="22" y="31"/>
                  </a:cubicBezTo>
                  <a:cubicBezTo>
                    <a:pt x="22" y="31"/>
                    <a:pt x="23" y="32"/>
                    <a:pt x="23" y="33"/>
                  </a:cubicBezTo>
                  <a:cubicBezTo>
                    <a:pt x="23" y="33"/>
                    <a:pt x="20" y="34"/>
                    <a:pt x="19" y="34"/>
                  </a:cubicBezTo>
                  <a:cubicBezTo>
                    <a:pt x="19" y="35"/>
                    <a:pt x="17" y="36"/>
                    <a:pt x="17" y="37"/>
                  </a:cubicBezTo>
                  <a:cubicBezTo>
                    <a:pt x="17" y="38"/>
                    <a:pt x="14" y="38"/>
                    <a:pt x="13" y="39"/>
                  </a:cubicBezTo>
                  <a:cubicBezTo>
                    <a:pt x="14" y="38"/>
                    <a:pt x="14" y="38"/>
                    <a:pt x="14" y="37"/>
                  </a:cubicBezTo>
                  <a:cubicBezTo>
                    <a:pt x="15" y="36"/>
                    <a:pt x="14" y="35"/>
                    <a:pt x="14" y="34"/>
                  </a:cubicBezTo>
                  <a:cubicBezTo>
                    <a:pt x="13" y="34"/>
                    <a:pt x="13" y="29"/>
                    <a:pt x="12" y="28"/>
                  </a:cubicBezTo>
                  <a:cubicBezTo>
                    <a:pt x="12" y="27"/>
                    <a:pt x="10" y="25"/>
                    <a:pt x="10" y="25"/>
                  </a:cubicBezTo>
                  <a:cubicBezTo>
                    <a:pt x="9" y="25"/>
                    <a:pt x="10" y="24"/>
                    <a:pt x="10" y="23"/>
                  </a:cubicBezTo>
                  <a:cubicBezTo>
                    <a:pt x="10" y="22"/>
                    <a:pt x="8" y="22"/>
                    <a:pt x="7" y="23"/>
                  </a:cubicBezTo>
                  <a:cubicBezTo>
                    <a:pt x="7" y="23"/>
                    <a:pt x="6" y="28"/>
                    <a:pt x="6" y="29"/>
                  </a:cubicBezTo>
                  <a:cubicBezTo>
                    <a:pt x="6" y="30"/>
                    <a:pt x="7" y="32"/>
                    <a:pt x="7" y="32"/>
                  </a:cubicBezTo>
                  <a:cubicBezTo>
                    <a:pt x="8" y="32"/>
                    <a:pt x="8" y="35"/>
                    <a:pt x="7" y="35"/>
                  </a:cubicBezTo>
                  <a:cubicBezTo>
                    <a:pt x="6" y="35"/>
                    <a:pt x="5" y="38"/>
                    <a:pt x="6" y="39"/>
                  </a:cubicBezTo>
                  <a:cubicBezTo>
                    <a:pt x="6" y="40"/>
                    <a:pt x="5" y="41"/>
                    <a:pt x="5" y="42"/>
                  </a:cubicBezTo>
                  <a:cubicBezTo>
                    <a:pt x="4" y="42"/>
                    <a:pt x="8" y="42"/>
                    <a:pt x="10" y="42"/>
                  </a:cubicBezTo>
                  <a:cubicBezTo>
                    <a:pt x="11" y="42"/>
                    <a:pt x="13" y="42"/>
                    <a:pt x="12" y="42"/>
                  </a:cubicBezTo>
                  <a:cubicBezTo>
                    <a:pt x="12" y="43"/>
                    <a:pt x="9" y="43"/>
                    <a:pt x="9" y="44"/>
                  </a:cubicBezTo>
                  <a:cubicBezTo>
                    <a:pt x="8" y="45"/>
                    <a:pt x="6" y="46"/>
                    <a:pt x="6" y="47"/>
                  </a:cubicBezTo>
                  <a:cubicBezTo>
                    <a:pt x="5" y="47"/>
                    <a:pt x="6" y="48"/>
                    <a:pt x="7" y="48"/>
                  </a:cubicBezTo>
                  <a:cubicBezTo>
                    <a:pt x="8" y="48"/>
                    <a:pt x="9" y="51"/>
                    <a:pt x="10" y="52"/>
                  </a:cubicBezTo>
                  <a:cubicBezTo>
                    <a:pt x="10" y="53"/>
                    <a:pt x="10" y="54"/>
                    <a:pt x="10" y="55"/>
                  </a:cubicBezTo>
                  <a:cubicBezTo>
                    <a:pt x="10" y="55"/>
                    <a:pt x="5" y="54"/>
                    <a:pt x="4" y="55"/>
                  </a:cubicBezTo>
                  <a:cubicBezTo>
                    <a:pt x="2" y="55"/>
                    <a:pt x="0" y="59"/>
                    <a:pt x="0" y="60"/>
                  </a:cubicBezTo>
                  <a:cubicBezTo>
                    <a:pt x="0" y="61"/>
                    <a:pt x="0" y="65"/>
                    <a:pt x="0" y="66"/>
                  </a:cubicBezTo>
                  <a:cubicBezTo>
                    <a:pt x="1" y="67"/>
                    <a:pt x="4" y="67"/>
                    <a:pt x="5" y="68"/>
                  </a:cubicBezTo>
                  <a:cubicBezTo>
                    <a:pt x="5" y="68"/>
                    <a:pt x="9" y="68"/>
                    <a:pt x="9" y="68"/>
                  </a:cubicBezTo>
                  <a:cubicBezTo>
                    <a:pt x="10" y="69"/>
                    <a:pt x="12" y="65"/>
                    <a:pt x="13" y="63"/>
                  </a:cubicBezTo>
                  <a:cubicBezTo>
                    <a:pt x="13" y="62"/>
                    <a:pt x="16" y="59"/>
                    <a:pt x="17" y="58"/>
                  </a:cubicBezTo>
                  <a:cubicBezTo>
                    <a:pt x="18" y="56"/>
                    <a:pt x="21" y="57"/>
                    <a:pt x="22" y="56"/>
                  </a:cubicBezTo>
                  <a:cubicBezTo>
                    <a:pt x="23" y="55"/>
                    <a:pt x="23" y="59"/>
                    <a:pt x="23" y="61"/>
                  </a:cubicBezTo>
                  <a:cubicBezTo>
                    <a:pt x="24" y="62"/>
                    <a:pt x="27" y="62"/>
                    <a:pt x="27" y="61"/>
                  </a:cubicBezTo>
                  <a:cubicBezTo>
                    <a:pt x="26" y="59"/>
                    <a:pt x="27" y="58"/>
                    <a:pt x="27" y="59"/>
                  </a:cubicBezTo>
                  <a:cubicBezTo>
                    <a:pt x="27" y="59"/>
                    <a:pt x="31" y="61"/>
                    <a:pt x="31" y="62"/>
                  </a:cubicBezTo>
                  <a:cubicBezTo>
                    <a:pt x="32" y="63"/>
                    <a:pt x="32" y="65"/>
                    <a:pt x="31" y="65"/>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4" name="Freeform 48"/>
            <p:cNvSpPr/>
            <p:nvPr/>
          </p:nvSpPr>
          <p:spPr bwMode="auto">
            <a:xfrm>
              <a:off x="2217911" y="2388385"/>
              <a:ext cx="264601" cy="695729"/>
            </a:xfrm>
            <a:custGeom>
              <a:avLst/>
              <a:gdLst>
                <a:gd name="T0" fmla="*/ 43 w 43"/>
                <a:gd name="T1" fmla="*/ 9 h 113"/>
                <a:gd name="T2" fmla="*/ 41 w 43"/>
                <a:gd name="T3" fmla="*/ 8 h 113"/>
                <a:gd name="T4" fmla="*/ 37 w 43"/>
                <a:gd name="T5" fmla="*/ 3 h 113"/>
                <a:gd name="T6" fmla="*/ 37 w 43"/>
                <a:gd name="T7" fmla="*/ 1 h 113"/>
                <a:gd name="T8" fmla="*/ 31 w 43"/>
                <a:gd name="T9" fmla="*/ 1 h 113"/>
                <a:gd name="T10" fmla="*/ 21 w 43"/>
                <a:gd name="T11" fmla="*/ 3 h 113"/>
                <a:gd name="T12" fmla="*/ 16 w 43"/>
                <a:gd name="T13" fmla="*/ 3 h 113"/>
                <a:gd name="T14" fmla="*/ 12 w 43"/>
                <a:gd name="T15" fmla="*/ 5 h 113"/>
                <a:gd name="T16" fmla="*/ 9 w 43"/>
                <a:gd name="T17" fmla="*/ 13 h 113"/>
                <a:gd name="T18" fmla="*/ 8 w 43"/>
                <a:gd name="T19" fmla="*/ 15 h 113"/>
                <a:gd name="T20" fmla="*/ 7 w 43"/>
                <a:gd name="T21" fmla="*/ 17 h 113"/>
                <a:gd name="T22" fmla="*/ 1 w 43"/>
                <a:gd name="T23" fmla="*/ 26 h 113"/>
                <a:gd name="T24" fmla="*/ 0 w 43"/>
                <a:gd name="T25" fmla="*/ 39 h 113"/>
                <a:gd name="T26" fmla="*/ 3 w 43"/>
                <a:gd name="T27" fmla="*/ 49 h 113"/>
                <a:gd name="T28" fmla="*/ 10 w 43"/>
                <a:gd name="T29" fmla="*/ 56 h 113"/>
                <a:gd name="T30" fmla="*/ 18 w 43"/>
                <a:gd name="T31" fmla="*/ 57 h 113"/>
                <a:gd name="T32" fmla="*/ 22 w 43"/>
                <a:gd name="T33" fmla="*/ 53 h 113"/>
                <a:gd name="T34" fmla="*/ 24 w 43"/>
                <a:gd name="T35" fmla="*/ 54 h 113"/>
                <a:gd name="T36" fmla="*/ 25 w 43"/>
                <a:gd name="T37" fmla="*/ 54 h 113"/>
                <a:gd name="T38" fmla="*/ 29 w 43"/>
                <a:gd name="T39" fmla="*/ 56 h 113"/>
                <a:gd name="T40" fmla="*/ 33 w 43"/>
                <a:gd name="T41" fmla="*/ 56 h 113"/>
                <a:gd name="T42" fmla="*/ 34 w 43"/>
                <a:gd name="T43" fmla="*/ 64 h 113"/>
                <a:gd name="T44" fmla="*/ 35 w 43"/>
                <a:gd name="T45" fmla="*/ 73 h 113"/>
                <a:gd name="T46" fmla="*/ 38 w 43"/>
                <a:gd name="T47" fmla="*/ 82 h 113"/>
                <a:gd name="T48" fmla="*/ 37 w 43"/>
                <a:gd name="T49" fmla="*/ 92 h 113"/>
                <a:gd name="T50" fmla="*/ 40 w 43"/>
                <a:gd name="T51" fmla="*/ 102 h 113"/>
                <a:gd name="T52" fmla="*/ 41 w 43"/>
                <a:gd name="T53" fmla="*/ 109 h 113"/>
                <a:gd name="T54" fmla="*/ 43 w 43"/>
                <a:gd name="T55" fmla="*/ 113 h 113"/>
                <a:gd name="T56" fmla="*/ 43 w 43"/>
                <a:gd name="T57"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113">
                  <a:moveTo>
                    <a:pt x="43" y="9"/>
                  </a:moveTo>
                  <a:cubicBezTo>
                    <a:pt x="42" y="8"/>
                    <a:pt x="42" y="8"/>
                    <a:pt x="41" y="8"/>
                  </a:cubicBezTo>
                  <a:cubicBezTo>
                    <a:pt x="39" y="7"/>
                    <a:pt x="38" y="4"/>
                    <a:pt x="37" y="3"/>
                  </a:cubicBezTo>
                  <a:cubicBezTo>
                    <a:pt x="37" y="3"/>
                    <a:pt x="37" y="2"/>
                    <a:pt x="37" y="1"/>
                  </a:cubicBezTo>
                  <a:cubicBezTo>
                    <a:pt x="37" y="1"/>
                    <a:pt x="32" y="0"/>
                    <a:pt x="31" y="1"/>
                  </a:cubicBezTo>
                  <a:cubicBezTo>
                    <a:pt x="30" y="1"/>
                    <a:pt x="22" y="2"/>
                    <a:pt x="21" y="3"/>
                  </a:cubicBezTo>
                  <a:cubicBezTo>
                    <a:pt x="19" y="4"/>
                    <a:pt x="16" y="3"/>
                    <a:pt x="16" y="3"/>
                  </a:cubicBezTo>
                  <a:cubicBezTo>
                    <a:pt x="15" y="3"/>
                    <a:pt x="13" y="5"/>
                    <a:pt x="12" y="5"/>
                  </a:cubicBezTo>
                  <a:cubicBezTo>
                    <a:pt x="11" y="6"/>
                    <a:pt x="10" y="9"/>
                    <a:pt x="9" y="13"/>
                  </a:cubicBezTo>
                  <a:cubicBezTo>
                    <a:pt x="9" y="13"/>
                    <a:pt x="9" y="13"/>
                    <a:pt x="8" y="15"/>
                  </a:cubicBezTo>
                  <a:cubicBezTo>
                    <a:pt x="7" y="17"/>
                    <a:pt x="7" y="17"/>
                    <a:pt x="7" y="17"/>
                  </a:cubicBezTo>
                  <a:cubicBezTo>
                    <a:pt x="5" y="19"/>
                    <a:pt x="2" y="25"/>
                    <a:pt x="1" y="26"/>
                  </a:cubicBezTo>
                  <a:cubicBezTo>
                    <a:pt x="1" y="27"/>
                    <a:pt x="0" y="36"/>
                    <a:pt x="0" y="39"/>
                  </a:cubicBezTo>
                  <a:cubicBezTo>
                    <a:pt x="0" y="41"/>
                    <a:pt x="3" y="48"/>
                    <a:pt x="3" y="49"/>
                  </a:cubicBezTo>
                  <a:cubicBezTo>
                    <a:pt x="4" y="51"/>
                    <a:pt x="8" y="55"/>
                    <a:pt x="10" y="56"/>
                  </a:cubicBezTo>
                  <a:cubicBezTo>
                    <a:pt x="11" y="56"/>
                    <a:pt x="16" y="57"/>
                    <a:pt x="18" y="57"/>
                  </a:cubicBezTo>
                  <a:cubicBezTo>
                    <a:pt x="19" y="57"/>
                    <a:pt x="21" y="55"/>
                    <a:pt x="22" y="53"/>
                  </a:cubicBezTo>
                  <a:cubicBezTo>
                    <a:pt x="22" y="53"/>
                    <a:pt x="22" y="53"/>
                    <a:pt x="24" y="54"/>
                  </a:cubicBezTo>
                  <a:cubicBezTo>
                    <a:pt x="25" y="54"/>
                    <a:pt x="25" y="54"/>
                    <a:pt x="25" y="54"/>
                  </a:cubicBezTo>
                  <a:cubicBezTo>
                    <a:pt x="25" y="55"/>
                    <a:pt x="28" y="56"/>
                    <a:pt x="29" y="56"/>
                  </a:cubicBezTo>
                  <a:cubicBezTo>
                    <a:pt x="30" y="57"/>
                    <a:pt x="32" y="56"/>
                    <a:pt x="33" y="56"/>
                  </a:cubicBezTo>
                  <a:cubicBezTo>
                    <a:pt x="34" y="56"/>
                    <a:pt x="34" y="62"/>
                    <a:pt x="34" y="64"/>
                  </a:cubicBezTo>
                  <a:cubicBezTo>
                    <a:pt x="33" y="66"/>
                    <a:pt x="35" y="72"/>
                    <a:pt x="35" y="73"/>
                  </a:cubicBezTo>
                  <a:cubicBezTo>
                    <a:pt x="36" y="75"/>
                    <a:pt x="38" y="80"/>
                    <a:pt x="38" y="82"/>
                  </a:cubicBezTo>
                  <a:cubicBezTo>
                    <a:pt x="38" y="84"/>
                    <a:pt x="37" y="90"/>
                    <a:pt x="37" y="92"/>
                  </a:cubicBezTo>
                  <a:cubicBezTo>
                    <a:pt x="37" y="94"/>
                    <a:pt x="39" y="100"/>
                    <a:pt x="40" y="102"/>
                  </a:cubicBezTo>
                  <a:cubicBezTo>
                    <a:pt x="41" y="104"/>
                    <a:pt x="41" y="108"/>
                    <a:pt x="41" y="109"/>
                  </a:cubicBezTo>
                  <a:cubicBezTo>
                    <a:pt x="41" y="109"/>
                    <a:pt x="42" y="111"/>
                    <a:pt x="43" y="113"/>
                  </a:cubicBezTo>
                  <a:lnTo>
                    <a:pt x="43" y="9"/>
                  </a:ln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5" name="Freeform 49"/>
            <p:cNvSpPr/>
            <p:nvPr/>
          </p:nvSpPr>
          <p:spPr bwMode="auto">
            <a:xfrm>
              <a:off x="1971699" y="3299677"/>
              <a:ext cx="18389" cy="18389"/>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6" name="Freeform 50"/>
            <p:cNvSpPr/>
            <p:nvPr/>
          </p:nvSpPr>
          <p:spPr bwMode="auto">
            <a:xfrm>
              <a:off x="1922661" y="1730456"/>
              <a:ext cx="417846" cy="381068"/>
            </a:xfrm>
            <a:custGeom>
              <a:avLst/>
              <a:gdLst>
                <a:gd name="T0" fmla="*/ 53 w 68"/>
                <a:gd name="T1" fmla="*/ 36 h 62"/>
                <a:gd name="T2" fmla="*/ 56 w 68"/>
                <a:gd name="T3" fmla="*/ 35 h 62"/>
                <a:gd name="T4" fmla="*/ 56 w 68"/>
                <a:gd name="T5" fmla="*/ 34 h 62"/>
                <a:gd name="T6" fmla="*/ 56 w 68"/>
                <a:gd name="T7" fmla="*/ 32 h 62"/>
                <a:gd name="T8" fmla="*/ 59 w 68"/>
                <a:gd name="T9" fmla="*/ 26 h 62"/>
                <a:gd name="T10" fmla="*/ 61 w 68"/>
                <a:gd name="T11" fmla="*/ 21 h 62"/>
                <a:gd name="T12" fmla="*/ 60 w 68"/>
                <a:gd name="T13" fmla="*/ 18 h 62"/>
                <a:gd name="T14" fmla="*/ 61 w 68"/>
                <a:gd name="T15" fmla="*/ 17 h 62"/>
                <a:gd name="T16" fmla="*/ 61 w 68"/>
                <a:gd name="T17" fmla="*/ 13 h 62"/>
                <a:gd name="T18" fmla="*/ 64 w 68"/>
                <a:gd name="T19" fmla="*/ 11 h 62"/>
                <a:gd name="T20" fmla="*/ 67 w 68"/>
                <a:gd name="T21" fmla="*/ 10 h 62"/>
                <a:gd name="T22" fmla="*/ 68 w 68"/>
                <a:gd name="T23" fmla="*/ 7 h 62"/>
                <a:gd name="T24" fmla="*/ 64 w 68"/>
                <a:gd name="T25" fmla="*/ 6 h 62"/>
                <a:gd name="T26" fmla="*/ 59 w 68"/>
                <a:gd name="T27" fmla="*/ 6 h 62"/>
                <a:gd name="T28" fmla="*/ 60 w 68"/>
                <a:gd name="T29" fmla="*/ 3 h 62"/>
                <a:gd name="T30" fmla="*/ 59 w 68"/>
                <a:gd name="T31" fmla="*/ 1 h 62"/>
                <a:gd name="T32" fmla="*/ 52 w 68"/>
                <a:gd name="T33" fmla="*/ 0 h 62"/>
                <a:gd name="T34" fmla="*/ 49 w 68"/>
                <a:gd name="T35" fmla="*/ 0 h 62"/>
                <a:gd name="T36" fmla="*/ 42 w 68"/>
                <a:gd name="T37" fmla="*/ 1 h 62"/>
                <a:gd name="T38" fmla="*/ 33 w 68"/>
                <a:gd name="T39" fmla="*/ 1 h 62"/>
                <a:gd name="T40" fmla="*/ 31 w 68"/>
                <a:gd name="T41" fmla="*/ 5 h 62"/>
                <a:gd name="T42" fmla="*/ 24 w 68"/>
                <a:gd name="T43" fmla="*/ 5 h 62"/>
                <a:gd name="T44" fmla="*/ 11 w 68"/>
                <a:gd name="T45" fmla="*/ 9 h 62"/>
                <a:gd name="T46" fmla="*/ 8 w 68"/>
                <a:gd name="T47" fmla="*/ 13 h 62"/>
                <a:gd name="T48" fmla="*/ 5 w 68"/>
                <a:gd name="T49" fmla="*/ 16 h 62"/>
                <a:gd name="T50" fmla="*/ 0 w 68"/>
                <a:gd name="T51" fmla="*/ 17 h 62"/>
                <a:gd name="T52" fmla="*/ 1 w 68"/>
                <a:gd name="T53" fmla="*/ 19 h 62"/>
                <a:gd name="T54" fmla="*/ 3 w 68"/>
                <a:gd name="T55" fmla="*/ 19 h 62"/>
                <a:gd name="T56" fmla="*/ 7 w 68"/>
                <a:gd name="T57" fmla="*/ 20 h 62"/>
                <a:gd name="T58" fmla="*/ 4 w 68"/>
                <a:gd name="T59" fmla="*/ 21 h 62"/>
                <a:gd name="T60" fmla="*/ 4 w 68"/>
                <a:gd name="T61" fmla="*/ 24 h 62"/>
                <a:gd name="T62" fmla="*/ 8 w 68"/>
                <a:gd name="T63" fmla="*/ 24 h 62"/>
                <a:gd name="T64" fmla="*/ 13 w 68"/>
                <a:gd name="T65" fmla="*/ 25 h 62"/>
                <a:gd name="T66" fmla="*/ 16 w 68"/>
                <a:gd name="T67" fmla="*/ 29 h 62"/>
                <a:gd name="T68" fmla="*/ 16 w 68"/>
                <a:gd name="T69" fmla="*/ 33 h 62"/>
                <a:gd name="T70" fmla="*/ 19 w 68"/>
                <a:gd name="T71" fmla="*/ 35 h 62"/>
                <a:gd name="T72" fmla="*/ 19 w 68"/>
                <a:gd name="T73" fmla="*/ 36 h 62"/>
                <a:gd name="T74" fmla="*/ 19 w 68"/>
                <a:gd name="T75" fmla="*/ 39 h 62"/>
                <a:gd name="T76" fmla="*/ 19 w 68"/>
                <a:gd name="T77" fmla="*/ 42 h 62"/>
                <a:gd name="T78" fmla="*/ 18 w 68"/>
                <a:gd name="T79" fmla="*/ 45 h 62"/>
                <a:gd name="T80" fmla="*/ 21 w 68"/>
                <a:gd name="T81" fmla="*/ 55 h 62"/>
                <a:gd name="T82" fmla="*/ 23 w 68"/>
                <a:gd name="T83" fmla="*/ 60 h 62"/>
                <a:gd name="T84" fmla="*/ 27 w 68"/>
                <a:gd name="T85" fmla="*/ 62 h 62"/>
                <a:gd name="T86" fmla="*/ 29 w 68"/>
                <a:gd name="T87" fmla="*/ 61 h 62"/>
                <a:gd name="T88" fmla="*/ 31 w 68"/>
                <a:gd name="T89" fmla="*/ 57 h 62"/>
                <a:gd name="T90" fmla="*/ 34 w 68"/>
                <a:gd name="T91" fmla="*/ 49 h 62"/>
                <a:gd name="T92" fmla="*/ 38 w 68"/>
                <a:gd name="T93" fmla="*/ 49 h 62"/>
                <a:gd name="T94" fmla="*/ 41 w 68"/>
                <a:gd name="T95" fmla="*/ 46 h 62"/>
                <a:gd name="T96" fmla="*/ 46 w 68"/>
                <a:gd name="T97" fmla="*/ 43 h 62"/>
                <a:gd name="T98" fmla="*/ 50 w 68"/>
                <a:gd name="T99" fmla="*/ 38 h 62"/>
                <a:gd name="T100" fmla="*/ 49 w 68"/>
                <a:gd name="T101" fmla="*/ 37 h 62"/>
                <a:gd name="T102" fmla="*/ 48 w 68"/>
                <a:gd name="T103" fmla="*/ 35 h 62"/>
                <a:gd name="T104" fmla="*/ 53 w 68"/>
                <a:gd name="T105"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53" y="36"/>
                  </a:move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7" name="Freeform 51"/>
            <p:cNvSpPr/>
            <p:nvPr/>
          </p:nvSpPr>
          <p:spPr bwMode="auto">
            <a:xfrm>
              <a:off x="2415086" y="1785624"/>
              <a:ext cx="67427" cy="91947"/>
            </a:xfrm>
            <a:custGeom>
              <a:avLst/>
              <a:gdLst>
                <a:gd name="T0" fmla="*/ 9 w 11"/>
                <a:gd name="T1" fmla="*/ 0 h 15"/>
                <a:gd name="T2" fmla="*/ 5 w 11"/>
                <a:gd name="T3" fmla="*/ 2 h 15"/>
                <a:gd name="T4" fmla="*/ 2 w 11"/>
                <a:gd name="T5" fmla="*/ 2 h 15"/>
                <a:gd name="T6" fmla="*/ 1 w 11"/>
                <a:gd name="T7" fmla="*/ 6 h 15"/>
                <a:gd name="T8" fmla="*/ 2 w 11"/>
                <a:gd name="T9" fmla="*/ 9 h 15"/>
                <a:gd name="T10" fmla="*/ 6 w 11"/>
                <a:gd name="T11" fmla="*/ 8 h 15"/>
                <a:gd name="T12" fmla="*/ 6 w 11"/>
                <a:gd name="T13" fmla="*/ 11 h 15"/>
                <a:gd name="T14" fmla="*/ 7 w 11"/>
                <a:gd name="T15" fmla="*/ 13 h 15"/>
                <a:gd name="T16" fmla="*/ 10 w 11"/>
                <a:gd name="T17" fmla="*/ 15 h 15"/>
                <a:gd name="T18" fmla="*/ 11 w 11"/>
                <a:gd name="T19" fmla="*/ 14 h 15"/>
                <a:gd name="T20" fmla="*/ 11 w 11"/>
                <a:gd name="T21" fmla="*/ 4 h 15"/>
                <a:gd name="T22" fmla="*/ 11 w 11"/>
                <a:gd name="T23" fmla="*/ 4 h 15"/>
                <a:gd name="T24" fmla="*/ 9 w 11"/>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1" y="15"/>
                    <a:pt x="11" y="14"/>
                  </a:cubicBezTo>
                  <a:cubicBezTo>
                    <a:pt x="11" y="4"/>
                    <a:pt x="11" y="4"/>
                    <a:pt x="11" y="4"/>
                  </a:cubicBezTo>
                  <a:cubicBezTo>
                    <a:pt x="11" y="4"/>
                    <a:pt x="11" y="4"/>
                    <a:pt x="11" y="4"/>
                  </a:cubicBezTo>
                  <a:cubicBezTo>
                    <a:pt x="10" y="4"/>
                    <a:pt x="10" y="1"/>
                    <a:pt x="9" y="0"/>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8" name="Freeform 52"/>
            <p:cNvSpPr/>
            <p:nvPr/>
          </p:nvSpPr>
          <p:spPr bwMode="auto">
            <a:xfrm>
              <a:off x="2273079" y="2167713"/>
              <a:ext cx="30649" cy="36779"/>
            </a:xfrm>
            <a:custGeom>
              <a:avLst/>
              <a:gdLst>
                <a:gd name="T0" fmla="*/ 4 w 5"/>
                <a:gd name="T1" fmla="*/ 6 h 6"/>
                <a:gd name="T2" fmla="*/ 5 w 5"/>
                <a:gd name="T3" fmla="*/ 4 h 6"/>
                <a:gd name="T4" fmla="*/ 3 w 5"/>
                <a:gd name="T5" fmla="*/ 0 h 6"/>
                <a:gd name="T6" fmla="*/ 1 w 5"/>
                <a:gd name="T7" fmla="*/ 2 h 6"/>
                <a:gd name="T8" fmla="*/ 0 w 5"/>
                <a:gd name="T9" fmla="*/ 5 h 6"/>
                <a:gd name="T10" fmla="*/ 4 w 5"/>
                <a:gd name="T11" fmla="*/ 6 h 6"/>
              </a:gdLst>
              <a:ahLst/>
              <a:cxnLst>
                <a:cxn ang="0">
                  <a:pos x="T0" y="T1"/>
                </a:cxn>
                <a:cxn ang="0">
                  <a:pos x="T2" y="T3"/>
                </a:cxn>
                <a:cxn ang="0">
                  <a:pos x="T4" y="T5"/>
                </a:cxn>
                <a:cxn ang="0">
                  <a:pos x="T6" y="T7"/>
                </a:cxn>
                <a:cxn ang="0">
                  <a:pos x="T8" y="T9"/>
                </a:cxn>
                <a:cxn ang="0">
                  <a:pos x="T10" y="T11"/>
                </a:cxn>
              </a:cxnLst>
              <a:rect l="0" t="0" r="r" b="b"/>
              <a:pathLst>
                <a:path w="5" h="6">
                  <a:moveTo>
                    <a:pt x="4" y="6"/>
                  </a:moveTo>
                  <a:cubicBezTo>
                    <a:pt x="5" y="6"/>
                    <a:pt x="5" y="5"/>
                    <a:pt x="5" y="4"/>
                  </a:cubicBezTo>
                  <a:cubicBezTo>
                    <a:pt x="5" y="4"/>
                    <a:pt x="4" y="0"/>
                    <a:pt x="3" y="0"/>
                  </a:cubicBezTo>
                  <a:cubicBezTo>
                    <a:pt x="3" y="0"/>
                    <a:pt x="2" y="3"/>
                    <a:pt x="1" y="2"/>
                  </a:cubicBezTo>
                  <a:cubicBezTo>
                    <a:pt x="1" y="2"/>
                    <a:pt x="0" y="4"/>
                    <a:pt x="0" y="5"/>
                  </a:cubicBezTo>
                  <a:cubicBezTo>
                    <a:pt x="1" y="6"/>
                    <a:pt x="3" y="6"/>
                    <a:pt x="4" y="6"/>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Freeform 53"/>
            <p:cNvSpPr/>
            <p:nvPr/>
          </p:nvSpPr>
          <p:spPr bwMode="auto">
            <a:xfrm>
              <a:off x="2254690" y="2001187"/>
              <a:ext cx="73557" cy="55168"/>
            </a:xfrm>
            <a:custGeom>
              <a:avLst/>
              <a:gdLst>
                <a:gd name="T0" fmla="*/ 3 w 12"/>
                <a:gd name="T1" fmla="*/ 8 h 9"/>
                <a:gd name="T2" fmla="*/ 6 w 12"/>
                <a:gd name="T3" fmla="*/ 9 h 9"/>
                <a:gd name="T4" fmla="*/ 10 w 12"/>
                <a:gd name="T5" fmla="*/ 8 h 9"/>
                <a:gd name="T6" fmla="*/ 11 w 12"/>
                <a:gd name="T7" fmla="*/ 3 h 9"/>
                <a:gd name="T8" fmla="*/ 6 w 12"/>
                <a:gd name="T9" fmla="*/ 2 h 9"/>
                <a:gd name="T10" fmla="*/ 2 w 12"/>
                <a:gd name="T11" fmla="*/ 1 h 9"/>
                <a:gd name="T12" fmla="*/ 0 w 12"/>
                <a:gd name="T13" fmla="*/ 3 h 9"/>
                <a:gd name="T14" fmla="*/ 1 w 12"/>
                <a:gd name="T15" fmla="*/ 4 h 9"/>
                <a:gd name="T16" fmla="*/ 1 w 12"/>
                <a:gd name="T17" fmla="*/ 6 h 9"/>
                <a:gd name="T18" fmla="*/ 3 w 12"/>
                <a:gd name="T1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3" y="8"/>
                  </a:moveTo>
                  <a:cubicBezTo>
                    <a:pt x="4" y="9"/>
                    <a:pt x="5" y="9"/>
                    <a:pt x="6" y="9"/>
                  </a:cubicBezTo>
                  <a:cubicBezTo>
                    <a:pt x="7" y="9"/>
                    <a:pt x="9" y="8"/>
                    <a:pt x="10" y="8"/>
                  </a:cubicBezTo>
                  <a:cubicBezTo>
                    <a:pt x="11" y="8"/>
                    <a:pt x="12" y="4"/>
                    <a:pt x="11" y="3"/>
                  </a:cubicBez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0" name="Freeform 54"/>
            <p:cNvSpPr/>
            <p:nvPr/>
          </p:nvSpPr>
          <p:spPr bwMode="auto">
            <a:xfrm>
              <a:off x="1780655" y="2037966"/>
              <a:ext cx="50059" cy="30649"/>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1" name="Freeform 55"/>
            <p:cNvSpPr/>
            <p:nvPr/>
          </p:nvSpPr>
          <p:spPr bwMode="auto">
            <a:xfrm>
              <a:off x="1867493" y="2585559"/>
              <a:ext cx="18389" cy="1226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Freeform 56"/>
            <p:cNvSpPr/>
            <p:nvPr/>
          </p:nvSpPr>
          <p:spPr bwMode="auto">
            <a:xfrm>
              <a:off x="1731616" y="2542650"/>
              <a:ext cx="123617" cy="55168"/>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Freeform 57"/>
            <p:cNvSpPr/>
            <p:nvPr/>
          </p:nvSpPr>
          <p:spPr bwMode="auto">
            <a:xfrm>
              <a:off x="1774525" y="2591688"/>
              <a:ext cx="18389" cy="6130"/>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4" name="Freeform 58"/>
            <p:cNvSpPr/>
            <p:nvPr/>
          </p:nvSpPr>
          <p:spPr bwMode="auto">
            <a:xfrm>
              <a:off x="1774525" y="2524261"/>
              <a:ext cx="12260" cy="1226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5" name="Freeform 59"/>
            <p:cNvSpPr/>
            <p:nvPr/>
          </p:nvSpPr>
          <p:spPr bwMode="auto">
            <a:xfrm>
              <a:off x="1799044" y="2518131"/>
              <a:ext cx="18389" cy="18389"/>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6" name="Freeform 60"/>
            <p:cNvSpPr/>
            <p:nvPr/>
          </p:nvSpPr>
          <p:spPr bwMode="auto">
            <a:xfrm>
              <a:off x="1817433" y="2536520"/>
              <a:ext cx="25540" cy="24519"/>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DCE4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7" name="Freeform 61"/>
            <p:cNvSpPr/>
            <p:nvPr/>
          </p:nvSpPr>
          <p:spPr bwMode="auto">
            <a:xfrm>
              <a:off x="1867493" y="1865311"/>
              <a:ext cx="6130" cy="6130"/>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1" y="1"/>
                    <a:pt x="1" y="1"/>
                    <a:pt x="1" y="0"/>
                  </a:cubicBezTo>
                  <a:close/>
                </a:path>
              </a:pathLst>
            </a:custGeom>
            <a:solidFill>
              <a:srgbClr val="ADE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8" name="Freeform 62"/>
            <p:cNvSpPr/>
            <p:nvPr/>
          </p:nvSpPr>
          <p:spPr bwMode="auto">
            <a:xfrm>
              <a:off x="1977829" y="2198362"/>
              <a:ext cx="6130" cy="6130"/>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1" y="1"/>
                    <a:pt x="1" y="0"/>
                    <a:pt x="1" y="0"/>
                  </a:cubicBezTo>
                  <a:close/>
                </a:path>
              </a:pathLst>
            </a:custGeom>
            <a:solidFill>
              <a:srgbClr val="ADE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79" name="组合 78"/>
          <p:cNvGrpSpPr/>
          <p:nvPr/>
        </p:nvGrpSpPr>
        <p:grpSpPr>
          <a:xfrm>
            <a:off x="6548399" y="1703806"/>
            <a:ext cx="612023" cy="589087"/>
            <a:chOff x="2817029" y="824988"/>
            <a:chExt cx="1041147" cy="1002129"/>
          </a:xfrm>
        </p:grpSpPr>
        <p:sp>
          <p:nvSpPr>
            <p:cNvPr id="80" name="任意多边形 79"/>
            <p:cNvSpPr/>
            <p:nvPr/>
          </p:nvSpPr>
          <p:spPr>
            <a:xfrm rot="19995040">
              <a:off x="2817029" y="824988"/>
              <a:ext cx="1041147" cy="1002129"/>
            </a:xfrm>
            <a:custGeom>
              <a:avLst/>
              <a:gdLst>
                <a:gd name="connsiteX0" fmla="*/ 995485 w 1041147"/>
                <a:gd name="connsiteY0" fmla="*/ 763933 h 1002129"/>
                <a:gd name="connsiteX1" fmla="*/ 1041147 w 1041147"/>
                <a:gd name="connsiteY1" fmla="*/ 961848 h 1002129"/>
                <a:gd name="connsiteX2" fmla="*/ 1038147 w 1041147"/>
                <a:gd name="connsiteY2" fmla="*/ 1002129 h 1002129"/>
                <a:gd name="connsiteX3" fmla="*/ 570086 w 1041147"/>
                <a:gd name="connsiteY3" fmla="*/ 554754 h 1002129"/>
                <a:gd name="connsiteX4" fmla="*/ 459635 w 1041147"/>
                <a:gd name="connsiteY4" fmla="*/ 548516 h 1002129"/>
                <a:gd name="connsiteX5" fmla="*/ 453228 w 1041147"/>
                <a:gd name="connsiteY5" fmla="*/ 471062 h 1002129"/>
                <a:gd name="connsiteX6" fmla="*/ 5853 w 1041147"/>
                <a:gd name="connsiteY6" fmla="*/ 3000 h 1002129"/>
                <a:gd name="connsiteX7" fmla="*/ 0 w 1041147"/>
                <a:gd name="connsiteY7" fmla="*/ 2662 h 1002129"/>
                <a:gd name="connsiteX8" fmla="*/ 46134 w 1041147"/>
                <a:gd name="connsiteY8" fmla="*/ 0 h 1002129"/>
                <a:gd name="connsiteX9" fmla="*/ 519324 w 1041147"/>
                <a:gd name="connsiteY9" fmla="*/ 367998 h 1002129"/>
                <a:gd name="connsiteX10" fmla="*/ 543427 w 1041147"/>
                <a:gd name="connsiteY10" fmla="*/ 460740 h 1002129"/>
                <a:gd name="connsiteX11" fmla="*/ 577194 w 1041147"/>
                <a:gd name="connsiteY11" fmla="*/ 463719 h 1002129"/>
                <a:gd name="connsiteX12" fmla="*/ 995485 w 1041147"/>
                <a:gd name="connsiteY12" fmla="*/ 763933 h 1002129"/>
                <a:gd name="connsiteX13" fmla="*/ 995485 w 1041147"/>
                <a:gd name="connsiteY13" fmla="*/ 763933 h 1007982"/>
                <a:gd name="connsiteX14" fmla="*/ 995485 w 1041147"/>
                <a:gd name="connsiteY14" fmla="*/ 763933 h 100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1147" h="1002128">
                  <a:moveTo>
                    <a:pt x="995485" y="763933"/>
                  </a:moveTo>
                  <a:cubicBezTo>
                    <a:pt x="1024888" y="824764"/>
                    <a:pt x="1041147" y="891645"/>
                    <a:pt x="1041147" y="961848"/>
                  </a:cubicBezTo>
                  <a:lnTo>
                    <a:pt x="1038147" y="1002129"/>
                  </a:lnTo>
                  <a:cubicBezTo>
                    <a:pt x="1012111" y="777784"/>
                    <a:pt x="819403" y="596555"/>
                    <a:pt x="570086" y="554754"/>
                  </a:cubicBezTo>
                  <a:lnTo>
                    <a:pt x="459635" y="548516"/>
                  </a:lnTo>
                  <a:lnTo>
                    <a:pt x="453228" y="471062"/>
                  </a:lnTo>
                  <a:cubicBezTo>
                    <a:pt x="411426" y="221745"/>
                    <a:pt x="230197" y="29036"/>
                    <a:pt x="5853" y="3000"/>
                  </a:cubicBezTo>
                  <a:lnTo>
                    <a:pt x="0" y="2662"/>
                  </a:lnTo>
                  <a:lnTo>
                    <a:pt x="46134" y="0"/>
                  </a:lnTo>
                  <a:cubicBezTo>
                    <a:pt x="261132" y="0"/>
                    <a:pt x="444963" y="152494"/>
                    <a:pt x="519324" y="367998"/>
                  </a:cubicBezTo>
                  <a:lnTo>
                    <a:pt x="543427" y="460740"/>
                  </a:lnTo>
                  <a:lnTo>
                    <a:pt x="577194" y="463719"/>
                  </a:lnTo>
                  <a:cubicBezTo>
                    <a:pt x="766321" y="497585"/>
                    <a:pt x="921977" y="611855"/>
                    <a:pt x="995485" y="7639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rot="610869">
              <a:off x="3193279" y="1373828"/>
              <a:ext cx="239931" cy="45719"/>
            </a:xfrm>
            <a:custGeom>
              <a:avLst/>
              <a:gdLst>
                <a:gd name="connsiteX0" fmla="*/ 523250 w 1042875"/>
                <a:gd name="connsiteY0" fmla="*/ 0 h 247306"/>
                <a:gd name="connsiteX1" fmla="*/ 1008184 w 1042875"/>
                <a:gd name="connsiteY1" fmla="*/ 200866 h 247306"/>
                <a:gd name="connsiteX2" fmla="*/ 1042875 w 1042875"/>
                <a:gd name="connsiteY2" fmla="*/ 242912 h 247306"/>
                <a:gd name="connsiteX3" fmla="*/ 933921 w 1042875"/>
                <a:gd name="connsiteY3" fmla="*/ 200443 h 247306"/>
                <a:gd name="connsiteX4" fmla="*/ 527073 w 1042875"/>
                <a:gd name="connsiteY4" fmla="*/ 141455 h 247306"/>
                <a:gd name="connsiteX5" fmla="*/ 120225 w 1042875"/>
                <a:gd name="connsiteY5" fmla="*/ 200443 h 247306"/>
                <a:gd name="connsiteX6" fmla="*/ 0 w 1042875"/>
                <a:gd name="connsiteY6" fmla="*/ 247306 h 247306"/>
                <a:gd name="connsiteX7" fmla="*/ 38316 w 1042875"/>
                <a:gd name="connsiteY7" fmla="*/ 200866 h 247306"/>
                <a:gd name="connsiteX8" fmla="*/ 523250 w 1042875"/>
                <a:gd name="connsiteY8" fmla="*/ 0 h 247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2875" h="247306">
                  <a:moveTo>
                    <a:pt x="523250" y="0"/>
                  </a:moveTo>
                  <a:cubicBezTo>
                    <a:pt x="712629" y="0"/>
                    <a:pt x="884079" y="76761"/>
                    <a:pt x="1008184" y="200866"/>
                  </a:cubicBezTo>
                  <a:lnTo>
                    <a:pt x="1042875" y="242912"/>
                  </a:lnTo>
                  <a:lnTo>
                    <a:pt x="933921" y="200443"/>
                  </a:lnTo>
                  <a:cubicBezTo>
                    <a:pt x="808872" y="162459"/>
                    <a:pt x="671388" y="141455"/>
                    <a:pt x="527073" y="141455"/>
                  </a:cubicBezTo>
                  <a:cubicBezTo>
                    <a:pt x="382758" y="141455"/>
                    <a:pt x="245274" y="162459"/>
                    <a:pt x="120225" y="200443"/>
                  </a:cubicBezTo>
                  <a:lnTo>
                    <a:pt x="0" y="247306"/>
                  </a:lnTo>
                  <a:lnTo>
                    <a:pt x="38316" y="200866"/>
                  </a:lnTo>
                  <a:cubicBezTo>
                    <a:pt x="162422" y="76761"/>
                    <a:pt x="333872" y="0"/>
                    <a:pt x="5232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4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300"/>
                                        <p:tgtEl>
                                          <p:spTgt spid="14"/>
                                        </p:tgtEl>
                                      </p:cBhvr>
                                    </p:animEffect>
                                    <p:anim calcmode="lin" valueType="num">
                                      <p:cBhvr>
                                        <p:cTn id="8" dur="1300" fill="hold"/>
                                        <p:tgtEl>
                                          <p:spTgt spid="14"/>
                                        </p:tgtEl>
                                        <p:attrNameLst>
                                          <p:attrName>ppt_x</p:attrName>
                                        </p:attrNameLst>
                                      </p:cBhvr>
                                      <p:tavLst>
                                        <p:tav tm="0">
                                          <p:val>
                                            <p:strVal val="#ppt_x"/>
                                          </p:val>
                                        </p:tav>
                                        <p:tav tm="100000">
                                          <p:val>
                                            <p:strVal val="#ppt_x"/>
                                          </p:val>
                                        </p:tav>
                                      </p:tavLst>
                                    </p:anim>
                                    <p:anim calcmode="lin" valueType="num">
                                      <p:cBhvr>
                                        <p:cTn id="9" dur="1300" fill="hold"/>
                                        <p:tgtEl>
                                          <p:spTgt spid="14"/>
                                        </p:tgtEl>
                                        <p:attrNameLst>
                                          <p:attrName>ppt_y</p:attrName>
                                        </p:attrNameLst>
                                      </p:cBhvr>
                                      <p:tavLst>
                                        <p:tav tm="0">
                                          <p:val>
                                            <p:strVal val="#ppt_y+.1"/>
                                          </p:val>
                                        </p:tav>
                                        <p:tav tm="100000">
                                          <p:val>
                                            <p:strVal val="#ppt_y"/>
                                          </p:val>
                                        </p:tav>
                                      </p:tavLst>
                                    </p:anim>
                                  </p:childTnLst>
                                </p:cTn>
                              </p:par>
                              <p:par>
                                <p:cTn id="10" presetID="6" presetClass="emph" presetSubtype="0" repeatCount="indefinite" accel="45000" decel="20000" autoRev="1" fill="hold" grpId="1" nodeType="withEffect">
                                  <p:stCondLst>
                                    <p:cond delay="1400"/>
                                  </p:stCondLst>
                                  <p:childTnLst>
                                    <p:animScale>
                                      <p:cBhvr>
                                        <p:cTn id="11" dur="2000" fill="hold"/>
                                        <p:tgtEl>
                                          <p:spTgt spid="14"/>
                                        </p:tgtEl>
                                      </p:cBhvr>
                                      <p:by x="104000" y="104000"/>
                                    </p:animScale>
                                  </p:childTnLst>
                                </p:cTn>
                              </p:par>
                              <p:par>
                                <p:cTn id="12" presetID="0" presetClass="path" presetSubtype="0" repeatCount="indefinite" accel="50000" autoRev="1" fill="hold" grpId="2" nodeType="withEffect">
                                  <p:stCondLst>
                                    <p:cond delay="1500"/>
                                  </p:stCondLst>
                                  <p:childTnLst>
                                    <p:animMotion origin="layout" path="M 2.77778E-06 -3.95062E-06 L 2.77778E-06 4.5679E-06" pathEditMode="relative" rAng="0" ptsTypes="AA">
                                      <p:cBhvr>
                                        <p:cTn id="13" dur="540" fill="hold"/>
                                        <p:tgtEl>
                                          <p:spTgt spid="14"/>
                                        </p:tgtEl>
                                        <p:attrNameLst>
                                          <p:attrName>ppt_x</p:attrName>
                                          <p:attrName>ppt_y</p:attrName>
                                        </p:attrNameLst>
                                      </p:cBhvr>
                                      <p:rCtr x="0" y="309"/>
                                    </p:animMotion>
                                  </p:childTnLst>
                                </p:cTn>
                              </p:par>
                              <p:par>
                                <p:cTn id="14" presetID="10" presetClass="entr" presetSubtype="0" fill="hold" nodeType="withEffect">
                                  <p:stCondLst>
                                    <p:cond delay="110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16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椭圆 192"/>
          <p:cNvSpPr/>
          <p:nvPr/>
        </p:nvSpPr>
        <p:spPr>
          <a:xfrm>
            <a:off x="3894157" y="2095659"/>
            <a:ext cx="1359044" cy="1359044"/>
          </a:xfrm>
          <a:prstGeom prst="ellipse">
            <a:avLst/>
          </a:prstGeom>
          <a:solidFill>
            <a:srgbClr val="01AAD9"/>
          </a:solidFill>
          <a:ln w="3175">
            <a:solidFill>
              <a:schemeClr val="bg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grpSp>
        <p:nvGrpSpPr>
          <p:cNvPr id="194" name="组合 193"/>
          <p:cNvGrpSpPr/>
          <p:nvPr/>
        </p:nvGrpSpPr>
        <p:grpSpPr>
          <a:xfrm>
            <a:off x="3767400" y="1968901"/>
            <a:ext cx="1612559" cy="1612559"/>
            <a:chOff x="4813300" y="1079500"/>
            <a:chExt cx="1727200" cy="1727200"/>
          </a:xfrm>
          <a:solidFill>
            <a:schemeClr val="bg1">
              <a:alpha val="52000"/>
            </a:schemeClr>
          </a:solidFill>
        </p:grpSpPr>
        <p:sp>
          <p:nvSpPr>
            <p:cNvPr id="195" name="空心弧 194"/>
            <p:cNvSpPr/>
            <p:nvPr/>
          </p:nvSpPr>
          <p:spPr>
            <a:xfrm>
              <a:off x="4813300" y="1079500"/>
              <a:ext cx="1727200" cy="1727200"/>
            </a:xfrm>
            <a:prstGeom prst="blockArc">
              <a:avLst>
                <a:gd name="adj1" fmla="val 18900000"/>
                <a:gd name="adj2" fmla="val 2700000"/>
                <a:gd name="adj3" fmla="val 1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196" name="空心弧 195"/>
            <p:cNvSpPr/>
            <p:nvPr/>
          </p:nvSpPr>
          <p:spPr>
            <a:xfrm>
              <a:off x="4813300" y="1079500"/>
              <a:ext cx="1727200" cy="1727200"/>
            </a:xfrm>
            <a:prstGeom prst="blockArc">
              <a:avLst>
                <a:gd name="adj1" fmla="val 8100000"/>
                <a:gd name="adj2" fmla="val 13500000"/>
                <a:gd name="adj3" fmla="val 1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grpSp>
      <p:cxnSp>
        <p:nvCxnSpPr>
          <p:cNvPr id="197" name="直接连接符 196"/>
          <p:cNvCxnSpPr/>
          <p:nvPr/>
        </p:nvCxnSpPr>
        <p:spPr>
          <a:xfrm>
            <a:off x="5450035" y="1892489"/>
            <a:ext cx="1778036" cy="0"/>
          </a:xfrm>
          <a:prstGeom prst="line">
            <a:avLst/>
          </a:prstGeom>
          <a:ln w="15875">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flipV="1">
            <a:off x="4940229" y="1886575"/>
            <a:ext cx="518594" cy="518594"/>
          </a:xfrm>
          <a:prstGeom prst="line">
            <a:avLst/>
          </a:prstGeom>
          <a:ln w="15875">
            <a:solidFill>
              <a:schemeClr val="bg1"/>
            </a:solidFill>
            <a:headEnd type="oval"/>
            <a:tailEnd type="none" w="lg" len="lg"/>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1910463" y="1892489"/>
            <a:ext cx="1778036" cy="0"/>
          </a:xfrm>
          <a:prstGeom prst="line">
            <a:avLst/>
          </a:prstGeom>
          <a:ln w="15875">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flipH="1" flipV="1">
            <a:off x="3685074" y="1886575"/>
            <a:ext cx="518594" cy="518594"/>
          </a:xfrm>
          <a:prstGeom prst="line">
            <a:avLst/>
          </a:prstGeom>
          <a:ln w="15875">
            <a:solidFill>
              <a:schemeClr val="bg1"/>
            </a:solidFill>
            <a:headEnd type="oval"/>
            <a:tailEnd type="none" w="lg" len="lg"/>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a:off x="5450035" y="3656150"/>
            <a:ext cx="1778036" cy="0"/>
          </a:xfrm>
          <a:prstGeom prst="line">
            <a:avLst/>
          </a:prstGeom>
          <a:ln w="15875">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a:off x="1910463" y="3656150"/>
            <a:ext cx="1778036" cy="0"/>
          </a:xfrm>
          <a:prstGeom prst="line">
            <a:avLst/>
          </a:prstGeom>
          <a:ln w="15875">
            <a:solidFill>
              <a:schemeClr val="bg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flipH="1">
            <a:off x="3685074" y="3141875"/>
            <a:ext cx="518594" cy="518594"/>
          </a:xfrm>
          <a:prstGeom prst="line">
            <a:avLst/>
          </a:prstGeom>
          <a:ln w="15875">
            <a:solidFill>
              <a:schemeClr val="bg1"/>
            </a:solidFill>
            <a:headEnd type="oval"/>
            <a:tailEnd type="none" w="lg" len="lg"/>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4940229" y="3141875"/>
            <a:ext cx="518594" cy="518594"/>
          </a:xfrm>
          <a:prstGeom prst="line">
            <a:avLst/>
          </a:prstGeom>
          <a:ln w="15875">
            <a:solidFill>
              <a:schemeClr val="bg1"/>
            </a:solidFill>
            <a:headEnd type="oval"/>
            <a:tailEnd type="none" w="lg" len="lg"/>
          </a:ln>
        </p:spPr>
        <p:style>
          <a:lnRef idx="1">
            <a:schemeClr val="accent1"/>
          </a:lnRef>
          <a:fillRef idx="0">
            <a:schemeClr val="accent1"/>
          </a:fillRef>
          <a:effectRef idx="0">
            <a:schemeClr val="accent1"/>
          </a:effectRef>
          <a:fontRef idx="minor">
            <a:schemeClr val="tx1"/>
          </a:fontRef>
        </p:style>
      </p:cxnSp>
      <p:sp>
        <p:nvSpPr>
          <p:cNvPr id="209" name="Freeform 87"/>
          <p:cNvSpPr>
            <a:spLocks noEditPoints="1"/>
          </p:cNvSpPr>
          <p:nvPr/>
        </p:nvSpPr>
        <p:spPr bwMode="auto">
          <a:xfrm>
            <a:off x="7331681" y="3496502"/>
            <a:ext cx="361268" cy="302927"/>
          </a:xfrm>
          <a:custGeom>
            <a:avLst/>
            <a:gdLst>
              <a:gd name="T0" fmla="*/ 42 w 68"/>
              <a:gd name="T1" fmla="*/ 32 h 57"/>
              <a:gd name="T2" fmla="*/ 36 w 68"/>
              <a:gd name="T3" fmla="*/ 32 h 57"/>
              <a:gd name="T4" fmla="*/ 33 w 68"/>
              <a:gd name="T5" fmla="*/ 31 h 57"/>
              <a:gd name="T6" fmla="*/ 31 w 68"/>
              <a:gd name="T7" fmla="*/ 27 h 57"/>
              <a:gd name="T8" fmla="*/ 34 w 68"/>
              <a:gd name="T9" fmla="*/ 22 h 57"/>
              <a:gd name="T10" fmla="*/ 36 w 68"/>
              <a:gd name="T11" fmla="*/ 20 h 57"/>
              <a:gd name="T12" fmla="*/ 37 w 68"/>
              <a:gd name="T13" fmla="*/ 16 h 57"/>
              <a:gd name="T14" fmla="*/ 37 w 68"/>
              <a:gd name="T15" fmla="*/ 16 h 57"/>
              <a:gd name="T16" fmla="*/ 36 w 68"/>
              <a:gd name="T17" fmla="*/ 15 h 57"/>
              <a:gd name="T18" fmla="*/ 36 w 68"/>
              <a:gd name="T19" fmla="*/ 15 h 57"/>
              <a:gd name="T20" fmla="*/ 33 w 68"/>
              <a:gd name="T21" fmla="*/ 4 h 57"/>
              <a:gd name="T22" fmla="*/ 17 w 68"/>
              <a:gd name="T23" fmla="*/ 3 h 57"/>
              <a:gd name="T24" fmla="*/ 13 w 68"/>
              <a:gd name="T25" fmla="*/ 15 h 57"/>
              <a:gd name="T26" fmla="*/ 13 w 68"/>
              <a:gd name="T27" fmla="*/ 15 h 57"/>
              <a:gd name="T28" fmla="*/ 13 w 68"/>
              <a:gd name="T29" fmla="*/ 16 h 57"/>
              <a:gd name="T30" fmla="*/ 13 w 68"/>
              <a:gd name="T31" fmla="*/ 16 h 57"/>
              <a:gd name="T32" fmla="*/ 13 w 68"/>
              <a:gd name="T33" fmla="*/ 20 h 57"/>
              <a:gd name="T34" fmla="*/ 15 w 68"/>
              <a:gd name="T35" fmla="*/ 22 h 57"/>
              <a:gd name="T36" fmla="*/ 17 w 68"/>
              <a:gd name="T37" fmla="*/ 26 h 57"/>
              <a:gd name="T38" fmla="*/ 15 w 68"/>
              <a:gd name="T39" fmla="*/ 31 h 57"/>
              <a:gd name="T40" fmla="*/ 12 w 68"/>
              <a:gd name="T41" fmla="*/ 31 h 57"/>
              <a:gd name="T42" fmla="*/ 8 w 68"/>
              <a:gd name="T43" fmla="*/ 31 h 57"/>
              <a:gd name="T44" fmla="*/ 1 w 68"/>
              <a:gd name="T45" fmla="*/ 52 h 57"/>
              <a:gd name="T46" fmla="*/ 48 w 68"/>
              <a:gd name="T47" fmla="*/ 52 h 57"/>
              <a:gd name="T48" fmla="*/ 42 w 68"/>
              <a:gd name="T49" fmla="*/ 32 h 57"/>
              <a:gd name="T50" fmla="*/ 63 w 68"/>
              <a:gd name="T51" fmla="*/ 22 h 57"/>
              <a:gd name="T52" fmla="*/ 68 w 68"/>
              <a:gd name="T53" fmla="*/ 36 h 57"/>
              <a:gd name="T54" fmla="*/ 50 w 68"/>
              <a:gd name="T55" fmla="*/ 38 h 57"/>
              <a:gd name="T56" fmla="*/ 44 w 68"/>
              <a:gd name="T57" fmla="*/ 29 h 57"/>
              <a:gd name="T58" fmla="*/ 43 w 68"/>
              <a:gd name="T59" fmla="*/ 27 h 57"/>
              <a:gd name="T60" fmla="*/ 42 w 68"/>
              <a:gd name="T61" fmla="*/ 27 h 57"/>
              <a:gd name="T62" fmla="*/ 36 w 68"/>
              <a:gd name="T63" fmla="*/ 27 h 57"/>
              <a:gd name="T64" fmla="*/ 36 w 68"/>
              <a:gd name="T65" fmla="*/ 27 h 57"/>
              <a:gd name="T66" fmla="*/ 38 w 68"/>
              <a:gd name="T67" fmla="*/ 24 h 57"/>
              <a:gd name="T68" fmla="*/ 40 w 68"/>
              <a:gd name="T69" fmla="*/ 22 h 57"/>
              <a:gd name="T70" fmla="*/ 43 w 68"/>
              <a:gd name="T71" fmla="*/ 22 h 57"/>
              <a:gd name="T72" fmla="*/ 45 w 68"/>
              <a:gd name="T73" fmla="*/ 21 h 57"/>
              <a:gd name="T74" fmla="*/ 46 w 68"/>
              <a:gd name="T75" fmla="*/ 18 h 57"/>
              <a:gd name="T76" fmla="*/ 44 w 68"/>
              <a:gd name="T77" fmla="*/ 15 h 57"/>
              <a:gd name="T78" fmla="*/ 43 w 68"/>
              <a:gd name="T79" fmla="*/ 13 h 57"/>
              <a:gd name="T80" fmla="*/ 43 w 68"/>
              <a:gd name="T81" fmla="*/ 11 h 57"/>
              <a:gd name="T82" fmla="*/ 43 w 68"/>
              <a:gd name="T83" fmla="*/ 10 h 57"/>
              <a:gd name="T84" fmla="*/ 43 w 68"/>
              <a:gd name="T85" fmla="*/ 10 h 57"/>
              <a:gd name="T86" fmla="*/ 43 w 68"/>
              <a:gd name="T87" fmla="*/ 10 h 57"/>
              <a:gd name="T88" fmla="*/ 46 w 68"/>
              <a:gd name="T89" fmla="*/ 2 h 57"/>
              <a:gd name="T90" fmla="*/ 57 w 68"/>
              <a:gd name="T91" fmla="*/ 2 h 57"/>
              <a:gd name="T92" fmla="*/ 59 w 68"/>
              <a:gd name="T93" fmla="*/ 10 h 57"/>
              <a:gd name="T94" fmla="*/ 59 w 68"/>
              <a:gd name="T95" fmla="*/ 10 h 57"/>
              <a:gd name="T96" fmla="*/ 60 w 68"/>
              <a:gd name="T97" fmla="*/ 10 h 57"/>
              <a:gd name="T98" fmla="*/ 60 w 68"/>
              <a:gd name="T99" fmla="*/ 11 h 57"/>
              <a:gd name="T100" fmla="*/ 59 w 68"/>
              <a:gd name="T101" fmla="*/ 13 h 57"/>
              <a:gd name="T102" fmla="*/ 58 w 68"/>
              <a:gd name="T103" fmla="*/ 15 h 57"/>
              <a:gd name="T104" fmla="*/ 56 w 68"/>
              <a:gd name="T105" fmla="*/ 18 h 57"/>
              <a:gd name="T106" fmla="*/ 57 w 68"/>
              <a:gd name="T107" fmla="*/ 21 h 57"/>
              <a:gd name="T108" fmla="*/ 59 w 68"/>
              <a:gd name="T109" fmla="*/ 22 h 57"/>
              <a:gd name="T110" fmla="*/ 63 w 68"/>
              <a:gd name="T111" fmla="*/ 2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8" h="57">
                <a:moveTo>
                  <a:pt x="42" y="32"/>
                </a:moveTo>
                <a:cubicBezTo>
                  <a:pt x="40" y="32"/>
                  <a:pt x="38" y="32"/>
                  <a:pt x="36" y="32"/>
                </a:cubicBezTo>
                <a:cubicBezTo>
                  <a:pt x="35" y="32"/>
                  <a:pt x="34" y="32"/>
                  <a:pt x="33" y="31"/>
                </a:cubicBezTo>
                <a:cubicBezTo>
                  <a:pt x="32" y="30"/>
                  <a:pt x="32" y="28"/>
                  <a:pt x="31" y="27"/>
                </a:cubicBezTo>
                <a:cubicBezTo>
                  <a:pt x="33" y="25"/>
                  <a:pt x="34" y="24"/>
                  <a:pt x="34" y="22"/>
                </a:cubicBezTo>
                <a:cubicBezTo>
                  <a:pt x="35" y="21"/>
                  <a:pt x="36" y="21"/>
                  <a:pt x="36" y="20"/>
                </a:cubicBezTo>
                <a:cubicBezTo>
                  <a:pt x="36" y="19"/>
                  <a:pt x="37" y="18"/>
                  <a:pt x="37" y="16"/>
                </a:cubicBezTo>
                <a:cubicBezTo>
                  <a:pt x="37" y="16"/>
                  <a:pt x="37" y="16"/>
                  <a:pt x="37" y="16"/>
                </a:cubicBezTo>
                <a:cubicBezTo>
                  <a:pt x="36" y="15"/>
                  <a:pt x="36" y="15"/>
                  <a:pt x="36" y="15"/>
                </a:cubicBezTo>
                <a:cubicBezTo>
                  <a:pt x="36" y="15"/>
                  <a:pt x="36" y="15"/>
                  <a:pt x="36" y="15"/>
                </a:cubicBezTo>
                <a:cubicBezTo>
                  <a:pt x="37" y="9"/>
                  <a:pt x="36" y="6"/>
                  <a:pt x="33" y="4"/>
                </a:cubicBezTo>
                <a:cubicBezTo>
                  <a:pt x="29" y="0"/>
                  <a:pt x="21" y="0"/>
                  <a:pt x="17" y="3"/>
                </a:cubicBezTo>
                <a:cubicBezTo>
                  <a:pt x="14" y="5"/>
                  <a:pt x="13" y="9"/>
                  <a:pt x="13" y="15"/>
                </a:cubicBezTo>
                <a:cubicBezTo>
                  <a:pt x="13" y="15"/>
                  <a:pt x="13" y="15"/>
                  <a:pt x="13" y="15"/>
                </a:cubicBezTo>
                <a:cubicBezTo>
                  <a:pt x="13" y="16"/>
                  <a:pt x="13" y="16"/>
                  <a:pt x="13" y="16"/>
                </a:cubicBezTo>
                <a:cubicBezTo>
                  <a:pt x="13" y="16"/>
                  <a:pt x="13" y="16"/>
                  <a:pt x="13" y="16"/>
                </a:cubicBezTo>
                <a:cubicBezTo>
                  <a:pt x="13" y="18"/>
                  <a:pt x="13" y="19"/>
                  <a:pt x="13" y="20"/>
                </a:cubicBezTo>
                <a:cubicBezTo>
                  <a:pt x="13" y="21"/>
                  <a:pt x="14" y="21"/>
                  <a:pt x="15" y="22"/>
                </a:cubicBezTo>
                <a:cubicBezTo>
                  <a:pt x="15" y="23"/>
                  <a:pt x="16" y="25"/>
                  <a:pt x="17" y="26"/>
                </a:cubicBezTo>
                <a:cubicBezTo>
                  <a:pt x="17" y="28"/>
                  <a:pt x="16" y="30"/>
                  <a:pt x="15" y="31"/>
                </a:cubicBezTo>
                <a:cubicBezTo>
                  <a:pt x="15" y="31"/>
                  <a:pt x="14" y="32"/>
                  <a:pt x="12" y="31"/>
                </a:cubicBezTo>
                <a:cubicBezTo>
                  <a:pt x="11" y="31"/>
                  <a:pt x="9" y="31"/>
                  <a:pt x="8" y="31"/>
                </a:cubicBezTo>
                <a:cubicBezTo>
                  <a:pt x="3" y="36"/>
                  <a:pt x="0" y="45"/>
                  <a:pt x="1" y="52"/>
                </a:cubicBezTo>
                <a:cubicBezTo>
                  <a:pt x="8" y="57"/>
                  <a:pt x="43" y="57"/>
                  <a:pt x="48" y="52"/>
                </a:cubicBezTo>
                <a:cubicBezTo>
                  <a:pt x="48" y="46"/>
                  <a:pt x="47" y="37"/>
                  <a:pt x="42" y="32"/>
                </a:cubicBezTo>
                <a:close/>
                <a:moveTo>
                  <a:pt x="63" y="22"/>
                </a:moveTo>
                <a:cubicBezTo>
                  <a:pt x="67" y="25"/>
                  <a:pt x="68" y="32"/>
                  <a:pt x="68" y="36"/>
                </a:cubicBezTo>
                <a:cubicBezTo>
                  <a:pt x="66" y="38"/>
                  <a:pt x="58" y="38"/>
                  <a:pt x="50" y="38"/>
                </a:cubicBezTo>
                <a:cubicBezTo>
                  <a:pt x="49" y="34"/>
                  <a:pt x="47" y="31"/>
                  <a:pt x="44" y="29"/>
                </a:cubicBezTo>
                <a:cubicBezTo>
                  <a:pt x="43" y="27"/>
                  <a:pt x="43" y="27"/>
                  <a:pt x="43" y="27"/>
                </a:cubicBezTo>
                <a:cubicBezTo>
                  <a:pt x="42" y="27"/>
                  <a:pt x="42" y="27"/>
                  <a:pt x="42" y="27"/>
                </a:cubicBezTo>
                <a:cubicBezTo>
                  <a:pt x="40" y="27"/>
                  <a:pt x="38" y="27"/>
                  <a:pt x="36" y="27"/>
                </a:cubicBezTo>
                <a:cubicBezTo>
                  <a:pt x="36" y="27"/>
                  <a:pt x="36" y="27"/>
                  <a:pt x="36" y="27"/>
                </a:cubicBezTo>
                <a:cubicBezTo>
                  <a:pt x="37" y="27"/>
                  <a:pt x="38" y="25"/>
                  <a:pt x="38" y="24"/>
                </a:cubicBezTo>
                <a:cubicBezTo>
                  <a:pt x="39" y="24"/>
                  <a:pt x="39" y="23"/>
                  <a:pt x="40" y="22"/>
                </a:cubicBezTo>
                <a:cubicBezTo>
                  <a:pt x="41" y="22"/>
                  <a:pt x="42" y="22"/>
                  <a:pt x="43" y="22"/>
                </a:cubicBezTo>
                <a:cubicBezTo>
                  <a:pt x="44" y="22"/>
                  <a:pt x="44" y="22"/>
                  <a:pt x="45" y="21"/>
                </a:cubicBezTo>
                <a:cubicBezTo>
                  <a:pt x="45" y="21"/>
                  <a:pt x="46" y="19"/>
                  <a:pt x="46" y="18"/>
                </a:cubicBezTo>
                <a:cubicBezTo>
                  <a:pt x="45" y="17"/>
                  <a:pt x="45" y="16"/>
                  <a:pt x="44" y="15"/>
                </a:cubicBezTo>
                <a:cubicBezTo>
                  <a:pt x="44" y="14"/>
                  <a:pt x="43" y="14"/>
                  <a:pt x="43" y="13"/>
                </a:cubicBezTo>
                <a:cubicBezTo>
                  <a:pt x="43" y="13"/>
                  <a:pt x="43" y="12"/>
                  <a:pt x="43" y="11"/>
                </a:cubicBezTo>
                <a:cubicBezTo>
                  <a:pt x="43" y="10"/>
                  <a:pt x="43" y="10"/>
                  <a:pt x="43" y="10"/>
                </a:cubicBezTo>
                <a:cubicBezTo>
                  <a:pt x="43" y="10"/>
                  <a:pt x="43" y="10"/>
                  <a:pt x="43" y="10"/>
                </a:cubicBezTo>
                <a:cubicBezTo>
                  <a:pt x="43" y="10"/>
                  <a:pt x="43" y="10"/>
                  <a:pt x="43" y="10"/>
                </a:cubicBezTo>
                <a:cubicBezTo>
                  <a:pt x="43" y="6"/>
                  <a:pt x="44" y="3"/>
                  <a:pt x="46" y="2"/>
                </a:cubicBezTo>
                <a:cubicBezTo>
                  <a:pt x="49" y="0"/>
                  <a:pt x="54" y="0"/>
                  <a:pt x="57" y="2"/>
                </a:cubicBezTo>
                <a:cubicBezTo>
                  <a:pt x="59" y="4"/>
                  <a:pt x="60" y="6"/>
                  <a:pt x="59" y="10"/>
                </a:cubicBezTo>
                <a:cubicBezTo>
                  <a:pt x="59" y="10"/>
                  <a:pt x="59" y="10"/>
                  <a:pt x="59" y="10"/>
                </a:cubicBezTo>
                <a:cubicBezTo>
                  <a:pt x="60" y="10"/>
                  <a:pt x="60" y="10"/>
                  <a:pt x="60" y="10"/>
                </a:cubicBezTo>
                <a:cubicBezTo>
                  <a:pt x="60" y="11"/>
                  <a:pt x="60" y="11"/>
                  <a:pt x="60" y="11"/>
                </a:cubicBezTo>
                <a:cubicBezTo>
                  <a:pt x="60" y="12"/>
                  <a:pt x="59" y="13"/>
                  <a:pt x="59" y="13"/>
                </a:cubicBezTo>
                <a:cubicBezTo>
                  <a:pt x="59" y="14"/>
                  <a:pt x="59" y="14"/>
                  <a:pt x="58" y="15"/>
                </a:cubicBezTo>
                <a:cubicBezTo>
                  <a:pt x="58" y="16"/>
                  <a:pt x="57" y="17"/>
                  <a:pt x="56" y="18"/>
                </a:cubicBezTo>
                <a:cubicBezTo>
                  <a:pt x="56" y="19"/>
                  <a:pt x="57" y="20"/>
                  <a:pt x="57" y="21"/>
                </a:cubicBezTo>
                <a:cubicBezTo>
                  <a:pt x="58" y="22"/>
                  <a:pt x="58" y="22"/>
                  <a:pt x="59" y="22"/>
                </a:cubicBezTo>
                <a:cubicBezTo>
                  <a:pt x="60" y="22"/>
                  <a:pt x="62" y="22"/>
                  <a:pt x="63" y="22"/>
                </a:cubicBezTo>
                <a:close/>
              </a:path>
            </a:pathLst>
          </a:custGeom>
          <a:solidFill>
            <a:schemeClr val="bg1"/>
          </a:solidFill>
          <a:ln>
            <a:noFill/>
          </a:ln>
        </p:spPr>
        <p:txBody>
          <a:bodyPr vert="horz" wrap="square" lIns="68580" tIns="34290" rIns="68580" bIns="34290" numCol="1" anchor="t" anchorCtr="0" compatLnSpc="1"/>
          <a:lstStyle/>
          <a:p>
            <a:endParaRPr lang="zh-CN" altLang="en-US" sz="1015"/>
          </a:p>
        </p:txBody>
      </p:sp>
      <p:sp>
        <p:nvSpPr>
          <p:cNvPr id="210" name="Freeform 110"/>
          <p:cNvSpPr>
            <a:spLocks noEditPoints="1"/>
          </p:cNvSpPr>
          <p:nvPr/>
        </p:nvSpPr>
        <p:spPr bwMode="auto">
          <a:xfrm>
            <a:off x="1476625" y="1697895"/>
            <a:ext cx="354465" cy="377361"/>
          </a:xfrm>
          <a:custGeom>
            <a:avLst/>
            <a:gdLst>
              <a:gd name="T0" fmla="*/ 55 w 77"/>
              <a:gd name="T1" fmla="*/ 14 h 59"/>
              <a:gd name="T2" fmla="*/ 4 w 77"/>
              <a:gd name="T3" fmla="*/ 18 h 59"/>
              <a:gd name="T4" fmla="*/ 65 w 77"/>
              <a:gd name="T5" fmla="*/ 55 h 59"/>
              <a:gd name="T6" fmla="*/ 67 w 77"/>
              <a:gd name="T7" fmla="*/ 34 h 59"/>
              <a:gd name="T8" fmla="*/ 68 w 77"/>
              <a:gd name="T9" fmla="*/ 32 h 59"/>
              <a:gd name="T10" fmla="*/ 68 w 77"/>
              <a:gd name="T11" fmla="*/ 31 h 59"/>
              <a:gd name="T12" fmla="*/ 68 w 77"/>
              <a:gd name="T13" fmla="*/ 59 h 59"/>
              <a:gd name="T14" fmla="*/ 2 w 77"/>
              <a:gd name="T15" fmla="*/ 59 h 59"/>
              <a:gd name="T16" fmla="*/ 0 w 77"/>
              <a:gd name="T17" fmla="*/ 57 h 59"/>
              <a:gd name="T18" fmla="*/ 0 w 77"/>
              <a:gd name="T19" fmla="*/ 14 h 59"/>
              <a:gd name="T20" fmla="*/ 10 w 77"/>
              <a:gd name="T21" fmla="*/ 38 h 59"/>
              <a:gd name="T22" fmla="*/ 29 w 77"/>
              <a:gd name="T23" fmla="*/ 41 h 59"/>
              <a:gd name="T24" fmla="*/ 10 w 77"/>
              <a:gd name="T25" fmla="*/ 38 h 59"/>
              <a:gd name="T26" fmla="*/ 10 w 77"/>
              <a:gd name="T27" fmla="*/ 33 h 59"/>
              <a:gd name="T28" fmla="*/ 43 w 77"/>
              <a:gd name="T29" fmla="*/ 30 h 59"/>
              <a:gd name="T30" fmla="*/ 10 w 77"/>
              <a:gd name="T31" fmla="*/ 22 h 59"/>
              <a:gd name="T32" fmla="*/ 43 w 77"/>
              <a:gd name="T33" fmla="*/ 25 h 59"/>
              <a:gd name="T34" fmla="*/ 10 w 77"/>
              <a:gd name="T35" fmla="*/ 22 h 59"/>
              <a:gd name="T36" fmla="*/ 71 w 77"/>
              <a:gd name="T37" fmla="*/ 9 h 59"/>
              <a:gd name="T38" fmla="*/ 67 w 77"/>
              <a:gd name="T39" fmla="*/ 25 h 59"/>
              <a:gd name="T40" fmla="*/ 70 w 77"/>
              <a:gd name="T41" fmla="*/ 24 h 59"/>
              <a:gd name="T42" fmla="*/ 76 w 77"/>
              <a:gd name="T43" fmla="*/ 10 h 59"/>
              <a:gd name="T44" fmla="*/ 75 w 77"/>
              <a:gd name="T45" fmla="*/ 8 h 59"/>
              <a:gd name="T46" fmla="*/ 61 w 77"/>
              <a:gd name="T47" fmla="*/ 9 h 59"/>
              <a:gd name="T48" fmla="*/ 65 w 77"/>
              <a:gd name="T49" fmla="*/ 29 h 59"/>
              <a:gd name="T50" fmla="*/ 52 w 77"/>
              <a:gd name="T51" fmla="*/ 40 h 59"/>
              <a:gd name="T52" fmla="*/ 50 w 77"/>
              <a:gd name="T53" fmla="*/ 49 h 59"/>
              <a:gd name="T54" fmla="*/ 53 w 77"/>
              <a:gd name="T55" fmla="*/ 45 h 59"/>
              <a:gd name="T56" fmla="*/ 54 w 77"/>
              <a:gd name="T57" fmla="*/ 43 h 59"/>
              <a:gd name="T58" fmla="*/ 54 w 77"/>
              <a:gd name="T59" fmla="*/ 46 h 59"/>
              <a:gd name="T60" fmla="*/ 53 w 77"/>
              <a:gd name="T61" fmla="*/ 50 h 59"/>
              <a:gd name="T62" fmla="*/ 59 w 77"/>
              <a:gd name="T63" fmla="*/ 42 h 59"/>
              <a:gd name="T64" fmla="*/ 64 w 77"/>
              <a:gd name="T65" fmla="*/ 30 h 59"/>
              <a:gd name="T66" fmla="*/ 51 w 77"/>
              <a:gd name="T67" fmla="*/ 38 h 59"/>
              <a:gd name="T68" fmla="*/ 64 w 77"/>
              <a:gd name="T69" fmla="*/ 30 h 59"/>
              <a:gd name="T70" fmla="*/ 24 w 77"/>
              <a:gd name="T71" fmla="*/ 52 h 59"/>
              <a:gd name="T72" fmla="*/ 29 w 77"/>
              <a:gd name="T73" fmla="*/ 48 h 59"/>
              <a:gd name="T74" fmla="*/ 30 w 77"/>
              <a:gd name="T75" fmla="*/ 52 h 59"/>
              <a:gd name="T76" fmla="*/ 37 w 77"/>
              <a:gd name="T77" fmla="*/ 50 h 59"/>
              <a:gd name="T78" fmla="*/ 40 w 77"/>
              <a:gd name="T79" fmla="*/ 51 h 59"/>
              <a:gd name="T80" fmla="*/ 40 w 77"/>
              <a:gd name="T81" fmla="*/ 51 h 59"/>
              <a:gd name="T82" fmla="*/ 40 w 77"/>
              <a:gd name="T83" fmla="*/ 54 h 59"/>
              <a:gd name="T84" fmla="*/ 46 w 77"/>
              <a:gd name="T85" fmla="*/ 55 h 59"/>
              <a:gd name="T86" fmla="*/ 43 w 77"/>
              <a:gd name="T87" fmla="*/ 52 h 59"/>
              <a:gd name="T88" fmla="*/ 43 w 77"/>
              <a:gd name="T89" fmla="*/ 52 h 59"/>
              <a:gd name="T90" fmla="*/ 42 w 77"/>
              <a:gd name="T91" fmla="*/ 48 h 59"/>
              <a:gd name="T92" fmla="*/ 39 w 77"/>
              <a:gd name="T93" fmla="*/ 49 h 59"/>
              <a:gd name="T94" fmla="*/ 31 w 77"/>
              <a:gd name="T95" fmla="*/ 49 h 59"/>
              <a:gd name="T96" fmla="*/ 23 w 77"/>
              <a:gd name="T97"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 h="59">
                <a:moveTo>
                  <a:pt x="2" y="14"/>
                </a:moveTo>
                <a:cubicBezTo>
                  <a:pt x="55" y="14"/>
                  <a:pt x="55" y="14"/>
                  <a:pt x="55" y="14"/>
                </a:cubicBezTo>
                <a:cubicBezTo>
                  <a:pt x="55" y="16"/>
                  <a:pt x="54" y="17"/>
                  <a:pt x="54" y="18"/>
                </a:cubicBezTo>
                <a:cubicBezTo>
                  <a:pt x="4" y="18"/>
                  <a:pt x="4" y="18"/>
                  <a:pt x="4" y="18"/>
                </a:cubicBezTo>
                <a:cubicBezTo>
                  <a:pt x="4" y="55"/>
                  <a:pt x="4" y="55"/>
                  <a:pt x="4" y="55"/>
                </a:cubicBezTo>
                <a:cubicBezTo>
                  <a:pt x="65" y="55"/>
                  <a:pt x="65" y="55"/>
                  <a:pt x="65" y="55"/>
                </a:cubicBezTo>
                <a:cubicBezTo>
                  <a:pt x="65" y="40"/>
                  <a:pt x="65" y="40"/>
                  <a:pt x="65" y="40"/>
                </a:cubicBezTo>
                <a:cubicBezTo>
                  <a:pt x="65" y="38"/>
                  <a:pt x="66" y="36"/>
                  <a:pt x="67" y="34"/>
                </a:cubicBezTo>
                <a:cubicBezTo>
                  <a:pt x="67" y="34"/>
                  <a:pt x="67" y="34"/>
                  <a:pt x="67" y="34"/>
                </a:cubicBezTo>
                <a:cubicBezTo>
                  <a:pt x="68" y="32"/>
                  <a:pt x="68" y="32"/>
                  <a:pt x="68" y="32"/>
                </a:cubicBezTo>
                <a:cubicBezTo>
                  <a:pt x="68" y="31"/>
                  <a:pt x="68" y="31"/>
                  <a:pt x="68" y="31"/>
                </a:cubicBezTo>
                <a:cubicBezTo>
                  <a:pt x="68" y="31"/>
                  <a:pt x="68" y="31"/>
                  <a:pt x="68" y="31"/>
                </a:cubicBezTo>
                <a:cubicBezTo>
                  <a:pt x="68" y="57"/>
                  <a:pt x="68" y="57"/>
                  <a:pt x="68" y="57"/>
                </a:cubicBezTo>
                <a:cubicBezTo>
                  <a:pt x="68" y="59"/>
                  <a:pt x="68" y="59"/>
                  <a:pt x="68" y="59"/>
                </a:cubicBezTo>
                <a:cubicBezTo>
                  <a:pt x="66" y="59"/>
                  <a:pt x="66" y="59"/>
                  <a:pt x="66" y="59"/>
                </a:cubicBezTo>
                <a:cubicBezTo>
                  <a:pt x="2" y="59"/>
                  <a:pt x="2" y="59"/>
                  <a:pt x="2" y="59"/>
                </a:cubicBezTo>
                <a:cubicBezTo>
                  <a:pt x="0" y="59"/>
                  <a:pt x="0" y="59"/>
                  <a:pt x="0" y="59"/>
                </a:cubicBezTo>
                <a:cubicBezTo>
                  <a:pt x="0" y="57"/>
                  <a:pt x="0" y="57"/>
                  <a:pt x="0" y="57"/>
                </a:cubicBezTo>
                <a:cubicBezTo>
                  <a:pt x="0" y="16"/>
                  <a:pt x="0" y="16"/>
                  <a:pt x="0" y="16"/>
                </a:cubicBezTo>
                <a:cubicBezTo>
                  <a:pt x="0" y="14"/>
                  <a:pt x="0" y="14"/>
                  <a:pt x="0" y="14"/>
                </a:cubicBezTo>
                <a:cubicBezTo>
                  <a:pt x="2" y="14"/>
                  <a:pt x="2" y="14"/>
                  <a:pt x="2" y="14"/>
                </a:cubicBezTo>
                <a:close/>
                <a:moveTo>
                  <a:pt x="10" y="38"/>
                </a:moveTo>
                <a:cubicBezTo>
                  <a:pt x="10" y="41"/>
                  <a:pt x="10" y="41"/>
                  <a:pt x="10" y="41"/>
                </a:cubicBezTo>
                <a:cubicBezTo>
                  <a:pt x="29" y="41"/>
                  <a:pt x="29" y="41"/>
                  <a:pt x="29" y="41"/>
                </a:cubicBezTo>
                <a:cubicBezTo>
                  <a:pt x="29" y="38"/>
                  <a:pt x="29" y="38"/>
                  <a:pt x="29" y="38"/>
                </a:cubicBezTo>
                <a:cubicBezTo>
                  <a:pt x="10" y="38"/>
                  <a:pt x="10" y="38"/>
                  <a:pt x="10" y="38"/>
                </a:cubicBezTo>
                <a:close/>
                <a:moveTo>
                  <a:pt x="10" y="30"/>
                </a:moveTo>
                <a:cubicBezTo>
                  <a:pt x="10" y="33"/>
                  <a:pt x="10" y="33"/>
                  <a:pt x="10" y="33"/>
                </a:cubicBezTo>
                <a:cubicBezTo>
                  <a:pt x="43" y="33"/>
                  <a:pt x="43" y="33"/>
                  <a:pt x="43" y="33"/>
                </a:cubicBezTo>
                <a:cubicBezTo>
                  <a:pt x="43" y="30"/>
                  <a:pt x="43" y="30"/>
                  <a:pt x="43" y="30"/>
                </a:cubicBezTo>
                <a:cubicBezTo>
                  <a:pt x="10" y="30"/>
                  <a:pt x="10" y="30"/>
                  <a:pt x="10" y="30"/>
                </a:cubicBezTo>
                <a:close/>
                <a:moveTo>
                  <a:pt x="10" y="22"/>
                </a:moveTo>
                <a:cubicBezTo>
                  <a:pt x="10" y="25"/>
                  <a:pt x="10" y="25"/>
                  <a:pt x="10" y="25"/>
                </a:cubicBezTo>
                <a:cubicBezTo>
                  <a:pt x="43" y="25"/>
                  <a:pt x="43" y="25"/>
                  <a:pt x="43" y="25"/>
                </a:cubicBezTo>
                <a:cubicBezTo>
                  <a:pt x="43" y="22"/>
                  <a:pt x="43" y="22"/>
                  <a:pt x="43" y="22"/>
                </a:cubicBezTo>
                <a:cubicBezTo>
                  <a:pt x="10" y="22"/>
                  <a:pt x="10" y="22"/>
                  <a:pt x="10" y="22"/>
                </a:cubicBezTo>
                <a:close/>
                <a:moveTo>
                  <a:pt x="70" y="12"/>
                </a:moveTo>
                <a:cubicBezTo>
                  <a:pt x="71" y="11"/>
                  <a:pt x="71" y="10"/>
                  <a:pt x="71" y="9"/>
                </a:cubicBezTo>
                <a:cubicBezTo>
                  <a:pt x="74" y="10"/>
                  <a:pt x="74" y="10"/>
                  <a:pt x="74" y="10"/>
                </a:cubicBezTo>
                <a:cubicBezTo>
                  <a:pt x="72" y="13"/>
                  <a:pt x="67" y="24"/>
                  <a:pt x="67" y="25"/>
                </a:cubicBezTo>
                <a:cubicBezTo>
                  <a:pt x="68" y="27"/>
                  <a:pt x="69" y="27"/>
                  <a:pt x="69" y="27"/>
                </a:cubicBezTo>
                <a:cubicBezTo>
                  <a:pt x="70" y="24"/>
                  <a:pt x="70" y="24"/>
                  <a:pt x="70" y="24"/>
                </a:cubicBezTo>
                <a:cubicBezTo>
                  <a:pt x="70" y="24"/>
                  <a:pt x="69" y="24"/>
                  <a:pt x="69" y="24"/>
                </a:cubicBezTo>
                <a:cubicBezTo>
                  <a:pt x="69" y="24"/>
                  <a:pt x="76" y="10"/>
                  <a:pt x="76" y="10"/>
                </a:cubicBezTo>
                <a:cubicBezTo>
                  <a:pt x="77" y="9"/>
                  <a:pt x="77" y="9"/>
                  <a:pt x="77" y="9"/>
                </a:cubicBezTo>
                <a:cubicBezTo>
                  <a:pt x="75" y="8"/>
                  <a:pt x="75" y="8"/>
                  <a:pt x="75" y="8"/>
                </a:cubicBezTo>
                <a:cubicBezTo>
                  <a:pt x="71" y="7"/>
                  <a:pt x="71" y="7"/>
                  <a:pt x="71" y="7"/>
                </a:cubicBezTo>
                <a:cubicBezTo>
                  <a:pt x="71" y="0"/>
                  <a:pt x="65" y="0"/>
                  <a:pt x="61" y="9"/>
                </a:cubicBezTo>
                <a:cubicBezTo>
                  <a:pt x="59" y="15"/>
                  <a:pt x="57" y="20"/>
                  <a:pt x="55" y="25"/>
                </a:cubicBezTo>
                <a:cubicBezTo>
                  <a:pt x="65" y="29"/>
                  <a:pt x="65" y="29"/>
                  <a:pt x="65" y="29"/>
                </a:cubicBezTo>
                <a:cubicBezTo>
                  <a:pt x="67" y="23"/>
                  <a:pt x="69" y="18"/>
                  <a:pt x="70" y="12"/>
                </a:cubicBezTo>
                <a:close/>
                <a:moveTo>
                  <a:pt x="52" y="40"/>
                </a:moveTo>
                <a:cubicBezTo>
                  <a:pt x="49" y="42"/>
                  <a:pt x="49" y="42"/>
                  <a:pt x="49" y="42"/>
                </a:cubicBezTo>
                <a:cubicBezTo>
                  <a:pt x="50" y="49"/>
                  <a:pt x="50" y="49"/>
                  <a:pt x="50" y="49"/>
                </a:cubicBezTo>
                <a:cubicBezTo>
                  <a:pt x="51" y="49"/>
                  <a:pt x="51" y="49"/>
                  <a:pt x="51" y="49"/>
                </a:cubicBezTo>
                <a:cubicBezTo>
                  <a:pt x="53" y="45"/>
                  <a:pt x="53" y="45"/>
                  <a:pt x="53" y="45"/>
                </a:cubicBezTo>
                <a:cubicBezTo>
                  <a:pt x="52" y="45"/>
                  <a:pt x="52" y="44"/>
                  <a:pt x="52" y="44"/>
                </a:cubicBezTo>
                <a:cubicBezTo>
                  <a:pt x="53" y="43"/>
                  <a:pt x="54" y="42"/>
                  <a:pt x="54" y="43"/>
                </a:cubicBezTo>
                <a:cubicBezTo>
                  <a:pt x="55" y="43"/>
                  <a:pt x="55" y="44"/>
                  <a:pt x="55" y="45"/>
                </a:cubicBezTo>
                <a:cubicBezTo>
                  <a:pt x="55" y="45"/>
                  <a:pt x="54" y="46"/>
                  <a:pt x="54" y="46"/>
                </a:cubicBezTo>
                <a:cubicBezTo>
                  <a:pt x="52" y="50"/>
                  <a:pt x="52" y="50"/>
                  <a:pt x="52" y="50"/>
                </a:cubicBezTo>
                <a:cubicBezTo>
                  <a:pt x="53" y="50"/>
                  <a:pt x="53" y="50"/>
                  <a:pt x="53" y="50"/>
                </a:cubicBezTo>
                <a:cubicBezTo>
                  <a:pt x="58" y="46"/>
                  <a:pt x="58" y="46"/>
                  <a:pt x="58" y="46"/>
                </a:cubicBezTo>
                <a:cubicBezTo>
                  <a:pt x="59" y="42"/>
                  <a:pt x="59" y="42"/>
                  <a:pt x="59" y="42"/>
                </a:cubicBezTo>
                <a:cubicBezTo>
                  <a:pt x="52" y="40"/>
                  <a:pt x="52" y="40"/>
                  <a:pt x="52" y="40"/>
                </a:cubicBezTo>
                <a:close/>
                <a:moveTo>
                  <a:pt x="64" y="30"/>
                </a:moveTo>
                <a:cubicBezTo>
                  <a:pt x="55" y="27"/>
                  <a:pt x="55" y="27"/>
                  <a:pt x="55" y="27"/>
                </a:cubicBezTo>
                <a:cubicBezTo>
                  <a:pt x="54" y="31"/>
                  <a:pt x="53" y="34"/>
                  <a:pt x="51" y="38"/>
                </a:cubicBezTo>
                <a:cubicBezTo>
                  <a:pt x="54" y="39"/>
                  <a:pt x="57" y="40"/>
                  <a:pt x="59" y="41"/>
                </a:cubicBezTo>
                <a:cubicBezTo>
                  <a:pt x="61" y="38"/>
                  <a:pt x="63" y="34"/>
                  <a:pt x="64" y="30"/>
                </a:cubicBezTo>
                <a:close/>
                <a:moveTo>
                  <a:pt x="23" y="50"/>
                </a:moveTo>
                <a:cubicBezTo>
                  <a:pt x="24" y="52"/>
                  <a:pt x="24" y="52"/>
                  <a:pt x="24" y="52"/>
                </a:cubicBezTo>
                <a:cubicBezTo>
                  <a:pt x="24" y="52"/>
                  <a:pt x="30" y="46"/>
                  <a:pt x="30" y="47"/>
                </a:cubicBezTo>
                <a:cubicBezTo>
                  <a:pt x="30" y="47"/>
                  <a:pt x="30" y="47"/>
                  <a:pt x="29" y="48"/>
                </a:cubicBezTo>
                <a:cubicBezTo>
                  <a:pt x="28" y="49"/>
                  <a:pt x="28" y="49"/>
                  <a:pt x="28" y="50"/>
                </a:cubicBezTo>
                <a:cubicBezTo>
                  <a:pt x="28" y="51"/>
                  <a:pt x="28" y="52"/>
                  <a:pt x="30" y="52"/>
                </a:cubicBezTo>
                <a:cubicBezTo>
                  <a:pt x="32" y="52"/>
                  <a:pt x="33" y="51"/>
                  <a:pt x="34" y="51"/>
                </a:cubicBezTo>
                <a:cubicBezTo>
                  <a:pt x="35" y="51"/>
                  <a:pt x="36" y="50"/>
                  <a:pt x="37" y="50"/>
                </a:cubicBezTo>
                <a:cubicBezTo>
                  <a:pt x="37" y="51"/>
                  <a:pt x="37" y="51"/>
                  <a:pt x="38" y="51"/>
                </a:cubicBezTo>
                <a:cubicBezTo>
                  <a:pt x="38" y="51"/>
                  <a:pt x="39" y="51"/>
                  <a:pt x="40" y="51"/>
                </a:cubicBezTo>
                <a:cubicBezTo>
                  <a:pt x="40" y="51"/>
                  <a:pt x="40" y="51"/>
                  <a:pt x="40" y="51"/>
                </a:cubicBezTo>
                <a:cubicBezTo>
                  <a:pt x="40" y="51"/>
                  <a:pt x="40" y="51"/>
                  <a:pt x="40" y="51"/>
                </a:cubicBezTo>
                <a:cubicBezTo>
                  <a:pt x="40" y="51"/>
                  <a:pt x="40" y="51"/>
                  <a:pt x="40" y="51"/>
                </a:cubicBezTo>
                <a:cubicBezTo>
                  <a:pt x="40" y="52"/>
                  <a:pt x="40" y="53"/>
                  <a:pt x="40" y="54"/>
                </a:cubicBezTo>
                <a:cubicBezTo>
                  <a:pt x="40" y="55"/>
                  <a:pt x="41" y="55"/>
                  <a:pt x="42" y="55"/>
                </a:cubicBezTo>
                <a:cubicBezTo>
                  <a:pt x="43" y="54"/>
                  <a:pt x="46" y="55"/>
                  <a:pt x="46" y="55"/>
                </a:cubicBezTo>
                <a:cubicBezTo>
                  <a:pt x="46" y="52"/>
                  <a:pt x="46" y="52"/>
                  <a:pt x="46" y="52"/>
                </a:cubicBezTo>
                <a:cubicBezTo>
                  <a:pt x="46" y="52"/>
                  <a:pt x="44" y="52"/>
                  <a:pt x="43" y="52"/>
                </a:cubicBezTo>
                <a:cubicBezTo>
                  <a:pt x="43" y="52"/>
                  <a:pt x="43" y="52"/>
                  <a:pt x="43" y="52"/>
                </a:cubicBezTo>
                <a:cubicBezTo>
                  <a:pt x="43" y="52"/>
                  <a:pt x="43" y="52"/>
                  <a:pt x="43" y="52"/>
                </a:cubicBezTo>
                <a:cubicBezTo>
                  <a:pt x="43" y="51"/>
                  <a:pt x="43" y="51"/>
                  <a:pt x="43" y="51"/>
                </a:cubicBezTo>
                <a:cubicBezTo>
                  <a:pt x="43" y="49"/>
                  <a:pt x="43" y="48"/>
                  <a:pt x="42" y="48"/>
                </a:cubicBezTo>
                <a:cubicBezTo>
                  <a:pt x="41" y="48"/>
                  <a:pt x="40" y="48"/>
                  <a:pt x="39" y="49"/>
                </a:cubicBezTo>
                <a:cubicBezTo>
                  <a:pt x="39" y="49"/>
                  <a:pt x="39" y="49"/>
                  <a:pt x="39" y="49"/>
                </a:cubicBezTo>
                <a:cubicBezTo>
                  <a:pt x="37" y="47"/>
                  <a:pt x="35" y="48"/>
                  <a:pt x="33" y="49"/>
                </a:cubicBezTo>
                <a:cubicBezTo>
                  <a:pt x="33" y="49"/>
                  <a:pt x="32" y="49"/>
                  <a:pt x="31" y="49"/>
                </a:cubicBezTo>
                <a:cubicBezTo>
                  <a:pt x="32" y="48"/>
                  <a:pt x="33" y="48"/>
                  <a:pt x="33" y="47"/>
                </a:cubicBezTo>
                <a:cubicBezTo>
                  <a:pt x="33" y="42"/>
                  <a:pt x="23" y="50"/>
                  <a:pt x="23" y="50"/>
                </a:cubicBezTo>
                <a:close/>
              </a:path>
            </a:pathLst>
          </a:custGeom>
          <a:solidFill>
            <a:schemeClr val="bg1"/>
          </a:solidFill>
          <a:ln>
            <a:noFill/>
          </a:ln>
        </p:spPr>
        <p:txBody>
          <a:bodyPr vert="horz" wrap="square" lIns="68580" tIns="34290" rIns="68580" bIns="34290" numCol="1" anchor="t" anchorCtr="0" compatLnSpc="1"/>
          <a:lstStyle/>
          <a:p>
            <a:endParaRPr lang="zh-CN" altLang="en-US" sz="1015"/>
          </a:p>
        </p:txBody>
      </p:sp>
      <p:sp>
        <p:nvSpPr>
          <p:cNvPr id="211" name="Freeform 411"/>
          <p:cNvSpPr>
            <a:spLocks noEditPoints="1"/>
          </p:cNvSpPr>
          <p:nvPr/>
        </p:nvSpPr>
        <p:spPr bwMode="auto">
          <a:xfrm>
            <a:off x="1524008" y="3394591"/>
            <a:ext cx="307082" cy="419839"/>
          </a:xfrm>
          <a:custGeom>
            <a:avLst/>
            <a:gdLst>
              <a:gd name="T0" fmla="*/ 26 w 54"/>
              <a:gd name="T1" fmla="*/ 59 h 74"/>
              <a:gd name="T2" fmla="*/ 37 w 54"/>
              <a:gd name="T3" fmla="*/ 56 h 74"/>
              <a:gd name="T4" fmla="*/ 26 w 54"/>
              <a:gd name="T5" fmla="*/ 55 h 74"/>
              <a:gd name="T6" fmla="*/ 16 w 54"/>
              <a:gd name="T7" fmla="*/ 53 h 74"/>
              <a:gd name="T8" fmla="*/ 35 w 54"/>
              <a:gd name="T9" fmla="*/ 52 h 74"/>
              <a:gd name="T10" fmla="*/ 37 w 54"/>
              <a:gd name="T11" fmla="*/ 50 h 74"/>
              <a:gd name="T12" fmla="*/ 11 w 54"/>
              <a:gd name="T13" fmla="*/ 48 h 74"/>
              <a:gd name="T14" fmla="*/ 12 w 54"/>
              <a:gd name="T15" fmla="*/ 51 h 74"/>
              <a:gd name="T16" fmla="*/ 12 w 54"/>
              <a:gd name="T17" fmla="*/ 53 h 74"/>
              <a:gd name="T18" fmla="*/ 12 w 54"/>
              <a:gd name="T19" fmla="*/ 58 h 74"/>
              <a:gd name="T20" fmla="*/ 12 w 54"/>
              <a:gd name="T21" fmla="*/ 60 h 74"/>
              <a:gd name="T22" fmla="*/ 12 w 54"/>
              <a:gd name="T23" fmla="*/ 65 h 74"/>
              <a:gd name="T24" fmla="*/ 35 w 54"/>
              <a:gd name="T25" fmla="*/ 65 h 74"/>
              <a:gd name="T26" fmla="*/ 36 w 54"/>
              <a:gd name="T27" fmla="*/ 61 h 74"/>
              <a:gd name="T28" fmla="*/ 16 w 54"/>
              <a:gd name="T29" fmla="*/ 61 h 74"/>
              <a:gd name="T30" fmla="*/ 16 w 54"/>
              <a:gd name="T31" fmla="*/ 32 h 74"/>
              <a:gd name="T32" fmla="*/ 18 w 54"/>
              <a:gd name="T33" fmla="*/ 25 h 74"/>
              <a:gd name="T34" fmla="*/ 17 w 54"/>
              <a:gd name="T35" fmla="*/ 23 h 74"/>
              <a:gd name="T36" fmla="*/ 6 w 54"/>
              <a:gd name="T37" fmla="*/ 18 h 74"/>
              <a:gd name="T38" fmla="*/ 16 w 54"/>
              <a:gd name="T39" fmla="*/ 32 h 74"/>
              <a:gd name="T40" fmla="*/ 21 w 54"/>
              <a:gd name="T41" fmla="*/ 33 h 74"/>
              <a:gd name="T42" fmla="*/ 19 w 54"/>
              <a:gd name="T43" fmla="*/ 37 h 74"/>
              <a:gd name="T44" fmla="*/ 6 w 54"/>
              <a:gd name="T45" fmla="*/ 29 h 74"/>
              <a:gd name="T46" fmla="*/ 0 w 54"/>
              <a:gd name="T47" fmla="*/ 14 h 74"/>
              <a:gd name="T48" fmla="*/ 18 w 54"/>
              <a:gd name="T49" fmla="*/ 17 h 74"/>
              <a:gd name="T50" fmla="*/ 20 w 54"/>
              <a:gd name="T51" fmla="*/ 12 h 74"/>
              <a:gd name="T52" fmla="*/ 50 w 54"/>
              <a:gd name="T53" fmla="*/ 1 h 74"/>
              <a:gd name="T54" fmla="*/ 53 w 54"/>
              <a:gd name="T55" fmla="*/ 4 h 74"/>
              <a:gd name="T56" fmla="*/ 29 w 54"/>
              <a:gd name="T57" fmla="*/ 37 h 74"/>
              <a:gd name="T58" fmla="*/ 40 w 54"/>
              <a:gd name="T59" fmla="*/ 41 h 74"/>
              <a:gd name="T60" fmla="*/ 38 w 54"/>
              <a:gd name="T61" fmla="*/ 47 h 74"/>
              <a:gd name="T62" fmla="*/ 40 w 54"/>
              <a:gd name="T63" fmla="*/ 50 h 74"/>
              <a:gd name="T64" fmla="*/ 38 w 54"/>
              <a:gd name="T65" fmla="*/ 53 h 74"/>
              <a:gd name="T66" fmla="*/ 41 w 54"/>
              <a:gd name="T67" fmla="*/ 56 h 74"/>
              <a:gd name="T68" fmla="*/ 38 w 54"/>
              <a:gd name="T69" fmla="*/ 59 h 74"/>
              <a:gd name="T70" fmla="*/ 40 w 54"/>
              <a:gd name="T71" fmla="*/ 62 h 74"/>
              <a:gd name="T72" fmla="*/ 38 w 54"/>
              <a:gd name="T73" fmla="*/ 66 h 74"/>
              <a:gd name="T74" fmla="*/ 37 w 54"/>
              <a:gd name="T75" fmla="*/ 67 h 74"/>
              <a:gd name="T76" fmla="*/ 23 w 54"/>
              <a:gd name="T77" fmla="*/ 74 h 74"/>
              <a:gd name="T78" fmla="*/ 10 w 54"/>
              <a:gd name="T79" fmla="*/ 67 h 74"/>
              <a:gd name="T80" fmla="*/ 9 w 54"/>
              <a:gd name="T81" fmla="*/ 67 h 74"/>
              <a:gd name="T82" fmla="*/ 6 w 54"/>
              <a:gd name="T83" fmla="*/ 62 h 74"/>
              <a:gd name="T84" fmla="*/ 9 w 54"/>
              <a:gd name="T85" fmla="*/ 59 h 74"/>
              <a:gd name="T86" fmla="*/ 6 w 54"/>
              <a:gd name="T87" fmla="*/ 54 h 74"/>
              <a:gd name="T88" fmla="*/ 9 w 54"/>
              <a:gd name="T89" fmla="*/ 52 h 74"/>
              <a:gd name="T90" fmla="*/ 6 w 54"/>
              <a:gd name="T91" fmla="*/ 48 h 74"/>
              <a:gd name="T92" fmla="*/ 9 w 54"/>
              <a:gd name="T93" fmla="*/ 46 h 74"/>
              <a:gd name="T94" fmla="*/ 8 w 54"/>
              <a:gd name="T95" fmla="*/ 41 h 74"/>
              <a:gd name="T96" fmla="*/ 24 w 54"/>
              <a:gd name="T97" fmla="*/ 37 h 74"/>
              <a:gd name="T98" fmla="*/ 24 w 54"/>
              <a:gd name="T99" fmla="*/ 20 h 74"/>
              <a:gd name="T100" fmla="*/ 44 w 54"/>
              <a:gd name="T101" fmla="*/ 7 h 74"/>
              <a:gd name="T102" fmla="*/ 25 w 54"/>
              <a:gd name="T103" fmla="*/ 15 h 74"/>
              <a:gd name="T104" fmla="*/ 30 w 54"/>
              <a:gd name="T105" fmla="*/ 30 h 74"/>
              <a:gd name="T106" fmla="*/ 46 w 54"/>
              <a:gd name="T107" fmla="*/ 7 h 74"/>
              <a:gd name="T108" fmla="*/ 44 w 54"/>
              <a:gd name="T109" fmla="*/ 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4" h="74">
                <a:moveTo>
                  <a:pt x="16" y="59"/>
                </a:moveTo>
                <a:cubicBezTo>
                  <a:pt x="20" y="59"/>
                  <a:pt x="23" y="59"/>
                  <a:pt x="26" y="59"/>
                </a:cubicBezTo>
                <a:cubicBezTo>
                  <a:pt x="29" y="59"/>
                  <a:pt x="32" y="59"/>
                  <a:pt x="36" y="58"/>
                </a:cubicBezTo>
                <a:cubicBezTo>
                  <a:pt x="37" y="56"/>
                  <a:pt x="37" y="56"/>
                  <a:pt x="37" y="56"/>
                </a:cubicBezTo>
                <a:cubicBezTo>
                  <a:pt x="36" y="54"/>
                  <a:pt x="36" y="54"/>
                  <a:pt x="36" y="54"/>
                </a:cubicBezTo>
                <a:cubicBezTo>
                  <a:pt x="33" y="55"/>
                  <a:pt x="29" y="55"/>
                  <a:pt x="26" y="55"/>
                </a:cubicBezTo>
                <a:cubicBezTo>
                  <a:pt x="23" y="55"/>
                  <a:pt x="19" y="55"/>
                  <a:pt x="16" y="55"/>
                </a:cubicBezTo>
                <a:cubicBezTo>
                  <a:pt x="16" y="53"/>
                  <a:pt x="16" y="53"/>
                  <a:pt x="16" y="53"/>
                </a:cubicBezTo>
                <a:cubicBezTo>
                  <a:pt x="20" y="53"/>
                  <a:pt x="23" y="53"/>
                  <a:pt x="26" y="53"/>
                </a:cubicBezTo>
                <a:cubicBezTo>
                  <a:pt x="29" y="53"/>
                  <a:pt x="32" y="53"/>
                  <a:pt x="35" y="52"/>
                </a:cubicBezTo>
                <a:cubicBezTo>
                  <a:pt x="35" y="52"/>
                  <a:pt x="35" y="52"/>
                  <a:pt x="35" y="52"/>
                </a:cubicBezTo>
                <a:cubicBezTo>
                  <a:pt x="37" y="50"/>
                  <a:pt x="37" y="50"/>
                  <a:pt x="37" y="50"/>
                </a:cubicBezTo>
                <a:cubicBezTo>
                  <a:pt x="36" y="48"/>
                  <a:pt x="36" y="48"/>
                  <a:pt x="36" y="48"/>
                </a:cubicBezTo>
                <a:cubicBezTo>
                  <a:pt x="11" y="48"/>
                  <a:pt x="11" y="48"/>
                  <a:pt x="11" y="48"/>
                </a:cubicBezTo>
                <a:cubicBezTo>
                  <a:pt x="10" y="49"/>
                  <a:pt x="10" y="49"/>
                  <a:pt x="10" y="49"/>
                </a:cubicBezTo>
                <a:cubicBezTo>
                  <a:pt x="12" y="51"/>
                  <a:pt x="12" y="51"/>
                  <a:pt x="12" y="51"/>
                </a:cubicBezTo>
                <a:cubicBezTo>
                  <a:pt x="13" y="53"/>
                  <a:pt x="13" y="53"/>
                  <a:pt x="13" y="53"/>
                </a:cubicBezTo>
                <a:cubicBezTo>
                  <a:pt x="12" y="53"/>
                  <a:pt x="12" y="53"/>
                  <a:pt x="12" y="53"/>
                </a:cubicBezTo>
                <a:cubicBezTo>
                  <a:pt x="10" y="55"/>
                  <a:pt x="10" y="55"/>
                  <a:pt x="10" y="55"/>
                </a:cubicBezTo>
                <a:cubicBezTo>
                  <a:pt x="12" y="58"/>
                  <a:pt x="12" y="58"/>
                  <a:pt x="12" y="58"/>
                </a:cubicBezTo>
                <a:cubicBezTo>
                  <a:pt x="12" y="59"/>
                  <a:pt x="12" y="59"/>
                  <a:pt x="12" y="59"/>
                </a:cubicBezTo>
                <a:cubicBezTo>
                  <a:pt x="12" y="60"/>
                  <a:pt x="12" y="60"/>
                  <a:pt x="12" y="60"/>
                </a:cubicBezTo>
                <a:cubicBezTo>
                  <a:pt x="10" y="62"/>
                  <a:pt x="10" y="62"/>
                  <a:pt x="10" y="62"/>
                </a:cubicBezTo>
                <a:cubicBezTo>
                  <a:pt x="12" y="65"/>
                  <a:pt x="12" y="65"/>
                  <a:pt x="12" y="65"/>
                </a:cubicBezTo>
                <a:cubicBezTo>
                  <a:pt x="15" y="66"/>
                  <a:pt x="19" y="67"/>
                  <a:pt x="23" y="67"/>
                </a:cubicBezTo>
                <a:cubicBezTo>
                  <a:pt x="27" y="67"/>
                  <a:pt x="31" y="66"/>
                  <a:pt x="35" y="65"/>
                </a:cubicBezTo>
                <a:cubicBezTo>
                  <a:pt x="37" y="62"/>
                  <a:pt x="37" y="62"/>
                  <a:pt x="37" y="62"/>
                </a:cubicBezTo>
                <a:cubicBezTo>
                  <a:pt x="36" y="61"/>
                  <a:pt x="36" y="61"/>
                  <a:pt x="36" y="61"/>
                </a:cubicBezTo>
                <a:cubicBezTo>
                  <a:pt x="32" y="61"/>
                  <a:pt x="29" y="61"/>
                  <a:pt x="26" y="61"/>
                </a:cubicBezTo>
                <a:cubicBezTo>
                  <a:pt x="23" y="61"/>
                  <a:pt x="19" y="61"/>
                  <a:pt x="16" y="61"/>
                </a:cubicBezTo>
                <a:cubicBezTo>
                  <a:pt x="16" y="59"/>
                  <a:pt x="16" y="59"/>
                  <a:pt x="16" y="59"/>
                </a:cubicBezTo>
                <a:close/>
                <a:moveTo>
                  <a:pt x="16" y="32"/>
                </a:moveTo>
                <a:cubicBezTo>
                  <a:pt x="18" y="29"/>
                  <a:pt x="18" y="27"/>
                  <a:pt x="18" y="26"/>
                </a:cubicBezTo>
                <a:cubicBezTo>
                  <a:pt x="18" y="26"/>
                  <a:pt x="18" y="25"/>
                  <a:pt x="18" y="25"/>
                </a:cubicBezTo>
                <a:cubicBezTo>
                  <a:pt x="18" y="25"/>
                  <a:pt x="18" y="25"/>
                  <a:pt x="18" y="24"/>
                </a:cubicBezTo>
                <a:cubicBezTo>
                  <a:pt x="18" y="24"/>
                  <a:pt x="18" y="24"/>
                  <a:pt x="17" y="23"/>
                </a:cubicBezTo>
                <a:cubicBezTo>
                  <a:pt x="17" y="22"/>
                  <a:pt x="16" y="22"/>
                  <a:pt x="15" y="21"/>
                </a:cubicBezTo>
                <a:cubicBezTo>
                  <a:pt x="13" y="19"/>
                  <a:pt x="10" y="18"/>
                  <a:pt x="6" y="18"/>
                </a:cubicBezTo>
                <a:cubicBezTo>
                  <a:pt x="7" y="21"/>
                  <a:pt x="8" y="24"/>
                  <a:pt x="10" y="27"/>
                </a:cubicBezTo>
                <a:cubicBezTo>
                  <a:pt x="11" y="29"/>
                  <a:pt x="13" y="31"/>
                  <a:pt x="16" y="32"/>
                </a:cubicBezTo>
                <a:close/>
                <a:moveTo>
                  <a:pt x="23" y="36"/>
                </a:moveTo>
                <a:cubicBezTo>
                  <a:pt x="23" y="35"/>
                  <a:pt x="22" y="34"/>
                  <a:pt x="21" y="33"/>
                </a:cubicBezTo>
                <a:cubicBezTo>
                  <a:pt x="21" y="34"/>
                  <a:pt x="20" y="35"/>
                  <a:pt x="19" y="36"/>
                </a:cubicBezTo>
                <a:cubicBezTo>
                  <a:pt x="19" y="37"/>
                  <a:pt x="19" y="37"/>
                  <a:pt x="19" y="37"/>
                </a:cubicBezTo>
                <a:cubicBezTo>
                  <a:pt x="18" y="37"/>
                  <a:pt x="18" y="37"/>
                  <a:pt x="18" y="37"/>
                </a:cubicBezTo>
                <a:cubicBezTo>
                  <a:pt x="12" y="36"/>
                  <a:pt x="8" y="33"/>
                  <a:pt x="6" y="29"/>
                </a:cubicBezTo>
                <a:cubicBezTo>
                  <a:pt x="3" y="25"/>
                  <a:pt x="2" y="20"/>
                  <a:pt x="1" y="16"/>
                </a:cubicBezTo>
                <a:cubicBezTo>
                  <a:pt x="0" y="14"/>
                  <a:pt x="0" y="14"/>
                  <a:pt x="0" y="14"/>
                </a:cubicBezTo>
                <a:cubicBezTo>
                  <a:pt x="3" y="13"/>
                  <a:pt x="3" y="13"/>
                  <a:pt x="3" y="13"/>
                </a:cubicBezTo>
                <a:cubicBezTo>
                  <a:pt x="8" y="13"/>
                  <a:pt x="14" y="14"/>
                  <a:pt x="18" y="17"/>
                </a:cubicBezTo>
                <a:cubicBezTo>
                  <a:pt x="18" y="17"/>
                  <a:pt x="18" y="17"/>
                  <a:pt x="18" y="17"/>
                </a:cubicBezTo>
                <a:cubicBezTo>
                  <a:pt x="18" y="15"/>
                  <a:pt x="19" y="14"/>
                  <a:pt x="20" y="12"/>
                </a:cubicBezTo>
                <a:cubicBezTo>
                  <a:pt x="22" y="10"/>
                  <a:pt x="23" y="8"/>
                  <a:pt x="26" y="6"/>
                </a:cubicBezTo>
                <a:cubicBezTo>
                  <a:pt x="32" y="2"/>
                  <a:pt x="41" y="0"/>
                  <a:pt x="50" y="1"/>
                </a:cubicBezTo>
                <a:cubicBezTo>
                  <a:pt x="54" y="1"/>
                  <a:pt x="54" y="1"/>
                  <a:pt x="54" y="1"/>
                </a:cubicBezTo>
                <a:cubicBezTo>
                  <a:pt x="53" y="4"/>
                  <a:pt x="53" y="4"/>
                  <a:pt x="53" y="4"/>
                </a:cubicBezTo>
                <a:cubicBezTo>
                  <a:pt x="52" y="11"/>
                  <a:pt x="49" y="19"/>
                  <a:pt x="45" y="25"/>
                </a:cubicBezTo>
                <a:cubicBezTo>
                  <a:pt x="41" y="31"/>
                  <a:pt x="36" y="36"/>
                  <a:pt x="29" y="37"/>
                </a:cubicBezTo>
                <a:cubicBezTo>
                  <a:pt x="29" y="39"/>
                  <a:pt x="29" y="40"/>
                  <a:pt x="29" y="41"/>
                </a:cubicBezTo>
                <a:cubicBezTo>
                  <a:pt x="40" y="41"/>
                  <a:pt x="40" y="41"/>
                  <a:pt x="40" y="41"/>
                </a:cubicBezTo>
                <a:cubicBezTo>
                  <a:pt x="39" y="42"/>
                  <a:pt x="39" y="43"/>
                  <a:pt x="39" y="44"/>
                </a:cubicBezTo>
                <a:cubicBezTo>
                  <a:pt x="38" y="47"/>
                  <a:pt x="38" y="47"/>
                  <a:pt x="38" y="47"/>
                </a:cubicBezTo>
                <a:cubicBezTo>
                  <a:pt x="40" y="49"/>
                  <a:pt x="40" y="49"/>
                  <a:pt x="40" y="49"/>
                </a:cubicBezTo>
                <a:cubicBezTo>
                  <a:pt x="40" y="50"/>
                  <a:pt x="40" y="50"/>
                  <a:pt x="40" y="50"/>
                </a:cubicBezTo>
                <a:cubicBezTo>
                  <a:pt x="40" y="51"/>
                  <a:pt x="40" y="51"/>
                  <a:pt x="40" y="51"/>
                </a:cubicBezTo>
                <a:cubicBezTo>
                  <a:pt x="38" y="53"/>
                  <a:pt x="38" y="53"/>
                  <a:pt x="38" y="53"/>
                </a:cubicBezTo>
                <a:cubicBezTo>
                  <a:pt x="40" y="55"/>
                  <a:pt x="40" y="55"/>
                  <a:pt x="40" y="55"/>
                </a:cubicBezTo>
                <a:cubicBezTo>
                  <a:pt x="41" y="56"/>
                  <a:pt x="41" y="56"/>
                  <a:pt x="41" y="56"/>
                </a:cubicBezTo>
                <a:cubicBezTo>
                  <a:pt x="40" y="56"/>
                  <a:pt x="40" y="56"/>
                  <a:pt x="40" y="56"/>
                </a:cubicBezTo>
                <a:cubicBezTo>
                  <a:pt x="38" y="59"/>
                  <a:pt x="38" y="59"/>
                  <a:pt x="38" y="59"/>
                </a:cubicBezTo>
                <a:cubicBezTo>
                  <a:pt x="40" y="61"/>
                  <a:pt x="40" y="61"/>
                  <a:pt x="40" y="61"/>
                </a:cubicBezTo>
                <a:cubicBezTo>
                  <a:pt x="40" y="62"/>
                  <a:pt x="40" y="62"/>
                  <a:pt x="40" y="62"/>
                </a:cubicBezTo>
                <a:cubicBezTo>
                  <a:pt x="40" y="62"/>
                  <a:pt x="40" y="62"/>
                  <a:pt x="40" y="62"/>
                </a:cubicBezTo>
                <a:cubicBezTo>
                  <a:pt x="38" y="66"/>
                  <a:pt x="38" y="66"/>
                  <a:pt x="38" y="66"/>
                </a:cubicBezTo>
                <a:cubicBezTo>
                  <a:pt x="38" y="67"/>
                  <a:pt x="38" y="67"/>
                  <a:pt x="38" y="67"/>
                </a:cubicBezTo>
                <a:cubicBezTo>
                  <a:pt x="37" y="67"/>
                  <a:pt x="37" y="67"/>
                  <a:pt x="37" y="67"/>
                </a:cubicBezTo>
                <a:cubicBezTo>
                  <a:pt x="35" y="68"/>
                  <a:pt x="33" y="69"/>
                  <a:pt x="31" y="69"/>
                </a:cubicBezTo>
                <a:cubicBezTo>
                  <a:pt x="29" y="72"/>
                  <a:pt x="27" y="74"/>
                  <a:pt x="23" y="74"/>
                </a:cubicBezTo>
                <a:cubicBezTo>
                  <a:pt x="20" y="74"/>
                  <a:pt x="17" y="72"/>
                  <a:pt x="16" y="69"/>
                </a:cubicBezTo>
                <a:cubicBezTo>
                  <a:pt x="14" y="69"/>
                  <a:pt x="12" y="68"/>
                  <a:pt x="10" y="67"/>
                </a:cubicBezTo>
                <a:cubicBezTo>
                  <a:pt x="10" y="67"/>
                  <a:pt x="10" y="67"/>
                  <a:pt x="10" y="67"/>
                </a:cubicBezTo>
                <a:cubicBezTo>
                  <a:pt x="9" y="67"/>
                  <a:pt x="9" y="67"/>
                  <a:pt x="9" y="67"/>
                </a:cubicBezTo>
                <a:cubicBezTo>
                  <a:pt x="7" y="63"/>
                  <a:pt x="7" y="63"/>
                  <a:pt x="7" y="63"/>
                </a:cubicBezTo>
                <a:cubicBezTo>
                  <a:pt x="6" y="62"/>
                  <a:pt x="6" y="62"/>
                  <a:pt x="6" y="62"/>
                </a:cubicBezTo>
                <a:cubicBezTo>
                  <a:pt x="7" y="61"/>
                  <a:pt x="7" y="61"/>
                  <a:pt x="7" y="61"/>
                </a:cubicBezTo>
                <a:cubicBezTo>
                  <a:pt x="9" y="59"/>
                  <a:pt x="9" y="59"/>
                  <a:pt x="9" y="59"/>
                </a:cubicBezTo>
                <a:cubicBezTo>
                  <a:pt x="6" y="55"/>
                  <a:pt x="6" y="55"/>
                  <a:pt x="6" y="55"/>
                </a:cubicBezTo>
                <a:cubicBezTo>
                  <a:pt x="6" y="54"/>
                  <a:pt x="6" y="54"/>
                  <a:pt x="6" y="54"/>
                </a:cubicBezTo>
                <a:cubicBezTo>
                  <a:pt x="7" y="53"/>
                  <a:pt x="7" y="53"/>
                  <a:pt x="7" y="53"/>
                </a:cubicBezTo>
                <a:cubicBezTo>
                  <a:pt x="9" y="52"/>
                  <a:pt x="9" y="52"/>
                  <a:pt x="9" y="52"/>
                </a:cubicBezTo>
                <a:cubicBezTo>
                  <a:pt x="7" y="49"/>
                  <a:pt x="7" y="49"/>
                  <a:pt x="7" y="49"/>
                </a:cubicBezTo>
                <a:cubicBezTo>
                  <a:pt x="6" y="48"/>
                  <a:pt x="6" y="48"/>
                  <a:pt x="6" y="48"/>
                </a:cubicBezTo>
                <a:cubicBezTo>
                  <a:pt x="7" y="47"/>
                  <a:pt x="7" y="47"/>
                  <a:pt x="7" y="47"/>
                </a:cubicBezTo>
                <a:cubicBezTo>
                  <a:pt x="9" y="46"/>
                  <a:pt x="9" y="46"/>
                  <a:pt x="9" y="46"/>
                </a:cubicBezTo>
                <a:cubicBezTo>
                  <a:pt x="8" y="44"/>
                  <a:pt x="8" y="44"/>
                  <a:pt x="8" y="44"/>
                </a:cubicBezTo>
                <a:cubicBezTo>
                  <a:pt x="8" y="43"/>
                  <a:pt x="8" y="42"/>
                  <a:pt x="8" y="41"/>
                </a:cubicBezTo>
                <a:cubicBezTo>
                  <a:pt x="24" y="41"/>
                  <a:pt x="24" y="41"/>
                  <a:pt x="24" y="41"/>
                </a:cubicBezTo>
                <a:cubicBezTo>
                  <a:pt x="24" y="40"/>
                  <a:pt x="24" y="39"/>
                  <a:pt x="24" y="37"/>
                </a:cubicBezTo>
                <a:cubicBezTo>
                  <a:pt x="23" y="36"/>
                  <a:pt x="23" y="36"/>
                  <a:pt x="23" y="36"/>
                </a:cubicBezTo>
                <a:close/>
                <a:moveTo>
                  <a:pt x="24" y="20"/>
                </a:moveTo>
                <a:cubicBezTo>
                  <a:pt x="24" y="23"/>
                  <a:pt x="24" y="25"/>
                  <a:pt x="26" y="28"/>
                </a:cubicBezTo>
                <a:cubicBezTo>
                  <a:pt x="29" y="19"/>
                  <a:pt x="34" y="12"/>
                  <a:pt x="44" y="7"/>
                </a:cubicBezTo>
                <a:cubicBezTo>
                  <a:pt x="38" y="7"/>
                  <a:pt x="33" y="9"/>
                  <a:pt x="29" y="12"/>
                </a:cubicBezTo>
                <a:cubicBezTo>
                  <a:pt x="28" y="13"/>
                  <a:pt x="26" y="14"/>
                  <a:pt x="25" y="15"/>
                </a:cubicBezTo>
                <a:cubicBezTo>
                  <a:pt x="25" y="17"/>
                  <a:pt x="24" y="18"/>
                  <a:pt x="24" y="20"/>
                </a:cubicBezTo>
                <a:close/>
                <a:moveTo>
                  <a:pt x="30" y="30"/>
                </a:moveTo>
                <a:cubicBezTo>
                  <a:pt x="34" y="29"/>
                  <a:pt x="37" y="26"/>
                  <a:pt x="40" y="22"/>
                </a:cubicBezTo>
                <a:cubicBezTo>
                  <a:pt x="43" y="17"/>
                  <a:pt x="45" y="12"/>
                  <a:pt x="46" y="7"/>
                </a:cubicBezTo>
                <a:cubicBezTo>
                  <a:pt x="45" y="7"/>
                  <a:pt x="45" y="7"/>
                  <a:pt x="44" y="7"/>
                </a:cubicBezTo>
                <a:cubicBezTo>
                  <a:pt x="44" y="8"/>
                  <a:pt x="44" y="8"/>
                  <a:pt x="44" y="8"/>
                </a:cubicBezTo>
                <a:cubicBezTo>
                  <a:pt x="37" y="12"/>
                  <a:pt x="32" y="21"/>
                  <a:pt x="30" y="30"/>
                </a:cubicBezTo>
                <a:close/>
              </a:path>
            </a:pathLst>
          </a:custGeom>
          <a:solidFill>
            <a:schemeClr val="bg1"/>
          </a:solidFill>
          <a:ln>
            <a:noFill/>
          </a:ln>
        </p:spPr>
        <p:txBody>
          <a:bodyPr vert="horz" wrap="square" lIns="68580" tIns="34290" rIns="68580" bIns="34290" numCol="1" anchor="t" anchorCtr="0" compatLnSpc="1"/>
          <a:lstStyle/>
          <a:p>
            <a:endParaRPr lang="zh-CN" altLang="en-US" sz="1015"/>
          </a:p>
        </p:txBody>
      </p:sp>
      <p:sp>
        <p:nvSpPr>
          <p:cNvPr id="212" name="Freeform 413"/>
          <p:cNvSpPr>
            <a:spLocks noEditPoints="1"/>
          </p:cNvSpPr>
          <p:nvPr/>
        </p:nvSpPr>
        <p:spPr bwMode="auto">
          <a:xfrm>
            <a:off x="7331681" y="1701602"/>
            <a:ext cx="343363" cy="267300"/>
          </a:xfrm>
          <a:custGeom>
            <a:avLst/>
            <a:gdLst>
              <a:gd name="T0" fmla="*/ 22 w 67"/>
              <a:gd name="T1" fmla="*/ 52 h 52"/>
              <a:gd name="T2" fmla="*/ 30 w 67"/>
              <a:gd name="T3" fmla="*/ 52 h 52"/>
              <a:gd name="T4" fmla="*/ 32 w 67"/>
              <a:gd name="T5" fmla="*/ 51 h 52"/>
              <a:gd name="T6" fmla="*/ 32 w 67"/>
              <a:gd name="T7" fmla="*/ 34 h 52"/>
              <a:gd name="T8" fmla="*/ 27 w 67"/>
              <a:gd name="T9" fmla="*/ 31 h 52"/>
              <a:gd name="T10" fmla="*/ 20 w 67"/>
              <a:gd name="T11" fmla="*/ 35 h 52"/>
              <a:gd name="T12" fmla="*/ 20 w 67"/>
              <a:gd name="T13" fmla="*/ 51 h 52"/>
              <a:gd name="T14" fmla="*/ 22 w 67"/>
              <a:gd name="T15" fmla="*/ 52 h 52"/>
              <a:gd name="T16" fmla="*/ 0 w 67"/>
              <a:gd name="T17" fmla="*/ 34 h 52"/>
              <a:gd name="T18" fmla="*/ 25 w 67"/>
              <a:gd name="T19" fmla="*/ 19 h 52"/>
              <a:gd name="T20" fmla="*/ 27 w 67"/>
              <a:gd name="T21" fmla="*/ 18 h 52"/>
              <a:gd name="T22" fmla="*/ 28 w 67"/>
              <a:gd name="T23" fmla="*/ 19 h 52"/>
              <a:gd name="T24" fmla="*/ 36 w 67"/>
              <a:gd name="T25" fmla="*/ 23 h 52"/>
              <a:gd name="T26" fmla="*/ 56 w 67"/>
              <a:gd name="T27" fmla="*/ 6 h 52"/>
              <a:gd name="T28" fmla="*/ 53 w 67"/>
              <a:gd name="T29" fmla="*/ 3 h 52"/>
              <a:gd name="T30" fmla="*/ 60 w 67"/>
              <a:gd name="T31" fmla="*/ 1 h 52"/>
              <a:gd name="T32" fmla="*/ 67 w 67"/>
              <a:gd name="T33" fmla="*/ 0 h 52"/>
              <a:gd name="T34" fmla="*/ 65 w 67"/>
              <a:gd name="T35" fmla="*/ 7 h 52"/>
              <a:gd name="T36" fmla="*/ 63 w 67"/>
              <a:gd name="T37" fmla="*/ 14 h 52"/>
              <a:gd name="T38" fmla="*/ 60 w 67"/>
              <a:gd name="T39" fmla="*/ 10 h 52"/>
              <a:gd name="T40" fmla="*/ 38 w 67"/>
              <a:gd name="T41" fmla="*/ 29 h 52"/>
              <a:gd name="T42" fmla="*/ 36 w 67"/>
              <a:gd name="T43" fmla="*/ 31 h 52"/>
              <a:gd name="T44" fmla="*/ 35 w 67"/>
              <a:gd name="T45" fmla="*/ 30 h 52"/>
              <a:gd name="T46" fmla="*/ 27 w 67"/>
              <a:gd name="T47" fmla="*/ 25 h 52"/>
              <a:gd name="T48" fmla="*/ 3 w 67"/>
              <a:gd name="T49" fmla="*/ 39 h 52"/>
              <a:gd name="T50" fmla="*/ 0 w 67"/>
              <a:gd name="T51" fmla="*/ 34 h 52"/>
              <a:gd name="T52" fmla="*/ 6 w 67"/>
              <a:gd name="T53" fmla="*/ 52 h 52"/>
              <a:gd name="T54" fmla="*/ 14 w 67"/>
              <a:gd name="T55" fmla="*/ 52 h 52"/>
              <a:gd name="T56" fmla="*/ 16 w 67"/>
              <a:gd name="T57" fmla="*/ 51 h 52"/>
              <a:gd name="T58" fmla="*/ 16 w 67"/>
              <a:gd name="T59" fmla="*/ 38 h 52"/>
              <a:gd name="T60" fmla="*/ 4 w 67"/>
              <a:gd name="T61" fmla="*/ 44 h 52"/>
              <a:gd name="T62" fmla="*/ 4 w 67"/>
              <a:gd name="T63" fmla="*/ 51 h 52"/>
              <a:gd name="T64" fmla="*/ 6 w 67"/>
              <a:gd name="T65" fmla="*/ 52 h 52"/>
              <a:gd name="T66" fmla="*/ 38 w 67"/>
              <a:gd name="T67" fmla="*/ 52 h 52"/>
              <a:gd name="T68" fmla="*/ 46 w 67"/>
              <a:gd name="T69" fmla="*/ 52 h 52"/>
              <a:gd name="T70" fmla="*/ 48 w 67"/>
              <a:gd name="T71" fmla="*/ 51 h 52"/>
              <a:gd name="T72" fmla="*/ 48 w 67"/>
              <a:gd name="T73" fmla="*/ 27 h 52"/>
              <a:gd name="T74" fmla="*/ 48 w 67"/>
              <a:gd name="T75" fmla="*/ 27 h 52"/>
              <a:gd name="T76" fmla="*/ 37 w 67"/>
              <a:gd name="T77" fmla="*/ 37 h 52"/>
              <a:gd name="T78" fmla="*/ 37 w 67"/>
              <a:gd name="T79" fmla="*/ 36 h 52"/>
              <a:gd name="T80" fmla="*/ 37 w 67"/>
              <a:gd name="T81" fmla="*/ 51 h 52"/>
              <a:gd name="T82" fmla="*/ 38 w 67"/>
              <a:gd name="T83" fmla="*/ 52 h 52"/>
              <a:gd name="T84" fmla="*/ 55 w 67"/>
              <a:gd name="T85" fmla="*/ 52 h 52"/>
              <a:gd name="T86" fmla="*/ 62 w 67"/>
              <a:gd name="T87" fmla="*/ 52 h 52"/>
              <a:gd name="T88" fmla="*/ 64 w 67"/>
              <a:gd name="T89" fmla="*/ 51 h 52"/>
              <a:gd name="T90" fmla="*/ 64 w 67"/>
              <a:gd name="T91" fmla="*/ 22 h 52"/>
              <a:gd name="T92" fmla="*/ 60 w 67"/>
              <a:gd name="T93" fmla="*/ 17 h 52"/>
              <a:gd name="T94" fmla="*/ 53 w 67"/>
              <a:gd name="T95" fmla="*/ 23 h 52"/>
              <a:gd name="T96" fmla="*/ 53 w 67"/>
              <a:gd name="T97" fmla="*/ 51 h 52"/>
              <a:gd name="T98" fmla="*/ 55 w 67"/>
              <a:gd name="T9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7" h="52">
                <a:moveTo>
                  <a:pt x="22" y="52"/>
                </a:moveTo>
                <a:cubicBezTo>
                  <a:pt x="25" y="52"/>
                  <a:pt x="28" y="52"/>
                  <a:pt x="30" y="52"/>
                </a:cubicBezTo>
                <a:cubicBezTo>
                  <a:pt x="31" y="52"/>
                  <a:pt x="32" y="52"/>
                  <a:pt x="32" y="51"/>
                </a:cubicBezTo>
                <a:cubicBezTo>
                  <a:pt x="32" y="34"/>
                  <a:pt x="32" y="34"/>
                  <a:pt x="32" y="34"/>
                </a:cubicBezTo>
                <a:cubicBezTo>
                  <a:pt x="27" y="31"/>
                  <a:pt x="27" y="31"/>
                  <a:pt x="27" y="31"/>
                </a:cubicBezTo>
                <a:cubicBezTo>
                  <a:pt x="20" y="35"/>
                  <a:pt x="20" y="35"/>
                  <a:pt x="20" y="35"/>
                </a:cubicBezTo>
                <a:cubicBezTo>
                  <a:pt x="20" y="51"/>
                  <a:pt x="20" y="51"/>
                  <a:pt x="20" y="51"/>
                </a:cubicBezTo>
                <a:cubicBezTo>
                  <a:pt x="20" y="52"/>
                  <a:pt x="21" y="52"/>
                  <a:pt x="22" y="52"/>
                </a:cubicBezTo>
                <a:close/>
                <a:moveTo>
                  <a:pt x="0" y="34"/>
                </a:moveTo>
                <a:cubicBezTo>
                  <a:pt x="25" y="19"/>
                  <a:pt x="25" y="19"/>
                  <a:pt x="25" y="19"/>
                </a:cubicBezTo>
                <a:cubicBezTo>
                  <a:pt x="27" y="18"/>
                  <a:pt x="27" y="18"/>
                  <a:pt x="27" y="18"/>
                </a:cubicBezTo>
                <a:cubicBezTo>
                  <a:pt x="28" y="19"/>
                  <a:pt x="28" y="19"/>
                  <a:pt x="28" y="19"/>
                </a:cubicBezTo>
                <a:cubicBezTo>
                  <a:pt x="36" y="23"/>
                  <a:pt x="36" y="23"/>
                  <a:pt x="36" y="23"/>
                </a:cubicBezTo>
                <a:cubicBezTo>
                  <a:pt x="56" y="6"/>
                  <a:pt x="56" y="6"/>
                  <a:pt x="56" y="6"/>
                </a:cubicBezTo>
                <a:cubicBezTo>
                  <a:pt x="53" y="3"/>
                  <a:pt x="53" y="3"/>
                  <a:pt x="53" y="3"/>
                </a:cubicBezTo>
                <a:cubicBezTo>
                  <a:pt x="60" y="1"/>
                  <a:pt x="60" y="1"/>
                  <a:pt x="60" y="1"/>
                </a:cubicBezTo>
                <a:cubicBezTo>
                  <a:pt x="67" y="0"/>
                  <a:pt x="67" y="0"/>
                  <a:pt x="67" y="0"/>
                </a:cubicBezTo>
                <a:cubicBezTo>
                  <a:pt x="65" y="7"/>
                  <a:pt x="65" y="7"/>
                  <a:pt x="65" y="7"/>
                </a:cubicBezTo>
                <a:cubicBezTo>
                  <a:pt x="63" y="14"/>
                  <a:pt x="63" y="14"/>
                  <a:pt x="63" y="14"/>
                </a:cubicBezTo>
                <a:cubicBezTo>
                  <a:pt x="60" y="10"/>
                  <a:pt x="60" y="10"/>
                  <a:pt x="60" y="10"/>
                </a:cubicBezTo>
                <a:cubicBezTo>
                  <a:pt x="38" y="29"/>
                  <a:pt x="38" y="29"/>
                  <a:pt x="38" y="29"/>
                </a:cubicBezTo>
                <a:cubicBezTo>
                  <a:pt x="36" y="31"/>
                  <a:pt x="36" y="31"/>
                  <a:pt x="36" y="31"/>
                </a:cubicBezTo>
                <a:cubicBezTo>
                  <a:pt x="35" y="30"/>
                  <a:pt x="35" y="30"/>
                  <a:pt x="35" y="30"/>
                </a:cubicBezTo>
                <a:cubicBezTo>
                  <a:pt x="27" y="25"/>
                  <a:pt x="27" y="25"/>
                  <a:pt x="27" y="25"/>
                </a:cubicBezTo>
                <a:cubicBezTo>
                  <a:pt x="3" y="39"/>
                  <a:pt x="3" y="39"/>
                  <a:pt x="3" y="39"/>
                </a:cubicBezTo>
                <a:cubicBezTo>
                  <a:pt x="0" y="34"/>
                  <a:pt x="0" y="34"/>
                  <a:pt x="0" y="34"/>
                </a:cubicBezTo>
                <a:close/>
                <a:moveTo>
                  <a:pt x="6" y="52"/>
                </a:moveTo>
                <a:cubicBezTo>
                  <a:pt x="14" y="52"/>
                  <a:pt x="14" y="52"/>
                  <a:pt x="14" y="52"/>
                </a:cubicBezTo>
                <a:cubicBezTo>
                  <a:pt x="15" y="52"/>
                  <a:pt x="16" y="52"/>
                  <a:pt x="16" y="51"/>
                </a:cubicBezTo>
                <a:cubicBezTo>
                  <a:pt x="16" y="38"/>
                  <a:pt x="16" y="38"/>
                  <a:pt x="16" y="38"/>
                </a:cubicBezTo>
                <a:cubicBezTo>
                  <a:pt x="4" y="44"/>
                  <a:pt x="4" y="44"/>
                  <a:pt x="4" y="44"/>
                </a:cubicBezTo>
                <a:cubicBezTo>
                  <a:pt x="4" y="51"/>
                  <a:pt x="4" y="51"/>
                  <a:pt x="4" y="51"/>
                </a:cubicBezTo>
                <a:cubicBezTo>
                  <a:pt x="4" y="52"/>
                  <a:pt x="5" y="52"/>
                  <a:pt x="6" y="52"/>
                </a:cubicBezTo>
                <a:close/>
                <a:moveTo>
                  <a:pt x="38" y="52"/>
                </a:moveTo>
                <a:cubicBezTo>
                  <a:pt x="41" y="52"/>
                  <a:pt x="44" y="52"/>
                  <a:pt x="46" y="52"/>
                </a:cubicBezTo>
                <a:cubicBezTo>
                  <a:pt x="47" y="52"/>
                  <a:pt x="48" y="52"/>
                  <a:pt x="48" y="51"/>
                </a:cubicBezTo>
                <a:cubicBezTo>
                  <a:pt x="48" y="43"/>
                  <a:pt x="48" y="35"/>
                  <a:pt x="48" y="27"/>
                </a:cubicBezTo>
                <a:cubicBezTo>
                  <a:pt x="48" y="27"/>
                  <a:pt x="48" y="27"/>
                  <a:pt x="48" y="27"/>
                </a:cubicBezTo>
                <a:cubicBezTo>
                  <a:pt x="37" y="37"/>
                  <a:pt x="37" y="37"/>
                  <a:pt x="37" y="37"/>
                </a:cubicBezTo>
                <a:cubicBezTo>
                  <a:pt x="37" y="36"/>
                  <a:pt x="37" y="36"/>
                  <a:pt x="37" y="36"/>
                </a:cubicBezTo>
                <a:cubicBezTo>
                  <a:pt x="37" y="51"/>
                  <a:pt x="37" y="51"/>
                  <a:pt x="37" y="51"/>
                </a:cubicBezTo>
                <a:cubicBezTo>
                  <a:pt x="37" y="52"/>
                  <a:pt x="37" y="52"/>
                  <a:pt x="38" y="52"/>
                </a:cubicBezTo>
                <a:close/>
                <a:moveTo>
                  <a:pt x="55" y="52"/>
                </a:moveTo>
                <a:cubicBezTo>
                  <a:pt x="62" y="52"/>
                  <a:pt x="62" y="52"/>
                  <a:pt x="62" y="52"/>
                </a:cubicBezTo>
                <a:cubicBezTo>
                  <a:pt x="63" y="52"/>
                  <a:pt x="64" y="52"/>
                  <a:pt x="64" y="51"/>
                </a:cubicBezTo>
                <a:cubicBezTo>
                  <a:pt x="64" y="22"/>
                  <a:pt x="64" y="22"/>
                  <a:pt x="64" y="22"/>
                </a:cubicBezTo>
                <a:cubicBezTo>
                  <a:pt x="60" y="17"/>
                  <a:pt x="60" y="17"/>
                  <a:pt x="60" y="17"/>
                </a:cubicBezTo>
                <a:cubicBezTo>
                  <a:pt x="53" y="23"/>
                  <a:pt x="53" y="23"/>
                  <a:pt x="53" y="23"/>
                </a:cubicBezTo>
                <a:cubicBezTo>
                  <a:pt x="53" y="51"/>
                  <a:pt x="53" y="51"/>
                  <a:pt x="53" y="51"/>
                </a:cubicBezTo>
                <a:cubicBezTo>
                  <a:pt x="53" y="52"/>
                  <a:pt x="54" y="52"/>
                  <a:pt x="55" y="52"/>
                </a:cubicBezTo>
                <a:close/>
              </a:path>
            </a:pathLst>
          </a:custGeom>
          <a:solidFill>
            <a:schemeClr val="bg1"/>
          </a:solidFill>
          <a:ln>
            <a:noFill/>
          </a:ln>
        </p:spPr>
        <p:txBody>
          <a:bodyPr vert="horz" wrap="square" lIns="68580" tIns="34290" rIns="68580" bIns="34290" numCol="1" anchor="t" anchorCtr="0" compatLnSpc="1"/>
          <a:lstStyle/>
          <a:p>
            <a:endParaRPr lang="zh-CN" altLang="en-US" sz="1015"/>
          </a:p>
        </p:txBody>
      </p:sp>
      <p:sp>
        <p:nvSpPr>
          <p:cNvPr id="213" name="TextBox 6"/>
          <p:cNvSpPr txBox="1">
            <a:spLocks noChangeArrowheads="1"/>
          </p:cNvSpPr>
          <p:nvPr/>
        </p:nvSpPr>
        <p:spPr bwMode="auto">
          <a:xfrm>
            <a:off x="1910463" y="1886575"/>
            <a:ext cx="1780564" cy="26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spAutoFit/>
          </a:bodyPr>
          <a:lstStyle/>
          <a:p>
            <a:pPr fontAlgn="base">
              <a:lnSpc>
                <a:spcPct val="150000"/>
              </a:lnSpc>
              <a:spcBef>
                <a:spcPct val="0"/>
              </a:spcBef>
              <a:spcAft>
                <a:spcPct val="0"/>
              </a:spcAft>
            </a:pPr>
            <a:r>
              <a:rPr lang="zh-CN" altLang="en-US" sz="1050" spc="56" dirty="0">
                <a:solidFill>
                  <a:schemeClr val="bg1"/>
                </a:solidFill>
                <a:latin typeface="微软雅黑" panose="020B0503020204020204" pitchFamily="34" charset="-122"/>
                <a:ea typeface="微软雅黑" panose="020B0503020204020204" pitchFamily="34" charset="-122"/>
                <a:cs typeface="+mn-ea"/>
                <a:sym typeface="+mn-lt"/>
              </a:rPr>
              <a:t>分到三类为止</a:t>
            </a:r>
            <a:endParaRPr lang="zh-CN" altLang="zh-CN" sz="1050" spc="56"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15" name="TextBox 6"/>
          <p:cNvSpPr txBox="1">
            <a:spLocks noChangeArrowheads="1"/>
          </p:cNvSpPr>
          <p:nvPr/>
        </p:nvSpPr>
        <p:spPr bwMode="auto">
          <a:xfrm>
            <a:off x="1910464" y="3642368"/>
            <a:ext cx="1860041" cy="26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spAutoFit/>
          </a:bodyPr>
          <a:lstStyle/>
          <a:p>
            <a:pPr fontAlgn="base">
              <a:lnSpc>
                <a:spcPct val="150000"/>
              </a:lnSpc>
              <a:spcBef>
                <a:spcPct val="0"/>
              </a:spcBef>
              <a:spcAft>
                <a:spcPct val="0"/>
              </a:spcAft>
            </a:pPr>
            <a:r>
              <a:rPr lang="zh-CN" altLang="en-US" sz="1050" spc="56" dirty="0">
                <a:solidFill>
                  <a:schemeClr val="bg1"/>
                </a:solidFill>
                <a:latin typeface="微软雅黑" panose="020B0503020204020204" pitchFamily="34" charset="-122"/>
                <a:ea typeface="微软雅黑" panose="020B0503020204020204" pitchFamily="34" charset="-122"/>
                <a:cs typeface="+mn-ea"/>
                <a:sym typeface="+mn-lt"/>
              </a:rPr>
              <a:t>去除量纲影响</a:t>
            </a:r>
            <a:endParaRPr lang="zh-CN" altLang="zh-CN" sz="1050" spc="56"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17" name="TextBox 6"/>
          <p:cNvSpPr txBox="1">
            <a:spLocks noChangeArrowheads="1"/>
          </p:cNvSpPr>
          <p:nvPr/>
        </p:nvSpPr>
        <p:spPr bwMode="auto">
          <a:xfrm>
            <a:off x="5490578" y="3641110"/>
            <a:ext cx="1860041" cy="296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spAutoFit/>
          </a:bodyPr>
          <a:lstStyle/>
          <a:p>
            <a:pPr fontAlgn="base">
              <a:lnSpc>
                <a:spcPct val="150000"/>
              </a:lnSpc>
              <a:spcBef>
                <a:spcPct val="0"/>
              </a:spcBef>
              <a:spcAft>
                <a:spcPct val="0"/>
              </a:spcAft>
            </a:pPr>
            <a:r>
              <a:rPr lang="zh-CN" altLang="en-US" sz="1200" spc="56" dirty="0">
                <a:solidFill>
                  <a:schemeClr val="bg1"/>
                </a:solidFill>
                <a:latin typeface="微软雅黑" panose="020B0503020204020204" pitchFamily="34" charset="-122"/>
                <a:ea typeface="微软雅黑" panose="020B0503020204020204" pitchFamily="34" charset="-122"/>
                <a:cs typeface="+mn-ea"/>
                <a:sym typeface="+mn-lt"/>
              </a:rPr>
              <a:t>两个角度去看结果</a:t>
            </a:r>
            <a:endParaRPr lang="zh-CN" altLang="zh-CN" sz="1200" spc="56"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18" name="TextBox 6"/>
          <p:cNvSpPr txBox="1">
            <a:spLocks noChangeArrowheads="1"/>
          </p:cNvSpPr>
          <p:nvPr/>
        </p:nvSpPr>
        <p:spPr bwMode="auto">
          <a:xfrm>
            <a:off x="1931821" y="1498731"/>
            <a:ext cx="1860041" cy="296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spAutoFit/>
          </a:bodyPr>
          <a:lstStyle/>
          <a:p>
            <a:pPr fontAlgn="base">
              <a:lnSpc>
                <a:spcPct val="150000"/>
              </a:lnSpc>
              <a:spcBef>
                <a:spcPct val="0"/>
              </a:spcBef>
              <a:spcAft>
                <a:spcPct val="0"/>
              </a:spcAft>
            </a:pPr>
            <a:r>
              <a:rPr lang="en-US" altLang="zh-CN" sz="1200" spc="56" dirty="0">
                <a:solidFill>
                  <a:schemeClr val="bg1"/>
                </a:solidFill>
                <a:latin typeface="微软雅黑" panose="020B0503020204020204" pitchFamily="34" charset="-122"/>
                <a:ea typeface="微软雅黑" panose="020B0503020204020204" pitchFamily="34" charset="-122"/>
                <a:cs typeface="+mn-ea"/>
                <a:sym typeface="+mn-lt"/>
              </a:rPr>
              <a:t>Cluster=3</a:t>
            </a:r>
            <a:endParaRPr lang="zh-CN" altLang="zh-CN" sz="1200" spc="56"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19" name="TextBox 6"/>
          <p:cNvSpPr txBox="1">
            <a:spLocks noChangeArrowheads="1"/>
          </p:cNvSpPr>
          <p:nvPr/>
        </p:nvSpPr>
        <p:spPr bwMode="auto">
          <a:xfrm>
            <a:off x="5450036" y="1498731"/>
            <a:ext cx="1860041" cy="296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spAutoFit/>
          </a:bodyPr>
          <a:lstStyle/>
          <a:p>
            <a:pPr fontAlgn="base">
              <a:lnSpc>
                <a:spcPct val="150000"/>
              </a:lnSpc>
              <a:spcBef>
                <a:spcPct val="0"/>
              </a:spcBef>
              <a:spcAft>
                <a:spcPct val="0"/>
              </a:spcAft>
            </a:pPr>
            <a:r>
              <a:rPr lang="zh-CN" altLang="en-US" sz="1200" spc="56" dirty="0">
                <a:solidFill>
                  <a:schemeClr val="bg1"/>
                </a:solidFill>
                <a:latin typeface="微软雅黑" panose="020B0503020204020204" pitchFamily="34" charset="-122"/>
                <a:ea typeface="微软雅黑" panose="020B0503020204020204" pitchFamily="34" charset="-122"/>
                <a:cs typeface="+mn-ea"/>
                <a:sym typeface="+mn-lt"/>
              </a:rPr>
              <a:t>三个特征</a:t>
            </a:r>
            <a:endParaRPr lang="zh-CN" altLang="zh-CN" sz="1200" spc="56"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20" name="TextBox 6"/>
          <p:cNvSpPr txBox="1">
            <a:spLocks noChangeArrowheads="1"/>
          </p:cNvSpPr>
          <p:nvPr/>
        </p:nvSpPr>
        <p:spPr bwMode="auto">
          <a:xfrm>
            <a:off x="5458823" y="1886575"/>
            <a:ext cx="1891796" cy="508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spAutoFit/>
          </a:bodyPr>
          <a:lstStyle/>
          <a:p>
            <a:pPr fontAlgn="base">
              <a:lnSpc>
                <a:spcPct val="150000"/>
              </a:lnSpc>
              <a:spcBef>
                <a:spcPct val="0"/>
              </a:spcBef>
              <a:spcAft>
                <a:spcPct val="0"/>
              </a:spcAft>
            </a:pPr>
            <a:r>
              <a:rPr lang="zh-CN" altLang="en-US" sz="1050" spc="56" dirty="0">
                <a:solidFill>
                  <a:schemeClr val="bg1"/>
                </a:solidFill>
                <a:latin typeface="微软雅黑" panose="020B0503020204020204" pitchFamily="34" charset="-122"/>
                <a:ea typeface="微软雅黑" panose="020B0503020204020204" pitchFamily="34" charset="-122"/>
                <a:cs typeface="+mn-ea"/>
                <a:sym typeface="+mn-lt"/>
              </a:rPr>
              <a:t>开始时间、结束时间、通话时长</a:t>
            </a:r>
            <a:endParaRPr lang="zh-CN" altLang="zh-CN" sz="1050" spc="56"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81" name="文本框 180"/>
          <p:cNvSpPr txBox="1"/>
          <p:nvPr/>
        </p:nvSpPr>
        <p:spPr>
          <a:xfrm>
            <a:off x="563499" y="274078"/>
            <a:ext cx="2173605" cy="400110"/>
          </a:xfrm>
          <a:prstGeom prst="rect">
            <a:avLst/>
          </a:prstGeom>
          <a:noFill/>
        </p:spPr>
        <p:txBody>
          <a:bodyPr wrap="square" rtlCol="0">
            <a:spAutoFit/>
          </a:bodyPr>
          <a:lstStyle/>
          <a:p>
            <a:pPr algn="just"/>
            <a:r>
              <a:rPr lang="en-US" altLang="zh-CN" sz="2000" dirty="0">
                <a:solidFill>
                  <a:schemeClr val="bg1"/>
                </a:solidFill>
                <a:latin typeface="微软雅黑" panose="020B0503020204020204" pitchFamily="34" charset="-122"/>
                <a:ea typeface="微软雅黑" panose="020B0503020204020204" pitchFamily="34" charset="-122"/>
              </a:rPr>
              <a:t>K-means</a:t>
            </a:r>
            <a:r>
              <a:rPr lang="zh-CN" altLang="en-US" sz="2000" dirty="0">
                <a:solidFill>
                  <a:schemeClr val="bg1"/>
                </a:solidFill>
                <a:latin typeface="微软雅黑" panose="020B0503020204020204" pitchFamily="34" charset="-122"/>
                <a:ea typeface="微软雅黑" panose="020B0503020204020204" pitchFamily="34" charset="-122"/>
              </a:rPr>
              <a:t>聚类</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grpSp>
        <p:nvGrpSpPr>
          <p:cNvPr id="182" name="组合 181"/>
          <p:cNvGrpSpPr/>
          <p:nvPr/>
        </p:nvGrpSpPr>
        <p:grpSpPr>
          <a:xfrm>
            <a:off x="8011439" y="302048"/>
            <a:ext cx="612023" cy="589087"/>
            <a:chOff x="2817029" y="824988"/>
            <a:chExt cx="1041147" cy="1002129"/>
          </a:xfrm>
        </p:grpSpPr>
        <p:sp>
          <p:nvSpPr>
            <p:cNvPr id="183" name="任意多边形 182"/>
            <p:cNvSpPr/>
            <p:nvPr/>
          </p:nvSpPr>
          <p:spPr>
            <a:xfrm rot="19995040">
              <a:off x="2817029" y="824988"/>
              <a:ext cx="1041147" cy="1002129"/>
            </a:xfrm>
            <a:custGeom>
              <a:avLst/>
              <a:gdLst>
                <a:gd name="connsiteX0" fmla="*/ 995485 w 1041147"/>
                <a:gd name="connsiteY0" fmla="*/ 763933 h 1002129"/>
                <a:gd name="connsiteX1" fmla="*/ 1041147 w 1041147"/>
                <a:gd name="connsiteY1" fmla="*/ 961848 h 1002129"/>
                <a:gd name="connsiteX2" fmla="*/ 1038147 w 1041147"/>
                <a:gd name="connsiteY2" fmla="*/ 1002129 h 1002129"/>
                <a:gd name="connsiteX3" fmla="*/ 570086 w 1041147"/>
                <a:gd name="connsiteY3" fmla="*/ 554754 h 1002129"/>
                <a:gd name="connsiteX4" fmla="*/ 459635 w 1041147"/>
                <a:gd name="connsiteY4" fmla="*/ 548516 h 1002129"/>
                <a:gd name="connsiteX5" fmla="*/ 453228 w 1041147"/>
                <a:gd name="connsiteY5" fmla="*/ 471062 h 1002129"/>
                <a:gd name="connsiteX6" fmla="*/ 5853 w 1041147"/>
                <a:gd name="connsiteY6" fmla="*/ 3000 h 1002129"/>
                <a:gd name="connsiteX7" fmla="*/ 0 w 1041147"/>
                <a:gd name="connsiteY7" fmla="*/ 2662 h 1002129"/>
                <a:gd name="connsiteX8" fmla="*/ 46134 w 1041147"/>
                <a:gd name="connsiteY8" fmla="*/ 0 h 1002129"/>
                <a:gd name="connsiteX9" fmla="*/ 519324 w 1041147"/>
                <a:gd name="connsiteY9" fmla="*/ 367998 h 1002129"/>
                <a:gd name="connsiteX10" fmla="*/ 543427 w 1041147"/>
                <a:gd name="connsiteY10" fmla="*/ 460740 h 1002129"/>
                <a:gd name="connsiteX11" fmla="*/ 577194 w 1041147"/>
                <a:gd name="connsiteY11" fmla="*/ 463719 h 1002129"/>
                <a:gd name="connsiteX12" fmla="*/ 995485 w 1041147"/>
                <a:gd name="connsiteY12" fmla="*/ 763933 h 1002129"/>
                <a:gd name="connsiteX13" fmla="*/ 995485 w 1041147"/>
                <a:gd name="connsiteY13" fmla="*/ 763933 h 1007982"/>
                <a:gd name="connsiteX14" fmla="*/ 995485 w 1041147"/>
                <a:gd name="connsiteY14" fmla="*/ 763933 h 100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1147" h="1002128">
                  <a:moveTo>
                    <a:pt x="995485" y="763933"/>
                  </a:moveTo>
                  <a:cubicBezTo>
                    <a:pt x="1024888" y="824764"/>
                    <a:pt x="1041147" y="891645"/>
                    <a:pt x="1041147" y="961848"/>
                  </a:cubicBezTo>
                  <a:lnTo>
                    <a:pt x="1038147" y="1002129"/>
                  </a:lnTo>
                  <a:cubicBezTo>
                    <a:pt x="1012111" y="777784"/>
                    <a:pt x="819403" y="596555"/>
                    <a:pt x="570086" y="554754"/>
                  </a:cubicBezTo>
                  <a:lnTo>
                    <a:pt x="459635" y="548516"/>
                  </a:lnTo>
                  <a:lnTo>
                    <a:pt x="453228" y="471062"/>
                  </a:lnTo>
                  <a:cubicBezTo>
                    <a:pt x="411426" y="221745"/>
                    <a:pt x="230197" y="29036"/>
                    <a:pt x="5853" y="3000"/>
                  </a:cubicBezTo>
                  <a:lnTo>
                    <a:pt x="0" y="2662"/>
                  </a:lnTo>
                  <a:lnTo>
                    <a:pt x="46134" y="0"/>
                  </a:lnTo>
                  <a:cubicBezTo>
                    <a:pt x="261132" y="0"/>
                    <a:pt x="444963" y="152494"/>
                    <a:pt x="519324" y="367998"/>
                  </a:cubicBezTo>
                  <a:lnTo>
                    <a:pt x="543427" y="460740"/>
                  </a:lnTo>
                  <a:lnTo>
                    <a:pt x="577194" y="463719"/>
                  </a:lnTo>
                  <a:cubicBezTo>
                    <a:pt x="766321" y="497585"/>
                    <a:pt x="921977" y="611855"/>
                    <a:pt x="995485" y="7639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4" name="任意多边形 183"/>
            <p:cNvSpPr/>
            <p:nvPr/>
          </p:nvSpPr>
          <p:spPr>
            <a:xfrm rot="610869">
              <a:off x="3193279" y="1373828"/>
              <a:ext cx="239931" cy="45719"/>
            </a:xfrm>
            <a:custGeom>
              <a:avLst/>
              <a:gdLst>
                <a:gd name="connsiteX0" fmla="*/ 523250 w 1042875"/>
                <a:gd name="connsiteY0" fmla="*/ 0 h 247306"/>
                <a:gd name="connsiteX1" fmla="*/ 1008184 w 1042875"/>
                <a:gd name="connsiteY1" fmla="*/ 200866 h 247306"/>
                <a:gd name="connsiteX2" fmla="*/ 1042875 w 1042875"/>
                <a:gd name="connsiteY2" fmla="*/ 242912 h 247306"/>
                <a:gd name="connsiteX3" fmla="*/ 933921 w 1042875"/>
                <a:gd name="connsiteY3" fmla="*/ 200443 h 247306"/>
                <a:gd name="connsiteX4" fmla="*/ 527073 w 1042875"/>
                <a:gd name="connsiteY4" fmla="*/ 141455 h 247306"/>
                <a:gd name="connsiteX5" fmla="*/ 120225 w 1042875"/>
                <a:gd name="connsiteY5" fmla="*/ 200443 h 247306"/>
                <a:gd name="connsiteX6" fmla="*/ 0 w 1042875"/>
                <a:gd name="connsiteY6" fmla="*/ 247306 h 247306"/>
                <a:gd name="connsiteX7" fmla="*/ 38316 w 1042875"/>
                <a:gd name="connsiteY7" fmla="*/ 200866 h 247306"/>
                <a:gd name="connsiteX8" fmla="*/ 523250 w 1042875"/>
                <a:gd name="connsiteY8" fmla="*/ 0 h 247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2875" h="247306">
                  <a:moveTo>
                    <a:pt x="523250" y="0"/>
                  </a:moveTo>
                  <a:cubicBezTo>
                    <a:pt x="712629" y="0"/>
                    <a:pt x="884079" y="76761"/>
                    <a:pt x="1008184" y="200866"/>
                  </a:cubicBezTo>
                  <a:lnTo>
                    <a:pt x="1042875" y="242912"/>
                  </a:lnTo>
                  <a:lnTo>
                    <a:pt x="933921" y="200443"/>
                  </a:lnTo>
                  <a:cubicBezTo>
                    <a:pt x="808872" y="162459"/>
                    <a:pt x="671388" y="141455"/>
                    <a:pt x="527073" y="141455"/>
                  </a:cubicBezTo>
                  <a:cubicBezTo>
                    <a:pt x="382758" y="141455"/>
                    <a:pt x="245274" y="162459"/>
                    <a:pt x="120225" y="200443"/>
                  </a:cubicBezTo>
                  <a:lnTo>
                    <a:pt x="0" y="247306"/>
                  </a:lnTo>
                  <a:lnTo>
                    <a:pt x="38316" y="200866"/>
                  </a:lnTo>
                  <a:cubicBezTo>
                    <a:pt x="162422" y="76761"/>
                    <a:pt x="333872" y="0"/>
                    <a:pt x="5232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5" name="组合 184"/>
          <p:cNvGrpSpPr/>
          <p:nvPr/>
        </p:nvGrpSpPr>
        <p:grpSpPr>
          <a:xfrm>
            <a:off x="180060" y="261679"/>
            <a:ext cx="279048" cy="394155"/>
            <a:chOff x="2044835" y="1472926"/>
            <a:chExt cx="1309607" cy="1849821"/>
          </a:xfrm>
        </p:grpSpPr>
        <p:sp>
          <p:nvSpPr>
            <p:cNvPr id="186" name="椭圆 1"/>
            <p:cNvSpPr/>
            <p:nvPr/>
          </p:nvSpPr>
          <p:spPr>
            <a:xfrm rot="21199700">
              <a:off x="2044835" y="1548688"/>
              <a:ext cx="661916" cy="1394539"/>
            </a:xfrm>
            <a:custGeom>
              <a:avLst/>
              <a:gdLst/>
              <a:ahLst/>
              <a:cxnLst/>
              <a:rect l="l" t="t" r="r" b="b"/>
              <a:pathLst>
                <a:path w="1023279" h="2155865">
                  <a:moveTo>
                    <a:pt x="987807" y="0"/>
                  </a:moveTo>
                  <a:lnTo>
                    <a:pt x="1023279" y="1535"/>
                  </a:lnTo>
                  <a:lnTo>
                    <a:pt x="1023279" y="2155865"/>
                  </a:lnTo>
                  <a:cubicBezTo>
                    <a:pt x="928106" y="2155503"/>
                    <a:pt x="876542" y="2151442"/>
                    <a:pt x="718072" y="2146538"/>
                  </a:cubicBezTo>
                  <a:cubicBezTo>
                    <a:pt x="501793" y="1979917"/>
                    <a:pt x="44594" y="1661649"/>
                    <a:pt x="3190" y="1155303"/>
                  </a:cubicBezTo>
                  <a:cubicBezTo>
                    <a:pt x="-52184" y="339077"/>
                    <a:pt x="626793" y="2434"/>
                    <a:pt x="987807" y="0"/>
                  </a:cubicBezTo>
                  <a:close/>
                </a:path>
              </a:pathLst>
            </a:cu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
            <p:cNvSpPr/>
            <p:nvPr/>
          </p:nvSpPr>
          <p:spPr>
            <a:xfrm rot="21199700">
              <a:off x="2285459" y="1534663"/>
              <a:ext cx="420434" cy="1393832"/>
            </a:xfrm>
            <a:custGeom>
              <a:avLst/>
              <a:gdLst/>
              <a:ahLst/>
              <a:cxnLst/>
              <a:rect l="l" t="t" r="r" b="b"/>
              <a:pathLst>
                <a:path w="649963" h="2154772">
                  <a:moveTo>
                    <a:pt x="639749" y="0"/>
                  </a:moveTo>
                  <a:lnTo>
                    <a:pt x="649963" y="442"/>
                  </a:lnTo>
                  <a:lnTo>
                    <a:pt x="649963" y="2154772"/>
                  </a:lnTo>
                  <a:cubicBezTo>
                    <a:pt x="554924" y="2154411"/>
                    <a:pt x="503371" y="2150360"/>
                    <a:pt x="345422" y="2145467"/>
                  </a:cubicBezTo>
                  <a:cubicBezTo>
                    <a:pt x="173700" y="1932765"/>
                    <a:pt x="28030" y="1665053"/>
                    <a:pt x="3756" y="1336581"/>
                  </a:cubicBezTo>
                  <a:cubicBezTo>
                    <a:pt x="-38896" y="640931"/>
                    <a:pt x="288527" y="212705"/>
                    <a:pt x="639749" y="0"/>
                  </a:cubicBezTo>
                  <a:close/>
                </a:path>
              </a:pathLst>
            </a:custGeom>
            <a:solidFill>
              <a:srgbClr val="00B0F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
            <p:cNvSpPr/>
            <p:nvPr/>
          </p:nvSpPr>
          <p:spPr>
            <a:xfrm rot="21199700" flipH="1">
              <a:off x="2692526" y="1472926"/>
              <a:ext cx="661916" cy="1394539"/>
            </a:xfrm>
            <a:custGeom>
              <a:avLst/>
              <a:gdLst/>
              <a:ahLst/>
              <a:cxnLst/>
              <a:rect l="l" t="t" r="r" b="b"/>
              <a:pathLst>
                <a:path w="1023279" h="2155865">
                  <a:moveTo>
                    <a:pt x="987807" y="0"/>
                  </a:moveTo>
                  <a:lnTo>
                    <a:pt x="1023279" y="1535"/>
                  </a:lnTo>
                  <a:lnTo>
                    <a:pt x="1023279" y="2155865"/>
                  </a:lnTo>
                  <a:cubicBezTo>
                    <a:pt x="928106" y="2155503"/>
                    <a:pt x="876542" y="2151442"/>
                    <a:pt x="718072" y="2146538"/>
                  </a:cubicBezTo>
                  <a:cubicBezTo>
                    <a:pt x="501793" y="1979917"/>
                    <a:pt x="44594" y="1661649"/>
                    <a:pt x="3190" y="1155303"/>
                  </a:cubicBezTo>
                  <a:cubicBezTo>
                    <a:pt x="-52184" y="339077"/>
                    <a:pt x="626793" y="2434"/>
                    <a:pt x="987807" y="0"/>
                  </a:cubicBezTo>
                  <a:close/>
                </a:path>
              </a:pathLst>
            </a:custGeom>
            <a:solidFill>
              <a:srgbClr val="00B0F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
            <p:cNvSpPr/>
            <p:nvPr/>
          </p:nvSpPr>
          <p:spPr>
            <a:xfrm rot="21199700" flipH="1">
              <a:off x="2693301" y="1486957"/>
              <a:ext cx="420434" cy="1393832"/>
            </a:xfrm>
            <a:custGeom>
              <a:avLst/>
              <a:gdLst/>
              <a:ahLst/>
              <a:cxnLst/>
              <a:rect l="l" t="t" r="r" b="b"/>
              <a:pathLst>
                <a:path w="649963" h="2154772">
                  <a:moveTo>
                    <a:pt x="639749" y="0"/>
                  </a:moveTo>
                  <a:lnTo>
                    <a:pt x="649963" y="442"/>
                  </a:lnTo>
                  <a:lnTo>
                    <a:pt x="649963" y="2154772"/>
                  </a:lnTo>
                  <a:cubicBezTo>
                    <a:pt x="554924" y="2154411"/>
                    <a:pt x="503371" y="2150360"/>
                    <a:pt x="345422" y="2145467"/>
                  </a:cubicBezTo>
                  <a:cubicBezTo>
                    <a:pt x="173700" y="1932765"/>
                    <a:pt x="28030" y="1665053"/>
                    <a:pt x="3756" y="1336581"/>
                  </a:cubicBezTo>
                  <a:cubicBezTo>
                    <a:pt x="-38896" y="640931"/>
                    <a:pt x="288527" y="212705"/>
                    <a:pt x="639749" y="0"/>
                  </a:cubicBezTo>
                  <a:close/>
                </a:path>
              </a:pathLst>
            </a:cu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2"/>
            <p:cNvSpPr/>
            <p:nvPr/>
          </p:nvSpPr>
          <p:spPr>
            <a:xfrm rot="21199700">
              <a:off x="2390439" y="1514718"/>
              <a:ext cx="476994" cy="115683"/>
            </a:xfrm>
            <a:custGeom>
              <a:avLst/>
              <a:gdLst/>
              <a:ahLst/>
              <a:cxnLst/>
              <a:rect l="l" t="t" r="r" b="b"/>
              <a:pathLst>
                <a:path w="737401" h="178838">
                  <a:moveTo>
                    <a:pt x="340811" y="0"/>
                  </a:moveTo>
                  <a:lnTo>
                    <a:pt x="361116" y="879"/>
                  </a:lnTo>
                  <a:lnTo>
                    <a:pt x="361116" y="442"/>
                  </a:lnTo>
                  <a:lnTo>
                    <a:pt x="365717" y="243"/>
                  </a:lnTo>
                  <a:cubicBezTo>
                    <a:pt x="365825" y="147"/>
                    <a:pt x="365946" y="74"/>
                    <a:pt x="366068" y="0"/>
                  </a:cubicBezTo>
                  <a:lnTo>
                    <a:pt x="368699" y="114"/>
                  </a:lnTo>
                  <a:lnTo>
                    <a:pt x="371330" y="0"/>
                  </a:lnTo>
                  <a:lnTo>
                    <a:pt x="371680" y="243"/>
                  </a:lnTo>
                  <a:lnTo>
                    <a:pt x="376282" y="442"/>
                  </a:lnTo>
                  <a:lnTo>
                    <a:pt x="376282" y="879"/>
                  </a:lnTo>
                  <a:lnTo>
                    <a:pt x="396589" y="0"/>
                  </a:lnTo>
                  <a:cubicBezTo>
                    <a:pt x="494035" y="657"/>
                    <a:pt x="614647" y="25664"/>
                    <a:pt x="737401" y="78657"/>
                  </a:cubicBezTo>
                  <a:cubicBezTo>
                    <a:pt x="726903" y="134710"/>
                    <a:pt x="565744" y="178838"/>
                    <a:pt x="368700" y="178838"/>
                  </a:cubicBezTo>
                  <a:cubicBezTo>
                    <a:pt x="171657" y="178838"/>
                    <a:pt x="10498" y="134710"/>
                    <a:pt x="0" y="78657"/>
                  </a:cubicBezTo>
                  <a:cubicBezTo>
                    <a:pt x="122753" y="25664"/>
                    <a:pt x="243365" y="657"/>
                    <a:pt x="340811" y="0"/>
                  </a:cubicBezTo>
                  <a:close/>
                </a:path>
              </a:pathLst>
            </a:cu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1" name="组合 190"/>
            <p:cNvGrpSpPr/>
            <p:nvPr/>
          </p:nvGrpSpPr>
          <p:grpSpPr>
            <a:xfrm>
              <a:off x="2660429" y="2876775"/>
              <a:ext cx="328970" cy="445972"/>
              <a:chOff x="2592215" y="2837140"/>
              <a:chExt cx="459661" cy="623145"/>
            </a:xfrm>
          </p:grpSpPr>
          <p:sp>
            <p:nvSpPr>
              <p:cNvPr id="192" name="矩形 191"/>
              <p:cNvSpPr/>
              <p:nvPr/>
            </p:nvSpPr>
            <p:spPr>
              <a:xfrm rot="20899700">
                <a:off x="2620727" y="2875153"/>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矩形 204"/>
              <p:cNvSpPr/>
              <p:nvPr/>
            </p:nvSpPr>
            <p:spPr>
              <a:xfrm rot="21499700">
                <a:off x="2945714" y="2837140"/>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矩形 205"/>
              <p:cNvSpPr/>
              <p:nvPr/>
            </p:nvSpPr>
            <p:spPr>
              <a:xfrm rot="21259700">
                <a:off x="2827857" y="2850926"/>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矩形 206"/>
              <p:cNvSpPr/>
              <p:nvPr/>
            </p:nvSpPr>
            <p:spPr>
              <a:xfrm rot="21139700">
                <a:off x="2725042" y="2862953"/>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矩形 17"/>
              <p:cNvSpPr/>
              <p:nvPr/>
            </p:nvSpPr>
            <p:spPr>
              <a:xfrm rot="21199700">
                <a:off x="2592215" y="3136526"/>
                <a:ext cx="459661" cy="323759"/>
              </a:xfrm>
              <a:custGeom>
                <a:avLst/>
                <a:gdLst>
                  <a:gd name="connsiteX0" fmla="*/ 95250 w 995288"/>
                  <a:gd name="connsiteY0" fmla="*/ 0 h 932556"/>
                  <a:gd name="connsiteX1" fmla="*/ 887338 w 995288"/>
                  <a:gd name="connsiteY1" fmla="*/ 0 h 932556"/>
                  <a:gd name="connsiteX2" fmla="*/ 995288 w 995288"/>
                  <a:gd name="connsiteY2" fmla="*/ 648072 h 932556"/>
                  <a:gd name="connsiteX3" fmla="*/ 0 w 995288"/>
                  <a:gd name="connsiteY3" fmla="*/ 654422 h 932556"/>
                  <a:gd name="connsiteX4" fmla="*/ 95250 w 995288"/>
                  <a:gd name="connsiteY4" fmla="*/ 0 h 932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288" h="932556">
                    <a:moveTo>
                      <a:pt x="95250" y="0"/>
                    </a:moveTo>
                    <a:cubicBezTo>
                      <a:pt x="352609" y="66552"/>
                      <a:pt x="629980" y="84299"/>
                      <a:pt x="887338" y="0"/>
                    </a:cubicBezTo>
                    <a:lnTo>
                      <a:pt x="995288" y="648072"/>
                    </a:lnTo>
                    <a:cubicBezTo>
                      <a:pt x="959859" y="1054472"/>
                      <a:pt x="10029" y="997322"/>
                      <a:pt x="0" y="654422"/>
                    </a:cubicBezTo>
                    <a:lnTo>
                      <a:pt x="9525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TextBox 6">
            <a:extLst>
              <a:ext uri="{FF2B5EF4-FFF2-40B4-BE49-F238E27FC236}">
                <a16:creationId xmlns:a16="http://schemas.microsoft.com/office/drawing/2014/main" id="{C6FBBE2B-B1A4-00B0-80C0-F76711EEC6D1}"/>
              </a:ext>
            </a:extLst>
          </p:cNvPr>
          <p:cNvSpPr txBox="1">
            <a:spLocks noChangeArrowheads="1"/>
          </p:cNvSpPr>
          <p:nvPr/>
        </p:nvSpPr>
        <p:spPr bwMode="auto">
          <a:xfrm>
            <a:off x="1931821" y="3264226"/>
            <a:ext cx="1860041" cy="296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spAutoFit/>
          </a:bodyPr>
          <a:lstStyle/>
          <a:p>
            <a:pPr fontAlgn="base">
              <a:lnSpc>
                <a:spcPct val="150000"/>
              </a:lnSpc>
              <a:spcBef>
                <a:spcPct val="0"/>
              </a:spcBef>
              <a:spcAft>
                <a:spcPct val="0"/>
              </a:spcAft>
            </a:pPr>
            <a:r>
              <a:rPr lang="zh-CN" altLang="en-US" sz="1200" spc="56" dirty="0">
                <a:solidFill>
                  <a:schemeClr val="bg1"/>
                </a:solidFill>
                <a:latin typeface="微软雅黑" panose="020B0503020204020204" pitchFamily="34" charset="-122"/>
                <a:ea typeface="微软雅黑" panose="020B0503020204020204" pitchFamily="34" charset="-122"/>
                <a:cs typeface="+mn-ea"/>
                <a:sym typeface="+mn-lt"/>
              </a:rPr>
              <a:t>标准化</a:t>
            </a:r>
            <a:endParaRPr lang="zh-CN" altLang="zh-CN" sz="1200" spc="56"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 name="TextBox 6">
            <a:extLst>
              <a:ext uri="{FF2B5EF4-FFF2-40B4-BE49-F238E27FC236}">
                <a16:creationId xmlns:a16="http://schemas.microsoft.com/office/drawing/2014/main" id="{033BC832-97D9-7D6C-BF97-168DC2A250FE}"/>
              </a:ext>
            </a:extLst>
          </p:cNvPr>
          <p:cNvSpPr txBox="1">
            <a:spLocks noChangeArrowheads="1"/>
          </p:cNvSpPr>
          <p:nvPr/>
        </p:nvSpPr>
        <p:spPr bwMode="auto">
          <a:xfrm>
            <a:off x="5456096" y="3253021"/>
            <a:ext cx="1860041" cy="296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spAutoFit/>
          </a:bodyPr>
          <a:lstStyle/>
          <a:p>
            <a:pPr fontAlgn="base">
              <a:lnSpc>
                <a:spcPct val="150000"/>
              </a:lnSpc>
              <a:spcBef>
                <a:spcPct val="0"/>
              </a:spcBef>
              <a:spcAft>
                <a:spcPct val="0"/>
              </a:spcAft>
            </a:pPr>
            <a:r>
              <a:rPr lang="zh-CN" altLang="en-US" sz="1200" spc="56" dirty="0">
                <a:solidFill>
                  <a:schemeClr val="bg1"/>
                </a:solidFill>
                <a:latin typeface="微软雅黑" panose="020B0503020204020204" pitchFamily="34" charset="-122"/>
                <a:ea typeface="微软雅黑" panose="020B0503020204020204" pitchFamily="34" charset="-122"/>
                <a:cs typeface="+mn-ea"/>
                <a:sym typeface="+mn-lt"/>
              </a:rPr>
              <a:t>全记录与分用户</a:t>
            </a:r>
            <a:endParaRPr lang="zh-CN" altLang="zh-CN" sz="1200" spc="56"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10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1600"/>
                                        <p:tgtEl>
                                          <p:spTgt spid="182"/>
                                        </p:tgtEl>
                                      </p:cBhvr>
                                    </p:animEffect>
                                  </p:childTnLst>
                                </p:cTn>
                              </p:par>
                              <p:par>
                                <p:cTn id="8" presetID="2" presetClass="entr" presetSubtype="4" accel="31000" decel="69000" fill="hold" nodeType="withEffect">
                                  <p:stCondLst>
                                    <p:cond delay="900"/>
                                  </p:stCondLst>
                                  <p:childTnLst>
                                    <p:set>
                                      <p:cBhvr>
                                        <p:cTn id="9" dur="1" fill="hold">
                                          <p:stCondLst>
                                            <p:cond delay="0"/>
                                          </p:stCondLst>
                                        </p:cTn>
                                        <p:tgtEl>
                                          <p:spTgt spid="185"/>
                                        </p:tgtEl>
                                        <p:attrNameLst>
                                          <p:attrName>style.visibility</p:attrName>
                                        </p:attrNameLst>
                                      </p:cBhvr>
                                      <p:to>
                                        <p:strVal val="visible"/>
                                      </p:to>
                                    </p:set>
                                    <p:anim calcmode="lin" valueType="num">
                                      <p:cBhvr additive="base">
                                        <p:cTn id="10" dur="3100" fill="hold"/>
                                        <p:tgtEl>
                                          <p:spTgt spid="185"/>
                                        </p:tgtEl>
                                        <p:attrNameLst>
                                          <p:attrName>ppt_x</p:attrName>
                                        </p:attrNameLst>
                                      </p:cBhvr>
                                      <p:tavLst>
                                        <p:tav tm="0">
                                          <p:val>
                                            <p:strVal val="#ppt_x"/>
                                          </p:val>
                                        </p:tav>
                                        <p:tav tm="100000">
                                          <p:val>
                                            <p:strVal val="#ppt_x"/>
                                          </p:val>
                                        </p:tav>
                                      </p:tavLst>
                                    </p:anim>
                                    <p:anim calcmode="lin" valueType="num">
                                      <p:cBhvr additive="base">
                                        <p:cTn id="11" dur="3100" fill="hold"/>
                                        <p:tgtEl>
                                          <p:spTgt spid="185"/>
                                        </p:tgtEl>
                                        <p:attrNameLst>
                                          <p:attrName>ppt_y</p:attrName>
                                        </p:attrNameLst>
                                      </p:cBhvr>
                                      <p:tavLst>
                                        <p:tav tm="0">
                                          <p:val>
                                            <p:strVal val="1+#ppt_h/2"/>
                                          </p:val>
                                        </p:tav>
                                        <p:tav tm="100000">
                                          <p:val>
                                            <p:strVal val="#ppt_y"/>
                                          </p:val>
                                        </p:tav>
                                      </p:tavLst>
                                    </p:anim>
                                  </p:childTnLst>
                                </p:cTn>
                              </p:par>
                              <p:par>
                                <p:cTn id="12" presetID="23" presetClass="entr" presetSubtype="16" fill="hold" nodeType="withEffect">
                                  <p:stCondLst>
                                    <p:cond delay="900"/>
                                  </p:stCondLst>
                                  <p:childTnLst>
                                    <p:set>
                                      <p:cBhvr>
                                        <p:cTn id="13" dur="1" fill="hold">
                                          <p:stCondLst>
                                            <p:cond delay="0"/>
                                          </p:stCondLst>
                                        </p:cTn>
                                        <p:tgtEl>
                                          <p:spTgt spid="185"/>
                                        </p:tgtEl>
                                        <p:attrNameLst>
                                          <p:attrName>style.visibility</p:attrName>
                                        </p:attrNameLst>
                                      </p:cBhvr>
                                      <p:to>
                                        <p:strVal val="visible"/>
                                      </p:to>
                                    </p:set>
                                    <p:anim calcmode="lin" valueType="num">
                                      <p:cBhvr>
                                        <p:cTn id="14" dur="3600" fill="hold"/>
                                        <p:tgtEl>
                                          <p:spTgt spid="185"/>
                                        </p:tgtEl>
                                        <p:attrNameLst>
                                          <p:attrName>ppt_w</p:attrName>
                                        </p:attrNameLst>
                                      </p:cBhvr>
                                      <p:tavLst>
                                        <p:tav tm="0">
                                          <p:val>
                                            <p:fltVal val="0"/>
                                          </p:val>
                                        </p:tav>
                                        <p:tav tm="100000">
                                          <p:val>
                                            <p:strVal val="#ppt_w"/>
                                          </p:val>
                                        </p:tav>
                                      </p:tavLst>
                                    </p:anim>
                                    <p:anim calcmode="lin" valueType="num">
                                      <p:cBhvr>
                                        <p:cTn id="15" dur="3600" fill="hold"/>
                                        <p:tgtEl>
                                          <p:spTgt spid="18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563499" y="274078"/>
            <a:ext cx="2173605" cy="400110"/>
          </a:xfrm>
          <a:prstGeom prst="rect">
            <a:avLst/>
          </a:prstGeom>
          <a:noFill/>
        </p:spPr>
        <p:txBody>
          <a:bodyPr wrap="square" rtlCol="0">
            <a:spAutoFit/>
          </a:bodyPr>
          <a:lstStyle/>
          <a:p>
            <a:pPr algn="just"/>
            <a:r>
              <a:rPr lang="zh-CN" altLang="en-US" sz="2000" dirty="0">
                <a:solidFill>
                  <a:schemeClr val="bg1"/>
                </a:solidFill>
                <a:latin typeface="微软雅黑" panose="020B0503020204020204" pitchFamily="34" charset="-122"/>
                <a:ea typeface="微软雅黑" panose="020B0503020204020204" pitchFamily="34" charset="-122"/>
              </a:rPr>
              <a:t>聚类结果</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组合 24"/>
          <p:cNvGrpSpPr/>
          <p:nvPr/>
        </p:nvGrpSpPr>
        <p:grpSpPr>
          <a:xfrm>
            <a:off x="8011439" y="302048"/>
            <a:ext cx="612023" cy="589087"/>
            <a:chOff x="2817029" y="824988"/>
            <a:chExt cx="1041147" cy="1002129"/>
          </a:xfrm>
        </p:grpSpPr>
        <p:sp>
          <p:nvSpPr>
            <p:cNvPr id="26" name="任意多边形 25"/>
            <p:cNvSpPr/>
            <p:nvPr/>
          </p:nvSpPr>
          <p:spPr>
            <a:xfrm rot="19995040">
              <a:off x="2817029" y="824988"/>
              <a:ext cx="1041147" cy="1002129"/>
            </a:xfrm>
            <a:custGeom>
              <a:avLst/>
              <a:gdLst>
                <a:gd name="connsiteX0" fmla="*/ 995485 w 1041147"/>
                <a:gd name="connsiteY0" fmla="*/ 763933 h 1002129"/>
                <a:gd name="connsiteX1" fmla="*/ 1041147 w 1041147"/>
                <a:gd name="connsiteY1" fmla="*/ 961848 h 1002129"/>
                <a:gd name="connsiteX2" fmla="*/ 1038147 w 1041147"/>
                <a:gd name="connsiteY2" fmla="*/ 1002129 h 1002129"/>
                <a:gd name="connsiteX3" fmla="*/ 570086 w 1041147"/>
                <a:gd name="connsiteY3" fmla="*/ 554754 h 1002129"/>
                <a:gd name="connsiteX4" fmla="*/ 459635 w 1041147"/>
                <a:gd name="connsiteY4" fmla="*/ 548516 h 1002129"/>
                <a:gd name="connsiteX5" fmla="*/ 453228 w 1041147"/>
                <a:gd name="connsiteY5" fmla="*/ 471062 h 1002129"/>
                <a:gd name="connsiteX6" fmla="*/ 5853 w 1041147"/>
                <a:gd name="connsiteY6" fmla="*/ 3000 h 1002129"/>
                <a:gd name="connsiteX7" fmla="*/ 0 w 1041147"/>
                <a:gd name="connsiteY7" fmla="*/ 2662 h 1002129"/>
                <a:gd name="connsiteX8" fmla="*/ 46134 w 1041147"/>
                <a:gd name="connsiteY8" fmla="*/ 0 h 1002129"/>
                <a:gd name="connsiteX9" fmla="*/ 519324 w 1041147"/>
                <a:gd name="connsiteY9" fmla="*/ 367998 h 1002129"/>
                <a:gd name="connsiteX10" fmla="*/ 543427 w 1041147"/>
                <a:gd name="connsiteY10" fmla="*/ 460740 h 1002129"/>
                <a:gd name="connsiteX11" fmla="*/ 577194 w 1041147"/>
                <a:gd name="connsiteY11" fmla="*/ 463719 h 1002129"/>
                <a:gd name="connsiteX12" fmla="*/ 995485 w 1041147"/>
                <a:gd name="connsiteY12" fmla="*/ 763933 h 1002129"/>
                <a:gd name="connsiteX13" fmla="*/ 995485 w 1041147"/>
                <a:gd name="connsiteY13" fmla="*/ 763933 h 1007982"/>
                <a:gd name="connsiteX14" fmla="*/ 995485 w 1041147"/>
                <a:gd name="connsiteY14" fmla="*/ 763933 h 100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1147" h="1002128">
                  <a:moveTo>
                    <a:pt x="995485" y="763933"/>
                  </a:moveTo>
                  <a:cubicBezTo>
                    <a:pt x="1024888" y="824764"/>
                    <a:pt x="1041147" y="891645"/>
                    <a:pt x="1041147" y="961848"/>
                  </a:cubicBezTo>
                  <a:lnTo>
                    <a:pt x="1038147" y="1002129"/>
                  </a:lnTo>
                  <a:cubicBezTo>
                    <a:pt x="1012111" y="777784"/>
                    <a:pt x="819403" y="596555"/>
                    <a:pt x="570086" y="554754"/>
                  </a:cubicBezTo>
                  <a:lnTo>
                    <a:pt x="459635" y="548516"/>
                  </a:lnTo>
                  <a:lnTo>
                    <a:pt x="453228" y="471062"/>
                  </a:lnTo>
                  <a:cubicBezTo>
                    <a:pt x="411426" y="221745"/>
                    <a:pt x="230197" y="29036"/>
                    <a:pt x="5853" y="3000"/>
                  </a:cubicBezTo>
                  <a:lnTo>
                    <a:pt x="0" y="2662"/>
                  </a:lnTo>
                  <a:lnTo>
                    <a:pt x="46134" y="0"/>
                  </a:lnTo>
                  <a:cubicBezTo>
                    <a:pt x="261132" y="0"/>
                    <a:pt x="444963" y="152494"/>
                    <a:pt x="519324" y="367998"/>
                  </a:cubicBezTo>
                  <a:lnTo>
                    <a:pt x="543427" y="460740"/>
                  </a:lnTo>
                  <a:lnTo>
                    <a:pt x="577194" y="463719"/>
                  </a:lnTo>
                  <a:cubicBezTo>
                    <a:pt x="766321" y="497585"/>
                    <a:pt x="921977" y="611855"/>
                    <a:pt x="995485" y="7639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任意多边形 26"/>
            <p:cNvSpPr/>
            <p:nvPr/>
          </p:nvSpPr>
          <p:spPr>
            <a:xfrm rot="610869">
              <a:off x="3193279" y="1373828"/>
              <a:ext cx="239931" cy="45719"/>
            </a:xfrm>
            <a:custGeom>
              <a:avLst/>
              <a:gdLst>
                <a:gd name="connsiteX0" fmla="*/ 523250 w 1042875"/>
                <a:gd name="connsiteY0" fmla="*/ 0 h 247306"/>
                <a:gd name="connsiteX1" fmla="*/ 1008184 w 1042875"/>
                <a:gd name="connsiteY1" fmla="*/ 200866 h 247306"/>
                <a:gd name="connsiteX2" fmla="*/ 1042875 w 1042875"/>
                <a:gd name="connsiteY2" fmla="*/ 242912 h 247306"/>
                <a:gd name="connsiteX3" fmla="*/ 933921 w 1042875"/>
                <a:gd name="connsiteY3" fmla="*/ 200443 h 247306"/>
                <a:gd name="connsiteX4" fmla="*/ 527073 w 1042875"/>
                <a:gd name="connsiteY4" fmla="*/ 141455 h 247306"/>
                <a:gd name="connsiteX5" fmla="*/ 120225 w 1042875"/>
                <a:gd name="connsiteY5" fmla="*/ 200443 h 247306"/>
                <a:gd name="connsiteX6" fmla="*/ 0 w 1042875"/>
                <a:gd name="connsiteY6" fmla="*/ 247306 h 247306"/>
                <a:gd name="connsiteX7" fmla="*/ 38316 w 1042875"/>
                <a:gd name="connsiteY7" fmla="*/ 200866 h 247306"/>
                <a:gd name="connsiteX8" fmla="*/ 523250 w 1042875"/>
                <a:gd name="connsiteY8" fmla="*/ 0 h 247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2875" h="247306">
                  <a:moveTo>
                    <a:pt x="523250" y="0"/>
                  </a:moveTo>
                  <a:cubicBezTo>
                    <a:pt x="712629" y="0"/>
                    <a:pt x="884079" y="76761"/>
                    <a:pt x="1008184" y="200866"/>
                  </a:cubicBezTo>
                  <a:lnTo>
                    <a:pt x="1042875" y="242912"/>
                  </a:lnTo>
                  <a:lnTo>
                    <a:pt x="933921" y="200443"/>
                  </a:lnTo>
                  <a:cubicBezTo>
                    <a:pt x="808872" y="162459"/>
                    <a:pt x="671388" y="141455"/>
                    <a:pt x="527073" y="141455"/>
                  </a:cubicBezTo>
                  <a:cubicBezTo>
                    <a:pt x="382758" y="141455"/>
                    <a:pt x="245274" y="162459"/>
                    <a:pt x="120225" y="200443"/>
                  </a:cubicBezTo>
                  <a:lnTo>
                    <a:pt x="0" y="247306"/>
                  </a:lnTo>
                  <a:lnTo>
                    <a:pt x="38316" y="200866"/>
                  </a:lnTo>
                  <a:cubicBezTo>
                    <a:pt x="162422" y="76761"/>
                    <a:pt x="333872" y="0"/>
                    <a:pt x="5232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180060" y="261679"/>
            <a:ext cx="279048" cy="394155"/>
            <a:chOff x="2044835" y="1472926"/>
            <a:chExt cx="1309607" cy="1849821"/>
          </a:xfrm>
        </p:grpSpPr>
        <p:sp>
          <p:nvSpPr>
            <p:cNvPr id="29" name="椭圆 1"/>
            <p:cNvSpPr/>
            <p:nvPr/>
          </p:nvSpPr>
          <p:spPr>
            <a:xfrm rot="21199700">
              <a:off x="2044835" y="1548688"/>
              <a:ext cx="661916" cy="1394539"/>
            </a:xfrm>
            <a:custGeom>
              <a:avLst/>
              <a:gdLst/>
              <a:ahLst/>
              <a:cxnLst/>
              <a:rect l="l" t="t" r="r" b="b"/>
              <a:pathLst>
                <a:path w="1023279" h="2155865">
                  <a:moveTo>
                    <a:pt x="987807" y="0"/>
                  </a:moveTo>
                  <a:lnTo>
                    <a:pt x="1023279" y="1535"/>
                  </a:lnTo>
                  <a:lnTo>
                    <a:pt x="1023279" y="2155865"/>
                  </a:lnTo>
                  <a:cubicBezTo>
                    <a:pt x="928106" y="2155503"/>
                    <a:pt x="876542" y="2151442"/>
                    <a:pt x="718072" y="2146538"/>
                  </a:cubicBezTo>
                  <a:cubicBezTo>
                    <a:pt x="501793" y="1979917"/>
                    <a:pt x="44594" y="1661649"/>
                    <a:pt x="3190" y="1155303"/>
                  </a:cubicBezTo>
                  <a:cubicBezTo>
                    <a:pt x="-52184" y="339077"/>
                    <a:pt x="626793" y="2434"/>
                    <a:pt x="987807" y="0"/>
                  </a:cubicBezTo>
                  <a:close/>
                </a:path>
              </a:pathLst>
            </a:cu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1"/>
            <p:cNvSpPr/>
            <p:nvPr/>
          </p:nvSpPr>
          <p:spPr>
            <a:xfrm rot="21199700">
              <a:off x="2285459" y="1534663"/>
              <a:ext cx="420434" cy="1393832"/>
            </a:xfrm>
            <a:custGeom>
              <a:avLst/>
              <a:gdLst/>
              <a:ahLst/>
              <a:cxnLst/>
              <a:rect l="l" t="t" r="r" b="b"/>
              <a:pathLst>
                <a:path w="649963" h="2154772">
                  <a:moveTo>
                    <a:pt x="639749" y="0"/>
                  </a:moveTo>
                  <a:lnTo>
                    <a:pt x="649963" y="442"/>
                  </a:lnTo>
                  <a:lnTo>
                    <a:pt x="649963" y="2154772"/>
                  </a:lnTo>
                  <a:cubicBezTo>
                    <a:pt x="554924" y="2154411"/>
                    <a:pt x="503371" y="2150360"/>
                    <a:pt x="345422" y="2145467"/>
                  </a:cubicBezTo>
                  <a:cubicBezTo>
                    <a:pt x="173700" y="1932765"/>
                    <a:pt x="28030" y="1665053"/>
                    <a:pt x="3756" y="1336581"/>
                  </a:cubicBezTo>
                  <a:cubicBezTo>
                    <a:pt x="-38896" y="640931"/>
                    <a:pt x="288527" y="212705"/>
                    <a:pt x="639749" y="0"/>
                  </a:cubicBezTo>
                  <a:close/>
                </a:path>
              </a:pathLst>
            </a:custGeom>
            <a:solidFill>
              <a:srgbClr val="00B0F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1"/>
            <p:cNvSpPr/>
            <p:nvPr/>
          </p:nvSpPr>
          <p:spPr>
            <a:xfrm rot="21199700" flipH="1">
              <a:off x="2692526" y="1472926"/>
              <a:ext cx="661916" cy="1394539"/>
            </a:xfrm>
            <a:custGeom>
              <a:avLst/>
              <a:gdLst/>
              <a:ahLst/>
              <a:cxnLst/>
              <a:rect l="l" t="t" r="r" b="b"/>
              <a:pathLst>
                <a:path w="1023279" h="2155865">
                  <a:moveTo>
                    <a:pt x="987807" y="0"/>
                  </a:moveTo>
                  <a:lnTo>
                    <a:pt x="1023279" y="1535"/>
                  </a:lnTo>
                  <a:lnTo>
                    <a:pt x="1023279" y="2155865"/>
                  </a:lnTo>
                  <a:cubicBezTo>
                    <a:pt x="928106" y="2155503"/>
                    <a:pt x="876542" y="2151442"/>
                    <a:pt x="718072" y="2146538"/>
                  </a:cubicBezTo>
                  <a:cubicBezTo>
                    <a:pt x="501793" y="1979917"/>
                    <a:pt x="44594" y="1661649"/>
                    <a:pt x="3190" y="1155303"/>
                  </a:cubicBezTo>
                  <a:cubicBezTo>
                    <a:pt x="-52184" y="339077"/>
                    <a:pt x="626793" y="2434"/>
                    <a:pt x="987807" y="0"/>
                  </a:cubicBezTo>
                  <a:close/>
                </a:path>
              </a:pathLst>
            </a:custGeom>
            <a:solidFill>
              <a:srgbClr val="00B0F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1"/>
            <p:cNvSpPr/>
            <p:nvPr/>
          </p:nvSpPr>
          <p:spPr>
            <a:xfrm rot="21199700" flipH="1">
              <a:off x="2693301" y="1486957"/>
              <a:ext cx="420434" cy="1393832"/>
            </a:xfrm>
            <a:custGeom>
              <a:avLst/>
              <a:gdLst/>
              <a:ahLst/>
              <a:cxnLst/>
              <a:rect l="l" t="t" r="r" b="b"/>
              <a:pathLst>
                <a:path w="649963" h="2154772">
                  <a:moveTo>
                    <a:pt x="639749" y="0"/>
                  </a:moveTo>
                  <a:lnTo>
                    <a:pt x="649963" y="442"/>
                  </a:lnTo>
                  <a:lnTo>
                    <a:pt x="649963" y="2154772"/>
                  </a:lnTo>
                  <a:cubicBezTo>
                    <a:pt x="554924" y="2154411"/>
                    <a:pt x="503371" y="2150360"/>
                    <a:pt x="345422" y="2145467"/>
                  </a:cubicBezTo>
                  <a:cubicBezTo>
                    <a:pt x="173700" y="1932765"/>
                    <a:pt x="28030" y="1665053"/>
                    <a:pt x="3756" y="1336581"/>
                  </a:cubicBezTo>
                  <a:cubicBezTo>
                    <a:pt x="-38896" y="640931"/>
                    <a:pt x="288527" y="212705"/>
                    <a:pt x="639749" y="0"/>
                  </a:cubicBezTo>
                  <a:close/>
                </a:path>
              </a:pathLst>
            </a:cu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12"/>
            <p:cNvSpPr/>
            <p:nvPr/>
          </p:nvSpPr>
          <p:spPr>
            <a:xfrm rot="21199700">
              <a:off x="2390439" y="1514718"/>
              <a:ext cx="476994" cy="115683"/>
            </a:xfrm>
            <a:custGeom>
              <a:avLst/>
              <a:gdLst/>
              <a:ahLst/>
              <a:cxnLst/>
              <a:rect l="l" t="t" r="r" b="b"/>
              <a:pathLst>
                <a:path w="737401" h="178838">
                  <a:moveTo>
                    <a:pt x="340811" y="0"/>
                  </a:moveTo>
                  <a:lnTo>
                    <a:pt x="361116" y="879"/>
                  </a:lnTo>
                  <a:lnTo>
                    <a:pt x="361116" y="442"/>
                  </a:lnTo>
                  <a:lnTo>
                    <a:pt x="365717" y="243"/>
                  </a:lnTo>
                  <a:cubicBezTo>
                    <a:pt x="365825" y="147"/>
                    <a:pt x="365946" y="74"/>
                    <a:pt x="366068" y="0"/>
                  </a:cubicBezTo>
                  <a:lnTo>
                    <a:pt x="368699" y="114"/>
                  </a:lnTo>
                  <a:lnTo>
                    <a:pt x="371330" y="0"/>
                  </a:lnTo>
                  <a:lnTo>
                    <a:pt x="371680" y="243"/>
                  </a:lnTo>
                  <a:lnTo>
                    <a:pt x="376282" y="442"/>
                  </a:lnTo>
                  <a:lnTo>
                    <a:pt x="376282" y="879"/>
                  </a:lnTo>
                  <a:lnTo>
                    <a:pt x="396589" y="0"/>
                  </a:lnTo>
                  <a:cubicBezTo>
                    <a:pt x="494035" y="657"/>
                    <a:pt x="614647" y="25664"/>
                    <a:pt x="737401" y="78657"/>
                  </a:cubicBezTo>
                  <a:cubicBezTo>
                    <a:pt x="726903" y="134710"/>
                    <a:pt x="565744" y="178838"/>
                    <a:pt x="368700" y="178838"/>
                  </a:cubicBezTo>
                  <a:cubicBezTo>
                    <a:pt x="171657" y="178838"/>
                    <a:pt x="10498" y="134710"/>
                    <a:pt x="0" y="78657"/>
                  </a:cubicBezTo>
                  <a:cubicBezTo>
                    <a:pt x="122753" y="25664"/>
                    <a:pt x="243365" y="657"/>
                    <a:pt x="340811" y="0"/>
                  </a:cubicBezTo>
                  <a:close/>
                </a:path>
              </a:pathLst>
            </a:cu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2660429" y="2876775"/>
              <a:ext cx="328970" cy="445972"/>
              <a:chOff x="2592215" y="2837140"/>
              <a:chExt cx="459661" cy="623145"/>
            </a:xfrm>
          </p:grpSpPr>
          <p:sp>
            <p:nvSpPr>
              <p:cNvPr id="35" name="矩形 34"/>
              <p:cNvSpPr/>
              <p:nvPr/>
            </p:nvSpPr>
            <p:spPr>
              <a:xfrm rot="20899700">
                <a:off x="2620727" y="2875153"/>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21499700">
                <a:off x="2945714" y="2837140"/>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rot="21259700">
                <a:off x="2827857" y="2850926"/>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rot="21139700">
                <a:off x="2725042" y="2862953"/>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17"/>
              <p:cNvSpPr/>
              <p:nvPr/>
            </p:nvSpPr>
            <p:spPr>
              <a:xfrm rot="21199700">
                <a:off x="2592215" y="3136526"/>
                <a:ext cx="459661" cy="323759"/>
              </a:xfrm>
              <a:custGeom>
                <a:avLst/>
                <a:gdLst>
                  <a:gd name="connsiteX0" fmla="*/ 95250 w 995288"/>
                  <a:gd name="connsiteY0" fmla="*/ 0 h 932556"/>
                  <a:gd name="connsiteX1" fmla="*/ 887338 w 995288"/>
                  <a:gd name="connsiteY1" fmla="*/ 0 h 932556"/>
                  <a:gd name="connsiteX2" fmla="*/ 995288 w 995288"/>
                  <a:gd name="connsiteY2" fmla="*/ 648072 h 932556"/>
                  <a:gd name="connsiteX3" fmla="*/ 0 w 995288"/>
                  <a:gd name="connsiteY3" fmla="*/ 654422 h 932556"/>
                  <a:gd name="connsiteX4" fmla="*/ 95250 w 995288"/>
                  <a:gd name="connsiteY4" fmla="*/ 0 h 932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288" h="932556">
                    <a:moveTo>
                      <a:pt x="95250" y="0"/>
                    </a:moveTo>
                    <a:cubicBezTo>
                      <a:pt x="352609" y="66552"/>
                      <a:pt x="629980" y="84299"/>
                      <a:pt x="887338" y="0"/>
                    </a:cubicBezTo>
                    <a:lnTo>
                      <a:pt x="995288" y="648072"/>
                    </a:lnTo>
                    <a:cubicBezTo>
                      <a:pt x="959859" y="1054472"/>
                      <a:pt x="10029" y="997322"/>
                      <a:pt x="0" y="654422"/>
                    </a:cubicBezTo>
                    <a:lnTo>
                      <a:pt x="9525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3" name="组合 132"/>
          <p:cNvGrpSpPr/>
          <p:nvPr/>
        </p:nvGrpSpPr>
        <p:grpSpPr>
          <a:xfrm>
            <a:off x="542786" y="923240"/>
            <a:ext cx="2431526" cy="1486047"/>
            <a:chOff x="1734791" y="403728"/>
            <a:chExt cx="3821041" cy="2647437"/>
          </a:xfrm>
        </p:grpSpPr>
        <p:sp>
          <p:nvSpPr>
            <p:cNvPr id="134" name="半闭框 133"/>
            <p:cNvSpPr/>
            <p:nvPr/>
          </p:nvSpPr>
          <p:spPr>
            <a:xfrm flipH="1">
              <a:off x="5328657" y="403728"/>
              <a:ext cx="227175" cy="227175"/>
            </a:xfrm>
            <a:prstGeom prst="halfFrame">
              <a:avLst>
                <a:gd name="adj1" fmla="val 15000"/>
                <a:gd name="adj2" fmla="val 1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5" name="半闭框 134"/>
            <p:cNvSpPr/>
            <p:nvPr/>
          </p:nvSpPr>
          <p:spPr>
            <a:xfrm rot="10800000" flipH="1">
              <a:off x="1734791" y="2823990"/>
              <a:ext cx="227175" cy="227175"/>
            </a:xfrm>
            <a:prstGeom prst="halfFrame">
              <a:avLst>
                <a:gd name="adj1" fmla="val 15000"/>
                <a:gd name="adj2" fmla="val 1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36" name="组合 135"/>
          <p:cNvGrpSpPr/>
          <p:nvPr/>
        </p:nvGrpSpPr>
        <p:grpSpPr>
          <a:xfrm>
            <a:off x="542785" y="923240"/>
            <a:ext cx="2431527" cy="1486047"/>
            <a:chOff x="1664672" y="2133600"/>
            <a:chExt cx="3821043" cy="2647437"/>
          </a:xfrm>
        </p:grpSpPr>
        <p:sp>
          <p:nvSpPr>
            <p:cNvPr id="137" name="半闭框 136"/>
            <p:cNvSpPr/>
            <p:nvPr/>
          </p:nvSpPr>
          <p:spPr>
            <a:xfrm>
              <a:off x="1664672" y="2133600"/>
              <a:ext cx="227175" cy="227175"/>
            </a:xfrm>
            <a:prstGeom prst="halfFrame">
              <a:avLst>
                <a:gd name="adj1" fmla="val 15000"/>
                <a:gd name="adj2" fmla="val 1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8" name="半闭框 137"/>
            <p:cNvSpPr/>
            <p:nvPr/>
          </p:nvSpPr>
          <p:spPr>
            <a:xfrm rot="10800000">
              <a:off x="5258540" y="4553862"/>
              <a:ext cx="227175" cy="227175"/>
            </a:xfrm>
            <a:prstGeom prst="halfFrame">
              <a:avLst>
                <a:gd name="adj1" fmla="val 15000"/>
                <a:gd name="adj2" fmla="val 1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9" name="TextBox 6"/>
          <p:cNvSpPr txBox="1">
            <a:spLocks noChangeArrowheads="1"/>
          </p:cNvSpPr>
          <p:nvPr/>
        </p:nvSpPr>
        <p:spPr bwMode="auto">
          <a:xfrm>
            <a:off x="4150249" y="1408628"/>
            <a:ext cx="3308423" cy="1000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spAutoFit/>
          </a:bodyPr>
          <a:lstStyle/>
          <a:p>
            <a:pPr fontAlgn="base">
              <a:lnSpc>
                <a:spcPct val="150000"/>
              </a:lnSpc>
              <a:spcBef>
                <a:spcPct val="0"/>
              </a:spcBef>
              <a:spcAft>
                <a:spcPct val="0"/>
              </a:spcAft>
            </a:pPr>
            <a:r>
              <a:rPr lang="zh-CN" altLang="en-US" sz="1400" spc="75" dirty="0">
                <a:solidFill>
                  <a:schemeClr val="bg1"/>
                </a:solidFill>
                <a:latin typeface="微软雅黑" panose="020B0503020204020204" pitchFamily="34" charset="-122"/>
                <a:ea typeface="微软雅黑" panose="020B0503020204020204" pitchFamily="34" charset="-122"/>
                <a:cs typeface="+mn-ea"/>
                <a:sym typeface="+mn-lt"/>
              </a:rPr>
              <a:t>全体记录上直接聚类能够看出，按上述三个特征维度去划分簇，有明显的通话时间和时长的特点区别</a:t>
            </a:r>
            <a:endParaRPr lang="zh-CN" altLang="zh-CN" sz="1400" spc="75"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40" name="圆角矩形 139"/>
          <p:cNvSpPr/>
          <p:nvPr/>
        </p:nvSpPr>
        <p:spPr>
          <a:xfrm>
            <a:off x="4297477" y="939207"/>
            <a:ext cx="1952625" cy="306621"/>
          </a:xfrm>
          <a:prstGeom prst="roundRect">
            <a:avLst>
              <a:gd name="adj" fmla="val 5000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p:nvSpPr>
        <p:spPr>
          <a:xfrm>
            <a:off x="4537049" y="923240"/>
            <a:ext cx="1415772" cy="338554"/>
          </a:xfrm>
          <a:prstGeom prst="rect">
            <a:avLst/>
          </a:prstGeom>
        </p:spPr>
        <p:txBody>
          <a:bodyPr wrap="none">
            <a:spAutoFit/>
          </a:bodyPr>
          <a:lstStyle/>
          <a:p>
            <a:r>
              <a:rPr lang="zh-CN" altLang="en-US" sz="1600" b="1" dirty="0">
                <a:solidFill>
                  <a:schemeClr val="bg1"/>
                </a:solidFill>
              </a:rPr>
              <a:t>全记录上聚类</a:t>
            </a:r>
          </a:p>
        </p:txBody>
      </p:sp>
      <p:pic>
        <p:nvPicPr>
          <p:cNvPr id="2" name="图片 1">
            <a:extLst>
              <a:ext uri="{FF2B5EF4-FFF2-40B4-BE49-F238E27FC236}">
                <a16:creationId xmlns:a16="http://schemas.microsoft.com/office/drawing/2014/main" id="{48961C5D-1684-4B6D-CFF2-B9D13CF66D44}"/>
              </a:ext>
            </a:extLst>
          </p:cNvPr>
          <p:cNvPicPr>
            <a:picLocks noChangeAspect="1"/>
          </p:cNvPicPr>
          <p:nvPr/>
        </p:nvPicPr>
        <p:blipFill>
          <a:blip r:embed="rId2"/>
          <a:stretch>
            <a:fillRect/>
          </a:stretch>
        </p:blipFill>
        <p:spPr>
          <a:xfrm>
            <a:off x="601775" y="997347"/>
            <a:ext cx="2323638" cy="1394183"/>
          </a:xfrm>
          <a:prstGeom prst="rect">
            <a:avLst/>
          </a:prstGeom>
        </p:spPr>
      </p:pic>
      <p:pic>
        <p:nvPicPr>
          <p:cNvPr id="3" name="图片 2">
            <a:extLst>
              <a:ext uri="{FF2B5EF4-FFF2-40B4-BE49-F238E27FC236}">
                <a16:creationId xmlns:a16="http://schemas.microsoft.com/office/drawing/2014/main" id="{251AF31F-B580-F3BB-A399-81487F290705}"/>
              </a:ext>
            </a:extLst>
          </p:cNvPr>
          <p:cNvPicPr>
            <a:picLocks noChangeAspect="1"/>
          </p:cNvPicPr>
          <p:nvPr/>
        </p:nvPicPr>
        <p:blipFill>
          <a:blip r:embed="rId3"/>
          <a:stretch>
            <a:fillRect/>
          </a:stretch>
        </p:blipFill>
        <p:spPr>
          <a:xfrm>
            <a:off x="601775" y="2943175"/>
            <a:ext cx="2323638" cy="1394251"/>
          </a:xfrm>
          <a:prstGeom prst="rect">
            <a:avLst/>
          </a:prstGeom>
        </p:spPr>
      </p:pic>
      <p:grpSp>
        <p:nvGrpSpPr>
          <p:cNvPr id="4" name="组合 3">
            <a:extLst>
              <a:ext uri="{FF2B5EF4-FFF2-40B4-BE49-F238E27FC236}">
                <a16:creationId xmlns:a16="http://schemas.microsoft.com/office/drawing/2014/main" id="{48DE57ED-248D-FC71-B663-B797B4AE557F}"/>
              </a:ext>
            </a:extLst>
          </p:cNvPr>
          <p:cNvGrpSpPr/>
          <p:nvPr/>
        </p:nvGrpSpPr>
        <p:grpSpPr>
          <a:xfrm>
            <a:off x="563499" y="2891967"/>
            <a:ext cx="2431526" cy="1486047"/>
            <a:chOff x="1734791" y="403728"/>
            <a:chExt cx="3821041" cy="2647437"/>
          </a:xfrm>
        </p:grpSpPr>
        <p:sp>
          <p:nvSpPr>
            <p:cNvPr id="5" name="半闭框 4">
              <a:extLst>
                <a:ext uri="{FF2B5EF4-FFF2-40B4-BE49-F238E27FC236}">
                  <a16:creationId xmlns:a16="http://schemas.microsoft.com/office/drawing/2014/main" id="{D028A342-1B55-ED6F-9BF8-4DEF9AAE9E25}"/>
                </a:ext>
              </a:extLst>
            </p:cNvPr>
            <p:cNvSpPr/>
            <p:nvPr/>
          </p:nvSpPr>
          <p:spPr>
            <a:xfrm flipH="1">
              <a:off x="5328657" y="403728"/>
              <a:ext cx="227175" cy="227175"/>
            </a:xfrm>
            <a:prstGeom prst="halfFrame">
              <a:avLst>
                <a:gd name="adj1" fmla="val 15000"/>
                <a:gd name="adj2" fmla="val 1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半闭框 5">
              <a:extLst>
                <a:ext uri="{FF2B5EF4-FFF2-40B4-BE49-F238E27FC236}">
                  <a16:creationId xmlns:a16="http://schemas.microsoft.com/office/drawing/2014/main" id="{ED69F3A8-413F-FCCB-4BB3-9470C68279DF}"/>
                </a:ext>
              </a:extLst>
            </p:cNvPr>
            <p:cNvSpPr/>
            <p:nvPr/>
          </p:nvSpPr>
          <p:spPr>
            <a:xfrm rot="10800000" flipH="1">
              <a:off x="1734791" y="2823990"/>
              <a:ext cx="227175" cy="227175"/>
            </a:xfrm>
            <a:prstGeom prst="halfFrame">
              <a:avLst>
                <a:gd name="adj1" fmla="val 15000"/>
                <a:gd name="adj2" fmla="val 1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 name="组合 7">
            <a:extLst>
              <a:ext uri="{FF2B5EF4-FFF2-40B4-BE49-F238E27FC236}">
                <a16:creationId xmlns:a16="http://schemas.microsoft.com/office/drawing/2014/main" id="{C3A31048-8E52-7B4D-A996-23ED676BE984}"/>
              </a:ext>
            </a:extLst>
          </p:cNvPr>
          <p:cNvGrpSpPr/>
          <p:nvPr/>
        </p:nvGrpSpPr>
        <p:grpSpPr>
          <a:xfrm>
            <a:off x="542785" y="2897276"/>
            <a:ext cx="2431527" cy="1486047"/>
            <a:chOff x="1664672" y="2133600"/>
            <a:chExt cx="3821043" cy="2647437"/>
          </a:xfrm>
        </p:grpSpPr>
        <p:sp>
          <p:nvSpPr>
            <p:cNvPr id="9" name="半闭框 8">
              <a:extLst>
                <a:ext uri="{FF2B5EF4-FFF2-40B4-BE49-F238E27FC236}">
                  <a16:creationId xmlns:a16="http://schemas.microsoft.com/office/drawing/2014/main" id="{83D420BD-70E0-44C7-E6BD-40AF5D88A2BE}"/>
                </a:ext>
              </a:extLst>
            </p:cNvPr>
            <p:cNvSpPr/>
            <p:nvPr/>
          </p:nvSpPr>
          <p:spPr>
            <a:xfrm>
              <a:off x="1664672" y="2133600"/>
              <a:ext cx="227175" cy="227175"/>
            </a:xfrm>
            <a:prstGeom prst="halfFrame">
              <a:avLst>
                <a:gd name="adj1" fmla="val 15000"/>
                <a:gd name="adj2" fmla="val 1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a:extLst>
                <a:ext uri="{FF2B5EF4-FFF2-40B4-BE49-F238E27FC236}">
                  <a16:creationId xmlns:a16="http://schemas.microsoft.com/office/drawing/2014/main" id="{D1DF41BC-367E-0D73-6749-0FF57BA45976}"/>
                </a:ext>
              </a:extLst>
            </p:cNvPr>
            <p:cNvSpPr/>
            <p:nvPr/>
          </p:nvSpPr>
          <p:spPr>
            <a:xfrm rot="10800000">
              <a:off x="5258540" y="4553862"/>
              <a:ext cx="227175" cy="227175"/>
            </a:xfrm>
            <a:prstGeom prst="halfFrame">
              <a:avLst>
                <a:gd name="adj1" fmla="val 15000"/>
                <a:gd name="adj2" fmla="val 1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Box 6">
            <a:extLst>
              <a:ext uri="{FF2B5EF4-FFF2-40B4-BE49-F238E27FC236}">
                <a16:creationId xmlns:a16="http://schemas.microsoft.com/office/drawing/2014/main" id="{702EC8A7-4A65-EB44-CE3E-C8CEBCF9B6DE}"/>
              </a:ext>
            </a:extLst>
          </p:cNvPr>
          <p:cNvSpPr txBox="1">
            <a:spLocks noChangeArrowheads="1"/>
          </p:cNvSpPr>
          <p:nvPr/>
        </p:nvSpPr>
        <p:spPr bwMode="auto">
          <a:xfrm>
            <a:off x="4150249" y="3409057"/>
            <a:ext cx="3308423" cy="677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spAutoFit/>
          </a:bodyPr>
          <a:lstStyle/>
          <a:p>
            <a:pPr fontAlgn="base">
              <a:lnSpc>
                <a:spcPct val="150000"/>
              </a:lnSpc>
              <a:spcBef>
                <a:spcPct val="0"/>
              </a:spcBef>
              <a:spcAft>
                <a:spcPct val="0"/>
              </a:spcAft>
            </a:pPr>
            <a:r>
              <a:rPr lang="zh-CN" altLang="en-US" sz="1400" spc="75" dirty="0">
                <a:solidFill>
                  <a:schemeClr val="bg1"/>
                </a:solidFill>
                <a:latin typeface="微软雅黑" panose="020B0503020204020204" pitchFamily="34" charset="-122"/>
                <a:ea typeface="微软雅黑" panose="020B0503020204020204" pitchFamily="34" charset="-122"/>
                <a:cs typeface="+mn-ea"/>
                <a:sym typeface="+mn-lt"/>
              </a:rPr>
              <a:t>按用户分组合并数据后，依然按上述方法分成三簇</a:t>
            </a:r>
            <a:endParaRPr lang="zh-CN" altLang="zh-CN" sz="1400" spc="75"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2" name="圆角矩形 139">
            <a:extLst>
              <a:ext uri="{FF2B5EF4-FFF2-40B4-BE49-F238E27FC236}">
                <a16:creationId xmlns:a16="http://schemas.microsoft.com/office/drawing/2014/main" id="{B3AFC092-8DAC-4B35-B2E6-E5E705288D8C}"/>
              </a:ext>
            </a:extLst>
          </p:cNvPr>
          <p:cNvSpPr/>
          <p:nvPr/>
        </p:nvSpPr>
        <p:spPr>
          <a:xfrm>
            <a:off x="4301674" y="2969829"/>
            <a:ext cx="1952625" cy="306621"/>
          </a:xfrm>
          <a:prstGeom prst="roundRect">
            <a:avLst>
              <a:gd name="adj" fmla="val 5000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6082F15-3D2A-A548-7B0E-0BD50760444C}"/>
              </a:ext>
            </a:extLst>
          </p:cNvPr>
          <p:cNvSpPr/>
          <p:nvPr/>
        </p:nvSpPr>
        <p:spPr>
          <a:xfrm>
            <a:off x="4632323" y="2944237"/>
            <a:ext cx="1218603" cy="338554"/>
          </a:xfrm>
          <a:prstGeom prst="rect">
            <a:avLst/>
          </a:prstGeom>
        </p:spPr>
        <p:txBody>
          <a:bodyPr wrap="none">
            <a:spAutoFit/>
          </a:bodyPr>
          <a:lstStyle/>
          <a:p>
            <a:r>
              <a:rPr lang="zh-CN" altLang="en-US" sz="1600" b="1" dirty="0">
                <a:solidFill>
                  <a:schemeClr val="bg1"/>
                </a:solidFill>
              </a:rPr>
              <a:t>按用户聚类</a:t>
            </a:r>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10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600"/>
                                        <p:tgtEl>
                                          <p:spTgt spid="25"/>
                                        </p:tgtEl>
                                      </p:cBhvr>
                                    </p:animEffect>
                                  </p:childTnLst>
                                </p:cTn>
                              </p:par>
                              <p:par>
                                <p:cTn id="8" presetID="2" presetClass="entr" presetSubtype="4" accel="31000" decel="69000" fill="hold" nodeType="withEffect">
                                  <p:stCondLst>
                                    <p:cond delay="90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3100" fill="hold"/>
                                        <p:tgtEl>
                                          <p:spTgt spid="28"/>
                                        </p:tgtEl>
                                        <p:attrNameLst>
                                          <p:attrName>ppt_x</p:attrName>
                                        </p:attrNameLst>
                                      </p:cBhvr>
                                      <p:tavLst>
                                        <p:tav tm="0">
                                          <p:val>
                                            <p:strVal val="#ppt_x"/>
                                          </p:val>
                                        </p:tav>
                                        <p:tav tm="100000">
                                          <p:val>
                                            <p:strVal val="#ppt_x"/>
                                          </p:val>
                                        </p:tav>
                                      </p:tavLst>
                                    </p:anim>
                                    <p:anim calcmode="lin" valueType="num">
                                      <p:cBhvr additive="base">
                                        <p:cTn id="11" dur="3100" fill="hold"/>
                                        <p:tgtEl>
                                          <p:spTgt spid="28"/>
                                        </p:tgtEl>
                                        <p:attrNameLst>
                                          <p:attrName>ppt_y</p:attrName>
                                        </p:attrNameLst>
                                      </p:cBhvr>
                                      <p:tavLst>
                                        <p:tav tm="0">
                                          <p:val>
                                            <p:strVal val="1+#ppt_h/2"/>
                                          </p:val>
                                        </p:tav>
                                        <p:tav tm="100000">
                                          <p:val>
                                            <p:strVal val="#ppt_y"/>
                                          </p:val>
                                        </p:tav>
                                      </p:tavLst>
                                    </p:anim>
                                  </p:childTnLst>
                                </p:cTn>
                              </p:par>
                              <p:par>
                                <p:cTn id="12" presetID="23" presetClass="entr" presetSubtype="16" fill="hold" nodeType="withEffect">
                                  <p:stCondLst>
                                    <p:cond delay="900"/>
                                  </p:stCondLst>
                                  <p:childTnLst>
                                    <p:set>
                                      <p:cBhvr>
                                        <p:cTn id="13" dur="1" fill="hold">
                                          <p:stCondLst>
                                            <p:cond delay="0"/>
                                          </p:stCondLst>
                                        </p:cTn>
                                        <p:tgtEl>
                                          <p:spTgt spid="28"/>
                                        </p:tgtEl>
                                        <p:attrNameLst>
                                          <p:attrName>style.visibility</p:attrName>
                                        </p:attrNameLst>
                                      </p:cBhvr>
                                      <p:to>
                                        <p:strVal val="visible"/>
                                      </p:to>
                                    </p:set>
                                    <p:anim calcmode="lin" valueType="num">
                                      <p:cBhvr>
                                        <p:cTn id="14" dur="3600" fill="hold"/>
                                        <p:tgtEl>
                                          <p:spTgt spid="28"/>
                                        </p:tgtEl>
                                        <p:attrNameLst>
                                          <p:attrName>ppt_w</p:attrName>
                                        </p:attrNameLst>
                                      </p:cBhvr>
                                      <p:tavLst>
                                        <p:tav tm="0">
                                          <p:val>
                                            <p:fltVal val="0"/>
                                          </p:val>
                                        </p:tav>
                                        <p:tav tm="100000">
                                          <p:val>
                                            <p:strVal val="#ppt_w"/>
                                          </p:val>
                                        </p:tav>
                                      </p:tavLst>
                                    </p:anim>
                                    <p:anim calcmode="lin" valueType="num">
                                      <p:cBhvr>
                                        <p:cTn id="15" dur="3600" fill="hold"/>
                                        <p:tgtEl>
                                          <p:spTgt spid="28"/>
                                        </p:tgtEl>
                                        <p:attrNameLst>
                                          <p:attrName>ppt_h</p:attrName>
                                        </p:attrNameLst>
                                      </p:cBhvr>
                                      <p:tavLst>
                                        <p:tav tm="0">
                                          <p:val>
                                            <p:fltVal val="0"/>
                                          </p:val>
                                        </p:tav>
                                        <p:tav tm="100000">
                                          <p:val>
                                            <p:strVal val="#ppt_h"/>
                                          </p:val>
                                        </p:tav>
                                      </p:tavLst>
                                    </p:anim>
                                  </p:childTnLst>
                                </p:cTn>
                              </p:par>
                              <p:par>
                                <p:cTn id="16" presetID="23" presetClass="entr" presetSubtype="32" fill="hold" nodeType="withEffect">
                                  <p:stCondLst>
                                    <p:cond delay="600"/>
                                  </p:stCondLst>
                                  <p:childTnLst>
                                    <p:set>
                                      <p:cBhvr>
                                        <p:cTn id="17" dur="1" fill="hold">
                                          <p:stCondLst>
                                            <p:cond delay="0"/>
                                          </p:stCondLst>
                                        </p:cTn>
                                        <p:tgtEl>
                                          <p:spTgt spid="133"/>
                                        </p:tgtEl>
                                        <p:attrNameLst>
                                          <p:attrName>style.visibility</p:attrName>
                                        </p:attrNameLst>
                                      </p:cBhvr>
                                      <p:to>
                                        <p:strVal val="visible"/>
                                      </p:to>
                                    </p:set>
                                    <p:anim calcmode="lin" valueType="num">
                                      <p:cBhvr>
                                        <p:cTn id="18" dur="400" fill="hold"/>
                                        <p:tgtEl>
                                          <p:spTgt spid="133"/>
                                        </p:tgtEl>
                                        <p:attrNameLst>
                                          <p:attrName>ppt_w</p:attrName>
                                        </p:attrNameLst>
                                      </p:cBhvr>
                                      <p:tavLst>
                                        <p:tav tm="0">
                                          <p:val>
                                            <p:strVal val="4*#ppt_w"/>
                                          </p:val>
                                        </p:tav>
                                        <p:tav tm="100000">
                                          <p:val>
                                            <p:strVal val="#ppt_w"/>
                                          </p:val>
                                        </p:tav>
                                      </p:tavLst>
                                    </p:anim>
                                    <p:anim calcmode="lin" valueType="num">
                                      <p:cBhvr>
                                        <p:cTn id="19" dur="400" fill="hold"/>
                                        <p:tgtEl>
                                          <p:spTgt spid="133"/>
                                        </p:tgtEl>
                                        <p:attrNameLst>
                                          <p:attrName>ppt_h</p:attrName>
                                        </p:attrNameLst>
                                      </p:cBhvr>
                                      <p:tavLst>
                                        <p:tav tm="0">
                                          <p:val>
                                            <p:strVal val="4*#ppt_h"/>
                                          </p:val>
                                        </p:tav>
                                        <p:tav tm="100000">
                                          <p:val>
                                            <p:strVal val="#ppt_h"/>
                                          </p:val>
                                        </p:tav>
                                      </p:tavLst>
                                    </p:anim>
                                  </p:childTnLst>
                                </p:cTn>
                              </p:par>
                              <p:par>
                                <p:cTn id="20" presetID="23" presetClass="entr" presetSubtype="32" fill="hold" nodeType="withEffect">
                                  <p:stCondLst>
                                    <p:cond delay="800"/>
                                  </p:stCondLst>
                                  <p:childTnLst>
                                    <p:set>
                                      <p:cBhvr>
                                        <p:cTn id="21" dur="1" fill="hold">
                                          <p:stCondLst>
                                            <p:cond delay="0"/>
                                          </p:stCondLst>
                                        </p:cTn>
                                        <p:tgtEl>
                                          <p:spTgt spid="136"/>
                                        </p:tgtEl>
                                        <p:attrNameLst>
                                          <p:attrName>style.visibility</p:attrName>
                                        </p:attrNameLst>
                                      </p:cBhvr>
                                      <p:to>
                                        <p:strVal val="visible"/>
                                      </p:to>
                                    </p:set>
                                    <p:anim calcmode="lin" valueType="num">
                                      <p:cBhvr>
                                        <p:cTn id="22" dur="400" fill="hold"/>
                                        <p:tgtEl>
                                          <p:spTgt spid="136"/>
                                        </p:tgtEl>
                                        <p:attrNameLst>
                                          <p:attrName>ppt_w</p:attrName>
                                        </p:attrNameLst>
                                      </p:cBhvr>
                                      <p:tavLst>
                                        <p:tav tm="0">
                                          <p:val>
                                            <p:strVal val="4*#ppt_w"/>
                                          </p:val>
                                        </p:tav>
                                        <p:tav tm="100000">
                                          <p:val>
                                            <p:strVal val="#ppt_w"/>
                                          </p:val>
                                        </p:tav>
                                      </p:tavLst>
                                    </p:anim>
                                    <p:anim calcmode="lin" valueType="num">
                                      <p:cBhvr>
                                        <p:cTn id="23" dur="400" fill="hold"/>
                                        <p:tgtEl>
                                          <p:spTgt spid="136"/>
                                        </p:tgtEl>
                                        <p:attrNameLst>
                                          <p:attrName>ppt_h</p:attrName>
                                        </p:attrNameLst>
                                      </p:cBhvr>
                                      <p:tavLst>
                                        <p:tav tm="0">
                                          <p:val>
                                            <p:strVal val="4*#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140"/>
                                        </p:tgtEl>
                                        <p:attrNameLst>
                                          <p:attrName>style.visibility</p:attrName>
                                        </p:attrNameLst>
                                      </p:cBhvr>
                                      <p:to>
                                        <p:strVal val="visible"/>
                                      </p:to>
                                    </p:set>
                                    <p:anim calcmode="lin" valueType="num">
                                      <p:cBhvr additive="base">
                                        <p:cTn id="28" dur="200"/>
                                        <p:tgtEl>
                                          <p:spTgt spid="140"/>
                                        </p:tgtEl>
                                        <p:attrNameLst>
                                          <p:attrName>ppt_x</p:attrName>
                                        </p:attrNameLst>
                                      </p:cBhvr>
                                      <p:tavLst>
                                        <p:tav tm="0">
                                          <p:val>
                                            <p:strVal val="#ppt_x-#ppt_w*1.125000"/>
                                          </p:val>
                                        </p:tav>
                                        <p:tav tm="100000">
                                          <p:val>
                                            <p:strVal val="#ppt_x"/>
                                          </p:val>
                                        </p:tav>
                                      </p:tavLst>
                                    </p:anim>
                                    <p:animEffect transition="in" filter="wipe(right)">
                                      <p:cBhvr>
                                        <p:cTn id="29" dur="200"/>
                                        <p:tgtEl>
                                          <p:spTgt spid="140"/>
                                        </p:tgtEl>
                                      </p:cBhvr>
                                    </p:animEffect>
                                  </p:childTnLst>
                                </p:cTn>
                              </p:par>
                            </p:childTnLst>
                          </p:cTn>
                        </p:par>
                        <p:par>
                          <p:cTn id="30" fill="hold">
                            <p:stCondLst>
                              <p:cond delay="200"/>
                            </p:stCondLst>
                            <p:childTnLst>
                              <p:par>
                                <p:cTn id="31" presetID="64" presetClass="path" presetSubtype="0" decel="50000" autoRev="1" fill="hold" grpId="1" nodeType="afterEffect">
                                  <p:stCondLst>
                                    <p:cond delay="0"/>
                                  </p:stCondLst>
                                  <p:childTnLst>
                                    <p:animMotion origin="layout" path="M -4.16667E-06 -2.83951E-06 L 0.01684 -2.83951E-06" pathEditMode="relative" rAng="0" ptsTypes="AA">
                                      <p:cBhvr>
                                        <p:cTn id="32" dur="200" fill="hold"/>
                                        <p:tgtEl>
                                          <p:spTgt spid="140"/>
                                        </p:tgtEl>
                                        <p:attrNameLst>
                                          <p:attrName>ppt_x</p:attrName>
                                          <p:attrName>ppt_y</p:attrName>
                                        </p:attrNameLst>
                                      </p:cBhvr>
                                      <p:rCtr x="833" y="0"/>
                                    </p:animMotion>
                                  </p:childTnLst>
                                </p:cTn>
                              </p:par>
                            </p:childTnLst>
                          </p:cTn>
                        </p:par>
                        <p:par>
                          <p:cTn id="33" fill="hold">
                            <p:stCondLst>
                              <p:cond delay="600"/>
                            </p:stCondLst>
                            <p:childTnLst>
                              <p:par>
                                <p:cTn id="34" presetID="10" presetClass="entr" presetSubtype="0" fill="hold" grpId="0" nodeType="afterEffect">
                                  <p:stCondLst>
                                    <p:cond delay="0"/>
                                  </p:stCondLst>
                                  <p:childTnLst>
                                    <p:set>
                                      <p:cBhvr>
                                        <p:cTn id="35" dur="1" fill="hold">
                                          <p:stCondLst>
                                            <p:cond delay="0"/>
                                          </p:stCondLst>
                                        </p:cTn>
                                        <p:tgtEl>
                                          <p:spTgt spid="141"/>
                                        </p:tgtEl>
                                        <p:attrNameLst>
                                          <p:attrName>style.visibility</p:attrName>
                                        </p:attrNameLst>
                                      </p:cBhvr>
                                      <p:to>
                                        <p:strVal val="visible"/>
                                      </p:to>
                                    </p:set>
                                    <p:animEffect transition="in" filter="fade">
                                      <p:cBhvr>
                                        <p:cTn id="36" dur="500"/>
                                        <p:tgtEl>
                                          <p:spTgt spid="141"/>
                                        </p:tgtEl>
                                      </p:cBhvr>
                                    </p:animEffect>
                                  </p:childTnLst>
                                </p:cTn>
                              </p:par>
                            </p:childTnLst>
                          </p:cTn>
                        </p:par>
                        <p:par>
                          <p:cTn id="37" fill="hold">
                            <p:stCondLst>
                              <p:cond delay="1100"/>
                            </p:stCondLst>
                            <p:childTnLst>
                              <p:par>
                                <p:cTn id="38" presetID="23" presetClass="entr" presetSubtype="32" fill="hold" grpId="0" nodeType="afterEffect">
                                  <p:stCondLst>
                                    <p:cond delay="0"/>
                                  </p:stCondLst>
                                  <p:iterate type="lt">
                                    <p:tmPct val="7000"/>
                                  </p:iterate>
                                  <p:childTnLst>
                                    <p:set>
                                      <p:cBhvr>
                                        <p:cTn id="39" dur="1" fill="hold">
                                          <p:stCondLst>
                                            <p:cond delay="0"/>
                                          </p:stCondLst>
                                        </p:cTn>
                                        <p:tgtEl>
                                          <p:spTgt spid="139">
                                            <p:txEl>
                                              <p:pRg st="0" end="0"/>
                                            </p:txEl>
                                          </p:spTgt>
                                        </p:tgtEl>
                                        <p:attrNameLst>
                                          <p:attrName>style.visibility</p:attrName>
                                        </p:attrNameLst>
                                      </p:cBhvr>
                                      <p:to>
                                        <p:strVal val="visible"/>
                                      </p:to>
                                    </p:set>
                                    <p:anim calcmode="lin" valueType="num">
                                      <p:cBhvr>
                                        <p:cTn id="40" dur="500" fill="hold"/>
                                        <p:tgtEl>
                                          <p:spTgt spid="139">
                                            <p:txEl>
                                              <p:pRg st="0" end="0"/>
                                            </p:txEl>
                                          </p:spTgt>
                                        </p:tgtEl>
                                        <p:attrNameLst>
                                          <p:attrName>ppt_w</p:attrName>
                                        </p:attrNameLst>
                                      </p:cBhvr>
                                      <p:tavLst>
                                        <p:tav tm="0">
                                          <p:val>
                                            <p:strVal val="4*#ppt_w"/>
                                          </p:val>
                                        </p:tav>
                                        <p:tav tm="100000">
                                          <p:val>
                                            <p:strVal val="#ppt_w"/>
                                          </p:val>
                                        </p:tav>
                                      </p:tavLst>
                                    </p:anim>
                                    <p:anim calcmode="lin" valueType="num">
                                      <p:cBhvr>
                                        <p:cTn id="41" dur="500" fill="hold"/>
                                        <p:tgtEl>
                                          <p:spTgt spid="139">
                                            <p:txEl>
                                              <p:pRg st="0" end="0"/>
                                            </p:txEl>
                                          </p:spTgt>
                                        </p:tgtEl>
                                        <p:attrNameLst>
                                          <p:attrName>ppt_h</p:attrName>
                                        </p:attrNameLst>
                                      </p:cBhvr>
                                      <p:tavLst>
                                        <p:tav tm="0">
                                          <p:val>
                                            <p:strVal val="4*#ppt_h"/>
                                          </p:val>
                                        </p:tav>
                                        <p:tav tm="100000">
                                          <p:val>
                                            <p:strVal val="#ppt_h"/>
                                          </p:val>
                                        </p:tav>
                                      </p:tavLst>
                                    </p:anim>
                                  </p:childTnLst>
                                </p:cTn>
                              </p:par>
                              <p:par>
                                <p:cTn id="42" presetID="23" presetClass="entr" presetSubtype="32" fill="hold" nodeType="withEffect">
                                  <p:stCondLst>
                                    <p:cond delay="600"/>
                                  </p:stCondLst>
                                  <p:childTnLst>
                                    <p:set>
                                      <p:cBhvr>
                                        <p:cTn id="43" dur="1" fill="hold">
                                          <p:stCondLst>
                                            <p:cond delay="0"/>
                                          </p:stCondLst>
                                        </p:cTn>
                                        <p:tgtEl>
                                          <p:spTgt spid="4"/>
                                        </p:tgtEl>
                                        <p:attrNameLst>
                                          <p:attrName>style.visibility</p:attrName>
                                        </p:attrNameLst>
                                      </p:cBhvr>
                                      <p:to>
                                        <p:strVal val="visible"/>
                                      </p:to>
                                    </p:set>
                                    <p:anim calcmode="lin" valueType="num">
                                      <p:cBhvr>
                                        <p:cTn id="44" dur="400" fill="hold"/>
                                        <p:tgtEl>
                                          <p:spTgt spid="4"/>
                                        </p:tgtEl>
                                        <p:attrNameLst>
                                          <p:attrName>ppt_w</p:attrName>
                                        </p:attrNameLst>
                                      </p:cBhvr>
                                      <p:tavLst>
                                        <p:tav tm="0">
                                          <p:val>
                                            <p:strVal val="4*#ppt_w"/>
                                          </p:val>
                                        </p:tav>
                                        <p:tav tm="100000">
                                          <p:val>
                                            <p:strVal val="#ppt_w"/>
                                          </p:val>
                                        </p:tav>
                                      </p:tavLst>
                                    </p:anim>
                                    <p:anim calcmode="lin" valueType="num">
                                      <p:cBhvr>
                                        <p:cTn id="45" dur="400" fill="hold"/>
                                        <p:tgtEl>
                                          <p:spTgt spid="4"/>
                                        </p:tgtEl>
                                        <p:attrNameLst>
                                          <p:attrName>ppt_h</p:attrName>
                                        </p:attrNameLst>
                                      </p:cBhvr>
                                      <p:tavLst>
                                        <p:tav tm="0">
                                          <p:val>
                                            <p:strVal val="4*#ppt_h"/>
                                          </p:val>
                                        </p:tav>
                                        <p:tav tm="100000">
                                          <p:val>
                                            <p:strVal val="#ppt_h"/>
                                          </p:val>
                                        </p:tav>
                                      </p:tavLst>
                                    </p:anim>
                                  </p:childTnLst>
                                </p:cTn>
                              </p:par>
                              <p:par>
                                <p:cTn id="46" presetID="23" presetClass="entr" presetSubtype="32" fill="hold" nodeType="withEffect">
                                  <p:stCondLst>
                                    <p:cond delay="800"/>
                                  </p:stCondLst>
                                  <p:childTnLst>
                                    <p:set>
                                      <p:cBhvr>
                                        <p:cTn id="47" dur="1" fill="hold">
                                          <p:stCondLst>
                                            <p:cond delay="0"/>
                                          </p:stCondLst>
                                        </p:cTn>
                                        <p:tgtEl>
                                          <p:spTgt spid="8"/>
                                        </p:tgtEl>
                                        <p:attrNameLst>
                                          <p:attrName>style.visibility</p:attrName>
                                        </p:attrNameLst>
                                      </p:cBhvr>
                                      <p:to>
                                        <p:strVal val="visible"/>
                                      </p:to>
                                    </p:set>
                                    <p:anim calcmode="lin" valueType="num">
                                      <p:cBhvr>
                                        <p:cTn id="48" dur="400" fill="hold"/>
                                        <p:tgtEl>
                                          <p:spTgt spid="8"/>
                                        </p:tgtEl>
                                        <p:attrNameLst>
                                          <p:attrName>ppt_w</p:attrName>
                                        </p:attrNameLst>
                                      </p:cBhvr>
                                      <p:tavLst>
                                        <p:tav tm="0">
                                          <p:val>
                                            <p:strVal val="4*#ppt_w"/>
                                          </p:val>
                                        </p:tav>
                                        <p:tav tm="100000">
                                          <p:val>
                                            <p:strVal val="#ppt_w"/>
                                          </p:val>
                                        </p:tav>
                                      </p:tavLst>
                                    </p:anim>
                                    <p:anim calcmode="lin" valueType="num">
                                      <p:cBhvr>
                                        <p:cTn id="49" dur="4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2" presetClass="entr" presetSubtype="8"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200"/>
                                        <p:tgtEl>
                                          <p:spTgt spid="12"/>
                                        </p:tgtEl>
                                        <p:attrNameLst>
                                          <p:attrName>ppt_x</p:attrName>
                                        </p:attrNameLst>
                                      </p:cBhvr>
                                      <p:tavLst>
                                        <p:tav tm="0">
                                          <p:val>
                                            <p:strVal val="#ppt_x-#ppt_w*1.125000"/>
                                          </p:val>
                                        </p:tav>
                                        <p:tav tm="100000">
                                          <p:val>
                                            <p:strVal val="#ppt_x"/>
                                          </p:val>
                                        </p:tav>
                                      </p:tavLst>
                                    </p:anim>
                                    <p:animEffect transition="in" filter="wipe(right)">
                                      <p:cBhvr>
                                        <p:cTn id="55" dur="200"/>
                                        <p:tgtEl>
                                          <p:spTgt spid="12"/>
                                        </p:tgtEl>
                                      </p:cBhvr>
                                    </p:animEffect>
                                  </p:childTnLst>
                                </p:cTn>
                              </p:par>
                            </p:childTnLst>
                          </p:cTn>
                        </p:par>
                        <p:par>
                          <p:cTn id="56" fill="hold">
                            <p:stCondLst>
                              <p:cond delay="200"/>
                            </p:stCondLst>
                            <p:childTnLst>
                              <p:par>
                                <p:cTn id="57" presetID="64" presetClass="path" presetSubtype="0" decel="50000" autoRev="1" fill="hold" grpId="1" nodeType="afterEffect">
                                  <p:stCondLst>
                                    <p:cond delay="0"/>
                                  </p:stCondLst>
                                  <p:childTnLst>
                                    <p:animMotion origin="layout" path="M -4.16667E-06 -2.83951E-06 L 0.01684 -2.83951E-06" pathEditMode="relative" rAng="0" ptsTypes="AA">
                                      <p:cBhvr>
                                        <p:cTn id="58" dur="200" fill="hold"/>
                                        <p:tgtEl>
                                          <p:spTgt spid="12"/>
                                        </p:tgtEl>
                                        <p:attrNameLst>
                                          <p:attrName>ppt_x</p:attrName>
                                          <p:attrName>ppt_y</p:attrName>
                                        </p:attrNameLst>
                                      </p:cBhvr>
                                      <p:rCtr x="833" y="0"/>
                                    </p:animMotion>
                                  </p:childTnLst>
                                </p:cTn>
                              </p:par>
                            </p:childTnLst>
                          </p:cTn>
                        </p:par>
                        <p:par>
                          <p:cTn id="59" fill="hold">
                            <p:stCondLst>
                              <p:cond delay="600"/>
                            </p:stCondLst>
                            <p:childTnLst>
                              <p:par>
                                <p:cTn id="60" presetID="10" presetClass="entr" presetSubtype="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par>
                          <p:cTn id="63" fill="hold">
                            <p:stCondLst>
                              <p:cond delay="1100"/>
                            </p:stCondLst>
                            <p:childTnLst>
                              <p:par>
                                <p:cTn id="64" presetID="23" presetClass="entr" presetSubtype="32" fill="hold" grpId="0" nodeType="afterEffect">
                                  <p:stCondLst>
                                    <p:cond delay="0"/>
                                  </p:stCondLst>
                                  <p:iterate type="lt">
                                    <p:tmPct val="7000"/>
                                  </p:iterate>
                                  <p:childTnLst>
                                    <p:set>
                                      <p:cBhvr>
                                        <p:cTn id="65" dur="1" fill="hold">
                                          <p:stCondLst>
                                            <p:cond delay="0"/>
                                          </p:stCondLst>
                                        </p:cTn>
                                        <p:tgtEl>
                                          <p:spTgt spid="11">
                                            <p:txEl>
                                              <p:pRg st="0" end="0"/>
                                            </p:txEl>
                                          </p:spTgt>
                                        </p:tgtEl>
                                        <p:attrNameLst>
                                          <p:attrName>style.visibility</p:attrName>
                                        </p:attrNameLst>
                                      </p:cBhvr>
                                      <p:to>
                                        <p:strVal val="visible"/>
                                      </p:to>
                                    </p:set>
                                    <p:anim calcmode="lin" valueType="num">
                                      <p:cBhvr>
                                        <p:cTn id="66" dur="500" fill="hold"/>
                                        <p:tgtEl>
                                          <p:spTgt spid="11">
                                            <p:txEl>
                                              <p:pRg st="0" end="0"/>
                                            </p:txEl>
                                          </p:spTgt>
                                        </p:tgtEl>
                                        <p:attrNameLst>
                                          <p:attrName>ppt_w</p:attrName>
                                        </p:attrNameLst>
                                      </p:cBhvr>
                                      <p:tavLst>
                                        <p:tav tm="0">
                                          <p:val>
                                            <p:strVal val="4*#ppt_w"/>
                                          </p:val>
                                        </p:tav>
                                        <p:tav tm="100000">
                                          <p:val>
                                            <p:strVal val="#ppt_w"/>
                                          </p:val>
                                        </p:tav>
                                      </p:tavLst>
                                    </p:anim>
                                    <p:anim calcmode="lin" valueType="num">
                                      <p:cBhvr>
                                        <p:cTn id="67" dur="500" fill="hold"/>
                                        <p:tgtEl>
                                          <p:spTgt spid="11">
                                            <p:txEl>
                                              <p:pRg st="0" end="0"/>
                                            </p:txEl>
                                          </p:spTgt>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build="allAtOnce"/>
      <p:bldP spid="140" grpId="0" animBg="1"/>
      <p:bldP spid="140" grpId="1" animBg="1"/>
      <p:bldP spid="141" grpId="0"/>
      <p:bldP spid="11" grpId="0" build="allAtOnce"/>
      <p:bldP spid="12" grpId="0" animBg="1"/>
      <p:bldP spid="12" grpId="1"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C5452-2287-29F6-CE80-9C224FFC0A55}"/>
            </a:ext>
          </a:extLst>
        </p:cNvPr>
        <p:cNvGrpSpPr/>
        <p:nvPr/>
      </p:nvGrpSpPr>
      <p:grpSpPr>
        <a:xfrm>
          <a:off x="0" y="0"/>
          <a:ext cx="0" cy="0"/>
          <a:chOff x="0" y="0"/>
          <a:chExt cx="0" cy="0"/>
        </a:xfrm>
      </p:grpSpPr>
      <p:sp>
        <p:nvSpPr>
          <p:cNvPr id="24" name="文本框 23">
            <a:extLst>
              <a:ext uri="{FF2B5EF4-FFF2-40B4-BE49-F238E27FC236}">
                <a16:creationId xmlns:a16="http://schemas.microsoft.com/office/drawing/2014/main" id="{867CEBAF-BF59-9C5B-5DD5-92B13180F10B}"/>
              </a:ext>
            </a:extLst>
          </p:cNvPr>
          <p:cNvSpPr txBox="1"/>
          <p:nvPr/>
        </p:nvSpPr>
        <p:spPr>
          <a:xfrm>
            <a:off x="563499" y="274078"/>
            <a:ext cx="2173605" cy="400110"/>
          </a:xfrm>
          <a:prstGeom prst="rect">
            <a:avLst/>
          </a:prstGeom>
          <a:noFill/>
        </p:spPr>
        <p:txBody>
          <a:bodyPr wrap="square" rtlCol="0">
            <a:spAutoFit/>
          </a:bodyPr>
          <a:lstStyle/>
          <a:p>
            <a:pPr algn="just"/>
            <a:r>
              <a:rPr lang="zh-CN" altLang="en-US" sz="2000" dirty="0">
                <a:solidFill>
                  <a:schemeClr val="bg1"/>
                </a:solidFill>
                <a:latin typeface="微软雅黑" panose="020B0503020204020204" pitchFamily="34" charset="-122"/>
                <a:ea typeface="微软雅黑" panose="020B0503020204020204" pitchFamily="34" charset="-122"/>
              </a:rPr>
              <a:t>聚类结果</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组合 24">
            <a:extLst>
              <a:ext uri="{FF2B5EF4-FFF2-40B4-BE49-F238E27FC236}">
                <a16:creationId xmlns:a16="http://schemas.microsoft.com/office/drawing/2014/main" id="{3931A919-F663-A50D-4BA7-A87345C5A9D2}"/>
              </a:ext>
            </a:extLst>
          </p:cNvPr>
          <p:cNvGrpSpPr/>
          <p:nvPr/>
        </p:nvGrpSpPr>
        <p:grpSpPr>
          <a:xfrm>
            <a:off x="8011439" y="302048"/>
            <a:ext cx="612023" cy="589087"/>
            <a:chOff x="2817029" y="824988"/>
            <a:chExt cx="1041147" cy="1002129"/>
          </a:xfrm>
        </p:grpSpPr>
        <p:sp>
          <p:nvSpPr>
            <p:cNvPr id="26" name="任意多边形 25">
              <a:extLst>
                <a:ext uri="{FF2B5EF4-FFF2-40B4-BE49-F238E27FC236}">
                  <a16:creationId xmlns:a16="http://schemas.microsoft.com/office/drawing/2014/main" id="{8F0BA370-81C4-0068-7162-C9EC0AC87426}"/>
                </a:ext>
              </a:extLst>
            </p:cNvPr>
            <p:cNvSpPr/>
            <p:nvPr/>
          </p:nvSpPr>
          <p:spPr>
            <a:xfrm rot="19995040">
              <a:off x="2817029" y="824988"/>
              <a:ext cx="1041147" cy="1002129"/>
            </a:xfrm>
            <a:custGeom>
              <a:avLst/>
              <a:gdLst>
                <a:gd name="connsiteX0" fmla="*/ 995485 w 1041147"/>
                <a:gd name="connsiteY0" fmla="*/ 763933 h 1002129"/>
                <a:gd name="connsiteX1" fmla="*/ 1041147 w 1041147"/>
                <a:gd name="connsiteY1" fmla="*/ 961848 h 1002129"/>
                <a:gd name="connsiteX2" fmla="*/ 1038147 w 1041147"/>
                <a:gd name="connsiteY2" fmla="*/ 1002129 h 1002129"/>
                <a:gd name="connsiteX3" fmla="*/ 570086 w 1041147"/>
                <a:gd name="connsiteY3" fmla="*/ 554754 h 1002129"/>
                <a:gd name="connsiteX4" fmla="*/ 459635 w 1041147"/>
                <a:gd name="connsiteY4" fmla="*/ 548516 h 1002129"/>
                <a:gd name="connsiteX5" fmla="*/ 453228 w 1041147"/>
                <a:gd name="connsiteY5" fmla="*/ 471062 h 1002129"/>
                <a:gd name="connsiteX6" fmla="*/ 5853 w 1041147"/>
                <a:gd name="connsiteY6" fmla="*/ 3000 h 1002129"/>
                <a:gd name="connsiteX7" fmla="*/ 0 w 1041147"/>
                <a:gd name="connsiteY7" fmla="*/ 2662 h 1002129"/>
                <a:gd name="connsiteX8" fmla="*/ 46134 w 1041147"/>
                <a:gd name="connsiteY8" fmla="*/ 0 h 1002129"/>
                <a:gd name="connsiteX9" fmla="*/ 519324 w 1041147"/>
                <a:gd name="connsiteY9" fmla="*/ 367998 h 1002129"/>
                <a:gd name="connsiteX10" fmla="*/ 543427 w 1041147"/>
                <a:gd name="connsiteY10" fmla="*/ 460740 h 1002129"/>
                <a:gd name="connsiteX11" fmla="*/ 577194 w 1041147"/>
                <a:gd name="connsiteY11" fmla="*/ 463719 h 1002129"/>
                <a:gd name="connsiteX12" fmla="*/ 995485 w 1041147"/>
                <a:gd name="connsiteY12" fmla="*/ 763933 h 1002129"/>
                <a:gd name="connsiteX13" fmla="*/ 995485 w 1041147"/>
                <a:gd name="connsiteY13" fmla="*/ 763933 h 1007982"/>
                <a:gd name="connsiteX14" fmla="*/ 995485 w 1041147"/>
                <a:gd name="connsiteY14" fmla="*/ 763933 h 100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1147" h="1002128">
                  <a:moveTo>
                    <a:pt x="995485" y="763933"/>
                  </a:moveTo>
                  <a:cubicBezTo>
                    <a:pt x="1024888" y="824764"/>
                    <a:pt x="1041147" y="891645"/>
                    <a:pt x="1041147" y="961848"/>
                  </a:cubicBezTo>
                  <a:lnTo>
                    <a:pt x="1038147" y="1002129"/>
                  </a:lnTo>
                  <a:cubicBezTo>
                    <a:pt x="1012111" y="777784"/>
                    <a:pt x="819403" y="596555"/>
                    <a:pt x="570086" y="554754"/>
                  </a:cubicBezTo>
                  <a:lnTo>
                    <a:pt x="459635" y="548516"/>
                  </a:lnTo>
                  <a:lnTo>
                    <a:pt x="453228" y="471062"/>
                  </a:lnTo>
                  <a:cubicBezTo>
                    <a:pt x="411426" y="221745"/>
                    <a:pt x="230197" y="29036"/>
                    <a:pt x="5853" y="3000"/>
                  </a:cubicBezTo>
                  <a:lnTo>
                    <a:pt x="0" y="2662"/>
                  </a:lnTo>
                  <a:lnTo>
                    <a:pt x="46134" y="0"/>
                  </a:lnTo>
                  <a:cubicBezTo>
                    <a:pt x="261132" y="0"/>
                    <a:pt x="444963" y="152494"/>
                    <a:pt x="519324" y="367998"/>
                  </a:cubicBezTo>
                  <a:lnTo>
                    <a:pt x="543427" y="460740"/>
                  </a:lnTo>
                  <a:lnTo>
                    <a:pt x="577194" y="463719"/>
                  </a:lnTo>
                  <a:cubicBezTo>
                    <a:pt x="766321" y="497585"/>
                    <a:pt x="921977" y="611855"/>
                    <a:pt x="995485" y="7639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任意多边形 26">
              <a:extLst>
                <a:ext uri="{FF2B5EF4-FFF2-40B4-BE49-F238E27FC236}">
                  <a16:creationId xmlns:a16="http://schemas.microsoft.com/office/drawing/2014/main" id="{BD0BCBA3-EA92-A469-ACEA-7103E4977999}"/>
                </a:ext>
              </a:extLst>
            </p:cNvPr>
            <p:cNvSpPr/>
            <p:nvPr/>
          </p:nvSpPr>
          <p:spPr>
            <a:xfrm rot="610869">
              <a:off x="3193279" y="1373828"/>
              <a:ext cx="239931" cy="45719"/>
            </a:xfrm>
            <a:custGeom>
              <a:avLst/>
              <a:gdLst>
                <a:gd name="connsiteX0" fmla="*/ 523250 w 1042875"/>
                <a:gd name="connsiteY0" fmla="*/ 0 h 247306"/>
                <a:gd name="connsiteX1" fmla="*/ 1008184 w 1042875"/>
                <a:gd name="connsiteY1" fmla="*/ 200866 h 247306"/>
                <a:gd name="connsiteX2" fmla="*/ 1042875 w 1042875"/>
                <a:gd name="connsiteY2" fmla="*/ 242912 h 247306"/>
                <a:gd name="connsiteX3" fmla="*/ 933921 w 1042875"/>
                <a:gd name="connsiteY3" fmla="*/ 200443 h 247306"/>
                <a:gd name="connsiteX4" fmla="*/ 527073 w 1042875"/>
                <a:gd name="connsiteY4" fmla="*/ 141455 h 247306"/>
                <a:gd name="connsiteX5" fmla="*/ 120225 w 1042875"/>
                <a:gd name="connsiteY5" fmla="*/ 200443 h 247306"/>
                <a:gd name="connsiteX6" fmla="*/ 0 w 1042875"/>
                <a:gd name="connsiteY6" fmla="*/ 247306 h 247306"/>
                <a:gd name="connsiteX7" fmla="*/ 38316 w 1042875"/>
                <a:gd name="connsiteY7" fmla="*/ 200866 h 247306"/>
                <a:gd name="connsiteX8" fmla="*/ 523250 w 1042875"/>
                <a:gd name="connsiteY8" fmla="*/ 0 h 247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2875" h="247306">
                  <a:moveTo>
                    <a:pt x="523250" y="0"/>
                  </a:moveTo>
                  <a:cubicBezTo>
                    <a:pt x="712629" y="0"/>
                    <a:pt x="884079" y="76761"/>
                    <a:pt x="1008184" y="200866"/>
                  </a:cubicBezTo>
                  <a:lnTo>
                    <a:pt x="1042875" y="242912"/>
                  </a:lnTo>
                  <a:lnTo>
                    <a:pt x="933921" y="200443"/>
                  </a:lnTo>
                  <a:cubicBezTo>
                    <a:pt x="808872" y="162459"/>
                    <a:pt x="671388" y="141455"/>
                    <a:pt x="527073" y="141455"/>
                  </a:cubicBezTo>
                  <a:cubicBezTo>
                    <a:pt x="382758" y="141455"/>
                    <a:pt x="245274" y="162459"/>
                    <a:pt x="120225" y="200443"/>
                  </a:cubicBezTo>
                  <a:lnTo>
                    <a:pt x="0" y="247306"/>
                  </a:lnTo>
                  <a:lnTo>
                    <a:pt x="38316" y="200866"/>
                  </a:lnTo>
                  <a:cubicBezTo>
                    <a:pt x="162422" y="76761"/>
                    <a:pt x="333872" y="0"/>
                    <a:pt x="5232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673D6C2B-5B19-1A7B-F14F-753E34352008}"/>
              </a:ext>
            </a:extLst>
          </p:cNvPr>
          <p:cNvGrpSpPr/>
          <p:nvPr/>
        </p:nvGrpSpPr>
        <p:grpSpPr>
          <a:xfrm>
            <a:off x="180060" y="261679"/>
            <a:ext cx="279048" cy="394155"/>
            <a:chOff x="2044835" y="1472926"/>
            <a:chExt cx="1309607" cy="1849821"/>
          </a:xfrm>
        </p:grpSpPr>
        <p:sp>
          <p:nvSpPr>
            <p:cNvPr id="29" name="椭圆 1">
              <a:extLst>
                <a:ext uri="{FF2B5EF4-FFF2-40B4-BE49-F238E27FC236}">
                  <a16:creationId xmlns:a16="http://schemas.microsoft.com/office/drawing/2014/main" id="{B0A7D37B-7FAC-DB3C-2F24-9DC8DBFF31C7}"/>
                </a:ext>
              </a:extLst>
            </p:cNvPr>
            <p:cNvSpPr/>
            <p:nvPr/>
          </p:nvSpPr>
          <p:spPr>
            <a:xfrm rot="21199700">
              <a:off x="2044835" y="1548688"/>
              <a:ext cx="661916" cy="1394539"/>
            </a:xfrm>
            <a:custGeom>
              <a:avLst/>
              <a:gdLst/>
              <a:ahLst/>
              <a:cxnLst/>
              <a:rect l="l" t="t" r="r" b="b"/>
              <a:pathLst>
                <a:path w="1023279" h="2155865">
                  <a:moveTo>
                    <a:pt x="987807" y="0"/>
                  </a:moveTo>
                  <a:lnTo>
                    <a:pt x="1023279" y="1535"/>
                  </a:lnTo>
                  <a:lnTo>
                    <a:pt x="1023279" y="2155865"/>
                  </a:lnTo>
                  <a:cubicBezTo>
                    <a:pt x="928106" y="2155503"/>
                    <a:pt x="876542" y="2151442"/>
                    <a:pt x="718072" y="2146538"/>
                  </a:cubicBezTo>
                  <a:cubicBezTo>
                    <a:pt x="501793" y="1979917"/>
                    <a:pt x="44594" y="1661649"/>
                    <a:pt x="3190" y="1155303"/>
                  </a:cubicBezTo>
                  <a:cubicBezTo>
                    <a:pt x="-52184" y="339077"/>
                    <a:pt x="626793" y="2434"/>
                    <a:pt x="987807" y="0"/>
                  </a:cubicBezTo>
                  <a:close/>
                </a:path>
              </a:pathLst>
            </a:cu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1">
              <a:extLst>
                <a:ext uri="{FF2B5EF4-FFF2-40B4-BE49-F238E27FC236}">
                  <a16:creationId xmlns:a16="http://schemas.microsoft.com/office/drawing/2014/main" id="{5A594787-836E-66E1-4674-8E4F1C6DC688}"/>
                </a:ext>
              </a:extLst>
            </p:cNvPr>
            <p:cNvSpPr/>
            <p:nvPr/>
          </p:nvSpPr>
          <p:spPr>
            <a:xfrm rot="21199700">
              <a:off x="2285459" y="1534663"/>
              <a:ext cx="420434" cy="1393832"/>
            </a:xfrm>
            <a:custGeom>
              <a:avLst/>
              <a:gdLst/>
              <a:ahLst/>
              <a:cxnLst/>
              <a:rect l="l" t="t" r="r" b="b"/>
              <a:pathLst>
                <a:path w="649963" h="2154772">
                  <a:moveTo>
                    <a:pt x="639749" y="0"/>
                  </a:moveTo>
                  <a:lnTo>
                    <a:pt x="649963" y="442"/>
                  </a:lnTo>
                  <a:lnTo>
                    <a:pt x="649963" y="2154772"/>
                  </a:lnTo>
                  <a:cubicBezTo>
                    <a:pt x="554924" y="2154411"/>
                    <a:pt x="503371" y="2150360"/>
                    <a:pt x="345422" y="2145467"/>
                  </a:cubicBezTo>
                  <a:cubicBezTo>
                    <a:pt x="173700" y="1932765"/>
                    <a:pt x="28030" y="1665053"/>
                    <a:pt x="3756" y="1336581"/>
                  </a:cubicBezTo>
                  <a:cubicBezTo>
                    <a:pt x="-38896" y="640931"/>
                    <a:pt x="288527" y="212705"/>
                    <a:pt x="639749" y="0"/>
                  </a:cubicBezTo>
                  <a:close/>
                </a:path>
              </a:pathLst>
            </a:custGeom>
            <a:solidFill>
              <a:srgbClr val="00B0F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1">
              <a:extLst>
                <a:ext uri="{FF2B5EF4-FFF2-40B4-BE49-F238E27FC236}">
                  <a16:creationId xmlns:a16="http://schemas.microsoft.com/office/drawing/2014/main" id="{A5C008CA-E0FF-E7EA-1263-FCCBCA1C2C12}"/>
                </a:ext>
              </a:extLst>
            </p:cNvPr>
            <p:cNvSpPr/>
            <p:nvPr/>
          </p:nvSpPr>
          <p:spPr>
            <a:xfrm rot="21199700" flipH="1">
              <a:off x="2692526" y="1472926"/>
              <a:ext cx="661916" cy="1394539"/>
            </a:xfrm>
            <a:custGeom>
              <a:avLst/>
              <a:gdLst/>
              <a:ahLst/>
              <a:cxnLst/>
              <a:rect l="l" t="t" r="r" b="b"/>
              <a:pathLst>
                <a:path w="1023279" h="2155865">
                  <a:moveTo>
                    <a:pt x="987807" y="0"/>
                  </a:moveTo>
                  <a:lnTo>
                    <a:pt x="1023279" y="1535"/>
                  </a:lnTo>
                  <a:lnTo>
                    <a:pt x="1023279" y="2155865"/>
                  </a:lnTo>
                  <a:cubicBezTo>
                    <a:pt x="928106" y="2155503"/>
                    <a:pt x="876542" y="2151442"/>
                    <a:pt x="718072" y="2146538"/>
                  </a:cubicBezTo>
                  <a:cubicBezTo>
                    <a:pt x="501793" y="1979917"/>
                    <a:pt x="44594" y="1661649"/>
                    <a:pt x="3190" y="1155303"/>
                  </a:cubicBezTo>
                  <a:cubicBezTo>
                    <a:pt x="-52184" y="339077"/>
                    <a:pt x="626793" y="2434"/>
                    <a:pt x="987807" y="0"/>
                  </a:cubicBezTo>
                  <a:close/>
                </a:path>
              </a:pathLst>
            </a:custGeom>
            <a:solidFill>
              <a:srgbClr val="00B0F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1">
              <a:extLst>
                <a:ext uri="{FF2B5EF4-FFF2-40B4-BE49-F238E27FC236}">
                  <a16:creationId xmlns:a16="http://schemas.microsoft.com/office/drawing/2014/main" id="{EF691057-F22E-061D-B686-E56198F834A7}"/>
                </a:ext>
              </a:extLst>
            </p:cNvPr>
            <p:cNvSpPr/>
            <p:nvPr/>
          </p:nvSpPr>
          <p:spPr>
            <a:xfrm rot="21199700" flipH="1">
              <a:off x="2693301" y="1486957"/>
              <a:ext cx="420434" cy="1393832"/>
            </a:xfrm>
            <a:custGeom>
              <a:avLst/>
              <a:gdLst/>
              <a:ahLst/>
              <a:cxnLst/>
              <a:rect l="l" t="t" r="r" b="b"/>
              <a:pathLst>
                <a:path w="649963" h="2154772">
                  <a:moveTo>
                    <a:pt x="639749" y="0"/>
                  </a:moveTo>
                  <a:lnTo>
                    <a:pt x="649963" y="442"/>
                  </a:lnTo>
                  <a:lnTo>
                    <a:pt x="649963" y="2154772"/>
                  </a:lnTo>
                  <a:cubicBezTo>
                    <a:pt x="554924" y="2154411"/>
                    <a:pt x="503371" y="2150360"/>
                    <a:pt x="345422" y="2145467"/>
                  </a:cubicBezTo>
                  <a:cubicBezTo>
                    <a:pt x="173700" y="1932765"/>
                    <a:pt x="28030" y="1665053"/>
                    <a:pt x="3756" y="1336581"/>
                  </a:cubicBezTo>
                  <a:cubicBezTo>
                    <a:pt x="-38896" y="640931"/>
                    <a:pt x="288527" y="212705"/>
                    <a:pt x="639749" y="0"/>
                  </a:cubicBezTo>
                  <a:close/>
                </a:path>
              </a:pathLst>
            </a:cu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12">
              <a:extLst>
                <a:ext uri="{FF2B5EF4-FFF2-40B4-BE49-F238E27FC236}">
                  <a16:creationId xmlns:a16="http://schemas.microsoft.com/office/drawing/2014/main" id="{BB934518-23B9-AF71-78E0-0A0498F8D95E}"/>
                </a:ext>
              </a:extLst>
            </p:cNvPr>
            <p:cNvSpPr/>
            <p:nvPr/>
          </p:nvSpPr>
          <p:spPr>
            <a:xfrm rot="21199700">
              <a:off x="2390439" y="1514718"/>
              <a:ext cx="476994" cy="115683"/>
            </a:xfrm>
            <a:custGeom>
              <a:avLst/>
              <a:gdLst/>
              <a:ahLst/>
              <a:cxnLst/>
              <a:rect l="l" t="t" r="r" b="b"/>
              <a:pathLst>
                <a:path w="737401" h="178838">
                  <a:moveTo>
                    <a:pt x="340811" y="0"/>
                  </a:moveTo>
                  <a:lnTo>
                    <a:pt x="361116" y="879"/>
                  </a:lnTo>
                  <a:lnTo>
                    <a:pt x="361116" y="442"/>
                  </a:lnTo>
                  <a:lnTo>
                    <a:pt x="365717" y="243"/>
                  </a:lnTo>
                  <a:cubicBezTo>
                    <a:pt x="365825" y="147"/>
                    <a:pt x="365946" y="74"/>
                    <a:pt x="366068" y="0"/>
                  </a:cubicBezTo>
                  <a:lnTo>
                    <a:pt x="368699" y="114"/>
                  </a:lnTo>
                  <a:lnTo>
                    <a:pt x="371330" y="0"/>
                  </a:lnTo>
                  <a:lnTo>
                    <a:pt x="371680" y="243"/>
                  </a:lnTo>
                  <a:lnTo>
                    <a:pt x="376282" y="442"/>
                  </a:lnTo>
                  <a:lnTo>
                    <a:pt x="376282" y="879"/>
                  </a:lnTo>
                  <a:lnTo>
                    <a:pt x="396589" y="0"/>
                  </a:lnTo>
                  <a:cubicBezTo>
                    <a:pt x="494035" y="657"/>
                    <a:pt x="614647" y="25664"/>
                    <a:pt x="737401" y="78657"/>
                  </a:cubicBezTo>
                  <a:cubicBezTo>
                    <a:pt x="726903" y="134710"/>
                    <a:pt x="565744" y="178838"/>
                    <a:pt x="368700" y="178838"/>
                  </a:cubicBezTo>
                  <a:cubicBezTo>
                    <a:pt x="171657" y="178838"/>
                    <a:pt x="10498" y="134710"/>
                    <a:pt x="0" y="78657"/>
                  </a:cubicBezTo>
                  <a:cubicBezTo>
                    <a:pt x="122753" y="25664"/>
                    <a:pt x="243365" y="657"/>
                    <a:pt x="340811" y="0"/>
                  </a:cubicBezTo>
                  <a:close/>
                </a:path>
              </a:pathLst>
            </a:cu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B42ACF56-9C16-A42A-C8A0-5F72AFC061CB}"/>
                </a:ext>
              </a:extLst>
            </p:cNvPr>
            <p:cNvGrpSpPr/>
            <p:nvPr/>
          </p:nvGrpSpPr>
          <p:grpSpPr>
            <a:xfrm>
              <a:off x="2660429" y="2876775"/>
              <a:ext cx="328970" cy="445972"/>
              <a:chOff x="2592215" y="2837140"/>
              <a:chExt cx="459661" cy="623145"/>
            </a:xfrm>
          </p:grpSpPr>
          <p:sp>
            <p:nvSpPr>
              <p:cNvPr id="35" name="矩形 34">
                <a:extLst>
                  <a:ext uri="{FF2B5EF4-FFF2-40B4-BE49-F238E27FC236}">
                    <a16:creationId xmlns:a16="http://schemas.microsoft.com/office/drawing/2014/main" id="{FA8BB6FF-182F-8D1A-B449-E2719987C0B8}"/>
                  </a:ext>
                </a:extLst>
              </p:cNvPr>
              <p:cNvSpPr/>
              <p:nvPr/>
            </p:nvSpPr>
            <p:spPr>
              <a:xfrm rot="20899700">
                <a:off x="2620727" y="2875153"/>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5E4D8FD5-5803-7EAE-77B6-7B8B6E7A00AF}"/>
                  </a:ext>
                </a:extLst>
              </p:cNvPr>
              <p:cNvSpPr/>
              <p:nvPr/>
            </p:nvSpPr>
            <p:spPr>
              <a:xfrm rot="21499700">
                <a:off x="2945714" y="2837140"/>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E8749398-374C-A8EA-1C18-0A8A33C87798}"/>
                  </a:ext>
                </a:extLst>
              </p:cNvPr>
              <p:cNvSpPr/>
              <p:nvPr/>
            </p:nvSpPr>
            <p:spPr>
              <a:xfrm rot="21259700">
                <a:off x="2827857" y="2850926"/>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4FBD2031-506D-51F4-8FA3-9FE66D6AD81C}"/>
                  </a:ext>
                </a:extLst>
              </p:cNvPr>
              <p:cNvSpPr/>
              <p:nvPr/>
            </p:nvSpPr>
            <p:spPr>
              <a:xfrm rot="21139700">
                <a:off x="2725042" y="2862953"/>
                <a:ext cx="29574" cy="4693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17">
                <a:extLst>
                  <a:ext uri="{FF2B5EF4-FFF2-40B4-BE49-F238E27FC236}">
                    <a16:creationId xmlns:a16="http://schemas.microsoft.com/office/drawing/2014/main" id="{6618BE8B-3955-E4AC-2429-0448DB5CC9AD}"/>
                  </a:ext>
                </a:extLst>
              </p:cNvPr>
              <p:cNvSpPr/>
              <p:nvPr/>
            </p:nvSpPr>
            <p:spPr>
              <a:xfrm rot="21199700">
                <a:off x="2592215" y="3136526"/>
                <a:ext cx="459661" cy="323759"/>
              </a:xfrm>
              <a:custGeom>
                <a:avLst/>
                <a:gdLst>
                  <a:gd name="connsiteX0" fmla="*/ 95250 w 995288"/>
                  <a:gd name="connsiteY0" fmla="*/ 0 h 932556"/>
                  <a:gd name="connsiteX1" fmla="*/ 887338 w 995288"/>
                  <a:gd name="connsiteY1" fmla="*/ 0 h 932556"/>
                  <a:gd name="connsiteX2" fmla="*/ 995288 w 995288"/>
                  <a:gd name="connsiteY2" fmla="*/ 648072 h 932556"/>
                  <a:gd name="connsiteX3" fmla="*/ 0 w 995288"/>
                  <a:gd name="connsiteY3" fmla="*/ 654422 h 932556"/>
                  <a:gd name="connsiteX4" fmla="*/ 95250 w 995288"/>
                  <a:gd name="connsiteY4" fmla="*/ 0 h 932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288" h="932556">
                    <a:moveTo>
                      <a:pt x="95250" y="0"/>
                    </a:moveTo>
                    <a:cubicBezTo>
                      <a:pt x="352609" y="66552"/>
                      <a:pt x="629980" y="84299"/>
                      <a:pt x="887338" y="0"/>
                    </a:cubicBezTo>
                    <a:lnTo>
                      <a:pt x="995288" y="648072"/>
                    </a:lnTo>
                    <a:cubicBezTo>
                      <a:pt x="959859" y="1054472"/>
                      <a:pt x="10029" y="997322"/>
                      <a:pt x="0" y="654422"/>
                    </a:cubicBezTo>
                    <a:lnTo>
                      <a:pt x="9525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3" name="组合 132">
            <a:extLst>
              <a:ext uri="{FF2B5EF4-FFF2-40B4-BE49-F238E27FC236}">
                <a16:creationId xmlns:a16="http://schemas.microsoft.com/office/drawing/2014/main" id="{7195101F-AF18-B0AA-2A40-5BE13FFB2086}"/>
              </a:ext>
            </a:extLst>
          </p:cNvPr>
          <p:cNvGrpSpPr/>
          <p:nvPr/>
        </p:nvGrpSpPr>
        <p:grpSpPr>
          <a:xfrm>
            <a:off x="542786" y="923240"/>
            <a:ext cx="2431526" cy="1486047"/>
            <a:chOff x="1734791" y="403728"/>
            <a:chExt cx="3821041" cy="2647437"/>
          </a:xfrm>
        </p:grpSpPr>
        <p:sp>
          <p:nvSpPr>
            <p:cNvPr id="134" name="半闭框 133">
              <a:extLst>
                <a:ext uri="{FF2B5EF4-FFF2-40B4-BE49-F238E27FC236}">
                  <a16:creationId xmlns:a16="http://schemas.microsoft.com/office/drawing/2014/main" id="{7556397D-C951-BE45-24AE-9920572CD095}"/>
                </a:ext>
              </a:extLst>
            </p:cNvPr>
            <p:cNvSpPr/>
            <p:nvPr/>
          </p:nvSpPr>
          <p:spPr>
            <a:xfrm flipH="1">
              <a:off x="5328657" y="403728"/>
              <a:ext cx="227175" cy="227175"/>
            </a:xfrm>
            <a:prstGeom prst="halfFrame">
              <a:avLst>
                <a:gd name="adj1" fmla="val 15000"/>
                <a:gd name="adj2" fmla="val 1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5" name="半闭框 134">
              <a:extLst>
                <a:ext uri="{FF2B5EF4-FFF2-40B4-BE49-F238E27FC236}">
                  <a16:creationId xmlns:a16="http://schemas.microsoft.com/office/drawing/2014/main" id="{6747F946-A957-FE3E-F346-9D92DCB31425}"/>
                </a:ext>
              </a:extLst>
            </p:cNvPr>
            <p:cNvSpPr/>
            <p:nvPr/>
          </p:nvSpPr>
          <p:spPr>
            <a:xfrm rot="10800000" flipH="1">
              <a:off x="1734791" y="2823990"/>
              <a:ext cx="227175" cy="227175"/>
            </a:xfrm>
            <a:prstGeom prst="halfFrame">
              <a:avLst>
                <a:gd name="adj1" fmla="val 15000"/>
                <a:gd name="adj2" fmla="val 1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36" name="组合 135">
            <a:extLst>
              <a:ext uri="{FF2B5EF4-FFF2-40B4-BE49-F238E27FC236}">
                <a16:creationId xmlns:a16="http://schemas.microsoft.com/office/drawing/2014/main" id="{4E1B1F7E-EEDC-B8C8-5603-8B1F8B0F6B0D}"/>
              </a:ext>
            </a:extLst>
          </p:cNvPr>
          <p:cNvGrpSpPr/>
          <p:nvPr/>
        </p:nvGrpSpPr>
        <p:grpSpPr>
          <a:xfrm>
            <a:off x="542785" y="923240"/>
            <a:ext cx="2431527" cy="1486047"/>
            <a:chOff x="1664672" y="2133600"/>
            <a:chExt cx="3821043" cy="2647437"/>
          </a:xfrm>
        </p:grpSpPr>
        <p:sp>
          <p:nvSpPr>
            <p:cNvPr id="137" name="半闭框 136">
              <a:extLst>
                <a:ext uri="{FF2B5EF4-FFF2-40B4-BE49-F238E27FC236}">
                  <a16:creationId xmlns:a16="http://schemas.microsoft.com/office/drawing/2014/main" id="{7E16CFA2-3906-B762-B5D0-C4F847B5349D}"/>
                </a:ext>
              </a:extLst>
            </p:cNvPr>
            <p:cNvSpPr/>
            <p:nvPr/>
          </p:nvSpPr>
          <p:spPr>
            <a:xfrm>
              <a:off x="1664672" y="2133600"/>
              <a:ext cx="227175" cy="227175"/>
            </a:xfrm>
            <a:prstGeom prst="halfFrame">
              <a:avLst>
                <a:gd name="adj1" fmla="val 15000"/>
                <a:gd name="adj2" fmla="val 1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8" name="半闭框 137">
              <a:extLst>
                <a:ext uri="{FF2B5EF4-FFF2-40B4-BE49-F238E27FC236}">
                  <a16:creationId xmlns:a16="http://schemas.microsoft.com/office/drawing/2014/main" id="{7CFA72F8-D6B1-7FDD-800A-01DEF624F049}"/>
                </a:ext>
              </a:extLst>
            </p:cNvPr>
            <p:cNvSpPr/>
            <p:nvPr/>
          </p:nvSpPr>
          <p:spPr>
            <a:xfrm rot="10800000">
              <a:off x="5258540" y="4553862"/>
              <a:ext cx="227175" cy="227175"/>
            </a:xfrm>
            <a:prstGeom prst="halfFrame">
              <a:avLst>
                <a:gd name="adj1" fmla="val 15000"/>
                <a:gd name="adj2" fmla="val 1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9" name="TextBox 6">
            <a:extLst>
              <a:ext uri="{FF2B5EF4-FFF2-40B4-BE49-F238E27FC236}">
                <a16:creationId xmlns:a16="http://schemas.microsoft.com/office/drawing/2014/main" id="{004AA195-EA7E-6937-2D95-55F258A30717}"/>
              </a:ext>
            </a:extLst>
          </p:cNvPr>
          <p:cNvSpPr txBox="1">
            <a:spLocks noChangeArrowheads="1"/>
          </p:cNvSpPr>
          <p:nvPr/>
        </p:nvSpPr>
        <p:spPr bwMode="auto">
          <a:xfrm>
            <a:off x="4245523" y="1303109"/>
            <a:ext cx="3308423" cy="132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spAutoFit/>
          </a:bodyPr>
          <a:lstStyle/>
          <a:p>
            <a:pPr fontAlgn="base">
              <a:lnSpc>
                <a:spcPct val="150000"/>
              </a:lnSpc>
              <a:spcBef>
                <a:spcPct val="0"/>
              </a:spcBef>
              <a:spcAft>
                <a:spcPct val="0"/>
              </a:spcAft>
            </a:pPr>
            <a:r>
              <a:rPr lang="zh-CN" altLang="en-US" sz="1400" spc="75" dirty="0">
                <a:solidFill>
                  <a:schemeClr val="bg1"/>
                </a:solidFill>
                <a:latin typeface="微软雅黑" panose="020B0503020204020204" pitchFamily="34" charset="-122"/>
                <a:ea typeface="微软雅黑" panose="020B0503020204020204" pitchFamily="34" charset="-122"/>
                <a:cs typeface="+mn-ea"/>
                <a:sym typeface="+mn-lt"/>
              </a:rPr>
              <a:t>时间维度上三个簇有不同的通话时段特点：上午、晚上、全天。</a:t>
            </a:r>
            <a:r>
              <a:rPr lang="en-US" altLang="zh-CN" sz="1400" spc="75" dirty="0">
                <a:solidFill>
                  <a:schemeClr val="bg1"/>
                </a:solidFill>
                <a:latin typeface="微软雅黑" panose="020B0503020204020204" pitchFamily="34" charset="-122"/>
                <a:ea typeface="微软雅黑" panose="020B0503020204020204" pitchFamily="34" charset="-122"/>
                <a:cs typeface="+mn-ea"/>
                <a:sym typeface="+mn-lt"/>
              </a:rPr>
              <a:t>2</a:t>
            </a:r>
            <a:r>
              <a:rPr lang="zh-CN" altLang="en-US" sz="1400" spc="75" dirty="0">
                <a:solidFill>
                  <a:schemeClr val="bg1"/>
                </a:solidFill>
                <a:latin typeface="微软雅黑" panose="020B0503020204020204" pitchFamily="34" charset="-122"/>
                <a:ea typeface="微软雅黑" panose="020B0503020204020204" pitchFamily="34" charset="-122"/>
                <a:cs typeface="+mn-ea"/>
                <a:sym typeface="+mn-lt"/>
              </a:rPr>
              <a:t>号簇的全天特点不明显，说明划分的过程被其它属性影响</a:t>
            </a:r>
            <a:endParaRPr lang="zh-CN" altLang="zh-CN" sz="1400" spc="75"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40" name="圆角矩形 139">
            <a:extLst>
              <a:ext uri="{FF2B5EF4-FFF2-40B4-BE49-F238E27FC236}">
                <a16:creationId xmlns:a16="http://schemas.microsoft.com/office/drawing/2014/main" id="{AD357127-EDCB-3181-D274-F546BCD223A5}"/>
              </a:ext>
            </a:extLst>
          </p:cNvPr>
          <p:cNvSpPr/>
          <p:nvPr/>
        </p:nvSpPr>
        <p:spPr>
          <a:xfrm>
            <a:off x="4392751" y="833688"/>
            <a:ext cx="1952625" cy="306621"/>
          </a:xfrm>
          <a:prstGeom prst="roundRect">
            <a:avLst>
              <a:gd name="adj" fmla="val 5000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id="{7A375C18-BB55-6C03-17D3-F6177CFA3728}"/>
              </a:ext>
            </a:extLst>
          </p:cNvPr>
          <p:cNvSpPr/>
          <p:nvPr/>
        </p:nvSpPr>
        <p:spPr>
          <a:xfrm>
            <a:off x="4632323" y="817721"/>
            <a:ext cx="1425390" cy="338554"/>
          </a:xfrm>
          <a:prstGeom prst="rect">
            <a:avLst/>
          </a:prstGeom>
        </p:spPr>
        <p:txBody>
          <a:bodyPr wrap="none">
            <a:spAutoFit/>
          </a:bodyPr>
          <a:lstStyle/>
          <a:p>
            <a:r>
              <a:rPr lang="zh-CN" altLang="en-US" sz="1600" b="1" dirty="0">
                <a:solidFill>
                  <a:schemeClr val="bg1"/>
                </a:solidFill>
              </a:rPr>
              <a:t>从时间角度看</a:t>
            </a:r>
          </a:p>
        </p:txBody>
      </p:sp>
      <p:grpSp>
        <p:nvGrpSpPr>
          <p:cNvPr id="4" name="组合 3">
            <a:extLst>
              <a:ext uri="{FF2B5EF4-FFF2-40B4-BE49-F238E27FC236}">
                <a16:creationId xmlns:a16="http://schemas.microsoft.com/office/drawing/2014/main" id="{54BEEDBB-4658-0E1B-3FE8-DFA6CFACD27E}"/>
              </a:ext>
            </a:extLst>
          </p:cNvPr>
          <p:cNvGrpSpPr/>
          <p:nvPr/>
        </p:nvGrpSpPr>
        <p:grpSpPr>
          <a:xfrm>
            <a:off x="563499" y="2923657"/>
            <a:ext cx="2431526" cy="1486047"/>
            <a:chOff x="1734791" y="403728"/>
            <a:chExt cx="3821041" cy="2647437"/>
          </a:xfrm>
        </p:grpSpPr>
        <p:sp>
          <p:nvSpPr>
            <p:cNvPr id="5" name="半闭框 4">
              <a:extLst>
                <a:ext uri="{FF2B5EF4-FFF2-40B4-BE49-F238E27FC236}">
                  <a16:creationId xmlns:a16="http://schemas.microsoft.com/office/drawing/2014/main" id="{1CBF888E-9563-8597-F45E-3A3FDF13075A}"/>
                </a:ext>
              </a:extLst>
            </p:cNvPr>
            <p:cNvSpPr/>
            <p:nvPr/>
          </p:nvSpPr>
          <p:spPr>
            <a:xfrm flipH="1">
              <a:off x="5328657" y="403728"/>
              <a:ext cx="227175" cy="227175"/>
            </a:xfrm>
            <a:prstGeom prst="halfFrame">
              <a:avLst>
                <a:gd name="adj1" fmla="val 15000"/>
                <a:gd name="adj2" fmla="val 1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半闭框 5">
              <a:extLst>
                <a:ext uri="{FF2B5EF4-FFF2-40B4-BE49-F238E27FC236}">
                  <a16:creationId xmlns:a16="http://schemas.microsoft.com/office/drawing/2014/main" id="{6638D8DB-9434-0A41-D3D3-96BCE14E5FEE}"/>
                </a:ext>
              </a:extLst>
            </p:cNvPr>
            <p:cNvSpPr/>
            <p:nvPr/>
          </p:nvSpPr>
          <p:spPr>
            <a:xfrm rot="10800000" flipH="1">
              <a:off x="1734791" y="2823990"/>
              <a:ext cx="227175" cy="227175"/>
            </a:xfrm>
            <a:prstGeom prst="halfFrame">
              <a:avLst>
                <a:gd name="adj1" fmla="val 15000"/>
                <a:gd name="adj2" fmla="val 1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 name="组合 7">
            <a:extLst>
              <a:ext uri="{FF2B5EF4-FFF2-40B4-BE49-F238E27FC236}">
                <a16:creationId xmlns:a16="http://schemas.microsoft.com/office/drawing/2014/main" id="{9AEDB540-1850-6BF7-4416-93C87D80B3FF}"/>
              </a:ext>
            </a:extLst>
          </p:cNvPr>
          <p:cNvGrpSpPr/>
          <p:nvPr/>
        </p:nvGrpSpPr>
        <p:grpSpPr>
          <a:xfrm>
            <a:off x="542785" y="2928966"/>
            <a:ext cx="2431527" cy="1486047"/>
            <a:chOff x="1664672" y="2133600"/>
            <a:chExt cx="3821043" cy="2647437"/>
          </a:xfrm>
        </p:grpSpPr>
        <p:sp>
          <p:nvSpPr>
            <p:cNvPr id="9" name="半闭框 8">
              <a:extLst>
                <a:ext uri="{FF2B5EF4-FFF2-40B4-BE49-F238E27FC236}">
                  <a16:creationId xmlns:a16="http://schemas.microsoft.com/office/drawing/2014/main" id="{CA13285B-D105-087A-4A50-AB428961576F}"/>
                </a:ext>
              </a:extLst>
            </p:cNvPr>
            <p:cNvSpPr/>
            <p:nvPr/>
          </p:nvSpPr>
          <p:spPr>
            <a:xfrm>
              <a:off x="1664672" y="2133600"/>
              <a:ext cx="227175" cy="227175"/>
            </a:xfrm>
            <a:prstGeom prst="halfFrame">
              <a:avLst>
                <a:gd name="adj1" fmla="val 15000"/>
                <a:gd name="adj2" fmla="val 1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a:extLst>
                <a:ext uri="{FF2B5EF4-FFF2-40B4-BE49-F238E27FC236}">
                  <a16:creationId xmlns:a16="http://schemas.microsoft.com/office/drawing/2014/main" id="{BC5F10C2-68EA-EF77-B896-D52A6EA68741}"/>
                </a:ext>
              </a:extLst>
            </p:cNvPr>
            <p:cNvSpPr/>
            <p:nvPr/>
          </p:nvSpPr>
          <p:spPr>
            <a:xfrm rot="10800000">
              <a:off x="5258540" y="4553862"/>
              <a:ext cx="227175" cy="227175"/>
            </a:xfrm>
            <a:prstGeom prst="halfFrame">
              <a:avLst>
                <a:gd name="adj1" fmla="val 15000"/>
                <a:gd name="adj2" fmla="val 1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Box 6">
            <a:extLst>
              <a:ext uri="{FF2B5EF4-FFF2-40B4-BE49-F238E27FC236}">
                <a16:creationId xmlns:a16="http://schemas.microsoft.com/office/drawing/2014/main" id="{8966760B-580B-82F9-97F2-CF8A1B62957C}"/>
              </a:ext>
            </a:extLst>
          </p:cNvPr>
          <p:cNvSpPr txBox="1">
            <a:spLocks noChangeArrowheads="1"/>
          </p:cNvSpPr>
          <p:nvPr/>
        </p:nvSpPr>
        <p:spPr bwMode="auto">
          <a:xfrm>
            <a:off x="4245523" y="3430891"/>
            <a:ext cx="3308423" cy="677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spAutoFit/>
          </a:bodyPr>
          <a:lstStyle/>
          <a:p>
            <a:pPr fontAlgn="base">
              <a:lnSpc>
                <a:spcPct val="150000"/>
              </a:lnSpc>
              <a:spcBef>
                <a:spcPct val="0"/>
              </a:spcBef>
              <a:spcAft>
                <a:spcPct val="0"/>
              </a:spcAft>
            </a:pPr>
            <a:r>
              <a:rPr lang="zh-CN" altLang="en-US" sz="1400" spc="75" dirty="0">
                <a:solidFill>
                  <a:schemeClr val="bg1"/>
                </a:solidFill>
                <a:latin typeface="微软雅黑" panose="020B0503020204020204" pitchFamily="34" charset="-122"/>
                <a:ea typeface="微软雅黑" panose="020B0503020204020204" pitchFamily="34" charset="-122"/>
                <a:cs typeface="+mn-ea"/>
                <a:sym typeface="+mn-lt"/>
              </a:rPr>
              <a:t>通话类型上，</a:t>
            </a:r>
            <a:r>
              <a:rPr lang="en-US" altLang="zh-CN" sz="1400" spc="75" dirty="0">
                <a:solidFill>
                  <a:schemeClr val="bg1"/>
                </a:solidFill>
                <a:latin typeface="微软雅黑" panose="020B0503020204020204" pitchFamily="34" charset="-122"/>
                <a:ea typeface="微软雅黑" panose="020B0503020204020204" pitchFamily="34" charset="-122"/>
                <a:cs typeface="+mn-ea"/>
                <a:sym typeface="+mn-lt"/>
              </a:rPr>
              <a:t>2</a:t>
            </a:r>
            <a:r>
              <a:rPr lang="zh-CN" altLang="en-US" sz="1400" spc="75" dirty="0">
                <a:solidFill>
                  <a:schemeClr val="bg1"/>
                </a:solidFill>
                <a:latin typeface="微软雅黑" panose="020B0503020204020204" pitchFamily="34" charset="-122"/>
                <a:ea typeface="微软雅黑" panose="020B0503020204020204" pitchFamily="34" charset="-122"/>
                <a:cs typeface="+mn-ea"/>
                <a:sym typeface="+mn-lt"/>
              </a:rPr>
              <a:t>号簇的市话明显比例更低，漫游和长途很多</a:t>
            </a:r>
            <a:endParaRPr lang="zh-CN" altLang="zh-CN" sz="1400" spc="75"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2" name="圆角矩形 139">
            <a:extLst>
              <a:ext uri="{FF2B5EF4-FFF2-40B4-BE49-F238E27FC236}">
                <a16:creationId xmlns:a16="http://schemas.microsoft.com/office/drawing/2014/main" id="{F914A036-6787-19C1-605E-200C4925824C}"/>
              </a:ext>
            </a:extLst>
          </p:cNvPr>
          <p:cNvSpPr/>
          <p:nvPr/>
        </p:nvSpPr>
        <p:spPr>
          <a:xfrm>
            <a:off x="4396948" y="2991663"/>
            <a:ext cx="1952625" cy="306621"/>
          </a:xfrm>
          <a:prstGeom prst="roundRect">
            <a:avLst>
              <a:gd name="adj" fmla="val 5000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96896C80-BBCA-389D-62CD-F35BBDC7D521}"/>
              </a:ext>
            </a:extLst>
          </p:cNvPr>
          <p:cNvSpPr/>
          <p:nvPr/>
        </p:nvSpPr>
        <p:spPr>
          <a:xfrm>
            <a:off x="4632323" y="2959730"/>
            <a:ext cx="1425390" cy="338554"/>
          </a:xfrm>
          <a:prstGeom prst="rect">
            <a:avLst/>
          </a:prstGeom>
        </p:spPr>
        <p:txBody>
          <a:bodyPr wrap="none">
            <a:spAutoFit/>
          </a:bodyPr>
          <a:lstStyle/>
          <a:p>
            <a:r>
              <a:rPr lang="zh-CN" altLang="en-US" sz="1600" b="1" dirty="0">
                <a:solidFill>
                  <a:schemeClr val="bg1"/>
                </a:solidFill>
              </a:rPr>
              <a:t>从通话类型看</a:t>
            </a:r>
          </a:p>
        </p:txBody>
      </p:sp>
      <p:pic>
        <p:nvPicPr>
          <p:cNvPr id="7" name="图片 6">
            <a:extLst>
              <a:ext uri="{FF2B5EF4-FFF2-40B4-BE49-F238E27FC236}">
                <a16:creationId xmlns:a16="http://schemas.microsoft.com/office/drawing/2014/main" id="{167AD6AD-ADFB-FF5D-4516-3AEFD11374AF}"/>
              </a:ext>
            </a:extLst>
          </p:cNvPr>
          <p:cNvPicPr>
            <a:picLocks noChangeAspect="1"/>
          </p:cNvPicPr>
          <p:nvPr/>
        </p:nvPicPr>
        <p:blipFill>
          <a:blip r:embed="rId2"/>
          <a:stretch>
            <a:fillRect/>
          </a:stretch>
        </p:blipFill>
        <p:spPr>
          <a:xfrm>
            <a:off x="602295" y="986999"/>
            <a:ext cx="2316752" cy="1390220"/>
          </a:xfrm>
          <a:prstGeom prst="rect">
            <a:avLst/>
          </a:prstGeom>
        </p:spPr>
      </p:pic>
      <p:pic>
        <p:nvPicPr>
          <p:cNvPr id="14" name="图片 13">
            <a:extLst>
              <a:ext uri="{FF2B5EF4-FFF2-40B4-BE49-F238E27FC236}">
                <a16:creationId xmlns:a16="http://schemas.microsoft.com/office/drawing/2014/main" id="{52237B5B-8F3D-B57C-9B60-25E8961037B2}"/>
              </a:ext>
            </a:extLst>
          </p:cNvPr>
          <p:cNvPicPr>
            <a:picLocks noChangeAspect="1"/>
          </p:cNvPicPr>
          <p:nvPr/>
        </p:nvPicPr>
        <p:blipFill>
          <a:blip r:embed="rId3"/>
          <a:stretch>
            <a:fillRect/>
          </a:stretch>
        </p:blipFill>
        <p:spPr>
          <a:xfrm>
            <a:off x="616590" y="2981785"/>
            <a:ext cx="2318276" cy="1391027"/>
          </a:xfrm>
          <a:prstGeom prst="rect">
            <a:avLst/>
          </a:prstGeom>
        </p:spPr>
      </p:pic>
    </p:spTree>
    <p:extLst>
      <p:ext uri="{BB962C8B-B14F-4D97-AF65-F5344CB8AC3E}">
        <p14:creationId xmlns:p14="http://schemas.microsoft.com/office/powerpoint/2010/main" val="1759706211"/>
      </p:ext>
    </p:extLst>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10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600"/>
                                        <p:tgtEl>
                                          <p:spTgt spid="25"/>
                                        </p:tgtEl>
                                      </p:cBhvr>
                                    </p:animEffect>
                                  </p:childTnLst>
                                </p:cTn>
                              </p:par>
                              <p:par>
                                <p:cTn id="8" presetID="2" presetClass="entr" presetSubtype="4" accel="31000" decel="69000" fill="hold" nodeType="withEffect">
                                  <p:stCondLst>
                                    <p:cond delay="90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3100" fill="hold"/>
                                        <p:tgtEl>
                                          <p:spTgt spid="28"/>
                                        </p:tgtEl>
                                        <p:attrNameLst>
                                          <p:attrName>ppt_x</p:attrName>
                                        </p:attrNameLst>
                                      </p:cBhvr>
                                      <p:tavLst>
                                        <p:tav tm="0">
                                          <p:val>
                                            <p:strVal val="#ppt_x"/>
                                          </p:val>
                                        </p:tav>
                                        <p:tav tm="100000">
                                          <p:val>
                                            <p:strVal val="#ppt_x"/>
                                          </p:val>
                                        </p:tav>
                                      </p:tavLst>
                                    </p:anim>
                                    <p:anim calcmode="lin" valueType="num">
                                      <p:cBhvr additive="base">
                                        <p:cTn id="11" dur="3100" fill="hold"/>
                                        <p:tgtEl>
                                          <p:spTgt spid="28"/>
                                        </p:tgtEl>
                                        <p:attrNameLst>
                                          <p:attrName>ppt_y</p:attrName>
                                        </p:attrNameLst>
                                      </p:cBhvr>
                                      <p:tavLst>
                                        <p:tav tm="0">
                                          <p:val>
                                            <p:strVal val="1+#ppt_h/2"/>
                                          </p:val>
                                        </p:tav>
                                        <p:tav tm="100000">
                                          <p:val>
                                            <p:strVal val="#ppt_y"/>
                                          </p:val>
                                        </p:tav>
                                      </p:tavLst>
                                    </p:anim>
                                  </p:childTnLst>
                                </p:cTn>
                              </p:par>
                              <p:par>
                                <p:cTn id="12" presetID="23" presetClass="entr" presetSubtype="16" fill="hold" nodeType="withEffect">
                                  <p:stCondLst>
                                    <p:cond delay="900"/>
                                  </p:stCondLst>
                                  <p:childTnLst>
                                    <p:set>
                                      <p:cBhvr>
                                        <p:cTn id="13" dur="1" fill="hold">
                                          <p:stCondLst>
                                            <p:cond delay="0"/>
                                          </p:stCondLst>
                                        </p:cTn>
                                        <p:tgtEl>
                                          <p:spTgt spid="28"/>
                                        </p:tgtEl>
                                        <p:attrNameLst>
                                          <p:attrName>style.visibility</p:attrName>
                                        </p:attrNameLst>
                                      </p:cBhvr>
                                      <p:to>
                                        <p:strVal val="visible"/>
                                      </p:to>
                                    </p:set>
                                    <p:anim calcmode="lin" valueType="num">
                                      <p:cBhvr>
                                        <p:cTn id="14" dur="3600" fill="hold"/>
                                        <p:tgtEl>
                                          <p:spTgt spid="28"/>
                                        </p:tgtEl>
                                        <p:attrNameLst>
                                          <p:attrName>ppt_w</p:attrName>
                                        </p:attrNameLst>
                                      </p:cBhvr>
                                      <p:tavLst>
                                        <p:tav tm="0">
                                          <p:val>
                                            <p:fltVal val="0"/>
                                          </p:val>
                                        </p:tav>
                                        <p:tav tm="100000">
                                          <p:val>
                                            <p:strVal val="#ppt_w"/>
                                          </p:val>
                                        </p:tav>
                                      </p:tavLst>
                                    </p:anim>
                                    <p:anim calcmode="lin" valueType="num">
                                      <p:cBhvr>
                                        <p:cTn id="15" dur="3600" fill="hold"/>
                                        <p:tgtEl>
                                          <p:spTgt spid="28"/>
                                        </p:tgtEl>
                                        <p:attrNameLst>
                                          <p:attrName>ppt_h</p:attrName>
                                        </p:attrNameLst>
                                      </p:cBhvr>
                                      <p:tavLst>
                                        <p:tav tm="0">
                                          <p:val>
                                            <p:fltVal val="0"/>
                                          </p:val>
                                        </p:tav>
                                        <p:tav tm="100000">
                                          <p:val>
                                            <p:strVal val="#ppt_h"/>
                                          </p:val>
                                        </p:tav>
                                      </p:tavLst>
                                    </p:anim>
                                  </p:childTnLst>
                                </p:cTn>
                              </p:par>
                              <p:par>
                                <p:cTn id="16" presetID="23" presetClass="entr" presetSubtype="32" fill="hold" nodeType="withEffect">
                                  <p:stCondLst>
                                    <p:cond delay="600"/>
                                  </p:stCondLst>
                                  <p:childTnLst>
                                    <p:set>
                                      <p:cBhvr>
                                        <p:cTn id="17" dur="1" fill="hold">
                                          <p:stCondLst>
                                            <p:cond delay="0"/>
                                          </p:stCondLst>
                                        </p:cTn>
                                        <p:tgtEl>
                                          <p:spTgt spid="133"/>
                                        </p:tgtEl>
                                        <p:attrNameLst>
                                          <p:attrName>style.visibility</p:attrName>
                                        </p:attrNameLst>
                                      </p:cBhvr>
                                      <p:to>
                                        <p:strVal val="visible"/>
                                      </p:to>
                                    </p:set>
                                    <p:anim calcmode="lin" valueType="num">
                                      <p:cBhvr>
                                        <p:cTn id="18" dur="400" fill="hold"/>
                                        <p:tgtEl>
                                          <p:spTgt spid="133"/>
                                        </p:tgtEl>
                                        <p:attrNameLst>
                                          <p:attrName>ppt_w</p:attrName>
                                        </p:attrNameLst>
                                      </p:cBhvr>
                                      <p:tavLst>
                                        <p:tav tm="0">
                                          <p:val>
                                            <p:strVal val="4*#ppt_w"/>
                                          </p:val>
                                        </p:tav>
                                        <p:tav tm="100000">
                                          <p:val>
                                            <p:strVal val="#ppt_w"/>
                                          </p:val>
                                        </p:tav>
                                      </p:tavLst>
                                    </p:anim>
                                    <p:anim calcmode="lin" valueType="num">
                                      <p:cBhvr>
                                        <p:cTn id="19" dur="400" fill="hold"/>
                                        <p:tgtEl>
                                          <p:spTgt spid="133"/>
                                        </p:tgtEl>
                                        <p:attrNameLst>
                                          <p:attrName>ppt_h</p:attrName>
                                        </p:attrNameLst>
                                      </p:cBhvr>
                                      <p:tavLst>
                                        <p:tav tm="0">
                                          <p:val>
                                            <p:strVal val="4*#ppt_h"/>
                                          </p:val>
                                        </p:tav>
                                        <p:tav tm="100000">
                                          <p:val>
                                            <p:strVal val="#ppt_h"/>
                                          </p:val>
                                        </p:tav>
                                      </p:tavLst>
                                    </p:anim>
                                  </p:childTnLst>
                                </p:cTn>
                              </p:par>
                              <p:par>
                                <p:cTn id="20" presetID="23" presetClass="entr" presetSubtype="32" fill="hold" nodeType="withEffect">
                                  <p:stCondLst>
                                    <p:cond delay="800"/>
                                  </p:stCondLst>
                                  <p:childTnLst>
                                    <p:set>
                                      <p:cBhvr>
                                        <p:cTn id="21" dur="1" fill="hold">
                                          <p:stCondLst>
                                            <p:cond delay="0"/>
                                          </p:stCondLst>
                                        </p:cTn>
                                        <p:tgtEl>
                                          <p:spTgt spid="136"/>
                                        </p:tgtEl>
                                        <p:attrNameLst>
                                          <p:attrName>style.visibility</p:attrName>
                                        </p:attrNameLst>
                                      </p:cBhvr>
                                      <p:to>
                                        <p:strVal val="visible"/>
                                      </p:to>
                                    </p:set>
                                    <p:anim calcmode="lin" valueType="num">
                                      <p:cBhvr>
                                        <p:cTn id="22" dur="400" fill="hold"/>
                                        <p:tgtEl>
                                          <p:spTgt spid="136"/>
                                        </p:tgtEl>
                                        <p:attrNameLst>
                                          <p:attrName>ppt_w</p:attrName>
                                        </p:attrNameLst>
                                      </p:cBhvr>
                                      <p:tavLst>
                                        <p:tav tm="0">
                                          <p:val>
                                            <p:strVal val="4*#ppt_w"/>
                                          </p:val>
                                        </p:tav>
                                        <p:tav tm="100000">
                                          <p:val>
                                            <p:strVal val="#ppt_w"/>
                                          </p:val>
                                        </p:tav>
                                      </p:tavLst>
                                    </p:anim>
                                    <p:anim calcmode="lin" valueType="num">
                                      <p:cBhvr>
                                        <p:cTn id="23" dur="400" fill="hold"/>
                                        <p:tgtEl>
                                          <p:spTgt spid="136"/>
                                        </p:tgtEl>
                                        <p:attrNameLst>
                                          <p:attrName>ppt_h</p:attrName>
                                        </p:attrNameLst>
                                      </p:cBhvr>
                                      <p:tavLst>
                                        <p:tav tm="0">
                                          <p:val>
                                            <p:strVal val="4*#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140"/>
                                        </p:tgtEl>
                                        <p:attrNameLst>
                                          <p:attrName>style.visibility</p:attrName>
                                        </p:attrNameLst>
                                      </p:cBhvr>
                                      <p:to>
                                        <p:strVal val="visible"/>
                                      </p:to>
                                    </p:set>
                                    <p:anim calcmode="lin" valueType="num">
                                      <p:cBhvr additive="base">
                                        <p:cTn id="28" dur="200"/>
                                        <p:tgtEl>
                                          <p:spTgt spid="140"/>
                                        </p:tgtEl>
                                        <p:attrNameLst>
                                          <p:attrName>ppt_x</p:attrName>
                                        </p:attrNameLst>
                                      </p:cBhvr>
                                      <p:tavLst>
                                        <p:tav tm="0">
                                          <p:val>
                                            <p:strVal val="#ppt_x-#ppt_w*1.125000"/>
                                          </p:val>
                                        </p:tav>
                                        <p:tav tm="100000">
                                          <p:val>
                                            <p:strVal val="#ppt_x"/>
                                          </p:val>
                                        </p:tav>
                                      </p:tavLst>
                                    </p:anim>
                                    <p:animEffect transition="in" filter="wipe(right)">
                                      <p:cBhvr>
                                        <p:cTn id="29" dur="200"/>
                                        <p:tgtEl>
                                          <p:spTgt spid="140"/>
                                        </p:tgtEl>
                                      </p:cBhvr>
                                    </p:animEffect>
                                  </p:childTnLst>
                                </p:cTn>
                              </p:par>
                            </p:childTnLst>
                          </p:cTn>
                        </p:par>
                        <p:par>
                          <p:cTn id="30" fill="hold">
                            <p:stCondLst>
                              <p:cond delay="200"/>
                            </p:stCondLst>
                            <p:childTnLst>
                              <p:par>
                                <p:cTn id="31" presetID="64" presetClass="path" presetSubtype="0" decel="50000" autoRev="1" fill="hold" grpId="1" nodeType="afterEffect">
                                  <p:stCondLst>
                                    <p:cond delay="0"/>
                                  </p:stCondLst>
                                  <p:childTnLst>
                                    <p:animMotion origin="layout" path="M -4.16667E-06 -2.83951E-06 L 0.01684 -2.83951E-06" pathEditMode="relative" rAng="0" ptsTypes="AA">
                                      <p:cBhvr>
                                        <p:cTn id="32" dur="200" fill="hold"/>
                                        <p:tgtEl>
                                          <p:spTgt spid="140"/>
                                        </p:tgtEl>
                                        <p:attrNameLst>
                                          <p:attrName>ppt_x</p:attrName>
                                          <p:attrName>ppt_y</p:attrName>
                                        </p:attrNameLst>
                                      </p:cBhvr>
                                      <p:rCtr x="833" y="0"/>
                                    </p:animMotion>
                                  </p:childTnLst>
                                </p:cTn>
                              </p:par>
                            </p:childTnLst>
                          </p:cTn>
                        </p:par>
                        <p:par>
                          <p:cTn id="33" fill="hold">
                            <p:stCondLst>
                              <p:cond delay="600"/>
                            </p:stCondLst>
                            <p:childTnLst>
                              <p:par>
                                <p:cTn id="34" presetID="10" presetClass="entr" presetSubtype="0" fill="hold" grpId="0" nodeType="afterEffect">
                                  <p:stCondLst>
                                    <p:cond delay="0"/>
                                  </p:stCondLst>
                                  <p:childTnLst>
                                    <p:set>
                                      <p:cBhvr>
                                        <p:cTn id="35" dur="1" fill="hold">
                                          <p:stCondLst>
                                            <p:cond delay="0"/>
                                          </p:stCondLst>
                                        </p:cTn>
                                        <p:tgtEl>
                                          <p:spTgt spid="141"/>
                                        </p:tgtEl>
                                        <p:attrNameLst>
                                          <p:attrName>style.visibility</p:attrName>
                                        </p:attrNameLst>
                                      </p:cBhvr>
                                      <p:to>
                                        <p:strVal val="visible"/>
                                      </p:to>
                                    </p:set>
                                    <p:animEffect transition="in" filter="fade">
                                      <p:cBhvr>
                                        <p:cTn id="36" dur="500"/>
                                        <p:tgtEl>
                                          <p:spTgt spid="141"/>
                                        </p:tgtEl>
                                      </p:cBhvr>
                                    </p:animEffect>
                                  </p:childTnLst>
                                </p:cTn>
                              </p:par>
                            </p:childTnLst>
                          </p:cTn>
                        </p:par>
                        <p:par>
                          <p:cTn id="37" fill="hold">
                            <p:stCondLst>
                              <p:cond delay="1100"/>
                            </p:stCondLst>
                            <p:childTnLst>
                              <p:par>
                                <p:cTn id="38" presetID="23" presetClass="entr" presetSubtype="32" fill="hold" grpId="0" nodeType="afterEffect">
                                  <p:stCondLst>
                                    <p:cond delay="0"/>
                                  </p:stCondLst>
                                  <p:iterate type="lt">
                                    <p:tmPct val="7000"/>
                                  </p:iterate>
                                  <p:childTnLst>
                                    <p:set>
                                      <p:cBhvr>
                                        <p:cTn id="39" dur="1" fill="hold">
                                          <p:stCondLst>
                                            <p:cond delay="0"/>
                                          </p:stCondLst>
                                        </p:cTn>
                                        <p:tgtEl>
                                          <p:spTgt spid="139">
                                            <p:txEl>
                                              <p:pRg st="0" end="0"/>
                                            </p:txEl>
                                          </p:spTgt>
                                        </p:tgtEl>
                                        <p:attrNameLst>
                                          <p:attrName>style.visibility</p:attrName>
                                        </p:attrNameLst>
                                      </p:cBhvr>
                                      <p:to>
                                        <p:strVal val="visible"/>
                                      </p:to>
                                    </p:set>
                                    <p:anim calcmode="lin" valueType="num">
                                      <p:cBhvr>
                                        <p:cTn id="40" dur="500" fill="hold"/>
                                        <p:tgtEl>
                                          <p:spTgt spid="139">
                                            <p:txEl>
                                              <p:pRg st="0" end="0"/>
                                            </p:txEl>
                                          </p:spTgt>
                                        </p:tgtEl>
                                        <p:attrNameLst>
                                          <p:attrName>ppt_w</p:attrName>
                                        </p:attrNameLst>
                                      </p:cBhvr>
                                      <p:tavLst>
                                        <p:tav tm="0">
                                          <p:val>
                                            <p:strVal val="4*#ppt_w"/>
                                          </p:val>
                                        </p:tav>
                                        <p:tav tm="100000">
                                          <p:val>
                                            <p:strVal val="#ppt_w"/>
                                          </p:val>
                                        </p:tav>
                                      </p:tavLst>
                                    </p:anim>
                                    <p:anim calcmode="lin" valueType="num">
                                      <p:cBhvr>
                                        <p:cTn id="41" dur="500" fill="hold"/>
                                        <p:tgtEl>
                                          <p:spTgt spid="139">
                                            <p:txEl>
                                              <p:pRg st="0" end="0"/>
                                            </p:txEl>
                                          </p:spTgt>
                                        </p:tgtEl>
                                        <p:attrNameLst>
                                          <p:attrName>ppt_h</p:attrName>
                                        </p:attrNameLst>
                                      </p:cBhvr>
                                      <p:tavLst>
                                        <p:tav tm="0">
                                          <p:val>
                                            <p:strVal val="4*#ppt_h"/>
                                          </p:val>
                                        </p:tav>
                                        <p:tav tm="100000">
                                          <p:val>
                                            <p:strVal val="#ppt_h"/>
                                          </p:val>
                                        </p:tav>
                                      </p:tavLst>
                                    </p:anim>
                                  </p:childTnLst>
                                </p:cTn>
                              </p:par>
                              <p:par>
                                <p:cTn id="42" presetID="23" presetClass="entr" presetSubtype="32" fill="hold" nodeType="withEffect">
                                  <p:stCondLst>
                                    <p:cond delay="600"/>
                                  </p:stCondLst>
                                  <p:childTnLst>
                                    <p:set>
                                      <p:cBhvr>
                                        <p:cTn id="43" dur="1" fill="hold">
                                          <p:stCondLst>
                                            <p:cond delay="0"/>
                                          </p:stCondLst>
                                        </p:cTn>
                                        <p:tgtEl>
                                          <p:spTgt spid="4"/>
                                        </p:tgtEl>
                                        <p:attrNameLst>
                                          <p:attrName>style.visibility</p:attrName>
                                        </p:attrNameLst>
                                      </p:cBhvr>
                                      <p:to>
                                        <p:strVal val="visible"/>
                                      </p:to>
                                    </p:set>
                                    <p:anim calcmode="lin" valueType="num">
                                      <p:cBhvr>
                                        <p:cTn id="44" dur="400" fill="hold"/>
                                        <p:tgtEl>
                                          <p:spTgt spid="4"/>
                                        </p:tgtEl>
                                        <p:attrNameLst>
                                          <p:attrName>ppt_w</p:attrName>
                                        </p:attrNameLst>
                                      </p:cBhvr>
                                      <p:tavLst>
                                        <p:tav tm="0">
                                          <p:val>
                                            <p:strVal val="4*#ppt_w"/>
                                          </p:val>
                                        </p:tav>
                                        <p:tav tm="100000">
                                          <p:val>
                                            <p:strVal val="#ppt_w"/>
                                          </p:val>
                                        </p:tav>
                                      </p:tavLst>
                                    </p:anim>
                                    <p:anim calcmode="lin" valueType="num">
                                      <p:cBhvr>
                                        <p:cTn id="45" dur="400" fill="hold"/>
                                        <p:tgtEl>
                                          <p:spTgt spid="4"/>
                                        </p:tgtEl>
                                        <p:attrNameLst>
                                          <p:attrName>ppt_h</p:attrName>
                                        </p:attrNameLst>
                                      </p:cBhvr>
                                      <p:tavLst>
                                        <p:tav tm="0">
                                          <p:val>
                                            <p:strVal val="4*#ppt_h"/>
                                          </p:val>
                                        </p:tav>
                                        <p:tav tm="100000">
                                          <p:val>
                                            <p:strVal val="#ppt_h"/>
                                          </p:val>
                                        </p:tav>
                                      </p:tavLst>
                                    </p:anim>
                                  </p:childTnLst>
                                </p:cTn>
                              </p:par>
                              <p:par>
                                <p:cTn id="46" presetID="23" presetClass="entr" presetSubtype="32" fill="hold" nodeType="withEffect">
                                  <p:stCondLst>
                                    <p:cond delay="800"/>
                                  </p:stCondLst>
                                  <p:childTnLst>
                                    <p:set>
                                      <p:cBhvr>
                                        <p:cTn id="47" dur="1" fill="hold">
                                          <p:stCondLst>
                                            <p:cond delay="0"/>
                                          </p:stCondLst>
                                        </p:cTn>
                                        <p:tgtEl>
                                          <p:spTgt spid="8"/>
                                        </p:tgtEl>
                                        <p:attrNameLst>
                                          <p:attrName>style.visibility</p:attrName>
                                        </p:attrNameLst>
                                      </p:cBhvr>
                                      <p:to>
                                        <p:strVal val="visible"/>
                                      </p:to>
                                    </p:set>
                                    <p:anim calcmode="lin" valueType="num">
                                      <p:cBhvr>
                                        <p:cTn id="48" dur="400" fill="hold"/>
                                        <p:tgtEl>
                                          <p:spTgt spid="8"/>
                                        </p:tgtEl>
                                        <p:attrNameLst>
                                          <p:attrName>ppt_w</p:attrName>
                                        </p:attrNameLst>
                                      </p:cBhvr>
                                      <p:tavLst>
                                        <p:tav tm="0">
                                          <p:val>
                                            <p:strVal val="4*#ppt_w"/>
                                          </p:val>
                                        </p:tav>
                                        <p:tav tm="100000">
                                          <p:val>
                                            <p:strVal val="#ppt_w"/>
                                          </p:val>
                                        </p:tav>
                                      </p:tavLst>
                                    </p:anim>
                                    <p:anim calcmode="lin" valueType="num">
                                      <p:cBhvr>
                                        <p:cTn id="49" dur="4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2" presetClass="entr" presetSubtype="8"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200"/>
                                        <p:tgtEl>
                                          <p:spTgt spid="12"/>
                                        </p:tgtEl>
                                        <p:attrNameLst>
                                          <p:attrName>ppt_x</p:attrName>
                                        </p:attrNameLst>
                                      </p:cBhvr>
                                      <p:tavLst>
                                        <p:tav tm="0">
                                          <p:val>
                                            <p:strVal val="#ppt_x-#ppt_w*1.125000"/>
                                          </p:val>
                                        </p:tav>
                                        <p:tav tm="100000">
                                          <p:val>
                                            <p:strVal val="#ppt_x"/>
                                          </p:val>
                                        </p:tav>
                                      </p:tavLst>
                                    </p:anim>
                                    <p:animEffect transition="in" filter="wipe(right)">
                                      <p:cBhvr>
                                        <p:cTn id="55" dur="200"/>
                                        <p:tgtEl>
                                          <p:spTgt spid="12"/>
                                        </p:tgtEl>
                                      </p:cBhvr>
                                    </p:animEffect>
                                  </p:childTnLst>
                                </p:cTn>
                              </p:par>
                            </p:childTnLst>
                          </p:cTn>
                        </p:par>
                        <p:par>
                          <p:cTn id="56" fill="hold">
                            <p:stCondLst>
                              <p:cond delay="200"/>
                            </p:stCondLst>
                            <p:childTnLst>
                              <p:par>
                                <p:cTn id="57" presetID="64" presetClass="path" presetSubtype="0" decel="50000" autoRev="1" fill="hold" grpId="1" nodeType="afterEffect">
                                  <p:stCondLst>
                                    <p:cond delay="0"/>
                                  </p:stCondLst>
                                  <p:childTnLst>
                                    <p:animMotion origin="layout" path="M -4.16667E-06 -2.83951E-06 L 0.01684 -2.83951E-06" pathEditMode="relative" rAng="0" ptsTypes="AA">
                                      <p:cBhvr>
                                        <p:cTn id="58" dur="200" fill="hold"/>
                                        <p:tgtEl>
                                          <p:spTgt spid="12"/>
                                        </p:tgtEl>
                                        <p:attrNameLst>
                                          <p:attrName>ppt_x</p:attrName>
                                          <p:attrName>ppt_y</p:attrName>
                                        </p:attrNameLst>
                                      </p:cBhvr>
                                      <p:rCtr x="833" y="0"/>
                                    </p:animMotion>
                                  </p:childTnLst>
                                </p:cTn>
                              </p:par>
                            </p:childTnLst>
                          </p:cTn>
                        </p:par>
                        <p:par>
                          <p:cTn id="59" fill="hold">
                            <p:stCondLst>
                              <p:cond delay="600"/>
                            </p:stCondLst>
                            <p:childTnLst>
                              <p:par>
                                <p:cTn id="60" presetID="10" presetClass="entr" presetSubtype="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par>
                          <p:cTn id="63" fill="hold">
                            <p:stCondLst>
                              <p:cond delay="1100"/>
                            </p:stCondLst>
                            <p:childTnLst>
                              <p:par>
                                <p:cTn id="64" presetID="23" presetClass="entr" presetSubtype="32" fill="hold" grpId="0" nodeType="afterEffect">
                                  <p:stCondLst>
                                    <p:cond delay="0"/>
                                  </p:stCondLst>
                                  <p:iterate type="lt">
                                    <p:tmPct val="7000"/>
                                  </p:iterate>
                                  <p:childTnLst>
                                    <p:set>
                                      <p:cBhvr>
                                        <p:cTn id="65" dur="1" fill="hold">
                                          <p:stCondLst>
                                            <p:cond delay="0"/>
                                          </p:stCondLst>
                                        </p:cTn>
                                        <p:tgtEl>
                                          <p:spTgt spid="11">
                                            <p:txEl>
                                              <p:pRg st="0" end="0"/>
                                            </p:txEl>
                                          </p:spTgt>
                                        </p:tgtEl>
                                        <p:attrNameLst>
                                          <p:attrName>style.visibility</p:attrName>
                                        </p:attrNameLst>
                                      </p:cBhvr>
                                      <p:to>
                                        <p:strVal val="visible"/>
                                      </p:to>
                                    </p:set>
                                    <p:anim calcmode="lin" valueType="num">
                                      <p:cBhvr>
                                        <p:cTn id="66" dur="500" fill="hold"/>
                                        <p:tgtEl>
                                          <p:spTgt spid="11">
                                            <p:txEl>
                                              <p:pRg st="0" end="0"/>
                                            </p:txEl>
                                          </p:spTgt>
                                        </p:tgtEl>
                                        <p:attrNameLst>
                                          <p:attrName>ppt_w</p:attrName>
                                        </p:attrNameLst>
                                      </p:cBhvr>
                                      <p:tavLst>
                                        <p:tav tm="0">
                                          <p:val>
                                            <p:strVal val="4*#ppt_w"/>
                                          </p:val>
                                        </p:tav>
                                        <p:tav tm="100000">
                                          <p:val>
                                            <p:strVal val="#ppt_w"/>
                                          </p:val>
                                        </p:tav>
                                      </p:tavLst>
                                    </p:anim>
                                    <p:anim calcmode="lin" valueType="num">
                                      <p:cBhvr>
                                        <p:cTn id="67" dur="500" fill="hold"/>
                                        <p:tgtEl>
                                          <p:spTgt spid="11">
                                            <p:txEl>
                                              <p:pRg st="0" end="0"/>
                                            </p:txEl>
                                          </p:spTgt>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build="allAtOnce"/>
      <p:bldP spid="140" grpId="0" animBg="1"/>
      <p:bldP spid="140" grpId="1" animBg="1"/>
      <p:bldP spid="141" grpId="0"/>
      <p:bldP spid="11" grpId="0" build="allAtOnce"/>
      <p:bldP spid="12" grpId="0" animBg="1"/>
      <p:bldP spid="12" grpId="1" animBg="1"/>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AS_NET" val="2.0.50727.5485"/>
  <p:tag name="AS_OS" val="Microsoft Windows NT 6.1.7601 Service Pack 1"/>
  <p:tag name="AS_RELEASE_DATE" val="2018.04.09"/>
  <p:tag name="AS_TITLE" val="Aspose.Slides for .NET 2.0"/>
  <p:tag name="AS_VERSION" val="18.4"/>
  <p:tag name="KSO_WPP_MARK_KEY" val="d10d11bf-dc17-4e57-9798-26388da03827"/>
  <p:tag name="COMMONDATA" val="eyJoZGlkIjoiYTQ3YTc2YjBlNWRhYjQ0NTA0MDBkN2E0YWM4YTZjZGMifQ=="/>
</p:tagLst>
</file>

<file path=ppt/theme/theme1.xml><?xml version="1.0" encoding="utf-8"?>
<a:theme xmlns:a="http://schemas.openxmlformats.org/drawingml/2006/main" name="Office 主题">
  <a:themeElements>
    <a:clrScheme name="katong">
      <a:dk1>
        <a:sysClr val="windowText" lastClr="000000"/>
      </a:dk1>
      <a:lt1>
        <a:sysClr val="window" lastClr="FFFFFF"/>
      </a:lt1>
      <a:dk2>
        <a:srgbClr val="004646"/>
      </a:dk2>
      <a:lt2>
        <a:srgbClr val="E1F0FF"/>
      </a:lt2>
      <a:accent1>
        <a:srgbClr val="1E5F8C"/>
      </a:accent1>
      <a:accent2>
        <a:srgbClr val="4191B9"/>
      </a:accent2>
      <a:accent3>
        <a:srgbClr val="FFFFFF"/>
      </a:accent3>
      <a:accent4>
        <a:srgbClr val="FA7814"/>
      </a:accent4>
      <a:accent5>
        <a:srgbClr val="3163CA"/>
      </a:accent5>
      <a:accent6>
        <a:srgbClr val="4B14AA"/>
      </a:accent6>
      <a:hlink>
        <a:srgbClr val="D9BE02"/>
      </a:hlink>
      <a:folHlink>
        <a:srgbClr val="F900F9"/>
      </a:folHlink>
    </a:clrScheme>
    <a:fontScheme name="Office 主题">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449</Words>
  <Application>Microsoft Office PowerPoint</Application>
  <PresentationFormat>全屏显示(16:9)</PresentationFormat>
  <Paragraphs>63</Paragraphs>
  <Slides>14</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Calibri Light</vt:lpstr>
      <vt:lpstr>Impact</vt:lpstr>
      <vt:lpstr>宋体</vt:lpstr>
      <vt:lpstr>方正姚体</vt:lpstr>
      <vt:lpstr>Calibri</vt:lpstr>
      <vt:lpstr>Arial</vt:lpstr>
      <vt:lpstr>HandelGotDLig</vt:lpstr>
      <vt:lpstr>微软雅黑</vt:lpstr>
      <vt:lpstr>微软雅黑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风云办公</Manager>
  <Company>上海剑姬网络科技有限公司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风云办公PPT模板</dc:title>
  <dc:creator>风云办公</dc:creator>
  <cp:keywords>风云办公</cp:keywords>
  <dc:description>风云办公 http://www.ppt118.com</dc:description>
  <cp:lastModifiedBy>Chengrui Zhang</cp:lastModifiedBy>
  <cp:revision>171</cp:revision>
  <dcterms:created xsi:type="dcterms:W3CDTF">2015-07-27T03:59:00Z</dcterms:created>
  <dcterms:modified xsi:type="dcterms:W3CDTF">2024-12-19T07:05:39Z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189D7E405B724AAF99C7F7531DC1BDE3</vt:lpwstr>
  </property>
  <property fmtid="{D5CDD505-2E9C-101B-9397-08002B2CF9AE}" pid="3" name="KSOProductBuildVer">
    <vt:lpwstr>2052-11.1.0.12313</vt:lpwstr>
  </property>
</Properties>
</file>