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2" roundtripDataSignature="AMtx7mhVB0lGUmw6MXmTTJn7GAsLh7FJv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D29F74B-2504-4CAF-A216-88B27882C995}">
  <a:tblStyle styleId="{2D29F74B-2504-4CAF-A216-88B27882C995}"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11" Type="http://schemas.openxmlformats.org/officeDocument/2006/relationships/slide" Target="slides/slide6.xml"/><Relationship Id="rId10" Type="http://schemas.openxmlformats.org/officeDocument/2006/relationships/slide" Target="slides/slide5.xml"/><Relationship Id="rId12" Type="http://customschemas.google.com/relationships/presentationmetadata" Target="metadata"/><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PH"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PH"/>
              <a:t>Good evening, ExeCom Panel. I am Engr. Mary Michelle M. Quiambao, Provincial S&amp;T Officer of Pampanga. With me is Mr. Enrique V. Lazarte, President and CEO of Mechaphil Corp. and Ms. Jenina Cristel S. Malonzo, Region 3’s SETUP Coordinator. This project, as the title appears on the screen, was originally proposed under the SETUP iFund on the regional level. The internal and external Technical Evaluation Committee reviewed the technical, organizational, financial, and marketing aspects of the proposal. After addressing their comments, suggestions and inputs, RD Jaycee Sicat proceeded to endorse the project to the Office of the Undersecretary of RO as it is beyond his approving authority.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PH"/>
              <a:t>Let me start by giving you the rationale and capsulized background of the firm and the project. </a:t>
            </a:r>
            <a:r>
              <a:rPr lang="en-PH">
                <a:latin typeface="Arial"/>
                <a:ea typeface="Arial"/>
                <a:cs typeface="Arial"/>
                <a:sym typeface="Arial"/>
              </a:rPr>
              <a:t>Established in 1975, Mechaphil Corporation is</a:t>
            </a:r>
            <a:r>
              <a:rPr b="1" lang="en-PH">
                <a:latin typeface="Arial"/>
                <a:ea typeface="Arial"/>
                <a:cs typeface="Arial"/>
                <a:sym typeface="Arial"/>
              </a:rPr>
              <a:t> </a:t>
            </a:r>
            <a:r>
              <a:rPr lang="en-PH">
                <a:latin typeface="Arial"/>
                <a:ea typeface="Arial"/>
                <a:cs typeface="Arial"/>
                <a:sym typeface="Arial"/>
              </a:rPr>
              <a:t>a company that manufactures agricultural machineries such as single-pass and multi-pass rice mills and dryers that are distributed to both public and private sectors. Because of the growing demand for agri-machineries, the firm contacted DOST to acquire a CNC Fiber Laser Cutting Machine to be funded under SETUP. This was then validated thru the conduct of a TNA led by PSTO Pampanga. We further deemed it worthy of funding as a nod to BBM’s statement last year, which you may be aware of. “</a:t>
            </a:r>
            <a:r>
              <a:rPr b="0" i="0" lang="en-PH">
                <a:solidFill>
                  <a:srgbClr val="101010"/>
                </a:solidFill>
                <a:latin typeface="Arial"/>
                <a:ea typeface="Arial"/>
                <a:cs typeface="Arial"/>
                <a:sym typeface="Arial"/>
              </a:rPr>
              <a:t>The Philippines needs to mechanize its farms and make sure crops get to consumers to keep food costs down.” </a:t>
            </a:r>
            <a:endParaRPr>
              <a:latin typeface="Arial"/>
              <a:ea typeface="Arial"/>
              <a:cs typeface="Arial"/>
              <a:sym typeface="Arial"/>
            </a:endParaRPr>
          </a:p>
        </p:txBody>
      </p:sp>
      <p:sp>
        <p:nvSpPr>
          <p:cNvPr id="97" name="Google Shape;97;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PH"/>
              <a:t>Turning now your attention to this slide enumerating the objectives of the project.  The S&amp;T equipment involved in this would be the CNC Fiber Laser Cutting Machine. </a:t>
            </a:r>
            <a:r>
              <a:rPr lang="en-PH" sz="1800">
                <a:solidFill>
                  <a:srgbClr val="000000"/>
                </a:solidFill>
                <a:latin typeface="Arial"/>
                <a:ea typeface="Arial"/>
                <a:cs typeface="Arial"/>
                <a:sym typeface="Arial"/>
              </a:rPr>
              <a:t>The proposed equipment will be responsible for the processing of small parts of the fabricated machineries of the firm. </a:t>
            </a:r>
            <a:r>
              <a:rPr lang="en-PH"/>
              <a:t> As you may notice, these objectives mainly address the processing and the quality of the production outputs of the firm thru improved efficiency and precision. Objective 5 takes in the Technical Consultancy aspect of SETUP. </a:t>
            </a:r>
            <a:endParaRPr/>
          </a:p>
        </p:txBody>
      </p:sp>
      <p:sp>
        <p:nvSpPr>
          <p:cNvPr id="105" name="Google Shape;105;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PH"/>
              <a:t>This chart shows the breakdown of activities to undertake during the course of the project duration, which involves procurement, installation, trial run, actual operation, monitoring, and the refund or repayment period. Note that the procurement period may be lessened since Mr. Lazarte is already in close coordination with the supplier. </a:t>
            </a:r>
            <a:endParaRPr/>
          </a:p>
        </p:txBody>
      </p:sp>
      <p:sp>
        <p:nvSpPr>
          <p:cNvPr id="113" name="Google Shape;113;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PH"/>
              <a:t>In conclusion, the following expected outputs sum up what the proposal would like to achieve. In addition to the improvement of the firm’s products, the firm further substantiates the proposal by maintaining its relevant certifications and gaining a competitive advantage to win government bids. Lastly, this SETUP project will also look into the capacity building of the firm’s key personnel specifically systems development thru MPEX.</a:t>
            </a:r>
            <a:endParaRPr/>
          </a:p>
          <a:p>
            <a:pPr indent="0" lvl="0" marL="0" marR="0" rtl="0" algn="l">
              <a:lnSpc>
                <a:spcPct val="100000"/>
              </a:lnSpc>
              <a:spcBef>
                <a:spcPts val="0"/>
              </a:spcBef>
              <a:spcAft>
                <a:spcPts val="0"/>
              </a:spcAft>
              <a:buClr>
                <a:schemeClr val="dk1"/>
              </a:buClr>
              <a:buSzPts val="1200"/>
              <a:buFont typeface="Calibri"/>
              <a:buNone/>
            </a:pPr>
            <a:r>
              <a:t/>
            </a:r>
            <a:endParaRPr/>
          </a:p>
          <a:p>
            <a:pPr indent="0" lvl="0" marL="0" marR="0" rtl="0" algn="l">
              <a:lnSpc>
                <a:spcPct val="100000"/>
              </a:lnSpc>
              <a:spcBef>
                <a:spcPts val="0"/>
              </a:spcBef>
              <a:spcAft>
                <a:spcPts val="0"/>
              </a:spcAft>
              <a:buClr>
                <a:schemeClr val="dk1"/>
              </a:buClr>
              <a:buSzPts val="1200"/>
              <a:buFont typeface="Calibri"/>
              <a:buNone/>
            </a:pPr>
            <a:r>
              <a:rPr lang="en-PH"/>
              <a:t>Thank you for your attention. Our team will be happy to answer any questions you might have. Good evening. </a:t>
            </a:r>
            <a:endParaRPr/>
          </a:p>
        </p:txBody>
      </p:sp>
      <p:sp>
        <p:nvSpPr>
          <p:cNvPr id="125" name="Google Shape;125;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 name="Google Shape;131;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PH"/>
              <a:t>Here is the Line-item budget of the project that is intended for the acquisition of the CNC Fiber Laser Cutting Machine. The accuracies stated under the specifications ties in with the process efficiencies mentioned in the Specific Objectives. </a:t>
            </a:r>
            <a:endParaRPr/>
          </a:p>
        </p:txBody>
      </p:sp>
      <p:sp>
        <p:nvSpPr>
          <p:cNvPr id="132" name="Google Shape;132;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1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1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1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1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1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6"/>
          <p:cNvSpPr/>
          <p:nvPr>
            <p:ph idx="2" type="pic"/>
          </p:nvPr>
        </p:nvSpPr>
        <p:spPr>
          <a:xfrm>
            <a:off x="5183188" y="987425"/>
            <a:ext cx="6172200" cy="4873625"/>
          </a:xfrm>
          <a:prstGeom prst="rect">
            <a:avLst/>
          </a:prstGeom>
          <a:noFill/>
          <a:ln>
            <a:noFill/>
          </a:ln>
        </p:spPr>
      </p:sp>
      <p:sp>
        <p:nvSpPr>
          <p:cNvPr id="68" name="Google Shape;68;p1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PH"/>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PH"/>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924375" y="1438149"/>
            <a:ext cx="8420100" cy="19203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000000"/>
              </a:buClr>
              <a:buSzPts val="5000"/>
              <a:buFont typeface="Arial"/>
              <a:buNone/>
            </a:pPr>
            <a:r>
              <a:rPr b="1" lang="en-PH" sz="5000">
                <a:solidFill>
                  <a:srgbClr val="000000"/>
                </a:solidFill>
                <a:latin typeface="Arial"/>
                <a:ea typeface="Arial"/>
                <a:cs typeface="Arial"/>
                <a:sym typeface="Arial"/>
              </a:rPr>
              <a:t>PROJECT TITLE</a:t>
            </a:r>
            <a:endParaRPr sz="5000"/>
          </a:p>
        </p:txBody>
      </p:sp>
      <p:sp>
        <p:nvSpPr>
          <p:cNvPr id="90" name="Google Shape;90;p1"/>
          <p:cNvSpPr txBox="1"/>
          <p:nvPr>
            <p:ph idx="1" type="subTitle"/>
          </p:nvPr>
        </p:nvSpPr>
        <p:spPr>
          <a:xfrm>
            <a:off x="547975" y="4775250"/>
            <a:ext cx="10929000" cy="16614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rPr b="1" lang="en-PH">
                <a:latin typeface="Arial"/>
                <a:ea typeface="Arial"/>
                <a:cs typeface="Arial"/>
                <a:sym typeface="Arial"/>
              </a:rPr>
              <a:t>FIRM NAME</a:t>
            </a:r>
            <a:endParaRPr b="1">
              <a:latin typeface="Arial"/>
              <a:ea typeface="Arial"/>
              <a:cs typeface="Arial"/>
              <a:sym typeface="Arial"/>
            </a:endParaRPr>
          </a:p>
          <a:p>
            <a:pPr indent="0" lvl="0" marL="0" rtl="0" algn="ctr">
              <a:lnSpc>
                <a:spcPct val="90000"/>
              </a:lnSpc>
              <a:spcBef>
                <a:spcPts val="1000"/>
              </a:spcBef>
              <a:spcAft>
                <a:spcPts val="0"/>
              </a:spcAft>
              <a:buClr>
                <a:schemeClr val="dk1"/>
              </a:buClr>
              <a:buSzPts val="2400"/>
              <a:buNone/>
            </a:pPr>
            <a:r>
              <a:rPr b="1" lang="en-PH">
                <a:latin typeface="Arial"/>
                <a:ea typeface="Arial"/>
                <a:cs typeface="Arial"/>
                <a:sym typeface="Arial"/>
              </a:rPr>
              <a:t>OWNER</a:t>
            </a:r>
            <a:endParaRPr b="1">
              <a:latin typeface="Arial"/>
              <a:ea typeface="Arial"/>
              <a:cs typeface="Arial"/>
              <a:sym typeface="Arial"/>
            </a:endParaRPr>
          </a:p>
        </p:txBody>
      </p:sp>
      <p:grpSp>
        <p:nvGrpSpPr>
          <p:cNvPr id="91" name="Google Shape;91;p1"/>
          <p:cNvGrpSpPr/>
          <p:nvPr/>
        </p:nvGrpSpPr>
        <p:grpSpPr>
          <a:xfrm>
            <a:off x="-42150" y="6035800"/>
            <a:ext cx="2184598" cy="822199"/>
            <a:chOff x="-42150" y="6035800"/>
            <a:chExt cx="2184598" cy="822199"/>
          </a:xfrm>
        </p:grpSpPr>
        <p:pic>
          <p:nvPicPr>
            <p:cNvPr id="92" name="Google Shape;92;p1"/>
            <p:cNvPicPr preferRelativeResize="0"/>
            <p:nvPr/>
          </p:nvPicPr>
          <p:blipFill>
            <a:blip r:embed="rId3">
              <a:alphaModFix/>
            </a:blip>
            <a:stretch>
              <a:fillRect/>
            </a:stretch>
          </p:blipFill>
          <p:spPr>
            <a:xfrm>
              <a:off x="631275" y="6196012"/>
              <a:ext cx="1511173" cy="501775"/>
            </a:xfrm>
            <a:prstGeom prst="rect">
              <a:avLst/>
            </a:prstGeom>
            <a:noFill/>
            <a:ln>
              <a:noFill/>
            </a:ln>
          </p:spPr>
        </p:pic>
        <p:pic>
          <p:nvPicPr>
            <p:cNvPr id="93" name="Google Shape;93;p1"/>
            <p:cNvPicPr preferRelativeResize="0"/>
            <p:nvPr/>
          </p:nvPicPr>
          <p:blipFill>
            <a:blip r:embed="rId4">
              <a:alphaModFix/>
            </a:blip>
            <a:stretch>
              <a:fillRect/>
            </a:stretch>
          </p:blipFill>
          <p:spPr>
            <a:xfrm>
              <a:off x="-42150" y="6035800"/>
              <a:ext cx="866901" cy="822199"/>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PH" sz="3600">
                <a:latin typeface="Arial"/>
                <a:ea typeface="Arial"/>
                <a:cs typeface="Arial"/>
                <a:sym typeface="Arial"/>
              </a:rPr>
              <a:t>Rationale / Background</a:t>
            </a:r>
            <a:endParaRPr/>
          </a:p>
        </p:txBody>
      </p:sp>
      <p:sp>
        <p:nvSpPr>
          <p:cNvPr id="100" name="Google Shape;100;p2"/>
          <p:cNvSpPr txBox="1"/>
          <p:nvPr>
            <p:ph idx="1" type="body"/>
          </p:nvPr>
        </p:nvSpPr>
        <p:spPr>
          <a:xfrm>
            <a:off x="616323" y="1480859"/>
            <a:ext cx="10959353" cy="4351338"/>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None/>
            </a:pPr>
            <a:r>
              <a:rPr b="1" lang="en-PH" sz="2300">
                <a:solidFill>
                  <a:srgbClr val="FF0000"/>
                </a:solidFill>
                <a:latin typeface="Arial"/>
                <a:ea typeface="Arial"/>
                <a:cs typeface="Arial"/>
                <a:sym typeface="Arial"/>
              </a:rPr>
              <a:t>SAMPLE </a:t>
            </a:r>
            <a:endParaRPr b="1" sz="2300">
              <a:solidFill>
                <a:srgbClr val="FF0000"/>
              </a:solidFill>
              <a:latin typeface="Arial"/>
              <a:ea typeface="Arial"/>
              <a:cs typeface="Arial"/>
              <a:sym typeface="Arial"/>
            </a:endParaRPr>
          </a:p>
          <a:p>
            <a:pPr indent="-196850" lvl="0" marL="228600" rtl="0" algn="just">
              <a:lnSpc>
                <a:spcPct val="100000"/>
              </a:lnSpc>
              <a:spcBef>
                <a:spcPts val="0"/>
              </a:spcBef>
              <a:spcAft>
                <a:spcPts val="0"/>
              </a:spcAft>
              <a:buClr>
                <a:srgbClr val="FF0000"/>
              </a:buClr>
              <a:buSzPts val="2300"/>
              <a:buChar char="•"/>
            </a:pPr>
            <a:r>
              <a:rPr i="1" lang="en-PH" sz="2300">
                <a:solidFill>
                  <a:srgbClr val="FF0000"/>
                </a:solidFill>
                <a:latin typeface="Arial"/>
                <a:ea typeface="Arial"/>
                <a:cs typeface="Arial"/>
                <a:sym typeface="Arial"/>
              </a:rPr>
              <a:t>Established in 1975, Mechaphil Corporation is</a:t>
            </a:r>
            <a:r>
              <a:rPr b="1" i="1" lang="en-PH" sz="2300">
                <a:solidFill>
                  <a:srgbClr val="FF0000"/>
                </a:solidFill>
                <a:latin typeface="Arial"/>
                <a:ea typeface="Arial"/>
                <a:cs typeface="Arial"/>
                <a:sym typeface="Arial"/>
              </a:rPr>
              <a:t> </a:t>
            </a:r>
            <a:r>
              <a:rPr i="1" lang="en-PH" sz="2300">
                <a:solidFill>
                  <a:srgbClr val="FF0000"/>
                </a:solidFill>
                <a:latin typeface="Arial"/>
                <a:ea typeface="Arial"/>
                <a:cs typeface="Arial"/>
                <a:sym typeface="Arial"/>
              </a:rPr>
              <a:t>a company that manufactures agricultural machineries such as single-pass and multi-pass rice mills and dryers that are distributed to both public and private sectors.</a:t>
            </a:r>
            <a:endParaRPr i="1" sz="2300">
              <a:solidFill>
                <a:srgbClr val="FF0000"/>
              </a:solidFill>
            </a:endParaRPr>
          </a:p>
          <a:p>
            <a:pPr indent="-196850" lvl="0" marL="228600" rtl="0" algn="just">
              <a:lnSpc>
                <a:spcPct val="100000"/>
              </a:lnSpc>
              <a:spcBef>
                <a:spcPts val="1000"/>
              </a:spcBef>
              <a:spcAft>
                <a:spcPts val="0"/>
              </a:spcAft>
              <a:buClr>
                <a:srgbClr val="FF0000"/>
              </a:buClr>
              <a:buSzPts val="2300"/>
              <a:buChar char="•"/>
            </a:pPr>
            <a:r>
              <a:rPr i="1" lang="en-PH" sz="2300">
                <a:solidFill>
                  <a:srgbClr val="FF0000"/>
                </a:solidFill>
                <a:latin typeface="Arial"/>
                <a:ea typeface="Arial"/>
                <a:cs typeface="Arial"/>
                <a:sym typeface="Arial"/>
              </a:rPr>
              <a:t>The firm needs a CNC Fiber Laser Cutting Machine to keep up with the demand for Agri-machineries, which led to this SETUP iFund application. </a:t>
            </a:r>
            <a:endParaRPr i="1" sz="2300">
              <a:solidFill>
                <a:srgbClr val="FF0000"/>
              </a:solidFill>
            </a:endParaRPr>
          </a:p>
          <a:p>
            <a:pPr indent="-196850" lvl="0" marL="228600" rtl="0" algn="just">
              <a:lnSpc>
                <a:spcPct val="100000"/>
              </a:lnSpc>
              <a:spcBef>
                <a:spcPts val="1000"/>
              </a:spcBef>
              <a:spcAft>
                <a:spcPts val="0"/>
              </a:spcAft>
              <a:buClr>
                <a:srgbClr val="FF0000"/>
              </a:buClr>
              <a:buSzPts val="2300"/>
              <a:buChar char="•"/>
            </a:pPr>
            <a:r>
              <a:rPr i="1" lang="en-PH" sz="2300">
                <a:solidFill>
                  <a:srgbClr val="FF0000"/>
                </a:solidFill>
                <a:latin typeface="Arial"/>
                <a:ea typeface="Arial"/>
                <a:cs typeface="Arial"/>
                <a:sym typeface="Arial"/>
              </a:rPr>
              <a:t>This also coincides with the current administration’s thrust on agricultural development. “</a:t>
            </a:r>
            <a:r>
              <a:rPr b="0" i="1" lang="en-PH" sz="2300">
                <a:solidFill>
                  <a:srgbClr val="FF0000"/>
                </a:solidFill>
                <a:latin typeface="Arial"/>
                <a:ea typeface="Arial"/>
                <a:cs typeface="Arial"/>
                <a:sym typeface="Arial"/>
              </a:rPr>
              <a:t>The Philippines needs to mechanize its farms and make sure crops get to consumers to keep food costs down” – BBM, 2022 </a:t>
            </a:r>
            <a:endParaRPr i="1" sz="2300">
              <a:solidFill>
                <a:srgbClr val="FF0000"/>
              </a:solidFill>
              <a:latin typeface="Arial"/>
              <a:ea typeface="Arial"/>
              <a:cs typeface="Arial"/>
              <a:sym typeface="Arial"/>
            </a:endParaRPr>
          </a:p>
        </p:txBody>
      </p:sp>
      <p:sp>
        <p:nvSpPr>
          <p:cNvPr id="101" name="Google Shape;101;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PH">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3"/>
          <p:cNvSpPr txBox="1"/>
          <p:nvPr>
            <p:ph type="title"/>
          </p:nvPr>
        </p:nvSpPr>
        <p:spPr>
          <a:xfrm>
            <a:off x="1824037" y="-228600"/>
            <a:ext cx="854392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PH" sz="3600">
                <a:latin typeface="Arial"/>
                <a:ea typeface="Arial"/>
                <a:cs typeface="Arial"/>
                <a:sym typeface="Arial"/>
              </a:rPr>
              <a:t>Objectives (General/Specific)</a:t>
            </a:r>
            <a:endParaRPr/>
          </a:p>
        </p:txBody>
      </p:sp>
      <p:sp>
        <p:nvSpPr>
          <p:cNvPr id="108" name="Google Shape;108;p3"/>
          <p:cNvSpPr txBox="1"/>
          <p:nvPr>
            <p:ph idx="1" type="body"/>
          </p:nvPr>
        </p:nvSpPr>
        <p:spPr>
          <a:xfrm>
            <a:off x="482575" y="897200"/>
            <a:ext cx="11255700" cy="5269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b="1" lang="en-PH" sz="2400">
                <a:solidFill>
                  <a:srgbClr val="FF0000"/>
                </a:solidFill>
                <a:latin typeface="Arial"/>
                <a:ea typeface="Arial"/>
                <a:cs typeface="Arial"/>
                <a:sym typeface="Arial"/>
              </a:rPr>
              <a:t>SAMPLE</a:t>
            </a:r>
            <a:endParaRPr b="1" sz="2400">
              <a:solidFill>
                <a:srgbClr val="FF0000"/>
              </a:solidFill>
              <a:latin typeface="Arial"/>
              <a:ea typeface="Arial"/>
              <a:cs typeface="Arial"/>
              <a:sym typeface="Arial"/>
            </a:endParaRPr>
          </a:p>
          <a:p>
            <a:pPr indent="-317500" lvl="0" marL="342900" rtl="0" algn="l">
              <a:lnSpc>
                <a:spcPct val="100000"/>
              </a:lnSpc>
              <a:spcBef>
                <a:spcPts val="0"/>
              </a:spcBef>
              <a:spcAft>
                <a:spcPts val="0"/>
              </a:spcAft>
              <a:buClr>
                <a:srgbClr val="FF0000"/>
              </a:buClr>
              <a:buSzPts val="2400"/>
              <a:buFont typeface="Calibri"/>
              <a:buAutoNum type="arabicPeriod"/>
            </a:pPr>
            <a:r>
              <a:rPr i="1" lang="en-PH" sz="2400" u="none" strike="noStrike">
                <a:solidFill>
                  <a:srgbClr val="FF0000"/>
                </a:solidFill>
                <a:latin typeface="Arial"/>
                <a:ea typeface="Arial"/>
                <a:cs typeface="Arial"/>
                <a:sym typeface="Arial"/>
              </a:rPr>
              <a:t>To acquire SMARTER S&amp;T intervention-related equipment: One (1) unit of CNC Fiber Laser Cutting Machine;</a:t>
            </a:r>
            <a:endParaRPr i="1" sz="2400" u="none" strike="noStrike">
              <a:solidFill>
                <a:srgbClr val="FF0000"/>
              </a:solidFill>
              <a:latin typeface="Arial"/>
              <a:ea typeface="Arial"/>
              <a:cs typeface="Arial"/>
              <a:sym typeface="Arial"/>
            </a:endParaRPr>
          </a:p>
          <a:p>
            <a:pPr indent="-317500" lvl="0" marL="342900" rtl="0" algn="l">
              <a:lnSpc>
                <a:spcPct val="100000"/>
              </a:lnSpc>
              <a:spcBef>
                <a:spcPts val="1000"/>
              </a:spcBef>
              <a:spcAft>
                <a:spcPts val="0"/>
              </a:spcAft>
              <a:buClr>
                <a:srgbClr val="FF0000"/>
              </a:buClr>
              <a:buSzPts val="2400"/>
              <a:buFont typeface="Calibri"/>
              <a:buAutoNum type="arabicPeriod"/>
            </a:pPr>
            <a:r>
              <a:rPr i="1" lang="en-PH" sz="2400" u="none" strike="noStrike">
                <a:solidFill>
                  <a:srgbClr val="FF0000"/>
                </a:solidFill>
                <a:latin typeface="Arial"/>
                <a:ea typeface="Arial"/>
                <a:cs typeface="Arial"/>
                <a:sym typeface="Arial"/>
              </a:rPr>
              <a:t>To enhance product quality by ensuring the precision performance of manufactured machines in producing high-quality modern rice milling machines whilst safeguarding end users’ safety; </a:t>
            </a:r>
            <a:endParaRPr i="1" sz="2400" u="none" strike="noStrike">
              <a:solidFill>
                <a:srgbClr val="FF0000"/>
              </a:solidFill>
              <a:latin typeface="Arial"/>
              <a:ea typeface="Arial"/>
              <a:cs typeface="Arial"/>
              <a:sym typeface="Arial"/>
            </a:endParaRPr>
          </a:p>
          <a:p>
            <a:pPr indent="-317500" lvl="0" marL="342900" rtl="0" algn="l">
              <a:lnSpc>
                <a:spcPct val="100000"/>
              </a:lnSpc>
              <a:spcBef>
                <a:spcPts val="1000"/>
              </a:spcBef>
              <a:spcAft>
                <a:spcPts val="0"/>
              </a:spcAft>
              <a:buClr>
                <a:srgbClr val="FF0000"/>
              </a:buClr>
              <a:buSzPts val="2400"/>
              <a:buFont typeface="Calibri"/>
              <a:buAutoNum type="arabicPeriod"/>
            </a:pPr>
            <a:r>
              <a:rPr i="1" lang="en-PH" sz="2400" u="none" strike="noStrike">
                <a:solidFill>
                  <a:srgbClr val="FF0000"/>
                </a:solidFill>
                <a:latin typeface="Arial"/>
                <a:ea typeface="Arial"/>
                <a:cs typeface="Arial"/>
                <a:sym typeface="Arial"/>
              </a:rPr>
              <a:t>To improve production process efficiency by reducing production lead time by 98%;</a:t>
            </a:r>
            <a:endParaRPr i="1" sz="2400" u="none" strike="noStrike">
              <a:solidFill>
                <a:srgbClr val="FF0000"/>
              </a:solidFill>
              <a:latin typeface="Arial"/>
              <a:ea typeface="Arial"/>
              <a:cs typeface="Arial"/>
              <a:sym typeface="Arial"/>
            </a:endParaRPr>
          </a:p>
          <a:p>
            <a:pPr indent="-317500" lvl="0" marL="342900" rtl="0" algn="l">
              <a:lnSpc>
                <a:spcPct val="100000"/>
              </a:lnSpc>
              <a:spcBef>
                <a:spcPts val="1000"/>
              </a:spcBef>
              <a:spcAft>
                <a:spcPts val="0"/>
              </a:spcAft>
              <a:buClr>
                <a:srgbClr val="FF0000"/>
              </a:buClr>
              <a:buSzPts val="2400"/>
              <a:buFont typeface="Calibri"/>
              <a:buAutoNum type="arabicPeriod"/>
            </a:pPr>
            <a:r>
              <a:rPr i="1" lang="en-PH" sz="2400" u="none" strike="noStrike">
                <a:solidFill>
                  <a:srgbClr val="FF0000"/>
                </a:solidFill>
                <a:latin typeface="Arial"/>
                <a:ea typeface="Arial"/>
                <a:cs typeface="Arial"/>
                <a:sym typeface="Arial"/>
              </a:rPr>
              <a:t>To improve cost-efficiency of at least 3% savings on rejects and 2.3% of the annual production costs by decreasing or eliminating rejects and wastages; and</a:t>
            </a:r>
            <a:endParaRPr i="1" sz="2400" u="none" strike="noStrike">
              <a:solidFill>
                <a:srgbClr val="FF0000"/>
              </a:solidFill>
              <a:latin typeface="Arial"/>
              <a:ea typeface="Arial"/>
              <a:cs typeface="Arial"/>
              <a:sym typeface="Arial"/>
            </a:endParaRPr>
          </a:p>
          <a:p>
            <a:pPr indent="-317500" lvl="0" marL="342900" rtl="0" algn="l">
              <a:lnSpc>
                <a:spcPct val="100000"/>
              </a:lnSpc>
              <a:spcBef>
                <a:spcPts val="1000"/>
              </a:spcBef>
              <a:spcAft>
                <a:spcPts val="0"/>
              </a:spcAft>
              <a:buClr>
                <a:srgbClr val="FF0000"/>
              </a:buClr>
              <a:buSzPts val="2400"/>
              <a:buFont typeface="Calibri"/>
              <a:buAutoNum type="arabicPeriod"/>
            </a:pPr>
            <a:r>
              <a:rPr i="1" lang="en-PH" sz="2400" u="none" strike="noStrike">
                <a:solidFill>
                  <a:srgbClr val="FF0000"/>
                </a:solidFill>
                <a:latin typeface="Arial"/>
                <a:ea typeface="Arial"/>
                <a:cs typeface="Arial"/>
                <a:sym typeface="Arial"/>
              </a:rPr>
              <a:t>To provide other S&amp;T interventions by DOST i.e Manufacturing Productivity Extension Program (MPEX).</a:t>
            </a:r>
            <a:endParaRPr i="1" sz="2400" u="none" strike="noStrike">
              <a:solidFill>
                <a:srgbClr val="FF0000"/>
              </a:solidFill>
              <a:latin typeface="Arial"/>
              <a:ea typeface="Arial"/>
              <a:cs typeface="Arial"/>
              <a:sym typeface="Arial"/>
            </a:endParaRPr>
          </a:p>
        </p:txBody>
      </p:sp>
      <p:sp>
        <p:nvSpPr>
          <p:cNvPr id="109" name="Google Shape;109;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PH">
                <a:latin typeface="Arial"/>
                <a:ea typeface="Arial"/>
                <a:cs typeface="Arial"/>
                <a:sym typeface="Arial"/>
              </a:rPr>
              <a:t>‹#›</a:t>
            </a:fld>
            <a:endParaRPr>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txBox="1"/>
          <p:nvPr>
            <p:ph type="title"/>
          </p:nvPr>
        </p:nvSpPr>
        <p:spPr>
          <a:xfrm>
            <a:off x="1824050" y="177275"/>
            <a:ext cx="8544000" cy="7536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PH" sz="3600">
                <a:latin typeface="Arial"/>
                <a:ea typeface="Arial"/>
                <a:cs typeface="Arial"/>
                <a:sym typeface="Arial"/>
              </a:rPr>
              <a:t>Technical Aspect</a:t>
            </a:r>
            <a:endParaRPr/>
          </a:p>
        </p:txBody>
      </p:sp>
      <p:sp>
        <p:nvSpPr>
          <p:cNvPr id="116" name="Google Shape;116;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PH">
                <a:latin typeface="Arial"/>
                <a:ea typeface="Arial"/>
                <a:cs typeface="Arial"/>
                <a:sym typeface="Arial"/>
              </a:rPr>
              <a:t>‹#›</a:t>
            </a:fld>
            <a:endParaRPr>
              <a:latin typeface="Arial"/>
              <a:ea typeface="Arial"/>
              <a:cs typeface="Arial"/>
              <a:sym typeface="Arial"/>
            </a:endParaRPr>
          </a:p>
        </p:txBody>
      </p:sp>
      <p:sp>
        <p:nvSpPr>
          <p:cNvPr id="117" name="Google Shape;117;p4"/>
          <p:cNvSpPr/>
          <p:nvPr/>
        </p:nvSpPr>
        <p:spPr>
          <a:xfrm>
            <a:off x="743975" y="1691875"/>
            <a:ext cx="4805100" cy="47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ctr">
              <a:spcBef>
                <a:spcPts val="0"/>
              </a:spcBef>
              <a:spcAft>
                <a:spcPts val="0"/>
              </a:spcAft>
              <a:buSzPts val="1400"/>
              <a:buFont typeface="Calibri"/>
              <a:buChar char="-"/>
            </a:pPr>
            <a:r>
              <a:rPr lang="en-PH">
                <a:latin typeface="Calibri"/>
                <a:ea typeface="Calibri"/>
                <a:cs typeface="Calibri"/>
                <a:sym typeface="Calibri"/>
              </a:rPr>
              <a:t>Can be flowchart or bullets</a:t>
            </a:r>
            <a:endParaRPr>
              <a:latin typeface="Calibri"/>
              <a:ea typeface="Calibri"/>
              <a:cs typeface="Calibri"/>
              <a:sym typeface="Calibri"/>
            </a:endParaRPr>
          </a:p>
        </p:txBody>
      </p:sp>
      <p:sp>
        <p:nvSpPr>
          <p:cNvPr id="118" name="Google Shape;118;p4"/>
          <p:cNvSpPr txBox="1"/>
          <p:nvPr>
            <p:ph type="title"/>
          </p:nvPr>
        </p:nvSpPr>
        <p:spPr>
          <a:xfrm>
            <a:off x="1109675" y="998575"/>
            <a:ext cx="4073700" cy="455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33333"/>
              <a:buFont typeface="Arial"/>
              <a:buNone/>
            </a:pPr>
            <a:r>
              <a:rPr b="1" lang="en-PH" sz="2700">
                <a:latin typeface="Arial"/>
                <a:ea typeface="Arial"/>
                <a:cs typeface="Arial"/>
                <a:sym typeface="Arial"/>
              </a:rPr>
              <a:t>Current Process</a:t>
            </a:r>
            <a:endParaRPr sz="3500"/>
          </a:p>
        </p:txBody>
      </p:sp>
      <p:sp>
        <p:nvSpPr>
          <p:cNvPr id="119" name="Google Shape;119;p4"/>
          <p:cNvSpPr txBox="1"/>
          <p:nvPr>
            <p:ph type="title"/>
          </p:nvPr>
        </p:nvSpPr>
        <p:spPr>
          <a:xfrm>
            <a:off x="7280100" y="998575"/>
            <a:ext cx="4073700" cy="455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33333"/>
              <a:buFont typeface="Arial"/>
              <a:buNone/>
            </a:pPr>
            <a:r>
              <a:rPr b="1" lang="en-PH" sz="2700">
                <a:latin typeface="Arial"/>
                <a:ea typeface="Arial"/>
                <a:cs typeface="Arial"/>
                <a:sym typeface="Arial"/>
              </a:rPr>
              <a:t>Proposed</a:t>
            </a:r>
            <a:r>
              <a:rPr b="1" lang="en-PH" sz="2700">
                <a:latin typeface="Arial"/>
                <a:ea typeface="Arial"/>
                <a:cs typeface="Arial"/>
                <a:sym typeface="Arial"/>
              </a:rPr>
              <a:t> Process</a:t>
            </a:r>
            <a:endParaRPr sz="3500"/>
          </a:p>
        </p:txBody>
      </p:sp>
      <p:sp>
        <p:nvSpPr>
          <p:cNvPr id="120" name="Google Shape;120;p4"/>
          <p:cNvSpPr/>
          <p:nvPr/>
        </p:nvSpPr>
        <p:spPr>
          <a:xfrm>
            <a:off x="6770275" y="1691875"/>
            <a:ext cx="4805100" cy="4736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ctr">
              <a:spcBef>
                <a:spcPts val="0"/>
              </a:spcBef>
              <a:spcAft>
                <a:spcPts val="0"/>
              </a:spcAft>
              <a:buClr>
                <a:schemeClr val="dk1"/>
              </a:buClr>
              <a:buSzPts val="1400"/>
              <a:buFont typeface="Calibri"/>
              <a:buChar char="-"/>
            </a:pPr>
            <a:r>
              <a:rPr lang="en-PH">
                <a:solidFill>
                  <a:schemeClr val="dk1"/>
                </a:solidFill>
                <a:latin typeface="Calibri"/>
                <a:ea typeface="Calibri"/>
                <a:cs typeface="Calibri"/>
                <a:sym typeface="Calibri"/>
              </a:rPr>
              <a:t>Can be flowchart or bullets</a:t>
            </a:r>
            <a:endParaRPr>
              <a:latin typeface="Calibri"/>
              <a:ea typeface="Calibri"/>
              <a:cs typeface="Calibri"/>
              <a:sym typeface="Calibri"/>
            </a:endParaRPr>
          </a:p>
        </p:txBody>
      </p:sp>
      <p:sp>
        <p:nvSpPr>
          <p:cNvPr id="121" name="Google Shape;121;p4"/>
          <p:cNvSpPr txBox="1"/>
          <p:nvPr>
            <p:ph type="title"/>
          </p:nvPr>
        </p:nvSpPr>
        <p:spPr>
          <a:xfrm>
            <a:off x="5755075" y="998575"/>
            <a:ext cx="839700" cy="4551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33333"/>
              <a:buFont typeface="Arial"/>
              <a:buNone/>
            </a:pPr>
            <a:r>
              <a:rPr b="1" lang="en-PH" sz="2700">
                <a:latin typeface="Arial"/>
                <a:ea typeface="Arial"/>
                <a:cs typeface="Arial"/>
                <a:sym typeface="Arial"/>
              </a:rPr>
              <a:t>vs</a:t>
            </a:r>
            <a:endParaRPr sz="35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6"/>
          <p:cNvSpPr txBox="1"/>
          <p:nvPr>
            <p:ph type="title"/>
          </p:nvPr>
        </p:nvSpPr>
        <p:spPr>
          <a:xfrm>
            <a:off x="838200" y="18255"/>
            <a:ext cx="10515600" cy="835185"/>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PH" sz="3600">
                <a:latin typeface="Arial"/>
                <a:ea typeface="Arial"/>
                <a:cs typeface="Arial"/>
                <a:sym typeface="Arial"/>
              </a:rPr>
              <a:t>FINANCIAL ASPECT</a:t>
            </a:r>
            <a:endParaRPr/>
          </a:p>
        </p:txBody>
      </p:sp>
      <p:sp>
        <p:nvSpPr>
          <p:cNvPr id="128" name="Google Shape;128;p6"/>
          <p:cNvSpPr txBox="1"/>
          <p:nvPr>
            <p:ph idx="1" type="body"/>
          </p:nvPr>
        </p:nvSpPr>
        <p:spPr>
          <a:xfrm>
            <a:off x="628650" y="1099875"/>
            <a:ext cx="11102100" cy="53547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chemeClr val="dk1"/>
              </a:buClr>
              <a:buSzPts val="2800"/>
              <a:buNone/>
            </a:pPr>
            <a:r>
              <a:rPr b="1" i="1" lang="en-PH" sz="4000">
                <a:latin typeface="Arial"/>
                <a:ea typeface="Arial"/>
                <a:cs typeface="Arial"/>
                <a:sym typeface="Arial"/>
              </a:rPr>
              <a:t>PBA</a:t>
            </a:r>
            <a:endParaRPr sz="4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5"/>
          <p:cNvSpPr txBox="1"/>
          <p:nvPr>
            <p:ph type="title"/>
          </p:nvPr>
        </p:nvSpPr>
        <p:spPr>
          <a:xfrm>
            <a:off x="1824037" y="0"/>
            <a:ext cx="8543925"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3600"/>
              <a:buFont typeface="Arial"/>
              <a:buNone/>
            </a:pPr>
            <a:r>
              <a:rPr b="1" lang="en-PH" sz="3600">
                <a:latin typeface="Arial"/>
                <a:ea typeface="Arial"/>
                <a:cs typeface="Arial"/>
                <a:sym typeface="Arial"/>
              </a:rPr>
              <a:t>Line-Item Budget</a:t>
            </a:r>
            <a:endParaRPr/>
          </a:p>
        </p:txBody>
      </p:sp>
      <p:sp>
        <p:nvSpPr>
          <p:cNvPr id="135" name="Google Shape;135;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PH">
                <a:latin typeface="Arial"/>
                <a:ea typeface="Arial"/>
                <a:cs typeface="Arial"/>
                <a:sym typeface="Arial"/>
              </a:rPr>
              <a:t>‹#›</a:t>
            </a:fld>
            <a:endParaRPr>
              <a:latin typeface="Arial"/>
              <a:ea typeface="Arial"/>
              <a:cs typeface="Arial"/>
              <a:sym typeface="Arial"/>
            </a:endParaRPr>
          </a:p>
        </p:txBody>
      </p:sp>
      <p:graphicFrame>
        <p:nvGraphicFramePr>
          <p:cNvPr id="136" name="Google Shape;136;p5"/>
          <p:cNvGraphicFramePr/>
          <p:nvPr/>
        </p:nvGraphicFramePr>
        <p:xfrm>
          <a:off x="467807" y="1255712"/>
          <a:ext cx="3000000" cy="3000000"/>
        </p:xfrm>
        <a:graphic>
          <a:graphicData uri="http://schemas.openxmlformats.org/drawingml/2006/table">
            <a:tbl>
              <a:tblPr>
                <a:noFill/>
                <a:tableStyleId>{2D29F74B-2504-4CAF-A216-88B27882C995}</a:tableStyleId>
              </a:tblPr>
              <a:tblGrid>
                <a:gridCol w="7375725"/>
                <a:gridCol w="1117600"/>
                <a:gridCol w="2763075"/>
              </a:tblGrid>
              <a:tr h="4058300">
                <a:tc>
                  <a:txBody>
                    <a:bodyPr/>
                    <a:lstStyle/>
                    <a:p>
                      <a:pPr indent="0" lvl="0" marL="0" marR="0" rtl="0" algn="l">
                        <a:lnSpc>
                          <a:spcPct val="100000"/>
                        </a:lnSpc>
                        <a:spcBef>
                          <a:spcPts val="0"/>
                        </a:spcBef>
                        <a:spcAft>
                          <a:spcPts val="0"/>
                        </a:spcAft>
                        <a:buNone/>
                      </a:pPr>
                      <a:r>
                        <a:rPr b="1" lang="en-PH" sz="2800">
                          <a:solidFill>
                            <a:srgbClr val="FF0000"/>
                          </a:solidFill>
                          <a:latin typeface="Arial"/>
                          <a:ea typeface="Arial"/>
                          <a:cs typeface="Arial"/>
                          <a:sym typeface="Arial"/>
                        </a:rPr>
                        <a:t>SAMPLE</a:t>
                      </a:r>
                      <a:endParaRPr b="1" sz="2800">
                        <a:solidFill>
                          <a:srgbClr val="FF0000"/>
                        </a:solidFill>
                        <a:latin typeface="Arial"/>
                        <a:ea typeface="Arial"/>
                        <a:cs typeface="Arial"/>
                        <a:sym typeface="Arial"/>
                      </a:endParaRPr>
                    </a:p>
                    <a:p>
                      <a:pPr indent="0" lvl="0" marL="0" marR="0" rtl="0" algn="l">
                        <a:lnSpc>
                          <a:spcPct val="100000"/>
                        </a:lnSpc>
                        <a:spcBef>
                          <a:spcPts val="0"/>
                        </a:spcBef>
                        <a:spcAft>
                          <a:spcPts val="0"/>
                        </a:spcAft>
                        <a:buNone/>
                      </a:pPr>
                      <a:r>
                        <a:rPr b="1" i="1" lang="en-PH" sz="2500" u="none" cap="none" strike="noStrike">
                          <a:solidFill>
                            <a:srgbClr val="FF0000"/>
                          </a:solidFill>
                          <a:latin typeface="Arial"/>
                          <a:ea typeface="Arial"/>
                          <a:cs typeface="Arial"/>
                          <a:sym typeface="Arial"/>
                        </a:rPr>
                        <a:t>CNC Fiber Laser Cutting Machine</a:t>
                      </a:r>
                      <a:endParaRPr i="1" sz="1100">
                        <a:solidFill>
                          <a:srgbClr val="FF0000"/>
                        </a:solidFill>
                      </a:endParaRPr>
                    </a:p>
                    <a:p>
                      <a:pPr indent="0" lvl="0" marL="0" marR="0" rtl="0" algn="l">
                        <a:lnSpc>
                          <a:spcPct val="100000"/>
                        </a:lnSpc>
                        <a:spcBef>
                          <a:spcPts val="1000"/>
                        </a:spcBef>
                        <a:spcAft>
                          <a:spcPts val="0"/>
                        </a:spcAft>
                        <a:buNone/>
                      </a:pPr>
                      <a:r>
                        <a:rPr b="1" i="1" lang="en-PH" sz="2500" u="none" cap="none" strike="noStrike">
                          <a:solidFill>
                            <a:srgbClr val="FF0000"/>
                          </a:solidFill>
                          <a:latin typeface="Arial"/>
                          <a:ea typeface="Arial"/>
                          <a:cs typeface="Arial"/>
                          <a:sym typeface="Arial"/>
                        </a:rPr>
                        <a:t>Specifications:</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Work size: 3000x1500 mm</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Table load capacity: 700 kg </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Axis travels (X/Y/Z): 1500x3000x120 mm</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Fiber Laser Power: 1.5 KW</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Cutting Accuracy: (+/-) 0.1 mm</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Repeatability Accuracy: (+/-) 0.05 mm</a:t>
                      </a:r>
                      <a:endParaRPr i="1" sz="1100">
                        <a:solidFill>
                          <a:srgbClr val="FF0000"/>
                        </a:solidFill>
                      </a:endParaRPr>
                    </a:p>
                    <a:p>
                      <a:pPr indent="-436880" lvl="0" marL="455930" marR="0" rtl="0" algn="l">
                        <a:lnSpc>
                          <a:spcPct val="100000"/>
                        </a:lnSpc>
                        <a:spcBef>
                          <a:spcPts val="1000"/>
                        </a:spcBef>
                        <a:spcAft>
                          <a:spcPts val="0"/>
                        </a:spcAft>
                        <a:buClr>
                          <a:srgbClr val="FF0000"/>
                        </a:buClr>
                        <a:buSzPts val="2500"/>
                        <a:buFont typeface="Arial"/>
                        <a:buChar char="•"/>
                      </a:pPr>
                      <a:r>
                        <a:rPr i="1" lang="en-PH" sz="2500" u="none" cap="none" strike="noStrike">
                          <a:solidFill>
                            <a:srgbClr val="FF0000"/>
                          </a:solidFill>
                          <a:latin typeface="Arial"/>
                          <a:ea typeface="Arial"/>
                          <a:cs typeface="Arial"/>
                          <a:sym typeface="Arial"/>
                        </a:rPr>
                        <a:t>Cutting Speed(max): 120m/min</a:t>
                      </a:r>
                      <a:endParaRPr i="1" sz="2500" u="none" cap="none" strike="noStrike">
                        <a:solidFill>
                          <a:srgbClr val="FF0000"/>
                        </a:solidFill>
                        <a:latin typeface="Arial"/>
                        <a:ea typeface="Arial"/>
                        <a:cs typeface="Arial"/>
                        <a:sym typeface="Arial"/>
                      </a:endParaRPr>
                    </a:p>
                  </a:txBody>
                  <a:tcPr marT="0" marB="0" marR="36300" marL="3630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1" lang="en-PH" sz="2800" u="none" cap="none" strike="noStrike">
                          <a:solidFill>
                            <a:srgbClr val="FF0000"/>
                          </a:solidFill>
                          <a:latin typeface="Arial"/>
                          <a:ea typeface="Arial"/>
                          <a:cs typeface="Arial"/>
                          <a:sym typeface="Arial"/>
                        </a:rPr>
                        <a:t>1 unit </a:t>
                      </a:r>
                      <a:endParaRPr i="1" sz="2800" u="none" cap="none" strike="noStrike">
                        <a:solidFill>
                          <a:srgbClr val="FF0000"/>
                        </a:solidFill>
                        <a:latin typeface="Arial"/>
                        <a:ea typeface="Arial"/>
                        <a:cs typeface="Arial"/>
                        <a:sym typeface="Arial"/>
                      </a:endParaRPr>
                    </a:p>
                  </a:txBody>
                  <a:tcPr marT="0" marB="0" marR="36300" marL="363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i="1" lang="en-PH" sz="2800" u="none" cap="none" strike="noStrike">
                          <a:solidFill>
                            <a:srgbClr val="FF0000"/>
                          </a:solidFill>
                          <a:latin typeface="Arial"/>
                          <a:ea typeface="Arial"/>
                          <a:cs typeface="Arial"/>
                          <a:sym typeface="Arial"/>
                        </a:rPr>
                        <a:t>4,380,000.00</a:t>
                      </a:r>
                      <a:endParaRPr i="1" sz="2800" u="none" cap="none" strike="noStrike">
                        <a:solidFill>
                          <a:srgbClr val="FF0000"/>
                        </a:solidFill>
                        <a:latin typeface="Arial"/>
                        <a:ea typeface="Arial"/>
                        <a:cs typeface="Arial"/>
                        <a:sym typeface="Arial"/>
                      </a:endParaRPr>
                    </a:p>
                  </a:txBody>
                  <a:tcPr marT="0" marB="0" marR="36300" marL="36300" anchor="ctr">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2023-01-16T03:20:39Z</dcterms:created>
  <dc:creator>Joe Nulud</dc:creator>
</cp:coreProperties>
</file>