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notesMasterIdLst>
    <p:notesMasterId r:id="rId11"/>
  </p:notesMasterIdLst>
  <p:sldSz cx="14630400" cy="8229600"/>
  <p:notesSz cx="8229600" cy="14630400"/>
  <p:embeddedFontLst>
    <p:embeddedFont>
      <p:font typeface="Gelasio Semi Bold"/>
      <p:regular r:id="rId16"/>
    </p:embeddedFont>
    <p:embeddedFont>
      <p:font typeface="Gelasio Semi Bold"/>
      <p:regular r:id="rId17"/>
    </p:embeddedFont>
    <p:embeddedFont>
      <p:font typeface="Gelasio Semi Bold"/>
      <p:regular r:id="rId18"/>
    </p:embeddedFont>
    <p:embeddedFont>
      <p:font typeface="Gelasio Semi Bold"/>
      <p:regular r:id="rId19"/>
    </p:embeddedFont>
    <p:embeddedFont>
      <p:font typeface="Gelasio"/>
      <p:regular r:id="rId20"/>
    </p:embeddedFont>
    <p:embeddedFont>
      <p:font typeface="Gelasio"/>
      <p:regular r:id="rId21"/>
    </p:embeddedFont>
    <p:embeddedFont>
      <p:font typeface="Gelasio"/>
      <p:regular r:id="rId22"/>
    </p:embeddedFont>
    <p:embeddedFont>
      <p:font typeface="Gelasio"/>
      <p:regular r:id="rId23"/>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font" Target="fonts/font5.fntdata"/><Relationship Id="rId21" Type="http://schemas.openxmlformats.org/officeDocument/2006/relationships/font" Target="fonts/font6.fntdata"/><Relationship Id="rId22" Type="http://schemas.openxmlformats.org/officeDocument/2006/relationships/font" Target="fonts/font7.fntdata"/><Relationship Id="rId23" Type="http://schemas.openxmlformats.org/officeDocument/2006/relationships/font" Target="fonts/font8.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0-1.png"/><Relationship Id="rId3"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9-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image" Target="../media/image-3-6.png"/><Relationship Id="rId7" Type="http://schemas.openxmlformats.org/officeDocument/2006/relationships/slideLayout" Target="../slideLayouts/slideLayout4.xml"/><Relationship Id="rId8"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5.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7.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image" Target="../media/image-8-3.png"/><Relationship Id="rId4" Type="http://schemas.openxmlformats.org/officeDocument/2006/relationships/image" Target="../media/image-8-4.png"/><Relationship Id="rId5" Type="http://schemas.openxmlformats.org/officeDocument/2006/relationships/slideLayout" Target="../slideLayouts/slideLayout9.xml"/><Relationship Id="rId6"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slideLayout" Target="../slideLayouts/slideLayout10.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793790" y="1205984"/>
            <a:ext cx="8304490" cy="1133951"/>
          </a:xfrm>
          <a:prstGeom prst="rect">
            <a:avLst/>
          </a:prstGeom>
          <a:noFill/>
          <a:ln/>
        </p:spPr>
        <p:txBody>
          <a:bodyPr wrap="square" lIns="0" tIns="0" rIns="0" bIns="0" rtlCol="0" anchor="t"/>
          <a:lstStyle/>
          <a:p>
            <a:pPr indent="0" marL="0">
              <a:lnSpc>
                <a:spcPts val="4450"/>
              </a:lnSpc>
              <a:buNone/>
            </a:pPr>
            <a:r>
              <a:rPr lang="en-US" sz="3550" b="1" dirty="0">
                <a:solidFill>
                  <a:srgbClr val="484237"/>
                </a:solidFill>
                <a:latin typeface="Gelasio Semi Bold" pitchFamily="34" charset="0"/>
                <a:ea typeface="Gelasio Semi Bold" pitchFamily="34" charset="-122"/>
                <a:cs typeface="Gelasio Semi Bold" pitchFamily="34" charset="-120"/>
              </a:rPr>
              <a:t>Hackathon Topic:</a:t>
            </a:r>
            <a:pPr indent="0" marL="0">
              <a:lnSpc>
                <a:spcPts val="4450"/>
              </a:lnSpc>
              <a:buNone/>
            </a:pPr>
            <a:r>
              <a:rPr lang="en-US" sz="3550" dirty="0">
                <a:solidFill>
                  <a:srgbClr val="484237"/>
                </a:solidFill>
                <a:latin typeface="Gelasio Semi Bold" pitchFamily="34" charset="0"/>
                <a:ea typeface="Gelasio Semi Bold" pitchFamily="34" charset="-122"/>
                <a:cs typeface="Gelasio Semi Bold" pitchFamily="34" charset="-120"/>
              </a:rPr>
              <a:t>
</a:t>
            </a:r>
            <a:pPr indent="0" marL="0">
              <a:lnSpc>
                <a:spcPts val="4450"/>
              </a:lnSpc>
              <a:buNone/>
            </a:pPr>
            <a:r>
              <a:rPr lang="en-US" sz="3550" b="1" dirty="0">
                <a:solidFill>
                  <a:srgbClr val="484237"/>
                </a:solidFill>
                <a:latin typeface="Gelasio Semi Bold" pitchFamily="34" charset="0"/>
                <a:ea typeface="Gelasio Semi Bold" pitchFamily="34" charset="-122"/>
                <a:cs typeface="Gelasio Semi Bold" pitchFamily="34" charset="-120"/>
              </a:rPr>
              <a:t>Ecommerce Product Categorization</a:t>
            </a:r>
            <a:endParaRPr lang="en-US" sz="3550" dirty="0"/>
          </a:p>
        </p:txBody>
      </p:sp>
      <p:sp>
        <p:nvSpPr>
          <p:cNvPr id="3" name="Text 1"/>
          <p:cNvSpPr/>
          <p:nvPr/>
        </p:nvSpPr>
        <p:spPr>
          <a:xfrm>
            <a:off x="793790" y="2595086"/>
            <a:ext cx="13042821" cy="362903"/>
          </a:xfrm>
          <a:prstGeom prst="rect">
            <a:avLst/>
          </a:prstGeom>
          <a:noFill/>
          <a:ln/>
        </p:spPr>
        <p:txBody>
          <a:bodyPr wrap="none" lIns="0" tIns="0" rIns="0" bIns="0" rtlCol="0" anchor="t"/>
          <a:lstStyle/>
          <a:p>
            <a:pPr indent="0" marL="0">
              <a:lnSpc>
                <a:spcPts val="2850"/>
              </a:lnSpc>
              <a:buNone/>
            </a:pPr>
            <a:endParaRPr lang="en-US" sz="1750" dirty="0"/>
          </a:p>
        </p:txBody>
      </p:sp>
      <p:sp>
        <p:nvSpPr>
          <p:cNvPr id="4" name="Text 2"/>
          <p:cNvSpPr/>
          <p:nvPr/>
        </p:nvSpPr>
        <p:spPr>
          <a:xfrm>
            <a:off x="793790" y="3213140"/>
            <a:ext cx="13042821" cy="2177415"/>
          </a:xfrm>
          <a:prstGeom prst="rect">
            <a:avLst/>
          </a:prstGeom>
          <a:noFill/>
          <a:ln/>
        </p:spPr>
        <p:txBody>
          <a:bodyPr wrap="square" lIns="0" tIns="0" rIns="0" bIns="0" rtlCol="0" anchor="t"/>
          <a:lstStyle/>
          <a:p>
            <a:pPr indent="0" marL="0">
              <a:lnSpc>
                <a:spcPts val="2850"/>
              </a:lnSpc>
              <a:buNone/>
            </a:pPr>
            <a:r>
              <a:rPr lang="en-US" sz="1750" b="1" dirty="0">
                <a:solidFill>
                  <a:srgbClr val="746558"/>
                </a:solidFill>
                <a:latin typeface="Gelasio" pitchFamily="34" charset="0"/>
                <a:ea typeface="Gelasio" pitchFamily="34" charset="-122"/>
                <a:cs typeface="Gelasio" pitchFamily="34" charset="-120"/>
              </a:rPr>
              <a:t>Problem Statement:</a:t>
            </a:r>
            <a:pPr indent="0" marL="0">
              <a:lnSpc>
                <a:spcPts val="2850"/>
              </a:lnSpc>
              <a:buNone/>
            </a:pPr>
            <a:r>
              <a:rPr lang="en-US" sz="1750" dirty="0">
                <a:solidFill>
                  <a:srgbClr val="746558"/>
                </a:solidFill>
                <a:latin typeface="Gelasio" pitchFamily="34" charset="0"/>
                <a:ea typeface="Gelasio" pitchFamily="34" charset="-122"/>
                <a:cs typeface="Gelasio" pitchFamily="34" charset="-120"/>
              </a:rPr>
              <a:t> </a:t>
            </a:r>
            <a:pPr indent="0" marL="0">
              <a:lnSpc>
                <a:spcPts val="2850"/>
              </a:lnSpc>
              <a:buNone/>
            </a:pPr>
            <a:r>
              <a:rPr lang="en-US" sz="1750" dirty="0">
                <a:solidFill>
                  <a:srgbClr val="746558"/>
                </a:solidFill>
                <a:latin typeface="Gelasio" pitchFamily="34" charset="0"/>
                <a:ea typeface="Gelasio" pitchFamily="34" charset="-122"/>
                <a:cs typeface="Gelasio" pitchFamily="34" charset="-120"/>
              </a:rPr>
              <a:t>
</a:t>
            </a:r>
            <a:pPr indent="0" marL="0">
              <a:lnSpc>
                <a:spcPts val="2850"/>
              </a:lnSpc>
              <a:buNone/>
            </a:pPr>
            <a:r>
              <a:rPr lang="en-US" sz="1750" dirty="0">
                <a:solidFill>
                  <a:srgbClr val="746558"/>
                </a:solidFill>
                <a:latin typeface="Gelasio" pitchFamily="34" charset="0"/>
                <a:ea typeface="Gelasio" pitchFamily="34" charset="-122"/>
                <a:cs typeface="Gelasio" pitchFamily="34" charset="-120"/>
              </a:rPr>
              <a:t>In the rapidly evolving world of eCommerce, accurate product categorization is crucial for ensuring seamless customer experiences, reducing search friction, and increasing product discoverability. However, the sheer volume of diverse products poses a significant challenge. Current classification systems struggle to handle ambiguities, unconventional naming conventions, and multi-language data. This hackathon aims to address these challenges by inviting participants to create innovative solutions that enhance product categorization efficiency, accuracy, and scalability.</a:t>
            </a:r>
            <a:endParaRPr lang="en-US" sz="1750" dirty="0"/>
          </a:p>
        </p:txBody>
      </p:sp>
      <p:sp>
        <p:nvSpPr>
          <p:cNvPr id="5" name="Text 3"/>
          <p:cNvSpPr/>
          <p:nvPr/>
        </p:nvSpPr>
        <p:spPr>
          <a:xfrm>
            <a:off x="793790" y="5645706"/>
            <a:ext cx="13042821" cy="725805"/>
          </a:xfrm>
          <a:prstGeom prst="rect">
            <a:avLst/>
          </a:prstGeom>
          <a:noFill/>
          <a:ln/>
        </p:spPr>
        <p:txBody>
          <a:bodyPr wrap="square" lIns="0" tIns="0" rIns="0" bIns="0" rtlCol="0" anchor="t"/>
          <a:lstStyle/>
          <a:p>
            <a:pPr indent="0" marL="0">
              <a:lnSpc>
                <a:spcPts val="2850"/>
              </a:lnSpc>
              <a:buNone/>
            </a:pPr>
            <a:r>
              <a:rPr lang="en-US" sz="1750" b="1" dirty="0">
                <a:solidFill>
                  <a:srgbClr val="746558"/>
                </a:solidFill>
                <a:latin typeface="Gelasio" pitchFamily="34" charset="0"/>
                <a:ea typeface="Gelasio" pitchFamily="34" charset="-122"/>
                <a:cs typeface="Gelasio" pitchFamily="34" charset="-120"/>
              </a:rPr>
              <a:t>Solution:</a:t>
            </a:r>
            <a:pPr indent="0" marL="0">
              <a:lnSpc>
                <a:spcPts val="2850"/>
              </a:lnSpc>
              <a:buNone/>
            </a:pPr>
            <a:r>
              <a:rPr lang="en-US" sz="1750" dirty="0">
                <a:solidFill>
                  <a:srgbClr val="746558"/>
                </a:solidFill>
                <a:latin typeface="Gelasio" pitchFamily="34" charset="0"/>
                <a:ea typeface="Gelasio" pitchFamily="34" charset="-122"/>
                <a:cs typeface="Gelasio" pitchFamily="34" charset="-120"/>
              </a:rPr>
              <a:t> </a:t>
            </a:r>
            <a:pPr indent="0" marL="0">
              <a:lnSpc>
                <a:spcPts val="2850"/>
              </a:lnSpc>
              <a:buNone/>
            </a:pPr>
            <a:r>
              <a:rPr lang="en-US" sz="1750" dirty="0">
                <a:solidFill>
                  <a:srgbClr val="746558"/>
                </a:solidFill>
                <a:latin typeface="Gelasio" pitchFamily="34" charset="0"/>
                <a:ea typeface="Gelasio" pitchFamily="34" charset="-122"/>
                <a:cs typeface="Gelasio" pitchFamily="34" charset="-120"/>
              </a:rPr>
              <a:t>
</a:t>
            </a:r>
            <a:pPr indent="0" marL="0">
              <a:lnSpc>
                <a:spcPts val="2850"/>
              </a:lnSpc>
              <a:buNone/>
            </a:pPr>
            <a:r>
              <a:rPr lang="en-US" sz="1750" dirty="0">
                <a:solidFill>
                  <a:srgbClr val="746558"/>
                </a:solidFill>
                <a:latin typeface="Gelasio" pitchFamily="34" charset="0"/>
                <a:ea typeface="Gelasio" pitchFamily="34" charset="-122"/>
                <a:cs typeface="Gelasio" pitchFamily="34" charset="-120"/>
              </a:rPr>
              <a:t>Develop a text classification model that categorizes products with maximum accuracy based on description of the product.</a:t>
            </a:r>
            <a:endParaRPr lang="en-US" sz="1750" dirty="0"/>
          </a:p>
        </p:txBody>
      </p:sp>
      <p:sp>
        <p:nvSpPr>
          <p:cNvPr id="6" name="Shape 4"/>
          <p:cNvSpPr/>
          <p:nvPr/>
        </p:nvSpPr>
        <p:spPr>
          <a:xfrm>
            <a:off x="793790" y="6643568"/>
            <a:ext cx="362903" cy="362903"/>
          </a:xfrm>
          <a:prstGeom prst="roundRect">
            <a:avLst>
              <a:gd name="adj" fmla="val 25194296"/>
            </a:avLst>
          </a:prstGeom>
          <a:solidFill>
            <a:srgbClr val="61E297"/>
          </a:solidFill>
          <a:ln w="7620">
            <a:solidFill>
              <a:srgbClr val="FFFFFF"/>
            </a:solidFill>
            <a:prstDash val="solid"/>
          </a:ln>
        </p:spPr>
      </p:sp>
      <p:sp>
        <p:nvSpPr>
          <p:cNvPr id="7" name="Text 5"/>
          <p:cNvSpPr/>
          <p:nvPr/>
        </p:nvSpPr>
        <p:spPr>
          <a:xfrm>
            <a:off x="908209" y="6776204"/>
            <a:ext cx="133945" cy="97512"/>
          </a:xfrm>
          <a:prstGeom prst="rect">
            <a:avLst/>
          </a:prstGeom>
          <a:noFill/>
          <a:ln/>
        </p:spPr>
        <p:txBody>
          <a:bodyPr wrap="none" lIns="0" tIns="0" rIns="0" bIns="0" rtlCol="0" anchor="t"/>
          <a:lstStyle/>
          <a:p>
            <a:pPr algn="ctr" indent="0" marL="0">
              <a:lnSpc>
                <a:spcPts val="750"/>
              </a:lnSpc>
              <a:buNone/>
            </a:pPr>
            <a:r>
              <a:rPr lang="en-US" sz="750" dirty="0">
                <a:solidFill>
                  <a:srgbClr val="3C3838"/>
                </a:solidFill>
                <a:latin typeface="Gelasio Medium" pitchFamily="34" charset="0"/>
                <a:ea typeface="Gelasio Medium" pitchFamily="34" charset="-122"/>
                <a:cs typeface="Gelasio Medium" pitchFamily="34" charset="-120"/>
              </a:rPr>
              <a:t>CK</a:t>
            </a:r>
            <a:endParaRPr lang="en-US" sz="750" dirty="0"/>
          </a:p>
        </p:txBody>
      </p:sp>
      <p:sp>
        <p:nvSpPr>
          <p:cNvPr id="8" name="Text 6"/>
          <p:cNvSpPr/>
          <p:nvPr/>
        </p:nvSpPr>
        <p:spPr>
          <a:xfrm>
            <a:off x="1270040" y="6626662"/>
            <a:ext cx="2443877" cy="396835"/>
          </a:xfrm>
          <a:prstGeom prst="rect">
            <a:avLst/>
          </a:prstGeom>
          <a:noFill/>
          <a:ln/>
        </p:spPr>
        <p:txBody>
          <a:bodyPr wrap="none" lIns="0" tIns="0" rIns="0" bIns="0" rtlCol="0" anchor="t"/>
          <a:lstStyle/>
          <a:p>
            <a:pPr algn="l" indent="0" marL="0">
              <a:lnSpc>
                <a:spcPts val="3100"/>
              </a:lnSpc>
              <a:buNone/>
            </a:pPr>
            <a:r>
              <a:rPr lang="en-US" sz="2200" b="1" dirty="0">
                <a:solidFill>
                  <a:srgbClr val="746558"/>
                </a:solidFill>
                <a:latin typeface="Gelasio Bold" pitchFamily="34" charset="0"/>
                <a:ea typeface="Gelasio Bold" pitchFamily="34" charset="-122"/>
                <a:cs typeface="Gelasio Bold" pitchFamily="34" charset="-120"/>
              </a:rPr>
              <a:t>by Chetan Kittali</a:t>
            </a:r>
            <a:endParaRPr lang="en-US" sz="2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640086"/>
            <a:ext cx="7481768" cy="708779"/>
          </a:xfrm>
          <a:prstGeom prst="rect">
            <a:avLst/>
          </a:prstGeom>
          <a:noFill/>
          <a:ln/>
        </p:spPr>
        <p:txBody>
          <a:bodyPr wrap="none" lIns="0" tIns="0" rIns="0" bIns="0" rtlCol="0" anchor="t"/>
          <a:lstStyle/>
          <a:p>
            <a:pPr indent="0" marL="0">
              <a:lnSpc>
                <a:spcPts val="5550"/>
              </a:lnSpc>
              <a:buNone/>
            </a:pPr>
            <a:r>
              <a:rPr lang="en-US" sz="4450" dirty="0">
                <a:solidFill>
                  <a:srgbClr val="484237"/>
                </a:solidFill>
                <a:latin typeface="Gelasio Semi Bold" pitchFamily="34" charset="0"/>
                <a:ea typeface="Gelasio Semi Bold" pitchFamily="34" charset="-122"/>
                <a:cs typeface="Gelasio Semi Bold" pitchFamily="34" charset="-120"/>
              </a:rPr>
              <a:t>Problem Solving Approach</a:t>
            </a:r>
            <a:endParaRPr lang="en-US" sz="4450" dirty="0"/>
          </a:p>
        </p:txBody>
      </p:sp>
      <p:sp>
        <p:nvSpPr>
          <p:cNvPr id="3" name="Text 1"/>
          <p:cNvSpPr/>
          <p:nvPr/>
        </p:nvSpPr>
        <p:spPr>
          <a:xfrm>
            <a:off x="793790" y="2689027"/>
            <a:ext cx="13042821" cy="362903"/>
          </a:xfrm>
          <a:prstGeom prst="rect">
            <a:avLst/>
          </a:prstGeom>
          <a:noFill/>
          <a:ln/>
        </p:spPr>
        <p:txBody>
          <a:bodyPr wrap="none" lIns="0" tIns="0" rIns="0" bIns="0" rtlCol="0" anchor="t"/>
          <a:lstStyle/>
          <a:p>
            <a:pPr algn="l" marL="342900" indent="-342900">
              <a:lnSpc>
                <a:spcPts val="2850"/>
              </a:lnSpc>
              <a:buSzPct val="100000"/>
              <a:buFont typeface="+mj-lt"/>
              <a:buAutoNum type="arabicPeriod" startAt="1"/>
            </a:pPr>
            <a:r>
              <a:rPr lang="en-US" sz="1750" dirty="0">
                <a:solidFill>
                  <a:srgbClr val="746558"/>
                </a:solidFill>
                <a:latin typeface="Gelasio" pitchFamily="34" charset="0"/>
                <a:ea typeface="Gelasio" pitchFamily="34" charset="-122"/>
                <a:cs typeface="Gelasio" pitchFamily="34" charset="-120"/>
              </a:rPr>
              <a:t>Load the dataset </a:t>
            </a:r>
            <a:endParaRPr lang="en-US" sz="1750" dirty="0"/>
          </a:p>
        </p:txBody>
      </p:sp>
      <p:sp>
        <p:nvSpPr>
          <p:cNvPr id="4" name="Text 2"/>
          <p:cNvSpPr/>
          <p:nvPr/>
        </p:nvSpPr>
        <p:spPr>
          <a:xfrm>
            <a:off x="793790" y="3131225"/>
            <a:ext cx="13042821" cy="362903"/>
          </a:xfrm>
          <a:prstGeom prst="rect">
            <a:avLst/>
          </a:prstGeom>
          <a:noFill/>
          <a:ln/>
        </p:spPr>
        <p:txBody>
          <a:bodyPr wrap="none" lIns="0" tIns="0" rIns="0" bIns="0" rtlCol="0" anchor="t"/>
          <a:lstStyle/>
          <a:p>
            <a:pPr algn="l" marL="342900" indent="-342900">
              <a:lnSpc>
                <a:spcPts val="2850"/>
              </a:lnSpc>
              <a:buSzPct val="100000"/>
              <a:buFont typeface="+mj-lt"/>
              <a:buAutoNum type="arabicPeriod" startAt="2"/>
            </a:pPr>
            <a:r>
              <a:rPr lang="en-US" sz="1750" dirty="0">
                <a:solidFill>
                  <a:srgbClr val="746558"/>
                </a:solidFill>
                <a:latin typeface="Gelasio" pitchFamily="34" charset="0"/>
                <a:ea typeface="Gelasio" pitchFamily="34" charset="-122"/>
                <a:cs typeface="Gelasio" pitchFamily="34" charset="-120"/>
              </a:rPr>
              <a:t>Perform Exploratory Data Analysis to extract valuable business insights</a:t>
            </a:r>
            <a:endParaRPr lang="en-US" sz="1750" dirty="0"/>
          </a:p>
        </p:txBody>
      </p:sp>
      <p:sp>
        <p:nvSpPr>
          <p:cNvPr id="5" name="Text 3"/>
          <p:cNvSpPr/>
          <p:nvPr/>
        </p:nvSpPr>
        <p:spPr>
          <a:xfrm>
            <a:off x="793790" y="3573423"/>
            <a:ext cx="13042821" cy="362903"/>
          </a:xfrm>
          <a:prstGeom prst="rect">
            <a:avLst/>
          </a:prstGeom>
          <a:noFill/>
          <a:ln/>
        </p:spPr>
        <p:txBody>
          <a:bodyPr wrap="none" lIns="0" tIns="0" rIns="0" bIns="0" rtlCol="0" anchor="t"/>
          <a:lstStyle/>
          <a:p>
            <a:pPr algn="l" marL="342900" indent="-342900">
              <a:lnSpc>
                <a:spcPts val="2850"/>
              </a:lnSpc>
              <a:buSzPct val="100000"/>
              <a:buFont typeface="+mj-lt"/>
              <a:buAutoNum type="arabicPeriod" startAt="3"/>
            </a:pPr>
            <a:r>
              <a:rPr lang="en-US" sz="1750" dirty="0">
                <a:solidFill>
                  <a:srgbClr val="746558"/>
                </a:solidFill>
                <a:latin typeface="Gelasio" pitchFamily="34" charset="0"/>
                <a:ea typeface="Gelasio" pitchFamily="34" charset="-122"/>
                <a:cs typeface="Gelasio" pitchFamily="34" charset="-120"/>
              </a:rPr>
              <a:t> Using NLTK for Data preprocessing and Feature Engineering. </a:t>
            </a:r>
            <a:endParaRPr lang="en-US" sz="1750" dirty="0"/>
          </a:p>
        </p:txBody>
      </p:sp>
      <p:sp>
        <p:nvSpPr>
          <p:cNvPr id="6" name="Text 4"/>
          <p:cNvSpPr/>
          <p:nvPr/>
        </p:nvSpPr>
        <p:spPr>
          <a:xfrm>
            <a:off x="793790" y="4015621"/>
            <a:ext cx="13042821" cy="362903"/>
          </a:xfrm>
          <a:prstGeom prst="rect">
            <a:avLst/>
          </a:prstGeom>
          <a:noFill/>
          <a:ln/>
        </p:spPr>
        <p:txBody>
          <a:bodyPr wrap="none" lIns="0" tIns="0" rIns="0" bIns="0" rtlCol="0" anchor="t"/>
          <a:lstStyle/>
          <a:p>
            <a:pPr algn="l" marL="342900" indent="-342900">
              <a:lnSpc>
                <a:spcPts val="2850"/>
              </a:lnSpc>
              <a:buSzPct val="100000"/>
              <a:buFont typeface="+mj-lt"/>
              <a:buAutoNum type="arabicPeriod" startAt="4"/>
            </a:pPr>
            <a:r>
              <a:rPr lang="en-US" sz="1750" dirty="0">
                <a:solidFill>
                  <a:srgbClr val="746558"/>
                </a:solidFill>
                <a:latin typeface="Gelasio" pitchFamily="34" charset="0"/>
                <a:ea typeface="Gelasio" pitchFamily="34" charset="-122"/>
                <a:cs typeface="Gelasio" pitchFamily="34" charset="-120"/>
              </a:rPr>
              <a:t>Transform Textual Descriptions to numerical features using techniques like TF-IDF or word2Vec. </a:t>
            </a:r>
            <a:endParaRPr lang="en-US" sz="1750" dirty="0"/>
          </a:p>
        </p:txBody>
      </p:sp>
      <p:sp>
        <p:nvSpPr>
          <p:cNvPr id="7" name="Text 5"/>
          <p:cNvSpPr/>
          <p:nvPr/>
        </p:nvSpPr>
        <p:spPr>
          <a:xfrm>
            <a:off x="793790" y="4457819"/>
            <a:ext cx="13042821" cy="362903"/>
          </a:xfrm>
          <a:prstGeom prst="rect">
            <a:avLst/>
          </a:prstGeom>
          <a:noFill/>
          <a:ln/>
        </p:spPr>
        <p:txBody>
          <a:bodyPr wrap="none" lIns="0" tIns="0" rIns="0" bIns="0" rtlCol="0" anchor="t"/>
          <a:lstStyle/>
          <a:p>
            <a:pPr algn="l" marL="342900" indent="-342900">
              <a:lnSpc>
                <a:spcPts val="2850"/>
              </a:lnSpc>
              <a:buSzPct val="100000"/>
              <a:buFont typeface="+mj-lt"/>
              <a:buAutoNum type="arabicPeriod" startAt="5"/>
            </a:pPr>
            <a:r>
              <a:rPr lang="en-US" sz="1750" dirty="0">
                <a:solidFill>
                  <a:srgbClr val="746558"/>
                </a:solidFill>
                <a:latin typeface="Gelasio" pitchFamily="34" charset="0"/>
                <a:ea typeface="Gelasio" pitchFamily="34" charset="-122"/>
                <a:cs typeface="Gelasio" pitchFamily="34" charset="-120"/>
              </a:rPr>
              <a:t>Perform train-test split using stratify sampling</a:t>
            </a:r>
            <a:endParaRPr lang="en-US" sz="1750" dirty="0"/>
          </a:p>
        </p:txBody>
      </p:sp>
      <p:sp>
        <p:nvSpPr>
          <p:cNvPr id="8" name="Text 6"/>
          <p:cNvSpPr/>
          <p:nvPr/>
        </p:nvSpPr>
        <p:spPr>
          <a:xfrm>
            <a:off x="793790" y="4900017"/>
            <a:ext cx="13042821" cy="362903"/>
          </a:xfrm>
          <a:prstGeom prst="rect">
            <a:avLst/>
          </a:prstGeom>
          <a:noFill/>
          <a:ln/>
        </p:spPr>
        <p:txBody>
          <a:bodyPr wrap="none" lIns="0" tIns="0" rIns="0" bIns="0" rtlCol="0" anchor="t"/>
          <a:lstStyle/>
          <a:p>
            <a:pPr algn="l" marL="342900" indent="-342900">
              <a:lnSpc>
                <a:spcPts val="2850"/>
              </a:lnSpc>
              <a:buSzPct val="100000"/>
              <a:buFont typeface="+mj-lt"/>
              <a:buAutoNum type="arabicPeriod" startAt="6"/>
            </a:pPr>
            <a:r>
              <a:rPr lang="en-US" sz="1750" dirty="0">
                <a:solidFill>
                  <a:srgbClr val="746558"/>
                </a:solidFill>
                <a:latin typeface="Gelasio" pitchFamily="34" charset="0"/>
                <a:ea typeface="Gelasio" pitchFamily="34" charset="-122"/>
                <a:cs typeface="Gelasio" pitchFamily="34" charset="-120"/>
              </a:rPr>
              <a:t>Train and evaluate various suitable Machine Learning and Deep Learning models if needed.</a:t>
            </a:r>
            <a:endParaRPr lang="en-US" sz="1750" dirty="0"/>
          </a:p>
        </p:txBody>
      </p:sp>
      <p:sp>
        <p:nvSpPr>
          <p:cNvPr id="9" name="Text 7"/>
          <p:cNvSpPr/>
          <p:nvPr/>
        </p:nvSpPr>
        <p:spPr>
          <a:xfrm>
            <a:off x="793790" y="5342215"/>
            <a:ext cx="13042821" cy="362903"/>
          </a:xfrm>
          <a:prstGeom prst="rect">
            <a:avLst/>
          </a:prstGeom>
          <a:noFill/>
          <a:ln/>
        </p:spPr>
        <p:txBody>
          <a:bodyPr wrap="none" lIns="0" tIns="0" rIns="0" bIns="0" rtlCol="0" anchor="t"/>
          <a:lstStyle/>
          <a:p>
            <a:pPr algn="l" marL="342900" indent="-342900">
              <a:lnSpc>
                <a:spcPts val="2850"/>
              </a:lnSpc>
              <a:buSzPct val="100000"/>
              <a:buFont typeface="+mj-lt"/>
              <a:buAutoNum type="arabicPeriod" startAt="7"/>
            </a:pPr>
            <a:r>
              <a:rPr lang="en-US" sz="1750" dirty="0">
                <a:solidFill>
                  <a:srgbClr val="746558"/>
                </a:solidFill>
                <a:latin typeface="Gelasio" pitchFamily="34" charset="0"/>
                <a:ea typeface="Gelasio" pitchFamily="34" charset="-122"/>
                <a:cs typeface="Gelasio" pitchFamily="34" charset="-120"/>
              </a:rPr>
              <a:t>Fine tune them if necessary, using Hyperparameter Tuning </a:t>
            </a:r>
            <a:endParaRPr lang="en-US" sz="1750" dirty="0"/>
          </a:p>
        </p:txBody>
      </p:sp>
      <p:sp>
        <p:nvSpPr>
          <p:cNvPr id="10" name="Text 8"/>
          <p:cNvSpPr/>
          <p:nvPr/>
        </p:nvSpPr>
        <p:spPr>
          <a:xfrm>
            <a:off x="793790" y="5784413"/>
            <a:ext cx="13042821" cy="362903"/>
          </a:xfrm>
          <a:prstGeom prst="rect">
            <a:avLst/>
          </a:prstGeom>
          <a:noFill/>
          <a:ln/>
        </p:spPr>
        <p:txBody>
          <a:bodyPr wrap="none" lIns="0" tIns="0" rIns="0" bIns="0" rtlCol="0" anchor="t"/>
          <a:lstStyle/>
          <a:p>
            <a:pPr algn="l" marL="342900" indent="-342900">
              <a:lnSpc>
                <a:spcPts val="2850"/>
              </a:lnSpc>
              <a:buSzPct val="100000"/>
              <a:buFont typeface="+mj-lt"/>
              <a:buAutoNum type="arabicPeriod" startAt="8"/>
            </a:pPr>
            <a:r>
              <a:rPr lang="en-US" sz="1750" dirty="0">
                <a:solidFill>
                  <a:srgbClr val="746558"/>
                </a:solidFill>
                <a:latin typeface="Gelasio" pitchFamily="34" charset="0"/>
                <a:ea typeface="Gelasio" pitchFamily="34" charset="-122"/>
                <a:cs typeface="Gelasio" pitchFamily="34" charset="-120"/>
              </a:rPr>
              <a:t>Get our predictions. </a:t>
            </a:r>
            <a:endParaRPr lang="en-US" sz="1750" dirty="0"/>
          </a:p>
        </p:txBody>
      </p:sp>
      <p:sp>
        <p:nvSpPr>
          <p:cNvPr id="11" name="Text 9"/>
          <p:cNvSpPr/>
          <p:nvPr/>
        </p:nvSpPr>
        <p:spPr>
          <a:xfrm>
            <a:off x="793790" y="6226612"/>
            <a:ext cx="13042821" cy="362903"/>
          </a:xfrm>
          <a:prstGeom prst="rect">
            <a:avLst/>
          </a:prstGeom>
          <a:noFill/>
          <a:ln/>
        </p:spPr>
        <p:txBody>
          <a:bodyPr wrap="none" lIns="0" tIns="0" rIns="0" bIns="0" rtlCol="0" anchor="t"/>
          <a:lstStyle/>
          <a:p>
            <a:pPr algn="l" marL="342900" indent="-342900">
              <a:lnSpc>
                <a:spcPts val="2850"/>
              </a:lnSpc>
              <a:buSzPct val="100000"/>
              <a:buFont typeface="+mj-lt"/>
              <a:buAutoNum type="arabicPeriod" startAt="9"/>
            </a:pPr>
            <a:r>
              <a:rPr lang="en-US" sz="1750" dirty="0">
                <a:solidFill>
                  <a:srgbClr val="746558"/>
                </a:solidFill>
                <a:latin typeface="Gelasio" pitchFamily="34" charset="0"/>
                <a:ea typeface="Gelasio" pitchFamily="34" charset="-122"/>
                <a:cs typeface="Gelasio" pitchFamily="34" charset="-120"/>
              </a:rPr>
              <a:t>Finally, we will compare the models to get the best performing model.</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658654" y="517565"/>
            <a:ext cx="4705112" cy="588169"/>
          </a:xfrm>
          <a:prstGeom prst="rect">
            <a:avLst/>
          </a:prstGeom>
          <a:noFill/>
          <a:ln/>
        </p:spPr>
        <p:txBody>
          <a:bodyPr wrap="none" lIns="0" tIns="0" rIns="0" bIns="0" rtlCol="0" anchor="t"/>
          <a:lstStyle/>
          <a:p>
            <a:pPr indent="0" marL="0">
              <a:lnSpc>
                <a:spcPts val="4600"/>
              </a:lnSpc>
              <a:buNone/>
            </a:pPr>
            <a:r>
              <a:rPr lang="en-US" sz="3700" dirty="0">
                <a:solidFill>
                  <a:srgbClr val="484237"/>
                </a:solidFill>
                <a:latin typeface="Gelasio Semi Bold" pitchFamily="34" charset="0"/>
                <a:ea typeface="Gelasio Semi Bold" pitchFamily="34" charset="-122"/>
                <a:cs typeface="Gelasio Semi Bold" pitchFamily="34" charset="-120"/>
              </a:rPr>
              <a:t>Key Insights</a:t>
            </a:r>
            <a:endParaRPr lang="en-US" sz="3700" dirty="0"/>
          </a:p>
        </p:txBody>
      </p:sp>
      <p:pic>
        <p:nvPicPr>
          <p:cNvPr id="3" name="Image 0" descr="preencoded.png">    </p:cNvPr>
          <p:cNvPicPr>
            <a:picLocks noChangeAspect="1"/>
          </p:cNvPicPr>
          <p:nvPr/>
        </p:nvPicPr>
        <p:blipFill>
          <a:blip r:embed="rId1"/>
          <a:stretch>
            <a:fillRect/>
          </a:stretch>
        </p:blipFill>
        <p:spPr>
          <a:xfrm>
            <a:off x="658654" y="1482090"/>
            <a:ext cx="2585799" cy="1598057"/>
          </a:xfrm>
          <a:prstGeom prst="rect">
            <a:avLst/>
          </a:prstGeom>
        </p:spPr>
      </p:pic>
      <p:sp>
        <p:nvSpPr>
          <p:cNvPr id="4" name="Text 1"/>
          <p:cNvSpPr/>
          <p:nvPr/>
        </p:nvSpPr>
        <p:spPr>
          <a:xfrm>
            <a:off x="658654" y="3315295"/>
            <a:ext cx="2352556" cy="294084"/>
          </a:xfrm>
          <a:prstGeom prst="rect">
            <a:avLst/>
          </a:prstGeom>
          <a:noFill/>
          <a:ln/>
        </p:spPr>
        <p:txBody>
          <a:bodyPr wrap="none" lIns="0" tIns="0" rIns="0" bIns="0" rtlCol="0" anchor="t"/>
          <a:lstStyle/>
          <a:p>
            <a:pPr algn="l" indent="0" marL="0">
              <a:lnSpc>
                <a:spcPts val="2300"/>
              </a:lnSpc>
              <a:buNone/>
            </a:pPr>
            <a:r>
              <a:rPr lang="en-US" sz="1850" dirty="0">
                <a:solidFill>
                  <a:srgbClr val="746558"/>
                </a:solidFill>
                <a:latin typeface="Gelasio Semi Bold" pitchFamily="34" charset="0"/>
                <a:ea typeface="Gelasio Semi Bold" pitchFamily="34" charset="-122"/>
                <a:cs typeface="Gelasio Semi Bold" pitchFamily="34" charset="-120"/>
              </a:rPr>
              <a:t>Price Correlation</a:t>
            </a:r>
            <a:endParaRPr lang="en-US" sz="1850" dirty="0"/>
          </a:p>
        </p:txBody>
      </p:sp>
      <p:sp>
        <p:nvSpPr>
          <p:cNvPr id="5" name="Text 2"/>
          <p:cNvSpPr/>
          <p:nvPr/>
        </p:nvSpPr>
        <p:spPr>
          <a:xfrm>
            <a:off x="658654" y="3722251"/>
            <a:ext cx="3116461" cy="602218"/>
          </a:xfrm>
          <a:prstGeom prst="rect">
            <a:avLst/>
          </a:prstGeom>
          <a:noFill/>
          <a:ln/>
        </p:spPr>
        <p:txBody>
          <a:bodyPr wrap="square" lIns="0" tIns="0" rIns="0" bIns="0" rtlCol="0" anchor="t"/>
          <a:lstStyle/>
          <a:p>
            <a:pPr algn="l" indent="0" marL="0">
              <a:lnSpc>
                <a:spcPts val="2350"/>
              </a:lnSpc>
              <a:buNone/>
            </a:pPr>
            <a:r>
              <a:rPr lang="en-US" sz="1450" dirty="0">
                <a:solidFill>
                  <a:srgbClr val="746558"/>
                </a:solidFill>
                <a:latin typeface="Gelasio" pitchFamily="34" charset="0"/>
                <a:ea typeface="Gelasio" pitchFamily="34" charset="-122"/>
                <a:cs typeface="Gelasio" pitchFamily="34" charset="-120"/>
              </a:rPr>
              <a:t>Higher retail prices correspond to higher discount prices.</a:t>
            </a:r>
            <a:endParaRPr lang="en-US" sz="1450" dirty="0"/>
          </a:p>
        </p:txBody>
      </p:sp>
      <p:pic>
        <p:nvPicPr>
          <p:cNvPr id="6" name="Image 1" descr="preencoded.png">    </p:cNvPr>
          <p:cNvPicPr>
            <a:picLocks noChangeAspect="1"/>
          </p:cNvPicPr>
          <p:nvPr/>
        </p:nvPicPr>
        <p:blipFill>
          <a:blip r:embed="rId2"/>
          <a:stretch>
            <a:fillRect/>
          </a:stretch>
        </p:blipFill>
        <p:spPr>
          <a:xfrm>
            <a:off x="4057412" y="1482090"/>
            <a:ext cx="2585918" cy="1598176"/>
          </a:xfrm>
          <a:prstGeom prst="rect">
            <a:avLst/>
          </a:prstGeom>
        </p:spPr>
      </p:pic>
      <p:sp>
        <p:nvSpPr>
          <p:cNvPr id="7" name="Text 3"/>
          <p:cNvSpPr/>
          <p:nvPr/>
        </p:nvSpPr>
        <p:spPr>
          <a:xfrm>
            <a:off x="4057412" y="3315414"/>
            <a:ext cx="2352556" cy="294084"/>
          </a:xfrm>
          <a:prstGeom prst="rect">
            <a:avLst/>
          </a:prstGeom>
          <a:noFill/>
          <a:ln/>
        </p:spPr>
        <p:txBody>
          <a:bodyPr wrap="none" lIns="0" tIns="0" rIns="0" bIns="0" rtlCol="0" anchor="t"/>
          <a:lstStyle/>
          <a:p>
            <a:pPr algn="l" indent="0" marL="0">
              <a:lnSpc>
                <a:spcPts val="2300"/>
              </a:lnSpc>
              <a:buNone/>
            </a:pPr>
            <a:r>
              <a:rPr lang="en-US" sz="1850" dirty="0">
                <a:solidFill>
                  <a:srgbClr val="746558"/>
                </a:solidFill>
                <a:latin typeface="Gelasio Semi Bold" pitchFamily="34" charset="0"/>
                <a:ea typeface="Gelasio Semi Bold" pitchFamily="34" charset="-122"/>
                <a:cs typeface="Gelasio Semi Bold" pitchFamily="34" charset="-120"/>
              </a:rPr>
              <a:t>Top Sellers</a:t>
            </a:r>
            <a:endParaRPr lang="en-US" sz="1850" dirty="0"/>
          </a:p>
        </p:txBody>
      </p:sp>
      <p:sp>
        <p:nvSpPr>
          <p:cNvPr id="8" name="Text 4"/>
          <p:cNvSpPr/>
          <p:nvPr/>
        </p:nvSpPr>
        <p:spPr>
          <a:xfrm>
            <a:off x="4057412" y="3722370"/>
            <a:ext cx="3116580" cy="602218"/>
          </a:xfrm>
          <a:prstGeom prst="rect">
            <a:avLst/>
          </a:prstGeom>
          <a:noFill/>
          <a:ln/>
        </p:spPr>
        <p:txBody>
          <a:bodyPr wrap="square" lIns="0" tIns="0" rIns="0" bIns="0" rtlCol="0" anchor="t"/>
          <a:lstStyle/>
          <a:p>
            <a:pPr algn="l" indent="0" marL="0">
              <a:lnSpc>
                <a:spcPts val="2350"/>
              </a:lnSpc>
              <a:buNone/>
            </a:pPr>
            <a:r>
              <a:rPr lang="en-US" sz="1450" dirty="0">
                <a:solidFill>
                  <a:srgbClr val="746558"/>
                </a:solidFill>
                <a:latin typeface="Gelasio" pitchFamily="34" charset="0"/>
                <a:ea typeface="Gelasio" pitchFamily="34" charset="-122"/>
                <a:cs typeface="Gelasio" pitchFamily="34" charset="-120"/>
              </a:rPr>
              <a:t>Clothing and Jewellery are the highest selling product categories.</a:t>
            </a:r>
            <a:endParaRPr lang="en-US" sz="1450" dirty="0"/>
          </a:p>
        </p:txBody>
      </p:sp>
      <p:pic>
        <p:nvPicPr>
          <p:cNvPr id="9" name="Image 2" descr="preencoded.png">    </p:cNvPr>
          <p:cNvPicPr>
            <a:picLocks noChangeAspect="1"/>
          </p:cNvPicPr>
          <p:nvPr/>
        </p:nvPicPr>
        <p:blipFill>
          <a:blip r:embed="rId3"/>
          <a:stretch>
            <a:fillRect/>
          </a:stretch>
        </p:blipFill>
        <p:spPr>
          <a:xfrm>
            <a:off x="7456289" y="1482090"/>
            <a:ext cx="2585918" cy="1598176"/>
          </a:xfrm>
          <a:prstGeom prst="rect">
            <a:avLst/>
          </a:prstGeom>
        </p:spPr>
      </p:pic>
      <p:sp>
        <p:nvSpPr>
          <p:cNvPr id="10" name="Text 5"/>
          <p:cNvSpPr/>
          <p:nvPr/>
        </p:nvSpPr>
        <p:spPr>
          <a:xfrm>
            <a:off x="7456289" y="3315414"/>
            <a:ext cx="2352556" cy="294084"/>
          </a:xfrm>
          <a:prstGeom prst="rect">
            <a:avLst/>
          </a:prstGeom>
          <a:noFill/>
          <a:ln/>
        </p:spPr>
        <p:txBody>
          <a:bodyPr wrap="none" lIns="0" tIns="0" rIns="0" bIns="0" rtlCol="0" anchor="t"/>
          <a:lstStyle/>
          <a:p>
            <a:pPr algn="l" indent="0" marL="0">
              <a:lnSpc>
                <a:spcPts val="2300"/>
              </a:lnSpc>
              <a:buNone/>
            </a:pPr>
            <a:r>
              <a:rPr lang="en-US" sz="1850" dirty="0">
                <a:solidFill>
                  <a:srgbClr val="746558"/>
                </a:solidFill>
                <a:latin typeface="Gelasio Semi Bold" pitchFamily="34" charset="0"/>
                <a:ea typeface="Gelasio Semi Bold" pitchFamily="34" charset="-122"/>
                <a:cs typeface="Gelasio Semi Bold" pitchFamily="34" charset="-120"/>
              </a:rPr>
              <a:t>Moderate Sales</a:t>
            </a:r>
            <a:endParaRPr lang="en-US" sz="1850" dirty="0"/>
          </a:p>
        </p:txBody>
      </p:sp>
      <p:sp>
        <p:nvSpPr>
          <p:cNvPr id="11" name="Text 6"/>
          <p:cNvSpPr/>
          <p:nvPr/>
        </p:nvSpPr>
        <p:spPr>
          <a:xfrm>
            <a:off x="7456289" y="3722370"/>
            <a:ext cx="3116580" cy="301109"/>
          </a:xfrm>
          <a:prstGeom prst="rect">
            <a:avLst/>
          </a:prstGeom>
          <a:noFill/>
          <a:ln/>
        </p:spPr>
        <p:txBody>
          <a:bodyPr wrap="none" lIns="0" tIns="0" rIns="0" bIns="0" rtlCol="0" anchor="t"/>
          <a:lstStyle/>
          <a:p>
            <a:pPr algn="l" indent="0" marL="0">
              <a:lnSpc>
                <a:spcPts val="2350"/>
              </a:lnSpc>
              <a:buNone/>
            </a:pPr>
            <a:r>
              <a:rPr lang="en-US" sz="1450" dirty="0">
                <a:solidFill>
                  <a:srgbClr val="746558"/>
                </a:solidFill>
                <a:latin typeface="Gelasio" pitchFamily="34" charset="0"/>
                <a:ea typeface="Gelasio" pitchFamily="34" charset="-122"/>
                <a:cs typeface="Gelasio" pitchFamily="34" charset="-120"/>
              </a:rPr>
              <a:t>Moderate sales in various categories.</a:t>
            </a:r>
            <a:endParaRPr lang="en-US" sz="1450" dirty="0"/>
          </a:p>
        </p:txBody>
      </p:sp>
      <p:pic>
        <p:nvPicPr>
          <p:cNvPr id="12" name="Image 3" descr="preencoded.png">    </p:cNvPr>
          <p:cNvPicPr>
            <a:picLocks noChangeAspect="1"/>
          </p:cNvPicPr>
          <p:nvPr/>
        </p:nvPicPr>
        <p:blipFill>
          <a:blip r:embed="rId4"/>
          <a:stretch>
            <a:fillRect/>
          </a:stretch>
        </p:blipFill>
        <p:spPr>
          <a:xfrm>
            <a:off x="10855166" y="1482090"/>
            <a:ext cx="2585918" cy="1598176"/>
          </a:xfrm>
          <a:prstGeom prst="rect">
            <a:avLst/>
          </a:prstGeom>
        </p:spPr>
      </p:pic>
      <p:sp>
        <p:nvSpPr>
          <p:cNvPr id="13" name="Text 7"/>
          <p:cNvSpPr/>
          <p:nvPr/>
        </p:nvSpPr>
        <p:spPr>
          <a:xfrm>
            <a:off x="10855166" y="3315414"/>
            <a:ext cx="2352556" cy="294084"/>
          </a:xfrm>
          <a:prstGeom prst="rect">
            <a:avLst/>
          </a:prstGeom>
          <a:noFill/>
          <a:ln/>
        </p:spPr>
        <p:txBody>
          <a:bodyPr wrap="none" lIns="0" tIns="0" rIns="0" bIns="0" rtlCol="0" anchor="t"/>
          <a:lstStyle/>
          <a:p>
            <a:pPr algn="l" indent="0" marL="0">
              <a:lnSpc>
                <a:spcPts val="2300"/>
              </a:lnSpc>
              <a:buNone/>
            </a:pPr>
            <a:r>
              <a:rPr lang="en-US" sz="1850" dirty="0">
                <a:solidFill>
                  <a:srgbClr val="746558"/>
                </a:solidFill>
                <a:latin typeface="Gelasio Semi Bold" pitchFamily="34" charset="0"/>
                <a:ea typeface="Gelasio Semi Bold" pitchFamily="34" charset="-122"/>
                <a:cs typeface="Gelasio Semi Bold" pitchFamily="34" charset="-120"/>
              </a:rPr>
              <a:t>Low Sellers</a:t>
            </a:r>
            <a:endParaRPr lang="en-US" sz="1850" dirty="0"/>
          </a:p>
        </p:txBody>
      </p:sp>
      <p:sp>
        <p:nvSpPr>
          <p:cNvPr id="14" name="Text 8"/>
          <p:cNvSpPr/>
          <p:nvPr/>
        </p:nvSpPr>
        <p:spPr>
          <a:xfrm>
            <a:off x="10855166" y="3722370"/>
            <a:ext cx="3116580" cy="602218"/>
          </a:xfrm>
          <a:prstGeom prst="rect">
            <a:avLst/>
          </a:prstGeom>
          <a:noFill/>
          <a:ln/>
        </p:spPr>
        <p:txBody>
          <a:bodyPr wrap="square" lIns="0" tIns="0" rIns="0" bIns="0" rtlCol="0" anchor="t"/>
          <a:lstStyle/>
          <a:p>
            <a:pPr algn="l" indent="0" marL="0">
              <a:lnSpc>
                <a:spcPts val="2350"/>
              </a:lnSpc>
              <a:buNone/>
            </a:pPr>
            <a:r>
              <a:rPr lang="en-US" sz="1450" dirty="0">
                <a:solidFill>
                  <a:srgbClr val="746558"/>
                </a:solidFill>
                <a:latin typeface="Gelasio" pitchFamily="34" charset="0"/>
                <a:ea typeface="Gelasio" pitchFamily="34" charset="-122"/>
                <a:cs typeface="Gelasio" pitchFamily="34" charset="-120"/>
              </a:rPr>
              <a:t>Bags, Wallets &amp; Belts, and Baby Care show the lowest sales.</a:t>
            </a:r>
            <a:endParaRPr lang="en-US" sz="1450" dirty="0"/>
          </a:p>
        </p:txBody>
      </p:sp>
      <p:pic>
        <p:nvPicPr>
          <p:cNvPr id="15" name="Image 4" descr="preencoded.png">    </p:cNvPr>
          <p:cNvPicPr>
            <a:picLocks noChangeAspect="1"/>
          </p:cNvPicPr>
          <p:nvPr/>
        </p:nvPicPr>
        <p:blipFill>
          <a:blip r:embed="rId5"/>
          <a:stretch>
            <a:fillRect/>
          </a:stretch>
        </p:blipFill>
        <p:spPr>
          <a:xfrm>
            <a:off x="658654" y="4889182"/>
            <a:ext cx="2585799" cy="1598057"/>
          </a:xfrm>
          <a:prstGeom prst="rect">
            <a:avLst/>
          </a:prstGeom>
        </p:spPr>
      </p:pic>
      <p:sp>
        <p:nvSpPr>
          <p:cNvPr id="16" name="Text 9"/>
          <p:cNvSpPr/>
          <p:nvPr/>
        </p:nvSpPr>
        <p:spPr>
          <a:xfrm>
            <a:off x="658654" y="6722388"/>
            <a:ext cx="2352556" cy="294084"/>
          </a:xfrm>
          <a:prstGeom prst="rect">
            <a:avLst/>
          </a:prstGeom>
          <a:noFill/>
          <a:ln/>
        </p:spPr>
        <p:txBody>
          <a:bodyPr wrap="none" lIns="0" tIns="0" rIns="0" bIns="0" rtlCol="0" anchor="t"/>
          <a:lstStyle/>
          <a:p>
            <a:pPr algn="l" indent="0" marL="0">
              <a:lnSpc>
                <a:spcPts val="2300"/>
              </a:lnSpc>
              <a:buNone/>
            </a:pPr>
            <a:r>
              <a:rPr lang="en-US" sz="1850" dirty="0">
                <a:solidFill>
                  <a:srgbClr val="746558"/>
                </a:solidFill>
                <a:latin typeface="Gelasio Semi Bold" pitchFamily="34" charset="0"/>
                <a:ea typeface="Gelasio Semi Bold" pitchFamily="34" charset="-122"/>
                <a:cs typeface="Gelasio Semi Bold" pitchFamily="34" charset="-120"/>
              </a:rPr>
              <a:t>Retail vs Discount</a:t>
            </a:r>
            <a:endParaRPr lang="en-US" sz="1850" dirty="0"/>
          </a:p>
        </p:txBody>
      </p:sp>
      <p:sp>
        <p:nvSpPr>
          <p:cNvPr id="17" name="Text 10"/>
          <p:cNvSpPr/>
          <p:nvPr/>
        </p:nvSpPr>
        <p:spPr>
          <a:xfrm>
            <a:off x="658654" y="7129343"/>
            <a:ext cx="3116461" cy="602218"/>
          </a:xfrm>
          <a:prstGeom prst="rect">
            <a:avLst/>
          </a:prstGeom>
          <a:noFill/>
          <a:ln/>
        </p:spPr>
        <p:txBody>
          <a:bodyPr wrap="square" lIns="0" tIns="0" rIns="0" bIns="0" rtlCol="0" anchor="t"/>
          <a:lstStyle/>
          <a:p>
            <a:pPr algn="l" indent="0" marL="0">
              <a:lnSpc>
                <a:spcPts val="2350"/>
              </a:lnSpc>
              <a:buNone/>
            </a:pPr>
            <a:r>
              <a:rPr lang="en-US" sz="1450" dirty="0">
                <a:solidFill>
                  <a:srgbClr val="746558"/>
                </a:solidFill>
                <a:latin typeface="Gelasio" pitchFamily="34" charset="0"/>
                <a:ea typeface="Gelasio" pitchFamily="34" charset="-122"/>
                <a:cs typeface="Gelasio" pitchFamily="34" charset="-120"/>
              </a:rPr>
              <a:t>Higher retail price means higher discount price.</a:t>
            </a:r>
            <a:endParaRPr lang="en-US" sz="1450" dirty="0"/>
          </a:p>
        </p:txBody>
      </p:sp>
      <p:pic>
        <p:nvPicPr>
          <p:cNvPr id="18" name="Image 5" descr="preencoded.png">    </p:cNvPr>
          <p:cNvPicPr>
            <a:picLocks noChangeAspect="1"/>
          </p:cNvPicPr>
          <p:nvPr/>
        </p:nvPicPr>
        <p:blipFill>
          <a:blip r:embed="rId6"/>
          <a:stretch>
            <a:fillRect/>
          </a:stretch>
        </p:blipFill>
        <p:spPr>
          <a:xfrm>
            <a:off x="4057412" y="4889182"/>
            <a:ext cx="2585918" cy="1598176"/>
          </a:xfrm>
          <a:prstGeom prst="rect">
            <a:avLst/>
          </a:prstGeom>
        </p:spPr>
      </p:pic>
      <p:sp>
        <p:nvSpPr>
          <p:cNvPr id="19" name="Text 11"/>
          <p:cNvSpPr/>
          <p:nvPr/>
        </p:nvSpPr>
        <p:spPr>
          <a:xfrm>
            <a:off x="4057412" y="6722507"/>
            <a:ext cx="2352556" cy="294084"/>
          </a:xfrm>
          <a:prstGeom prst="rect">
            <a:avLst/>
          </a:prstGeom>
          <a:noFill/>
          <a:ln/>
        </p:spPr>
        <p:txBody>
          <a:bodyPr wrap="none" lIns="0" tIns="0" rIns="0" bIns="0" rtlCol="0" anchor="t"/>
          <a:lstStyle/>
          <a:p>
            <a:pPr algn="l" indent="0" marL="0">
              <a:lnSpc>
                <a:spcPts val="2300"/>
              </a:lnSpc>
              <a:buNone/>
            </a:pPr>
            <a:r>
              <a:rPr lang="en-US" sz="1850" dirty="0">
                <a:solidFill>
                  <a:srgbClr val="746558"/>
                </a:solidFill>
                <a:latin typeface="Gelasio Semi Bold" pitchFamily="34" charset="0"/>
                <a:ea typeface="Gelasio Semi Bold" pitchFamily="34" charset="-122"/>
                <a:cs typeface="Gelasio Semi Bold" pitchFamily="34" charset="-120"/>
              </a:rPr>
              <a:t>Jewellery Pricing</a:t>
            </a:r>
            <a:endParaRPr lang="en-US" sz="1850" dirty="0"/>
          </a:p>
        </p:txBody>
      </p:sp>
      <p:sp>
        <p:nvSpPr>
          <p:cNvPr id="20" name="Text 12"/>
          <p:cNvSpPr/>
          <p:nvPr/>
        </p:nvSpPr>
        <p:spPr>
          <a:xfrm>
            <a:off x="4057412" y="7129463"/>
            <a:ext cx="3116580" cy="602218"/>
          </a:xfrm>
          <a:prstGeom prst="rect">
            <a:avLst/>
          </a:prstGeom>
          <a:noFill/>
          <a:ln/>
        </p:spPr>
        <p:txBody>
          <a:bodyPr wrap="square" lIns="0" tIns="0" rIns="0" bIns="0" rtlCol="0" anchor="t"/>
          <a:lstStyle/>
          <a:p>
            <a:pPr algn="l" indent="0" marL="0">
              <a:lnSpc>
                <a:spcPts val="2350"/>
              </a:lnSpc>
              <a:buNone/>
            </a:pPr>
            <a:r>
              <a:rPr lang="en-US" sz="1450" dirty="0">
                <a:solidFill>
                  <a:srgbClr val="746558"/>
                </a:solidFill>
                <a:latin typeface="Gelasio" pitchFamily="34" charset="0"/>
                <a:ea typeface="Gelasio" pitchFamily="34" charset="-122"/>
                <a:cs typeface="Gelasio" pitchFamily="34" charset="-120"/>
              </a:rPr>
              <a:t>Jewellery has the highest average retail and discounted price.</a:t>
            </a:r>
            <a:endParaRPr lang="en-US" sz="14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676394" y="531495"/>
            <a:ext cx="8221980" cy="483156"/>
          </a:xfrm>
          <a:prstGeom prst="rect">
            <a:avLst/>
          </a:prstGeom>
          <a:noFill/>
          <a:ln/>
        </p:spPr>
        <p:txBody>
          <a:bodyPr wrap="none" lIns="0" tIns="0" rIns="0" bIns="0" rtlCol="0" anchor="t"/>
          <a:lstStyle/>
          <a:p>
            <a:pPr indent="0" marL="0">
              <a:lnSpc>
                <a:spcPts val="3800"/>
              </a:lnSpc>
              <a:buNone/>
            </a:pPr>
            <a:r>
              <a:rPr lang="en-US" sz="3000" dirty="0">
                <a:solidFill>
                  <a:srgbClr val="484237"/>
                </a:solidFill>
                <a:latin typeface="Gelasio Semi Bold" pitchFamily="34" charset="0"/>
                <a:ea typeface="Gelasio Semi Bold" pitchFamily="34" charset="-122"/>
                <a:cs typeface="Gelasio Semi Bold" pitchFamily="34" charset="-120"/>
              </a:rPr>
              <a:t>Frequency counts of Product Category Tree</a:t>
            </a:r>
            <a:endParaRPr lang="en-US" sz="3000" dirty="0"/>
          </a:p>
        </p:txBody>
      </p:sp>
      <p:pic>
        <p:nvPicPr>
          <p:cNvPr id="3" name="Image 0" descr="preencoded.png">    </p:cNvPr>
          <p:cNvPicPr>
            <a:picLocks noChangeAspect="1"/>
          </p:cNvPicPr>
          <p:nvPr/>
        </p:nvPicPr>
        <p:blipFill>
          <a:blip r:embed="rId1"/>
          <a:stretch>
            <a:fillRect/>
          </a:stretch>
        </p:blipFill>
        <p:spPr>
          <a:xfrm>
            <a:off x="676394" y="1401128"/>
            <a:ext cx="11314271" cy="633591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1393388"/>
            <a:ext cx="5670590" cy="708779"/>
          </a:xfrm>
          <a:prstGeom prst="rect">
            <a:avLst/>
          </a:prstGeom>
          <a:noFill/>
          <a:ln/>
        </p:spPr>
        <p:txBody>
          <a:bodyPr wrap="none" lIns="0" tIns="0" rIns="0" bIns="0" rtlCol="0" anchor="t"/>
          <a:lstStyle/>
          <a:p>
            <a:pPr indent="0" marL="0">
              <a:lnSpc>
                <a:spcPts val="5550"/>
              </a:lnSpc>
              <a:buNone/>
            </a:pPr>
            <a:r>
              <a:rPr lang="en-US" sz="4450" dirty="0">
                <a:solidFill>
                  <a:srgbClr val="484237"/>
                </a:solidFill>
                <a:latin typeface="Gelasio Semi Bold" pitchFamily="34" charset="0"/>
                <a:ea typeface="Gelasio Semi Bold" pitchFamily="34" charset="-122"/>
                <a:cs typeface="Gelasio Semi Bold" pitchFamily="34" charset="-120"/>
              </a:rPr>
              <a:t>CHALLENGES</a:t>
            </a:r>
            <a:endParaRPr lang="en-US" sz="4450" dirty="0"/>
          </a:p>
        </p:txBody>
      </p:sp>
      <p:sp>
        <p:nvSpPr>
          <p:cNvPr id="3" name="Text 1"/>
          <p:cNvSpPr/>
          <p:nvPr/>
        </p:nvSpPr>
        <p:spPr>
          <a:xfrm>
            <a:off x="793790" y="2442329"/>
            <a:ext cx="4369118" cy="425291"/>
          </a:xfrm>
          <a:prstGeom prst="rect">
            <a:avLst/>
          </a:prstGeom>
          <a:noFill/>
          <a:ln/>
        </p:spPr>
        <p:txBody>
          <a:bodyPr wrap="none" lIns="0" tIns="0" rIns="0" bIns="0" rtlCol="0" anchor="t"/>
          <a:lstStyle/>
          <a:p>
            <a:pPr indent="0" marL="0">
              <a:lnSpc>
                <a:spcPts val="3300"/>
              </a:lnSpc>
              <a:buNone/>
            </a:pPr>
            <a:r>
              <a:rPr lang="en-US" sz="2650" dirty="0">
                <a:solidFill>
                  <a:srgbClr val="484237"/>
                </a:solidFill>
                <a:latin typeface="Gelasio Semi Bold" pitchFamily="34" charset="0"/>
                <a:ea typeface="Gelasio Semi Bold" pitchFamily="34" charset="-122"/>
                <a:cs typeface="Gelasio Semi Bold" pitchFamily="34" charset="-120"/>
              </a:rPr>
              <a:t>Problem: Class Imbalance</a:t>
            </a:r>
            <a:endParaRPr lang="en-US" sz="2650" dirty="0"/>
          </a:p>
        </p:txBody>
      </p:sp>
      <p:sp>
        <p:nvSpPr>
          <p:cNvPr id="4" name="Text 2"/>
          <p:cNvSpPr/>
          <p:nvPr/>
        </p:nvSpPr>
        <p:spPr>
          <a:xfrm>
            <a:off x="793790" y="3207782"/>
            <a:ext cx="13042821" cy="907018"/>
          </a:xfrm>
          <a:prstGeom prst="rect">
            <a:avLst/>
          </a:prstGeom>
          <a:noFill/>
          <a:ln/>
        </p:spPr>
        <p:txBody>
          <a:bodyPr wrap="square" lIns="0" tIns="0" rIns="0" bIns="0" rtlCol="0" anchor="t"/>
          <a:lstStyle/>
          <a:p>
            <a:pPr indent="0" marL="0">
              <a:lnSpc>
                <a:spcPts val="3550"/>
              </a:lnSpc>
              <a:buNone/>
            </a:pPr>
            <a:r>
              <a:rPr lang="en-US" sz="2200" b="1" dirty="0">
                <a:solidFill>
                  <a:srgbClr val="746558"/>
                </a:solidFill>
                <a:latin typeface="Gelasio" pitchFamily="34" charset="0"/>
                <a:ea typeface="Gelasio" pitchFamily="34" charset="-122"/>
                <a:cs typeface="Gelasio" pitchFamily="34" charset="-120"/>
              </a:rPr>
              <a:t>Solution</a:t>
            </a:r>
            <a:pPr indent="0" marL="0">
              <a:lnSpc>
                <a:spcPts val="3550"/>
              </a:lnSpc>
              <a:buNone/>
            </a:pPr>
            <a:r>
              <a:rPr lang="en-US" sz="2200" dirty="0">
                <a:solidFill>
                  <a:srgbClr val="746558"/>
                </a:solidFill>
                <a:latin typeface="Gelasio" pitchFamily="34" charset="0"/>
                <a:ea typeface="Gelasio" pitchFamily="34" charset="-122"/>
                <a:cs typeface="Gelasio" pitchFamily="34" charset="-120"/>
              </a:rPr>
              <a:t>: Employing techniques like stratified sampling and SMOTE oversampling to balance the dataset and improve model accuracy.</a:t>
            </a:r>
            <a:endParaRPr lang="en-US" sz="2200" dirty="0"/>
          </a:p>
        </p:txBody>
      </p:sp>
      <p:sp>
        <p:nvSpPr>
          <p:cNvPr id="5" name="Text 3"/>
          <p:cNvSpPr/>
          <p:nvPr/>
        </p:nvSpPr>
        <p:spPr>
          <a:xfrm>
            <a:off x="793790" y="4369951"/>
            <a:ext cx="13042821" cy="453509"/>
          </a:xfrm>
          <a:prstGeom prst="rect">
            <a:avLst/>
          </a:prstGeom>
          <a:noFill/>
          <a:ln/>
        </p:spPr>
        <p:txBody>
          <a:bodyPr wrap="none" lIns="0" tIns="0" rIns="0" bIns="0" rtlCol="0" anchor="t"/>
          <a:lstStyle/>
          <a:p>
            <a:pPr indent="0" marL="0">
              <a:lnSpc>
                <a:spcPts val="3550"/>
              </a:lnSpc>
              <a:buNone/>
            </a:pPr>
            <a:endParaRPr lang="en-US" sz="2200" dirty="0"/>
          </a:p>
        </p:txBody>
      </p:sp>
      <p:sp>
        <p:nvSpPr>
          <p:cNvPr id="6" name="Text 4"/>
          <p:cNvSpPr/>
          <p:nvPr/>
        </p:nvSpPr>
        <p:spPr>
          <a:xfrm>
            <a:off x="793790" y="5163622"/>
            <a:ext cx="11621572" cy="425291"/>
          </a:xfrm>
          <a:prstGeom prst="rect">
            <a:avLst/>
          </a:prstGeom>
          <a:noFill/>
          <a:ln/>
        </p:spPr>
        <p:txBody>
          <a:bodyPr wrap="none" lIns="0" tIns="0" rIns="0" bIns="0" rtlCol="0" anchor="t"/>
          <a:lstStyle/>
          <a:p>
            <a:pPr indent="0" marL="0">
              <a:lnSpc>
                <a:spcPts val="3300"/>
              </a:lnSpc>
              <a:buNone/>
            </a:pPr>
            <a:r>
              <a:rPr lang="en-US" sz="2650" dirty="0">
                <a:solidFill>
                  <a:srgbClr val="484237"/>
                </a:solidFill>
                <a:latin typeface="Gelasio Semi Bold" pitchFamily="34" charset="0"/>
                <a:ea typeface="Gelasio Semi Bold" pitchFamily="34" charset="-122"/>
                <a:cs typeface="Gelasio Semi Bold" pitchFamily="34" charset="-120"/>
              </a:rPr>
              <a:t>Problem: Natural Text Preprocessing and Converting to numeric data</a:t>
            </a:r>
            <a:endParaRPr lang="en-US" sz="2650" dirty="0"/>
          </a:p>
        </p:txBody>
      </p:sp>
      <p:sp>
        <p:nvSpPr>
          <p:cNvPr id="7" name="Text 5"/>
          <p:cNvSpPr/>
          <p:nvPr/>
        </p:nvSpPr>
        <p:spPr>
          <a:xfrm>
            <a:off x="793790" y="5929074"/>
            <a:ext cx="13042821" cy="907018"/>
          </a:xfrm>
          <a:prstGeom prst="rect">
            <a:avLst/>
          </a:prstGeom>
          <a:noFill/>
          <a:ln/>
        </p:spPr>
        <p:txBody>
          <a:bodyPr wrap="square" lIns="0" tIns="0" rIns="0" bIns="0" rtlCol="0" anchor="t"/>
          <a:lstStyle/>
          <a:p>
            <a:pPr indent="0" marL="0">
              <a:lnSpc>
                <a:spcPts val="3550"/>
              </a:lnSpc>
              <a:buNone/>
            </a:pPr>
            <a:r>
              <a:rPr lang="en-US" sz="2200" b="1" dirty="0">
                <a:solidFill>
                  <a:srgbClr val="746558"/>
                </a:solidFill>
                <a:latin typeface="Gelasio" pitchFamily="34" charset="0"/>
                <a:ea typeface="Gelasio" pitchFamily="34" charset="-122"/>
                <a:cs typeface="Gelasio" pitchFamily="34" charset="-120"/>
              </a:rPr>
              <a:t>Solution</a:t>
            </a:r>
            <a:pPr indent="0" marL="0">
              <a:lnSpc>
                <a:spcPts val="3550"/>
              </a:lnSpc>
              <a:buNone/>
            </a:pPr>
            <a:r>
              <a:rPr lang="en-US" sz="2200" dirty="0">
                <a:solidFill>
                  <a:srgbClr val="746558"/>
                </a:solidFill>
                <a:latin typeface="Gelasio" pitchFamily="34" charset="0"/>
                <a:ea typeface="Gelasio" pitchFamily="34" charset="-122"/>
                <a:cs typeface="Gelasio" pitchFamily="34" charset="-120"/>
              </a:rPr>
              <a:t>: Using NLTK and techniques like TF-IDF or word2Vec for preprocessing and feature extraction</a:t>
            </a:r>
            <a:endParaRPr lang="en-US" sz="2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2646640"/>
          </a:xfrm>
          <a:prstGeom prst="rect">
            <a:avLst/>
          </a:prstGeom>
        </p:spPr>
      </p:pic>
      <p:sp>
        <p:nvSpPr>
          <p:cNvPr id="3" name="Text 0"/>
          <p:cNvSpPr/>
          <p:nvPr/>
        </p:nvSpPr>
        <p:spPr>
          <a:xfrm>
            <a:off x="741045" y="3228856"/>
            <a:ext cx="6145411" cy="529352"/>
          </a:xfrm>
          <a:prstGeom prst="rect">
            <a:avLst/>
          </a:prstGeom>
          <a:noFill/>
          <a:ln/>
        </p:spPr>
        <p:txBody>
          <a:bodyPr wrap="none" lIns="0" tIns="0" rIns="0" bIns="0" rtlCol="0" anchor="t"/>
          <a:lstStyle/>
          <a:p>
            <a:pPr indent="0" marL="0">
              <a:lnSpc>
                <a:spcPts val="4150"/>
              </a:lnSpc>
              <a:buNone/>
            </a:pPr>
            <a:r>
              <a:rPr lang="en-US" sz="3300" dirty="0">
                <a:solidFill>
                  <a:srgbClr val="484237"/>
                </a:solidFill>
                <a:latin typeface="Gelasio Semi Bold" pitchFamily="34" charset="0"/>
                <a:ea typeface="Gelasio Semi Bold" pitchFamily="34" charset="-122"/>
                <a:cs typeface="Gelasio Semi Bold" pitchFamily="34" charset="-120"/>
              </a:rPr>
              <a:t>Model Selection and Training</a:t>
            </a:r>
            <a:endParaRPr lang="en-US" sz="3300" dirty="0"/>
          </a:p>
        </p:txBody>
      </p:sp>
      <p:sp>
        <p:nvSpPr>
          <p:cNvPr id="4" name="Shape 1"/>
          <p:cNvSpPr/>
          <p:nvPr/>
        </p:nvSpPr>
        <p:spPr>
          <a:xfrm>
            <a:off x="741045" y="3996333"/>
            <a:ext cx="13148310" cy="3653552"/>
          </a:xfrm>
          <a:prstGeom prst="roundRect">
            <a:avLst>
              <a:gd name="adj" fmla="val 869"/>
            </a:avLst>
          </a:prstGeom>
          <a:noFill/>
          <a:ln w="7620">
            <a:solidFill>
              <a:srgbClr val="000000">
                <a:alpha val="8000"/>
              </a:srgbClr>
            </a:solidFill>
            <a:prstDash val="solid"/>
          </a:ln>
        </p:spPr>
      </p:sp>
      <p:sp>
        <p:nvSpPr>
          <p:cNvPr id="5" name="Shape 2"/>
          <p:cNvSpPr/>
          <p:nvPr/>
        </p:nvSpPr>
        <p:spPr>
          <a:xfrm>
            <a:off x="748665" y="4003953"/>
            <a:ext cx="13133070" cy="599837"/>
          </a:xfrm>
          <a:prstGeom prst="rect">
            <a:avLst/>
          </a:prstGeom>
          <a:solidFill>
            <a:srgbClr val="FFFFFF">
              <a:alpha val="4000"/>
            </a:srgbClr>
          </a:solidFill>
          <a:ln/>
        </p:spPr>
      </p:sp>
      <p:sp>
        <p:nvSpPr>
          <p:cNvPr id="6" name="Text 3"/>
          <p:cNvSpPr/>
          <p:nvPr/>
        </p:nvSpPr>
        <p:spPr>
          <a:xfrm>
            <a:off x="960596" y="4138493"/>
            <a:ext cx="2646640" cy="330756"/>
          </a:xfrm>
          <a:prstGeom prst="rect">
            <a:avLst/>
          </a:prstGeom>
          <a:noFill/>
          <a:ln/>
        </p:spPr>
        <p:txBody>
          <a:bodyPr wrap="none" lIns="0" tIns="0" rIns="0" bIns="0" rtlCol="0" anchor="t"/>
          <a:lstStyle/>
          <a:p>
            <a:pPr indent="0" marL="0">
              <a:lnSpc>
                <a:spcPts val="2600"/>
              </a:lnSpc>
              <a:buNone/>
            </a:pPr>
            <a:r>
              <a:rPr lang="en-US" sz="2050" b="1" dirty="0">
                <a:solidFill>
                  <a:srgbClr val="484237"/>
                </a:solidFill>
                <a:latin typeface="Gelasio Semi Bold" pitchFamily="34" charset="0"/>
                <a:ea typeface="Gelasio Semi Bold" pitchFamily="34" charset="-122"/>
                <a:cs typeface="Gelasio Semi Bold" pitchFamily="34" charset="-120"/>
              </a:rPr>
              <a:t>Models</a:t>
            </a:r>
            <a:endParaRPr lang="en-US" sz="2050" dirty="0"/>
          </a:p>
        </p:txBody>
      </p:sp>
      <p:sp>
        <p:nvSpPr>
          <p:cNvPr id="7" name="Text 4"/>
          <p:cNvSpPr/>
          <p:nvPr/>
        </p:nvSpPr>
        <p:spPr>
          <a:xfrm>
            <a:off x="6217563" y="4138493"/>
            <a:ext cx="2646640" cy="330756"/>
          </a:xfrm>
          <a:prstGeom prst="rect">
            <a:avLst/>
          </a:prstGeom>
          <a:noFill/>
          <a:ln/>
        </p:spPr>
        <p:txBody>
          <a:bodyPr wrap="none" lIns="0" tIns="0" rIns="0" bIns="0" rtlCol="0" anchor="t"/>
          <a:lstStyle/>
          <a:p>
            <a:pPr indent="0" marL="0">
              <a:lnSpc>
                <a:spcPts val="2600"/>
              </a:lnSpc>
              <a:buNone/>
            </a:pPr>
            <a:r>
              <a:rPr lang="en-US" sz="2050" b="1" dirty="0">
                <a:solidFill>
                  <a:srgbClr val="484237"/>
                </a:solidFill>
                <a:latin typeface="Gelasio Semi Bold" pitchFamily="34" charset="0"/>
                <a:ea typeface="Gelasio Semi Bold" pitchFamily="34" charset="-122"/>
                <a:cs typeface="Gelasio Semi Bold" pitchFamily="34" charset="-120"/>
              </a:rPr>
              <a:t>Train Accuracy </a:t>
            </a:r>
            <a:endParaRPr lang="en-US" sz="2050" dirty="0"/>
          </a:p>
        </p:txBody>
      </p:sp>
      <p:sp>
        <p:nvSpPr>
          <p:cNvPr id="8" name="Text 5"/>
          <p:cNvSpPr/>
          <p:nvPr/>
        </p:nvSpPr>
        <p:spPr>
          <a:xfrm>
            <a:off x="11470719" y="4138493"/>
            <a:ext cx="2199323" cy="330756"/>
          </a:xfrm>
          <a:prstGeom prst="rect">
            <a:avLst/>
          </a:prstGeom>
          <a:noFill/>
          <a:ln/>
        </p:spPr>
        <p:txBody>
          <a:bodyPr wrap="none" lIns="0" tIns="0" rIns="0" bIns="0" rtlCol="0" anchor="t"/>
          <a:lstStyle/>
          <a:p>
            <a:pPr indent="0" marL="0">
              <a:lnSpc>
                <a:spcPts val="2600"/>
              </a:lnSpc>
              <a:buNone/>
            </a:pPr>
            <a:r>
              <a:rPr lang="en-US" sz="2050" b="1" dirty="0">
                <a:solidFill>
                  <a:srgbClr val="484237"/>
                </a:solidFill>
                <a:latin typeface="Gelasio Semi Bold" pitchFamily="34" charset="0"/>
                <a:ea typeface="Gelasio Semi Bold" pitchFamily="34" charset="-122"/>
                <a:cs typeface="Gelasio Semi Bold" pitchFamily="34" charset="-120"/>
              </a:rPr>
              <a:t>Test Accuracy</a:t>
            </a:r>
            <a:endParaRPr lang="en-US" sz="2050" dirty="0"/>
          </a:p>
        </p:txBody>
      </p:sp>
      <p:sp>
        <p:nvSpPr>
          <p:cNvPr id="9" name="Shape 6"/>
          <p:cNvSpPr/>
          <p:nvPr/>
        </p:nvSpPr>
        <p:spPr>
          <a:xfrm>
            <a:off x="748665" y="4603790"/>
            <a:ext cx="13133070" cy="607695"/>
          </a:xfrm>
          <a:prstGeom prst="rect">
            <a:avLst/>
          </a:prstGeom>
          <a:solidFill>
            <a:srgbClr val="000000">
              <a:alpha val="4000"/>
            </a:srgbClr>
          </a:solidFill>
          <a:ln/>
        </p:spPr>
      </p:sp>
      <p:sp>
        <p:nvSpPr>
          <p:cNvPr id="10" name="Text 7"/>
          <p:cNvSpPr/>
          <p:nvPr/>
        </p:nvSpPr>
        <p:spPr>
          <a:xfrm>
            <a:off x="960596" y="4738330"/>
            <a:ext cx="4825960" cy="338614"/>
          </a:xfrm>
          <a:prstGeom prst="rect">
            <a:avLst/>
          </a:prstGeom>
          <a:noFill/>
          <a:ln/>
        </p:spPr>
        <p:txBody>
          <a:bodyPr wrap="none" lIns="0" tIns="0" rIns="0" bIns="0" rtlCol="0" anchor="t"/>
          <a:lstStyle/>
          <a:p>
            <a:pPr indent="0" marL="0">
              <a:lnSpc>
                <a:spcPts val="2650"/>
              </a:lnSpc>
              <a:buNone/>
            </a:pPr>
            <a:r>
              <a:rPr lang="en-US" sz="1650" dirty="0">
                <a:solidFill>
                  <a:srgbClr val="746558"/>
                </a:solidFill>
                <a:latin typeface="Gelasio" pitchFamily="34" charset="0"/>
                <a:ea typeface="Gelasio" pitchFamily="34" charset="-122"/>
                <a:cs typeface="Gelasio" pitchFamily="34" charset="-120"/>
              </a:rPr>
              <a:t>SVM  </a:t>
            </a:r>
            <a:endParaRPr lang="en-US" sz="1650" dirty="0"/>
          </a:p>
        </p:txBody>
      </p:sp>
      <p:sp>
        <p:nvSpPr>
          <p:cNvPr id="11" name="Text 8"/>
          <p:cNvSpPr/>
          <p:nvPr/>
        </p:nvSpPr>
        <p:spPr>
          <a:xfrm>
            <a:off x="6217563" y="4738330"/>
            <a:ext cx="4822150" cy="338614"/>
          </a:xfrm>
          <a:prstGeom prst="rect">
            <a:avLst/>
          </a:prstGeom>
          <a:noFill/>
          <a:ln/>
        </p:spPr>
        <p:txBody>
          <a:bodyPr wrap="none" lIns="0" tIns="0" rIns="0" bIns="0" rtlCol="0" anchor="t"/>
          <a:lstStyle/>
          <a:p>
            <a:pPr indent="0" marL="0">
              <a:lnSpc>
                <a:spcPts val="2650"/>
              </a:lnSpc>
              <a:buNone/>
            </a:pPr>
            <a:r>
              <a:rPr lang="en-US" sz="1650" dirty="0">
                <a:solidFill>
                  <a:srgbClr val="746558"/>
                </a:solidFill>
                <a:latin typeface="Gelasio" pitchFamily="34" charset="0"/>
                <a:ea typeface="Gelasio" pitchFamily="34" charset="-122"/>
                <a:cs typeface="Gelasio" pitchFamily="34" charset="-120"/>
              </a:rPr>
              <a:t>99.78%</a:t>
            </a:r>
            <a:endParaRPr lang="en-US" sz="1650" dirty="0"/>
          </a:p>
        </p:txBody>
      </p:sp>
      <p:sp>
        <p:nvSpPr>
          <p:cNvPr id="12" name="Text 9"/>
          <p:cNvSpPr/>
          <p:nvPr/>
        </p:nvSpPr>
        <p:spPr>
          <a:xfrm>
            <a:off x="11470719" y="4738330"/>
            <a:ext cx="2199323" cy="338614"/>
          </a:xfrm>
          <a:prstGeom prst="rect">
            <a:avLst/>
          </a:prstGeom>
          <a:noFill/>
          <a:ln/>
        </p:spPr>
        <p:txBody>
          <a:bodyPr wrap="none" lIns="0" tIns="0" rIns="0" bIns="0" rtlCol="0" anchor="t"/>
          <a:lstStyle/>
          <a:p>
            <a:pPr indent="0" marL="0">
              <a:lnSpc>
                <a:spcPts val="2650"/>
              </a:lnSpc>
              <a:buNone/>
            </a:pPr>
            <a:r>
              <a:rPr lang="en-US" sz="1650" dirty="0">
                <a:solidFill>
                  <a:srgbClr val="746558"/>
                </a:solidFill>
                <a:latin typeface="Gelasio" pitchFamily="34" charset="0"/>
                <a:ea typeface="Gelasio" pitchFamily="34" charset="-122"/>
                <a:cs typeface="Gelasio" pitchFamily="34" charset="-120"/>
              </a:rPr>
              <a:t>98.19</a:t>
            </a:r>
            <a:endParaRPr lang="en-US" sz="1650" dirty="0"/>
          </a:p>
        </p:txBody>
      </p:sp>
      <p:sp>
        <p:nvSpPr>
          <p:cNvPr id="13" name="Shape 10"/>
          <p:cNvSpPr/>
          <p:nvPr/>
        </p:nvSpPr>
        <p:spPr>
          <a:xfrm>
            <a:off x="748665" y="5211485"/>
            <a:ext cx="13133070" cy="607695"/>
          </a:xfrm>
          <a:prstGeom prst="rect">
            <a:avLst/>
          </a:prstGeom>
          <a:solidFill>
            <a:srgbClr val="FFFFFF">
              <a:alpha val="4000"/>
            </a:srgbClr>
          </a:solidFill>
          <a:ln/>
        </p:spPr>
      </p:sp>
      <p:sp>
        <p:nvSpPr>
          <p:cNvPr id="14" name="Text 11"/>
          <p:cNvSpPr/>
          <p:nvPr/>
        </p:nvSpPr>
        <p:spPr>
          <a:xfrm>
            <a:off x="960596" y="5346025"/>
            <a:ext cx="4825960" cy="338614"/>
          </a:xfrm>
          <a:prstGeom prst="rect">
            <a:avLst/>
          </a:prstGeom>
          <a:noFill/>
          <a:ln/>
        </p:spPr>
        <p:txBody>
          <a:bodyPr wrap="none" lIns="0" tIns="0" rIns="0" bIns="0" rtlCol="0" anchor="t"/>
          <a:lstStyle/>
          <a:p>
            <a:pPr indent="0" marL="0">
              <a:lnSpc>
                <a:spcPts val="2650"/>
              </a:lnSpc>
              <a:buNone/>
            </a:pPr>
            <a:r>
              <a:rPr lang="en-US" sz="1650" dirty="0">
                <a:solidFill>
                  <a:srgbClr val="746558"/>
                </a:solidFill>
                <a:latin typeface="Gelasio" pitchFamily="34" charset="0"/>
                <a:ea typeface="Gelasio" pitchFamily="34" charset="-122"/>
                <a:cs typeface="Gelasio" pitchFamily="34" charset="-120"/>
              </a:rPr>
              <a:t>Logistic Regression </a:t>
            </a:r>
            <a:endParaRPr lang="en-US" sz="1650" dirty="0"/>
          </a:p>
        </p:txBody>
      </p:sp>
      <p:sp>
        <p:nvSpPr>
          <p:cNvPr id="15" name="Text 12"/>
          <p:cNvSpPr/>
          <p:nvPr/>
        </p:nvSpPr>
        <p:spPr>
          <a:xfrm>
            <a:off x="6217563" y="5346025"/>
            <a:ext cx="4822150" cy="338614"/>
          </a:xfrm>
          <a:prstGeom prst="rect">
            <a:avLst/>
          </a:prstGeom>
          <a:noFill/>
          <a:ln/>
        </p:spPr>
        <p:txBody>
          <a:bodyPr wrap="none" lIns="0" tIns="0" rIns="0" bIns="0" rtlCol="0" anchor="t"/>
          <a:lstStyle/>
          <a:p>
            <a:pPr indent="0" marL="0">
              <a:lnSpc>
                <a:spcPts val="2650"/>
              </a:lnSpc>
              <a:buNone/>
            </a:pPr>
            <a:r>
              <a:rPr lang="en-US" sz="1650" dirty="0">
                <a:solidFill>
                  <a:srgbClr val="746558"/>
                </a:solidFill>
                <a:latin typeface="Gelasio" pitchFamily="34" charset="0"/>
                <a:ea typeface="Gelasio" pitchFamily="34" charset="-122"/>
                <a:cs typeface="Gelasio" pitchFamily="34" charset="-120"/>
              </a:rPr>
              <a:t>99.52% </a:t>
            </a:r>
            <a:endParaRPr lang="en-US" sz="1650" dirty="0"/>
          </a:p>
        </p:txBody>
      </p:sp>
      <p:sp>
        <p:nvSpPr>
          <p:cNvPr id="16" name="Text 13"/>
          <p:cNvSpPr/>
          <p:nvPr/>
        </p:nvSpPr>
        <p:spPr>
          <a:xfrm>
            <a:off x="11470719" y="5346025"/>
            <a:ext cx="2199323" cy="338614"/>
          </a:xfrm>
          <a:prstGeom prst="rect">
            <a:avLst/>
          </a:prstGeom>
          <a:noFill/>
          <a:ln/>
        </p:spPr>
        <p:txBody>
          <a:bodyPr wrap="none" lIns="0" tIns="0" rIns="0" bIns="0" rtlCol="0" anchor="t"/>
          <a:lstStyle/>
          <a:p>
            <a:pPr indent="0" marL="0">
              <a:lnSpc>
                <a:spcPts val="2650"/>
              </a:lnSpc>
              <a:buNone/>
            </a:pPr>
            <a:r>
              <a:rPr lang="en-US" sz="1650" dirty="0">
                <a:solidFill>
                  <a:srgbClr val="746558"/>
                </a:solidFill>
                <a:latin typeface="Gelasio" pitchFamily="34" charset="0"/>
                <a:ea typeface="Gelasio" pitchFamily="34" charset="-122"/>
                <a:cs typeface="Gelasio" pitchFamily="34" charset="-120"/>
              </a:rPr>
              <a:t>98.04</a:t>
            </a:r>
            <a:endParaRPr lang="en-US" sz="1650" dirty="0"/>
          </a:p>
        </p:txBody>
      </p:sp>
      <p:sp>
        <p:nvSpPr>
          <p:cNvPr id="17" name="Shape 14"/>
          <p:cNvSpPr/>
          <p:nvPr/>
        </p:nvSpPr>
        <p:spPr>
          <a:xfrm>
            <a:off x="748665" y="5819180"/>
            <a:ext cx="13133070" cy="607695"/>
          </a:xfrm>
          <a:prstGeom prst="rect">
            <a:avLst/>
          </a:prstGeom>
          <a:solidFill>
            <a:srgbClr val="000000">
              <a:alpha val="4000"/>
            </a:srgbClr>
          </a:solidFill>
          <a:ln/>
        </p:spPr>
      </p:sp>
      <p:sp>
        <p:nvSpPr>
          <p:cNvPr id="18" name="Text 15"/>
          <p:cNvSpPr/>
          <p:nvPr/>
        </p:nvSpPr>
        <p:spPr>
          <a:xfrm>
            <a:off x="960596" y="5953720"/>
            <a:ext cx="4825960" cy="338614"/>
          </a:xfrm>
          <a:prstGeom prst="rect">
            <a:avLst/>
          </a:prstGeom>
          <a:noFill/>
          <a:ln/>
        </p:spPr>
        <p:txBody>
          <a:bodyPr wrap="none" lIns="0" tIns="0" rIns="0" bIns="0" rtlCol="0" anchor="t"/>
          <a:lstStyle/>
          <a:p>
            <a:pPr indent="0" marL="0">
              <a:lnSpc>
                <a:spcPts val="2650"/>
              </a:lnSpc>
              <a:buNone/>
            </a:pPr>
            <a:r>
              <a:rPr lang="en-US" sz="1650" dirty="0">
                <a:solidFill>
                  <a:srgbClr val="746558"/>
                </a:solidFill>
                <a:latin typeface="Gelasio" pitchFamily="34" charset="0"/>
                <a:ea typeface="Gelasio" pitchFamily="34" charset="-122"/>
                <a:cs typeface="Gelasio" pitchFamily="34" charset="-120"/>
              </a:rPr>
              <a:t>Random Forest </a:t>
            </a:r>
            <a:endParaRPr lang="en-US" sz="1650" dirty="0"/>
          </a:p>
        </p:txBody>
      </p:sp>
      <p:sp>
        <p:nvSpPr>
          <p:cNvPr id="19" name="Text 16"/>
          <p:cNvSpPr/>
          <p:nvPr/>
        </p:nvSpPr>
        <p:spPr>
          <a:xfrm>
            <a:off x="6217563" y="5953720"/>
            <a:ext cx="4822150" cy="338614"/>
          </a:xfrm>
          <a:prstGeom prst="rect">
            <a:avLst/>
          </a:prstGeom>
          <a:noFill/>
          <a:ln/>
        </p:spPr>
        <p:txBody>
          <a:bodyPr wrap="none" lIns="0" tIns="0" rIns="0" bIns="0" rtlCol="0" anchor="t"/>
          <a:lstStyle/>
          <a:p>
            <a:pPr indent="0" marL="0">
              <a:lnSpc>
                <a:spcPts val="2650"/>
              </a:lnSpc>
              <a:buNone/>
            </a:pPr>
            <a:r>
              <a:rPr lang="en-US" sz="1650" dirty="0">
                <a:solidFill>
                  <a:srgbClr val="746558"/>
                </a:solidFill>
                <a:latin typeface="Gelasio" pitchFamily="34" charset="0"/>
                <a:ea typeface="Gelasio" pitchFamily="34" charset="-122"/>
                <a:cs typeface="Gelasio" pitchFamily="34" charset="-120"/>
              </a:rPr>
              <a:t>99.90%</a:t>
            </a:r>
            <a:endParaRPr lang="en-US" sz="1650" dirty="0"/>
          </a:p>
        </p:txBody>
      </p:sp>
      <p:sp>
        <p:nvSpPr>
          <p:cNvPr id="20" name="Text 17"/>
          <p:cNvSpPr/>
          <p:nvPr/>
        </p:nvSpPr>
        <p:spPr>
          <a:xfrm>
            <a:off x="11470719" y="5953720"/>
            <a:ext cx="2199323" cy="338614"/>
          </a:xfrm>
          <a:prstGeom prst="rect">
            <a:avLst/>
          </a:prstGeom>
          <a:noFill/>
          <a:ln/>
        </p:spPr>
        <p:txBody>
          <a:bodyPr wrap="none" lIns="0" tIns="0" rIns="0" bIns="0" rtlCol="0" anchor="t"/>
          <a:lstStyle/>
          <a:p>
            <a:pPr indent="0" marL="0">
              <a:lnSpc>
                <a:spcPts val="2650"/>
              </a:lnSpc>
              <a:buNone/>
            </a:pPr>
            <a:r>
              <a:rPr lang="en-US" sz="1650" dirty="0">
                <a:solidFill>
                  <a:srgbClr val="746558"/>
                </a:solidFill>
                <a:latin typeface="Gelasio" pitchFamily="34" charset="0"/>
                <a:ea typeface="Gelasio" pitchFamily="34" charset="-122"/>
                <a:cs typeface="Gelasio" pitchFamily="34" charset="-120"/>
              </a:rPr>
              <a:t>97.85</a:t>
            </a:r>
            <a:endParaRPr lang="en-US" sz="1650" dirty="0"/>
          </a:p>
        </p:txBody>
      </p:sp>
      <p:sp>
        <p:nvSpPr>
          <p:cNvPr id="21" name="Shape 18"/>
          <p:cNvSpPr/>
          <p:nvPr/>
        </p:nvSpPr>
        <p:spPr>
          <a:xfrm>
            <a:off x="748665" y="6426875"/>
            <a:ext cx="13133070" cy="607695"/>
          </a:xfrm>
          <a:prstGeom prst="rect">
            <a:avLst/>
          </a:prstGeom>
          <a:solidFill>
            <a:srgbClr val="FFFFFF">
              <a:alpha val="4000"/>
            </a:srgbClr>
          </a:solidFill>
          <a:ln/>
        </p:spPr>
      </p:sp>
      <p:sp>
        <p:nvSpPr>
          <p:cNvPr id="22" name="Text 19"/>
          <p:cNvSpPr/>
          <p:nvPr/>
        </p:nvSpPr>
        <p:spPr>
          <a:xfrm>
            <a:off x="960596" y="6561415"/>
            <a:ext cx="4825960" cy="338614"/>
          </a:xfrm>
          <a:prstGeom prst="rect">
            <a:avLst/>
          </a:prstGeom>
          <a:noFill/>
          <a:ln/>
        </p:spPr>
        <p:txBody>
          <a:bodyPr wrap="none" lIns="0" tIns="0" rIns="0" bIns="0" rtlCol="0" anchor="t"/>
          <a:lstStyle/>
          <a:p>
            <a:pPr indent="0" marL="0">
              <a:lnSpc>
                <a:spcPts val="2650"/>
              </a:lnSpc>
              <a:buNone/>
            </a:pPr>
            <a:r>
              <a:rPr lang="en-US" sz="1650" dirty="0">
                <a:solidFill>
                  <a:srgbClr val="746558"/>
                </a:solidFill>
                <a:latin typeface="Gelasio" pitchFamily="34" charset="0"/>
                <a:ea typeface="Gelasio" pitchFamily="34" charset="-122"/>
                <a:cs typeface="Gelasio" pitchFamily="34" charset="-120"/>
              </a:rPr>
              <a:t>Decision Tree </a:t>
            </a:r>
            <a:endParaRPr lang="en-US" sz="1650" dirty="0"/>
          </a:p>
        </p:txBody>
      </p:sp>
      <p:sp>
        <p:nvSpPr>
          <p:cNvPr id="23" name="Text 20"/>
          <p:cNvSpPr/>
          <p:nvPr/>
        </p:nvSpPr>
        <p:spPr>
          <a:xfrm>
            <a:off x="6217563" y="6561415"/>
            <a:ext cx="4822150" cy="338614"/>
          </a:xfrm>
          <a:prstGeom prst="rect">
            <a:avLst/>
          </a:prstGeom>
          <a:noFill/>
          <a:ln/>
        </p:spPr>
        <p:txBody>
          <a:bodyPr wrap="none" lIns="0" tIns="0" rIns="0" bIns="0" rtlCol="0" anchor="t"/>
          <a:lstStyle/>
          <a:p>
            <a:pPr indent="0" marL="0">
              <a:lnSpc>
                <a:spcPts val="2650"/>
              </a:lnSpc>
              <a:buNone/>
            </a:pPr>
            <a:r>
              <a:rPr lang="en-US" sz="1650" dirty="0">
                <a:solidFill>
                  <a:srgbClr val="746558"/>
                </a:solidFill>
                <a:latin typeface="Gelasio" pitchFamily="34" charset="0"/>
                <a:ea typeface="Gelasio" pitchFamily="34" charset="-122"/>
                <a:cs typeface="Gelasio" pitchFamily="34" charset="-120"/>
              </a:rPr>
              <a:t>99.90% </a:t>
            </a:r>
            <a:endParaRPr lang="en-US" sz="1650" dirty="0"/>
          </a:p>
        </p:txBody>
      </p:sp>
      <p:sp>
        <p:nvSpPr>
          <p:cNvPr id="24" name="Text 21"/>
          <p:cNvSpPr/>
          <p:nvPr/>
        </p:nvSpPr>
        <p:spPr>
          <a:xfrm>
            <a:off x="11470719" y="6561415"/>
            <a:ext cx="2199323" cy="338614"/>
          </a:xfrm>
          <a:prstGeom prst="rect">
            <a:avLst/>
          </a:prstGeom>
          <a:noFill/>
          <a:ln/>
        </p:spPr>
        <p:txBody>
          <a:bodyPr wrap="none" lIns="0" tIns="0" rIns="0" bIns="0" rtlCol="0" anchor="t"/>
          <a:lstStyle/>
          <a:p>
            <a:pPr indent="0" marL="0">
              <a:lnSpc>
                <a:spcPts val="2650"/>
              </a:lnSpc>
              <a:buNone/>
            </a:pPr>
            <a:r>
              <a:rPr lang="en-US" sz="1650" dirty="0">
                <a:solidFill>
                  <a:srgbClr val="746558"/>
                </a:solidFill>
                <a:latin typeface="Gelasio" pitchFamily="34" charset="0"/>
                <a:ea typeface="Gelasio" pitchFamily="34" charset="-122"/>
                <a:cs typeface="Gelasio" pitchFamily="34" charset="-120"/>
              </a:rPr>
              <a:t>96.29</a:t>
            </a:r>
            <a:endParaRPr lang="en-US" sz="1650" dirty="0"/>
          </a:p>
        </p:txBody>
      </p:sp>
      <p:sp>
        <p:nvSpPr>
          <p:cNvPr id="25" name="Shape 22"/>
          <p:cNvSpPr/>
          <p:nvPr/>
        </p:nvSpPr>
        <p:spPr>
          <a:xfrm>
            <a:off x="748665" y="7034570"/>
            <a:ext cx="13133070" cy="607695"/>
          </a:xfrm>
          <a:prstGeom prst="rect">
            <a:avLst/>
          </a:prstGeom>
          <a:solidFill>
            <a:srgbClr val="000000">
              <a:alpha val="4000"/>
            </a:srgbClr>
          </a:solidFill>
          <a:ln/>
        </p:spPr>
      </p:sp>
      <p:sp>
        <p:nvSpPr>
          <p:cNvPr id="26" name="Text 23"/>
          <p:cNvSpPr/>
          <p:nvPr/>
        </p:nvSpPr>
        <p:spPr>
          <a:xfrm>
            <a:off x="960596" y="7169110"/>
            <a:ext cx="4825960" cy="338614"/>
          </a:xfrm>
          <a:prstGeom prst="rect">
            <a:avLst/>
          </a:prstGeom>
          <a:noFill/>
          <a:ln/>
        </p:spPr>
        <p:txBody>
          <a:bodyPr wrap="none" lIns="0" tIns="0" rIns="0" bIns="0" rtlCol="0" anchor="t"/>
          <a:lstStyle/>
          <a:p>
            <a:pPr indent="0" marL="0">
              <a:lnSpc>
                <a:spcPts val="2650"/>
              </a:lnSpc>
              <a:buNone/>
            </a:pPr>
            <a:r>
              <a:rPr lang="en-US" sz="1650" dirty="0">
                <a:solidFill>
                  <a:srgbClr val="746558"/>
                </a:solidFill>
                <a:latin typeface="Gelasio" pitchFamily="34" charset="0"/>
                <a:ea typeface="Gelasio" pitchFamily="34" charset="-122"/>
                <a:cs typeface="Gelasio" pitchFamily="34" charset="-120"/>
              </a:rPr>
              <a:t>KNN Classifier </a:t>
            </a:r>
            <a:endParaRPr lang="en-US" sz="1650" dirty="0"/>
          </a:p>
        </p:txBody>
      </p:sp>
      <p:sp>
        <p:nvSpPr>
          <p:cNvPr id="27" name="Text 24"/>
          <p:cNvSpPr/>
          <p:nvPr/>
        </p:nvSpPr>
        <p:spPr>
          <a:xfrm>
            <a:off x="6217563" y="7169110"/>
            <a:ext cx="4822150" cy="338614"/>
          </a:xfrm>
          <a:prstGeom prst="rect">
            <a:avLst/>
          </a:prstGeom>
          <a:noFill/>
          <a:ln/>
        </p:spPr>
        <p:txBody>
          <a:bodyPr wrap="none" lIns="0" tIns="0" rIns="0" bIns="0" rtlCol="0" anchor="t"/>
          <a:lstStyle/>
          <a:p>
            <a:pPr indent="0" marL="0">
              <a:lnSpc>
                <a:spcPts val="2650"/>
              </a:lnSpc>
              <a:buNone/>
            </a:pPr>
            <a:r>
              <a:rPr lang="en-US" sz="1650" dirty="0">
                <a:solidFill>
                  <a:srgbClr val="746558"/>
                </a:solidFill>
                <a:latin typeface="Gelasio" pitchFamily="34" charset="0"/>
                <a:ea typeface="Gelasio" pitchFamily="34" charset="-122"/>
                <a:cs typeface="Gelasio" pitchFamily="34" charset="-120"/>
              </a:rPr>
              <a:t>99.50% </a:t>
            </a:r>
            <a:endParaRPr lang="en-US" sz="1650" dirty="0"/>
          </a:p>
        </p:txBody>
      </p:sp>
      <p:sp>
        <p:nvSpPr>
          <p:cNvPr id="28" name="Text 25"/>
          <p:cNvSpPr/>
          <p:nvPr/>
        </p:nvSpPr>
        <p:spPr>
          <a:xfrm>
            <a:off x="11470719" y="7169110"/>
            <a:ext cx="2199323" cy="338614"/>
          </a:xfrm>
          <a:prstGeom prst="rect">
            <a:avLst/>
          </a:prstGeom>
          <a:noFill/>
          <a:ln/>
        </p:spPr>
        <p:txBody>
          <a:bodyPr wrap="none" lIns="0" tIns="0" rIns="0" bIns="0" rtlCol="0" anchor="t"/>
          <a:lstStyle/>
          <a:p>
            <a:pPr indent="0" marL="0">
              <a:lnSpc>
                <a:spcPts val="2650"/>
              </a:lnSpc>
              <a:buNone/>
            </a:pPr>
            <a:r>
              <a:rPr lang="en-US" sz="1650" dirty="0">
                <a:solidFill>
                  <a:srgbClr val="746558"/>
                </a:solidFill>
                <a:latin typeface="Gelasio" pitchFamily="34" charset="0"/>
                <a:ea typeface="Gelasio" pitchFamily="34" charset="-122"/>
                <a:cs typeface="Gelasio" pitchFamily="34" charset="-120"/>
              </a:rPr>
              <a:t>95.11</a:t>
            </a:r>
            <a:endParaRPr lang="en-US" sz="16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2243852"/>
            <a:ext cx="8013025" cy="708779"/>
          </a:xfrm>
          <a:prstGeom prst="rect">
            <a:avLst/>
          </a:prstGeom>
          <a:noFill/>
          <a:ln/>
        </p:spPr>
        <p:txBody>
          <a:bodyPr wrap="none" lIns="0" tIns="0" rIns="0" bIns="0" rtlCol="0" anchor="t"/>
          <a:lstStyle/>
          <a:p>
            <a:pPr indent="0" marL="0">
              <a:lnSpc>
                <a:spcPts val="5550"/>
              </a:lnSpc>
              <a:buNone/>
            </a:pPr>
            <a:r>
              <a:rPr lang="en-US" sz="4450" dirty="0">
                <a:solidFill>
                  <a:srgbClr val="484237"/>
                </a:solidFill>
                <a:latin typeface="Gelasio Semi Bold" pitchFamily="34" charset="0"/>
                <a:ea typeface="Gelasio Semi Bold" pitchFamily="34" charset="-122"/>
                <a:cs typeface="Gelasio Semi Bold" pitchFamily="34" charset="-120"/>
              </a:rPr>
              <a:t>Evaluation and Final Results</a:t>
            </a:r>
            <a:endParaRPr lang="en-US" sz="4450" dirty="0"/>
          </a:p>
        </p:txBody>
      </p:sp>
      <p:sp>
        <p:nvSpPr>
          <p:cNvPr id="3" name="Text 1"/>
          <p:cNvSpPr/>
          <p:nvPr/>
        </p:nvSpPr>
        <p:spPr>
          <a:xfrm>
            <a:off x="793790" y="3292793"/>
            <a:ext cx="12292012" cy="354330"/>
          </a:xfrm>
          <a:prstGeom prst="rect">
            <a:avLst/>
          </a:prstGeom>
          <a:noFill/>
          <a:ln/>
        </p:spPr>
        <p:txBody>
          <a:bodyPr wrap="none" lIns="0" tIns="0" rIns="0" bIns="0" rtlCol="0" anchor="t"/>
          <a:lstStyle/>
          <a:p>
            <a:pPr indent="0" marL="0">
              <a:lnSpc>
                <a:spcPts val="2750"/>
              </a:lnSpc>
              <a:buNone/>
            </a:pPr>
            <a:r>
              <a:rPr lang="en-US" sz="2200" dirty="0">
                <a:solidFill>
                  <a:srgbClr val="484237"/>
                </a:solidFill>
                <a:latin typeface="Gelasio Semi Bold" pitchFamily="34" charset="0"/>
                <a:ea typeface="Gelasio Semi Bold" pitchFamily="34" charset="-122"/>
                <a:cs typeface="Gelasio Semi Bold" pitchFamily="34" charset="-120"/>
              </a:rPr>
              <a:t>MODEL: Support Vector Machine (SVC) has achieved the highest accuracy among other.</a:t>
            </a:r>
            <a:endParaRPr lang="en-US" sz="2200" dirty="0"/>
          </a:p>
        </p:txBody>
      </p:sp>
      <p:sp>
        <p:nvSpPr>
          <p:cNvPr id="4" name="Text 2"/>
          <p:cNvSpPr/>
          <p:nvPr/>
        </p:nvSpPr>
        <p:spPr>
          <a:xfrm>
            <a:off x="793790" y="4100632"/>
            <a:ext cx="13042821" cy="748427"/>
          </a:xfrm>
          <a:prstGeom prst="rect">
            <a:avLst/>
          </a:prstGeom>
          <a:noFill/>
          <a:ln/>
        </p:spPr>
        <p:txBody>
          <a:bodyPr wrap="none" lIns="0" tIns="0" rIns="0" bIns="0" rtlCol="0" anchor="t"/>
          <a:lstStyle/>
          <a:p>
            <a:pPr algn="ctr" indent="0" marL="0">
              <a:lnSpc>
                <a:spcPts val="5850"/>
              </a:lnSpc>
              <a:buNone/>
            </a:pPr>
            <a:r>
              <a:rPr lang="en-US" sz="5850" dirty="0">
                <a:solidFill>
                  <a:srgbClr val="746558"/>
                </a:solidFill>
                <a:latin typeface="Gelasio Semi Bold" pitchFamily="34" charset="0"/>
                <a:ea typeface="Gelasio Semi Bold" pitchFamily="34" charset="-122"/>
                <a:cs typeface="Gelasio Semi Bold" pitchFamily="34" charset="-120"/>
              </a:rPr>
              <a:t>98%</a:t>
            </a:r>
            <a:endParaRPr lang="en-US" sz="5850" dirty="0"/>
          </a:p>
        </p:txBody>
      </p:sp>
      <p:sp>
        <p:nvSpPr>
          <p:cNvPr id="5" name="Text 3"/>
          <p:cNvSpPr/>
          <p:nvPr/>
        </p:nvSpPr>
        <p:spPr>
          <a:xfrm>
            <a:off x="5897523" y="5132427"/>
            <a:ext cx="2835235" cy="354330"/>
          </a:xfrm>
          <a:prstGeom prst="rect">
            <a:avLst/>
          </a:prstGeom>
          <a:noFill/>
          <a:ln/>
        </p:spPr>
        <p:txBody>
          <a:bodyPr wrap="none" lIns="0" tIns="0" rIns="0" bIns="0" rtlCol="0" anchor="t"/>
          <a:lstStyle/>
          <a:p>
            <a:pPr algn="ctr" indent="0" marL="0">
              <a:lnSpc>
                <a:spcPts val="2750"/>
              </a:lnSpc>
              <a:buNone/>
            </a:pPr>
            <a:r>
              <a:rPr lang="en-US" sz="2200" dirty="0">
                <a:solidFill>
                  <a:srgbClr val="746558"/>
                </a:solidFill>
                <a:latin typeface="Gelasio Semi Bold" pitchFamily="34" charset="0"/>
                <a:ea typeface="Gelasio Semi Bold" pitchFamily="34" charset="-122"/>
                <a:cs typeface="Gelasio Semi Bold" pitchFamily="34" charset="-120"/>
              </a:rPr>
              <a:t>Accuracy</a:t>
            </a:r>
            <a:endParaRPr lang="en-US" sz="2200" dirty="0"/>
          </a:p>
        </p:txBody>
      </p:sp>
      <p:sp>
        <p:nvSpPr>
          <p:cNvPr id="6" name="Text 4"/>
          <p:cNvSpPr/>
          <p:nvPr/>
        </p:nvSpPr>
        <p:spPr>
          <a:xfrm>
            <a:off x="793790" y="5622846"/>
            <a:ext cx="13042821" cy="362903"/>
          </a:xfrm>
          <a:prstGeom prst="rect">
            <a:avLst/>
          </a:prstGeom>
          <a:noFill/>
          <a:ln/>
        </p:spPr>
        <p:txBody>
          <a:bodyPr wrap="none" lIns="0" tIns="0" rIns="0" bIns="0" rtlCol="0" anchor="t"/>
          <a:lstStyle/>
          <a:p>
            <a:pPr algn="ctr" indent="0" marL="0">
              <a:lnSpc>
                <a:spcPts val="2850"/>
              </a:lnSpc>
              <a:buNone/>
            </a:pPr>
            <a:r>
              <a:rPr lang="en-US" sz="1750" dirty="0">
                <a:solidFill>
                  <a:srgbClr val="746558"/>
                </a:solidFill>
                <a:latin typeface="Gelasio" pitchFamily="34" charset="0"/>
                <a:ea typeface="Gelasio" pitchFamily="34" charset="-122"/>
                <a:cs typeface="Gelasio" pitchFamily="34" charset="-120"/>
              </a:rPr>
              <a:t>Our model achieved an impressive accuracy of 98% on a diverse dataset of product descriptions after fine tuning</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54023" y="694611"/>
            <a:ext cx="7635954" cy="1346597"/>
          </a:xfrm>
          <a:prstGeom prst="rect">
            <a:avLst/>
          </a:prstGeom>
          <a:noFill/>
          <a:ln/>
        </p:spPr>
        <p:txBody>
          <a:bodyPr wrap="square" lIns="0" tIns="0" rIns="0" bIns="0" rtlCol="0" anchor="t"/>
          <a:lstStyle/>
          <a:p>
            <a:pPr indent="0" marL="0">
              <a:lnSpc>
                <a:spcPts val="5300"/>
              </a:lnSpc>
              <a:buNone/>
            </a:pPr>
            <a:r>
              <a:rPr lang="en-US" sz="4200" dirty="0">
                <a:solidFill>
                  <a:srgbClr val="484237"/>
                </a:solidFill>
                <a:latin typeface="Gelasio Semi Bold" pitchFamily="34" charset="0"/>
                <a:ea typeface="Gelasio Semi Bold" pitchFamily="34" charset="-122"/>
                <a:cs typeface="Gelasio Semi Bold" pitchFamily="34" charset="-120"/>
              </a:rPr>
              <a:t>Benefits of Accurate Categorization</a:t>
            </a:r>
            <a:endParaRPr lang="en-US" sz="4200" dirty="0"/>
          </a:p>
        </p:txBody>
      </p:sp>
      <p:pic>
        <p:nvPicPr>
          <p:cNvPr id="4" name="Image 1" descr="preencoded.png">    </p:cNvPr>
          <p:cNvPicPr>
            <a:picLocks noChangeAspect="1"/>
          </p:cNvPicPr>
          <p:nvPr/>
        </p:nvPicPr>
        <p:blipFill>
          <a:blip r:embed="rId2"/>
          <a:stretch>
            <a:fillRect/>
          </a:stretch>
        </p:blipFill>
        <p:spPr>
          <a:xfrm>
            <a:off x="754023" y="2364343"/>
            <a:ext cx="1077278" cy="1723549"/>
          </a:xfrm>
          <a:prstGeom prst="rect">
            <a:avLst/>
          </a:prstGeom>
        </p:spPr>
      </p:pic>
      <p:sp>
        <p:nvSpPr>
          <p:cNvPr id="5" name="Text 1"/>
          <p:cNvSpPr/>
          <p:nvPr/>
        </p:nvSpPr>
        <p:spPr>
          <a:xfrm>
            <a:off x="2154436" y="2579727"/>
            <a:ext cx="4224576" cy="336590"/>
          </a:xfrm>
          <a:prstGeom prst="rect">
            <a:avLst/>
          </a:prstGeom>
          <a:noFill/>
          <a:ln/>
        </p:spPr>
        <p:txBody>
          <a:bodyPr wrap="none" lIns="0" tIns="0" rIns="0" bIns="0" rtlCol="0" anchor="t"/>
          <a:lstStyle/>
          <a:p>
            <a:pPr algn="l" indent="0" marL="0">
              <a:lnSpc>
                <a:spcPts val="2650"/>
              </a:lnSpc>
              <a:buNone/>
            </a:pPr>
            <a:r>
              <a:rPr lang="en-US" sz="2100" dirty="0">
                <a:solidFill>
                  <a:srgbClr val="746558"/>
                </a:solidFill>
                <a:latin typeface="Gelasio Semi Bold" pitchFamily="34" charset="0"/>
                <a:ea typeface="Gelasio Semi Bold" pitchFamily="34" charset="-122"/>
                <a:cs typeface="Gelasio Semi Bold" pitchFamily="34" charset="-120"/>
              </a:rPr>
              <a:t>Improved Customer Experience</a:t>
            </a:r>
            <a:endParaRPr lang="en-US" sz="2100" dirty="0"/>
          </a:p>
        </p:txBody>
      </p:sp>
      <p:sp>
        <p:nvSpPr>
          <p:cNvPr id="6" name="Text 2"/>
          <p:cNvSpPr/>
          <p:nvPr/>
        </p:nvSpPr>
        <p:spPr>
          <a:xfrm>
            <a:off x="2154436" y="3045500"/>
            <a:ext cx="6235541" cy="689610"/>
          </a:xfrm>
          <a:prstGeom prst="rect">
            <a:avLst/>
          </a:prstGeom>
          <a:noFill/>
          <a:ln/>
        </p:spPr>
        <p:txBody>
          <a:bodyPr wrap="square" lIns="0" tIns="0" rIns="0" bIns="0" rtlCol="0" anchor="t"/>
          <a:lstStyle/>
          <a:p>
            <a:pPr algn="l" indent="0" marL="0">
              <a:lnSpc>
                <a:spcPts val="2700"/>
              </a:lnSpc>
              <a:buNone/>
            </a:pPr>
            <a:r>
              <a:rPr lang="en-US" sz="1650" dirty="0">
                <a:solidFill>
                  <a:srgbClr val="746558"/>
                </a:solidFill>
                <a:latin typeface="Gelasio" pitchFamily="34" charset="0"/>
                <a:ea typeface="Gelasio" pitchFamily="34" charset="-122"/>
                <a:cs typeface="Gelasio" pitchFamily="34" charset="-120"/>
              </a:rPr>
              <a:t>Seamless browsing and navigation, making it easier for customers to find the products they're looking for.</a:t>
            </a:r>
            <a:endParaRPr lang="en-US" sz="1650" dirty="0"/>
          </a:p>
        </p:txBody>
      </p:sp>
      <p:pic>
        <p:nvPicPr>
          <p:cNvPr id="7" name="Image 2" descr="preencoded.png">    </p:cNvPr>
          <p:cNvPicPr>
            <a:picLocks noChangeAspect="1"/>
          </p:cNvPicPr>
          <p:nvPr/>
        </p:nvPicPr>
        <p:blipFill>
          <a:blip r:embed="rId3"/>
          <a:stretch>
            <a:fillRect/>
          </a:stretch>
        </p:blipFill>
        <p:spPr>
          <a:xfrm>
            <a:off x="754023" y="4087892"/>
            <a:ext cx="1077278" cy="1723549"/>
          </a:xfrm>
          <a:prstGeom prst="rect">
            <a:avLst/>
          </a:prstGeom>
        </p:spPr>
      </p:pic>
      <p:sp>
        <p:nvSpPr>
          <p:cNvPr id="8" name="Text 3"/>
          <p:cNvSpPr/>
          <p:nvPr/>
        </p:nvSpPr>
        <p:spPr>
          <a:xfrm>
            <a:off x="2154436" y="4303276"/>
            <a:ext cx="4503896" cy="336590"/>
          </a:xfrm>
          <a:prstGeom prst="rect">
            <a:avLst/>
          </a:prstGeom>
          <a:noFill/>
          <a:ln/>
        </p:spPr>
        <p:txBody>
          <a:bodyPr wrap="none" lIns="0" tIns="0" rIns="0" bIns="0" rtlCol="0" anchor="t"/>
          <a:lstStyle/>
          <a:p>
            <a:pPr algn="l" indent="0" marL="0">
              <a:lnSpc>
                <a:spcPts val="2650"/>
              </a:lnSpc>
              <a:buNone/>
            </a:pPr>
            <a:r>
              <a:rPr lang="en-US" sz="2100" dirty="0">
                <a:solidFill>
                  <a:srgbClr val="746558"/>
                </a:solidFill>
                <a:latin typeface="Gelasio Semi Bold" pitchFamily="34" charset="0"/>
                <a:ea typeface="Gelasio Semi Bold" pitchFamily="34" charset="-122"/>
                <a:cs typeface="Gelasio Semi Bold" pitchFamily="34" charset="-120"/>
              </a:rPr>
              <a:t>Increased Product Discoverability</a:t>
            </a:r>
            <a:endParaRPr lang="en-US" sz="2100" dirty="0"/>
          </a:p>
        </p:txBody>
      </p:sp>
      <p:sp>
        <p:nvSpPr>
          <p:cNvPr id="9" name="Text 4"/>
          <p:cNvSpPr/>
          <p:nvPr/>
        </p:nvSpPr>
        <p:spPr>
          <a:xfrm>
            <a:off x="2154436" y="4769048"/>
            <a:ext cx="6235541" cy="689610"/>
          </a:xfrm>
          <a:prstGeom prst="rect">
            <a:avLst/>
          </a:prstGeom>
          <a:noFill/>
          <a:ln/>
        </p:spPr>
        <p:txBody>
          <a:bodyPr wrap="square" lIns="0" tIns="0" rIns="0" bIns="0" rtlCol="0" anchor="t"/>
          <a:lstStyle/>
          <a:p>
            <a:pPr algn="l" indent="0" marL="0">
              <a:lnSpc>
                <a:spcPts val="2700"/>
              </a:lnSpc>
              <a:buNone/>
            </a:pPr>
            <a:r>
              <a:rPr lang="en-US" sz="1650" dirty="0">
                <a:solidFill>
                  <a:srgbClr val="746558"/>
                </a:solidFill>
                <a:latin typeface="Gelasio" pitchFamily="34" charset="0"/>
                <a:ea typeface="Gelasio" pitchFamily="34" charset="-122"/>
                <a:cs typeface="Gelasio" pitchFamily="34" charset="-120"/>
              </a:rPr>
              <a:t>Customers are exposed to a wider range of relevant products, leading to increased sales and customer satisfaction.</a:t>
            </a:r>
            <a:endParaRPr lang="en-US" sz="1650" dirty="0"/>
          </a:p>
        </p:txBody>
      </p:sp>
      <p:pic>
        <p:nvPicPr>
          <p:cNvPr id="10" name="Image 3" descr="preencoded.png">    </p:cNvPr>
          <p:cNvPicPr>
            <a:picLocks noChangeAspect="1"/>
          </p:cNvPicPr>
          <p:nvPr/>
        </p:nvPicPr>
        <p:blipFill>
          <a:blip r:embed="rId4"/>
          <a:stretch>
            <a:fillRect/>
          </a:stretch>
        </p:blipFill>
        <p:spPr>
          <a:xfrm>
            <a:off x="754023" y="5811441"/>
            <a:ext cx="1077278" cy="1723549"/>
          </a:xfrm>
          <a:prstGeom prst="rect">
            <a:avLst/>
          </a:prstGeom>
        </p:spPr>
      </p:pic>
      <p:sp>
        <p:nvSpPr>
          <p:cNvPr id="11" name="Text 5"/>
          <p:cNvSpPr/>
          <p:nvPr/>
        </p:nvSpPr>
        <p:spPr>
          <a:xfrm>
            <a:off x="2154436" y="6026825"/>
            <a:ext cx="3263860" cy="336590"/>
          </a:xfrm>
          <a:prstGeom prst="rect">
            <a:avLst/>
          </a:prstGeom>
          <a:noFill/>
          <a:ln/>
        </p:spPr>
        <p:txBody>
          <a:bodyPr wrap="none" lIns="0" tIns="0" rIns="0" bIns="0" rtlCol="0" anchor="t"/>
          <a:lstStyle/>
          <a:p>
            <a:pPr algn="l" indent="0" marL="0">
              <a:lnSpc>
                <a:spcPts val="2650"/>
              </a:lnSpc>
              <a:buNone/>
            </a:pPr>
            <a:r>
              <a:rPr lang="en-US" sz="2100" dirty="0">
                <a:solidFill>
                  <a:srgbClr val="746558"/>
                </a:solidFill>
                <a:latin typeface="Gelasio Semi Bold" pitchFamily="34" charset="0"/>
                <a:ea typeface="Gelasio Semi Bold" pitchFamily="34" charset="-122"/>
                <a:cs typeface="Gelasio Semi Bold" pitchFamily="34" charset="-120"/>
              </a:rPr>
              <a:t>Reduced Search Friction</a:t>
            </a:r>
            <a:endParaRPr lang="en-US" sz="2100" dirty="0"/>
          </a:p>
        </p:txBody>
      </p:sp>
      <p:sp>
        <p:nvSpPr>
          <p:cNvPr id="12" name="Text 6"/>
          <p:cNvSpPr/>
          <p:nvPr/>
        </p:nvSpPr>
        <p:spPr>
          <a:xfrm>
            <a:off x="2154436" y="6492597"/>
            <a:ext cx="6235541" cy="689610"/>
          </a:xfrm>
          <a:prstGeom prst="rect">
            <a:avLst/>
          </a:prstGeom>
          <a:noFill/>
          <a:ln/>
        </p:spPr>
        <p:txBody>
          <a:bodyPr wrap="square" lIns="0" tIns="0" rIns="0" bIns="0" rtlCol="0" anchor="t"/>
          <a:lstStyle/>
          <a:p>
            <a:pPr algn="l" indent="0" marL="0">
              <a:lnSpc>
                <a:spcPts val="2700"/>
              </a:lnSpc>
              <a:buNone/>
            </a:pPr>
            <a:r>
              <a:rPr lang="en-US" sz="1650" dirty="0">
                <a:solidFill>
                  <a:srgbClr val="746558"/>
                </a:solidFill>
                <a:latin typeface="Gelasio" pitchFamily="34" charset="0"/>
                <a:ea typeface="Gelasio" pitchFamily="34" charset="-122"/>
                <a:cs typeface="Gelasio" pitchFamily="34" charset="-120"/>
              </a:rPr>
              <a:t>Customers can quickly find the products they want, reducing frustration and abandoned searches.</a:t>
            </a:r>
            <a:endParaRPr lang="en-US" sz="16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80190" y="2864525"/>
            <a:ext cx="7436882" cy="708779"/>
          </a:xfrm>
          <a:prstGeom prst="rect">
            <a:avLst/>
          </a:prstGeom>
          <a:noFill/>
          <a:ln/>
        </p:spPr>
        <p:txBody>
          <a:bodyPr wrap="none" lIns="0" tIns="0" rIns="0" bIns="0" rtlCol="0" anchor="t"/>
          <a:lstStyle/>
          <a:p>
            <a:pPr indent="0" marL="0">
              <a:lnSpc>
                <a:spcPts val="5550"/>
              </a:lnSpc>
              <a:buNone/>
            </a:pPr>
            <a:r>
              <a:rPr lang="en-US" sz="4450" dirty="0">
                <a:solidFill>
                  <a:srgbClr val="484237"/>
                </a:solidFill>
                <a:latin typeface="Gelasio Semi Bold" pitchFamily="34" charset="0"/>
                <a:ea typeface="Gelasio Semi Bold" pitchFamily="34" charset="-122"/>
                <a:cs typeface="Gelasio Semi Bold" pitchFamily="34" charset="-120"/>
              </a:rPr>
              <a:t>Conclusion and Next Steps</a:t>
            </a:r>
            <a:endParaRPr lang="en-US" sz="4450" dirty="0"/>
          </a:p>
        </p:txBody>
      </p:sp>
      <p:sp>
        <p:nvSpPr>
          <p:cNvPr id="4" name="Text 1"/>
          <p:cNvSpPr/>
          <p:nvPr/>
        </p:nvSpPr>
        <p:spPr>
          <a:xfrm>
            <a:off x="6280190" y="3913465"/>
            <a:ext cx="7556421" cy="1451610"/>
          </a:xfrm>
          <a:prstGeom prst="rect">
            <a:avLst/>
          </a:prstGeom>
          <a:noFill/>
          <a:ln/>
        </p:spPr>
        <p:txBody>
          <a:bodyPr wrap="square" lIns="0" tIns="0" rIns="0" bIns="0" rtlCol="0" anchor="t"/>
          <a:lstStyle/>
          <a:p>
            <a:pPr indent="0" marL="0">
              <a:lnSpc>
                <a:spcPts val="2850"/>
              </a:lnSpc>
              <a:buNone/>
            </a:pPr>
            <a:r>
              <a:rPr lang="en-US" sz="1750" dirty="0">
                <a:solidFill>
                  <a:srgbClr val="746558"/>
                </a:solidFill>
                <a:latin typeface="Gelasio" pitchFamily="34" charset="0"/>
                <a:ea typeface="Gelasio" pitchFamily="34" charset="-122"/>
                <a:cs typeface="Gelasio" pitchFamily="34" charset="-120"/>
              </a:rPr>
              <a:t>The development of accurate product categorization models is essential for the success of eCommerce platforms. Future research may explore the use of advanced deep learning models and the integration of visual features, such as product images.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2024-12-22T15:53:54Z</dcterms:created>
  <dcterms:modified xsi:type="dcterms:W3CDTF">2024-12-22T15:53:54Z</dcterms:modified>
</cp:coreProperties>
</file>