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73" r:id="rId3"/>
    <p:sldId id="257" r:id="rId4"/>
    <p:sldId id="258" r:id="rId5"/>
    <p:sldId id="265" r:id="rId6"/>
    <p:sldId id="260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5" r:id="rId16"/>
  </p:sldIdLst>
  <p:sldSz cx="9144000" cy="6858000" type="screen4x3"/>
  <p:notesSz cx="6858000" cy="9144000"/>
  <p:defaultTextStyle>
    <a:lvl1pPr marL="0" algn="l" rtl="0" latinLnBrk="0">
      <a:defRPr lang="hu-H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hu-H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hu-H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hu-H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hu-H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hu-H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hu-H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hu-H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hu-HU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87621" autoAdjust="0"/>
  </p:normalViewPr>
  <p:slideViewPr>
    <p:cSldViewPr>
      <p:cViewPr varScale="1">
        <p:scale>
          <a:sx n="102" d="100"/>
          <a:sy n="102" d="100"/>
        </p:scale>
        <p:origin x="-19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hu-HU" sz="1200"/>
            </a:lvl1pPr>
            <a:extLst/>
          </a:lstStyle>
          <a:p>
            <a:endParaRPr lang="hu-H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hu-HU" sz="1200"/>
            </a:lvl1pPr>
            <a:extLst/>
          </a:lstStyle>
          <a:p>
            <a:fld id="{A8ADFD5B-A66C-449C-B6E8-FB716D07777D}" type="datetimeFigureOut">
              <a:pPr/>
              <a:t>1/12/2017</a:t>
            </a:fld>
            <a:endParaRPr lang="hu-H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hu-H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hu-HU" sz="1200"/>
            </a:lvl1pPr>
            <a:extLst/>
          </a:lstStyle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hu-HU" sz="1200"/>
            </a:lvl1pPr>
            <a:extLst/>
          </a:lstStyle>
          <a:p>
            <a:fld id="{CA5D3BF3-D352-46FC-8343-31F56E6730EA}" type="slidenum"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0259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hu-H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hu-H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hu-H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hu-H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hu-H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hu-H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hu-H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hu-H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hu-HU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hu-HU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hu-HU" smtClean="0"/>
              <a:pPr/>
              <a:t>1</a:t>
            </a:fld>
            <a:endParaRPr lang="hu-H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hu-HU" smtClean="0"/>
              <a:pPr/>
              <a:t>11</a:t>
            </a:fld>
            <a:endParaRPr lang="hu-H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hu-HU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hu-HU" smtClean="0"/>
              <a:pPr/>
              <a:t>12</a:t>
            </a:fld>
            <a:endParaRPr lang="hu-H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hu-HU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hu-HU" smtClean="0"/>
              <a:pPr/>
              <a:t>3</a:t>
            </a:fld>
            <a:endParaRPr lang="hu-H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hu-HU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hu-HU" smtClean="0"/>
              <a:pPr/>
              <a:t>4</a:t>
            </a:fld>
            <a:endParaRPr lang="hu-H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hu-HU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hu-HU" smtClean="0"/>
              <a:pPr/>
              <a:t>5</a:t>
            </a:fld>
            <a:endParaRPr lang="hu-H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hu-HU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hu-HU" smtClean="0"/>
              <a:pPr/>
              <a:t>6</a:t>
            </a:fld>
            <a:endParaRPr lang="hu-H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hu-HU" smtClean="0"/>
              <a:pPr/>
              <a:t>7</a:t>
            </a:fld>
            <a:endParaRPr lang="hu-H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hu-HU" smtClean="0"/>
              <a:pPr/>
              <a:t>8</a:t>
            </a:fld>
            <a:endParaRPr lang="hu-H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hu-HU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hu-HU" smtClean="0"/>
              <a:pPr/>
              <a:t>9</a:t>
            </a:fld>
            <a:endParaRPr lang="hu-H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hu-HU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hu-HU" smtClean="0"/>
              <a:pPr/>
              <a:t>10</a:t>
            </a:fld>
            <a:endParaRPr lang="hu-H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hu-HU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hu-HU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hu-HU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515100" cy="68580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hu-HU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 eaLnBrk="1" latinLnBrk="0" hangingPunct="1">
              <a:defRPr kumimoji="0" lang="hu-HU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hu-HU">
                <a:solidFill>
                  <a:srgbClr val="FFFFFF"/>
                </a:solidFill>
              </a:rPr>
              <a:pPr algn="ctr"/>
              <a:t>2017.01.12.</a:t>
            </a:fld>
            <a:endParaRPr kumimoji="0" lang="hu-HU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 eaLnBrk="1" latinLnBrk="0" hangingPunct="1">
              <a:defRPr kumimoji="0" lang="hu-HU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hu-HU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eaLnBrk="1" latinLnBrk="0" hangingPunct="1">
              <a:defRPr kumimoji="0" lang="hu-HU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hu-HU">
                <a:solidFill>
                  <a:schemeClr val="tx2"/>
                </a:solidFill>
              </a:rPr>
              <a:pPr/>
              <a:t>‹#›</a:t>
            </a:fld>
            <a:endParaRPr kumimoji="0" lang="hu-HU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3124200"/>
            <a:ext cx="6477000" cy="2717800"/>
          </a:xfrm>
        </p:spPr>
        <p:txBody>
          <a:bodyPr rtlCol="0" anchor="b"/>
          <a:lstStyle>
            <a:lvl1pPr eaLnBrk="1" latinLnBrk="0" hangingPunct="1">
              <a:defRPr kumimoji="0" lang="hu-HU" cap="all" baseline="0"/>
            </a:lvl1pPr>
            <a:extLst/>
          </a:lstStyle>
          <a:p>
            <a:pPr eaLnBrk="1" latinLnBrk="0" hangingPunct="1"/>
            <a:r>
              <a:rPr lang="hu-HU" smtClean="0"/>
              <a:t>Mintacím szerkesztése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pPr/>
              <a:t>1/12/2017</a:t>
            </a:fld>
            <a:endParaRPr kumimoji="0" lang="hu-HU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hu-HU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hu-HU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hu-HU"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803400"/>
            <a:ext cx="8153400" cy="436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 eaLnBrk="1" latinLnBrk="0" hangingPunct="1">
              <a:buNone/>
              <a:defRPr kumimoji="0" lang="hu-HU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hu-HU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hu-HU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hu-HU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hu-HU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hu-HU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hu-HU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hu-H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 eaLnBrk="1" latinLnBrk="0" hangingPunct="1">
              <a:buNone/>
              <a:defRPr kumimoji="0" lang="hu-HU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hu-HU"/>
              <a:t>Mintacím szerkesztése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pPr/>
              <a:t>1/12/2017</a:t>
            </a:fld>
            <a:endParaRPr kumimoji="0" lang="hu-HU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295400" cy="701676"/>
          </a:xfrm>
        </p:spPr>
        <p:txBody>
          <a:bodyPr>
            <a:noAutofit/>
          </a:bodyPr>
          <a:lstStyle>
            <a:lvl1pPr eaLnBrk="1" latinLnBrk="0" hangingPunct="1">
              <a:defRPr kumimoji="0" lang="hu-HU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hu-HU" sz="2400" b="1">
                <a:solidFill>
                  <a:srgbClr val="FFFFFF"/>
                </a:solidFill>
              </a:rPr>
              <a:pPr algn="ctr"/>
              <a:t>‹#›</a:t>
            </a:fld>
            <a:endParaRPr kumimoji="0" lang="hu-HU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hu-H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hu-HU" smtClean="0"/>
              <a:t>Mintacím szerkesztése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803402"/>
            <a:ext cx="3886200" cy="435816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803399"/>
            <a:ext cx="3886200" cy="4358167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1/12/2017</a:t>
            </a:fld>
            <a:endParaRPr kumimoji="0" lang="hu-HU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hu-HU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hu-HU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hu-H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gybevet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7480"/>
            <a:ext cx="8153400" cy="1341120"/>
          </a:xfrm>
        </p:spPr>
        <p:txBody>
          <a:bodyPr anchor="b"/>
          <a:lstStyle>
            <a:lvl1pPr eaLnBrk="1" latinLnBrk="0" hangingPunct="1">
              <a:defRPr kumimoji="0" lang="hu-HU"/>
            </a:lvl1pPr>
            <a:extLst/>
          </a:lstStyle>
          <a:p>
            <a:pPr eaLnBrk="1" latinLnBrk="0" hangingPunct="1"/>
            <a:r>
              <a:rPr lang="hu-HU" smtClean="0"/>
              <a:t>Mintacím szerkesztése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559757"/>
            <a:ext cx="3886200" cy="35052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559757"/>
            <a:ext cx="3886200" cy="35052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1/12/2017</a:t>
            </a:fld>
            <a:endParaRPr kumimoji="0" lang="hu-HU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hu-HU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hu-HU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hu-HU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816383"/>
            <a:ext cx="3886200" cy="707136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hu-HU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816383"/>
            <a:ext cx="3886200" cy="707136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hu-HU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pPr/>
              <a:t>1/12/2017</a:t>
            </a:fld>
            <a:endParaRPr kumimoji="0" lang="hu-H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hu-HU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hu-HU">
                <a:solidFill>
                  <a:srgbClr val="FFFFFF"/>
                </a:solidFill>
              </a:rPr>
              <a:pPr/>
              <a:t>‹#›</a:t>
            </a:fld>
            <a:endParaRPr kumimoji="0" lang="hu-HU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pPr/>
              <a:t>1/12/2017</a:t>
            </a:fld>
            <a:endParaRPr kumimoji="0" lang="hu-H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eaLnBrk="1" latinLnBrk="0" hangingPunct="1">
              <a:defRPr kumimoji="0" lang="hu-HU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hu-HU">
                <a:solidFill>
                  <a:schemeClr val="tx2"/>
                </a:solidFill>
              </a:rPr>
              <a:pPr/>
              <a:t>‹#›</a:t>
            </a:fld>
            <a:endParaRPr kumimoji="0" lang="hu-HU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7480"/>
            <a:ext cx="8153400" cy="1341120"/>
          </a:xfrm>
        </p:spPr>
        <p:txBody>
          <a:bodyPr anchor="b"/>
          <a:lstStyle>
            <a:lvl1pPr algn="l" eaLnBrk="1" latinLnBrk="0" hangingPunct="1">
              <a:buNone/>
              <a:defRPr kumimoji="0" lang="hu-HU" sz="4200" b="0"/>
            </a:lvl1pPr>
            <a:extLst/>
          </a:lstStyle>
          <a:p>
            <a:pPr eaLnBrk="1" latinLnBrk="0" hangingPunct="1"/>
            <a:r>
              <a:rPr lang="hu-HU" smtClean="0"/>
              <a:t>Mintacím szerkesztése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pPr/>
              <a:t>1/12/2017</a:t>
            </a:fld>
            <a:endParaRPr kumimoji="0"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hu-HU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hu-HU">
                <a:solidFill>
                  <a:srgbClr val="FFFFFF"/>
                </a:solidFill>
              </a:rPr>
              <a:pPr/>
              <a:t>‹#›</a:t>
            </a:fld>
            <a:endParaRPr kumimoji="0" lang="hu-HU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05000"/>
            <a:ext cx="1600200" cy="41656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hu-HU" sz="1800"/>
            </a:lvl1pPr>
            <a:lvl2pPr eaLnBrk="1" latinLnBrk="0" hangingPunct="1">
              <a:buNone/>
              <a:defRPr kumimoji="0" lang="hu-HU" sz="1200"/>
            </a:lvl2pPr>
            <a:lvl3pPr eaLnBrk="1" latinLnBrk="0" hangingPunct="1">
              <a:buNone/>
              <a:defRPr kumimoji="0" lang="hu-HU" sz="1000"/>
            </a:lvl3pPr>
            <a:lvl4pPr eaLnBrk="1" latinLnBrk="0" hangingPunct="1">
              <a:buNone/>
              <a:defRPr kumimoji="0" lang="hu-HU" sz="900"/>
            </a:lvl4pPr>
            <a:lvl5pPr eaLnBrk="1" latinLnBrk="0" hangingPunct="1">
              <a:buNone/>
              <a:defRPr kumimoji="0" lang="hu-HU" sz="9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905000"/>
            <a:ext cx="6400800" cy="42672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4559808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hu-HU" sz="3200"/>
            </a:lvl1pPr>
            <a:extLst/>
          </a:lstStyle>
          <a:p>
            <a:r>
              <a:rPr kumimoji="0" lang="hu-HU" dirty="0" smtClean="0"/>
              <a:t>Kép beszúrásához kattintson az ikonra</a:t>
            </a:r>
            <a:endParaRPr kumimoji="0"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hu-HU" sz="1700"/>
            </a:lvl1pPr>
            <a:lvl2pPr eaLnBrk="1" latinLnBrk="0" hangingPunct="1">
              <a:buFontTx/>
              <a:buNone/>
              <a:defRPr kumimoji="0" lang="hu-HU" sz="1200"/>
            </a:lvl2pPr>
            <a:lvl3pPr eaLnBrk="1" latinLnBrk="0" hangingPunct="1">
              <a:buFontTx/>
              <a:buNone/>
              <a:defRPr kumimoji="0" lang="hu-HU" sz="1000"/>
            </a:lvl3pPr>
            <a:lvl4pPr eaLnBrk="1" latinLnBrk="0" hangingPunct="1">
              <a:buFontTx/>
              <a:buNone/>
              <a:defRPr kumimoji="0" lang="hu-HU" sz="900"/>
            </a:lvl4pPr>
            <a:lvl5pPr eaLnBrk="1" latinLnBrk="0" hangingPunct="1">
              <a:buFontTx/>
              <a:buNone/>
              <a:defRPr kumimoji="0" lang="hu-HU" sz="9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hu-HU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hu-HU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89520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hu-H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724400"/>
            <a:ext cx="7315200" cy="609600"/>
          </a:xfrm>
        </p:spPr>
        <p:txBody>
          <a:bodyPr anchor="ctr"/>
          <a:lstStyle>
            <a:lvl1pPr algn="l" eaLnBrk="1" latinLnBrk="0" hangingPunct="1">
              <a:buNone/>
              <a:defRPr kumimoji="0" lang="hu-HU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hu-HU" smtClean="0"/>
              <a:t>Mintacím szerkesztése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hu-HU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extLst/>
          </a:lstStyle>
          <a:p>
            <a:fld id="{E4606EA6-EFEA-4C30-9264-4F9291A5780D}" type="datetime1">
              <a:pPr/>
              <a:t>1/12/2017</a:t>
            </a:fld>
            <a:endParaRPr kumimoji="0" lang="hu-HU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9"/>
          </a:xfrm>
        </p:spPr>
        <p:txBody>
          <a:bodyPr rtlCol="0"/>
          <a:lstStyle>
            <a:lvl1pPr eaLnBrk="1" latinLnBrk="0" hangingPunct="1">
              <a:defRPr kumimoji="0" lang="hu-HU" sz="2800"/>
            </a:lvl1pPr>
            <a:extLst/>
          </a:lstStyle>
          <a:p>
            <a:pPr algn="ctr"/>
            <a:fld id="{8F82E0A0-C266-4798-8C8F-B9F91E9DA37E}" type="slidenum">
              <a:rPr kumimoji="0" lang="hu-HU" sz="2800" b="1">
                <a:solidFill>
                  <a:srgbClr val="FFFFFF"/>
                </a:solidFill>
              </a:rPr>
              <a:pPr algn="ctr"/>
              <a:t>‹#›</a:t>
            </a:fld>
            <a:endParaRPr kumimoji="0" lang="hu-HU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>
            <a:extLst/>
          </a:lstStyle>
          <a:p>
            <a:endParaRPr kumimoji="0" lang="hu-H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803400"/>
            <a:ext cx="8153400" cy="432308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hu-HU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pPr/>
              <a:t>1/12/2017</a:t>
            </a:fld>
            <a:endParaRPr kumimoji="0" lang="hu-HU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2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hu-HU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hu-HU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460227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hu-HU" dirty="0"/>
          </a:p>
        </p:txBody>
      </p:sp>
      <p:sp>
        <p:nvSpPr>
          <p:cNvPr id="8" name="Rectangle 7"/>
          <p:cNvSpPr/>
          <p:nvPr/>
        </p:nvSpPr>
        <p:spPr>
          <a:xfrm>
            <a:off x="0" y="1505947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hu-HU" dirty="0"/>
          </a:p>
        </p:txBody>
      </p:sp>
      <p:sp>
        <p:nvSpPr>
          <p:cNvPr id="9" name="Rectangle 8"/>
          <p:cNvSpPr/>
          <p:nvPr/>
        </p:nvSpPr>
        <p:spPr>
          <a:xfrm>
            <a:off x="590550" y="1505947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hu-HU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49801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hu-HU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hu-HU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hu-HU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7480"/>
            <a:ext cx="8153400" cy="134112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hu-HU" smtClean="0"/>
              <a:t>Mintacím szerkesztése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hu-HU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hu-HU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hu-HU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hu-HU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hu-HU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hu-HU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hu-HU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hu-HU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hu-HU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hu-HU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hu-HU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hu-HU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hu-HU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hu-HU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hu-HU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hu-HU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hu-HU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hu-HU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hu-HU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zsolt.vassy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hu-HU" altLang="hu-HU" dirty="0" smtClean="0"/>
              <a:t>LINK-group</a:t>
            </a:r>
            <a:endParaRPr lang="hu-HU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/>
              <a:t>Magyar </a:t>
            </a:r>
            <a:r>
              <a:rPr lang="en-US" dirty="0" err="1"/>
              <a:t>szociális</a:t>
            </a:r>
            <a:r>
              <a:rPr lang="en-US" dirty="0"/>
              <a:t> </a:t>
            </a:r>
            <a:r>
              <a:rPr lang="en-US" dirty="0" err="1"/>
              <a:t>hálózaton</a:t>
            </a:r>
            <a:r>
              <a:rPr lang="en-US" dirty="0"/>
              <a:t> </a:t>
            </a:r>
            <a:r>
              <a:rPr lang="en-US" dirty="0" err="1"/>
              <a:t>befolyásoló</a:t>
            </a:r>
            <a:r>
              <a:rPr lang="en-US" dirty="0"/>
              <a:t> </a:t>
            </a:r>
            <a:r>
              <a:rPr lang="en-US" dirty="0" err="1"/>
              <a:t>csomópontok</a:t>
            </a:r>
            <a:r>
              <a:rPr lang="en-US" dirty="0"/>
              <a:t> </a:t>
            </a:r>
            <a:r>
              <a:rPr lang="en-US" dirty="0" err="1"/>
              <a:t>keresése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hu-HU" dirty="0" smtClean="0"/>
              <a:t>Szociológiai elemzés eredménye</a:t>
            </a:r>
            <a:endParaRPr lang="en-US" dirty="0"/>
          </a:p>
        </p:txBody>
      </p:sp>
      <p:sp>
        <p:nvSpPr>
          <p:cNvPr id="7" name="Tartalom helye 5"/>
          <p:cNvSpPr>
            <a:spLocks noGrp="1"/>
          </p:cNvSpPr>
          <p:nvPr>
            <p:ph sz="quarter" idx="13"/>
          </p:nvPr>
        </p:nvSpPr>
        <p:spPr>
          <a:xfrm>
            <a:off x="609600" y="1803402"/>
            <a:ext cx="8138864" cy="4358165"/>
          </a:xfrm>
        </p:spPr>
        <p:txBody>
          <a:bodyPr>
            <a:normAutofit fontScale="92500" lnSpcReduction="20000"/>
          </a:bodyPr>
          <a:lstStyle/>
          <a:p>
            <a:r>
              <a:rPr lang="hu-HU" b="1" dirty="0"/>
              <a:t>Csoport-véleményvezérek: </a:t>
            </a:r>
            <a:r>
              <a:rPr lang="hu-HU" dirty="0"/>
              <a:t>közép és nagyvárosokban élő 36-49 és 49-62 éves férfiak, 41%-uk ügyfél (érintett csoport), társas életük, internet-használatuk már kevésbé intenzív</a:t>
            </a:r>
          </a:p>
          <a:p>
            <a:r>
              <a:rPr lang="hu-HU" b="1" dirty="0"/>
              <a:t>Csoport-összekötők: </a:t>
            </a:r>
            <a:r>
              <a:rPr lang="hu-HU" dirty="0"/>
              <a:t>kisebb városokban élő fiatal nők és férfiak 18-29 éves kor között, akik elérik az első csoportot aktív társas élet, és internet-használat (27% ügyfél = átlag)</a:t>
            </a:r>
          </a:p>
          <a:p>
            <a:r>
              <a:rPr lang="hu-HU" b="1" dirty="0"/>
              <a:t>Csoport-átfedések: </a:t>
            </a:r>
            <a:r>
              <a:rPr lang="hu-HU" dirty="0"/>
              <a:t>25-29, 36-49 éves nagyobb városokban élő nők, aktív médiafogyasztók, sokkal több leendő ügyfelet szólíthatnak meg a vártnál (31% ügyfél)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60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/>
              <a:t>A </a:t>
            </a:r>
            <a:r>
              <a:rPr lang="en-US" dirty="0" err="1"/>
              <a:t>kiemelt</a:t>
            </a:r>
            <a:r>
              <a:rPr lang="en-US" dirty="0"/>
              <a:t> </a:t>
            </a:r>
            <a:r>
              <a:rPr lang="en-US" dirty="0" err="1"/>
              <a:t>csoportok</a:t>
            </a:r>
            <a:r>
              <a:rPr lang="en-US" dirty="0"/>
              <a:t> info-</a:t>
            </a:r>
            <a:r>
              <a:rPr lang="en-US" dirty="0" err="1"/>
              <a:t>terjesztési</a:t>
            </a:r>
            <a:r>
              <a:rPr lang="en-US" dirty="0"/>
              <a:t> </a:t>
            </a:r>
            <a:r>
              <a:rPr lang="en-US" dirty="0" err="1"/>
              <a:t>hatékonysága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869" y="3117850"/>
            <a:ext cx="2111375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469" y="3087687"/>
            <a:ext cx="2427287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" y="3090862"/>
            <a:ext cx="242570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297113" y="2089150"/>
            <a:ext cx="158248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342900" indent="-342900" algn="ctr">
              <a:buAutoNum type="arabicPeriod"/>
            </a:pPr>
            <a:r>
              <a:rPr lang="hu-HU" altLang="hu-HU" b="1" i="0" dirty="0" smtClean="0"/>
              <a:t>Harmadik</a:t>
            </a:r>
          </a:p>
          <a:p>
            <a:pPr algn="ctr"/>
            <a:r>
              <a:rPr lang="hu-HU" altLang="hu-HU" b="1" i="0" dirty="0"/>
              <a:t>s</a:t>
            </a:r>
            <a:r>
              <a:rPr lang="hu-HU" altLang="hu-HU" b="1" i="0" dirty="0" smtClean="0"/>
              <a:t>zomszédok</a:t>
            </a:r>
          </a:p>
          <a:p>
            <a:pPr algn="ctr"/>
            <a:r>
              <a:rPr lang="hu-HU" altLang="hu-HU" b="1" i="0" dirty="0" smtClean="0"/>
              <a:t>száma</a:t>
            </a:r>
            <a:endParaRPr lang="en-US" altLang="hu-HU" b="1" i="0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99306" y="5024437"/>
            <a:ext cx="248657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hu-HU" sz="1600" i="0" dirty="0" smtClean="0"/>
              <a:t>Hub, BC</a:t>
            </a:r>
          </a:p>
          <a:p>
            <a:r>
              <a:rPr lang="hu-HU" altLang="hu-HU" sz="1600" b="1" i="0" dirty="0" smtClean="0"/>
              <a:t>Csoport véleményvezér</a:t>
            </a:r>
            <a:endParaRPr lang="en-US" altLang="hu-HU" sz="1600" b="1" i="0" dirty="0" smtClean="0"/>
          </a:p>
          <a:p>
            <a:r>
              <a:rPr lang="hu-HU" altLang="hu-HU" sz="1600" b="1" i="0" dirty="0" smtClean="0"/>
              <a:t>Csoport átfedés</a:t>
            </a:r>
            <a:endParaRPr lang="en-US" altLang="hu-HU" sz="1600" b="1" i="0" dirty="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358356" y="5024437"/>
            <a:ext cx="25329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hu-HU" sz="1600" i="0" dirty="0" smtClean="0"/>
              <a:t>Hub, BC</a:t>
            </a:r>
          </a:p>
          <a:p>
            <a:r>
              <a:rPr lang="hu-HU" altLang="hu-HU" sz="1600" b="1" i="0" dirty="0" smtClean="0"/>
              <a:t>Csoport véleményvezér,</a:t>
            </a:r>
          </a:p>
          <a:p>
            <a:r>
              <a:rPr lang="hu-HU" altLang="hu-HU" sz="1600" b="1" i="0" dirty="0" smtClean="0"/>
              <a:t>Csoport átfedés</a:t>
            </a:r>
            <a:endParaRPr lang="en-US" altLang="hu-HU" sz="1600" b="1" i="0" dirty="0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304982" y="2089150"/>
            <a:ext cx="263405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altLang="hu-HU" b="1" i="0" dirty="0" smtClean="0"/>
              <a:t>2. </a:t>
            </a:r>
            <a:r>
              <a:rPr lang="hu-HU" altLang="hu-HU" b="1" i="0" dirty="0" smtClean="0"/>
              <a:t>Véletlen kontrollhoz</a:t>
            </a:r>
          </a:p>
          <a:p>
            <a:pPr algn="ctr"/>
            <a:r>
              <a:rPr lang="hu-HU" altLang="hu-HU" b="1" i="0" dirty="0"/>
              <a:t>k</a:t>
            </a:r>
            <a:r>
              <a:rPr lang="hu-HU" altLang="hu-HU" b="1" i="0" dirty="0" smtClean="0"/>
              <a:t>épest hány %-ot</a:t>
            </a:r>
          </a:p>
          <a:p>
            <a:pPr algn="ctr"/>
            <a:r>
              <a:rPr lang="hu-HU" altLang="hu-HU" b="1" i="0" dirty="0" smtClean="0"/>
              <a:t>tér el</a:t>
            </a:r>
            <a:endParaRPr lang="en-US" altLang="hu-HU" b="1" i="0" dirty="0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904119" y="2089150"/>
            <a:ext cx="222368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hu-HU" altLang="hu-HU" b="1" i="0" dirty="0" smtClean="0"/>
              <a:t>Megszólítási </a:t>
            </a:r>
          </a:p>
          <a:p>
            <a:pPr algn="ctr"/>
            <a:r>
              <a:rPr lang="hu-HU" altLang="hu-HU" b="1" i="0" dirty="0" smtClean="0"/>
              <a:t>hatékonyság</a:t>
            </a:r>
          </a:p>
          <a:p>
            <a:pPr algn="ctr"/>
            <a:r>
              <a:rPr lang="hu-HU" altLang="hu-HU" b="1" i="0" dirty="0" smtClean="0"/>
              <a:t>1. </a:t>
            </a:r>
            <a:r>
              <a:rPr lang="hu-HU" altLang="hu-HU" b="1" i="0" dirty="0"/>
              <a:t>é</a:t>
            </a:r>
            <a:r>
              <a:rPr lang="hu-HU" altLang="hu-HU" b="1" i="0" dirty="0" smtClean="0"/>
              <a:t>s 2. hányadosa</a:t>
            </a:r>
            <a:endParaRPr lang="en-US" altLang="hu-HU" b="1" i="0" dirty="0" smtClean="0"/>
          </a:p>
          <a:p>
            <a:pPr algn="ctr"/>
            <a:endParaRPr lang="en-US" altLang="hu-HU" b="1" i="0" dirty="0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845969" y="5024437"/>
            <a:ext cx="21435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hu-HU" sz="1600" b="1" i="0" dirty="0" smtClean="0"/>
              <a:t>Csoport összekötők</a:t>
            </a:r>
            <a:endParaRPr lang="en-US" altLang="hu-HU" sz="1600" b="1" i="0" dirty="0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1326356" y="4016375"/>
            <a:ext cx="18303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3844131" y="3937000"/>
            <a:ext cx="18303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6428581" y="3835400"/>
            <a:ext cx="14811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hu-HU" altLang="hu-HU" sz="4400" dirty="0" smtClean="0">
                <a:latin typeface="Arial" charset="0"/>
              </a:rPr>
              <a:t>A 7 kulcspozíció jellemzése</a:t>
            </a:r>
            <a:endParaRPr lang="en-US" dirty="0"/>
          </a:p>
        </p:txBody>
      </p:sp>
      <p:graphicFrame>
        <p:nvGraphicFramePr>
          <p:cNvPr id="49" name="Group 220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78394768"/>
              </p:ext>
            </p:extLst>
          </p:nvPr>
        </p:nvGraphicFramePr>
        <p:xfrm>
          <a:off x="703262" y="1996777"/>
          <a:ext cx="8216900" cy="2241552"/>
        </p:xfrm>
        <a:graphic>
          <a:graphicData uri="http://schemas.openxmlformats.org/drawingml/2006/table">
            <a:tbl>
              <a:tblPr/>
              <a:tblGrid>
                <a:gridCol w="2994025"/>
                <a:gridCol w="746125"/>
                <a:gridCol w="746125"/>
                <a:gridCol w="746125"/>
                <a:gridCol w="746125"/>
                <a:gridCol w="746125"/>
                <a:gridCol w="746125"/>
                <a:gridCol w="746125"/>
              </a:tblGrid>
              <a:tr h="560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Tulajdonság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Híd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CsC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Vip1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Átf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hálózatot képez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hu-HU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hu-HU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hu-HU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hu-HU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hu-HU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hu-HU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szociális analízis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hu-HU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hu-HU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hu-HU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hu-HU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hu-HU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hu-HU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hu-HU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info-terjesztés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hu-HU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hu-HU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hu-HU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hu-HU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hu-HU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hu-HU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hu-HU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Rectangle 138"/>
          <p:cNvSpPr>
            <a:spLocks noChangeArrowheads="1"/>
          </p:cNvSpPr>
          <p:nvPr/>
        </p:nvSpPr>
        <p:spPr bwMode="auto">
          <a:xfrm>
            <a:off x="608012" y="4320877"/>
            <a:ext cx="3749675" cy="179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altLang="en-US" sz="1400" dirty="0"/>
              <a:t>(kb.</a:t>
            </a:r>
            <a:r>
              <a:rPr lang="hu-HU" altLang="en-US" sz="1400" i="0" dirty="0"/>
              <a:t> 500 fős top-csoportok összehasonlítása; </a:t>
            </a:r>
            <a:endParaRPr lang="hu-HU" altLang="en-US" sz="1400" dirty="0"/>
          </a:p>
          <a:p>
            <a:r>
              <a:rPr lang="hu-HU" altLang="en-US" sz="1400" b="1" i="0" dirty="0"/>
              <a:t>A csoportok egyediek!</a:t>
            </a:r>
            <a:r>
              <a:rPr lang="hu-HU" altLang="en-US" sz="1400" i="0" dirty="0"/>
              <a:t> (0-4 fős átfedés)</a:t>
            </a:r>
          </a:p>
          <a:p>
            <a:r>
              <a:rPr lang="hu-HU" altLang="en-US" sz="1400" dirty="0" err="1"/>
              <a:t>Cs</a:t>
            </a:r>
            <a:r>
              <a:rPr lang="hu-HU" altLang="en-US" sz="1400" dirty="0"/>
              <a:t> = csomópont; </a:t>
            </a:r>
          </a:p>
          <a:p>
            <a:r>
              <a:rPr lang="hu-HU" altLang="en-US" sz="1400" dirty="0"/>
              <a:t>KC = köztesség </a:t>
            </a:r>
            <a:r>
              <a:rPr lang="hu-HU" altLang="en-US" sz="1400" dirty="0" err="1"/>
              <a:t>centralitás</a:t>
            </a:r>
            <a:r>
              <a:rPr lang="hu-HU" altLang="en-US" sz="1400" dirty="0"/>
              <a:t>; </a:t>
            </a:r>
          </a:p>
          <a:p>
            <a:r>
              <a:rPr lang="hu-HU" altLang="en-US" sz="1400" dirty="0" err="1"/>
              <a:t>CsC</a:t>
            </a:r>
            <a:r>
              <a:rPr lang="hu-HU" altLang="en-US" sz="1400" dirty="0"/>
              <a:t> = </a:t>
            </a:r>
            <a:r>
              <a:rPr lang="hu-HU" altLang="en-US" sz="1400" dirty="0" err="1"/>
              <a:t>csoportcentralitás</a:t>
            </a:r>
            <a:r>
              <a:rPr lang="hu-HU" altLang="en-US" sz="1400" dirty="0"/>
              <a:t>; </a:t>
            </a:r>
          </a:p>
          <a:p>
            <a:r>
              <a:rPr lang="hu-HU" altLang="en-US" sz="1400" dirty="0" err="1"/>
              <a:t>Vip</a:t>
            </a:r>
            <a:r>
              <a:rPr lang="hu-HU" altLang="en-US" sz="1400" dirty="0"/>
              <a:t> és Vip1 = sok csoportot összekötő</a:t>
            </a:r>
          </a:p>
          <a:p>
            <a:r>
              <a:rPr lang="hu-HU" altLang="en-US" sz="1400" dirty="0" err="1"/>
              <a:t>nódusok</a:t>
            </a:r>
            <a:r>
              <a:rPr lang="hu-HU" altLang="en-US" sz="1400" dirty="0"/>
              <a:t> a </a:t>
            </a:r>
            <a:r>
              <a:rPr lang="hu-HU" altLang="en-US" sz="1400" dirty="0" err="1"/>
              <a:t>nulladik</a:t>
            </a:r>
            <a:r>
              <a:rPr lang="hu-HU" altLang="en-US" sz="1400" dirty="0"/>
              <a:t> és első szinten; </a:t>
            </a:r>
          </a:p>
          <a:p>
            <a:r>
              <a:rPr lang="hu-HU" altLang="en-US" sz="1400" dirty="0" err="1"/>
              <a:t>Átf</a:t>
            </a:r>
            <a:r>
              <a:rPr lang="hu-HU" altLang="en-US" sz="1400" dirty="0"/>
              <a:t> = csoportok átfedése)</a:t>
            </a:r>
            <a:endParaRPr lang="en-US" altLang="en-US" sz="1400" dirty="0"/>
          </a:p>
        </p:txBody>
      </p:sp>
      <p:pic>
        <p:nvPicPr>
          <p:cNvPr id="51" name="Picture 14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025" y="2568277"/>
            <a:ext cx="50482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5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2568277"/>
            <a:ext cx="50482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5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25" y="2568277"/>
            <a:ext cx="530225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5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2568277"/>
            <a:ext cx="530225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5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2568277"/>
            <a:ext cx="530225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6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300" y="2568277"/>
            <a:ext cx="530225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6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5" y="3130252"/>
            <a:ext cx="530225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6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3130252"/>
            <a:ext cx="530225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7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130252"/>
            <a:ext cx="530225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7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25" y="3130252"/>
            <a:ext cx="530225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7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0" y="3130252"/>
            <a:ext cx="50482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7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450" y="3130252"/>
            <a:ext cx="50482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7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350" y="3130252"/>
            <a:ext cx="50482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7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00" y="3692227"/>
            <a:ext cx="50482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7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550" y="3692227"/>
            <a:ext cx="50482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7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0" y="3692227"/>
            <a:ext cx="50482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7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0" y="3692227"/>
            <a:ext cx="50482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450" y="3692227"/>
            <a:ext cx="50482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8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350" y="3692227"/>
            <a:ext cx="50482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8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0" y="3692227"/>
            <a:ext cx="530225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1" name="Group 216"/>
          <p:cNvGrpSpPr>
            <a:grpSpLocks/>
          </p:cNvGrpSpPr>
          <p:nvPr/>
        </p:nvGrpSpPr>
        <p:grpSpPr bwMode="auto">
          <a:xfrm>
            <a:off x="3451225" y="1834852"/>
            <a:ext cx="3289300" cy="3694113"/>
            <a:chOff x="1989" y="996"/>
            <a:chExt cx="2072" cy="2327"/>
          </a:xfrm>
        </p:grpSpPr>
        <p:sp>
          <p:nvSpPr>
            <p:cNvPr id="72" name="Oval 185"/>
            <p:cNvSpPr>
              <a:spLocks noChangeArrowheads="1"/>
            </p:cNvSpPr>
            <p:nvPr/>
          </p:nvSpPr>
          <p:spPr bwMode="auto">
            <a:xfrm>
              <a:off x="3564" y="996"/>
              <a:ext cx="444" cy="1902"/>
            </a:xfrm>
            <a:prstGeom prst="ellipse">
              <a:avLst/>
            </a:prstGeom>
            <a:noFill/>
            <a:ln w="57150">
              <a:solidFill>
                <a:srgbClr val="99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Text Box 187"/>
            <p:cNvSpPr txBox="1">
              <a:spLocks noChangeArrowheads="1"/>
            </p:cNvSpPr>
            <p:nvPr/>
          </p:nvSpPr>
          <p:spPr bwMode="auto">
            <a:xfrm>
              <a:off x="1989" y="2881"/>
              <a:ext cx="207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hu-HU" altLang="en-US" sz="2000" b="1" i="0">
                  <a:solidFill>
                    <a:srgbClr val="9900FF"/>
                  </a:solidFill>
                </a:rPr>
                <a:t>csoport-véleményvezérek</a:t>
              </a:r>
            </a:p>
            <a:p>
              <a:pPr algn="r"/>
              <a:r>
                <a:rPr lang="hu-HU" altLang="en-US" sz="2000" b="1" i="0"/>
                <a:t>elsődleges célpontok</a:t>
              </a:r>
            </a:p>
          </p:txBody>
        </p:sp>
      </p:grpSp>
      <p:grpSp>
        <p:nvGrpSpPr>
          <p:cNvPr id="74" name="Group 194"/>
          <p:cNvGrpSpPr>
            <a:grpSpLocks/>
          </p:cNvGrpSpPr>
          <p:nvPr/>
        </p:nvGrpSpPr>
        <p:grpSpPr bwMode="auto">
          <a:xfrm>
            <a:off x="4832350" y="1815802"/>
            <a:ext cx="3290887" cy="4446588"/>
            <a:chOff x="2859" y="984"/>
            <a:chExt cx="2073" cy="2801"/>
          </a:xfrm>
        </p:grpSpPr>
        <p:sp>
          <p:nvSpPr>
            <p:cNvPr id="75" name="Oval 188"/>
            <p:cNvSpPr>
              <a:spLocks noChangeArrowheads="1"/>
            </p:cNvSpPr>
            <p:nvPr/>
          </p:nvSpPr>
          <p:spPr bwMode="auto">
            <a:xfrm>
              <a:off x="4488" y="984"/>
              <a:ext cx="444" cy="2382"/>
            </a:xfrm>
            <a:prstGeom prst="ellipse">
              <a:avLst/>
            </a:prstGeom>
            <a:noFill/>
            <a:ln w="57150">
              <a:solidFill>
                <a:srgbClr val="99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Text Box 189"/>
            <p:cNvSpPr txBox="1">
              <a:spLocks noChangeArrowheads="1"/>
            </p:cNvSpPr>
            <p:nvPr/>
          </p:nvSpPr>
          <p:spPr bwMode="auto">
            <a:xfrm>
              <a:off x="2859" y="3343"/>
              <a:ext cx="199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hu-HU" altLang="en-US" sz="2000" b="1" i="0">
                  <a:solidFill>
                    <a:srgbClr val="9900FF"/>
                  </a:solidFill>
                </a:rPr>
                <a:t>csoport-összekötők</a:t>
              </a:r>
            </a:p>
            <a:p>
              <a:pPr algn="r"/>
              <a:r>
                <a:rPr lang="hu-HU" altLang="en-US" sz="2000" b="1" i="0"/>
                <a:t>elsődleges célok elérése</a:t>
              </a:r>
            </a:p>
          </p:txBody>
        </p:sp>
      </p:grpSp>
      <p:sp>
        <p:nvSpPr>
          <p:cNvPr id="77" name="Rectangle 191"/>
          <p:cNvSpPr>
            <a:spLocks noChangeArrowheads="1"/>
          </p:cNvSpPr>
          <p:nvPr/>
        </p:nvSpPr>
        <p:spPr bwMode="auto">
          <a:xfrm>
            <a:off x="588962" y="6321127"/>
            <a:ext cx="8591550" cy="276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9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lehetőségek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3"/>
          </p:nvPr>
        </p:nvSpPr>
        <p:spPr>
          <a:xfrm>
            <a:off x="611560" y="1772816"/>
            <a:ext cx="8138864" cy="4358165"/>
          </a:xfrm>
        </p:spPr>
        <p:txBody>
          <a:bodyPr/>
          <a:lstStyle/>
          <a:p>
            <a:r>
              <a:rPr lang="hu-HU" dirty="0" smtClean="0"/>
              <a:t>Ismert magyar szociális hálózat </a:t>
            </a:r>
            <a:r>
              <a:rPr lang="en-US" dirty="0" smtClean="0"/>
              <a:t>632016 </a:t>
            </a:r>
            <a:r>
              <a:rPr lang="hu-HU" dirty="0" smtClean="0"/>
              <a:t>csúcsponttal </a:t>
            </a:r>
            <a:r>
              <a:rPr lang="en-US" dirty="0" smtClean="0"/>
              <a:t>(</a:t>
            </a:r>
            <a:r>
              <a:rPr lang="hu-HU" dirty="0" smtClean="0"/>
              <a:t>felhasználóval</a:t>
            </a:r>
            <a:r>
              <a:rPr lang="en-US" dirty="0" smtClean="0"/>
              <a:t>) </a:t>
            </a:r>
            <a:r>
              <a:rPr lang="hu-HU" dirty="0" smtClean="0"/>
              <a:t>és </a:t>
            </a:r>
            <a:r>
              <a:rPr lang="en-US" dirty="0" smtClean="0"/>
              <a:t>4.086.126 </a:t>
            </a:r>
            <a:r>
              <a:rPr lang="hu-HU" dirty="0" smtClean="0"/>
              <a:t>éllel</a:t>
            </a:r>
            <a:endParaRPr lang="en-US" dirty="0" smtClean="0"/>
          </a:p>
          <a:p>
            <a:r>
              <a:rPr lang="hu-HU" dirty="0" smtClean="0"/>
              <a:t>Közel </a:t>
            </a:r>
            <a:r>
              <a:rPr lang="en-US" dirty="0" smtClean="0"/>
              <a:t>38.000 </a:t>
            </a:r>
            <a:r>
              <a:rPr lang="hu-HU" dirty="0" smtClean="0"/>
              <a:t>felhasználó mindkét hálózatban megtalálható </a:t>
            </a:r>
            <a:r>
              <a:rPr lang="en-US" dirty="0" smtClean="0"/>
              <a:t>(</a:t>
            </a:r>
            <a:r>
              <a:rPr lang="en-US" dirty="0" smtClean="0"/>
              <a:t>6-7 </a:t>
            </a:r>
            <a:r>
              <a:rPr lang="en-US" dirty="0" smtClean="0"/>
              <a:t>%</a:t>
            </a:r>
            <a:r>
              <a:rPr lang="hu-HU" dirty="0" err="1" smtClean="0"/>
              <a:t>-a</a:t>
            </a:r>
            <a:r>
              <a:rPr lang="hu-HU" dirty="0" smtClean="0"/>
              <a:t> a játékos hálózatnak</a:t>
            </a:r>
            <a:r>
              <a:rPr lang="en-US" dirty="0" smtClean="0"/>
              <a:t>) </a:t>
            </a:r>
            <a:endParaRPr lang="en-US" dirty="0" smtClean="0"/>
          </a:p>
          <a:p>
            <a:r>
              <a:rPr lang="hu-HU" dirty="0" smtClean="0"/>
              <a:t>A </a:t>
            </a:r>
            <a:r>
              <a:rPr lang="en-US" dirty="0" smtClean="0"/>
              <a:t>VIP </a:t>
            </a:r>
            <a:r>
              <a:rPr lang="hu-HU" dirty="0" smtClean="0"/>
              <a:t>felhasználók a játékos hálózatból felülreprezentáltak a</a:t>
            </a:r>
            <a:r>
              <a:rPr lang="en-US" dirty="0" smtClean="0"/>
              <a:t> s</a:t>
            </a:r>
            <a:r>
              <a:rPr lang="hu-HU" dirty="0" err="1" smtClean="0"/>
              <a:t>zociális</a:t>
            </a:r>
            <a:r>
              <a:rPr lang="hu-HU" dirty="0" smtClean="0"/>
              <a:t> hálózatban</a:t>
            </a:r>
            <a:r>
              <a:rPr lang="hu-HU" dirty="0"/>
              <a:t> </a:t>
            </a:r>
            <a:r>
              <a:rPr lang="en-US" dirty="0" smtClean="0"/>
              <a:t>(9-10%</a:t>
            </a:r>
            <a:r>
              <a:rPr lang="hu-HU" dirty="0" err="1" smtClean="0"/>
              <a:t>-a</a:t>
            </a:r>
            <a:r>
              <a:rPr lang="hu-HU" dirty="0" smtClean="0"/>
              <a:t> a</a:t>
            </a:r>
            <a:r>
              <a:rPr lang="en-US" dirty="0" smtClean="0"/>
              <a:t> </a:t>
            </a:r>
            <a:r>
              <a:rPr lang="hu-HU" dirty="0" smtClean="0"/>
              <a:t>VIP felhasználóknak közös</a:t>
            </a:r>
            <a:r>
              <a:rPr lang="en-US" dirty="0" smtClean="0"/>
              <a:t>)</a:t>
            </a:r>
            <a:endParaRPr lang="hu-HU" dirty="0" smtClean="0"/>
          </a:p>
          <a:p>
            <a:r>
              <a:rPr lang="hu-HU" dirty="0" smtClean="0"/>
              <a:t>Hasonló elemzések szervezeti szinten hívásadat alapon – TC&amp;C Kft.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Tanulság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3"/>
          </p:nvPr>
        </p:nvSpPr>
        <p:spPr>
          <a:xfrm>
            <a:off x="609600" y="1803402"/>
            <a:ext cx="7850832" cy="4358165"/>
          </a:xfrm>
        </p:spPr>
        <p:txBody>
          <a:bodyPr/>
          <a:lstStyle/>
          <a:p>
            <a:r>
              <a:rPr lang="hu-HU" dirty="0" smtClean="0"/>
              <a:t>Van látszata egy jól működő marketing osztálynak</a:t>
            </a:r>
          </a:p>
          <a:p>
            <a:r>
              <a:rPr lang="hu-HU" dirty="0" smtClean="0"/>
              <a:t>Érdemes különböző tudományterületek módszereit alkalmazni egy alaposabb elemzéshez</a:t>
            </a:r>
          </a:p>
          <a:p>
            <a:r>
              <a:rPr lang="hu-HU" dirty="0" smtClean="0"/>
              <a:t>Ha valaki hálózati kulcspozícióban akar lenni érdemes ápolni a közösségi kapcsolatait, a gyenge kapcsolatok is fontosak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2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3"/>
          </p:nvPr>
        </p:nvSpPr>
        <p:spPr>
          <a:xfrm>
            <a:off x="3779912" y="4464477"/>
            <a:ext cx="5040560" cy="14331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dirty="0" smtClean="0"/>
              <a:t>Vassy Zsolt</a:t>
            </a:r>
          </a:p>
          <a:p>
            <a:pPr marL="0" indent="0" algn="ctr">
              <a:buNone/>
            </a:pPr>
            <a:r>
              <a:rPr lang="hu-HU" dirty="0" smtClean="0"/>
              <a:t>zsolt.vassy@gmail.com</a:t>
            </a:r>
            <a:endParaRPr lang="en-US" dirty="0"/>
          </a:p>
        </p:txBody>
      </p:sp>
      <p:pic>
        <p:nvPicPr>
          <p:cNvPr id="1026" name="Picture 2" descr="Social Network Connections Free V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32" y="2060848"/>
            <a:ext cx="381642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77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Bemutatkozás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 smtClean="0"/>
              <a:t>Vassy Zsolt – </a:t>
            </a:r>
            <a:r>
              <a:rPr lang="hu-HU" dirty="0" err="1" smtClean="0">
                <a:hlinkClick r:id="rId2"/>
              </a:rPr>
              <a:t>zsolt.vassy</a:t>
            </a:r>
            <a:r>
              <a:rPr lang="hu-HU" dirty="0" smtClean="0">
                <a:hlinkClick r:id="rId2"/>
              </a:rPr>
              <a:t>@</a:t>
            </a:r>
            <a:r>
              <a:rPr lang="hu-HU" dirty="0" err="1" smtClean="0">
                <a:hlinkClick r:id="rId2"/>
              </a:rPr>
              <a:t>gmail.com</a:t>
            </a:r>
            <a:endParaRPr lang="hu-HU" dirty="0" smtClean="0"/>
          </a:p>
          <a:p>
            <a:r>
              <a:rPr lang="hu-HU" dirty="0" smtClean="0"/>
              <a:t>Fizikus</a:t>
            </a:r>
          </a:p>
          <a:p>
            <a:r>
              <a:rPr lang="hu-HU" dirty="0" smtClean="0"/>
              <a:t>Szoftverfejlesztő  - TC&amp;C Kft.</a:t>
            </a:r>
          </a:p>
          <a:p>
            <a:r>
              <a:rPr lang="hu-HU" dirty="0" smtClean="0"/>
              <a:t>Kutatások</a:t>
            </a:r>
          </a:p>
          <a:p>
            <a:pPr lvl="1"/>
            <a:r>
              <a:rPr lang="hu-HU" dirty="0" smtClean="0"/>
              <a:t>Szociális hálózatok</a:t>
            </a:r>
          </a:p>
          <a:p>
            <a:pPr lvl="1"/>
            <a:r>
              <a:rPr lang="hu-HU" dirty="0" smtClean="0"/>
              <a:t>Egészségügyi informatika</a:t>
            </a:r>
          </a:p>
          <a:p>
            <a:pPr lvl="1"/>
            <a:r>
              <a:rPr lang="hu-HU" dirty="0" err="1" smtClean="0"/>
              <a:t>Stresszelt</a:t>
            </a:r>
            <a:r>
              <a:rPr lang="hu-HU" dirty="0" smtClean="0"/>
              <a:t> </a:t>
            </a:r>
            <a:r>
              <a:rPr lang="hu-HU" dirty="0" smtClean="0"/>
              <a:t>hálózatok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33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:\tre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902" y="1844824"/>
            <a:ext cx="5399225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hu-HU" dirty="0" smtClean="0"/>
              <a:t>Meghívásos alapon szervezett online játékok</a:t>
            </a:r>
            <a:endParaRPr lang="en-US" dirty="0"/>
          </a:p>
        </p:txBody>
      </p:sp>
      <p:sp>
        <p:nvSpPr>
          <p:cNvPr id="6" name="Tartalom helye 5"/>
          <p:cNvSpPr>
            <a:spLocks noGrp="1"/>
          </p:cNvSpPr>
          <p:nvPr>
            <p:ph sz="quarter" idx="13"/>
          </p:nvPr>
        </p:nvSpPr>
        <p:spPr>
          <a:xfrm>
            <a:off x="609600" y="1803402"/>
            <a:ext cx="8138864" cy="4358165"/>
          </a:xfrm>
        </p:spPr>
        <p:txBody>
          <a:bodyPr/>
          <a:lstStyle/>
          <a:p>
            <a:r>
              <a:rPr lang="hu-HU" dirty="0" smtClean="0"/>
              <a:t>A játékosok érdekeltek voltak további játékosok meghívásában</a:t>
            </a:r>
            <a:endParaRPr lang="en-US" dirty="0" smtClean="0"/>
          </a:p>
          <a:p>
            <a:r>
              <a:rPr lang="hu-HU" dirty="0" smtClean="0"/>
              <a:t>A különböző játékok különböző játékosokat </a:t>
            </a:r>
            <a:r>
              <a:rPr lang="hu-HU" dirty="0" smtClean="0"/>
              <a:t>és </a:t>
            </a:r>
            <a:r>
              <a:rPr lang="hu-HU" dirty="0" err="1" smtClean="0"/>
              <a:t>seedereket</a:t>
            </a:r>
            <a:r>
              <a:rPr lang="hu-HU" dirty="0" smtClean="0"/>
              <a:t> (fa szerkezet elindítói) vonzottak </a:t>
            </a:r>
            <a:r>
              <a:rPr lang="hu-HU" dirty="0" smtClean="0"/>
              <a:t>be</a:t>
            </a:r>
            <a:endParaRPr lang="en-US" dirty="0" smtClean="0"/>
          </a:p>
          <a:p>
            <a:r>
              <a:rPr lang="hu-HU" dirty="0" smtClean="0"/>
              <a:t>A játékosok játékonként fa struktúrába szerveződtek</a:t>
            </a:r>
            <a:endParaRPr lang="en-US" dirty="0" smtClean="0"/>
          </a:p>
          <a:p>
            <a:r>
              <a:rPr lang="hu-HU" dirty="0" smtClean="0"/>
              <a:t>A meghívásos láncolat maximális hossza </a:t>
            </a:r>
            <a:r>
              <a:rPr lang="en-US" dirty="0" smtClean="0"/>
              <a:t>(26</a:t>
            </a:r>
            <a:r>
              <a:rPr lang="hu-HU" dirty="0" smtClean="0"/>
              <a:t>-</a:t>
            </a:r>
            <a:r>
              <a:rPr lang="en-US" dirty="0" smtClean="0"/>
              <a:t>28 </a:t>
            </a:r>
            <a:r>
              <a:rPr lang="hu-HU" dirty="0" smtClean="0"/>
              <a:t>ember</a:t>
            </a:r>
            <a:r>
              <a:rPr lang="en-US" dirty="0" smtClean="0"/>
              <a:t>), </a:t>
            </a:r>
            <a:r>
              <a:rPr lang="hu-HU" dirty="0" smtClean="0"/>
              <a:t>kétszer hosszabb mint nemzetközi példákban</a:t>
            </a:r>
            <a:r>
              <a:rPr lang="en-US" dirty="0" smtClean="0"/>
              <a:t> </a:t>
            </a:r>
            <a:r>
              <a:rPr lang="en-US" dirty="0" smtClean="0"/>
              <a:t>(6-14 </a:t>
            </a:r>
            <a:r>
              <a:rPr lang="hu-HU" dirty="0" smtClean="0"/>
              <a:t>ember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hu-HU" dirty="0" smtClean="0"/>
              <a:t>Projekt célok</a:t>
            </a:r>
            <a:endParaRPr lang="en-US" dirty="0"/>
          </a:p>
        </p:txBody>
      </p:sp>
      <p:sp>
        <p:nvSpPr>
          <p:cNvPr id="7" name="Tartalom helye 5"/>
          <p:cNvSpPr>
            <a:spLocks noGrp="1"/>
          </p:cNvSpPr>
          <p:nvPr>
            <p:ph sz="quarter" idx="13"/>
          </p:nvPr>
        </p:nvSpPr>
        <p:spPr>
          <a:xfrm>
            <a:off x="609600" y="1803402"/>
            <a:ext cx="8138864" cy="4358165"/>
          </a:xfrm>
        </p:spPr>
        <p:txBody>
          <a:bodyPr/>
          <a:lstStyle/>
          <a:p>
            <a:r>
              <a:rPr lang="hu-HU" dirty="0"/>
              <a:t>Megalkotni és elemezni a játékokból egy </a:t>
            </a:r>
            <a:r>
              <a:rPr lang="hu-HU" dirty="0" smtClean="0"/>
              <a:t>ügyfél hálózatot</a:t>
            </a:r>
            <a:endParaRPr lang="hu-HU" dirty="0"/>
          </a:p>
          <a:p>
            <a:r>
              <a:rPr lang="hu-HU" dirty="0"/>
              <a:t>E hálózat csoportjellemzői alapján lehetőséget teremteni új üzleti és/vagy marketing modellek kidolgozására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hu-HU" dirty="0" smtClean="0"/>
              <a:t>Adat áttekintés</a:t>
            </a:r>
            <a:endParaRPr lang="en-US" dirty="0"/>
          </a:p>
        </p:txBody>
      </p:sp>
      <p:sp>
        <p:nvSpPr>
          <p:cNvPr id="7" name="Tartalom helye 5"/>
          <p:cNvSpPr>
            <a:spLocks noGrp="1"/>
          </p:cNvSpPr>
          <p:nvPr>
            <p:ph sz="quarter" idx="13"/>
          </p:nvPr>
        </p:nvSpPr>
        <p:spPr>
          <a:xfrm>
            <a:off x="609600" y="1803402"/>
            <a:ext cx="8138864" cy="4358165"/>
          </a:xfrm>
        </p:spPr>
        <p:txBody>
          <a:bodyPr>
            <a:normAutofit/>
          </a:bodyPr>
          <a:lstStyle/>
          <a:p>
            <a:r>
              <a:rPr lang="hu-HU" dirty="0" smtClean="0"/>
              <a:t>A </a:t>
            </a:r>
            <a:r>
              <a:rPr lang="hu-HU" dirty="0" err="1" smtClean="0"/>
              <a:t>seederek</a:t>
            </a:r>
            <a:r>
              <a:rPr lang="hu-HU" dirty="0" smtClean="0"/>
              <a:t> átfedése a különböző játékokban </a:t>
            </a:r>
            <a:r>
              <a:rPr lang="en-US" dirty="0" smtClean="0"/>
              <a:t>0.5-4</a:t>
            </a:r>
            <a:r>
              <a:rPr lang="en-US" dirty="0" smtClean="0"/>
              <a:t>% </a:t>
            </a:r>
            <a:r>
              <a:rPr lang="hu-HU" dirty="0" smtClean="0"/>
              <a:t>(nem jelentős) és </a:t>
            </a:r>
            <a:r>
              <a:rPr lang="en-US" dirty="0" smtClean="0"/>
              <a:t>2-12</a:t>
            </a:r>
            <a:r>
              <a:rPr lang="en-US" dirty="0" smtClean="0"/>
              <a:t>% </a:t>
            </a:r>
            <a:r>
              <a:rPr lang="hu-HU" dirty="0" smtClean="0"/>
              <a:t>az átfedés a játékosok között</a:t>
            </a:r>
            <a:endParaRPr lang="en-US" dirty="0" smtClean="0"/>
          </a:p>
          <a:p>
            <a:r>
              <a:rPr lang="hu-HU" dirty="0" smtClean="0"/>
              <a:t>16 különböző játék összevonásával alkottun</a:t>
            </a:r>
            <a:r>
              <a:rPr lang="hu-HU" dirty="0" smtClean="0"/>
              <a:t>k egy közös hálózatot</a:t>
            </a:r>
            <a:endParaRPr lang="en-US" dirty="0" smtClean="0"/>
          </a:p>
          <a:p>
            <a:r>
              <a:rPr lang="hu-HU" dirty="0" smtClean="0"/>
              <a:t>A hálózat </a:t>
            </a:r>
            <a:r>
              <a:rPr lang="en-US" dirty="0" smtClean="0"/>
              <a:t>693102 </a:t>
            </a:r>
            <a:r>
              <a:rPr lang="hu-HU" dirty="0" smtClean="0"/>
              <a:t>csúcspontot és</a:t>
            </a:r>
            <a:r>
              <a:rPr lang="en-US" dirty="0" smtClean="0"/>
              <a:t> </a:t>
            </a:r>
            <a:r>
              <a:rPr lang="en-US" dirty="0" smtClean="0"/>
              <a:t>640650 </a:t>
            </a:r>
            <a:r>
              <a:rPr lang="hu-HU" dirty="0" smtClean="0"/>
              <a:t>élt tartalmaz</a:t>
            </a:r>
            <a:endParaRPr lang="en-US" dirty="0" smtClean="0"/>
          </a:p>
          <a:p>
            <a:r>
              <a:rPr lang="hu-HU" dirty="0" smtClean="0"/>
              <a:t>Az összevont hálózatnak volt egy óriás komponense ami</a:t>
            </a:r>
            <a:r>
              <a:rPr lang="en-US" dirty="0" smtClean="0"/>
              <a:t> </a:t>
            </a:r>
            <a:r>
              <a:rPr lang="en-US" dirty="0" smtClean="0"/>
              <a:t>518701 </a:t>
            </a:r>
            <a:r>
              <a:rPr lang="hu-HU" dirty="0" smtClean="0"/>
              <a:t>csúcspontból állt és</a:t>
            </a:r>
            <a:r>
              <a:rPr lang="en-US" dirty="0" smtClean="0"/>
              <a:t> </a:t>
            </a:r>
            <a:r>
              <a:rPr lang="en-US" dirty="0" smtClean="0"/>
              <a:t>619310 </a:t>
            </a:r>
            <a:r>
              <a:rPr lang="hu-HU" dirty="0" smtClean="0"/>
              <a:t>élből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6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7" descr="ingyenbenzin_425_level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1"/>
          <a:stretch>
            <a:fillRect/>
          </a:stretch>
        </p:blipFill>
        <p:spPr bwMode="auto">
          <a:xfrm>
            <a:off x="4634046" y="1805416"/>
            <a:ext cx="3538354" cy="35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948264" y="5549205"/>
            <a:ext cx="19472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hu-HU" altLang="hu-HU" i="0" dirty="0" smtClean="0">
                <a:solidFill>
                  <a:srgbClr val="9900FF"/>
                </a:solidFill>
              </a:rPr>
              <a:t>első regisztráció</a:t>
            </a:r>
            <a:r>
              <a:rPr lang="en-US" altLang="hu-HU" i="0" dirty="0" smtClean="0">
                <a:solidFill>
                  <a:srgbClr val="9900FF"/>
                </a:solidFill>
              </a:rPr>
              <a:t>:</a:t>
            </a:r>
            <a:endParaRPr lang="en-US" altLang="hu-HU" i="0" dirty="0" smtClean="0">
              <a:solidFill>
                <a:srgbClr val="9900FF"/>
              </a:solidFill>
            </a:endParaRPr>
          </a:p>
          <a:p>
            <a:r>
              <a:rPr lang="en-US" altLang="hu-HU" i="0" dirty="0" smtClean="0">
                <a:solidFill>
                  <a:srgbClr val="9900FF"/>
                </a:solidFill>
              </a:rPr>
              <a:t>module </a:t>
            </a:r>
            <a:r>
              <a:rPr lang="hu-HU" altLang="hu-HU" i="0" dirty="0" smtClean="0">
                <a:solidFill>
                  <a:srgbClr val="9900FF"/>
                </a:solidFill>
              </a:rPr>
              <a:t>indító</a:t>
            </a:r>
            <a:endParaRPr lang="en-US" altLang="hu-HU" i="0" dirty="0">
              <a:solidFill>
                <a:srgbClr val="9900FF"/>
              </a:solidFill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01600"/>
            <a:ext cx="8077200" cy="1397000"/>
          </a:xfrm>
        </p:spPr>
        <p:txBody>
          <a:bodyPr anchor="b">
            <a:normAutofit/>
          </a:bodyPr>
          <a:lstStyle>
            <a:extLst/>
          </a:lstStyle>
          <a:p>
            <a:r>
              <a:rPr lang="hu-HU" dirty="0" smtClean="0"/>
              <a:t>Az egyik játék csoporthierarchiája</a:t>
            </a:r>
            <a:endParaRPr lang="en-US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79512" y="1805416"/>
            <a:ext cx="3435556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hu-HU" b="1" i="0" dirty="0" smtClean="0"/>
              <a:t>‘</a:t>
            </a:r>
            <a:r>
              <a:rPr lang="hu-HU" altLang="hu-HU" b="1" i="0" dirty="0" err="1" smtClean="0"/>
              <a:t>Ingyenbenzin</a:t>
            </a:r>
            <a:r>
              <a:rPr lang="en-US" altLang="hu-HU" b="1" i="0" dirty="0" smtClean="0"/>
              <a:t>’ </a:t>
            </a:r>
            <a:r>
              <a:rPr lang="hu-HU" altLang="hu-HU" b="1" i="0" dirty="0" smtClean="0"/>
              <a:t>játék</a:t>
            </a:r>
            <a:r>
              <a:rPr lang="en-US" altLang="hu-HU" b="1" i="0" dirty="0" smtClean="0"/>
              <a:t>:</a:t>
            </a:r>
            <a:endParaRPr lang="en-US" altLang="hu-HU" b="1" i="0" dirty="0" smtClean="0"/>
          </a:p>
          <a:p>
            <a:pPr lvl="1">
              <a:buFontTx/>
              <a:buChar char="•"/>
            </a:pPr>
            <a:r>
              <a:rPr lang="en-US" altLang="hu-HU" sz="1400" i="0" dirty="0" smtClean="0"/>
              <a:t>155,909 </a:t>
            </a:r>
            <a:r>
              <a:rPr lang="hu-HU" altLang="hu-HU" sz="1400" i="0" dirty="0" smtClean="0"/>
              <a:t>játékos</a:t>
            </a:r>
            <a:endParaRPr lang="en-US" altLang="hu-HU" sz="1400" i="0" dirty="0" smtClean="0"/>
          </a:p>
          <a:p>
            <a:pPr lvl="1">
              <a:buFontTx/>
              <a:buChar char="•"/>
            </a:pPr>
            <a:r>
              <a:rPr lang="en-US" altLang="hu-HU" sz="1400" i="0" dirty="0" smtClean="0"/>
              <a:t>49,876 </a:t>
            </a:r>
            <a:r>
              <a:rPr lang="hu-HU" altLang="hu-HU" sz="1400" i="0" dirty="0" smtClean="0"/>
              <a:t>ügyfél </a:t>
            </a:r>
            <a:r>
              <a:rPr lang="en-US" altLang="hu-HU" sz="1400" i="0" dirty="0" smtClean="0"/>
              <a:t>(32</a:t>
            </a:r>
            <a:r>
              <a:rPr lang="en-US" altLang="hu-HU" sz="1400" i="0" dirty="0" smtClean="0"/>
              <a:t>%)</a:t>
            </a:r>
          </a:p>
          <a:p>
            <a:pPr lvl="1">
              <a:buFontTx/>
              <a:buChar char="•"/>
            </a:pPr>
            <a:r>
              <a:rPr lang="en-US" altLang="hu-HU" sz="1400" i="0" dirty="0" smtClean="0"/>
              <a:t>3,024 </a:t>
            </a:r>
            <a:r>
              <a:rPr lang="hu-HU" altLang="hu-HU" sz="1400" i="0" dirty="0" smtClean="0"/>
              <a:t>komponens </a:t>
            </a:r>
            <a:r>
              <a:rPr lang="en-US" altLang="hu-HU" sz="1400" i="0" dirty="0" smtClean="0"/>
              <a:t>[650</a:t>
            </a:r>
            <a:r>
              <a:rPr lang="hu-HU" altLang="hu-HU" sz="1400" i="0" dirty="0" smtClean="0"/>
              <a:t>.</a:t>
            </a:r>
            <a:r>
              <a:rPr lang="en-US" altLang="hu-HU" sz="1400" i="0" dirty="0" smtClean="0"/>
              <a:t> </a:t>
            </a:r>
            <a:r>
              <a:rPr lang="hu-HU" altLang="hu-HU" sz="1400" i="0" dirty="0" smtClean="0"/>
              <a:t>látható</a:t>
            </a:r>
            <a:r>
              <a:rPr lang="en-US" altLang="hu-HU" sz="1400" i="0" dirty="0" smtClean="0"/>
              <a:t>]</a:t>
            </a:r>
            <a:endParaRPr lang="en-US" altLang="hu-HU" sz="1400" i="0" dirty="0" smtClean="0"/>
          </a:p>
          <a:p>
            <a:pPr lvl="1">
              <a:buFontTx/>
              <a:buChar char="•"/>
            </a:pPr>
            <a:r>
              <a:rPr lang="en-US" altLang="hu-HU" sz="1400" i="0" dirty="0" smtClean="0"/>
              <a:t>power </a:t>
            </a:r>
            <a:r>
              <a:rPr lang="en-US" altLang="hu-HU" sz="1400" i="0" dirty="0" smtClean="0"/>
              <a:t>user</a:t>
            </a:r>
            <a:r>
              <a:rPr lang="hu-HU" altLang="hu-HU" sz="1400" i="0" dirty="0" err="1" smtClean="0"/>
              <a:t>ek</a:t>
            </a:r>
            <a:r>
              <a:rPr lang="en-US" altLang="hu-HU" sz="1400" i="0" dirty="0" smtClean="0"/>
              <a:t>*</a:t>
            </a:r>
            <a:r>
              <a:rPr lang="hu-HU" altLang="hu-HU" sz="1400" i="0" dirty="0" smtClean="0"/>
              <a:t> száma</a:t>
            </a:r>
            <a:r>
              <a:rPr lang="en-US" altLang="hu-HU" sz="1400" i="0" dirty="0" smtClean="0"/>
              <a:t>: </a:t>
            </a:r>
            <a:r>
              <a:rPr lang="en-US" altLang="hu-HU" sz="1400" i="0" dirty="0" smtClean="0"/>
              <a:t>1346</a:t>
            </a:r>
          </a:p>
          <a:p>
            <a:pPr lvl="1">
              <a:buFontTx/>
              <a:buChar char="•"/>
            </a:pPr>
            <a:r>
              <a:rPr lang="hu-HU" altLang="hu-HU" sz="1400" i="0" dirty="0"/>
              <a:t>r</a:t>
            </a:r>
            <a:r>
              <a:rPr lang="hu-HU" altLang="hu-HU" sz="1400" i="0" dirty="0" smtClean="0"/>
              <a:t>egisztrációk száma</a:t>
            </a:r>
            <a:r>
              <a:rPr lang="en-US" altLang="hu-HU" sz="1400" i="0" dirty="0" smtClean="0"/>
              <a:t>: </a:t>
            </a:r>
            <a:r>
              <a:rPr lang="en-US" altLang="hu-HU" sz="1400" i="0" dirty="0" smtClean="0"/>
              <a:t>2819 (1.8%)</a:t>
            </a:r>
            <a:endParaRPr lang="en-US" altLang="hu-HU" sz="1400" i="0" dirty="0"/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323528" y="3284984"/>
            <a:ext cx="23391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hu-HU" b="1" i="0" dirty="0" smtClean="0">
                <a:solidFill>
                  <a:schemeClr val="hlink"/>
                </a:solidFill>
              </a:rPr>
              <a:t>425 </a:t>
            </a:r>
            <a:r>
              <a:rPr lang="hu-HU" altLang="hu-HU" b="1" i="0" dirty="0" err="1" smtClean="0">
                <a:solidFill>
                  <a:schemeClr val="hlink"/>
                </a:solidFill>
              </a:rPr>
              <a:t>nódus</a:t>
            </a:r>
            <a:r>
              <a:rPr lang="en-US" altLang="hu-HU" b="1" i="0" dirty="0" smtClean="0">
                <a:solidFill>
                  <a:schemeClr val="hlink"/>
                </a:solidFill>
              </a:rPr>
              <a:t>, </a:t>
            </a:r>
            <a:r>
              <a:rPr lang="en-US" altLang="hu-HU" b="1" i="0" dirty="0" smtClean="0">
                <a:solidFill>
                  <a:schemeClr val="hlink"/>
                </a:solidFill>
              </a:rPr>
              <a:t>8 </a:t>
            </a:r>
            <a:r>
              <a:rPr lang="hu-HU" altLang="hu-HU" b="1" i="0" dirty="0" smtClean="0">
                <a:solidFill>
                  <a:schemeClr val="hlink"/>
                </a:solidFill>
              </a:rPr>
              <a:t>modul</a:t>
            </a:r>
            <a:endParaRPr lang="en-US" altLang="hu-HU" b="1" i="0" dirty="0">
              <a:solidFill>
                <a:schemeClr val="hlink"/>
              </a:solidFill>
            </a:endParaRPr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>
            <a:off x="1475656" y="3645024"/>
            <a:ext cx="0" cy="45467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683568" y="4077072"/>
            <a:ext cx="16850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hu-HU" b="1" i="0" dirty="0" smtClean="0">
                <a:solidFill>
                  <a:schemeClr val="hlink"/>
                </a:solidFill>
              </a:rPr>
              <a:t>8 </a:t>
            </a:r>
            <a:r>
              <a:rPr lang="en-US" altLang="hu-HU" b="1" i="0" dirty="0" smtClean="0">
                <a:solidFill>
                  <a:schemeClr val="hlink"/>
                </a:solidFill>
              </a:rPr>
              <a:t>meta-n</a:t>
            </a:r>
            <a:r>
              <a:rPr lang="hu-HU" altLang="hu-HU" b="1" i="0" dirty="0" smtClean="0">
                <a:solidFill>
                  <a:schemeClr val="hlink"/>
                </a:solidFill>
              </a:rPr>
              <a:t>ó</a:t>
            </a:r>
            <a:r>
              <a:rPr lang="en-US" altLang="hu-HU" b="1" i="0" dirty="0" smtClean="0">
                <a:solidFill>
                  <a:schemeClr val="hlink"/>
                </a:solidFill>
              </a:rPr>
              <a:t>d</a:t>
            </a:r>
            <a:r>
              <a:rPr lang="hu-HU" altLang="hu-HU" b="1" i="0" dirty="0" err="1" smtClean="0">
                <a:solidFill>
                  <a:schemeClr val="hlink"/>
                </a:solidFill>
              </a:rPr>
              <a:t>us</a:t>
            </a:r>
            <a:endParaRPr lang="en-US" altLang="hu-HU" b="1" i="0" dirty="0">
              <a:solidFill>
                <a:schemeClr val="hlink"/>
              </a:solidFill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310018" y="4593061"/>
            <a:ext cx="2533066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hu-HU" sz="1600" i="0" dirty="0" smtClean="0"/>
              <a:t>*power user</a:t>
            </a:r>
            <a:r>
              <a:rPr lang="hu-HU" altLang="hu-HU" sz="1600" i="0" dirty="0" err="1" smtClean="0"/>
              <a:t>ek</a:t>
            </a:r>
            <a:r>
              <a:rPr lang="hu-HU" altLang="hu-HU" sz="1600" i="0" dirty="0" smtClean="0"/>
              <a:t> definíciója</a:t>
            </a:r>
            <a:r>
              <a:rPr lang="en-US" altLang="hu-HU" sz="1600" i="0" dirty="0" smtClean="0"/>
              <a:t>:</a:t>
            </a:r>
            <a:endParaRPr lang="en-US" altLang="hu-HU" sz="1600" i="0" dirty="0" smtClean="0"/>
          </a:p>
          <a:p>
            <a:pPr lvl="1">
              <a:buFontTx/>
              <a:buChar char="•"/>
            </a:pPr>
            <a:r>
              <a:rPr lang="hu-HU" altLang="hu-HU" sz="1200" i="0" dirty="0" smtClean="0"/>
              <a:t>azonos vezetéknév</a:t>
            </a:r>
            <a:r>
              <a:rPr lang="en-US" altLang="hu-HU" sz="1200" i="0" dirty="0" smtClean="0"/>
              <a:t> </a:t>
            </a:r>
            <a:r>
              <a:rPr lang="hu-HU" altLang="hu-HU" sz="1200" i="0" dirty="0" smtClean="0"/>
              <a:t>ÉS</a:t>
            </a:r>
            <a:endParaRPr lang="en-US" altLang="hu-HU" sz="1200" i="0" dirty="0" smtClean="0"/>
          </a:p>
          <a:p>
            <a:pPr lvl="1">
              <a:buFontTx/>
              <a:buChar char="•"/>
            </a:pPr>
            <a:r>
              <a:rPr lang="hu-HU" altLang="hu-HU" sz="1200" i="0" dirty="0"/>
              <a:t>a</a:t>
            </a:r>
            <a:r>
              <a:rPr lang="hu-HU" altLang="hu-HU" sz="1200" i="0" dirty="0" smtClean="0"/>
              <a:t>zonos </a:t>
            </a:r>
            <a:r>
              <a:rPr lang="en-US" altLang="hu-HU" sz="1200" i="0" dirty="0" smtClean="0"/>
              <a:t> </a:t>
            </a:r>
            <a:r>
              <a:rPr lang="hu-HU" altLang="hu-HU" sz="1200" i="0" dirty="0" smtClean="0"/>
              <a:t>ÉS</a:t>
            </a:r>
            <a:endParaRPr lang="en-US" altLang="hu-HU" sz="1200" i="0" dirty="0" smtClean="0"/>
          </a:p>
          <a:p>
            <a:pPr lvl="1">
              <a:buFontTx/>
              <a:buChar char="•"/>
            </a:pPr>
            <a:r>
              <a:rPr lang="hu-HU" altLang="hu-HU" sz="1200" i="0" dirty="0" smtClean="0"/>
              <a:t>születési dátum</a:t>
            </a:r>
            <a:endParaRPr lang="en-US" altLang="hu-HU" sz="1200" i="0" dirty="0"/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H="1" flipV="1">
            <a:off x="6442024" y="4328776"/>
            <a:ext cx="865187" cy="1252588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grpSp>
        <p:nvGrpSpPr>
          <p:cNvPr id="4" name="Csoportba foglalás 3"/>
          <p:cNvGrpSpPr/>
          <p:nvPr/>
        </p:nvGrpSpPr>
        <p:grpSpPr>
          <a:xfrm>
            <a:off x="2411208" y="4991205"/>
            <a:ext cx="3528944" cy="1627987"/>
            <a:chOff x="2411208" y="4991205"/>
            <a:chExt cx="3528944" cy="1627987"/>
          </a:xfrm>
        </p:grpSpPr>
        <p:sp>
          <p:nvSpPr>
            <p:cNvPr id="21" name="Szövegdoboz 20"/>
            <p:cNvSpPr txBox="1"/>
            <p:nvPr/>
          </p:nvSpPr>
          <p:spPr>
            <a:xfrm>
              <a:off x="2411208" y="6249860"/>
              <a:ext cx="3528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Power </a:t>
              </a:r>
              <a:r>
                <a:rPr lang="en-US" dirty="0" smtClean="0"/>
                <a:t>user</a:t>
              </a:r>
              <a:r>
                <a:rPr lang="hu-HU" dirty="0" err="1" smtClean="0"/>
                <a:t>ek</a:t>
              </a:r>
              <a:r>
                <a:rPr lang="en-US" dirty="0" smtClean="0"/>
                <a:t> </a:t>
              </a:r>
              <a:r>
                <a:rPr lang="hu-HU" dirty="0" smtClean="0"/>
                <a:t>hálózati topológiája</a:t>
              </a:r>
              <a:endParaRPr lang="en-US" dirty="0" smtClean="0"/>
            </a:p>
          </p:txBody>
        </p:sp>
        <p:grpSp>
          <p:nvGrpSpPr>
            <p:cNvPr id="25" name="Csoportba foglalás 24"/>
            <p:cNvGrpSpPr/>
            <p:nvPr/>
          </p:nvGrpSpPr>
          <p:grpSpPr>
            <a:xfrm>
              <a:off x="2859332" y="4991205"/>
              <a:ext cx="1088856" cy="1127787"/>
              <a:chOff x="1187624" y="2780928"/>
              <a:chExt cx="1872208" cy="1811356"/>
            </a:xfrm>
          </p:grpSpPr>
          <p:sp>
            <p:nvSpPr>
              <p:cNvPr id="26" name="Ellipszis 25"/>
              <p:cNvSpPr/>
              <p:nvPr/>
            </p:nvSpPr>
            <p:spPr>
              <a:xfrm>
                <a:off x="1907704" y="2780928"/>
                <a:ext cx="432048" cy="43204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Ellipszis 26"/>
              <p:cNvSpPr/>
              <p:nvPr/>
            </p:nvSpPr>
            <p:spPr>
              <a:xfrm>
                <a:off x="1907704" y="3464497"/>
                <a:ext cx="432048" cy="432048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Ellipszis 27"/>
              <p:cNvSpPr/>
              <p:nvPr/>
            </p:nvSpPr>
            <p:spPr>
              <a:xfrm>
                <a:off x="2411760" y="3035694"/>
                <a:ext cx="432048" cy="43204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Ellipszis 28"/>
              <p:cNvSpPr/>
              <p:nvPr/>
            </p:nvSpPr>
            <p:spPr>
              <a:xfrm>
                <a:off x="2627784" y="3464497"/>
                <a:ext cx="432048" cy="43204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Ellipszis 29"/>
              <p:cNvSpPr/>
              <p:nvPr/>
            </p:nvSpPr>
            <p:spPr>
              <a:xfrm>
                <a:off x="2405671" y="3908715"/>
                <a:ext cx="432048" cy="43204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Ellipszis 30"/>
              <p:cNvSpPr/>
              <p:nvPr/>
            </p:nvSpPr>
            <p:spPr>
              <a:xfrm>
                <a:off x="1915006" y="4160236"/>
                <a:ext cx="432048" cy="43204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Ellipszis 31"/>
              <p:cNvSpPr/>
              <p:nvPr/>
            </p:nvSpPr>
            <p:spPr>
              <a:xfrm>
                <a:off x="1403648" y="3011556"/>
                <a:ext cx="432048" cy="43204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Ellipszis 32"/>
              <p:cNvSpPr/>
              <p:nvPr/>
            </p:nvSpPr>
            <p:spPr>
              <a:xfrm>
                <a:off x="1187624" y="3476667"/>
                <a:ext cx="432048" cy="43204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Ellipszis 33"/>
              <p:cNvSpPr/>
              <p:nvPr/>
            </p:nvSpPr>
            <p:spPr>
              <a:xfrm>
                <a:off x="1482958" y="3894246"/>
                <a:ext cx="432048" cy="43204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Egyenes összekötő 34"/>
              <p:cNvCxnSpPr>
                <a:stCxn id="27" idx="0"/>
                <a:endCxn id="26" idx="4"/>
              </p:cNvCxnSpPr>
              <p:nvPr/>
            </p:nvCxnSpPr>
            <p:spPr>
              <a:xfrm flipV="1">
                <a:off x="2123728" y="3212976"/>
                <a:ext cx="0" cy="25152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gyenes összekötő 35"/>
              <p:cNvCxnSpPr/>
              <p:nvPr/>
            </p:nvCxnSpPr>
            <p:spPr>
              <a:xfrm flipV="1">
                <a:off x="2123728" y="3908715"/>
                <a:ext cx="0" cy="25152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Egyenes összekötő 36"/>
              <p:cNvCxnSpPr/>
              <p:nvPr/>
            </p:nvCxnSpPr>
            <p:spPr>
              <a:xfrm flipV="1">
                <a:off x="2348136" y="3677140"/>
                <a:ext cx="279648" cy="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gyenes összekötő 37"/>
              <p:cNvCxnSpPr/>
              <p:nvPr/>
            </p:nvCxnSpPr>
            <p:spPr>
              <a:xfrm flipV="1">
                <a:off x="1619672" y="3680520"/>
                <a:ext cx="279648" cy="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gyenes összekötő 38"/>
              <p:cNvCxnSpPr>
                <a:stCxn id="27" idx="1"/>
                <a:endCxn id="32" idx="5"/>
              </p:cNvCxnSpPr>
              <p:nvPr/>
            </p:nvCxnSpPr>
            <p:spPr>
              <a:xfrm flipH="1" flipV="1">
                <a:off x="1772424" y="3380332"/>
                <a:ext cx="198552" cy="14743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gyenes összekötő 39"/>
              <p:cNvCxnSpPr>
                <a:stCxn id="30" idx="1"/>
                <a:endCxn id="27" idx="5"/>
              </p:cNvCxnSpPr>
              <p:nvPr/>
            </p:nvCxnSpPr>
            <p:spPr>
              <a:xfrm flipH="1" flipV="1">
                <a:off x="2276480" y="3833273"/>
                <a:ext cx="192463" cy="13871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Egyenes összekötő 40"/>
              <p:cNvCxnSpPr>
                <a:stCxn id="28" idx="3"/>
                <a:endCxn id="27" idx="7"/>
              </p:cNvCxnSpPr>
              <p:nvPr/>
            </p:nvCxnSpPr>
            <p:spPr>
              <a:xfrm flipH="1">
                <a:off x="2276480" y="3404470"/>
                <a:ext cx="198552" cy="12329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Egyenes összekötő 41"/>
              <p:cNvCxnSpPr>
                <a:stCxn id="27" idx="3"/>
                <a:endCxn id="34" idx="7"/>
              </p:cNvCxnSpPr>
              <p:nvPr/>
            </p:nvCxnSpPr>
            <p:spPr>
              <a:xfrm flipH="1">
                <a:off x="1851734" y="3833273"/>
                <a:ext cx="119242" cy="12424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3340999" y="4443784"/>
            <a:ext cx="13858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hu-HU" altLang="en-US" sz="1200" b="1" i="0" dirty="0" smtClean="0"/>
              <a:t>Hugyos </a:t>
            </a:r>
            <a:r>
              <a:rPr lang="hu-HU" altLang="en-US" sz="1200" b="1" i="0" dirty="0" err="1" smtClean="0"/>
              <a:t>Joco</a:t>
            </a:r>
            <a:endParaRPr lang="hu-HU" altLang="en-US" sz="1200" b="1" i="0" dirty="0"/>
          </a:p>
        </p:txBody>
      </p:sp>
      <p:grpSp>
        <p:nvGrpSpPr>
          <p:cNvPr id="3" name="Csoportba foglalás 2"/>
          <p:cNvGrpSpPr/>
          <p:nvPr/>
        </p:nvGrpSpPr>
        <p:grpSpPr>
          <a:xfrm>
            <a:off x="1459160" y="4581103"/>
            <a:ext cx="4786759" cy="1706646"/>
            <a:chOff x="1459160" y="4581103"/>
            <a:chExt cx="4786759" cy="1706646"/>
          </a:xfrm>
        </p:grpSpPr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3344293" y="4817751"/>
              <a:ext cx="138588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hu-HU" altLang="en-US" sz="1200" b="1" i="0" dirty="0" smtClean="0"/>
                <a:t>Hugyos Jóska1</a:t>
              </a:r>
              <a:endParaRPr lang="hu-HU" altLang="en-US" sz="1200" b="1" i="0" dirty="0"/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3731344" y="5089768"/>
              <a:ext cx="138588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hu-HU" altLang="en-US" sz="1200" b="1" i="0" dirty="0" smtClean="0"/>
                <a:t>Hugyos Jóska2</a:t>
              </a:r>
              <a:endParaRPr lang="hu-HU" altLang="en-US" sz="1200" b="1" i="0" dirty="0"/>
            </a:p>
          </p:txBody>
        </p:sp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3822551" y="5338065"/>
              <a:ext cx="138588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hu-HU" altLang="en-US" sz="1200" b="1" i="0" dirty="0" smtClean="0"/>
                <a:t>Hugyos Jóska3</a:t>
              </a:r>
              <a:endParaRPr lang="hu-HU" altLang="en-US" sz="1200" b="1" i="0" dirty="0"/>
            </a:p>
          </p:txBody>
        </p:sp>
        <p:sp>
          <p:nvSpPr>
            <p:cNvPr id="23" name="Text Box 8"/>
            <p:cNvSpPr txBox="1">
              <a:spLocks noChangeArrowheads="1"/>
            </p:cNvSpPr>
            <p:nvPr/>
          </p:nvSpPr>
          <p:spPr bwMode="auto">
            <a:xfrm>
              <a:off x="4860032" y="5522443"/>
              <a:ext cx="138588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hu-HU" altLang="en-US" sz="1200" b="1" i="0" dirty="0" smtClean="0"/>
                <a:t>Valós Felhasználó</a:t>
              </a:r>
              <a:endParaRPr lang="hu-HU" altLang="en-US" sz="1200" b="1" i="0" dirty="0"/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 flipH="1" flipV="1">
              <a:off x="3548565" y="5581363"/>
              <a:ext cx="1568665" cy="978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dirty="0"/>
            </a:p>
          </p:txBody>
        </p:sp>
        <p:sp>
          <p:nvSpPr>
            <p:cNvPr id="43" name="Text Box 8"/>
            <p:cNvSpPr txBox="1">
              <a:spLocks noChangeArrowheads="1"/>
            </p:cNvSpPr>
            <p:nvPr/>
          </p:nvSpPr>
          <p:spPr bwMode="auto">
            <a:xfrm>
              <a:off x="3690454" y="5818880"/>
              <a:ext cx="138588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hu-HU" altLang="en-US" sz="1200" b="1" i="0" dirty="0" smtClean="0"/>
                <a:t>Hugyos Jóska4</a:t>
              </a:r>
              <a:endParaRPr lang="hu-HU" altLang="en-US" sz="1200" b="1" i="0" dirty="0"/>
            </a:p>
          </p:txBody>
        </p:sp>
        <p:sp>
          <p:nvSpPr>
            <p:cNvPr id="44" name="Text Box 8"/>
            <p:cNvSpPr txBox="1">
              <a:spLocks noChangeArrowheads="1"/>
            </p:cNvSpPr>
            <p:nvPr/>
          </p:nvSpPr>
          <p:spPr bwMode="auto">
            <a:xfrm>
              <a:off x="2038602" y="6013111"/>
              <a:ext cx="138588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hu-HU" altLang="en-US" sz="1200" b="1" i="0" dirty="0" smtClean="0"/>
                <a:t>Hugyos Jóska5</a:t>
              </a:r>
              <a:endParaRPr lang="hu-HU" altLang="en-US" sz="1200" b="1" i="0" dirty="0"/>
            </a:p>
          </p:txBody>
        </p:sp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1770845" y="5697174"/>
              <a:ext cx="1385887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hu-HU" altLang="en-US" sz="1200" b="1" i="0" dirty="0" smtClean="0"/>
                <a:t>Hugyos </a:t>
              </a:r>
              <a:r>
                <a:rPr lang="hu-HU" altLang="en-US" sz="1200" b="1" i="0" dirty="0" smtClean="0"/>
                <a:t>Jóska…</a:t>
              </a:r>
              <a:endParaRPr lang="hu-HU" altLang="en-US" sz="1200" b="1" i="0" dirty="0"/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1459160" y="5485463"/>
              <a:ext cx="152580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hu-HU" altLang="en-US" sz="1200" b="1" i="0" dirty="0" smtClean="0"/>
                <a:t>Hugyos </a:t>
              </a:r>
              <a:r>
                <a:rPr lang="hu-HU" altLang="en-US" sz="1200" b="1" i="0" dirty="0" smtClean="0"/>
                <a:t>Jóska136</a:t>
              </a:r>
              <a:endParaRPr lang="hu-HU" altLang="en-US" sz="1200" b="1" i="0" dirty="0"/>
            </a:p>
          </p:txBody>
        </p:sp>
        <p:sp>
          <p:nvSpPr>
            <p:cNvPr id="48" name="Line 9"/>
            <p:cNvSpPr>
              <a:spLocks noChangeShapeType="1"/>
            </p:cNvSpPr>
            <p:nvPr/>
          </p:nvSpPr>
          <p:spPr bwMode="auto">
            <a:xfrm flipH="1">
              <a:off x="3156731" y="4581103"/>
              <a:ext cx="377541" cy="5112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hu-HU" dirty="0" smtClean="0"/>
              <a:t>A játékok összesített hálózata</a:t>
            </a:r>
            <a:endParaRPr lang="en-US" dirty="0"/>
          </a:p>
        </p:txBody>
      </p:sp>
      <p:pic>
        <p:nvPicPr>
          <p:cNvPr id="5" name="Picture 4" descr="first82_linkdrop0_005-other3select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7020272" cy="464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395536" y="4520109"/>
            <a:ext cx="3251211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hu-HU" sz="1600" dirty="0" smtClean="0"/>
              <a:t>693,102 </a:t>
            </a:r>
            <a:r>
              <a:rPr lang="hu-HU" altLang="hu-HU" sz="1600" dirty="0" err="1" smtClean="0"/>
              <a:t>nódus</a:t>
            </a:r>
            <a:r>
              <a:rPr lang="en-US" altLang="hu-HU" sz="1600" dirty="0" smtClean="0"/>
              <a:t>, </a:t>
            </a:r>
            <a:endParaRPr lang="en-US" altLang="hu-HU" sz="1600" dirty="0" smtClean="0"/>
          </a:p>
          <a:p>
            <a:r>
              <a:rPr lang="en-US" altLang="hu-HU" sz="1600" dirty="0" smtClean="0"/>
              <a:t>640,650 </a:t>
            </a:r>
            <a:r>
              <a:rPr lang="hu-HU" altLang="hu-HU" sz="1600" dirty="0" smtClean="0"/>
              <a:t>súlyozott él</a:t>
            </a:r>
            <a:endParaRPr lang="en-US" altLang="hu-HU" sz="1600" dirty="0" smtClean="0"/>
          </a:p>
          <a:p>
            <a:r>
              <a:rPr lang="en-US" altLang="hu-HU" b="1" i="0" dirty="0" smtClean="0"/>
              <a:t>518,703 </a:t>
            </a:r>
            <a:r>
              <a:rPr lang="hu-HU" altLang="hu-HU" b="1" i="0" dirty="0" err="1" smtClean="0"/>
              <a:t>nódus</a:t>
            </a:r>
            <a:r>
              <a:rPr lang="hu-HU" altLang="hu-HU" b="1" i="0" dirty="0" smtClean="0"/>
              <a:t> és</a:t>
            </a:r>
          </a:p>
          <a:p>
            <a:r>
              <a:rPr lang="en-US" altLang="hu-HU" b="1" i="0" dirty="0" smtClean="0"/>
              <a:t>619,310 </a:t>
            </a:r>
            <a:r>
              <a:rPr lang="hu-HU" altLang="hu-HU" b="1" i="0" dirty="0" smtClean="0"/>
              <a:t>súlyozott él</a:t>
            </a:r>
            <a:endParaRPr lang="en-US" altLang="hu-HU" b="1" i="0" dirty="0" smtClean="0"/>
          </a:p>
          <a:p>
            <a:r>
              <a:rPr lang="hu-HU" altLang="hu-HU" b="1" i="0" dirty="0" smtClean="0"/>
              <a:t>az óriás komponensben</a:t>
            </a:r>
            <a:endParaRPr lang="en-US" altLang="hu-HU" b="1" i="0" dirty="0" smtClean="0"/>
          </a:p>
          <a:p>
            <a:r>
              <a:rPr lang="en-US" altLang="hu-HU" sz="1600" dirty="0" smtClean="0"/>
              <a:t>82 </a:t>
            </a:r>
            <a:r>
              <a:rPr lang="hu-HU" altLang="hu-HU" sz="1600" dirty="0" smtClean="0"/>
              <a:t>maximális csoport </a:t>
            </a:r>
            <a:r>
              <a:rPr lang="en-US" altLang="hu-HU" sz="1600" dirty="0" smtClean="0"/>
              <a:t> </a:t>
            </a:r>
            <a:endParaRPr lang="en-US" altLang="hu-HU" sz="1600" dirty="0" smtClean="0"/>
          </a:p>
          <a:p>
            <a:r>
              <a:rPr lang="en-US" altLang="hu-HU" sz="1600" dirty="0" smtClean="0"/>
              <a:t>1707</a:t>
            </a:r>
            <a:r>
              <a:rPr lang="hu-HU" altLang="hu-HU" sz="1600" dirty="0" err="1" smtClean="0"/>
              <a:t>-ből</a:t>
            </a:r>
            <a:r>
              <a:rPr lang="en-US" altLang="hu-HU" sz="1600" dirty="0" smtClean="0"/>
              <a:t> </a:t>
            </a:r>
            <a:r>
              <a:rPr lang="hu-HU" altLang="hu-HU" sz="1600" dirty="0" smtClean="0"/>
              <a:t>a</a:t>
            </a:r>
            <a:r>
              <a:rPr lang="en-US" altLang="hu-HU" sz="1600" dirty="0" smtClean="0"/>
              <a:t> 2</a:t>
            </a:r>
            <a:r>
              <a:rPr lang="hu-HU" altLang="hu-HU" sz="1600" dirty="0" smtClean="0"/>
              <a:t>. hierarchikus szinten</a:t>
            </a:r>
            <a:endParaRPr lang="en-US" altLang="hu-HU" sz="1600" dirty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63487" y="2146642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altLang="hu-HU" sz="1200" b="1" i="0" dirty="0" err="1" smtClean="0"/>
              <a:t>Nógrád</a:t>
            </a:r>
            <a:endParaRPr lang="en-US" altLang="hu-HU" sz="1200" b="1" i="0" dirty="0" smtClean="0"/>
          </a:p>
          <a:p>
            <a:pPr algn="ctr"/>
            <a:r>
              <a:rPr lang="hu-HU" altLang="hu-HU" sz="1200" b="1" i="0" dirty="0" smtClean="0"/>
              <a:t>megye</a:t>
            </a:r>
            <a:endParaRPr lang="en-US" altLang="hu-HU" sz="1200" b="1" i="0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071545" y="5956796"/>
            <a:ext cx="13564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altLang="hu-HU" sz="1200" b="1" i="0" dirty="0" err="1" smtClean="0"/>
              <a:t>Jász-Nagykun</a:t>
            </a:r>
            <a:endParaRPr lang="en-US" altLang="hu-HU" sz="1200" b="1" i="0" dirty="0" smtClean="0"/>
          </a:p>
          <a:p>
            <a:pPr algn="ctr"/>
            <a:r>
              <a:rPr lang="en-US" altLang="hu-HU" sz="1200" b="1" i="0" dirty="0" smtClean="0"/>
              <a:t>-Szolnok </a:t>
            </a:r>
            <a:r>
              <a:rPr lang="hu-HU" altLang="hu-HU" sz="1200" b="1" i="0" dirty="0" smtClean="0"/>
              <a:t>megye</a:t>
            </a:r>
            <a:endParaRPr lang="en-US" altLang="hu-HU" sz="1200" b="1" i="0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524328" y="1934282"/>
            <a:ext cx="13858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altLang="hu-HU" sz="1200" b="1" i="0" dirty="0" smtClean="0"/>
              <a:t>25-29 </a:t>
            </a:r>
            <a:r>
              <a:rPr lang="hu-HU" altLang="hu-HU" sz="1200" b="1" i="0" dirty="0" smtClean="0"/>
              <a:t>évesek</a:t>
            </a:r>
            <a:endParaRPr lang="en-US" altLang="hu-HU" sz="1200" b="1" i="0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>
            <a:off x="6300190" y="2146641"/>
            <a:ext cx="1296145" cy="4885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971600" y="2603843"/>
            <a:ext cx="648072" cy="60913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H="1">
            <a:off x="7020268" y="2390919"/>
            <a:ext cx="576068" cy="2442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7524328" y="2230584"/>
            <a:ext cx="13858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altLang="hu-HU" sz="1200" b="1" i="0" dirty="0" err="1" smtClean="0"/>
              <a:t>Somogy</a:t>
            </a:r>
            <a:r>
              <a:rPr lang="en-US" altLang="hu-HU" sz="1200" b="1" i="0" dirty="0" smtClean="0"/>
              <a:t> </a:t>
            </a:r>
            <a:r>
              <a:rPr lang="hu-HU" altLang="hu-HU" sz="1200" b="1" i="0" dirty="0" smtClean="0"/>
              <a:t>megye</a:t>
            </a:r>
            <a:endParaRPr lang="en-US" altLang="hu-HU" sz="1200" b="1" i="0" dirty="0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7524328" y="2615713"/>
            <a:ext cx="93243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altLang="hu-HU" sz="1200" b="1" i="0" dirty="0" smtClean="0"/>
              <a:t>Budapest</a:t>
            </a:r>
            <a:endParaRPr lang="en-US" altLang="hu-HU" sz="1200" b="1" i="0" dirty="0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H="1">
            <a:off x="5976153" y="2774761"/>
            <a:ext cx="1620182" cy="2672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7524328" y="3049364"/>
            <a:ext cx="15700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altLang="hu-HU" sz="1200" b="1" i="0" dirty="0" err="1" smtClean="0"/>
              <a:t>Hódmezővásárhely</a:t>
            </a:r>
            <a:endParaRPr lang="en-US" altLang="hu-HU" sz="1200" b="1" i="0" dirty="0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 flipH="1">
            <a:off x="6497714" y="3212977"/>
            <a:ext cx="1098621" cy="1336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7533947" y="3477766"/>
            <a:ext cx="142975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altLang="hu-HU" sz="1200" b="1" i="0" dirty="0" err="1" smtClean="0"/>
              <a:t>Veszprém</a:t>
            </a:r>
            <a:r>
              <a:rPr lang="en-US" altLang="hu-HU" sz="1200" b="1" i="0" dirty="0" smtClean="0"/>
              <a:t> </a:t>
            </a:r>
            <a:r>
              <a:rPr lang="hu-HU" altLang="hu-HU" sz="1200" b="1" i="0" dirty="0" smtClean="0"/>
              <a:t>megye</a:t>
            </a:r>
            <a:endParaRPr lang="en-US" altLang="hu-HU" sz="1200" b="1" i="0" dirty="0"/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H="1">
            <a:off x="6100802" y="3616265"/>
            <a:ext cx="1495532" cy="1336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 flipH="1">
            <a:off x="7047024" y="3683089"/>
            <a:ext cx="576068" cy="2442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781502" y="5596433"/>
            <a:ext cx="1095375" cy="1057275"/>
          </a:xfrm>
          <a:prstGeom prst="ellipse">
            <a:avLst/>
          </a:prstGeom>
          <a:solidFill>
            <a:srgbClr val="FC9A18"/>
          </a:solidFill>
          <a:ln w="9525">
            <a:solidFill>
              <a:srgbClr val="8181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7736557" y="5683746"/>
            <a:ext cx="121860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hu-HU" altLang="hu-HU" sz="1400" i="0" dirty="0" smtClean="0"/>
              <a:t>centrális</a:t>
            </a:r>
            <a:endParaRPr lang="en-US" altLang="hu-HU" sz="1400" i="0" dirty="0" smtClean="0"/>
          </a:p>
          <a:p>
            <a:pPr algn="ctr"/>
            <a:r>
              <a:rPr lang="en-US" altLang="hu-HU" sz="1400" i="0" dirty="0" smtClean="0"/>
              <a:t>n</a:t>
            </a:r>
            <a:r>
              <a:rPr lang="hu-HU" altLang="hu-HU" sz="1400" i="0" dirty="0" smtClean="0"/>
              <a:t>ó</a:t>
            </a:r>
            <a:r>
              <a:rPr lang="en-US" altLang="hu-HU" sz="1400" i="0" dirty="0" smtClean="0"/>
              <a:t>d</a:t>
            </a:r>
            <a:r>
              <a:rPr lang="hu-HU" altLang="hu-HU" sz="1400" i="0" dirty="0" err="1" smtClean="0"/>
              <a:t>us</a:t>
            </a:r>
            <a:r>
              <a:rPr lang="en-US" altLang="hu-HU" sz="1400" i="0" dirty="0" smtClean="0"/>
              <a:t> </a:t>
            </a:r>
            <a:r>
              <a:rPr lang="en-US" altLang="hu-HU" sz="1400" i="0" dirty="0" smtClean="0"/>
              <a:t>ID</a:t>
            </a:r>
          </a:p>
          <a:p>
            <a:pPr algn="ctr"/>
            <a:r>
              <a:rPr lang="hu-HU" altLang="hu-HU" sz="1400" i="0" dirty="0" smtClean="0"/>
              <a:t>(</a:t>
            </a:r>
            <a:r>
              <a:rPr lang="hu-HU" altLang="hu-HU" sz="1400" i="0" dirty="0" err="1" smtClean="0"/>
              <a:t>nódusszám</a:t>
            </a:r>
            <a:r>
              <a:rPr lang="en-US" altLang="hu-HU" sz="1400" i="0" dirty="0" smtClean="0"/>
              <a:t>)</a:t>
            </a:r>
            <a:endParaRPr lang="en-US" altLang="hu-HU" sz="1400" i="0" dirty="0"/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5438525" y="5367833"/>
            <a:ext cx="6703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altLang="hu-HU" sz="1200" b="1" i="0" dirty="0" err="1" smtClean="0"/>
              <a:t>Heves</a:t>
            </a:r>
            <a:endParaRPr lang="en-US" altLang="hu-HU" sz="1200" b="1" i="0" dirty="0" smtClean="0"/>
          </a:p>
          <a:p>
            <a:pPr algn="ctr"/>
            <a:r>
              <a:rPr lang="hu-HU" altLang="hu-HU" sz="1200" b="1" i="0" dirty="0" smtClean="0"/>
              <a:t>megye</a:t>
            </a:r>
            <a:endParaRPr lang="en-US" altLang="hu-HU" sz="1200" b="1" i="0" dirty="0"/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7615492" y="3917222"/>
            <a:ext cx="12408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altLang="hu-HU" sz="1200" b="1" i="0" dirty="0" err="1" smtClean="0"/>
              <a:t>Tolna</a:t>
            </a:r>
            <a:r>
              <a:rPr lang="en-US" altLang="hu-HU" sz="1200" b="1" i="0" dirty="0" smtClean="0"/>
              <a:t>-Baranya</a:t>
            </a:r>
          </a:p>
          <a:p>
            <a:pPr algn="ctr"/>
            <a:r>
              <a:rPr lang="hu-HU" altLang="hu-HU" sz="1200" b="1" i="0" dirty="0" smtClean="0"/>
              <a:t>megye</a:t>
            </a:r>
            <a:endParaRPr lang="en-US" altLang="hu-HU" sz="1200" b="1" i="0" dirty="0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 flipH="1">
            <a:off x="6323460" y="4148054"/>
            <a:ext cx="1344884" cy="2442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7555860" y="4725144"/>
            <a:ext cx="13858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altLang="hu-HU" sz="1200" b="1" i="0" dirty="0" smtClean="0"/>
              <a:t>25-35 </a:t>
            </a:r>
            <a:r>
              <a:rPr lang="hu-HU" altLang="hu-HU" sz="1200" b="1" i="0" dirty="0" smtClean="0"/>
              <a:t>éves nők</a:t>
            </a:r>
            <a:endParaRPr lang="en-US" altLang="hu-HU" sz="1200" b="1" i="0" dirty="0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 flipH="1">
            <a:off x="6953018" y="4953744"/>
            <a:ext cx="82848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3483953" y="1934282"/>
            <a:ext cx="11239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altLang="hu-HU" sz="1200" b="1" i="0" dirty="0" smtClean="0"/>
              <a:t>Szombathely</a:t>
            </a:r>
            <a:endParaRPr lang="en-US" altLang="hu-HU" sz="1200" b="1" i="0" dirty="0"/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>
            <a:off x="4499992" y="2164385"/>
            <a:ext cx="504056" cy="43945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33" name="Text Box 13"/>
          <p:cNvSpPr txBox="1">
            <a:spLocks noChangeArrowheads="1"/>
          </p:cNvSpPr>
          <p:nvPr/>
        </p:nvSpPr>
        <p:spPr bwMode="auto">
          <a:xfrm>
            <a:off x="1547664" y="1918041"/>
            <a:ext cx="138588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altLang="hu-HU" sz="1200" b="1" i="0" dirty="0" smtClean="0"/>
              <a:t>Budapest</a:t>
            </a:r>
            <a:r>
              <a:rPr lang="hu-HU" altLang="hu-HU" sz="1200" b="1" i="0" dirty="0" smtClean="0"/>
              <a:t>i nők</a:t>
            </a:r>
            <a:endParaRPr lang="en-US" altLang="hu-HU" sz="1200" b="1" i="0" dirty="0"/>
          </a:p>
        </p:txBody>
      </p:sp>
      <p:sp>
        <p:nvSpPr>
          <p:cNvPr id="34" name="Line 9"/>
          <p:cNvSpPr>
            <a:spLocks noChangeShapeType="1"/>
          </p:cNvSpPr>
          <p:nvPr/>
        </p:nvSpPr>
        <p:spPr bwMode="auto">
          <a:xfrm>
            <a:off x="2752154" y="2214206"/>
            <a:ext cx="1099765" cy="6761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6228184" y="5367833"/>
            <a:ext cx="998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hu-HU" altLang="en-US" sz="1200" b="1" i="0" dirty="0" smtClean="0"/>
              <a:t>vegyes</a:t>
            </a:r>
            <a:endParaRPr lang="hu-HU" altLang="en-US" sz="1200" b="1" i="0" dirty="0"/>
          </a:p>
          <a:p>
            <a:pPr algn="ctr"/>
            <a:r>
              <a:rPr lang="hu-HU" altLang="en-US" sz="1200" b="1" i="0" dirty="0" smtClean="0"/>
              <a:t>csoportok</a:t>
            </a:r>
            <a:endParaRPr lang="hu-HU" altLang="en-US" sz="1200" b="1" i="0" dirty="0"/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 flipH="1" flipV="1">
            <a:off x="4527982" y="4270193"/>
            <a:ext cx="1969731" cy="119685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37" name="Line 19"/>
          <p:cNvSpPr>
            <a:spLocks noChangeShapeType="1"/>
          </p:cNvSpPr>
          <p:nvPr/>
        </p:nvSpPr>
        <p:spPr bwMode="auto">
          <a:xfrm flipH="1" flipV="1">
            <a:off x="6042857" y="4203324"/>
            <a:ext cx="454856" cy="126372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4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hu-HU" dirty="0" smtClean="0"/>
              <a:t>A hálózatok kulcspozíciói</a:t>
            </a:r>
            <a:endParaRPr lang="en-US" dirty="0"/>
          </a:p>
        </p:txBody>
      </p:sp>
      <p:pic>
        <p:nvPicPr>
          <p:cNvPr id="6" name="Picture 24" descr="ingyenbenzin_100_overl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1862137"/>
            <a:ext cx="4760913" cy="402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25"/>
          <p:cNvSpPr>
            <a:spLocks noChangeShapeType="1"/>
          </p:cNvSpPr>
          <p:nvPr/>
        </p:nvSpPr>
        <p:spPr bwMode="auto">
          <a:xfrm>
            <a:off x="1149350" y="2100262"/>
            <a:ext cx="514350" cy="504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hu-HU"/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533400" y="1873250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hu-HU" altLang="hu-HU" sz="2000" b="1" i="0"/>
              <a:t>hub</a:t>
            </a:r>
          </a:p>
        </p:txBody>
      </p:sp>
      <p:sp>
        <p:nvSpPr>
          <p:cNvPr id="10" name="Line 27"/>
          <p:cNvSpPr>
            <a:spLocks noChangeShapeType="1"/>
          </p:cNvSpPr>
          <p:nvPr/>
        </p:nvSpPr>
        <p:spPr bwMode="auto">
          <a:xfrm flipV="1">
            <a:off x="1139825" y="3052762"/>
            <a:ext cx="5715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hu-HU"/>
          </a:p>
        </p:txBody>
      </p:sp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257175" y="3187700"/>
            <a:ext cx="960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hu-HU" altLang="hu-HU" sz="2000" b="1" i="0"/>
              <a:t>bridge</a:t>
            </a:r>
          </a:p>
        </p:txBody>
      </p:sp>
      <p:sp>
        <p:nvSpPr>
          <p:cNvPr id="12" name="Oval 29"/>
          <p:cNvSpPr>
            <a:spLocks noChangeArrowheads="1"/>
          </p:cNvSpPr>
          <p:nvPr/>
        </p:nvSpPr>
        <p:spPr bwMode="auto">
          <a:xfrm>
            <a:off x="2311400" y="3233737"/>
            <a:ext cx="771525" cy="714375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hu-HU"/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2057400" y="3978275"/>
            <a:ext cx="1087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hu-HU" altLang="hu-HU" sz="2000" b="1" i="0" dirty="0">
                <a:solidFill>
                  <a:srgbClr val="FF0000"/>
                </a:solidFill>
              </a:rPr>
              <a:t>overlap</a:t>
            </a:r>
          </a:p>
        </p:txBody>
      </p:sp>
      <p:sp>
        <p:nvSpPr>
          <p:cNvPr id="14" name="Line 31"/>
          <p:cNvSpPr>
            <a:spLocks noChangeShapeType="1"/>
          </p:cNvSpPr>
          <p:nvPr/>
        </p:nvSpPr>
        <p:spPr bwMode="auto">
          <a:xfrm flipH="1" flipV="1">
            <a:off x="3921125" y="4300537"/>
            <a:ext cx="247650" cy="6953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hu-HU"/>
          </a:p>
        </p:txBody>
      </p:sp>
      <p:sp>
        <p:nvSpPr>
          <p:cNvPr id="15" name="Oval 32"/>
          <p:cNvSpPr>
            <a:spLocks noChangeArrowheads="1"/>
          </p:cNvSpPr>
          <p:nvPr/>
        </p:nvSpPr>
        <p:spPr bwMode="auto">
          <a:xfrm>
            <a:off x="3559175" y="3776662"/>
            <a:ext cx="561975" cy="51435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hu-HU"/>
          </a:p>
        </p:txBody>
      </p:sp>
      <p:sp>
        <p:nvSpPr>
          <p:cNvPr id="16" name="Text Box 33"/>
          <p:cNvSpPr txBox="1">
            <a:spLocks noChangeArrowheads="1"/>
          </p:cNvSpPr>
          <p:nvPr/>
        </p:nvSpPr>
        <p:spPr bwMode="auto">
          <a:xfrm>
            <a:off x="3705225" y="4930775"/>
            <a:ext cx="15382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hu-HU" altLang="hu-HU" sz="2000" b="1" i="0" dirty="0" err="1">
                <a:solidFill>
                  <a:srgbClr val="FF0000"/>
                </a:solidFill>
              </a:rPr>
              <a:t>community</a:t>
            </a:r>
            <a:endParaRPr lang="hu-HU" altLang="hu-HU" sz="2000" b="1" i="0" dirty="0">
              <a:solidFill>
                <a:srgbClr val="FF0000"/>
              </a:solidFill>
            </a:endParaRPr>
          </a:p>
          <a:p>
            <a:pPr algn="ctr"/>
            <a:r>
              <a:rPr lang="hu-HU" altLang="hu-HU" sz="2000" b="1" i="0" dirty="0" err="1">
                <a:solidFill>
                  <a:srgbClr val="FF0000"/>
                </a:solidFill>
              </a:rPr>
              <a:t>centrality</a:t>
            </a:r>
            <a:endParaRPr lang="hu-HU" altLang="hu-HU" sz="2000" b="1" i="0" dirty="0">
              <a:solidFill>
                <a:srgbClr val="FF0000"/>
              </a:solidFill>
            </a:endParaRPr>
          </a:p>
        </p:txBody>
      </p:sp>
      <p:sp>
        <p:nvSpPr>
          <p:cNvPr id="17" name="Text Box 35"/>
          <p:cNvSpPr txBox="1">
            <a:spLocks noChangeArrowheads="1"/>
          </p:cNvSpPr>
          <p:nvPr/>
        </p:nvSpPr>
        <p:spPr bwMode="auto">
          <a:xfrm>
            <a:off x="111125" y="4397375"/>
            <a:ext cx="17795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/>
            <a:r>
              <a:rPr lang="hu-HU" altLang="hu-HU" sz="2000" b="1" i="0"/>
              <a:t>betweenness</a:t>
            </a:r>
          </a:p>
          <a:p>
            <a:pPr algn="r"/>
            <a:r>
              <a:rPr lang="hu-HU" altLang="hu-HU" sz="2000" b="1" i="0"/>
              <a:t>centrality</a:t>
            </a:r>
          </a:p>
        </p:txBody>
      </p:sp>
      <p:pic>
        <p:nvPicPr>
          <p:cNvPr id="18" name="Picture 18" descr="626_54-merged-vips_after_zo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2814637"/>
            <a:ext cx="2743200" cy="243205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6788150" y="1414462"/>
            <a:ext cx="1266825" cy="1219200"/>
          </a:xfrm>
          <a:prstGeom prst="ellipse">
            <a:avLst/>
          </a:prstGeom>
          <a:noFill/>
          <a:ln w="57150">
            <a:solidFill>
              <a:schemeClr val="hlink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hu-HU" altLang="hu-HU" i="0"/>
          </a:p>
        </p:txBody>
      </p:sp>
      <p:pic>
        <p:nvPicPr>
          <p:cNvPr id="20" name="Picture 2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1433512"/>
            <a:ext cx="1600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2" name="Line 34"/>
          <p:cNvSpPr>
            <a:spLocks noChangeShapeType="1"/>
          </p:cNvSpPr>
          <p:nvPr/>
        </p:nvSpPr>
        <p:spPr bwMode="auto">
          <a:xfrm>
            <a:off x="7283450" y="2100262"/>
            <a:ext cx="19050" cy="1647825"/>
          </a:xfrm>
          <a:prstGeom prst="line">
            <a:avLst/>
          </a:prstGeom>
          <a:noFill/>
          <a:ln w="57150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hu-HU"/>
          </a:p>
        </p:txBody>
      </p:sp>
      <p:sp>
        <p:nvSpPr>
          <p:cNvPr id="23" name="Text Box 44"/>
          <p:cNvSpPr txBox="1">
            <a:spLocks noChangeArrowheads="1"/>
          </p:cNvSpPr>
          <p:nvPr/>
        </p:nvSpPr>
        <p:spPr bwMode="auto">
          <a:xfrm>
            <a:off x="5328454" y="5245100"/>
            <a:ext cx="367504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hu-HU" altLang="hu-HU" sz="2000" b="1" i="0" dirty="0" err="1">
                <a:solidFill>
                  <a:srgbClr val="FF0000"/>
                </a:solidFill>
              </a:rPr>
              <a:t>VIP-node</a:t>
            </a:r>
            <a:endParaRPr lang="hu-HU" altLang="hu-HU" sz="2000" b="1" i="0" dirty="0">
              <a:solidFill>
                <a:srgbClr val="FF0000"/>
              </a:solidFill>
            </a:endParaRPr>
          </a:p>
          <a:p>
            <a:pPr algn="ctr"/>
            <a:r>
              <a:rPr lang="hu-HU" altLang="hu-HU" i="0" dirty="0"/>
              <a:t>(+ VIP </a:t>
            </a:r>
            <a:r>
              <a:rPr lang="hu-HU" altLang="hu-HU" i="0" dirty="0" err="1"/>
              <a:t>meta-node</a:t>
            </a:r>
            <a:r>
              <a:rPr lang="hu-HU" altLang="hu-HU" i="0" dirty="0"/>
              <a:t> </a:t>
            </a:r>
            <a:r>
              <a:rPr lang="hu-HU" altLang="hu-HU" i="0" dirty="0" smtClean="0"/>
              <a:t>felsőbb szinten)</a:t>
            </a:r>
            <a:endParaRPr lang="hu-HU" altLang="hu-HU" i="0" dirty="0"/>
          </a:p>
        </p:txBody>
      </p:sp>
      <p:sp>
        <p:nvSpPr>
          <p:cNvPr id="24" name="Line 46"/>
          <p:cNvSpPr>
            <a:spLocks noChangeShapeType="1"/>
          </p:cNvSpPr>
          <p:nvPr/>
        </p:nvSpPr>
        <p:spPr bwMode="auto">
          <a:xfrm>
            <a:off x="1854200" y="4786312"/>
            <a:ext cx="1238250" cy="133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hu-HU"/>
          </a:p>
        </p:txBody>
      </p:sp>
      <p:grpSp>
        <p:nvGrpSpPr>
          <p:cNvPr id="25" name="Group 53"/>
          <p:cNvGrpSpPr>
            <a:grpSpLocks/>
          </p:cNvGrpSpPr>
          <p:nvPr/>
        </p:nvGrpSpPr>
        <p:grpSpPr bwMode="auto">
          <a:xfrm>
            <a:off x="1854200" y="1862137"/>
            <a:ext cx="4456113" cy="4876800"/>
            <a:chOff x="1098" y="594"/>
            <a:chExt cx="2807" cy="3402"/>
          </a:xfrm>
        </p:grpSpPr>
        <p:sp>
          <p:nvSpPr>
            <p:cNvPr id="26" name="Rectangle 47"/>
            <p:cNvSpPr>
              <a:spLocks noChangeArrowheads="1"/>
            </p:cNvSpPr>
            <p:nvPr/>
          </p:nvSpPr>
          <p:spPr bwMode="auto">
            <a:xfrm>
              <a:off x="1098" y="594"/>
              <a:ext cx="138" cy="340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hu-HU"/>
            </a:p>
          </p:txBody>
        </p:sp>
        <p:sp>
          <p:nvSpPr>
            <p:cNvPr id="27" name="AutoShape 49"/>
            <p:cNvSpPr>
              <a:spLocks noChangeArrowheads="1"/>
            </p:cNvSpPr>
            <p:nvPr/>
          </p:nvSpPr>
          <p:spPr bwMode="auto">
            <a:xfrm>
              <a:off x="1272" y="654"/>
              <a:ext cx="828" cy="318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hu-HU"/>
            </a:p>
          </p:txBody>
        </p:sp>
        <p:sp>
          <p:nvSpPr>
            <p:cNvPr id="28" name="AutoShape 50"/>
            <p:cNvSpPr>
              <a:spLocks noChangeArrowheads="1"/>
            </p:cNvSpPr>
            <p:nvPr/>
          </p:nvSpPr>
          <p:spPr bwMode="auto">
            <a:xfrm>
              <a:off x="1272" y="3384"/>
              <a:ext cx="828" cy="318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hu-HU"/>
            </a:p>
          </p:txBody>
        </p:sp>
        <p:sp>
          <p:nvSpPr>
            <p:cNvPr id="29" name="Text Box 51"/>
            <p:cNvSpPr txBox="1">
              <a:spLocks noChangeArrowheads="1"/>
            </p:cNvSpPr>
            <p:nvPr/>
          </p:nvSpPr>
          <p:spPr bwMode="auto">
            <a:xfrm>
              <a:off x="2097" y="673"/>
              <a:ext cx="1808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hu-HU" altLang="hu-HU" sz="2000" b="1" i="0" dirty="0" smtClean="0">
                  <a:latin typeface="Arial Black" pitchFamily="34" charset="0"/>
                </a:rPr>
                <a:t>Izgalmas új</a:t>
              </a:r>
              <a:endParaRPr lang="hu-HU" altLang="hu-HU" sz="2000" b="1" i="0" dirty="0">
                <a:latin typeface="Arial Black" pitchFamily="34" charset="0"/>
              </a:endParaRPr>
            </a:p>
            <a:p>
              <a:pPr algn="ctr"/>
              <a:r>
                <a:rPr lang="hu-HU" altLang="hu-HU" sz="2000" b="1" i="0" dirty="0">
                  <a:latin typeface="Arial Black" pitchFamily="34" charset="0"/>
                </a:rPr>
                <a:t>marketing </a:t>
              </a:r>
              <a:r>
                <a:rPr lang="hu-HU" altLang="hu-HU" sz="2000" b="1" i="0" dirty="0" smtClean="0">
                  <a:latin typeface="Arial Black" pitchFamily="34" charset="0"/>
                </a:rPr>
                <a:t>pozíciók</a:t>
              </a:r>
              <a:endParaRPr lang="hu-HU" altLang="hu-HU" sz="2000" b="1" i="0" dirty="0">
                <a:latin typeface="Arial Black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825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hu-HU" dirty="0" smtClean="0"/>
              <a:t>A hálózat elemzés eredménye</a:t>
            </a:r>
            <a:endParaRPr lang="en-US" dirty="0"/>
          </a:p>
        </p:txBody>
      </p:sp>
      <p:sp>
        <p:nvSpPr>
          <p:cNvPr id="7" name="Tartalom helye 5"/>
          <p:cNvSpPr>
            <a:spLocks noGrp="1"/>
          </p:cNvSpPr>
          <p:nvPr>
            <p:ph sz="quarter" idx="13"/>
          </p:nvPr>
        </p:nvSpPr>
        <p:spPr>
          <a:xfrm>
            <a:off x="609600" y="1803402"/>
            <a:ext cx="8138864" cy="4358165"/>
          </a:xfrm>
        </p:spPr>
        <p:txBody>
          <a:bodyPr>
            <a:normAutofit fontScale="92500" lnSpcReduction="20000"/>
          </a:bodyPr>
          <a:lstStyle/>
          <a:p>
            <a:r>
              <a:rPr lang="hu-HU" dirty="0" smtClean="0"/>
              <a:t>Az </a:t>
            </a:r>
            <a:r>
              <a:rPr lang="en-US" dirty="0" smtClean="0"/>
              <a:t>5+2 </a:t>
            </a:r>
            <a:r>
              <a:rPr lang="hu-HU" dirty="0" smtClean="0"/>
              <a:t>kulcspozíció eredményezett </a:t>
            </a:r>
            <a:r>
              <a:rPr lang="en-US" dirty="0" smtClean="0"/>
              <a:t> </a:t>
            </a:r>
            <a:r>
              <a:rPr lang="en-US" dirty="0" smtClean="0"/>
              <a:t>7 </a:t>
            </a:r>
            <a:r>
              <a:rPr lang="hu-HU" dirty="0" smtClean="0"/>
              <a:t>egyedi csoportot kiváló hálózatos jellemzőkkel</a:t>
            </a:r>
            <a:endParaRPr lang="en-US" dirty="0" smtClean="0"/>
          </a:p>
          <a:p>
            <a:r>
              <a:rPr lang="hu-HU" dirty="0" smtClean="0"/>
              <a:t>A szociológiai elemzés a 7 csoportból 3 csoporto</a:t>
            </a:r>
            <a:r>
              <a:rPr lang="hu-HU" dirty="0" smtClean="0"/>
              <a:t>t emelt ki szociológiai szempontok szerint</a:t>
            </a:r>
            <a:endParaRPr lang="en-US" dirty="0" smtClean="0"/>
          </a:p>
          <a:p>
            <a:r>
              <a:rPr lang="en-US" dirty="0" smtClean="0"/>
              <a:t>3 </a:t>
            </a:r>
            <a:r>
              <a:rPr lang="en-US" dirty="0"/>
              <a:t>a </a:t>
            </a:r>
            <a:r>
              <a:rPr lang="en-US" dirty="0" err="1"/>
              <a:t>direkt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virális</a:t>
            </a:r>
            <a:r>
              <a:rPr lang="en-US" dirty="0"/>
              <a:t> marketing </a:t>
            </a:r>
            <a:r>
              <a:rPr lang="en-US" dirty="0" err="1"/>
              <a:t>szempontjából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smtClean="0"/>
              <a:t>target-</a:t>
            </a:r>
            <a:r>
              <a:rPr lang="en-US" dirty="0" err="1" smtClean="0"/>
              <a:t>csoporto</a:t>
            </a:r>
            <a:r>
              <a:rPr lang="hu-HU" dirty="0" smtClean="0"/>
              <a:t>t:</a:t>
            </a:r>
            <a:endParaRPr lang="en-US" dirty="0" smtClean="0"/>
          </a:p>
          <a:p>
            <a:pPr lvl="1"/>
            <a:r>
              <a:rPr lang="hu-HU" dirty="0" smtClean="0"/>
              <a:t>1</a:t>
            </a:r>
            <a:r>
              <a:rPr lang="en-US" dirty="0" smtClean="0"/>
              <a:t>. </a:t>
            </a:r>
            <a:r>
              <a:rPr lang="hu-HU" dirty="0"/>
              <a:t>csoport-véleményvezérek mint elsődleges célpontok</a:t>
            </a:r>
            <a:endParaRPr lang="en-US" dirty="0" smtClean="0"/>
          </a:p>
          <a:p>
            <a:pPr lvl="1"/>
            <a:r>
              <a:rPr lang="hu-HU" dirty="0" smtClean="0"/>
              <a:t>2</a:t>
            </a:r>
            <a:r>
              <a:rPr lang="en-US" dirty="0" smtClean="0"/>
              <a:t>. </a:t>
            </a:r>
            <a:r>
              <a:rPr lang="hu-HU" dirty="0"/>
              <a:t>csoport-összekötők mint az elsődleges célpontokat elérő és befolyásoló célpontok</a:t>
            </a:r>
            <a:endParaRPr lang="hu-HU" dirty="0" smtClean="0"/>
          </a:p>
          <a:p>
            <a:pPr lvl="1"/>
            <a:r>
              <a:rPr lang="hu-HU" dirty="0"/>
              <a:t>3. csoport-átfedések, akik „alvó oroszlánként” rejtett marketing potenciállal rendelkeznek.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élesvásznú bemutató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713</Words>
  <Application>Microsoft Office PowerPoint</Application>
  <PresentationFormat>Diavetítés a képernyőre (4:3 oldalarány)</PresentationFormat>
  <Paragraphs>165</Paragraphs>
  <Slides>15</Slides>
  <Notes>11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6" baseType="lpstr">
      <vt:lpstr>Szélesvásznú bemutató</vt:lpstr>
      <vt:lpstr>Magyar szociális hálózaton befolyásoló csomópontok keresése</vt:lpstr>
      <vt:lpstr>Bemutatkozás</vt:lpstr>
      <vt:lpstr>Meghívásos alapon szervezett online játékok</vt:lpstr>
      <vt:lpstr>Projekt célok</vt:lpstr>
      <vt:lpstr>Adat áttekintés</vt:lpstr>
      <vt:lpstr>Az egyik játék csoporthierarchiája</vt:lpstr>
      <vt:lpstr>A játékok összesített hálózata</vt:lpstr>
      <vt:lpstr>A hálózatok kulcspozíciói</vt:lpstr>
      <vt:lpstr>A hálózat elemzés eredménye</vt:lpstr>
      <vt:lpstr>Szociológiai elemzés eredménye</vt:lpstr>
      <vt:lpstr>A kiemelt csoportok info-terjesztési hatékonysága</vt:lpstr>
      <vt:lpstr>A 7 kulcspozíció jellemzése</vt:lpstr>
      <vt:lpstr>További lehetőségek</vt:lpstr>
      <vt:lpstr>Tanulság</vt:lpstr>
      <vt:lpstr>Köszönöm a figyelmet!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2016-02-03T18:33:27Z</dcterms:created>
  <dcterms:modified xsi:type="dcterms:W3CDTF">2017-01-12T15:19:23Z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1038</vt:i4>
  </property>
  <property fmtid="{D5CDD505-2E9C-101B-9397-08002B2CF9AE}" pid="3" name="_Version">
    <vt:lpwstr>12.0.4518</vt:lpwstr>
  </property>
</Properties>
</file>