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1"/>
      <p:bold r:id="rId22"/>
    </p:embeddedFont>
    <p:embeddedFont>
      <p:font typeface="Montserrat" panose="020B0600000101010101" charset="0"/>
      <p:regular r:id="rId23"/>
      <p:bold r:id="rId24"/>
      <p:italic r:id="rId25"/>
      <p:boldItalic r:id="rId26"/>
    </p:embeddedFont>
    <p:embeddedFont>
      <p:font typeface="Montserrat Light" panose="020B0600000101010101" charset="0"/>
      <p:regular r:id="rId27"/>
      <p:bold r:id="rId28"/>
      <p:italic r:id="rId29"/>
      <p:boldItalic r:id="rId30"/>
    </p:embeddedFont>
    <p:embeddedFont>
      <p:font typeface="Montserrat SemiBold" panose="020B0600000101010101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3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5880d04a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5880d04a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9f7917d0c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49f7917d0c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5a00700ca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225a00700c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5a00700c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25a00700c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5a00700ca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225a00700c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5a00700ca_1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225a00700ca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25a00700ca_1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25a00700ca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5a00700c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25a00700c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5a00700c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25a00700c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9f7917d0c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9f7917d0c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5880d04ad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5880d04ad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5880d04ad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5880d04ad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5a00700c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5a00700c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5a00700c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25a00700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5880d04ad_1_3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25880d04ad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5880d04ad_1_4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5880d04ad_1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5880d04ad_1_3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25880d04ad_1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11957" y="4731545"/>
            <a:ext cx="42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lvl="1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lvl="2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lvl="3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lvl="4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lvl="5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lvl="6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lvl="7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lvl="8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34630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35731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85180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/>
          <p:nvPr/>
        </p:nvSpPr>
        <p:spPr>
          <a:xfrm rot="-2690206">
            <a:off x="243804" y="4832473"/>
            <a:ext cx="74459" cy="74670"/>
          </a:xfrm>
          <a:prstGeom prst="halfFrame">
            <a:avLst>
              <a:gd name="adj1" fmla="val 0"/>
              <a:gd name="adj2" fmla="val 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/>
          <p:nvPr/>
        </p:nvSpPr>
        <p:spPr>
          <a:xfrm rot="8090206">
            <a:off x="928623" y="4832685"/>
            <a:ext cx="74459" cy="74246"/>
          </a:xfrm>
          <a:prstGeom prst="halfFrame">
            <a:avLst>
              <a:gd name="adj1" fmla="val 0"/>
              <a:gd name="adj2" fmla="val 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8732043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033144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8382593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095833" y="4808361"/>
            <a:ext cx="150876" cy="1225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56"/>
                </a:moveTo>
                <a:cubicBezTo>
                  <a:pt x="20805" y="2990"/>
                  <a:pt x="19951" y="3284"/>
                  <a:pt x="19055" y="3415"/>
                </a:cubicBezTo>
                <a:cubicBezTo>
                  <a:pt x="19970" y="2740"/>
                  <a:pt x="20673" y="1672"/>
                  <a:pt x="21003" y="399"/>
                </a:cubicBezTo>
                <a:cubicBezTo>
                  <a:pt x="20147" y="1023"/>
                  <a:pt x="19199" y="1477"/>
                  <a:pt x="18189" y="1721"/>
                </a:cubicBezTo>
                <a:cubicBezTo>
                  <a:pt x="17381" y="662"/>
                  <a:pt x="16229" y="0"/>
                  <a:pt x="14954" y="0"/>
                </a:cubicBezTo>
                <a:cubicBezTo>
                  <a:pt x="12507" y="0"/>
                  <a:pt x="10523" y="2441"/>
                  <a:pt x="10523" y="5453"/>
                </a:cubicBezTo>
                <a:cubicBezTo>
                  <a:pt x="10523" y="5880"/>
                  <a:pt x="10562" y="6296"/>
                  <a:pt x="10638" y="6695"/>
                </a:cubicBezTo>
                <a:cubicBezTo>
                  <a:pt x="6955" y="6468"/>
                  <a:pt x="3690" y="4297"/>
                  <a:pt x="1504" y="998"/>
                </a:cubicBezTo>
                <a:cubicBezTo>
                  <a:pt x="1122" y="1803"/>
                  <a:pt x="904" y="2739"/>
                  <a:pt x="904" y="3739"/>
                </a:cubicBezTo>
                <a:cubicBezTo>
                  <a:pt x="904" y="5631"/>
                  <a:pt x="1686" y="7300"/>
                  <a:pt x="2876" y="8278"/>
                </a:cubicBezTo>
                <a:cubicBezTo>
                  <a:pt x="2149" y="8250"/>
                  <a:pt x="1466" y="8004"/>
                  <a:pt x="868" y="7596"/>
                </a:cubicBezTo>
                <a:cubicBezTo>
                  <a:pt x="867" y="7619"/>
                  <a:pt x="867" y="7642"/>
                  <a:pt x="867" y="7665"/>
                </a:cubicBezTo>
                <a:cubicBezTo>
                  <a:pt x="867" y="10307"/>
                  <a:pt x="2395" y="12510"/>
                  <a:pt x="4423" y="13011"/>
                </a:cubicBezTo>
                <a:cubicBezTo>
                  <a:pt x="4051" y="13136"/>
                  <a:pt x="3659" y="13203"/>
                  <a:pt x="3255" y="13203"/>
                </a:cubicBezTo>
                <a:cubicBezTo>
                  <a:pt x="2969" y="13203"/>
                  <a:pt x="2692" y="13169"/>
                  <a:pt x="2421" y="13105"/>
                </a:cubicBezTo>
                <a:cubicBezTo>
                  <a:pt x="2985" y="15271"/>
                  <a:pt x="4622" y="16848"/>
                  <a:pt x="6561" y="16892"/>
                </a:cubicBezTo>
                <a:cubicBezTo>
                  <a:pt x="5044" y="18355"/>
                  <a:pt x="3134" y="19226"/>
                  <a:pt x="1057" y="19226"/>
                </a:cubicBezTo>
                <a:cubicBezTo>
                  <a:pt x="699" y="19226"/>
                  <a:pt x="347" y="19201"/>
                  <a:pt x="0" y="19149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4" y="21600"/>
                  <a:pt x="19401" y="13291"/>
                  <a:pt x="19401" y="6085"/>
                </a:cubicBezTo>
                <a:cubicBezTo>
                  <a:pt x="19401" y="5848"/>
                  <a:pt x="19397" y="5613"/>
                  <a:pt x="19389" y="5380"/>
                </a:cubicBezTo>
                <a:cubicBezTo>
                  <a:pt x="20255" y="4610"/>
                  <a:pt x="21006" y="3650"/>
                  <a:pt x="21600" y="2556"/>
                </a:cubicBezTo>
                <a:cubicBezTo>
                  <a:pt x="21600" y="2556"/>
                  <a:pt x="21600" y="2556"/>
                  <a:pt x="21600" y="2556"/>
                </a:cubicBezTo>
                <a:close/>
                <a:moveTo>
                  <a:pt x="21600" y="2556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465246" y="4814198"/>
            <a:ext cx="110916" cy="110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362" y="2163"/>
                </a:moveTo>
                <a:lnTo>
                  <a:pt x="18362" y="5400"/>
                </a:lnTo>
                <a:lnTo>
                  <a:pt x="16200" y="5400"/>
                </a:lnTo>
                <a:cubicBezTo>
                  <a:pt x="15551" y="5400"/>
                  <a:pt x="15119" y="5832"/>
                  <a:pt x="15119" y="6482"/>
                </a:cubicBezTo>
                <a:lnTo>
                  <a:pt x="15119" y="8638"/>
                </a:lnTo>
                <a:lnTo>
                  <a:pt x="18362" y="8638"/>
                </a:lnTo>
                <a:lnTo>
                  <a:pt x="18362" y="11881"/>
                </a:lnTo>
                <a:lnTo>
                  <a:pt x="15119" y="11881"/>
                </a:lnTo>
                <a:lnTo>
                  <a:pt x="15119" y="19438"/>
                </a:lnTo>
                <a:lnTo>
                  <a:pt x="11881" y="19438"/>
                </a:lnTo>
                <a:lnTo>
                  <a:pt x="11881" y="11881"/>
                </a:lnTo>
                <a:lnTo>
                  <a:pt x="9719" y="11881"/>
                </a:lnTo>
                <a:lnTo>
                  <a:pt x="9719" y="8638"/>
                </a:lnTo>
                <a:lnTo>
                  <a:pt x="11881" y="8638"/>
                </a:lnTo>
                <a:lnTo>
                  <a:pt x="11881" y="5938"/>
                </a:lnTo>
                <a:cubicBezTo>
                  <a:pt x="11881" y="3888"/>
                  <a:pt x="13606" y="2163"/>
                  <a:pt x="15662" y="2163"/>
                </a:cubicBezTo>
                <a:cubicBezTo>
                  <a:pt x="15662" y="2163"/>
                  <a:pt x="18362" y="2163"/>
                  <a:pt x="18362" y="2163"/>
                </a:cubicBezTo>
                <a:close/>
                <a:moveTo>
                  <a:pt x="19438" y="0"/>
                </a:moveTo>
                <a:lnTo>
                  <a:pt x="2163" y="0"/>
                </a:lnTo>
                <a:cubicBezTo>
                  <a:pt x="971" y="0"/>
                  <a:pt x="0" y="971"/>
                  <a:pt x="0" y="2163"/>
                </a:cubicBezTo>
                <a:lnTo>
                  <a:pt x="0" y="19438"/>
                </a:lnTo>
                <a:cubicBezTo>
                  <a:pt x="0" y="20630"/>
                  <a:pt x="971" y="21600"/>
                  <a:pt x="2163" y="21600"/>
                </a:cubicBezTo>
                <a:lnTo>
                  <a:pt x="19438" y="21600"/>
                </a:lnTo>
                <a:cubicBezTo>
                  <a:pt x="20630" y="21600"/>
                  <a:pt x="21600" y="20630"/>
                  <a:pt x="21600" y="19438"/>
                </a:cubicBezTo>
                <a:lnTo>
                  <a:pt x="21600" y="2163"/>
                </a:lnTo>
                <a:cubicBezTo>
                  <a:pt x="21600" y="971"/>
                  <a:pt x="20630" y="0"/>
                  <a:pt x="19438" y="0"/>
                </a:cubicBezTo>
                <a:cubicBezTo>
                  <a:pt x="19438" y="0"/>
                  <a:pt x="19438" y="0"/>
                  <a:pt x="19438" y="0"/>
                </a:cubicBezTo>
                <a:close/>
                <a:moveTo>
                  <a:pt x="19438" y="0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8787575" y="4816904"/>
            <a:ext cx="165149" cy="105496"/>
          </a:xfrm>
          <a:custGeom>
            <a:avLst/>
            <a:gdLst/>
            <a:ahLst/>
            <a:cxnLst/>
            <a:rect l="l" t="t" r="r" b="b"/>
            <a:pathLst>
              <a:path w="21574" h="21486" extrusionOk="0">
                <a:moveTo>
                  <a:pt x="21169" y="9121"/>
                </a:moveTo>
                <a:lnTo>
                  <a:pt x="19513" y="9121"/>
                </a:lnTo>
                <a:lnTo>
                  <a:pt x="19513" y="6544"/>
                </a:lnTo>
                <a:cubicBezTo>
                  <a:pt x="19513" y="6195"/>
                  <a:pt x="19331" y="5914"/>
                  <a:pt x="19108" y="5914"/>
                </a:cubicBezTo>
                <a:lnTo>
                  <a:pt x="17714" y="5914"/>
                </a:lnTo>
                <a:cubicBezTo>
                  <a:pt x="17491" y="5914"/>
                  <a:pt x="17309" y="6195"/>
                  <a:pt x="17309" y="6544"/>
                </a:cubicBezTo>
                <a:lnTo>
                  <a:pt x="17309" y="9121"/>
                </a:lnTo>
                <a:lnTo>
                  <a:pt x="15653" y="9121"/>
                </a:lnTo>
                <a:cubicBezTo>
                  <a:pt x="15428" y="9121"/>
                  <a:pt x="15247" y="9404"/>
                  <a:pt x="15247" y="9753"/>
                </a:cubicBezTo>
                <a:lnTo>
                  <a:pt x="15247" y="11921"/>
                </a:lnTo>
                <a:cubicBezTo>
                  <a:pt x="15247" y="12270"/>
                  <a:pt x="15428" y="12553"/>
                  <a:pt x="15653" y="12553"/>
                </a:cubicBezTo>
                <a:lnTo>
                  <a:pt x="17309" y="12553"/>
                </a:lnTo>
                <a:lnTo>
                  <a:pt x="17309" y="15130"/>
                </a:lnTo>
                <a:cubicBezTo>
                  <a:pt x="17309" y="15479"/>
                  <a:pt x="17491" y="15762"/>
                  <a:pt x="17714" y="15762"/>
                </a:cubicBezTo>
                <a:lnTo>
                  <a:pt x="19108" y="15762"/>
                </a:lnTo>
                <a:cubicBezTo>
                  <a:pt x="19331" y="15762"/>
                  <a:pt x="19513" y="15479"/>
                  <a:pt x="19513" y="15130"/>
                </a:cubicBezTo>
                <a:lnTo>
                  <a:pt x="19513" y="12553"/>
                </a:lnTo>
                <a:lnTo>
                  <a:pt x="21169" y="12553"/>
                </a:lnTo>
                <a:cubicBezTo>
                  <a:pt x="21393" y="12553"/>
                  <a:pt x="21574" y="12270"/>
                  <a:pt x="21574" y="11921"/>
                </a:cubicBezTo>
                <a:lnTo>
                  <a:pt x="21574" y="9753"/>
                </a:lnTo>
                <a:cubicBezTo>
                  <a:pt x="21574" y="9404"/>
                  <a:pt x="21393" y="9121"/>
                  <a:pt x="21169" y="9121"/>
                </a:cubicBezTo>
                <a:close/>
                <a:moveTo>
                  <a:pt x="7107" y="9603"/>
                </a:moveTo>
                <a:lnTo>
                  <a:pt x="7107" y="12241"/>
                </a:lnTo>
                <a:cubicBezTo>
                  <a:pt x="7107" y="12637"/>
                  <a:pt x="7314" y="12960"/>
                  <a:pt x="7569" y="12960"/>
                </a:cubicBezTo>
                <a:lnTo>
                  <a:pt x="10940" y="12960"/>
                </a:lnTo>
                <a:cubicBezTo>
                  <a:pt x="10349" y="15563"/>
                  <a:pt x="8746" y="17430"/>
                  <a:pt x="6870" y="17408"/>
                </a:cubicBezTo>
                <a:cubicBezTo>
                  <a:pt x="4594" y="17382"/>
                  <a:pt x="2712" y="14548"/>
                  <a:pt x="2623" y="11008"/>
                </a:cubicBezTo>
                <a:cubicBezTo>
                  <a:pt x="2529" y="7212"/>
                  <a:pt x="4485" y="4078"/>
                  <a:pt x="6902" y="4078"/>
                </a:cubicBezTo>
                <a:cubicBezTo>
                  <a:pt x="8007" y="4078"/>
                  <a:pt x="9016" y="4733"/>
                  <a:pt x="9776" y="5808"/>
                </a:cubicBezTo>
                <a:cubicBezTo>
                  <a:pt x="9957" y="6063"/>
                  <a:pt x="10231" y="6064"/>
                  <a:pt x="10409" y="5804"/>
                </a:cubicBezTo>
                <a:lnTo>
                  <a:pt x="11647" y="3991"/>
                </a:lnTo>
                <a:cubicBezTo>
                  <a:pt x="11840" y="3707"/>
                  <a:pt x="11840" y="3228"/>
                  <a:pt x="11648" y="2944"/>
                </a:cubicBezTo>
                <a:cubicBezTo>
                  <a:pt x="10442" y="1165"/>
                  <a:pt x="8824" y="57"/>
                  <a:pt x="7040" y="2"/>
                </a:cubicBezTo>
                <a:cubicBezTo>
                  <a:pt x="3235" y="-114"/>
                  <a:pt x="27" y="4743"/>
                  <a:pt x="0" y="10667"/>
                </a:cubicBezTo>
                <a:cubicBezTo>
                  <a:pt x="-26" y="16636"/>
                  <a:pt x="3074" y="21486"/>
                  <a:pt x="6902" y="21486"/>
                </a:cubicBezTo>
                <a:cubicBezTo>
                  <a:pt x="10584" y="21486"/>
                  <a:pt x="13591" y="16999"/>
                  <a:pt x="13793" y="11347"/>
                </a:cubicBezTo>
                <a:cubicBezTo>
                  <a:pt x="13798" y="11277"/>
                  <a:pt x="13802" y="8882"/>
                  <a:pt x="13802" y="8882"/>
                </a:cubicBezTo>
                <a:lnTo>
                  <a:pt x="7569" y="8882"/>
                </a:lnTo>
                <a:cubicBezTo>
                  <a:pt x="7314" y="8882"/>
                  <a:pt x="7107" y="9205"/>
                  <a:pt x="7107" y="9603"/>
                </a:cubicBezTo>
                <a:close/>
                <a:moveTo>
                  <a:pt x="7107" y="9603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4774155" y="4769645"/>
            <a:ext cx="30861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411957" y="4731545"/>
            <a:ext cx="42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 b="1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lvl="1" indent="0" algn="ctr" rtl="0">
              <a:spcBef>
                <a:spcPts val="0"/>
              </a:spcBef>
              <a:buNone/>
              <a:defRPr sz="800" b="1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lvl="2" indent="0" algn="ctr" rtl="0">
              <a:spcBef>
                <a:spcPts val="0"/>
              </a:spcBef>
              <a:buNone/>
              <a:defRPr sz="800" b="1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lvl="3" indent="0" algn="ctr" rtl="0">
              <a:spcBef>
                <a:spcPts val="0"/>
              </a:spcBef>
              <a:buNone/>
              <a:defRPr sz="800" b="1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lvl="4" indent="0" algn="ctr" rtl="0">
              <a:spcBef>
                <a:spcPts val="0"/>
              </a:spcBef>
              <a:buNone/>
              <a:defRPr sz="800" b="1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lvl="5" indent="0" algn="ctr" rtl="0">
              <a:spcBef>
                <a:spcPts val="0"/>
              </a:spcBef>
              <a:buNone/>
              <a:defRPr sz="800" b="1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lvl="6" indent="0" algn="ctr" rtl="0">
              <a:spcBef>
                <a:spcPts val="0"/>
              </a:spcBef>
              <a:buNone/>
              <a:defRPr sz="800" b="1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lvl="7" indent="0" algn="ctr" rtl="0">
              <a:spcBef>
                <a:spcPts val="0"/>
              </a:spcBef>
              <a:buNone/>
              <a:defRPr sz="800" b="1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lvl="8" indent="0" algn="ctr" rtl="0">
              <a:spcBef>
                <a:spcPts val="0"/>
              </a:spcBef>
              <a:buNone/>
              <a:defRPr sz="800" b="1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834630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35731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85180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 rot="-2690206">
            <a:off x="243804" y="4832473"/>
            <a:ext cx="74459" cy="74670"/>
          </a:xfrm>
          <a:prstGeom prst="halfFrame">
            <a:avLst>
              <a:gd name="adj1" fmla="val 0"/>
              <a:gd name="adj2" fmla="val 0"/>
            </a:avLst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/>
          <p:nvPr/>
        </p:nvSpPr>
        <p:spPr>
          <a:xfrm rot="8090206">
            <a:off x="928623" y="4832685"/>
            <a:ext cx="74459" cy="74246"/>
          </a:xfrm>
          <a:prstGeom prst="halfFrame">
            <a:avLst>
              <a:gd name="adj1" fmla="val 0"/>
              <a:gd name="adj2" fmla="val 0"/>
            </a:avLst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732043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033144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382593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095833" y="4808361"/>
            <a:ext cx="150876" cy="1225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56"/>
                </a:moveTo>
                <a:cubicBezTo>
                  <a:pt x="20805" y="2990"/>
                  <a:pt x="19951" y="3284"/>
                  <a:pt x="19055" y="3415"/>
                </a:cubicBezTo>
                <a:cubicBezTo>
                  <a:pt x="19970" y="2740"/>
                  <a:pt x="20673" y="1672"/>
                  <a:pt x="21003" y="399"/>
                </a:cubicBezTo>
                <a:cubicBezTo>
                  <a:pt x="20147" y="1023"/>
                  <a:pt x="19199" y="1477"/>
                  <a:pt x="18189" y="1721"/>
                </a:cubicBezTo>
                <a:cubicBezTo>
                  <a:pt x="17381" y="662"/>
                  <a:pt x="16229" y="0"/>
                  <a:pt x="14954" y="0"/>
                </a:cubicBezTo>
                <a:cubicBezTo>
                  <a:pt x="12507" y="0"/>
                  <a:pt x="10523" y="2441"/>
                  <a:pt x="10523" y="5453"/>
                </a:cubicBezTo>
                <a:cubicBezTo>
                  <a:pt x="10523" y="5880"/>
                  <a:pt x="10562" y="6296"/>
                  <a:pt x="10638" y="6695"/>
                </a:cubicBezTo>
                <a:cubicBezTo>
                  <a:pt x="6955" y="6468"/>
                  <a:pt x="3690" y="4297"/>
                  <a:pt x="1504" y="998"/>
                </a:cubicBezTo>
                <a:cubicBezTo>
                  <a:pt x="1122" y="1803"/>
                  <a:pt x="904" y="2739"/>
                  <a:pt x="904" y="3739"/>
                </a:cubicBezTo>
                <a:cubicBezTo>
                  <a:pt x="904" y="5631"/>
                  <a:pt x="1686" y="7300"/>
                  <a:pt x="2876" y="8278"/>
                </a:cubicBezTo>
                <a:cubicBezTo>
                  <a:pt x="2149" y="8250"/>
                  <a:pt x="1466" y="8004"/>
                  <a:pt x="868" y="7596"/>
                </a:cubicBezTo>
                <a:cubicBezTo>
                  <a:pt x="867" y="7619"/>
                  <a:pt x="867" y="7642"/>
                  <a:pt x="867" y="7665"/>
                </a:cubicBezTo>
                <a:cubicBezTo>
                  <a:pt x="867" y="10307"/>
                  <a:pt x="2395" y="12510"/>
                  <a:pt x="4423" y="13011"/>
                </a:cubicBezTo>
                <a:cubicBezTo>
                  <a:pt x="4051" y="13136"/>
                  <a:pt x="3659" y="13203"/>
                  <a:pt x="3255" y="13203"/>
                </a:cubicBezTo>
                <a:cubicBezTo>
                  <a:pt x="2969" y="13203"/>
                  <a:pt x="2692" y="13169"/>
                  <a:pt x="2421" y="13105"/>
                </a:cubicBezTo>
                <a:cubicBezTo>
                  <a:pt x="2985" y="15271"/>
                  <a:pt x="4622" y="16848"/>
                  <a:pt x="6561" y="16892"/>
                </a:cubicBezTo>
                <a:cubicBezTo>
                  <a:pt x="5044" y="18355"/>
                  <a:pt x="3134" y="19226"/>
                  <a:pt x="1057" y="19226"/>
                </a:cubicBezTo>
                <a:cubicBezTo>
                  <a:pt x="699" y="19226"/>
                  <a:pt x="347" y="19201"/>
                  <a:pt x="0" y="19149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4" y="21600"/>
                  <a:pt x="19401" y="13291"/>
                  <a:pt x="19401" y="6085"/>
                </a:cubicBezTo>
                <a:cubicBezTo>
                  <a:pt x="19401" y="5848"/>
                  <a:pt x="19397" y="5613"/>
                  <a:pt x="19389" y="5380"/>
                </a:cubicBezTo>
                <a:cubicBezTo>
                  <a:pt x="20255" y="4610"/>
                  <a:pt x="21006" y="3650"/>
                  <a:pt x="21600" y="2556"/>
                </a:cubicBezTo>
                <a:cubicBezTo>
                  <a:pt x="21600" y="2556"/>
                  <a:pt x="21600" y="2556"/>
                  <a:pt x="21600" y="2556"/>
                </a:cubicBezTo>
                <a:close/>
                <a:moveTo>
                  <a:pt x="21600" y="2556"/>
                </a:move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8465246" y="4814198"/>
            <a:ext cx="110916" cy="110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362" y="2163"/>
                </a:moveTo>
                <a:lnTo>
                  <a:pt x="18362" y="5400"/>
                </a:lnTo>
                <a:lnTo>
                  <a:pt x="16200" y="5400"/>
                </a:lnTo>
                <a:cubicBezTo>
                  <a:pt x="15551" y="5400"/>
                  <a:pt x="15119" y="5832"/>
                  <a:pt x="15119" y="6482"/>
                </a:cubicBezTo>
                <a:lnTo>
                  <a:pt x="15119" y="8638"/>
                </a:lnTo>
                <a:lnTo>
                  <a:pt x="18362" y="8638"/>
                </a:lnTo>
                <a:lnTo>
                  <a:pt x="18362" y="11881"/>
                </a:lnTo>
                <a:lnTo>
                  <a:pt x="15119" y="11881"/>
                </a:lnTo>
                <a:lnTo>
                  <a:pt x="15119" y="19438"/>
                </a:lnTo>
                <a:lnTo>
                  <a:pt x="11881" y="19438"/>
                </a:lnTo>
                <a:lnTo>
                  <a:pt x="11881" y="11881"/>
                </a:lnTo>
                <a:lnTo>
                  <a:pt x="9719" y="11881"/>
                </a:lnTo>
                <a:lnTo>
                  <a:pt x="9719" y="8638"/>
                </a:lnTo>
                <a:lnTo>
                  <a:pt x="11881" y="8638"/>
                </a:lnTo>
                <a:lnTo>
                  <a:pt x="11881" y="5938"/>
                </a:lnTo>
                <a:cubicBezTo>
                  <a:pt x="11881" y="3888"/>
                  <a:pt x="13606" y="2163"/>
                  <a:pt x="15662" y="2163"/>
                </a:cubicBezTo>
                <a:cubicBezTo>
                  <a:pt x="15662" y="2163"/>
                  <a:pt x="18362" y="2163"/>
                  <a:pt x="18362" y="2163"/>
                </a:cubicBezTo>
                <a:close/>
                <a:moveTo>
                  <a:pt x="19438" y="0"/>
                </a:moveTo>
                <a:lnTo>
                  <a:pt x="2163" y="0"/>
                </a:lnTo>
                <a:cubicBezTo>
                  <a:pt x="971" y="0"/>
                  <a:pt x="0" y="971"/>
                  <a:pt x="0" y="2163"/>
                </a:cubicBezTo>
                <a:lnTo>
                  <a:pt x="0" y="19438"/>
                </a:lnTo>
                <a:cubicBezTo>
                  <a:pt x="0" y="20630"/>
                  <a:pt x="971" y="21600"/>
                  <a:pt x="2163" y="21600"/>
                </a:cubicBezTo>
                <a:lnTo>
                  <a:pt x="19438" y="21600"/>
                </a:lnTo>
                <a:cubicBezTo>
                  <a:pt x="20630" y="21600"/>
                  <a:pt x="21600" y="20630"/>
                  <a:pt x="21600" y="19438"/>
                </a:cubicBezTo>
                <a:lnTo>
                  <a:pt x="21600" y="2163"/>
                </a:lnTo>
                <a:cubicBezTo>
                  <a:pt x="21600" y="971"/>
                  <a:pt x="20630" y="0"/>
                  <a:pt x="19438" y="0"/>
                </a:cubicBezTo>
                <a:cubicBezTo>
                  <a:pt x="19438" y="0"/>
                  <a:pt x="19438" y="0"/>
                  <a:pt x="19438" y="0"/>
                </a:cubicBezTo>
                <a:close/>
                <a:moveTo>
                  <a:pt x="19438" y="0"/>
                </a:move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787575" y="4816904"/>
            <a:ext cx="165149" cy="105496"/>
          </a:xfrm>
          <a:custGeom>
            <a:avLst/>
            <a:gdLst/>
            <a:ahLst/>
            <a:cxnLst/>
            <a:rect l="l" t="t" r="r" b="b"/>
            <a:pathLst>
              <a:path w="21574" h="21486" extrusionOk="0">
                <a:moveTo>
                  <a:pt x="21169" y="9121"/>
                </a:moveTo>
                <a:lnTo>
                  <a:pt x="19513" y="9121"/>
                </a:lnTo>
                <a:lnTo>
                  <a:pt x="19513" y="6544"/>
                </a:lnTo>
                <a:cubicBezTo>
                  <a:pt x="19513" y="6195"/>
                  <a:pt x="19331" y="5914"/>
                  <a:pt x="19108" y="5914"/>
                </a:cubicBezTo>
                <a:lnTo>
                  <a:pt x="17714" y="5914"/>
                </a:lnTo>
                <a:cubicBezTo>
                  <a:pt x="17491" y="5914"/>
                  <a:pt x="17309" y="6195"/>
                  <a:pt x="17309" y="6544"/>
                </a:cubicBezTo>
                <a:lnTo>
                  <a:pt x="17309" y="9121"/>
                </a:lnTo>
                <a:lnTo>
                  <a:pt x="15653" y="9121"/>
                </a:lnTo>
                <a:cubicBezTo>
                  <a:pt x="15428" y="9121"/>
                  <a:pt x="15247" y="9404"/>
                  <a:pt x="15247" y="9753"/>
                </a:cubicBezTo>
                <a:lnTo>
                  <a:pt x="15247" y="11921"/>
                </a:lnTo>
                <a:cubicBezTo>
                  <a:pt x="15247" y="12270"/>
                  <a:pt x="15428" y="12553"/>
                  <a:pt x="15653" y="12553"/>
                </a:cubicBezTo>
                <a:lnTo>
                  <a:pt x="17309" y="12553"/>
                </a:lnTo>
                <a:lnTo>
                  <a:pt x="17309" y="15130"/>
                </a:lnTo>
                <a:cubicBezTo>
                  <a:pt x="17309" y="15479"/>
                  <a:pt x="17491" y="15762"/>
                  <a:pt x="17714" y="15762"/>
                </a:cubicBezTo>
                <a:lnTo>
                  <a:pt x="19108" y="15762"/>
                </a:lnTo>
                <a:cubicBezTo>
                  <a:pt x="19331" y="15762"/>
                  <a:pt x="19513" y="15479"/>
                  <a:pt x="19513" y="15130"/>
                </a:cubicBezTo>
                <a:lnTo>
                  <a:pt x="19513" y="12553"/>
                </a:lnTo>
                <a:lnTo>
                  <a:pt x="21169" y="12553"/>
                </a:lnTo>
                <a:cubicBezTo>
                  <a:pt x="21393" y="12553"/>
                  <a:pt x="21574" y="12270"/>
                  <a:pt x="21574" y="11921"/>
                </a:cubicBezTo>
                <a:lnTo>
                  <a:pt x="21574" y="9753"/>
                </a:lnTo>
                <a:cubicBezTo>
                  <a:pt x="21574" y="9404"/>
                  <a:pt x="21393" y="9121"/>
                  <a:pt x="21169" y="9121"/>
                </a:cubicBezTo>
                <a:close/>
                <a:moveTo>
                  <a:pt x="7107" y="9603"/>
                </a:moveTo>
                <a:lnTo>
                  <a:pt x="7107" y="12241"/>
                </a:lnTo>
                <a:cubicBezTo>
                  <a:pt x="7107" y="12637"/>
                  <a:pt x="7314" y="12960"/>
                  <a:pt x="7569" y="12960"/>
                </a:cubicBezTo>
                <a:lnTo>
                  <a:pt x="10940" y="12960"/>
                </a:lnTo>
                <a:cubicBezTo>
                  <a:pt x="10349" y="15563"/>
                  <a:pt x="8746" y="17430"/>
                  <a:pt x="6870" y="17408"/>
                </a:cubicBezTo>
                <a:cubicBezTo>
                  <a:pt x="4594" y="17382"/>
                  <a:pt x="2712" y="14548"/>
                  <a:pt x="2623" y="11008"/>
                </a:cubicBezTo>
                <a:cubicBezTo>
                  <a:pt x="2529" y="7212"/>
                  <a:pt x="4485" y="4078"/>
                  <a:pt x="6902" y="4078"/>
                </a:cubicBezTo>
                <a:cubicBezTo>
                  <a:pt x="8007" y="4078"/>
                  <a:pt x="9016" y="4733"/>
                  <a:pt x="9776" y="5808"/>
                </a:cubicBezTo>
                <a:cubicBezTo>
                  <a:pt x="9957" y="6063"/>
                  <a:pt x="10231" y="6064"/>
                  <a:pt x="10409" y="5804"/>
                </a:cubicBezTo>
                <a:lnTo>
                  <a:pt x="11647" y="3991"/>
                </a:lnTo>
                <a:cubicBezTo>
                  <a:pt x="11840" y="3707"/>
                  <a:pt x="11840" y="3228"/>
                  <a:pt x="11648" y="2944"/>
                </a:cubicBezTo>
                <a:cubicBezTo>
                  <a:pt x="10442" y="1165"/>
                  <a:pt x="8824" y="57"/>
                  <a:pt x="7040" y="2"/>
                </a:cubicBezTo>
                <a:cubicBezTo>
                  <a:pt x="3235" y="-114"/>
                  <a:pt x="27" y="4743"/>
                  <a:pt x="0" y="10667"/>
                </a:cubicBezTo>
                <a:cubicBezTo>
                  <a:pt x="-26" y="16636"/>
                  <a:pt x="3074" y="21486"/>
                  <a:pt x="6902" y="21486"/>
                </a:cubicBezTo>
                <a:cubicBezTo>
                  <a:pt x="10584" y="21486"/>
                  <a:pt x="13591" y="16999"/>
                  <a:pt x="13793" y="11347"/>
                </a:cubicBezTo>
                <a:cubicBezTo>
                  <a:pt x="13798" y="11277"/>
                  <a:pt x="13802" y="8882"/>
                  <a:pt x="13802" y="8882"/>
                </a:cubicBezTo>
                <a:lnTo>
                  <a:pt x="7569" y="8882"/>
                </a:lnTo>
                <a:cubicBezTo>
                  <a:pt x="7314" y="8882"/>
                  <a:pt x="7107" y="9205"/>
                  <a:pt x="7107" y="9603"/>
                </a:cubicBezTo>
                <a:close/>
                <a:moveTo>
                  <a:pt x="7107" y="9603"/>
                </a:move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774155" y="4769645"/>
            <a:ext cx="30861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62626"/>
              </a:gs>
              <a:gs pos="100000">
                <a:srgbClr val="3E4143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411957" y="4731545"/>
            <a:ext cx="42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lvl="1" indent="0" algn="ct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lvl="2" indent="0" algn="ct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lvl="3" indent="0" algn="ct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lvl="4" indent="0" algn="ct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lvl="5" indent="0" algn="ct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lvl="6" indent="0" algn="ct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lvl="7" indent="0" algn="ct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lvl="8" indent="0" algn="ctr" rtl="0">
              <a:spcBef>
                <a:spcPts val="0"/>
              </a:spcBef>
              <a:buNone/>
              <a:defRPr sz="8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834630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35731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85180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/>
          <p:nvPr/>
        </p:nvSpPr>
        <p:spPr>
          <a:xfrm rot="-2690206">
            <a:off x="243804" y="4832473"/>
            <a:ext cx="74459" cy="74670"/>
          </a:xfrm>
          <a:prstGeom prst="halfFrame">
            <a:avLst>
              <a:gd name="adj1" fmla="val 0"/>
              <a:gd name="adj2" fmla="val 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/>
          <p:nvPr/>
        </p:nvSpPr>
        <p:spPr>
          <a:xfrm rot="8090206">
            <a:off x="928623" y="4832685"/>
            <a:ext cx="74459" cy="74246"/>
          </a:xfrm>
          <a:prstGeom prst="halfFrame">
            <a:avLst>
              <a:gd name="adj1" fmla="val 0"/>
              <a:gd name="adj2" fmla="val 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8732043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8033144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8382593" y="4731545"/>
            <a:ext cx="276300" cy="276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8095833" y="4808361"/>
            <a:ext cx="150876" cy="1225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56"/>
                </a:moveTo>
                <a:cubicBezTo>
                  <a:pt x="20805" y="2990"/>
                  <a:pt x="19951" y="3284"/>
                  <a:pt x="19055" y="3415"/>
                </a:cubicBezTo>
                <a:cubicBezTo>
                  <a:pt x="19970" y="2740"/>
                  <a:pt x="20673" y="1672"/>
                  <a:pt x="21003" y="399"/>
                </a:cubicBezTo>
                <a:cubicBezTo>
                  <a:pt x="20147" y="1023"/>
                  <a:pt x="19199" y="1477"/>
                  <a:pt x="18189" y="1721"/>
                </a:cubicBezTo>
                <a:cubicBezTo>
                  <a:pt x="17381" y="662"/>
                  <a:pt x="16229" y="0"/>
                  <a:pt x="14954" y="0"/>
                </a:cubicBezTo>
                <a:cubicBezTo>
                  <a:pt x="12507" y="0"/>
                  <a:pt x="10523" y="2441"/>
                  <a:pt x="10523" y="5453"/>
                </a:cubicBezTo>
                <a:cubicBezTo>
                  <a:pt x="10523" y="5880"/>
                  <a:pt x="10562" y="6296"/>
                  <a:pt x="10638" y="6695"/>
                </a:cubicBezTo>
                <a:cubicBezTo>
                  <a:pt x="6955" y="6468"/>
                  <a:pt x="3690" y="4297"/>
                  <a:pt x="1504" y="998"/>
                </a:cubicBezTo>
                <a:cubicBezTo>
                  <a:pt x="1122" y="1803"/>
                  <a:pt x="904" y="2739"/>
                  <a:pt x="904" y="3739"/>
                </a:cubicBezTo>
                <a:cubicBezTo>
                  <a:pt x="904" y="5631"/>
                  <a:pt x="1686" y="7300"/>
                  <a:pt x="2876" y="8278"/>
                </a:cubicBezTo>
                <a:cubicBezTo>
                  <a:pt x="2149" y="8250"/>
                  <a:pt x="1466" y="8004"/>
                  <a:pt x="868" y="7596"/>
                </a:cubicBezTo>
                <a:cubicBezTo>
                  <a:pt x="867" y="7619"/>
                  <a:pt x="867" y="7642"/>
                  <a:pt x="867" y="7665"/>
                </a:cubicBezTo>
                <a:cubicBezTo>
                  <a:pt x="867" y="10307"/>
                  <a:pt x="2395" y="12510"/>
                  <a:pt x="4423" y="13011"/>
                </a:cubicBezTo>
                <a:cubicBezTo>
                  <a:pt x="4051" y="13136"/>
                  <a:pt x="3659" y="13203"/>
                  <a:pt x="3255" y="13203"/>
                </a:cubicBezTo>
                <a:cubicBezTo>
                  <a:pt x="2969" y="13203"/>
                  <a:pt x="2692" y="13169"/>
                  <a:pt x="2421" y="13105"/>
                </a:cubicBezTo>
                <a:cubicBezTo>
                  <a:pt x="2985" y="15271"/>
                  <a:pt x="4622" y="16848"/>
                  <a:pt x="6561" y="16892"/>
                </a:cubicBezTo>
                <a:cubicBezTo>
                  <a:pt x="5044" y="18355"/>
                  <a:pt x="3134" y="19226"/>
                  <a:pt x="1057" y="19226"/>
                </a:cubicBezTo>
                <a:cubicBezTo>
                  <a:pt x="699" y="19226"/>
                  <a:pt x="347" y="19201"/>
                  <a:pt x="0" y="19149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4" y="21600"/>
                  <a:pt x="19401" y="13291"/>
                  <a:pt x="19401" y="6085"/>
                </a:cubicBezTo>
                <a:cubicBezTo>
                  <a:pt x="19401" y="5848"/>
                  <a:pt x="19397" y="5613"/>
                  <a:pt x="19389" y="5380"/>
                </a:cubicBezTo>
                <a:cubicBezTo>
                  <a:pt x="20255" y="4610"/>
                  <a:pt x="21006" y="3650"/>
                  <a:pt x="21600" y="2556"/>
                </a:cubicBezTo>
                <a:cubicBezTo>
                  <a:pt x="21600" y="2556"/>
                  <a:pt x="21600" y="2556"/>
                  <a:pt x="21600" y="2556"/>
                </a:cubicBezTo>
                <a:close/>
                <a:moveTo>
                  <a:pt x="21600" y="2556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8465246" y="4814198"/>
            <a:ext cx="110916" cy="110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362" y="2163"/>
                </a:moveTo>
                <a:lnTo>
                  <a:pt x="18362" y="5400"/>
                </a:lnTo>
                <a:lnTo>
                  <a:pt x="16200" y="5400"/>
                </a:lnTo>
                <a:cubicBezTo>
                  <a:pt x="15551" y="5400"/>
                  <a:pt x="15119" y="5832"/>
                  <a:pt x="15119" y="6482"/>
                </a:cubicBezTo>
                <a:lnTo>
                  <a:pt x="15119" y="8638"/>
                </a:lnTo>
                <a:lnTo>
                  <a:pt x="18362" y="8638"/>
                </a:lnTo>
                <a:lnTo>
                  <a:pt x="18362" y="11881"/>
                </a:lnTo>
                <a:lnTo>
                  <a:pt x="15119" y="11881"/>
                </a:lnTo>
                <a:lnTo>
                  <a:pt x="15119" y="19438"/>
                </a:lnTo>
                <a:lnTo>
                  <a:pt x="11881" y="19438"/>
                </a:lnTo>
                <a:lnTo>
                  <a:pt x="11881" y="11881"/>
                </a:lnTo>
                <a:lnTo>
                  <a:pt x="9719" y="11881"/>
                </a:lnTo>
                <a:lnTo>
                  <a:pt x="9719" y="8638"/>
                </a:lnTo>
                <a:lnTo>
                  <a:pt x="11881" y="8638"/>
                </a:lnTo>
                <a:lnTo>
                  <a:pt x="11881" y="5938"/>
                </a:lnTo>
                <a:cubicBezTo>
                  <a:pt x="11881" y="3888"/>
                  <a:pt x="13606" y="2163"/>
                  <a:pt x="15662" y="2163"/>
                </a:cubicBezTo>
                <a:cubicBezTo>
                  <a:pt x="15662" y="2163"/>
                  <a:pt x="18362" y="2163"/>
                  <a:pt x="18362" y="2163"/>
                </a:cubicBezTo>
                <a:close/>
                <a:moveTo>
                  <a:pt x="19438" y="0"/>
                </a:moveTo>
                <a:lnTo>
                  <a:pt x="2163" y="0"/>
                </a:lnTo>
                <a:cubicBezTo>
                  <a:pt x="971" y="0"/>
                  <a:pt x="0" y="971"/>
                  <a:pt x="0" y="2163"/>
                </a:cubicBezTo>
                <a:lnTo>
                  <a:pt x="0" y="19438"/>
                </a:lnTo>
                <a:cubicBezTo>
                  <a:pt x="0" y="20630"/>
                  <a:pt x="971" y="21600"/>
                  <a:pt x="2163" y="21600"/>
                </a:cubicBezTo>
                <a:lnTo>
                  <a:pt x="19438" y="21600"/>
                </a:lnTo>
                <a:cubicBezTo>
                  <a:pt x="20630" y="21600"/>
                  <a:pt x="21600" y="20630"/>
                  <a:pt x="21600" y="19438"/>
                </a:cubicBezTo>
                <a:lnTo>
                  <a:pt x="21600" y="2163"/>
                </a:lnTo>
                <a:cubicBezTo>
                  <a:pt x="21600" y="971"/>
                  <a:pt x="20630" y="0"/>
                  <a:pt x="19438" y="0"/>
                </a:cubicBezTo>
                <a:cubicBezTo>
                  <a:pt x="19438" y="0"/>
                  <a:pt x="19438" y="0"/>
                  <a:pt x="19438" y="0"/>
                </a:cubicBezTo>
                <a:close/>
                <a:moveTo>
                  <a:pt x="19438" y="0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8787575" y="4816904"/>
            <a:ext cx="165149" cy="105496"/>
          </a:xfrm>
          <a:custGeom>
            <a:avLst/>
            <a:gdLst/>
            <a:ahLst/>
            <a:cxnLst/>
            <a:rect l="l" t="t" r="r" b="b"/>
            <a:pathLst>
              <a:path w="21574" h="21486" extrusionOk="0">
                <a:moveTo>
                  <a:pt x="21169" y="9121"/>
                </a:moveTo>
                <a:lnTo>
                  <a:pt x="19513" y="9121"/>
                </a:lnTo>
                <a:lnTo>
                  <a:pt x="19513" y="6544"/>
                </a:lnTo>
                <a:cubicBezTo>
                  <a:pt x="19513" y="6195"/>
                  <a:pt x="19331" y="5914"/>
                  <a:pt x="19108" y="5914"/>
                </a:cubicBezTo>
                <a:lnTo>
                  <a:pt x="17714" y="5914"/>
                </a:lnTo>
                <a:cubicBezTo>
                  <a:pt x="17491" y="5914"/>
                  <a:pt x="17309" y="6195"/>
                  <a:pt x="17309" y="6544"/>
                </a:cubicBezTo>
                <a:lnTo>
                  <a:pt x="17309" y="9121"/>
                </a:lnTo>
                <a:lnTo>
                  <a:pt x="15653" y="9121"/>
                </a:lnTo>
                <a:cubicBezTo>
                  <a:pt x="15428" y="9121"/>
                  <a:pt x="15247" y="9404"/>
                  <a:pt x="15247" y="9753"/>
                </a:cubicBezTo>
                <a:lnTo>
                  <a:pt x="15247" y="11921"/>
                </a:lnTo>
                <a:cubicBezTo>
                  <a:pt x="15247" y="12270"/>
                  <a:pt x="15428" y="12553"/>
                  <a:pt x="15653" y="12553"/>
                </a:cubicBezTo>
                <a:lnTo>
                  <a:pt x="17309" y="12553"/>
                </a:lnTo>
                <a:lnTo>
                  <a:pt x="17309" y="15130"/>
                </a:lnTo>
                <a:cubicBezTo>
                  <a:pt x="17309" y="15479"/>
                  <a:pt x="17491" y="15762"/>
                  <a:pt x="17714" y="15762"/>
                </a:cubicBezTo>
                <a:lnTo>
                  <a:pt x="19108" y="15762"/>
                </a:lnTo>
                <a:cubicBezTo>
                  <a:pt x="19331" y="15762"/>
                  <a:pt x="19513" y="15479"/>
                  <a:pt x="19513" y="15130"/>
                </a:cubicBezTo>
                <a:lnTo>
                  <a:pt x="19513" y="12553"/>
                </a:lnTo>
                <a:lnTo>
                  <a:pt x="21169" y="12553"/>
                </a:lnTo>
                <a:cubicBezTo>
                  <a:pt x="21393" y="12553"/>
                  <a:pt x="21574" y="12270"/>
                  <a:pt x="21574" y="11921"/>
                </a:cubicBezTo>
                <a:lnTo>
                  <a:pt x="21574" y="9753"/>
                </a:lnTo>
                <a:cubicBezTo>
                  <a:pt x="21574" y="9404"/>
                  <a:pt x="21393" y="9121"/>
                  <a:pt x="21169" y="9121"/>
                </a:cubicBezTo>
                <a:close/>
                <a:moveTo>
                  <a:pt x="7107" y="9603"/>
                </a:moveTo>
                <a:lnTo>
                  <a:pt x="7107" y="12241"/>
                </a:lnTo>
                <a:cubicBezTo>
                  <a:pt x="7107" y="12637"/>
                  <a:pt x="7314" y="12960"/>
                  <a:pt x="7569" y="12960"/>
                </a:cubicBezTo>
                <a:lnTo>
                  <a:pt x="10940" y="12960"/>
                </a:lnTo>
                <a:cubicBezTo>
                  <a:pt x="10349" y="15563"/>
                  <a:pt x="8746" y="17430"/>
                  <a:pt x="6870" y="17408"/>
                </a:cubicBezTo>
                <a:cubicBezTo>
                  <a:pt x="4594" y="17382"/>
                  <a:pt x="2712" y="14548"/>
                  <a:pt x="2623" y="11008"/>
                </a:cubicBezTo>
                <a:cubicBezTo>
                  <a:pt x="2529" y="7212"/>
                  <a:pt x="4485" y="4078"/>
                  <a:pt x="6902" y="4078"/>
                </a:cubicBezTo>
                <a:cubicBezTo>
                  <a:pt x="8007" y="4078"/>
                  <a:pt x="9016" y="4733"/>
                  <a:pt x="9776" y="5808"/>
                </a:cubicBezTo>
                <a:cubicBezTo>
                  <a:pt x="9957" y="6063"/>
                  <a:pt x="10231" y="6064"/>
                  <a:pt x="10409" y="5804"/>
                </a:cubicBezTo>
                <a:lnTo>
                  <a:pt x="11647" y="3991"/>
                </a:lnTo>
                <a:cubicBezTo>
                  <a:pt x="11840" y="3707"/>
                  <a:pt x="11840" y="3228"/>
                  <a:pt x="11648" y="2944"/>
                </a:cubicBezTo>
                <a:cubicBezTo>
                  <a:pt x="10442" y="1165"/>
                  <a:pt x="8824" y="57"/>
                  <a:pt x="7040" y="2"/>
                </a:cubicBezTo>
                <a:cubicBezTo>
                  <a:pt x="3235" y="-114"/>
                  <a:pt x="27" y="4743"/>
                  <a:pt x="0" y="10667"/>
                </a:cubicBezTo>
                <a:cubicBezTo>
                  <a:pt x="-26" y="16636"/>
                  <a:pt x="3074" y="21486"/>
                  <a:pt x="6902" y="21486"/>
                </a:cubicBezTo>
                <a:cubicBezTo>
                  <a:pt x="10584" y="21486"/>
                  <a:pt x="13591" y="16999"/>
                  <a:pt x="13793" y="11347"/>
                </a:cubicBezTo>
                <a:cubicBezTo>
                  <a:pt x="13798" y="11277"/>
                  <a:pt x="13802" y="8882"/>
                  <a:pt x="13802" y="8882"/>
                </a:cubicBezTo>
                <a:lnTo>
                  <a:pt x="7569" y="8882"/>
                </a:lnTo>
                <a:cubicBezTo>
                  <a:pt x="7314" y="8882"/>
                  <a:pt x="7107" y="9205"/>
                  <a:pt x="7107" y="9603"/>
                </a:cubicBezTo>
                <a:close/>
                <a:moveTo>
                  <a:pt x="7107" y="9603"/>
                </a:move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4774155" y="4769645"/>
            <a:ext cx="30861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Title Page">
  <p:cSld name="20_Title Pag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485181" y="4731545"/>
            <a:ext cx="27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1" i="0" u="none" strike="noStrike" cap="non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984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730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774155" y="4769645"/>
            <a:ext cx="30861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1" i="0" u="none" strike="noStrike" cap="none">
                <a:solidFill>
                  <a:srgbClr val="A5A5A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ia.or.kr/site/nia_kor/main.d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426858" y="0"/>
            <a:ext cx="7717140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7" name="Google Shape;107;p19"/>
          <p:cNvSpPr/>
          <p:nvPr/>
        </p:nvSpPr>
        <p:spPr>
          <a:xfrm>
            <a:off x="-217750" y="6750"/>
            <a:ext cx="4746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 rot="2930829">
            <a:off x="1626447" y="-3301380"/>
            <a:ext cx="3714954" cy="860946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442913" dist="857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70700" y="1807300"/>
            <a:ext cx="4452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스마트폰 </a:t>
            </a:r>
            <a:r>
              <a:rPr lang="ko" sz="3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과의존</a:t>
            </a:r>
            <a:endParaRPr lang="en-US" altLang="ko" sz="3000" b="1" dirty="0" smtClean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실태조사 </a:t>
            </a:r>
            <a:r>
              <a:rPr lang="ko" sz="3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 sz="3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/>
          <p:nvPr/>
        </p:nvSpPr>
        <p:spPr>
          <a:xfrm>
            <a:off x="865425" y="903525"/>
            <a:ext cx="3752400" cy="3816300"/>
          </a:xfrm>
          <a:prstGeom prst="roundRect">
            <a:avLst>
              <a:gd name="adj" fmla="val 592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1022026" y="1057586"/>
            <a:ext cx="1300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주요 가설 분석</a:t>
            </a:r>
            <a:endParaRPr sz="1300"/>
          </a:p>
        </p:txBody>
      </p:sp>
      <p:sp>
        <p:nvSpPr>
          <p:cNvPr id="297" name="Google Shape;297;p28"/>
          <p:cNvSpPr txBox="1"/>
          <p:nvPr/>
        </p:nvSpPr>
        <p:spPr>
          <a:xfrm>
            <a:off x="5246850" y="1429435"/>
            <a:ext cx="33234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[주요 가설 2]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 b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나이가 10대에 가까울 수록 하루 평균 이용 시간이 높게 나타날 것이다.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8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28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 txBox="1"/>
          <p:nvPr/>
        </p:nvSpPr>
        <p:spPr>
          <a:xfrm>
            <a:off x="4771104" y="7847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데이터 분석</a:t>
            </a:r>
            <a:endParaRPr sz="1100"/>
          </a:p>
        </p:txBody>
      </p:sp>
      <p:grpSp>
        <p:nvGrpSpPr>
          <p:cNvPr id="302" name="Google Shape;302;p28"/>
          <p:cNvGrpSpPr/>
          <p:nvPr/>
        </p:nvGrpSpPr>
        <p:grpSpPr>
          <a:xfrm>
            <a:off x="642566" y="1494671"/>
            <a:ext cx="452100" cy="384900"/>
            <a:chOff x="642566" y="1494671"/>
            <a:chExt cx="452100" cy="384900"/>
          </a:xfrm>
        </p:grpSpPr>
        <p:sp>
          <p:nvSpPr>
            <p:cNvPr id="303" name="Google Shape;303;p28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4" name="Google Shape;304;p28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05" name="Google Shape;305;p28"/>
          <p:cNvSpPr/>
          <p:nvPr/>
        </p:nvSpPr>
        <p:spPr>
          <a:xfrm>
            <a:off x="676185" y="30948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642566" y="31680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307" name="Google Shape;307;p28"/>
          <p:cNvSpPr/>
          <p:nvPr/>
        </p:nvSpPr>
        <p:spPr>
          <a:xfrm>
            <a:off x="676185" y="38568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642566" y="39300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grpSp>
        <p:nvGrpSpPr>
          <p:cNvPr id="309" name="Google Shape;309;p28"/>
          <p:cNvGrpSpPr/>
          <p:nvPr/>
        </p:nvGrpSpPr>
        <p:grpSpPr>
          <a:xfrm>
            <a:off x="4833566" y="2256671"/>
            <a:ext cx="452100" cy="384900"/>
            <a:chOff x="642566" y="1494671"/>
            <a:chExt cx="452100" cy="384900"/>
          </a:xfrm>
        </p:grpSpPr>
        <p:sp>
          <p:nvSpPr>
            <p:cNvPr id="310" name="Google Shape;310;p28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1" name="Google Shape;311;p28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12" name="Google Shape;312;p28"/>
          <p:cNvSpPr/>
          <p:nvPr/>
        </p:nvSpPr>
        <p:spPr>
          <a:xfrm>
            <a:off x="4867185" y="28662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4833566" y="29394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314" name="Google Shape;314;p28"/>
          <p:cNvSpPr txBox="1"/>
          <p:nvPr/>
        </p:nvSpPr>
        <p:spPr>
          <a:xfrm>
            <a:off x="5316750" y="2251385"/>
            <a:ext cx="33234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1차 정제된 데이터에서 동영상 서비스를 이용하는 사람들의 나이와 동영상 서비스 일일 평균 이용시간을 추출하였다.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5316750" y="2860985"/>
            <a:ext cx="3323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나이에 따른 동영상 서비스의 하루 평균 이용시간의 변화 추이만 비교하기 위해 각 나이에 응답한 번호들의 합을 평균 계산하였다.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설문조사 문항에 대한 보기는 아래와 같다.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1:'10분 미만',  2:'10분 이상~30분 미만',  3:'30분 이상~1시간 미만',</a:t>
            </a:r>
            <a:endParaRPr sz="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4:'1시간 이상~2시간 미만',  5:'2시간 이상~6시간 미만',  6:'6시간 이상'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28"/>
          <p:cNvPicPr preferRelativeResize="0"/>
          <p:nvPr/>
        </p:nvPicPr>
        <p:blipFill rotWithShape="1">
          <a:blip r:embed="rId3">
            <a:alphaModFix/>
          </a:blip>
          <a:srcRect l="149" r="159"/>
          <a:stretch/>
        </p:blipFill>
        <p:spPr>
          <a:xfrm>
            <a:off x="1166650" y="3634647"/>
            <a:ext cx="3323398" cy="94832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7" name="Google Shape;317;p28"/>
          <p:cNvPicPr preferRelativeResize="0"/>
          <p:nvPr/>
        </p:nvPicPr>
        <p:blipFill rotWithShape="1">
          <a:blip r:embed="rId4">
            <a:alphaModFix/>
          </a:blip>
          <a:srcRect r="78590" b="81289"/>
          <a:stretch/>
        </p:blipFill>
        <p:spPr>
          <a:xfrm>
            <a:off x="1166650" y="3157274"/>
            <a:ext cx="1499678" cy="238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8" name="Google Shape;3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400" y="1784350"/>
            <a:ext cx="1499675" cy="11340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19" name="Google Shape;319;p28"/>
          <p:cNvSpPr/>
          <p:nvPr/>
        </p:nvSpPr>
        <p:spPr>
          <a:xfrm>
            <a:off x="4867185" y="41980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4833566" y="42712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321" name="Google Shape;321;p28"/>
          <p:cNvSpPr txBox="1"/>
          <p:nvPr/>
        </p:nvSpPr>
        <p:spPr>
          <a:xfrm>
            <a:off x="5349025" y="4271285"/>
            <a:ext cx="3323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저장한 값을 matplotlib를 활용하여 시각화한다. </a:t>
            </a:r>
            <a:endParaRPr sz="9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22" name="Google Shape;32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6650" y="1429425"/>
            <a:ext cx="3323400" cy="3361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 l="6948" r="6948"/>
          <a:stretch/>
        </p:blipFill>
        <p:spPr>
          <a:xfrm>
            <a:off x="111050" y="1453475"/>
            <a:ext cx="4669083" cy="27113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28" name="Google Shape;328;p29"/>
          <p:cNvSpPr txBox="1"/>
          <p:nvPr/>
        </p:nvSpPr>
        <p:spPr>
          <a:xfrm>
            <a:off x="642566" y="1110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05</a:t>
            </a:r>
            <a:endParaRPr sz="1100"/>
          </a:p>
        </p:txBody>
      </p:sp>
      <p:sp>
        <p:nvSpPr>
          <p:cNvPr id="329" name="Google Shape;329;p29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9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29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9"/>
          <p:cNvSpPr txBox="1"/>
          <p:nvPr/>
        </p:nvSpPr>
        <p:spPr>
          <a:xfrm>
            <a:off x="4904550" y="1581825"/>
            <a:ext cx="3773700" cy="25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[결론]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 u="sng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20대 초반에 가까워질 수록 일일 평균 시청시간 지표 추이가 높아지는 것으로 나타났다.</a:t>
            </a:r>
            <a:endParaRPr sz="900" u="sng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1일 평균 시청시간 지표에서 나타난 상위 5개 나이는 20~24세로 나타났으며, 22세가 3.70으로 가장 높은 지표를 보였다.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따라서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나이가 10대에 가까울 수록 일일 평균 이용 시간이 높게 나타나는 것이 아니라</a:t>
            </a:r>
            <a:r>
              <a:rPr lang="ko" sz="900" u="sng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22세(20대 초반)에 가까울 수록 하루 평균 이용시간이 높게 나타났다.</a:t>
            </a:r>
            <a:endParaRPr sz="900" u="sng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4771104" y="7847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시각화 &amp; 가설 검증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865425" y="903525"/>
            <a:ext cx="3752400" cy="3816300"/>
          </a:xfrm>
          <a:prstGeom prst="roundRect">
            <a:avLst>
              <a:gd name="adj" fmla="val 592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1022026" y="1057586"/>
            <a:ext cx="1300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주요 가설 분석</a:t>
            </a:r>
            <a:endParaRPr sz="1300"/>
          </a:p>
        </p:txBody>
      </p:sp>
      <p:sp>
        <p:nvSpPr>
          <p:cNvPr id="340" name="Google Shape;340;p30"/>
          <p:cNvSpPr txBox="1"/>
          <p:nvPr/>
        </p:nvSpPr>
        <p:spPr>
          <a:xfrm>
            <a:off x="5246850" y="1277025"/>
            <a:ext cx="3323400" cy="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[주요 가설 3]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맞벌이 가족인 자녀(유아동,청소년)들이 아닌 자녀들에 비해  동영상 서비스 이용 빈도와 일일 평균 이용 시간이 높게 나타날 것이다.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341" name="Google Shape;341;p30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0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30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0"/>
          <p:cNvSpPr txBox="1"/>
          <p:nvPr/>
        </p:nvSpPr>
        <p:spPr>
          <a:xfrm>
            <a:off x="4771104" y="7085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데이터 분석</a:t>
            </a:r>
            <a:endParaRPr sz="1100"/>
          </a:p>
        </p:txBody>
      </p:sp>
      <p:grpSp>
        <p:nvGrpSpPr>
          <p:cNvPr id="345" name="Google Shape;345;p30"/>
          <p:cNvGrpSpPr/>
          <p:nvPr/>
        </p:nvGrpSpPr>
        <p:grpSpPr>
          <a:xfrm>
            <a:off x="642566" y="1494671"/>
            <a:ext cx="452100" cy="384900"/>
            <a:chOff x="642566" y="1494671"/>
            <a:chExt cx="452100" cy="384900"/>
          </a:xfrm>
        </p:grpSpPr>
        <p:sp>
          <p:nvSpPr>
            <p:cNvPr id="346" name="Google Shape;346;p30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7" name="Google Shape;347;p30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48" name="Google Shape;348;p30"/>
          <p:cNvSpPr/>
          <p:nvPr/>
        </p:nvSpPr>
        <p:spPr>
          <a:xfrm>
            <a:off x="676185" y="36282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642566" y="37014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grpSp>
        <p:nvGrpSpPr>
          <p:cNvPr id="350" name="Google Shape;350;p30"/>
          <p:cNvGrpSpPr/>
          <p:nvPr/>
        </p:nvGrpSpPr>
        <p:grpSpPr>
          <a:xfrm>
            <a:off x="4833566" y="2332871"/>
            <a:ext cx="452100" cy="384900"/>
            <a:chOff x="642566" y="1494671"/>
            <a:chExt cx="452100" cy="384900"/>
          </a:xfrm>
        </p:grpSpPr>
        <p:sp>
          <p:nvSpPr>
            <p:cNvPr id="351" name="Google Shape;351;p30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2" name="Google Shape;352;p30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53" name="Google Shape;353;p30"/>
          <p:cNvSpPr/>
          <p:nvPr/>
        </p:nvSpPr>
        <p:spPr>
          <a:xfrm>
            <a:off x="4867185" y="31710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>
            <a:off x="4833566" y="32442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355" name="Google Shape;355;p30"/>
          <p:cNvSpPr txBox="1"/>
          <p:nvPr/>
        </p:nvSpPr>
        <p:spPr>
          <a:xfrm>
            <a:off x="5316750" y="2327585"/>
            <a:ext cx="33234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자녀(유아동, 청소년)에 해당하는 행들의 동영상 서비스 이용 빈도, 일일 평균 이용 시간 및 맞벌이 가족 여부에 해당하는 데이터를 추출한다.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5316750" y="3165785"/>
            <a:ext cx="33234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맞벌이 가족 여부를 기준으로 동영상 서비스 이용 빈도, 일일 평균 이용 시간 항목의 평균값을 리스트 자료형으로 각각 저장한다.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50" y="1757312"/>
            <a:ext cx="2251574" cy="1077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58" name="Google Shape;3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650" y="1421025"/>
            <a:ext cx="3323399" cy="3334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59" name="Google Shape;3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6650" y="3654846"/>
            <a:ext cx="3389571" cy="284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60" name="Google Shape;360;p30"/>
          <p:cNvSpPr/>
          <p:nvPr/>
        </p:nvSpPr>
        <p:spPr>
          <a:xfrm>
            <a:off x="4867185" y="39694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4833566" y="4042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362" name="Google Shape;362;p30"/>
          <p:cNvSpPr txBox="1"/>
          <p:nvPr/>
        </p:nvSpPr>
        <p:spPr>
          <a:xfrm>
            <a:off x="5349025" y="4042685"/>
            <a:ext cx="33234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저장한 값을 matplotlib를 활용하여 시각화한다. </a:t>
            </a:r>
            <a:endParaRPr sz="9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(뒷 페이지에 코드설명)</a:t>
            </a:r>
            <a:endParaRPr sz="700" b="1">
              <a:solidFill>
                <a:srgbClr val="3F3F3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/>
          <p:nvPr/>
        </p:nvSpPr>
        <p:spPr>
          <a:xfrm>
            <a:off x="865425" y="903525"/>
            <a:ext cx="7546500" cy="3816300"/>
          </a:xfrm>
          <a:prstGeom prst="roundRect">
            <a:avLst>
              <a:gd name="adj" fmla="val 592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1022025" y="1057575"/>
            <a:ext cx="1845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시각화 - 상세 코드</a:t>
            </a:r>
            <a:endParaRPr sz="1300"/>
          </a:p>
        </p:txBody>
      </p:sp>
      <p:sp>
        <p:nvSpPr>
          <p:cNvPr id="369" name="Google Shape;369;p31"/>
          <p:cNvSpPr/>
          <p:nvPr/>
        </p:nvSpPr>
        <p:spPr>
          <a:xfrm>
            <a:off x="676185" y="10374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642566" y="1110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371" name="Google Shape;371;p31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31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1"/>
          <p:cNvPicPr preferRelativeResize="0"/>
          <p:nvPr/>
        </p:nvPicPr>
        <p:blipFill rotWithShape="1">
          <a:blip r:embed="rId3">
            <a:alphaModFix/>
          </a:blip>
          <a:srcRect r="35591" b="51625"/>
          <a:stretch/>
        </p:blipFill>
        <p:spPr>
          <a:xfrm>
            <a:off x="1022025" y="1968713"/>
            <a:ext cx="2972025" cy="18643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75" name="Google Shape;375;p31"/>
          <p:cNvPicPr preferRelativeResize="0"/>
          <p:nvPr/>
        </p:nvPicPr>
        <p:blipFill rotWithShape="1">
          <a:blip r:embed="rId3">
            <a:alphaModFix/>
          </a:blip>
          <a:srcRect t="52611" r="17396"/>
          <a:stretch/>
        </p:blipFill>
        <p:spPr>
          <a:xfrm>
            <a:off x="4126925" y="1925449"/>
            <a:ext cx="4071575" cy="1950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/>
          <p:nvPr/>
        </p:nvSpPr>
        <p:spPr>
          <a:xfrm>
            <a:off x="865425" y="903525"/>
            <a:ext cx="4260000" cy="3816300"/>
          </a:xfrm>
          <a:prstGeom prst="roundRect">
            <a:avLst>
              <a:gd name="adj" fmla="val 592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2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32"/>
          <p:cNvSpPr/>
          <p:nvPr/>
        </p:nvSpPr>
        <p:spPr>
          <a:xfrm rot="5400000">
            <a:off x="4390950" y="45187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1098225" y="1057575"/>
            <a:ext cx="2386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독립성 검정 - 카이제곱검정</a:t>
            </a:r>
            <a:endParaRPr sz="1300"/>
          </a:p>
        </p:txBody>
      </p:sp>
      <p:grpSp>
        <p:nvGrpSpPr>
          <p:cNvPr id="385" name="Google Shape;385;p32"/>
          <p:cNvGrpSpPr/>
          <p:nvPr/>
        </p:nvGrpSpPr>
        <p:grpSpPr>
          <a:xfrm>
            <a:off x="642566" y="1494671"/>
            <a:ext cx="452100" cy="384900"/>
            <a:chOff x="642566" y="1494671"/>
            <a:chExt cx="452100" cy="384900"/>
          </a:xfrm>
        </p:grpSpPr>
        <p:sp>
          <p:nvSpPr>
            <p:cNvPr id="386" name="Google Shape;386;p32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7" name="Google Shape;387;p32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88" name="Google Shape;388;p32"/>
          <p:cNvSpPr/>
          <p:nvPr/>
        </p:nvSpPr>
        <p:spPr>
          <a:xfrm>
            <a:off x="676185" y="24852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642566" y="25584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390" name="Google Shape;390;p32"/>
          <p:cNvSpPr/>
          <p:nvPr/>
        </p:nvSpPr>
        <p:spPr>
          <a:xfrm>
            <a:off x="676185" y="37044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642566" y="3777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grpSp>
        <p:nvGrpSpPr>
          <p:cNvPr id="392" name="Google Shape;392;p32"/>
          <p:cNvGrpSpPr/>
          <p:nvPr/>
        </p:nvGrpSpPr>
        <p:grpSpPr>
          <a:xfrm>
            <a:off x="5367005" y="1418483"/>
            <a:ext cx="430354" cy="384900"/>
            <a:chOff x="642566" y="1494671"/>
            <a:chExt cx="452100" cy="384900"/>
          </a:xfrm>
        </p:grpSpPr>
        <p:sp>
          <p:nvSpPr>
            <p:cNvPr id="393" name="Google Shape;393;p32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2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395" name="Google Shape;395;p32"/>
          <p:cNvSpPr/>
          <p:nvPr/>
        </p:nvSpPr>
        <p:spPr>
          <a:xfrm>
            <a:off x="5398974" y="2485270"/>
            <a:ext cx="3663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5366975" y="2558467"/>
            <a:ext cx="4302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397" name="Google Shape;397;p32"/>
          <p:cNvSpPr/>
          <p:nvPr/>
        </p:nvSpPr>
        <p:spPr>
          <a:xfrm>
            <a:off x="5398974" y="3588464"/>
            <a:ext cx="3663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5366975" y="3661662"/>
            <a:ext cx="4302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399" name="Google Shape;399;p32"/>
          <p:cNvSpPr txBox="1"/>
          <p:nvPr/>
        </p:nvSpPr>
        <p:spPr>
          <a:xfrm>
            <a:off x="5826900" y="1489400"/>
            <a:ext cx="24453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두 변수 간의 독립성 여부를 검증하기 위해 필요한 데이터프레임을 생성하여 df_chi_1에 저장한다.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5826894" y="2556183"/>
            <a:ext cx="3163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각 항목별 빈도를 표로 나타낸 빈도표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5857623" y="3661675"/>
            <a:ext cx="2536800" cy="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scipy 라이브러리의 chi2_contingency 메서드에 df_chi_1 를 인수로 입력하여. 변수들간의 독립성 여부를 판별하는 주요 지표를 계산한다.</a:t>
            </a:r>
            <a:endParaRPr sz="9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02" name="Google Shape;4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25" y="1530850"/>
            <a:ext cx="3856675" cy="31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03" name="Google Shape;403;p32"/>
          <p:cNvPicPr preferRelativeResize="0"/>
          <p:nvPr/>
        </p:nvPicPr>
        <p:blipFill rotWithShape="1">
          <a:blip r:embed="rId4">
            <a:alphaModFix/>
          </a:blip>
          <a:srcRect t="25693" r="36760" b="35067"/>
          <a:stretch/>
        </p:blipFill>
        <p:spPr>
          <a:xfrm>
            <a:off x="1212013" y="2397238"/>
            <a:ext cx="3566825" cy="828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04" name="Google Shape;404;p32"/>
          <p:cNvPicPr preferRelativeResize="0"/>
          <p:nvPr/>
        </p:nvPicPr>
        <p:blipFill rotWithShape="1">
          <a:blip r:embed="rId4">
            <a:alphaModFix/>
          </a:blip>
          <a:srcRect t="66609" r="69374"/>
          <a:stretch/>
        </p:blipFill>
        <p:spPr>
          <a:xfrm>
            <a:off x="1219213" y="3535163"/>
            <a:ext cx="2144530" cy="875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410" name="Google Shape;4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50" y="822150"/>
            <a:ext cx="3319825" cy="39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3"/>
          <p:cNvSpPr txBox="1"/>
          <p:nvPr/>
        </p:nvSpPr>
        <p:spPr>
          <a:xfrm>
            <a:off x="642566" y="1110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05</a:t>
            </a:r>
            <a:endParaRPr sz="1100"/>
          </a:p>
        </p:txBody>
      </p:sp>
      <p:sp>
        <p:nvSpPr>
          <p:cNvPr id="412" name="Google Shape;412;p33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3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33"/>
          <p:cNvSpPr txBox="1"/>
          <p:nvPr/>
        </p:nvSpPr>
        <p:spPr>
          <a:xfrm>
            <a:off x="4904550" y="1124625"/>
            <a:ext cx="3773700" cy="30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[변수간 독립성 검정]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H0(귀무가설) : '</a:t>
            </a:r>
            <a:r>
              <a:rPr lang="ko" sz="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자녀(유아동,청소년)들의 ‘맞벌이 가족 여부’ 와 ‘동영상 서비스 일일 평균 이용 시간’은 독립적이다.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H1(대립가설) : H0이 아니다.</a:t>
            </a:r>
            <a:endParaRPr sz="8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유의수준(0.05)보다 P값(</a:t>
            </a:r>
            <a:r>
              <a:rPr lang="ko" sz="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0.64</a:t>
            </a: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이 낮기 때문에 영가설을 기각한다. 즉, 자녀들의 맞벌이 가족 여부와 동영상 서비스 일일 평균 이용 시간에는 </a:t>
            </a:r>
            <a:r>
              <a:rPr lang="ko" sz="800" b="1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연관성이 없다.</a:t>
            </a:r>
            <a:endParaRPr sz="800" b="1" u="sng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8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[결론]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맞벌이 부모의 자녀들의 동영상 서비스의 이용빈도 지표와 평균 이용 시간 지표는 각각 1.79, 3.24으로 나타났으며, 외벌이 부모의 자녀들의 경우는 각각 1.82, 3.22으로 나타났다.</a:t>
            </a:r>
            <a:endParaRPr sz="8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따라서 </a:t>
            </a:r>
            <a:r>
              <a:rPr lang="ko" sz="800" b="1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동영상 서비스 이용 빈도 지표의 경우는 외벌이 부모의 자녀들이 1.82로 맞벌이 부모의 자녀들보다 0.03 높게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나온 반면,</a:t>
            </a:r>
            <a:r>
              <a:rPr lang="ko" sz="800" b="1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동영상 서비스 일일 평균 이용 시간 지표에서는 맞벌이 부모의 자녀들이 3.24로 외벌이 부모의 자녀들보다 0.02 높게 나왔다.</a:t>
            </a:r>
            <a:endParaRPr sz="8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4771104" y="4799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시각화 &amp; 가설 검증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/>
          <p:nvPr/>
        </p:nvSpPr>
        <p:spPr>
          <a:xfrm>
            <a:off x="3856700" y="1313650"/>
            <a:ext cx="4661100" cy="3284400"/>
          </a:xfrm>
          <a:prstGeom prst="roundRect">
            <a:avLst>
              <a:gd name="adj" fmla="val 592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4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Step4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3" name="Google Shape;423;p34"/>
          <p:cNvGrpSpPr/>
          <p:nvPr/>
        </p:nvGrpSpPr>
        <p:grpSpPr>
          <a:xfrm rot="-1065713">
            <a:off x="1770915" y="2562745"/>
            <a:ext cx="716389" cy="695159"/>
            <a:chOff x="5983288" y="1720850"/>
            <a:chExt cx="957263" cy="938213"/>
          </a:xfrm>
        </p:grpSpPr>
        <p:sp>
          <p:nvSpPr>
            <p:cNvPr id="424" name="Google Shape;424;p34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26" name="Google Shape;426;p34"/>
          <p:cNvSpPr txBox="1"/>
          <p:nvPr/>
        </p:nvSpPr>
        <p:spPr>
          <a:xfrm>
            <a:off x="3856704" y="6323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6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한계점</a:t>
            </a:r>
            <a:endParaRPr sz="1100"/>
          </a:p>
        </p:txBody>
      </p:sp>
      <p:sp>
        <p:nvSpPr>
          <p:cNvPr id="427" name="Google Shape;427;p34"/>
          <p:cNvSpPr/>
          <p:nvPr/>
        </p:nvSpPr>
        <p:spPr>
          <a:xfrm rot="4165724">
            <a:off x="1170294" y="1977301"/>
            <a:ext cx="1850175" cy="1849894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127000" dist="381000" dir="7800000" sx="91000" sy="91000" algn="r" rotWithShape="0">
              <a:srgbClr val="000000">
                <a:alpha val="247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4117700" y="1584400"/>
            <a:ext cx="4139100" cy="27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[주요가설 1]은 개인에 따라 평가가 달라지는 문항이기 때문에 실제 스마트폰 과의존도와 개인의 평가 사이에 괴리가 존재할 가능성이 있다.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[주요가설 2]는 범주형 데이터로 표현되었으나, 실제로는 연속형 데이터이다. 그러나 설문조사 설계의 문제로 인해 범주형 데이터로 표현되었으며, 그 범주마저도 특정한 간격을 두고 나뉘어지지 않기 때문에 정확한 평균 시간을 계산할 수 없는 한계가 있다.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보기를 구성하는 범위도 보기의 번호가 커질 수록 매우 커지도록 구성이 되어 있어 높은 번호의 보기들의 경우는 같은 보기에 응답하였더라도 실제 값들이 최대 4시간 이상의 차이가 존재하는 경우도 있을 수 있다.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특히 나이대별 상대비교를 위해 보기의 번호들을 해당 숫자로 치환하여 평균을 구하였기 때문에 실제 연령별  일일 스마트폰 사용 평균 시간과 차이가 클 수 있으며, 지표값이 비슷한 경우에는 순위가 정확하지 않을 가능성이 있다.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36004">
            <a:off x="1647810" y="2454687"/>
            <a:ext cx="895131" cy="895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/>
          <p:nvPr/>
        </p:nvSpPr>
        <p:spPr>
          <a:xfrm>
            <a:off x="3856700" y="1313650"/>
            <a:ext cx="4661100" cy="3284400"/>
          </a:xfrm>
          <a:prstGeom prst="roundRect">
            <a:avLst>
              <a:gd name="adj" fmla="val 592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5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5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Step4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7" name="Google Shape;437;p35"/>
          <p:cNvGrpSpPr/>
          <p:nvPr/>
        </p:nvGrpSpPr>
        <p:grpSpPr>
          <a:xfrm rot="-1065713">
            <a:off x="1770915" y="2562745"/>
            <a:ext cx="716389" cy="695159"/>
            <a:chOff x="5983288" y="1720850"/>
            <a:chExt cx="957263" cy="938213"/>
          </a:xfrm>
        </p:grpSpPr>
        <p:sp>
          <p:nvSpPr>
            <p:cNvPr id="438" name="Google Shape;438;p35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0" name="Google Shape;440;p35"/>
          <p:cNvSpPr txBox="1"/>
          <p:nvPr/>
        </p:nvSpPr>
        <p:spPr>
          <a:xfrm>
            <a:off x="3856704" y="6323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보완점</a:t>
            </a:r>
            <a:endParaRPr sz="1100"/>
          </a:p>
        </p:txBody>
      </p:sp>
      <p:sp>
        <p:nvSpPr>
          <p:cNvPr id="441" name="Google Shape;441;p35"/>
          <p:cNvSpPr/>
          <p:nvPr/>
        </p:nvSpPr>
        <p:spPr>
          <a:xfrm rot="4165724">
            <a:off x="1170294" y="1977301"/>
            <a:ext cx="1850175" cy="1849894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127000" dist="381000" dir="7800000" sx="91000" sy="91000" algn="r" rotWithShape="0">
              <a:srgbClr val="000000">
                <a:alpha val="247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4117700" y="1387850"/>
            <a:ext cx="41391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선형 회귀분석을 통해 각 문항들과 스마트폰 과의존 정도 간의 상관계수를 구하여 스마트폰 과의존에 악영향을 미치는 요소가 무엇인지 파악하는 것이 필요하다.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동영상 플랫폼의 이용 빈도와 일일 사용 시간만을 갖고 분석하였으나, 동영상 플랫폼 내에서 가장 많이 시청하는 분야들에 대한 데이터 항목이 존재하기 때문에 해당 데이터를 바탕으로 동영상 플랫폼이 주로 오락을 목적으로 이용되는지, 그 외 정보 수집 등의 목적으로 이용되는지를 분석함으로써 스마트폰을 통한 동영상 플랫폼의 장단점의 영향을 보다 자세하게 살펴볼 수 있을 것이다.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[주요 가설 외] 차후년도의 설문조사 데이터에도 코로나 자가격리 경험 여부에 관한 항목이 존재한다면, 코로나 자가격리 경험에 따라 스마트폰 사용량의 차이가 나타나는 것이 지속적으로 영향을 미치는지 분석할 수 있고, 자가격리 시점에 관한 더 자세한 데이터가 있다면 보다 더 정밀한 분석이 가능할 것으로 예상된다.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36004">
            <a:off x="1647810" y="2454687"/>
            <a:ext cx="895131" cy="895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1348750" y="1446280"/>
            <a:ext cx="1611600" cy="1611600"/>
          </a:xfrm>
          <a:prstGeom prst="arc">
            <a:avLst>
              <a:gd name="adj1" fmla="val 15698"/>
              <a:gd name="adj2" fmla="val 10801070"/>
            </a:avLst>
          </a:prstGeom>
          <a:noFill/>
          <a:ln w="25400" cap="flat" cmpd="sng">
            <a:solidFill>
              <a:srgbClr val="52C3CB"/>
            </a:solidFill>
            <a:prstDash val="solid"/>
            <a:miter lim="800000"/>
            <a:headEnd type="stealth" w="lg" len="lg"/>
            <a:tailEnd type="oval" w="lg" len="lg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960375" y="1446280"/>
            <a:ext cx="1611600" cy="1611600"/>
          </a:xfrm>
          <a:prstGeom prst="arc">
            <a:avLst>
              <a:gd name="adj1" fmla="val 10802931"/>
              <a:gd name="adj2" fmla="val 5806"/>
            </a:avLst>
          </a:prstGeom>
          <a:noFill/>
          <a:ln w="25400" cap="flat" cmpd="sng">
            <a:solidFill>
              <a:srgbClr val="1BA4BE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4572000" y="1446280"/>
            <a:ext cx="1611600" cy="1611600"/>
          </a:xfrm>
          <a:prstGeom prst="arc">
            <a:avLst>
              <a:gd name="adj1" fmla="val 15698"/>
              <a:gd name="adj2" fmla="val 10801070"/>
            </a:avLst>
          </a:prstGeom>
          <a:noFill/>
          <a:ln w="25400" cap="flat" cmpd="sng">
            <a:solidFill>
              <a:srgbClr val="0084A9"/>
            </a:solidFill>
            <a:prstDash val="solid"/>
            <a:miter lim="800000"/>
            <a:headEnd type="stealth" w="lg" len="lg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183625" y="1446280"/>
            <a:ext cx="1611600" cy="1611600"/>
          </a:xfrm>
          <a:prstGeom prst="arc">
            <a:avLst>
              <a:gd name="adj1" fmla="val 10802931"/>
              <a:gd name="adj2" fmla="val 5806"/>
            </a:avLst>
          </a:prstGeom>
          <a:noFill/>
          <a:ln w="25400" cap="flat" cmpd="sng">
            <a:solidFill>
              <a:srgbClr val="00627E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/>
          <p:nvPr/>
        </p:nvSpPr>
        <p:spPr>
          <a:xfrm rot="10800000">
            <a:off x="1605701" y="1719642"/>
            <a:ext cx="1102200" cy="1081500"/>
          </a:xfrm>
          <a:prstGeom prst="wedgeEllipseCallout">
            <a:avLst>
              <a:gd name="adj1" fmla="val -2474"/>
              <a:gd name="adj2" fmla="val 79053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229797" y="1704231"/>
            <a:ext cx="1102200" cy="1081500"/>
          </a:xfrm>
          <a:prstGeom prst="wedgeEllipseCallout">
            <a:avLst>
              <a:gd name="adj1" fmla="val -2474"/>
              <a:gd name="adj2" fmla="val 79053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0"/>
          <p:cNvSpPr/>
          <p:nvPr/>
        </p:nvSpPr>
        <p:spPr>
          <a:xfrm rot="10800000">
            <a:off x="4828951" y="1719642"/>
            <a:ext cx="1102200" cy="1081500"/>
          </a:xfrm>
          <a:prstGeom prst="wedgeEllipseCallout">
            <a:avLst>
              <a:gd name="adj1" fmla="val -2474"/>
              <a:gd name="adj2" fmla="val 79053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6453047" y="1704231"/>
            <a:ext cx="1102200" cy="1081500"/>
          </a:xfrm>
          <a:prstGeom prst="wedgeEllipseCallout">
            <a:avLst>
              <a:gd name="adj1" fmla="val -2474"/>
              <a:gd name="adj2" fmla="val 79053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504163" y="3400244"/>
            <a:ext cx="1300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52C3CB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 01</a:t>
            </a:r>
            <a:endParaRPr sz="1100">
              <a:solidFill>
                <a:srgbClr val="52C3CB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679700" y="3750500"/>
            <a:ext cx="13539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수행 기간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시스템 환경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rgbClr val="01010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라이브러리</a:t>
            </a:r>
            <a:endParaRPr sz="1100">
              <a:solidFill>
                <a:srgbClr val="01010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115787" y="3400244"/>
            <a:ext cx="1300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1BA4B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 02</a:t>
            </a:r>
            <a:endParaRPr sz="1100">
              <a:solidFill>
                <a:srgbClr val="1BA4BE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291325" y="3750506"/>
            <a:ext cx="140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분석 배경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필요성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727412" y="3400244"/>
            <a:ext cx="1300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0084A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 03</a:t>
            </a:r>
            <a:endParaRPr sz="1100">
              <a:solidFill>
                <a:srgbClr val="0084A9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902950" y="3750506"/>
            <a:ext cx="140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가설 설정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데이터 분석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339037" y="3400244"/>
            <a:ext cx="1300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00627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 04</a:t>
            </a:r>
            <a:endParaRPr sz="1100">
              <a:solidFill>
                <a:srgbClr val="00627E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514574" y="3750506"/>
            <a:ext cx="140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한계점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 보완점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1938645" y="2046502"/>
            <a:ext cx="436990" cy="428294"/>
            <a:chOff x="5983288" y="1720850"/>
            <a:chExt cx="957263" cy="938213"/>
          </a:xfrm>
        </p:grpSpPr>
        <p:sp>
          <p:nvSpPr>
            <p:cNvPr id="131" name="Google Shape;131;p20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379" y="1989979"/>
            <a:ext cx="540850" cy="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125" y="1965350"/>
            <a:ext cx="540850" cy="5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7" name="Google Shape;137;p20"/>
          <p:cNvGrpSpPr/>
          <p:nvPr/>
        </p:nvGrpSpPr>
        <p:grpSpPr>
          <a:xfrm>
            <a:off x="3616171" y="2040819"/>
            <a:ext cx="300023" cy="439164"/>
            <a:chOff x="5857876" y="3459163"/>
            <a:chExt cx="657225" cy="962025"/>
          </a:xfrm>
        </p:grpSpPr>
        <p:sp>
          <p:nvSpPr>
            <p:cNvPr id="138" name="Google Shape;138;p20"/>
            <p:cNvSpPr/>
            <p:nvPr/>
          </p:nvSpPr>
          <p:spPr>
            <a:xfrm>
              <a:off x="6005513" y="4240213"/>
              <a:ext cx="361950" cy="71438"/>
            </a:xfrm>
            <a:custGeom>
              <a:avLst/>
              <a:gdLst/>
              <a:ahLst/>
              <a:cxnLst/>
              <a:rect l="l" t="t" r="r" b="b"/>
              <a:pathLst>
                <a:path w="96" h="19" extrusionOk="0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9"/>
                    <a:pt x="12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91" y="19"/>
                    <a:pt x="96" y="14"/>
                    <a:pt x="96" y="9"/>
                  </a:cubicBezTo>
                  <a:cubicBezTo>
                    <a:pt x="96" y="4"/>
                    <a:pt x="91" y="0"/>
                    <a:pt x="84" y="0"/>
                  </a:cubicBezTo>
                  <a:close/>
                  <a:moveTo>
                    <a:pt x="84" y="0"/>
                  </a:move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005513" y="4349750"/>
              <a:ext cx="361950" cy="71438"/>
            </a:xfrm>
            <a:custGeom>
              <a:avLst/>
              <a:gdLst/>
              <a:ahLst/>
              <a:cxnLst/>
              <a:rect l="l" t="t" r="r" b="b"/>
              <a:pathLst>
                <a:path w="96" h="19" extrusionOk="0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9"/>
                    <a:pt x="12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91" y="19"/>
                    <a:pt x="96" y="14"/>
                    <a:pt x="96" y="9"/>
                  </a:cubicBezTo>
                  <a:cubicBezTo>
                    <a:pt x="96" y="4"/>
                    <a:pt x="91" y="0"/>
                    <a:pt x="84" y="0"/>
                  </a:cubicBezTo>
                  <a:close/>
                  <a:moveTo>
                    <a:pt x="84" y="0"/>
                  </a:move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5857876" y="3459163"/>
              <a:ext cx="657225" cy="742950"/>
            </a:xfrm>
            <a:custGeom>
              <a:avLst/>
              <a:gdLst/>
              <a:ahLst/>
              <a:cxnLst/>
              <a:rect l="l" t="t" r="r" b="b"/>
              <a:pathLst>
                <a:path w="174" h="197" extrusionOk="0">
                  <a:moveTo>
                    <a:pt x="143" y="187"/>
                  </a:moveTo>
                  <a:cubicBezTo>
                    <a:pt x="145" y="183"/>
                    <a:pt x="145" y="179"/>
                    <a:pt x="146" y="176"/>
                  </a:cubicBezTo>
                  <a:cubicBezTo>
                    <a:pt x="146" y="175"/>
                    <a:pt x="146" y="175"/>
                    <a:pt x="146" y="174"/>
                  </a:cubicBezTo>
                  <a:cubicBezTo>
                    <a:pt x="148" y="158"/>
                    <a:pt x="154" y="148"/>
                    <a:pt x="159" y="138"/>
                  </a:cubicBezTo>
                  <a:cubicBezTo>
                    <a:pt x="166" y="126"/>
                    <a:pt x="174" y="112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11"/>
                    <a:pt x="7" y="125"/>
                    <a:pt x="15" y="138"/>
                  </a:cubicBezTo>
                  <a:cubicBezTo>
                    <a:pt x="21" y="149"/>
                    <a:pt x="26" y="159"/>
                    <a:pt x="28" y="177"/>
                  </a:cubicBezTo>
                  <a:cubicBezTo>
                    <a:pt x="29" y="188"/>
                    <a:pt x="38" y="197"/>
                    <a:pt x="49" y="197"/>
                  </a:cubicBezTo>
                  <a:cubicBezTo>
                    <a:pt x="125" y="197"/>
                    <a:pt x="125" y="197"/>
                    <a:pt x="125" y="197"/>
                  </a:cubicBezTo>
                  <a:cubicBezTo>
                    <a:pt x="132" y="197"/>
                    <a:pt x="139" y="193"/>
                    <a:pt x="143" y="187"/>
                  </a:cubicBezTo>
                  <a:close/>
                  <a:moveTo>
                    <a:pt x="131" y="180"/>
                  </a:moveTo>
                  <a:cubicBezTo>
                    <a:pt x="130" y="183"/>
                    <a:pt x="128" y="184"/>
                    <a:pt x="125" y="184"/>
                  </a:cubicBezTo>
                  <a:cubicBezTo>
                    <a:pt x="49" y="184"/>
                    <a:pt x="49" y="184"/>
                    <a:pt x="49" y="184"/>
                  </a:cubicBezTo>
                  <a:cubicBezTo>
                    <a:pt x="45" y="184"/>
                    <a:pt x="42" y="181"/>
                    <a:pt x="42" y="177"/>
                  </a:cubicBezTo>
                  <a:cubicBezTo>
                    <a:pt x="37" y="132"/>
                    <a:pt x="13" y="128"/>
                    <a:pt x="13" y="87"/>
                  </a:cubicBezTo>
                  <a:cubicBezTo>
                    <a:pt x="13" y="46"/>
                    <a:pt x="46" y="13"/>
                    <a:pt x="87" y="13"/>
                  </a:cubicBezTo>
                  <a:cubicBezTo>
                    <a:pt x="128" y="13"/>
                    <a:pt x="161" y="46"/>
                    <a:pt x="161" y="87"/>
                  </a:cubicBezTo>
                  <a:cubicBezTo>
                    <a:pt x="161" y="126"/>
                    <a:pt x="138" y="132"/>
                    <a:pt x="133" y="173"/>
                  </a:cubicBezTo>
                  <a:cubicBezTo>
                    <a:pt x="133" y="175"/>
                    <a:pt x="132" y="178"/>
                    <a:pt x="131" y="180"/>
                  </a:cubicBezTo>
                  <a:close/>
                  <a:moveTo>
                    <a:pt x="131" y="180"/>
                  </a:moveTo>
                  <a:cubicBezTo>
                    <a:pt x="131" y="180"/>
                    <a:pt x="131" y="180"/>
                    <a:pt x="131" y="18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069013" y="3587750"/>
              <a:ext cx="230188" cy="357188"/>
            </a:xfrm>
            <a:custGeom>
              <a:avLst/>
              <a:gdLst/>
              <a:ahLst/>
              <a:cxnLst/>
              <a:rect l="l" t="t" r="r" b="b"/>
              <a:pathLst>
                <a:path w="61" h="95" extrusionOk="0">
                  <a:moveTo>
                    <a:pt x="21" y="69"/>
                  </a:moveTo>
                  <a:cubicBezTo>
                    <a:pt x="32" y="56"/>
                    <a:pt x="45" y="46"/>
                    <a:pt x="53" y="32"/>
                  </a:cubicBezTo>
                  <a:cubicBezTo>
                    <a:pt x="58" y="23"/>
                    <a:pt x="60" y="14"/>
                    <a:pt x="60" y="4"/>
                  </a:cubicBezTo>
                  <a:cubicBezTo>
                    <a:pt x="61" y="0"/>
                    <a:pt x="60" y="0"/>
                    <a:pt x="58" y="3"/>
                  </a:cubicBezTo>
                  <a:cubicBezTo>
                    <a:pt x="54" y="10"/>
                    <a:pt x="47" y="16"/>
                    <a:pt x="41" y="21"/>
                  </a:cubicBezTo>
                  <a:cubicBezTo>
                    <a:pt x="31" y="29"/>
                    <a:pt x="21" y="36"/>
                    <a:pt x="12" y="46"/>
                  </a:cubicBezTo>
                  <a:cubicBezTo>
                    <a:pt x="2" y="58"/>
                    <a:pt x="0" y="76"/>
                    <a:pt x="4" y="92"/>
                  </a:cubicBezTo>
                  <a:cubicBezTo>
                    <a:pt x="5" y="95"/>
                    <a:pt x="7" y="95"/>
                    <a:pt x="9" y="92"/>
                  </a:cubicBezTo>
                  <a:cubicBezTo>
                    <a:pt x="11" y="84"/>
                    <a:pt x="16" y="76"/>
                    <a:pt x="21" y="6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103938" y="3686175"/>
              <a:ext cx="214313" cy="409575"/>
            </a:xfrm>
            <a:custGeom>
              <a:avLst/>
              <a:gdLst/>
              <a:ahLst/>
              <a:cxnLst/>
              <a:rect l="l" t="t" r="r" b="b"/>
              <a:pathLst>
                <a:path w="57" h="109" extrusionOk="0">
                  <a:moveTo>
                    <a:pt x="56" y="4"/>
                  </a:moveTo>
                  <a:cubicBezTo>
                    <a:pt x="55" y="0"/>
                    <a:pt x="54" y="0"/>
                    <a:pt x="53" y="3"/>
                  </a:cubicBezTo>
                  <a:cubicBezTo>
                    <a:pt x="46" y="21"/>
                    <a:pt x="31" y="32"/>
                    <a:pt x="19" y="46"/>
                  </a:cubicBezTo>
                  <a:cubicBezTo>
                    <a:pt x="12" y="53"/>
                    <a:pt x="7" y="62"/>
                    <a:pt x="5" y="72"/>
                  </a:cubicBezTo>
                  <a:cubicBezTo>
                    <a:pt x="1" y="82"/>
                    <a:pt x="0" y="93"/>
                    <a:pt x="1" y="105"/>
                  </a:cubicBezTo>
                  <a:cubicBezTo>
                    <a:pt x="2" y="109"/>
                    <a:pt x="8" y="107"/>
                    <a:pt x="8" y="103"/>
                  </a:cubicBezTo>
                  <a:cubicBezTo>
                    <a:pt x="6" y="94"/>
                    <a:pt x="7" y="85"/>
                    <a:pt x="10" y="76"/>
                  </a:cubicBezTo>
                  <a:cubicBezTo>
                    <a:pt x="17" y="70"/>
                    <a:pt x="27" y="67"/>
                    <a:pt x="35" y="61"/>
                  </a:cubicBezTo>
                  <a:cubicBezTo>
                    <a:pt x="47" y="51"/>
                    <a:pt x="55" y="39"/>
                    <a:pt x="57" y="24"/>
                  </a:cubicBezTo>
                  <a:cubicBezTo>
                    <a:pt x="57" y="17"/>
                    <a:pt x="57" y="10"/>
                    <a:pt x="56" y="4"/>
                  </a:cubicBezTo>
                  <a:close/>
                  <a:moveTo>
                    <a:pt x="56" y="4"/>
                  </a:moveTo>
                  <a:cubicBezTo>
                    <a:pt x="56" y="4"/>
                    <a:pt x="56" y="4"/>
                    <a:pt x="56" y="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3856704" y="7847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시스템 환경 &amp; 라이브러리</a:t>
            </a:r>
            <a:endParaRPr sz="1100"/>
          </a:p>
        </p:txBody>
      </p:sp>
      <p:sp>
        <p:nvSpPr>
          <p:cNvPr id="148" name="Google Shape;148;p21"/>
          <p:cNvSpPr txBox="1"/>
          <p:nvPr/>
        </p:nvSpPr>
        <p:spPr>
          <a:xfrm>
            <a:off x="4634378" y="2016900"/>
            <a:ext cx="1075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Window 10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1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Step1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634378" y="2631500"/>
            <a:ext cx="1075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3.8.10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634374" y="3350225"/>
            <a:ext cx="1584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▸Jupyter notebook 6.5.4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4950" y="1946625"/>
            <a:ext cx="535481" cy="3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7390924" y="2016900"/>
            <a:ext cx="13629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Pandas 2.0.1 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5963" y="2470149"/>
            <a:ext cx="673450" cy="561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7390924" y="2631500"/>
            <a:ext cx="1451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Matplotlib  3.7.1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2563" y="3350225"/>
            <a:ext cx="600271" cy="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7390924" y="3365525"/>
            <a:ext cx="1451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Scipy 1.10.1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895730" y="1334432"/>
            <a:ext cx="4267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기간  2023.05.16 ~ 2023.05.25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" name="Google Shape;160;p21"/>
          <p:cNvGrpSpPr/>
          <p:nvPr/>
        </p:nvGrpSpPr>
        <p:grpSpPr>
          <a:xfrm>
            <a:off x="904231" y="1025298"/>
            <a:ext cx="2382076" cy="3281670"/>
            <a:chOff x="1956170" y="1758949"/>
            <a:chExt cx="3176101" cy="4375560"/>
          </a:xfrm>
        </p:grpSpPr>
        <p:sp>
          <p:nvSpPr>
            <p:cNvPr id="161" name="Google Shape;161;p21"/>
            <p:cNvSpPr/>
            <p:nvPr/>
          </p:nvSpPr>
          <p:spPr>
            <a:xfrm rot="4165756">
              <a:off x="2310882" y="3313120"/>
              <a:ext cx="2466677" cy="2466677"/>
            </a:xfrm>
            <a:prstGeom prst="rect">
              <a:avLst/>
            </a:prstGeom>
            <a:solidFill>
              <a:srgbClr val="006F95"/>
            </a:solidFill>
            <a:ln>
              <a:noFill/>
            </a:ln>
            <a:effectLst>
              <a:outerShdw blurRad="127000" dist="381000" dir="7800000" sx="91000" sy="91000" algn="r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 rot="4165756">
              <a:off x="2310882" y="2913300"/>
              <a:ext cx="2466677" cy="2466677"/>
            </a:xfrm>
            <a:prstGeom prst="rect">
              <a:avLst/>
            </a:prstGeom>
            <a:solidFill>
              <a:srgbClr val="0084A9"/>
            </a:solidFill>
            <a:ln>
              <a:noFill/>
            </a:ln>
            <a:effectLst>
              <a:outerShdw blurRad="127000" dist="381000" dir="7800000" sx="91000" sy="91000" algn="r" rotWithShape="0">
                <a:schemeClr val="dk1">
                  <a:alpha val="2471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 rot="4165756">
              <a:off x="2310882" y="2513480"/>
              <a:ext cx="2466677" cy="2466677"/>
            </a:xfrm>
            <a:prstGeom prst="rect">
              <a:avLst/>
            </a:prstGeom>
            <a:solidFill>
              <a:srgbClr val="1BA4BE"/>
            </a:solidFill>
            <a:ln>
              <a:noFill/>
            </a:ln>
            <a:effectLst>
              <a:outerShdw blurRad="127000" dist="381000" dir="7800000" sx="91000" sy="91000" algn="r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 rot="4165756">
              <a:off x="2310881" y="2113660"/>
              <a:ext cx="2466677" cy="2466677"/>
            </a:xfrm>
            <a:prstGeom prst="rect">
              <a:avLst/>
            </a:prstGeom>
            <a:solidFill>
              <a:srgbClr val="52C3CB"/>
            </a:solidFill>
            <a:ln>
              <a:noFill/>
            </a:ln>
            <a:effectLst>
              <a:outerShdw blurRad="127000" dist="381000" dir="7800000" sx="91000" sy="91000" algn="r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5" name="Google Shape;165;p21"/>
          <p:cNvGrpSpPr/>
          <p:nvPr/>
        </p:nvGrpSpPr>
        <p:grpSpPr>
          <a:xfrm rot="-1204976">
            <a:off x="1750854" y="1754921"/>
            <a:ext cx="816815" cy="804128"/>
            <a:chOff x="5983288" y="1720850"/>
            <a:chExt cx="957263" cy="938213"/>
          </a:xfrm>
        </p:grpSpPr>
        <p:sp>
          <p:nvSpPr>
            <p:cNvPr id="166" name="Google Shape;166;p21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68" name="Google Shape;168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5725" y="1946625"/>
            <a:ext cx="673848" cy="37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5920" y="2561225"/>
            <a:ext cx="673454" cy="3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30125" y="3234729"/>
            <a:ext cx="405027" cy="46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Step2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127142" y="1930204"/>
            <a:ext cx="37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04</a:t>
            </a:r>
            <a:endParaRPr/>
          </a:p>
        </p:txBody>
      </p:sp>
      <p:grpSp>
        <p:nvGrpSpPr>
          <p:cNvPr id="178" name="Google Shape;178;p22"/>
          <p:cNvGrpSpPr/>
          <p:nvPr/>
        </p:nvGrpSpPr>
        <p:grpSpPr>
          <a:xfrm rot="-1065713">
            <a:off x="1770915" y="2181745"/>
            <a:ext cx="716389" cy="695159"/>
            <a:chOff x="5983288" y="1720850"/>
            <a:chExt cx="957263" cy="938213"/>
          </a:xfrm>
        </p:grpSpPr>
        <p:sp>
          <p:nvSpPr>
            <p:cNvPr id="179" name="Google Shape;179;p22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1" name="Google Shape;181;p22"/>
          <p:cNvSpPr txBox="1"/>
          <p:nvPr/>
        </p:nvSpPr>
        <p:spPr>
          <a:xfrm>
            <a:off x="3856704" y="7847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분석 배경 &amp; 필요성</a:t>
            </a:r>
            <a:endParaRPr sz="1100"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904231" y="1330098"/>
            <a:ext cx="2382076" cy="2981805"/>
            <a:chOff x="1956170" y="1758949"/>
            <a:chExt cx="3176101" cy="3975740"/>
          </a:xfrm>
        </p:grpSpPr>
        <p:sp>
          <p:nvSpPr>
            <p:cNvPr id="183" name="Google Shape;183;p22"/>
            <p:cNvSpPr/>
            <p:nvPr/>
          </p:nvSpPr>
          <p:spPr>
            <a:xfrm rot="4165756">
              <a:off x="2310882" y="2913300"/>
              <a:ext cx="2466677" cy="2466677"/>
            </a:xfrm>
            <a:prstGeom prst="rect">
              <a:avLst/>
            </a:prstGeom>
            <a:solidFill>
              <a:srgbClr val="0084A9"/>
            </a:solidFill>
            <a:ln>
              <a:noFill/>
            </a:ln>
            <a:effectLst>
              <a:outerShdw blurRad="127000" dist="381000" dir="7800000" sx="91000" sy="91000" algn="r" rotWithShape="0">
                <a:schemeClr val="dk1">
                  <a:alpha val="2471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rot="4165756">
              <a:off x="2310882" y="2513480"/>
              <a:ext cx="2466677" cy="2466677"/>
            </a:xfrm>
            <a:prstGeom prst="rect">
              <a:avLst/>
            </a:prstGeom>
            <a:solidFill>
              <a:srgbClr val="1BA4BE"/>
            </a:solidFill>
            <a:ln>
              <a:noFill/>
            </a:ln>
            <a:effectLst>
              <a:outerShdw blurRad="127000" dist="381000" dir="7800000" sx="91000" sy="91000" algn="r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 rot="4165756">
              <a:off x="2310881" y="2113660"/>
              <a:ext cx="2466677" cy="2466677"/>
            </a:xfrm>
            <a:prstGeom prst="rect">
              <a:avLst/>
            </a:prstGeom>
            <a:solidFill>
              <a:srgbClr val="52C3CB"/>
            </a:solidFill>
            <a:ln>
              <a:noFill/>
            </a:ln>
            <a:effectLst>
              <a:outerShdw blurRad="127000" dist="381000" dir="7800000" sx="91000" sy="91000" algn="r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6" name="Google Shape;186;p22"/>
          <p:cNvGrpSpPr/>
          <p:nvPr/>
        </p:nvGrpSpPr>
        <p:grpSpPr>
          <a:xfrm rot="-1209591">
            <a:off x="1752113" y="2036929"/>
            <a:ext cx="686309" cy="840148"/>
            <a:chOff x="6600826" y="4344988"/>
            <a:chExt cx="682625" cy="962025"/>
          </a:xfrm>
        </p:grpSpPr>
        <p:sp>
          <p:nvSpPr>
            <p:cNvPr id="187" name="Google Shape;187;p22"/>
            <p:cNvSpPr/>
            <p:nvPr/>
          </p:nvSpPr>
          <p:spPr>
            <a:xfrm>
              <a:off x="6872288" y="5246688"/>
              <a:ext cx="136525" cy="60325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3" y="16"/>
                    <a:pt x="36" y="13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lose/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816726" y="5159375"/>
              <a:ext cx="247650" cy="65088"/>
            </a:xfrm>
            <a:custGeom>
              <a:avLst/>
              <a:gdLst/>
              <a:ahLst/>
              <a:cxnLst/>
              <a:rect l="l" t="t" r="r" b="b"/>
              <a:pathLst>
                <a:path w="66" h="17" extrusionOk="0">
                  <a:moveTo>
                    <a:pt x="5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3" y="17"/>
                    <a:pt x="66" y="13"/>
                    <a:pt x="66" y="8"/>
                  </a:cubicBezTo>
                  <a:cubicBezTo>
                    <a:pt x="66" y="4"/>
                    <a:pt x="63" y="0"/>
                    <a:pt x="58" y="0"/>
                  </a:cubicBezTo>
                  <a:close/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600826" y="4344988"/>
              <a:ext cx="682625" cy="781050"/>
            </a:xfrm>
            <a:custGeom>
              <a:avLst/>
              <a:gdLst/>
              <a:ahLst/>
              <a:cxnLst/>
              <a:rect l="l" t="t" r="r" b="b"/>
              <a:pathLst>
                <a:path w="181" h="207" extrusionOk="0">
                  <a:moveTo>
                    <a:pt x="169" y="45"/>
                  </a:moveTo>
                  <a:cubicBezTo>
                    <a:pt x="161" y="31"/>
                    <a:pt x="150" y="20"/>
                    <a:pt x="136" y="12"/>
                  </a:cubicBezTo>
                  <a:cubicBezTo>
                    <a:pt x="122" y="4"/>
                    <a:pt x="107" y="0"/>
                    <a:pt x="90" y="0"/>
                  </a:cubicBezTo>
                  <a:cubicBezTo>
                    <a:pt x="66" y="0"/>
                    <a:pt x="42" y="10"/>
                    <a:pt x="26" y="26"/>
                  </a:cubicBezTo>
                  <a:cubicBezTo>
                    <a:pt x="10" y="42"/>
                    <a:pt x="0" y="65"/>
                    <a:pt x="0" y="89"/>
                  </a:cubicBezTo>
                  <a:cubicBezTo>
                    <a:pt x="0" y="100"/>
                    <a:pt x="2" y="112"/>
                    <a:pt x="7" y="123"/>
                  </a:cubicBezTo>
                  <a:cubicBezTo>
                    <a:pt x="12" y="134"/>
                    <a:pt x="20" y="148"/>
                    <a:pt x="30" y="165"/>
                  </a:cubicBezTo>
                  <a:cubicBezTo>
                    <a:pt x="32" y="169"/>
                    <a:pt x="35" y="175"/>
                    <a:pt x="38" y="183"/>
                  </a:cubicBezTo>
                  <a:cubicBezTo>
                    <a:pt x="42" y="193"/>
                    <a:pt x="45" y="200"/>
                    <a:pt x="48" y="204"/>
                  </a:cubicBezTo>
                  <a:cubicBezTo>
                    <a:pt x="50" y="206"/>
                    <a:pt x="52" y="207"/>
                    <a:pt x="55" y="207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2" y="207"/>
                    <a:pt x="134" y="206"/>
                    <a:pt x="136" y="203"/>
                  </a:cubicBezTo>
                  <a:cubicBezTo>
                    <a:pt x="138" y="200"/>
                    <a:pt x="140" y="194"/>
                    <a:pt x="143" y="186"/>
                  </a:cubicBezTo>
                  <a:cubicBezTo>
                    <a:pt x="146" y="178"/>
                    <a:pt x="148" y="172"/>
                    <a:pt x="150" y="169"/>
                  </a:cubicBezTo>
                  <a:cubicBezTo>
                    <a:pt x="160" y="151"/>
                    <a:pt x="168" y="136"/>
                    <a:pt x="173" y="124"/>
                  </a:cubicBezTo>
                  <a:cubicBezTo>
                    <a:pt x="178" y="112"/>
                    <a:pt x="181" y="100"/>
                    <a:pt x="181" y="89"/>
                  </a:cubicBezTo>
                  <a:cubicBezTo>
                    <a:pt x="181" y="73"/>
                    <a:pt x="177" y="58"/>
                    <a:pt x="169" y="45"/>
                  </a:cubicBezTo>
                  <a:close/>
                  <a:moveTo>
                    <a:pt x="157" y="120"/>
                  </a:moveTo>
                  <a:cubicBezTo>
                    <a:pt x="152" y="131"/>
                    <a:pt x="146" y="144"/>
                    <a:pt x="136" y="160"/>
                  </a:cubicBezTo>
                  <a:cubicBezTo>
                    <a:pt x="133" y="166"/>
                    <a:pt x="130" y="172"/>
                    <a:pt x="128" y="181"/>
                  </a:cubicBezTo>
                  <a:cubicBezTo>
                    <a:pt x="126" y="184"/>
                    <a:pt x="125" y="188"/>
                    <a:pt x="124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7"/>
                    <a:pt x="56" y="182"/>
                    <a:pt x="53" y="177"/>
                  </a:cubicBezTo>
                  <a:cubicBezTo>
                    <a:pt x="49" y="167"/>
                    <a:pt x="46" y="160"/>
                    <a:pt x="44" y="156"/>
                  </a:cubicBezTo>
                  <a:cubicBezTo>
                    <a:pt x="34" y="141"/>
                    <a:pt x="28" y="128"/>
                    <a:pt x="23" y="118"/>
                  </a:cubicBezTo>
                  <a:cubicBezTo>
                    <a:pt x="18" y="108"/>
                    <a:pt x="16" y="98"/>
                    <a:pt x="16" y="89"/>
                  </a:cubicBezTo>
                  <a:cubicBezTo>
                    <a:pt x="16" y="50"/>
                    <a:pt x="51" y="16"/>
                    <a:pt x="90" y="16"/>
                  </a:cubicBezTo>
                  <a:cubicBezTo>
                    <a:pt x="104" y="16"/>
                    <a:pt x="116" y="20"/>
                    <a:pt x="128" y="26"/>
                  </a:cubicBezTo>
                  <a:cubicBezTo>
                    <a:pt x="139" y="33"/>
                    <a:pt x="148" y="42"/>
                    <a:pt x="155" y="53"/>
                  </a:cubicBezTo>
                  <a:cubicBezTo>
                    <a:pt x="161" y="64"/>
                    <a:pt x="165" y="76"/>
                    <a:pt x="165" y="89"/>
                  </a:cubicBezTo>
                  <a:cubicBezTo>
                    <a:pt x="165" y="98"/>
                    <a:pt x="162" y="108"/>
                    <a:pt x="157" y="120"/>
                  </a:cubicBezTo>
                  <a:close/>
                  <a:moveTo>
                    <a:pt x="157" y="120"/>
                  </a:moveTo>
                  <a:cubicBezTo>
                    <a:pt x="157" y="120"/>
                    <a:pt x="157" y="120"/>
                    <a:pt x="157" y="1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0" name="Google Shape;190;p22"/>
          <p:cNvSpPr txBox="1"/>
          <p:nvPr/>
        </p:nvSpPr>
        <p:spPr>
          <a:xfrm>
            <a:off x="3941600" y="1606500"/>
            <a:ext cx="4382100" cy="26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정보통신산업의 발달로 인해 다양한 컨텐츠 및 전자기기들의 이용률이 높아지고 있다. 그 중에서도 특히 스마트폰은 현대인들에게 있어 필수품으로 자리잡았으나, 한편에는 이로 인한 부작용에 대한 우려의 목소리도 점차 커지고 있다.</a:t>
            </a:r>
            <a:endParaRPr sz="9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따라서 스마트폰 이용자들의 스마트폰 과의존에 관한 설문조사 데이터를 바탕으로 하여 그 중 스마트폰 과의존성과 가장 연관이 높다고 판단한 일부 변수들을 선택하여 변수 간 연관성과 그로 인해 나타나는 차이점을 파악하는 것에 중점을 두었다.</a:t>
            </a:r>
            <a:endParaRPr sz="9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설문조사 응답을 바탕으로 스마트폰 과의존성을 완화하거나 해소하는데 적합한 제도나 방향에 대한 단초를 제공할 수 있을 것이다.</a:t>
            </a:r>
            <a:endParaRPr sz="9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 b="1">
              <a:solidFill>
                <a:srgbClr val="7F7F7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7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[데이터 출처]</a:t>
            </a:r>
            <a:endParaRPr sz="700" b="1">
              <a:solidFill>
                <a:srgbClr val="3F3F3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27305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Montserrat Light"/>
              <a:buChar char="-"/>
            </a:pPr>
            <a:r>
              <a:rPr lang="ko" sz="7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공공데이터 포털 사이트 (</a:t>
            </a:r>
            <a:r>
              <a:rPr lang="ko" sz="700" b="1">
                <a:solidFill>
                  <a:srgbClr val="3F3F3F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https://www.data.go.kr/</a:t>
            </a:r>
            <a:r>
              <a:rPr lang="ko" sz="7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</a:t>
            </a:r>
            <a:endParaRPr sz="700" b="1">
              <a:solidFill>
                <a:srgbClr val="3F3F3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27305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Montserrat Light"/>
              <a:buChar char="-"/>
            </a:pPr>
            <a:r>
              <a:rPr lang="ko" sz="7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NIA한국지능정보사회진흥원 (</a:t>
            </a:r>
            <a:r>
              <a:rPr lang="ko" sz="700" b="1">
                <a:solidFill>
                  <a:srgbClr val="3F3F3F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https://www.nia.or.kr/site/nia_kor/main.do</a:t>
            </a:r>
            <a:r>
              <a:rPr lang="ko" sz="7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</a:t>
            </a:r>
            <a:endParaRPr sz="700" b="1">
              <a:solidFill>
                <a:srgbClr val="3F3F3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3856704" y="7847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가설 설정</a:t>
            </a:r>
            <a:endParaRPr sz="1100"/>
          </a:p>
        </p:txBody>
      </p:sp>
      <p:sp>
        <p:nvSpPr>
          <p:cNvPr id="198" name="Google Shape;198;p23"/>
          <p:cNvSpPr txBox="1"/>
          <p:nvPr/>
        </p:nvSpPr>
        <p:spPr>
          <a:xfrm>
            <a:off x="4038350" y="1356375"/>
            <a:ext cx="43821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스마트폰 과의존 예방교육을 경험한 사람이 경험하지 않은 사람보다</a:t>
            </a:r>
            <a:endParaRPr sz="9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75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ko" sz="9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본인의 하루 평균 스마트폰 이용시간이 더 과도하다고 평가했을 것이다.</a:t>
            </a:r>
            <a:endParaRPr sz="9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75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주변인과 비교했을 때 자신의 스마트폰 의존도 평가에 있어서 의존도가 높다고 답했을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75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우리 사회의 스마트폰 과의존 문제가 심각하다고 답했을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75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일상생활 속 본인의 스마트폰 이용 적절성이 부적절하다고 답했을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스마트폰 이용 구성비 중 가장 많은 비중을 차지한 것은 '여가'일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남성과 여성의 스마트폰 이용 구성비는 5%p 넘는 차이가 있을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 b="1" i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동영상 서비스 평균 이용 시간은</a:t>
            </a:r>
            <a:endParaRPr sz="900" b="1" i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코로나 격리를 경험한 사람들이 아닌 사람들에 비해 높게 나타날 것이다.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ko" sz="900" b="1" i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나이가 10대에 가까울 수록 하루평균이용시간이 높게 나타날 것이다.</a:t>
            </a:r>
            <a:endParaRPr sz="900" b="1" i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ko" sz="900" b="1" i="1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맞벌이 가족인 자녀(유아동,청소년)들이 아닌 자녀들에 비해 하루평균이용시간이 높게 나타날 것이다.</a:t>
            </a:r>
            <a:endParaRPr sz="900" b="1" i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700"/>
              </a:spcAft>
              <a:buNone/>
            </a:pPr>
            <a:r>
              <a:rPr lang="ko" sz="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굵게 기울임 표시한 가설에 대해서만 설명하였으며,  그 외 가설들에 대해서는 첨부된 주피터 노트북 파일 등을 통해 자세한 확인이 가능합니다.</a:t>
            </a:r>
            <a:endParaRPr sz="7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9" name="Google Shape;199;p23"/>
          <p:cNvGrpSpPr/>
          <p:nvPr/>
        </p:nvGrpSpPr>
        <p:grpSpPr>
          <a:xfrm rot="-1065713">
            <a:off x="1770915" y="2181745"/>
            <a:ext cx="716389" cy="695159"/>
            <a:chOff x="5983288" y="1720850"/>
            <a:chExt cx="957263" cy="938213"/>
          </a:xfrm>
        </p:grpSpPr>
        <p:sp>
          <p:nvSpPr>
            <p:cNvPr id="200" name="Google Shape;200;p23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close/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close/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close/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close/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close/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close/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5983288" y="1720850"/>
              <a:ext cx="957263" cy="938213"/>
            </a:xfrm>
            <a:custGeom>
              <a:avLst/>
              <a:gdLst/>
              <a:ahLst/>
              <a:cxnLst/>
              <a:rect l="l" t="t" r="r" b="b"/>
              <a:pathLst>
                <a:path w="603" h="591" extrusionOk="0">
                  <a:moveTo>
                    <a:pt x="354" y="352"/>
                  </a:moveTo>
                  <a:lnTo>
                    <a:pt x="522" y="183"/>
                  </a:lnTo>
                  <a:lnTo>
                    <a:pt x="603" y="264"/>
                  </a:lnTo>
                  <a:lnTo>
                    <a:pt x="437" y="432"/>
                  </a:lnTo>
                  <a:lnTo>
                    <a:pt x="354" y="352"/>
                  </a:lnTo>
                  <a:moveTo>
                    <a:pt x="339" y="411"/>
                  </a:moveTo>
                  <a:lnTo>
                    <a:pt x="327" y="461"/>
                  </a:lnTo>
                  <a:lnTo>
                    <a:pt x="377" y="449"/>
                  </a:lnTo>
                  <a:lnTo>
                    <a:pt x="339" y="411"/>
                  </a:lnTo>
                  <a:moveTo>
                    <a:pt x="439" y="458"/>
                  </a:moveTo>
                  <a:lnTo>
                    <a:pt x="477" y="420"/>
                  </a:lnTo>
                  <a:lnTo>
                    <a:pt x="477" y="591"/>
                  </a:lnTo>
                  <a:lnTo>
                    <a:pt x="0" y="591"/>
                  </a:lnTo>
                  <a:lnTo>
                    <a:pt x="0" y="161"/>
                  </a:lnTo>
                  <a:lnTo>
                    <a:pt x="152" y="0"/>
                  </a:lnTo>
                  <a:lnTo>
                    <a:pt x="477" y="0"/>
                  </a:lnTo>
                  <a:lnTo>
                    <a:pt x="477" y="202"/>
                  </a:lnTo>
                  <a:lnTo>
                    <a:pt x="439" y="240"/>
                  </a:lnTo>
                  <a:lnTo>
                    <a:pt x="439" y="38"/>
                  </a:lnTo>
                  <a:lnTo>
                    <a:pt x="176" y="38"/>
                  </a:lnTo>
                  <a:lnTo>
                    <a:pt x="176" y="178"/>
                  </a:lnTo>
                  <a:lnTo>
                    <a:pt x="35" y="178"/>
                  </a:lnTo>
                  <a:lnTo>
                    <a:pt x="35" y="553"/>
                  </a:lnTo>
                  <a:lnTo>
                    <a:pt x="439" y="553"/>
                  </a:lnTo>
                  <a:lnTo>
                    <a:pt x="439" y="458"/>
                  </a:lnTo>
                  <a:moveTo>
                    <a:pt x="71" y="140"/>
                  </a:moveTo>
                  <a:lnTo>
                    <a:pt x="140" y="140"/>
                  </a:lnTo>
                  <a:lnTo>
                    <a:pt x="140" y="69"/>
                  </a:lnTo>
                  <a:lnTo>
                    <a:pt x="71" y="140"/>
                  </a:lnTo>
                  <a:moveTo>
                    <a:pt x="392" y="285"/>
                  </a:moveTo>
                  <a:lnTo>
                    <a:pt x="392" y="280"/>
                  </a:lnTo>
                  <a:lnTo>
                    <a:pt x="81" y="280"/>
                  </a:lnTo>
                  <a:lnTo>
                    <a:pt x="81" y="323"/>
                  </a:lnTo>
                  <a:lnTo>
                    <a:pt x="356" y="323"/>
                  </a:lnTo>
                  <a:lnTo>
                    <a:pt x="392" y="285"/>
                  </a:lnTo>
                  <a:moveTo>
                    <a:pt x="332" y="363"/>
                  </a:moveTo>
                  <a:lnTo>
                    <a:pt x="81" y="363"/>
                  </a:lnTo>
                  <a:lnTo>
                    <a:pt x="81" y="404"/>
                  </a:lnTo>
                  <a:lnTo>
                    <a:pt x="320" y="404"/>
                  </a:lnTo>
                  <a:lnTo>
                    <a:pt x="332" y="363"/>
                  </a:lnTo>
                  <a:moveTo>
                    <a:pt x="81" y="489"/>
                  </a:moveTo>
                  <a:lnTo>
                    <a:pt x="299" y="489"/>
                  </a:lnTo>
                  <a:lnTo>
                    <a:pt x="311" y="449"/>
                  </a:lnTo>
                  <a:lnTo>
                    <a:pt x="81" y="449"/>
                  </a:lnTo>
                  <a:lnTo>
                    <a:pt x="81" y="489"/>
                  </a:lnTo>
                  <a:moveTo>
                    <a:pt x="81" y="489"/>
                  </a:moveTo>
                  <a:lnTo>
                    <a:pt x="81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904232" y="1629963"/>
            <a:ext cx="2382075" cy="2681940"/>
            <a:chOff x="1956171" y="2158769"/>
            <a:chExt cx="3176100" cy="3575920"/>
          </a:xfrm>
        </p:grpSpPr>
        <p:sp>
          <p:nvSpPr>
            <p:cNvPr id="203" name="Google Shape;203;p23"/>
            <p:cNvSpPr/>
            <p:nvPr/>
          </p:nvSpPr>
          <p:spPr>
            <a:xfrm rot="4165756">
              <a:off x="2310882" y="2913300"/>
              <a:ext cx="2466677" cy="2466677"/>
            </a:xfrm>
            <a:prstGeom prst="rect">
              <a:avLst/>
            </a:prstGeom>
            <a:solidFill>
              <a:srgbClr val="1BA4BE"/>
            </a:solidFill>
            <a:ln>
              <a:noFill/>
            </a:ln>
            <a:effectLst>
              <a:outerShdw blurRad="127000" dist="381000" dir="7800000" sx="91000" sy="91000" algn="r" rotWithShape="0">
                <a:schemeClr val="dk1">
                  <a:alpha val="2471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 rot="4165756">
              <a:off x="2310882" y="2513480"/>
              <a:ext cx="2466677" cy="2466677"/>
            </a:xfrm>
            <a:prstGeom prst="rect">
              <a:avLst/>
            </a:prstGeom>
            <a:solidFill>
              <a:srgbClr val="52C3CB"/>
            </a:solidFill>
            <a:ln>
              <a:noFill/>
            </a:ln>
            <a:effectLst>
              <a:outerShdw blurRad="127000" dist="381000" dir="7800000" sx="91000" sy="91000" algn="r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01019">
            <a:off x="1716960" y="2371422"/>
            <a:ext cx="756581" cy="756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865425" y="903525"/>
            <a:ext cx="3752400" cy="3816300"/>
          </a:xfrm>
          <a:prstGeom prst="roundRect">
            <a:avLst>
              <a:gd name="adj" fmla="val 592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1022026" y="1057586"/>
            <a:ext cx="1300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주요 가설 분석</a:t>
            </a:r>
            <a:endParaRPr sz="1300"/>
          </a:p>
        </p:txBody>
      </p:sp>
      <p:sp>
        <p:nvSpPr>
          <p:cNvPr id="212" name="Google Shape;212;p24"/>
          <p:cNvSpPr txBox="1"/>
          <p:nvPr/>
        </p:nvSpPr>
        <p:spPr>
          <a:xfrm>
            <a:off x="5246850" y="1200835"/>
            <a:ext cx="3323400" cy="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[주요 가설 1]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스마트폰 과의존 예방교육을 경험한 사람이 경험하지 않은 사람보다 본인의 하루 평균 스마트폰 이용시간이 더 과도하다고 평가했을 것이다.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213" name="Google Shape;213;p24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4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4771104" y="6323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데이터 분석</a:t>
            </a:r>
            <a:endParaRPr sz="1100"/>
          </a:p>
        </p:txBody>
      </p:sp>
      <p:grpSp>
        <p:nvGrpSpPr>
          <p:cNvPr id="217" name="Google Shape;217;p24"/>
          <p:cNvGrpSpPr/>
          <p:nvPr/>
        </p:nvGrpSpPr>
        <p:grpSpPr>
          <a:xfrm>
            <a:off x="642566" y="1494671"/>
            <a:ext cx="452100" cy="384900"/>
            <a:chOff x="642566" y="1494671"/>
            <a:chExt cx="452100" cy="384900"/>
          </a:xfrm>
        </p:grpSpPr>
        <p:sp>
          <p:nvSpPr>
            <p:cNvPr id="218" name="Google Shape;218;p24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220" name="Google Shape;220;p24"/>
          <p:cNvSpPr/>
          <p:nvPr/>
        </p:nvSpPr>
        <p:spPr>
          <a:xfrm>
            <a:off x="676185" y="30186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642566" y="30918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222" name="Google Shape;222;p24"/>
          <p:cNvSpPr/>
          <p:nvPr/>
        </p:nvSpPr>
        <p:spPr>
          <a:xfrm>
            <a:off x="676185" y="38568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642566" y="39300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grpSp>
        <p:nvGrpSpPr>
          <p:cNvPr id="224" name="Google Shape;224;p24"/>
          <p:cNvGrpSpPr/>
          <p:nvPr/>
        </p:nvGrpSpPr>
        <p:grpSpPr>
          <a:xfrm>
            <a:off x="4833566" y="2332871"/>
            <a:ext cx="452100" cy="384900"/>
            <a:chOff x="642566" y="1494671"/>
            <a:chExt cx="452100" cy="384900"/>
          </a:xfrm>
        </p:grpSpPr>
        <p:sp>
          <p:nvSpPr>
            <p:cNvPr id="225" name="Google Shape;225;p24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6" name="Google Shape;226;p24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4867185" y="28662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4833566" y="29394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229" name="Google Shape;229;p24"/>
          <p:cNvSpPr/>
          <p:nvPr/>
        </p:nvSpPr>
        <p:spPr>
          <a:xfrm>
            <a:off x="4867185" y="36646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833566" y="37378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231" name="Google Shape;231;p24"/>
          <p:cNvSpPr txBox="1"/>
          <p:nvPr/>
        </p:nvSpPr>
        <p:spPr>
          <a:xfrm>
            <a:off x="5316750" y="2327585"/>
            <a:ext cx="3323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설문조사 결과를 바탕으로 1차 추출한 정제된 데이터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316750" y="2860985"/>
            <a:ext cx="33234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예방교육 경험 여부를 그룹화 기준으로 삼고, 본인의 스마트폰 이용 시간 과도성을 평가한 컬럼을 뽑은 뒤 문항 번호별 개수를 계산한 결과를 각각 저장한다.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349025" y="3737885"/>
            <a:ext cx="3323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저장한 값을 matplotlib를 활용하여 시각화한다. </a:t>
            </a:r>
            <a:endParaRPr sz="9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867175" y="4194425"/>
            <a:ext cx="41391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ko" sz="7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데이터 전처리 과정과 시각화를 꾸며주는 요소들의 경우는 다수 생략하였으며, 원본 코드는 동봉된 주피터 노트북 파일들을 통해 확인 가능합니다. [주요가설 1]의 시각화 커스터마이징 코드는 뒤의 페이지에 별도 표시하였습니다.</a:t>
            </a:r>
            <a:endParaRPr sz="900">
              <a:solidFill>
                <a:srgbClr val="3F3F3F"/>
              </a:solidFill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 l="11455" t="53150" r="78033" b="33797"/>
          <a:stretch/>
        </p:blipFill>
        <p:spPr>
          <a:xfrm>
            <a:off x="1166650" y="3693225"/>
            <a:ext cx="1414699" cy="95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24"/>
          <p:cNvPicPr preferRelativeResize="0"/>
          <p:nvPr/>
        </p:nvPicPr>
        <p:blipFill rotWithShape="1">
          <a:blip r:embed="rId4">
            <a:alphaModFix/>
          </a:blip>
          <a:srcRect l="12798" t="59895" r="50914" b="34568"/>
          <a:stretch/>
        </p:blipFill>
        <p:spPr>
          <a:xfrm>
            <a:off x="1166675" y="3080775"/>
            <a:ext cx="3323398" cy="3207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5">
            <a:alphaModFix/>
          </a:blip>
          <a:srcRect l="12879" t="29068" r="58159" b="52430"/>
          <a:stretch/>
        </p:blipFill>
        <p:spPr>
          <a:xfrm>
            <a:off x="1173175" y="1495100"/>
            <a:ext cx="3019724" cy="12205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/>
          <p:nvPr/>
        </p:nvSpPr>
        <p:spPr>
          <a:xfrm>
            <a:off x="865425" y="903525"/>
            <a:ext cx="7546500" cy="3816300"/>
          </a:xfrm>
          <a:prstGeom prst="roundRect">
            <a:avLst>
              <a:gd name="adj" fmla="val 592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022025" y="1057575"/>
            <a:ext cx="1845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시각화 - 상세 코드</a:t>
            </a:r>
            <a:endParaRPr sz="1300"/>
          </a:p>
        </p:txBody>
      </p:sp>
      <p:sp>
        <p:nvSpPr>
          <p:cNvPr id="244" name="Google Shape;244;p25"/>
          <p:cNvSpPr/>
          <p:nvPr/>
        </p:nvSpPr>
        <p:spPr>
          <a:xfrm>
            <a:off x="676185" y="10374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642566" y="1110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246" name="Google Shape;246;p25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5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 l="11346" t="38382" r="62616" b="18310"/>
          <a:stretch/>
        </p:blipFill>
        <p:spPr>
          <a:xfrm>
            <a:off x="1022025" y="1600711"/>
            <a:ext cx="2682677" cy="24169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0" name="Google Shape;250;p25"/>
          <p:cNvPicPr preferRelativeResize="0"/>
          <p:nvPr/>
        </p:nvPicPr>
        <p:blipFill rotWithShape="1">
          <a:blip r:embed="rId4">
            <a:alphaModFix/>
          </a:blip>
          <a:srcRect l="12777" t="24930" r="29459" b="8888"/>
          <a:stretch/>
        </p:blipFill>
        <p:spPr>
          <a:xfrm>
            <a:off x="3790375" y="1312825"/>
            <a:ext cx="4461675" cy="323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865425" y="903525"/>
            <a:ext cx="4260000" cy="3816300"/>
          </a:xfrm>
          <a:prstGeom prst="roundRect">
            <a:avLst>
              <a:gd name="adj" fmla="val 592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6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6"/>
          <p:cNvSpPr/>
          <p:nvPr/>
        </p:nvSpPr>
        <p:spPr>
          <a:xfrm rot="5400000">
            <a:off x="4390950" y="45187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l="13105" t="34984" r="57537" b="52446"/>
          <a:stretch/>
        </p:blipFill>
        <p:spPr>
          <a:xfrm>
            <a:off x="1170875" y="2305475"/>
            <a:ext cx="2536901" cy="6872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4">
            <a:alphaModFix/>
          </a:blip>
          <a:srcRect l="12671" t="42068" r="67584" b="46346"/>
          <a:stretch/>
        </p:blipFill>
        <p:spPr>
          <a:xfrm>
            <a:off x="1170875" y="3447550"/>
            <a:ext cx="2407427" cy="8936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1" name="Google Shape;261;p26"/>
          <p:cNvSpPr txBox="1"/>
          <p:nvPr/>
        </p:nvSpPr>
        <p:spPr>
          <a:xfrm>
            <a:off x="1098225" y="1057575"/>
            <a:ext cx="2386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독립성 검정 - 카이제곱검정</a:t>
            </a:r>
            <a:endParaRPr sz="1300"/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5">
            <a:alphaModFix/>
          </a:blip>
          <a:srcRect l="12824" t="74586" r="43968" b="19756"/>
          <a:stretch/>
        </p:blipFill>
        <p:spPr>
          <a:xfrm>
            <a:off x="1170875" y="1506075"/>
            <a:ext cx="3927749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63" name="Google Shape;263;p26"/>
          <p:cNvGrpSpPr/>
          <p:nvPr/>
        </p:nvGrpSpPr>
        <p:grpSpPr>
          <a:xfrm>
            <a:off x="642566" y="1494671"/>
            <a:ext cx="452100" cy="384900"/>
            <a:chOff x="642566" y="1494671"/>
            <a:chExt cx="452100" cy="384900"/>
          </a:xfrm>
        </p:grpSpPr>
        <p:sp>
          <p:nvSpPr>
            <p:cNvPr id="264" name="Google Shape;264;p26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5" name="Google Shape;265;p26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266" name="Google Shape;266;p26"/>
          <p:cNvSpPr/>
          <p:nvPr/>
        </p:nvSpPr>
        <p:spPr>
          <a:xfrm>
            <a:off x="676185" y="2485271"/>
            <a:ext cx="3849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642566" y="25584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268" name="Google Shape;268;p26"/>
          <p:cNvSpPr/>
          <p:nvPr/>
        </p:nvSpPr>
        <p:spPr>
          <a:xfrm>
            <a:off x="676185" y="3704471"/>
            <a:ext cx="3849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642566" y="3777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grpSp>
        <p:nvGrpSpPr>
          <p:cNvPr id="270" name="Google Shape;270;p26"/>
          <p:cNvGrpSpPr/>
          <p:nvPr/>
        </p:nvGrpSpPr>
        <p:grpSpPr>
          <a:xfrm>
            <a:off x="5367005" y="1418483"/>
            <a:ext cx="430354" cy="384900"/>
            <a:chOff x="642566" y="1494671"/>
            <a:chExt cx="452100" cy="384900"/>
          </a:xfrm>
        </p:grpSpPr>
        <p:sp>
          <p:nvSpPr>
            <p:cNvPr id="271" name="Google Shape;271;p26"/>
            <p:cNvSpPr/>
            <p:nvPr/>
          </p:nvSpPr>
          <p:spPr>
            <a:xfrm>
              <a:off x="676185" y="1494671"/>
              <a:ext cx="384900" cy="38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2" name="Google Shape;272;p26"/>
            <p:cNvSpPr txBox="1"/>
            <p:nvPr/>
          </p:nvSpPr>
          <p:spPr>
            <a:xfrm>
              <a:off x="642566" y="1567869"/>
              <a:ext cx="452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01</a:t>
              </a:r>
              <a:endParaRPr sz="1100"/>
            </a:p>
          </p:txBody>
        </p:sp>
      </p:grpSp>
      <p:sp>
        <p:nvSpPr>
          <p:cNvPr id="273" name="Google Shape;273;p26"/>
          <p:cNvSpPr/>
          <p:nvPr/>
        </p:nvSpPr>
        <p:spPr>
          <a:xfrm>
            <a:off x="5398974" y="2485270"/>
            <a:ext cx="366300" cy="384900"/>
          </a:xfrm>
          <a:prstGeom prst="ellipse">
            <a:avLst/>
          </a:prstGeom>
          <a:solidFill>
            <a:srgbClr val="1BA4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5366975" y="2558467"/>
            <a:ext cx="4302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100"/>
          </a:p>
        </p:txBody>
      </p:sp>
      <p:sp>
        <p:nvSpPr>
          <p:cNvPr id="275" name="Google Shape;275;p26"/>
          <p:cNvSpPr/>
          <p:nvPr/>
        </p:nvSpPr>
        <p:spPr>
          <a:xfrm>
            <a:off x="5398974" y="3512264"/>
            <a:ext cx="366300" cy="384900"/>
          </a:xfrm>
          <a:prstGeom prst="ellipse">
            <a:avLst/>
          </a:prstGeom>
          <a:solidFill>
            <a:srgbClr val="0084A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5366975" y="3585462"/>
            <a:ext cx="4302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100"/>
          </a:p>
        </p:txBody>
      </p:sp>
      <p:sp>
        <p:nvSpPr>
          <p:cNvPr id="277" name="Google Shape;277;p26"/>
          <p:cNvSpPr txBox="1"/>
          <p:nvPr/>
        </p:nvSpPr>
        <p:spPr>
          <a:xfrm>
            <a:off x="5826900" y="1489400"/>
            <a:ext cx="24453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두 변수 간의 독립성 여부를 검증하기 위해 필요한 데이터프레임을 생성하여 df_chi 에 저장한다.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5826899" y="2556175"/>
            <a:ext cx="2445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각 항목별 빈도를 표로 나타낸 빈도표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5857623" y="3585475"/>
            <a:ext cx="2536800" cy="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 </a:t>
            </a:r>
            <a:r>
              <a:rPr lang="ko" sz="9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scipy 라이브러리의 chi2_contingency 메서드에 df_chi 를 인수로 입력하여. 변수들간의 독립성 여부를 판별하는 주요 지표를 계산한다.</a:t>
            </a:r>
            <a:endParaRPr sz="9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50" y="1225788"/>
            <a:ext cx="4626376" cy="334127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85" name="Google Shape;285;p27"/>
          <p:cNvSpPr txBox="1"/>
          <p:nvPr/>
        </p:nvSpPr>
        <p:spPr>
          <a:xfrm>
            <a:off x="642566" y="1110669"/>
            <a:ext cx="452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05</a:t>
            </a:r>
            <a:endParaRPr sz="1100"/>
          </a:p>
        </p:txBody>
      </p:sp>
      <p:sp>
        <p:nvSpPr>
          <p:cNvPr id="286" name="Google Shape;286;p27"/>
          <p:cNvSpPr/>
          <p:nvPr/>
        </p:nvSpPr>
        <p:spPr>
          <a:xfrm rot="2930725">
            <a:off x="-396313" y="-1753415"/>
            <a:ext cx="1806128" cy="3918630"/>
          </a:xfrm>
          <a:prstGeom prst="rect">
            <a:avLst/>
          </a:prstGeom>
          <a:solidFill>
            <a:srgbClr val="52C3CB"/>
          </a:solidFill>
          <a:ln>
            <a:noFill/>
          </a:ln>
          <a:effectLst>
            <a:outerShdw blurRad="271463" dist="85725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-279100" y="251975"/>
            <a:ext cx="18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Step3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27"/>
          <p:cNvSpPr/>
          <p:nvPr/>
        </p:nvSpPr>
        <p:spPr>
          <a:xfrm rot="5400000">
            <a:off x="4379000" y="451925"/>
            <a:ext cx="362100" cy="88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4904550" y="1124625"/>
            <a:ext cx="37737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[변수간 독립성 검정]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H0(귀무가설) : '스마트폰 과의존 예방교육 경험 여부'와 '본인의 하루 평균 스마트폰 이용 시간의 과도함 평가'는 독립적이다.</a:t>
            </a:r>
            <a:endParaRPr sz="8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H1(대립가설) : H0이 아니다.</a:t>
            </a:r>
            <a:endParaRPr sz="8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유의수준(0.05)보다 P값(5.77e-68)이 낮기 때문에 영가설을 기각한다. 즉, 스마트폰 과의존 예방교육 경험 여부와 본인의 하루 평균 스마트폰 이용 시간의 과도함 평가에는 </a:t>
            </a:r>
            <a:r>
              <a:rPr lang="ko" sz="800" b="1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연관성이 있다.</a:t>
            </a:r>
            <a:endParaRPr sz="800" b="1" u="sng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8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[결론]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스마트폰 과의존 예방교육을 경험한 사람 중 자신의 스마트폰 사용시간이 '과도하지 않다'라고 응답한 비율은 41.6%이고, '과도하다'라고 응답한 비율은 58.5%이다.</a:t>
            </a:r>
            <a:endParaRPr sz="8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스마트폰 과의존 예방교육을 경험하지 않은 사람 중 자신의 스마트폰 사용시간이'과도하지 않다'라고 응답한 비율은 59.3%이고, '과도하다'라고 응답한 비율은 40.7%이다.</a:t>
            </a:r>
            <a:endParaRPr sz="8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ko" sz="8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따라서 </a:t>
            </a:r>
            <a:r>
              <a:rPr lang="ko" sz="800" b="1" u="sng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스마트폰 과의존 예방교육을 경험한 사람이 그렇지 않은 사람에 비해서 자신의 스마트폰 사용시간이 과도하다고 평가하였으며, 과도함의 정도도 '매우 그렇다'라고 평가한 비율이 더 높았다.</a:t>
            </a:r>
            <a:endParaRPr sz="900" b="1" u="sng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4771104" y="479979"/>
            <a:ext cx="3983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시각화 &amp; 가설 검증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git - Multi 1 - Bright">
  <a:themeElements>
    <a:clrScheme name="Custom 161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52C3CB"/>
      </a:accent1>
      <a:accent2>
        <a:srgbClr val="1BA4BE"/>
      </a:accent2>
      <a:accent3>
        <a:srgbClr val="0084A9"/>
      </a:accent3>
      <a:accent4>
        <a:srgbClr val="006F9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Microsoft Office PowerPoint</Application>
  <PresentationFormat>화면 슬라이드 쇼(16:9)</PresentationFormat>
  <Paragraphs>168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Malgun Gothic</vt:lpstr>
      <vt:lpstr>Montserrat</vt:lpstr>
      <vt:lpstr>Arial</vt:lpstr>
      <vt:lpstr>Montserrat Light</vt:lpstr>
      <vt:lpstr>Montserrat SemiBold</vt:lpstr>
      <vt:lpstr>Simple Light</vt:lpstr>
      <vt:lpstr>Digit - Multi 1 - Bright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hi-sinchon</cp:lastModifiedBy>
  <cp:revision>1</cp:revision>
  <dcterms:modified xsi:type="dcterms:W3CDTF">2023-07-05T00:43:12Z</dcterms:modified>
</cp:coreProperties>
</file>