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902" r:id="rId2"/>
  </p:sldMasterIdLst>
  <p:notesMasterIdLst>
    <p:notesMasterId r:id="rId16"/>
  </p:notesMasterIdLst>
  <p:handoutMasterIdLst>
    <p:handoutMasterId r:id="rId17"/>
  </p:handoutMasterIdLst>
  <p:sldIdLst>
    <p:sldId id="302" r:id="rId3"/>
    <p:sldId id="577" r:id="rId4"/>
    <p:sldId id="564" r:id="rId5"/>
    <p:sldId id="578" r:id="rId6"/>
    <p:sldId id="579" r:id="rId7"/>
    <p:sldId id="580" r:id="rId8"/>
    <p:sldId id="581" r:id="rId9"/>
    <p:sldId id="582" r:id="rId10"/>
    <p:sldId id="583" r:id="rId11"/>
    <p:sldId id="584" r:id="rId12"/>
    <p:sldId id="585" r:id="rId13"/>
    <p:sldId id="586" r:id="rId14"/>
    <p:sldId id="572" r:id="rId15"/>
  </p:sldIdLst>
  <p:sldSz cx="12192000" cy="6858000"/>
  <p:notesSz cx="6797675" cy="9926638"/>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860864"/>
    <a:srgbClr val="FF304C"/>
    <a:srgbClr val="69AFD3"/>
    <a:srgbClr val="0F999C"/>
    <a:srgbClr val="C8FF16"/>
    <a:srgbClr val="CB2980"/>
    <a:srgbClr val="F2F2F2"/>
    <a:srgbClr val="5B8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80846" autoAdjust="0"/>
  </p:normalViewPr>
  <p:slideViewPr>
    <p:cSldViewPr>
      <p:cViewPr varScale="1">
        <p:scale>
          <a:sx n="92" d="100"/>
          <a:sy n="92" d="100"/>
        </p:scale>
        <p:origin x="588" y="84"/>
      </p:cViewPr>
      <p:guideLst>
        <p:guide orient="horz" pos="1026"/>
        <p:guide pos="3840"/>
        <p:guide orient="horz" pos="4020"/>
        <p:guide pos="325"/>
        <p:guide pos="7355"/>
        <p:guide orient="horz" pos="164"/>
      </p:guideLst>
    </p:cSldViewPr>
  </p:slideViewPr>
  <p:outlineViewPr>
    <p:cViewPr>
      <p:scale>
        <a:sx n="33" d="100"/>
        <a:sy n="33" d="100"/>
      </p:scale>
      <p:origin x="0" y="-2568"/>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97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11/09/2019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11/09/2019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 the Azure Storage Workshop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Henk Bezuidenhout and I will be this workshop’s facilitator this evening.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Storage refers to a range of products that allows you to store application data in the cloud. In this workshop we will learn how to classify our data in order to pick the correct product for your project and then familiarize ourselves with the three main products in Azure that can be used for storing data. </a:t>
            </a:r>
            <a:endParaRPr lang="en-GB" dirty="0"/>
          </a:p>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8064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8002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304000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06002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381029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Data comes in different shapes and sizes, and no single storage solution fits all data. For example, an online retail website has a number of distinct data sets that are all used to run the business: product catalog data, media files like photos and videos, and financial business data. Each data set has different requirements, and it's your job to figure out which storage solution is best. The key factors to consider in deciding on the optimal storage solution are: how to classify your data, how your data will be used, and how you can get the best performance for your application.</a:t>
            </a:r>
          </a:p>
          <a:p>
            <a:r>
              <a:rPr lang="en-US" sz="900" b="1" i="0" kern="1200" dirty="0">
                <a:solidFill>
                  <a:schemeClr val="tx1"/>
                </a:solidFill>
                <a:effectLst/>
                <a:latin typeface="+mn-lt"/>
                <a:ea typeface="+mn-ea"/>
                <a:cs typeface="+mn-cs"/>
              </a:rPr>
              <a:t>Learning objectives</a:t>
            </a:r>
          </a:p>
          <a:p>
            <a:r>
              <a:rPr lang="en-US" sz="900" b="0" i="0" kern="1200" dirty="0">
                <a:solidFill>
                  <a:schemeClr val="tx1"/>
                </a:solidFill>
                <a:effectLst/>
                <a:latin typeface="+mn-lt"/>
                <a:ea typeface="+mn-ea"/>
                <a:cs typeface="+mn-cs"/>
              </a:rPr>
              <a:t>Classify your data as structured, semi-structured, or unstructured</a:t>
            </a:r>
          </a:p>
          <a:p>
            <a:r>
              <a:rPr lang="en-US" sz="900" b="0" i="0" kern="1200" dirty="0">
                <a:solidFill>
                  <a:schemeClr val="tx1"/>
                </a:solidFill>
                <a:effectLst/>
                <a:latin typeface="+mn-lt"/>
                <a:ea typeface="+mn-ea"/>
                <a:cs typeface="+mn-cs"/>
              </a:rPr>
              <a:t>Determine how your data will be used</a:t>
            </a:r>
          </a:p>
          <a:p>
            <a:r>
              <a:rPr lang="en-US" sz="900" b="0" i="0" kern="1200" dirty="0">
                <a:solidFill>
                  <a:schemeClr val="tx1"/>
                </a:solidFill>
                <a:effectLst/>
                <a:latin typeface="+mn-lt"/>
                <a:ea typeface="+mn-ea"/>
                <a:cs typeface="+mn-cs"/>
              </a:rPr>
              <a:t>Determine whether your data requires transactions</a:t>
            </a:r>
          </a:p>
          <a:p>
            <a:br>
              <a:rPr lang="en-US" dirty="0"/>
            </a:br>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60656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In order to pick the right approach to storing data, you need to classify your data into one of the following classes:</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Structured Data</a:t>
            </a:r>
          </a:p>
          <a:p>
            <a:r>
              <a:rPr lang="en-US" sz="900" b="0" i="0" kern="1200" dirty="0">
                <a:solidFill>
                  <a:schemeClr val="tx1"/>
                </a:solidFill>
                <a:effectLst/>
                <a:latin typeface="+mn-lt"/>
                <a:ea typeface="+mn-ea"/>
                <a:cs typeface="+mn-cs"/>
              </a:rPr>
              <a:t>Semi-Structured Data</a:t>
            </a:r>
          </a:p>
          <a:p>
            <a:r>
              <a:rPr lang="en-US" sz="900" b="0" i="0" kern="1200" dirty="0">
                <a:solidFill>
                  <a:schemeClr val="tx1"/>
                </a:solidFill>
                <a:effectLst/>
                <a:latin typeface="+mn-lt"/>
                <a:ea typeface="+mn-ea"/>
                <a:cs typeface="+mn-cs"/>
              </a:rPr>
              <a:t>And Unstructured Data</a:t>
            </a:r>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331144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Structured data is data that adheres to a schema, so all of the data has the same fields or properties. Structured data can be stored in a database table with rows and columns. Structured data relies on keys to indicate how one row in a table relates to data in another row of another table. Structured data is also referred to as relational data, as the data's schema defines the table of data, the fields in the table, and the clear relationship between the two.</a:t>
            </a:r>
          </a:p>
          <a:p>
            <a:r>
              <a:rPr lang="en-US" sz="900" b="0" i="0" kern="1200" dirty="0">
                <a:solidFill>
                  <a:schemeClr val="tx1"/>
                </a:solidFill>
                <a:effectLst/>
                <a:latin typeface="+mn-lt"/>
                <a:ea typeface="+mn-ea"/>
                <a:cs typeface="+mn-cs"/>
              </a:rPr>
              <a:t>Structured data is straightforward in that it's easy to enter, query, and analyze. All of the data follows the same format. However, forcing a consistent structure also means evolution of the data is more difficult as each record has to be updated to conform to the new structure.</a:t>
            </a:r>
          </a:p>
          <a:p>
            <a:r>
              <a:rPr lang="en-US" sz="900" b="0" i="0" kern="1200" dirty="0">
                <a:solidFill>
                  <a:schemeClr val="tx1"/>
                </a:solidFill>
                <a:effectLst/>
                <a:latin typeface="+mn-lt"/>
                <a:ea typeface="+mn-ea"/>
                <a:cs typeface="+mn-cs"/>
              </a:rPr>
              <a:t>Examples of structured data include:</a:t>
            </a:r>
          </a:p>
          <a:p>
            <a:r>
              <a:rPr lang="en-US" sz="900" b="0" i="0" kern="1200" dirty="0">
                <a:solidFill>
                  <a:schemeClr val="tx1"/>
                </a:solidFill>
                <a:effectLst/>
                <a:latin typeface="+mn-lt"/>
                <a:ea typeface="+mn-ea"/>
                <a:cs typeface="+mn-cs"/>
              </a:rPr>
              <a:t>Sensor data</a:t>
            </a:r>
          </a:p>
          <a:p>
            <a:r>
              <a:rPr lang="en-US" sz="900" b="0" i="0" kern="1200" dirty="0">
                <a:solidFill>
                  <a:schemeClr val="tx1"/>
                </a:solidFill>
                <a:effectLst/>
                <a:latin typeface="+mn-lt"/>
                <a:ea typeface="+mn-ea"/>
                <a:cs typeface="+mn-cs"/>
              </a:rPr>
              <a:t>Financial data</a:t>
            </a:r>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427019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Semi-structured data is less organized than structured data, and is not stored in a relational format, as the fields do not neatly fit into tables, rows, and columns. Semi-structured data contains tags that make the organization and hierarchy of the data apparent. Semi-structured data is also referred to as non-relational or NoSQL data.</a:t>
            </a:r>
          </a:p>
          <a:p>
            <a:br>
              <a:rPr lang="en-US" dirty="0"/>
            </a:br>
            <a:r>
              <a:rPr lang="en-US" sz="900" b="0" i="0" kern="1200" dirty="0">
                <a:solidFill>
                  <a:schemeClr val="tx1"/>
                </a:solidFill>
                <a:effectLst/>
                <a:latin typeface="+mn-lt"/>
                <a:ea typeface="+mn-ea"/>
                <a:cs typeface="+mn-cs"/>
              </a:rPr>
              <a:t>Examples of semi-structured data include:</a:t>
            </a:r>
          </a:p>
          <a:p>
            <a:r>
              <a:rPr lang="en-US" sz="900" b="0" i="0" kern="1200" dirty="0">
                <a:solidFill>
                  <a:schemeClr val="tx1"/>
                </a:solidFill>
                <a:effectLst/>
                <a:latin typeface="+mn-lt"/>
                <a:ea typeface="+mn-ea"/>
                <a:cs typeface="+mn-cs"/>
              </a:rPr>
              <a:t>Key / Value pairs</a:t>
            </a:r>
          </a:p>
          <a:p>
            <a:r>
              <a:rPr lang="en-US" sz="900" b="0" i="0" kern="1200" dirty="0">
                <a:solidFill>
                  <a:schemeClr val="tx1"/>
                </a:solidFill>
                <a:effectLst/>
                <a:latin typeface="+mn-lt"/>
                <a:ea typeface="+mn-ea"/>
                <a:cs typeface="+mn-cs"/>
              </a:rPr>
              <a:t>Graph data</a:t>
            </a:r>
          </a:p>
          <a:p>
            <a:r>
              <a:rPr lang="en-US" sz="900" b="0" i="0" kern="1200" dirty="0">
                <a:solidFill>
                  <a:schemeClr val="tx1"/>
                </a:solidFill>
                <a:effectLst/>
                <a:latin typeface="+mn-lt"/>
                <a:ea typeface="+mn-ea"/>
                <a:cs typeface="+mn-cs"/>
              </a:rPr>
              <a:t>JSON files</a:t>
            </a:r>
          </a:p>
          <a:p>
            <a:r>
              <a:rPr lang="en-US" sz="900" b="0" i="0" kern="1200" dirty="0">
                <a:solidFill>
                  <a:schemeClr val="tx1"/>
                </a:solidFill>
                <a:effectLst/>
                <a:latin typeface="+mn-lt"/>
                <a:ea typeface="+mn-ea"/>
                <a:cs typeface="+mn-cs"/>
              </a:rPr>
              <a:t>XML files</a:t>
            </a:r>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48815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 organization of unstructured data is generally ambiguous. Unstructured data is often delivered in files, such as photos or videos. The video file itself may have an overall structure and come with semi-structured metadata, but the data that comprises the video itself is unstructured. Therefore, photos, videos, and other similar files are classified as unstructured data.</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Examples of unstructured data include:</a:t>
            </a:r>
          </a:p>
          <a:p>
            <a:r>
              <a:rPr lang="en-US" sz="900" b="0" i="0" kern="1200" dirty="0">
                <a:solidFill>
                  <a:schemeClr val="tx1"/>
                </a:solidFill>
                <a:effectLst/>
                <a:latin typeface="+mn-lt"/>
                <a:ea typeface="+mn-ea"/>
                <a:cs typeface="+mn-cs"/>
              </a:rPr>
              <a:t>Media files, such as photos, videos, and audio files</a:t>
            </a:r>
          </a:p>
          <a:p>
            <a:r>
              <a:rPr lang="en-US" sz="900" b="0" i="0" kern="1200" dirty="0">
                <a:solidFill>
                  <a:schemeClr val="tx1"/>
                </a:solidFill>
                <a:effectLst/>
                <a:latin typeface="+mn-lt"/>
                <a:ea typeface="+mn-ea"/>
                <a:cs typeface="+mn-cs"/>
              </a:rPr>
              <a:t>Office files, such as Word documents</a:t>
            </a:r>
          </a:p>
          <a:p>
            <a:r>
              <a:rPr lang="en-US" sz="900" b="0" i="0" kern="1200" dirty="0">
                <a:solidFill>
                  <a:schemeClr val="tx1"/>
                </a:solidFill>
                <a:effectLst/>
                <a:latin typeface="+mn-lt"/>
                <a:ea typeface="+mn-ea"/>
                <a:cs typeface="+mn-cs"/>
              </a:rPr>
              <a:t>Text files</a:t>
            </a:r>
          </a:p>
          <a:p>
            <a:r>
              <a:rPr lang="en-US" sz="900" b="0" i="0" kern="1200" dirty="0">
                <a:solidFill>
                  <a:schemeClr val="tx1"/>
                </a:solidFill>
                <a:effectLst/>
                <a:latin typeface="+mn-lt"/>
                <a:ea typeface="+mn-ea"/>
                <a:cs typeface="+mn-cs"/>
              </a:rPr>
              <a:t>Log files</a:t>
            </a: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361251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Once you've identified the kind of data you're dealing with (structured, semi-structured, or unstructured), the next step is to determine how you'll use the data. For example, as an online retailer you know customers need quick access to product data, and business users need to run complex analytical queries. As you work through these requirements, taking your data classification into account, you can start to plan your data storage solution.</a:t>
            </a:r>
          </a:p>
          <a:p>
            <a:r>
              <a:rPr lang="en-US" sz="900" b="0" i="0" kern="1200" dirty="0">
                <a:solidFill>
                  <a:schemeClr val="tx1"/>
                </a:solidFill>
                <a:effectLst/>
                <a:latin typeface="+mn-lt"/>
                <a:ea typeface="+mn-ea"/>
                <a:cs typeface="+mn-cs"/>
              </a:rPr>
              <a:t>Here, you'll go through some of the questions to ask when determining what to do with your data.</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a:t>
            </a:r>
          </a:p>
          <a:p>
            <a:r>
              <a:rPr lang="en-US" sz="900" b="1" i="0" kern="1200" dirty="0">
                <a:solidFill>
                  <a:schemeClr val="tx1"/>
                </a:solidFill>
                <a:effectLst/>
                <a:latin typeface="+mn-lt"/>
                <a:ea typeface="+mn-ea"/>
                <a:cs typeface="+mn-cs"/>
              </a:rPr>
              <a:t>Product catalog data</a:t>
            </a:r>
          </a:p>
          <a:p>
            <a:r>
              <a:rPr lang="en-US" sz="900" b="0" i="0" kern="1200" dirty="0">
                <a:solidFill>
                  <a:schemeClr val="tx1"/>
                </a:solidFill>
                <a:effectLst/>
                <a:latin typeface="+mn-lt"/>
                <a:ea typeface="+mn-ea"/>
                <a:cs typeface="+mn-cs"/>
              </a:rPr>
              <a:t>For product catalog data in the online retail scenario, customer needs are the highest priority. Customers will want to query the product catalog to find, for example, all men's shoes, then men's shoes on sale, and then men's shoes on sale in a particular size. Customer needs may require lots of read operations, with the ability to query on certain fields.</a:t>
            </a:r>
          </a:p>
          <a:p>
            <a:r>
              <a:rPr lang="en-US" sz="900" b="0" i="0" kern="1200" dirty="0">
                <a:solidFill>
                  <a:schemeClr val="tx1"/>
                </a:solidFill>
                <a:effectLst/>
                <a:latin typeface="+mn-lt"/>
                <a:ea typeface="+mn-ea"/>
                <a:cs typeface="+mn-cs"/>
              </a:rPr>
              <a:t>In addition, when customers place orders, the application must update product quantities. The update operations need to happen just as quickly as the read operations so that users don't put an item in their shopping carts when that item has just sold out. This will not only result in a large number of read operations, but will also require increased write operations for product catalog data. Be sure to determine the priorities for all the users of the database, not just the primary ones.</a:t>
            </a:r>
          </a:p>
          <a:p>
            <a:r>
              <a:rPr lang="en-US" sz="900" b="1" i="0" kern="1200" dirty="0">
                <a:solidFill>
                  <a:schemeClr val="tx1"/>
                </a:solidFill>
                <a:effectLst/>
                <a:latin typeface="+mn-lt"/>
                <a:ea typeface="+mn-ea"/>
                <a:cs typeface="+mn-cs"/>
              </a:rPr>
              <a:t>Photos and videos</a:t>
            </a:r>
          </a:p>
          <a:p>
            <a:r>
              <a:rPr lang="en-US" sz="900" b="0" i="0" kern="1200" dirty="0">
                <a:solidFill>
                  <a:schemeClr val="tx1"/>
                </a:solidFill>
                <a:effectLst/>
                <a:latin typeface="+mn-lt"/>
                <a:ea typeface="+mn-ea"/>
                <a:cs typeface="+mn-cs"/>
              </a:rPr>
              <a:t>The photos and videos that are displayed on product pages have different requirements. They need fast retrieval times so that they are displayed on the site at the same time as product catalog data, but they don't need to be queried independently. Instead, you can rely on the results of the product query, and include the video ID or URL as a property on the product data. So, photos and videos need only be retrieved by their ID.</a:t>
            </a:r>
          </a:p>
          <a:p>
            <a:r>
              <a:rPr lang="en-US" sz="900" b="0" i="0" kern="1200" dirty="0">
                <a:solidFill>
                  <a:schemeClr val="tx1"/>
                </a:solidFill>
                <a:effectLst/>
                <a:latin typeface="+mn-lt"/>
                <a:ea typeface="+mn-ea"/>
                <a:cs typeface="+mn-cs"/>
              </a:rPr>
              <a:t>In addition, users will not make updates to existing photos or videos. They may, however, add new photos for product reviews. For example, a user might upload an image of themselves showing off their new shoes. As an employee, you also upload and delete product photos from your vendor, but that update doesn't need to happen as fast as your other product data updates.</a:t>
            </a:r>
          </a:p>
          <a:p>
            <a:r>
              <a:rPr lang="en-US" sz="900" b="0" i="0" kern="1200" dirty="0">
                <a:solidFill>
                  <a:schemeClr val="tx1"/>
                </a:solidFill>
                <a:effectLst/>
                <a:latin typeface="+mn-lt"/>
                <a:ea typeface="+mn-ea"/>
                <a:cs typeface="+mn-cs"/>
              </a:rPr>
              <a:t>In summary, photos and videos can be queried by ID to return the whole file, but creates and updates will be less frequent and are less of a priority.</a:t>
            </a:r>
          </a:p>
          <a:p>
            <a:r>
              <a:rPr lang="en-US" sz="900" b="1" i="0" kern="1200" dirty="0">
                <a:solidFill>
                  <a:schemeClr val="tx1"/>
                </a:solidFill>
                <a:effectLst/>
                <a:latin typeface="+mn-lt"/>
                <a:ea typeface="+mn-ea"/>
                <a:cs typeface="+mn-cs"/>
              </a:rPr>
              <a:t>Business data</a:t>
            </a:r>
          </a:p>
          <a:p>
            <a:r>
              <a:rPr lang="en-US" sz="900" b="0" i="0" kern="1200" dirty="0">
                <a:solidFill>
                  <a:schemeClr val="tx1"/>
                </a:solidFill>
                <a:effectLst/>
                <a:latin typeface="+mn-lt"/>
                <a:ea typeface="+mn-ea"/>
                <a:cs typeface="+mn-cs"/>
              </a:rPr>
              <a:t>For business data, all the analysis is happening on historical data. No original data is updated based on the analysis, so business data is read-only. Users don't expect their complex analytics to run instantly, so having some latency in the results is okay. In addition, business data will be stored in multiple data sets, as users will have different access to write to each data set. However, business analysts will be able to read from all databases.</a:t>
            </a: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7389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420802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331669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linkedin.com/in/henk-bezuidenhout-00ab20bb/"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18" Type="http://schemas.openxmlformats.org/officeDocument/2006/relationships/image" Target="../media/image9.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vmlDrawing" Target="../drawings/vmlDrawing13.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5.bin"/><Relationship Id="rId15" Type="http://schemas.openxmlformats.org/officeDocument/2006/relationships/hyperlink" Target="http://www.facebook.com/capgemini" TargetMode="External"/><Relationship Id="rId10" Type="http://schemas.openxmlformats.org/officeDocument/2006/relationships/image" Target="../media/image5.png"/><Relationship Id="rId19" Type="http://schemas.openxmlformats.org/officeDocument/2006/relationships/hyperlink" Target="http://www.capgemini.com/invent" TargetMode="External"/><Relationship Id="rId4" Type="http://schemas.openxmlformats.org/officeDocument/2006/relationships/image" Target="../media/image4.png"/><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2.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hyperlink" Target="http://www.youtube.com/capgeminimedia" TargetMode="External"/><Relationship Id="rId20" Type="http://schemas.openxmlformats.org/officeDocument/2006/relationships/image" Target="../media/image15.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12.png"/><Relationship Id="rId24" Type="http://schemas.openxmlformats.org/officeDocument/2006/relationships/hyperlink" Target="http://www.capgemini.com/invent" TargetMode="External"/><Relationship Id="rId5" Type="http://schemas.openxmlformats.org/officeDocument/2006/relationships/oleObject" Target="../embeddings/oleObject5.bin"/><Relationship Id="rId15" Type="http://schemas.microsoft.com/office/2007/relationships/hdphoto" Target="../media/hdphoto3.wdp"/><Relationship Id="rId23" Type="http://schemas.openxmlformats.org/officeDocument/2006/relationships/image" Target="../media/image9.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13.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3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4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498128"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Azure Storage – </a:t>
            </a:r>
            <a:r>
              <a:rPr lang="en-US" dirty="0" err="1"/>
              <a:t>az</a:t>
            </a:r>
            <a:r>
              <a:rPr lang="en-US" dirty="0"/>
              <a:t> 203</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8" name="Picture 2" descr="D:\My Work\Template\Icons\Social Media\LinkedIN.png">
            <a:hlinkClick r:id="rId3"/>
            <a:extLst>
              <a:ext uri="{FF2B5EF4-FFF2-40B4-BE49-F238E27FC236}">
                <a16:creationId xmlns:a16="http://schemas.microsoft.com/office/drawing/2014/main" id="{BDB7EDB0-1A00-4FE4-9A04-A3383C9311FA}"/>
              </a:ext>
            </a:extLst>
          </p:cNvPr>
          <p:cNvPicPr>
            <a:picLocks noChangeAspect="1" noChangeArrowheads="1"/>
          </p:cNvPicPr>
          <p:nvPr userDrawn="1"/>
        </p:nvPicPr>
        <p:blipFill>
          <a:blip r:embed="rId4" cstate="print"/>
          <a:srcRect/>
          <a:stretch>
            <a:fillRect/>
          </a:stretch>
        </p:blipFill>
        <p:spPr bwMode="auto">
          <a:xfrm>
            <a:off x="3209221" y="6237312"/>
            <a:ext cx="461367" cy="461367"/>
          </a:xfrm>
          <a:prstGeom prst="rect">
            <a:avLst/>
          </a:prstGeom>
          <a:noFill/>
        </p:spPr>
      </p:pic>
      <p:sp>
        <p:nvSpPr>
          <p:cNvPr id="49" name="Espace réservé du texte 4">
            <a:extLst>
              <a:ext uri="{FF2B5EF4-FFF2-40B4-BE49-F238E27FC236}">
                <a16:creationId xmlns:a16="http://schemas.microsoft.com/office/drawing/2014/main" id="{E99689BB-1D6D-4EFF-B9EA-20046B3134C1}"/>
              </a:ext>
            </a:extLst>
          </p:cNvPr>
          <p:cNvSpPr>
            <a:spLocks noGrp="1"/>
          </p:cNvSpPr>
          <p:nvPr>
            <p:ph type="body" sz="quarter" idx="11" hasCustomPrompt="1"/>
          </p:nvPr>
        </p:nvSpPr>
        <p:spPr>
          <a:xfrm>
            <a:off x="119336" y="6237312"/>
            <a:ext cx="2808312" cy="504056"/>
          </a:xfrm>
          <a:prstGeom prst="rect">
            <a:avLst/>
          </a:prstGeom>
        </p:spPr>
        <p:txBody>
          <a:bodyPr>
            <a:normAutofit/>
          </a:bodyPr>
          <a:lstStyle>
            <a:lvl1pPr>
              <a:spcBef>
                <a:spcPts val="0"/>
              </a:spcBef>
              <a:defRPr sz="2200" spc="-110" baseline="0">
                <a:solidFill>
                  <a:srgbClr val="FFFF00"/>
                </a:solidFill>
              </a:defRPr>
            </a:lvl1pPr>
          </a:lstStyle>
          <a:p>
            <a:pPr lvl="0"/>
            <a:r>
              <a:rPr lang="en-US" dirty="0"/>
              <a:t>Henk Bezuidenhout</a:t>
            </a:r>
          </a:p>
        </p:txBody>
      </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78"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99"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8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9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5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7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6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4.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51"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461526" y="6650661"/>
            <a:ext cx="466474" cy="123111"/>
          </a:xfrm>
          <a:prstGeom prst="rect">
            <a:avLst/>
          </a:prstGeom>
        </p:spPr>
        <p:txBody>
          <a:bodyPr wrap="none" lIns="0" tIns="0" rIns="0" bIns="0" anchor="ctr" anchorCtr="0">
            <a:spAutoFit/>
          </a:bodyPr>
          <a:lstStyle/>
          <a:p>
            <a:pPr algn="r"/>
            <a:r>
              <a:rPr lang="en-US" sz="800" dirty="0">
                <a:solidFill>
                  <a:schemeClr val="bg1">
                    <a:lumMod val="65000"/>
                  </a:schemeClr>
                </a:solidFill>
                <a:cs typeface="Arial" panose="020B0604020202020204" pitchFamily="34" charset="0"/>
              </a:rPr>
              <a:t>   [0101]</a:t>
            </a: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8836805" y="6645002"/>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Azure Storage | Henk Bezuidenhout | 12-09-2019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454"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hyperlink" Target="http://bit.ly/2lRt29x"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bit.ly/2m5Eu1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Azure STORAGE</a:t>
            </a:r>
          </a:p>
        </p:txBody>
      </p:sp>
      <p:sp>
        <p:nvSpPr>
          <p:cNvPr id="2" name="TextBox 1">
            <a:extLst>
              <a:ext uri="{FF2B5EF4-FFF2-40B4-BE49-F238E27FC236}">
                <a16:creationId xmlns:a16="http://schemas.microsoft.com/office/drawing/2014/main" id="{9712FDFB-241E-4FB2-B004-F7CED6430272}"/>
              </a:ext>
            </a:extLst>
          </p:cNvPr>
          <p:cNvSpPr txBox="1"/>
          <p:nvPr/>
        </p:nvSpPr>
        <p:spPr>
          <a:xfrm>
            <a:off x="7968208" y="6165304"/>
            <a:ext cx="4071884" cy="369332"/>
          </a:xfrm>
          <a:prstGeom prst="rect">
            <a:avLst/>
          </a:prstGeom>
          <a:noFill/>
        </p:spPr>
        <p:txBody>
          <a:bodyPr wrap="none" rtlCol="0">
            <a:spAutoFit/>
          </a:bodyPr>
          <a:lstStyle/>
          <a:p>
            <a:r>
              <a:rPr lang="en-US" dirty="0">
                <a:solidFill>
                  <a:schemeClr val="bg1"/>
                </a:solidFill>
              </a:rPr>
              <a:t>Facilitated by Henk Bezuidenhout</a:t>
            </a:r>
          </a:p>
        </p:txBody>
      </p:sp>
    </p:spTree>
    <p:extLst>
      <p:ext uri="{BB962C8B-B14F-4D97-AF65-F5344CB8AC3E}">
        <p14:creationId xmlns:p14="http://schemas.microsoft.com/office/powerpoint/2010/main" val="145560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696370"/>
            <a:ext cx="11006239" cy="4324918"/>
          </a:xfrm>
        </p:spPr>
        <p:txBody>
          <a:bodyPr>
            <a:normAutofit/>
          </a:bodyPr>
          <a:lstStyle/>
          <a:p>
            <a:r>
              <a:rPr lang="en-GB" dirty="0"/>
              <a:t>We will be going through the following learning module</a:t>
            </a:r>
          </a:p>
          <a:p>
            <a:endParaRPr lang="en-GB" dirty="0"/>
          </a:p>
          <a:p>
            <a:pPr algn="ctr"/>
            <a:r>
              <a:rPr lang="en-GB" sz="3600" dirty="0">
                <a:solidFill>
                  <a:srgbClr val="0070C0"/>
                </a:solidFill>
              </a:rPr>
              <a:t>http://bit.ly/henk_learn_cosmos </a:t>
            </a:r>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Create an Azure Cosmos DB instance</a:t>
            </a:r>
            <a:endParaRPr lang="nl-NL" dirty="0"/>
          </a:p>
        </p:txBody>
      </p:sp>
      <p:pic>
        <p:nvPicPr>
          <p:cNvPr id="2" name="Graphic 1">
            <a:extLst>
              <a:ext uri="{FF2B5EF4-FFF2-40B4-BE49-F238E27FC236}">
                <a16:creationId xmlns:a16="http://schemas.microsoft.com/office/drawing/2014/main" id="{D6CAC2B9-4C0F-4CED-80E7-FF67E2146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818" y="3773388"/>
            <a:ext cx="1905000" cy="2247900"/>
          </a:xfrm>
          <a:prstGeom prst="rect">
            <a:avLst/>
          </a:prstGeom>
        </p:spPr>
      </p:pic>
    </p:spTree>
    <p:extLst>
      <p:ext uri="{BB962C8B-B14F-4D97-AF65-F5344CB8AC3E}">
        <p14:creationId xmlns:p14="http://schemas.microsoft.com/office/powerpoint/2010/main" val="314012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696370"/>
            <a:ext cx="11006239" cy="4324918"/>
          </a:xfrm>
        </p:spPr>
        <p:txBody>
          <a:bodyPr>
            <a:normAutofit/>
          </a:bodyPr>
          <a:lstStyle/>
          <a:p>
            <a:r>
              <a:rPr lang="en-GB" dirty="0"/>
              <a:t>We will be going through the following learning module</a:t>
            </a:r>
          </a:p>
          <a:p>
            <a:endParaRPr lang="en-GB" dirty="0"/>
          </a:p>
          <a:p>
            <a:pPr algn="ctr"/>
            <a:r>
              <a:rPr lang="en-GB" sz="3600" dirty="0">
                <a:solidFill>
                  <a:srgbClr val="0070C0"/>
                </a:solidFill>
              </a:rPr>
              <a:t>http://bit.ly/henk_learn_sql </a:t>
            </a:r>
            <a:endParaRPr lang="en-GB" dirty="0">
              <a:solidFill>
                <a:srgbClr val="0070C0"/>
              </a:solidFill>
            </a:endParaRPr>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Create an Azure SQL Database</a:t>
            </a:r>
            <a:endParaRPr lang="nl-NL" dirty="0"/>
          </a:p>
        </p:txBody>
      </p:sp>
      <p:pic>
        <p:nvPicPr>
          <p:cNvPr id="2" name="Graphic 1">
            <a:extLst>
              <a:ext uri="{FF2B5EF4-FFF2-40B4-BE49-F238E27FC236}">
                <a16:creationId xmlns:a16="http://schemas.microsoft.com/office/drawing/2014/main" id="{2D3F5C66-C68B-4CF5-A6D7-7E1FE2C2CC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818" y="3773388"/>
            <a:ext cx="1905000" cy="2247900"/>
          </a:xfrm>
          <a:prstGeom prst="rect">
            <a:avLst/>
          </a:prstGeom>
        </p:spPr>
      </p:pic>
    </p:spTree>
    <p:extLst>
      <p:ext uri="{BB962C8B-B14F-4D97-AF65-F5344CB8AC3E}">
        <p14:creationId xmlns:p14="http://schemas.microsoft.com/office/powerpoint/2010/main" val="295428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696370"/>
            <a:ext cx="11006239" cy="4324918"/>
          </a:xfrm>
        </p:spPr>
        <p:txBody>
          <a:bodyPr>
            <a:normAutofit/>
          </a:bodyPr>
          <a:lstStyle/>
          <a:p>
            <a:r>
              <a:rPr lang="en-GB" dirty="0"/>
              <a:t>Data is the gold of the digital world. You should protect data with the same principals as you would real gold.</a:t>
            </a:r>
          </a:p>
          <a:p>
            <a:endParaRPr lang="en-GB" dirty="0"/>
          </a:p>
          <a:p>
            <a:r>
              <a:rPr lang="en-GB" dirty="0"/>
              <a:t>Sensitive data is protected by law, and data leaks can have severe consequences to yourself, the company you represent and your end users.</a:t>
            </a:r>
          </a:p>
          <a:p>
            <a:endParaRPr lang="en-GB" dirty="0"/>
          </a:p>
          <a:p>
            <a:r>
              <a:rPr lang="en-GB" dirty="0"/>
              <a:t>Please make sure to follow the security recommendations in each learning path.</a:t>
            </a:r>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Security</a:t>
            </a:r>
            <a:endParaRPr lang="nl-NL" dirty="0"/>
          </a:p>
        </p:txBody>
      </p:sp>
      <p:pic>
        <p:nvPicPr>
          <p:cNvPr id="2" name="Graphic 1">
            <a:extLst>
              <a:ext uri="{FF2B5EF4-FFF2-40B4-BE49-F238E27FC236}">
                <a16:creationId xmlns:a16="http://schemas.microsoft.com/office/drawing/2014/main" id="{13BAF641-26FC-4F13-9714-0509D1E819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818" y="4509120"/>
            <a:ext cx="1905000" cy="1905000"/>
          </a:xfrm>
          <a:prstGeom prst="rect">
            <a:avLst/>
          </a:prstGeom>
        </p:spPr>
      </p:pic>
    </p:spTree>
    <p:extLst>
      <p:ext uri="{BB962C8B-B14F-4D97-AF65-F5344CB8AC3E}">
        <p14:creationId xmlns:p14="http://schemas.microsoft.com/office/powerpoint/2010/main" val="1684701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a:solidFill>
                  <a:schemeClr val="tx1"/>
                </a:solidFill>
              </a:rPr>
              <a:t>Thank you!</a:t>
            </a:r>
          </a:p>
        </p:txBody>
      </p:sp>
      <p:sp>
        <p:nvSpPr>
          <p:cNvPr id="5" name="Text Placeholder 4">
            <a:extLst>
              <a:ext uri="{FF2B5EF4-FFF2-40B4-BE49-F238E27FC236}">
                <a16:creationId xmlns:a16="http://schemas.microsoft.com/office/drawing/2014/main" id="{6C31FCA8-3E4F-4EB0-A151-BFFF060CC02B}"/>
              </a:ext>
            </a:extLst>
          </p:cNvPr>
          <p:cNvSpPr>
            <a:spLocks noGrp="1"/>
          </p:cNvSpPr>
          <p:nvPr>
            <p:ph type="body" sz="quarter" idx="10"/>
          </p:nvPr>
        </p:nvSpPr>
        <p:spPr>
          <a:xfrm>
            <a:off x="550200" y="3573016"/>
            <a:ext cx="10298328" cy="2376265"/>
          </a:xfrm>
        </p:spPr>
        <p:txBody>
          <a:bodyPr>
            <a:normAutofit/>
          </a:bodyPr>
          <a:lstStyle/>
          <a:p>
            <a:r>
              <a:rPr lang="en-US" dirty="0"/>
              <a:t>Henk Bezuidenhout</a:t>
            </a:r>
          </a:p>
          <a:p>
            <a:pPr fontAlgn="base"/>
            <a:r>
              <a:rPr lang="en-US" dirty="0">
                <a:solidFill>
                  <a:schemeClr val="accent1">
                    <a:lumMod val="60000"/>
                    <a:lumOff val="40000"/>
                  </a:schemeClr>
                </a:solidFill>
              </a:rPr>
              <a:t>Technology enthusiast, developer, and software systems architect</a:t>
            </a:r>
          </a:p>
          <a:p>
            <a:endParaRPr lang="nl-NL" dirty="0">
              <a:solidFill>
                <a:srgbClr val="0070C0"/>
              </a:solidFill>
            </a:endParaRPr>
          </a:p>
          <a:p>
            <a:r>
              <a:rPr lang="nl-NL" dirty="0">
                <a:solidFill>
                  <a:srgbClr val="00B0F0"/>
                </a:solidFill>
              </a:rPr>
              <a:t>Email: henk.bezuidenhout@capgemini.com</a:t>
            </a:r>
            <a:endParaRPr lang="en-US" dirty="0">
              <a:solidFill>
                <a:srgbClr val="00B0F0"/>
              </a:solidFill>
            </a:endParaRPr>
          </a:p>
          <a:p>
            <a:r>
              <a:rPr lang="en-US" dirty="0">
                <a:solidFill>
                  <a:srgbClr val="00B0F0"/>
                </a:solidFill>
              </a:rPr>
              <a:t>GitHub: </a:t>
            </a:r>
            <a:r>
              <a:rPr lang="en-US" dirty="0">
                <a:solidFill>
                  <a:srgbClr val="0070C0"/>
                </a:solidFill>
                <a:hlinkClick r:id="rId3">
                  <a:extLst>
                    <a:ext uri="{A12FA001-AC4F-418D-AE19-62706E023703}">
                      <ahyp:hlinkClr xmlns:ahyp="http://schemas.microsoft.com/office/drawing/2018/hyperlinkcolor" val="tx"/>
                    </a:ext>
                  </a:extLst>
                </a:hlinkClick>
              </a:rPr>
              <a:t>http://bit.ly/2lRt29x</a:t>
            </a:r>
            <a:r>
              <a:rPr lang="en-US" dirty="0">
                <a:solidFill>
                  <a:srgbClr val="0070C0"/>
                </a:solidFill>
              </a:rPr>
              <a:t> </a:t>
            </a:r>
          </a:p>
          <a:p>
            <a:r>
              <a:rPr lang="nl-NL" dirty="0">
                <a:solidFill>
                  <a:srgbClr val="00B0F0"/>
                </a:solidFill>
              </a:rPr>
              <a:t>LinkedIn: </a:t>
            </a:r>
            <a:r>
              <a:rPr lang="nl-NL" dirty="0">
                <a:solidFill>
                  <a:srgbClr val="0070C0"/>
                </a:solidFill>
                <a:hlinkClick r:id="rId4">
                  <a:extLst>
                    <a:ext uri="{A12FA001-AC4F-418D-AE19-62706E023703}">
                      <ahyp:hlinkClr xmlns:ahyp="http://schemas.microsoft.com/office/drawing/2018/hyperlinkcolor" val="tx"/>
                    </a:ext>
                  </a:extLst>
                </a:hlinkClick>
              </a:rPr>
              <a:t>http://bit.ly/2m5Eu1t</a:t>
            </a:r>
            <a:endParaRPr lang="nl-NL" dirty="0">
              <a:solidFill>
                <a:srgbClr val="00B0F0"/>
              </a:solidFill>
            </a:endParaRPr>
          </a:p>
        </p:txBody>
      </p:sp>
    </p:spTree>
    <p:extLst>
      <p:ext uri="{BB962C8B-B14F-4D97-AF65-F5344CB8AC3E}">
        <p14:creationId xmlns:p14="http://schemas.microsoft.com/office/powerpoint/2010/main" val="152309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200" y="1815352"/>
            <a:ext cx="11091600" cy="4565976"/>
          </a:xfrm>
        </p:spPr>
        <p:txBody>
          <a:bodyPr>
            <a:normAutofit/>
          </a:bodyPr>
          <a:lstStyle/>
          <a:p>
            <a:r>
              <a:rPr lang="en-US" dirty="0"/>
              <a:t>It is important to pick the correct storage system for the type of your data.</a:t>
            </a:r>
          </a:p>
          <a:p>
            <a:endParaRPr lang="en-US" dirty="0"/>
          </a:p>
          <a:p>
            <a:r>
              <a:rPr lang="en-US" dirty="0"/>
              <a:t>You have to ask the following questions:</a:t>
            </a:r>
          </a:p>
          <a:p>
            <a:pPr lvl="1"/>
            <a:r>
              <a:rPr lang="en-US" dirty="0"/>
              <a:t>How do you classify your data</a:t>
            </a:r>
          </a:p>
          <a:p>
            <a:pPr lvl="1"/>
            <a:r>
              <a:rPr lang="en-US" dirty="0"/>
              <a:t>Where and how will your data will be used</a:t>
            </a:r>
          </a:p>
          <a:p>
            <a:pPr lvl="1"/>
            <a:r>
              <a:rPr lang="en-US" dirty="0"/>
              <a:t>How you can get the best performance for your application</a:t>
            </a:r>
          </a:p>
        </p:txBody>
      </p:sp>
      <p:sp>
        <p:nvSpPr>
          <p:cNvPr id="6" name="Text Placeholder 5"/>
          <p:cNvSpPr>
            <a:spLocks noGrp="1"/>
          </p:cNvSpPr>
          <p:nvPr>
            <p:ph type="body" sz="quarter" idx="11"/>
          </p:nvPr>
        </p:nvSpPr>
        <p:spPr/>
        <p:txBody>
          <a:bodyPr/>
          <a:lstStyle/>
          <a:p>
            <a:r>
              <a:rPr lang="en-US" dirty="0"/>
              <a:t>Choosing a data storage approach in Azure</a:t>
            </a:r>
            <a:endParaRPr lang="en-GB" dirty="0"/>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479376" y="4299592"/>
            <a:ext cx="11091600" cy="208173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343061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464839" y="1819722"/>
            <a:ext cx="11091600" cy="3218555"/>
          </a:xfrm>
        </p:spPr>
        <p:txBody>
          <a:bodyPr/>
          <a:lstStyle/>
          <a:p>
            <a:r>
              <a:rPr lang="en-US" dirty="0"/>
              <a:t>Application data can be classified in one of three ways: </a:t>
            </a:r>
          </a:p>
          <a:p>
            <a:pPr lvl="1"/>
            <a:r>
              <a:rPr lang="en-US" dirty="0"/>
              <a:t>Structured</a:t>
            </a:r>
          </a:p>
          <a:p>
            <a:pPr lvl="1"/>
            <a:r>
              <a:rPr lang="en-US" dirty="0"/>
              <a:t>Semi-structured</a:t>
            </a:r>
          </a:p>
          <a:p>
            <a:pPr lvl="1"/>
            <a:r>
              <a:rPr lang="en-US" dirty="0"/>
              <a:t>Unstructured</a:t>
            </a:r>
            <a:endParaRPr lang="en-GB" dirty="0"/>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Classify your data</a:t>
            </a:r>
            <a:endParaRPr lang="nl-NL" dirty="0"/>
          </a:p>
        </p:txBody>
      </p:sp>
    </p:spTree>
    <p:extLst>
      <p:ext uri="{BB962C8B-B14F-4D97-AF65-F5344CB8AC3E}">
        <p14:creationId xmlns:p14="http://schemas.microsoft.com/office/powerpoint/2010/main" val="40435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556792"/>
            <a:ext cx="11006239" cy="4464496"/>
          </a:xfrm>
        </p:spPr>
        <p:txBody>
          <a:bodyPr>
            <a:normAutofit/>
          </a:bodyPr>
          <a:lstStyle/>
          <a:p>
            <a:r>
              <a:rPr lang="en-US" dirty="0"/>
              <a:t>Adheres to a schema. Often has keys to indicate how one row in a table relates to data in another row of another table. </a:t>
            </a:r>
          </a:p>
          <a:p>
            <a:endParaRPr lang="en-US" dirty="0"/>
          </a:p>
          <a:p>
            <a:endParaRPr lang="en-US" dirty="0"/>
          </a:p>
          <a:p>
            <a:r>
              <a:rPr lang="en-US" dirty="0"/>
              <a:t>It's easy to enter, query, and analyze. </a:t>
            </a:r>
          </a:p>
          <a:p>
            <a:r>
              <a:rPr lang="en-US" dirty="0"/>
              <a:t>All data follows the same format.</a:t>
            </a:r>
          </a:p>
          <a:p>
            <a:endParaRPr lang="en-US" dirty="0"/>
          </a:p>
          <a:p>
            <a:endParaRPr lang="en-US" dirty="0"/>
          </a:p>
          <a:p>
            <a:r>
              <a:rPr lang="en-US" dirty="0"/>
              <a:t>Evolution of the data is more difficult.</a:t>
            </a:r>
            <a:endParaRPr lang="en-GB" dirty="0"/>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Structured Data</a:t>
            </a:r>
            <a:endParaRPr lang="nl-NL" dirty="0"/>
          </a:p>
        </p:txBody>
      </p:sp>
      <p:sp>
        <p:nvSpPr>
          <p:cNvPr id="6" name="Text Placeholder 2">
            <a:extLst>
              <a:ext uri="{FF2B5EF4-FFF2-40B4-BE49-F238E27FC236}">
                <a16:creationId xmlns:a16="http://schemas.microsoft.com/office/drawing/2014/main" id="{F1D330B5-7AF6-4236-AC92-BF92AF421F91}"/>
              </a:ext>
            </a:extLst>
          </p:cNvPr>
          <p:cNvSpPr txBox="1">
            <a:spLocks/>
          </p:cNvSpPr>
          <p:nvPr/>
        </p:nvSpPr>
        <p:spPr>
          <a:xfrm>
            <a:off x="550200" y="2533128"/>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a Structured Data store?</a:t>
            </a:r>
            <a:endParaRPr lang="nl-NL" dirty="0"/>
          </a:p>
        </p:txBody>
      </p:sp>
      <p:sp>
        <p:nvSpPr>
          <p:cNvPr id="7" name="Text Placeholder 2">
            <a:extLst>
              <a:ext uri="{FF2B5EF4-FFF2-40B4-BE49-F238E27FC236}">
                <a16:creationId xmlns:a16="http://schemas.microsoft.com/office/drawing/2014/main" id="{7DB26F46-6D82-4F2C-AFA3-E62BC682002A}"/>
              </a:ext>
            </a:extLst>
          </p:cNvPr>
          <p:cNvSpPr txBox="1">
            <a:spLocks/>
          </p:cNvSpPr>
          <p:nvPr/>
        </p:nvSpPr>
        <p:spPr>
          <a:xfrm>
            <a:off x="550200" y="4117304"/>
            <a:ext cx="11091600" cy="411932"/>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Caveats</a:t>
            </a:r>
            <a:endParaRPr lang="nl-NL" dirty="0"/>
          </a:p>
        </p:txBody>
      </p:sp>
    </p:spTree>
    <p:extLst>
      <p:ext uri="{BB962C8B-B14F-4D97-AF65-F5344CB8AC3E}">
        <p14:creationId xmlns:p14="http://schemas.microsoft.com/office/powerpoint/2010/main" val="2795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556792"/>
            <a:ext cx="11006239" cy="4464496"/>
          </a:xfrm>
        </p:spPr>
        <p:txBody>
          <a:bodyPr>
            <a:normAutofit/>
          </a:bodyPr>
          <a:lstStyle/>
          <a:p>
            <a:r>
              <a:rPr lang="en-US" dirty="0"/>
              <a:t>Less organized than structured data. Semi-structured data is also referred to as non-relational or NoSQL data.</a:t>
            </a:r>
          </a:p>
          <a:p>
            <a:endParaRPr lang="en-US" dirty="0"/>
          </a:p>
          <a:p>
            <a:endParaRPr lang="en-US" dirty="0"/>
          </a:p>
          <a:p>
            <a:r>
              <a:rPr lang="en-US" dirty="0"/>
              <a:t>It is really fast for large data sets.</a:t>
            </a:r>
          </a:p>
          <a:p>
            <a:r>
              <a:rPr lang="en-US" dirty="0"/>
              <a:t>Your data schema can easily be updated without affecting existing data.</a:t>
            </a:r>
          </a:p>
          <a:p>
            <a:endParaRPr lang="en-US" dirty="0"/>
          </a:p>
          <a:p>
            <a:endParaRPr lang="en-US" dirty="0"/>
          </a:p>
          <a:p>
            <a:r>
              <a:rPr lang="en-US" dirty="0"/>
              <a:t>Managing data schema changes in you application can become difficult over time.</a:t>
            </a:r>
          </a:p>
          <a:p>
            <a:endParaRPr lang="en-GB" dirty="0"/>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Semi-Structured Data</a:t>
            </a:r>
            <a:endParaRPr lang="nl-NL" dirty="0"/>
          </a:p>
        </p:txBody>
      </p:sp>
      <p:sp>
        <p:nvSpPr>
          <p:cNvPr id="6" name="Text Placeholder 2">
            <a:extLst>
              <a:ext uri="{FF2B5EF4-FFF2-40B4-BE49-F238E27FC236}">
                <a16:creationId xmlns:a16="http://schemas.microsoft.com/office/drawing/2014/main" id="{F1D330B5-7AF6-4236-AC92-BF92AF421F91}"/>
              </a:ext>
            </a:extLst>
          </p:cNvPr>
          <p:cNvSpPr txBox="1">
            <a:spLocks/>
          </p:cNvSpPr>
          <p:nvPr/>
        </p:nvSpPr>
        <p:spPr>
          <a:xfrm>
            <a:off x="550200" y="2533128"/>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a Semi-Structured Data store?</a:t>
            </a:r>
            <a:endParaRPr lang="nl-NL" dirty="0"/>
          </a:p>
        </p:txBody>
      </p:sp>
      <p:sp>
        <p:nvSpPr>
          <p:cNvPr id="7" name="Text Placeholder 2">
            <a:extLst>
              <a:ext uri="{FF2B5EF4-FFF2-40B4-BE49-F238E27FC236}">
                <a16:creationId xmlns:a16="http://schemas.microsoft.com/office/drawing/2014/main" id="{7DB26F46-6D82-4F2C-AFA3-E62BC682002A}"/>
              </a:ext>
            </a:extLst>
          </p:cNvPr>
          <p:cNvSpPr txBox="1">
            <a:spLocks/>
          </p:cNvSpPr>
          <p:nvPr/>
        </p:nvSpPr>
        <p:spPr>
          <a:xfrm>
            <a:off x="550200" y="4117304"/>
            <a:ext cx="11091600" cy="411932"/>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Caveats</a:t>
            </a:r>
            <a:endParaRPr lang="nl-NL" dirty="0"/>
          </a:p>
        </p:txBody>
      </p:sp>
    </p:spTree>
    <p:extLst>
      <p:ext uri="{BB962C8B-B14F-4D97-AF65-F5344CB8AC3E}">
        <p14:creationId xmlns:p14="http://schemas.microsoft.com/office/powerpoint/2010/main" val="416754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556792"/>
            <a:ext cx="11006239" cy="4464496"/>
          </a:xfrm>
        </p:spPr>
        <p:txBody>
          <a:bodyPr>
            <a:normAutofit/>
          </a:bodyPr>
          <a:lstStyle/>
          <a:p>
            <a:r>
              <a:rPr lang="en-US" dirty="0"/>
              <a:t>The organization of unstructured data is generally ambiguous. Unstructured data is often delivered in files, such as photos or videos.</a:t>
            </a:r>
          </a:p>
          <a:p>
            <a:endParaRPr lang="en-US" dirty="0"/>
          </a:p>
          <a:p>
            <a:endParaRPr lang="en-US" dirty="0"/>
          </a:p>
          <a:p>
            <a:r>
              <a:rPr lang="en-US" dirty="0"/>
              <a:t>Can store very large blobs of data.</a:t>
            </a:r>
          </a:p>
          <a:p>
            <a:r>
              <a:rPr lang="en-US" dirty="0"/>
              <a:t>The data cannot be parsed for any kind of structure.</a:t>
            </a:r>
          </a:p>
          <a:p>
            <a:endParaRPr lang="en-US" dirty="0"/>
          </a:p>
          <a:p>
            <a:endParaRPr lang="en-US" dirty="0"/>
          </a:p>
          <a:p>
            <a:r>
              <a:rPr lang="en-US" dirty="0"/>
              <a:t>Without proper data management, storage costs could become significant.</a:t>
            </a:r>
          </a:p>
          <a:p>
            <a:endParaRPr lang="en-GB" dirty="0"/>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Unstructured data</a:t>
            </a:r>
            <a:endParaRPr lang="nl-NL" dirty="0"/>
          </a:p>
        </p:txBody>
      </p:sp>
      <p:sp>
        <p:nvSpPr>
          <p:cNvPr id="6" name="Text Placeholder 2">
            <a:extLst>
              <a:ext uri="{FF2B5EF4-FFF2-40B4-BE49-F238E27FC236}">
                <a16:creationId xmlns:a16="http://schemas.microsoft.com/office/drawing/2014/main" id="{F1D330B5-7AF6-4236-AC92-BF92AF421F91}"/>
              </a:ext>
            </a:extLst>
          </p:cNvPr>
          <p:cNvSpPr txBox="1">
            <a:spLocks/>
          </p:cNvSpPr>
          <p:nvPr/>
        </p:nvSpPr>
        <p:spPr>
          <a:xfrm>
            <a:off x="550200" y="2533128"/>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an Unstructured Data store?</a:t>
            </a:r>
            <a:endParaRPr lang="nl-NL" dirty="0"/>
          </a:p>
        </p:txBody>
      </p:sp>
      <p:sp>
        <p:nvSpPr>
          <p:cNvPr id="7" name="Text Placeholder 2">
            <a:extLst>
              <a:ext uri="{FF2B5EF4-FFF2-40B4-BE49-F238E27FC236}">
                <a16:creationId xmlns:a16="http://schemas.microsoft.com/office/drawing/2014/main" id="{7DB26F46-6D82-4F2C-AFA3-E62BC682002A}"/>
              </a:ext>
            </a:extLst>
          </p:cNvPr>
          <p:cNvSpPr txBox="1">
            <a:spLocks/>
          </p:cNvSpPr>
          <p:nvPr/>
        </p:nvSpPr>
        <p:spPr>
          <a:xfrm>
            <a:off x="550200" y="4117304"/>
            <a:ext cx="11091600" cy="411932"/>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Caveats</a:t>
            </a:r>
            <a:endParaRPr lang="nl-NL" dirty="0"/>
          </a:p>
        </p:txBody>
      </p:sp>
    </p:spTree>
    <p:extLst>
      <p:ext uri="{BB962C8B-B14F-4D97-AF65-F5344CB8AC3E}">
        <p14:creationId xmlns:p14="http://schemas.microsoft.com/office/powerpoint/2010/main" val="320993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696370"/>
            <a:ext cx="11006239" cy="4324918"/>
          </a:xfrm>
        </p:spPr>
        <p:txBody>
          <a:bodyPr>
            <a:normAutofit/>
          </a:bodyPr>
          <a:lstStyle/>
          <a:p>
            <a:r>
              <a:rPr lang="en-GB" dirty="0"/>
              <a:t>Now you know what the classification of the data is, but how are you planning on using the data.</a:t>
            </a:r>
          </a:p>
          <a:p>
            <a:endParaRPr lang="en-GB" dirty="0"/>
          </a:p>
          <a:p>
            <a:r>
              <a:rPr lang="en-US" dirty="0"/>
              <a:t>What are the main operations you'll be completing on each data type, and what are the performance requirements?</a:t>
            </a:r>
          </a:p>
          <a:p>
            <a:r>
              <a:rPr lang="en-US" dirty="0"/>
              <a:t>Ask yourself these questions:</a:t>
            </a:r>
          </a:p>
          <a:p>
            <a:pPr lvl="1"/>
            <a:r>
              <a:rPr lang="en-US" dirty="0"/>
              <a:t>Will you be doing simple lookups using an ID?</a:t>
            </a:r>
          </a:p>
          <a:p>
            <a:pPr lvl="1"/>
            <a:r>
              <a:rPr lang="en-US" dirty="0"/>
              <a:t>Do you need to query the database for one or more fields?</a:t>
            </a:r>
          </a:p>
          <a:p>
            <a:pPr lvl="1"/>
            <a:r>
              <a:rPr lang="en-US" dirty="0"/>
              <a:t>How many create, update, and delete operations do you expect?</a:t>
            </a:r>
          </a:p>
          <a:p>
            <a:pPr lvl="1"/>
            <a:r>
              <a:rPr lang="en-US" dirty="0"/>
              <a:t>Do you need to run complex analytical queries?</a:t>
            </a:r>
          </a:p>
          <a:p>
            <a:pPr lvl="1"/>
            <a:r>
              <a:rPr lang="en-US" dirty="0"/>
              <a:t>How quickly do these operations need to complete?</a:t>
            </a:r>
          </a:p>
          <a:p>
            <a:endParaRPr lang="en-GB" dirty="0"/>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Determine operational needs</a:t>
            </a:r>
            <a:endParaRPr lang="nl-NL" dirty="0"/>
          </a:p>
        </p:txBody>
      </p:sp>
    </p:spTree>
    <p:extLst>
      <p:ext uri="{BB962C8B-B14F-4D97-AF65-F5344CB8AC3E}">
        <p14:creationId xmlns:p14="http://schemas.microsoft.com/office/powerpoint/2010/main" val="191932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696370"/>
            <a:ext cx="11006239" cy="4324918"/>
          </a:xfrm>
        </p:spPr>
        <p:txBody>
          <a:bodyPr>
            <a:normAutofit fontScale="92500" lnSpcReduction="20000"/>
          </a:bodyPr>
          <a:lstStyle/>
          <a:p>
            <a:r>
              <a:rPr lang="en-GB" dirty="0"/>
              <a:t>Using the information we now know, we can use the following products from Azure to store our data:</a:t>
            </a:r>
          </a:p>
          <a:p>
            <a:endParaRPr lang="en-GB" dirty="0"/>
          </a:p>
          <a:p>
            <a:r>
              <a:rPr lang="en-GB" b="1" dirty="0"/>
              <a:t>Azure Storage Account</a:t>
            </a:r>
          </a:p>
          <a:p>
            <a:r>
              <a:rPr lang="en-GB" dirty="0"/>
              <a:t>Primarily Unstructured Data</a:t>
            </a:r>
          </a:p>
          <a:p>
            <a:r>
              <a:rPr lang="en-GB" dirty="0"/>
              <a:t>Blobs, Files, Simple Tables, Message Queues</a:t>
            </a:r>
          </a:p>
          <a:p>
            <a:endParaRPr lang="en-GB" dirty="0"/>
          </a:p>
          <a:p>
            <a:r>
              <a:rPr lang="en-GB" b="1" dirty="0"/>
              <a:t>Azure </a:t>
            </a:r>
            <a:r>
              <a:rPr lang="en-GB" b="1" dirty="0" err="1"/>
              <a:t>CosmosDB</a:t>
            </a:r>
            <a:endParaRPr lang="en-GB" b="1" dirty="0"/>
          </a:p>
          <a:p>
            <a:r>
              <a:rPr lang="en-GB" dirty="0"/>
              <a:t>Semi-Structured Data</a:t>
            </a:r>
          </a:p>
          <a:p>
            <a:r>
              <a:rPr lang="en-GB" dirty="0"/>
              <a:t>JSON, XML, Graph</a:t>
            </a:r>
          </a:p>
          <a:p>
            <a:endParaRPr lang="en-GB" dirty="0"/>
          </a:p>
          <a:p>
            <a:r>
              <a:rPr lang="en-GB" b="1" dirty="0"/>
              <a:t>Azure SQL Databases</a:t>
            </a:r>
          </a:p>
          <a:p>
            <a:r>
              <a:rPr lang="en-GB" dirty="0"/>
              <a:t>Structured Data</a:t>
            </a:r>
          </a:p>
          <a:p>
            <a:r>
              <a:rPr lang="en-GB" dirty="0"/>
              <a:t>Tables, Views, Stored Procedures, Transactional</a:t>
            </a:r>
          </a:p>
          <a:p>
            <a:endParaRPr lang="en-GB" dirty="0"/>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Picking an Azure Service</a:t>
            </a:r>
            <a:endParaRPr lang="nl-NL" dirty="0"/>
          </a:p>
        </p:txBody>
      </p:sp>
    </p:spTree>
    <p:extLst>
      <p:ext uri="{BB962C8B-B14F-4D97-AF65-F5344CB8AC3E}">
        <p14:creationId xmlns:p14="http://schemas.microsoft.com/office/powerpoint/2010/main" val="395725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a:t>
            </a:r>
            <a:endParaRPr lang="en-GB" dirty="0"/>
          </a:p>
        </p:txBody>
      </p:sp>
      <p:sp>
        <p:nvSpPr>
          <p:cNvPr id="5" name="Text Placeholder 4"/>
          <p:cNvSpPr>
            <a:spLocks noGrp="1"/>
          </p:cNvSpPr>
          <p:nvPr>
            <p:ph type="body" sz="quarter" idx="10"/>
          </p:nvPr>
        </p:nvSpPr>
        <p:spPr>
          <a:xfrm>
            <a:off x="550199" y="1696370"/>
            <a:ext cx="11006239" cy="4324918"/>
          </a:xfrm>
        </p:spPr>
        <p:txBody>
          <a:bodyPr>
            <a:normAutofit/>
          </a:bodyPr>
          <a:lstStyle/>
          <a:p>
            <a:r>
              <a:rPr lang="en-GB" dirty="0"/>
              <a:t>We will be going through the following learning module</a:t>
            </a:r>
          </a:p>
          <a:p>
            <a:endParaRPr lang="en-GB" dirty="0"/>
          </a:p>
          <a:p>
            <a:pPr algn="ctr"/>
            <a:r>
              <a:rPr lang="en-GB" sz="3600" dirty="0">
                <a:solidFill>
                  <a:srgbClr val="0070C0"/>
                </a:solidFill>
              </a:rPr>
              <a:t>http://bit.ly/henk_learn_store </a:t>
            </a:r>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Create an Azure Storage Account</a:t>
            </a:r>
            <a:endParaRPr lang="nl-NL" dirty="0"/>
          </a:p>
        </p:txBody>
      </p:sp>
      <p:pic>
        <p:nvPicPr>
          <p:cNvPr id="8" name="Graphic 7">
            <a:extLst>
              <a:ext uri="{FF2B5EF4-FFF2-40B4-BE49-F238E27FC236}">
                <a16:creationId xmlns:a16="http://schemas.microsoft.com/office/drawing/2014/main" id="{F8EA3C38-1CE3-4611-8EC3-14FCA3EED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818" y="3773388"/>
            <a:ext cx="1905000" cy="2247900"/>
          </a:xfrm>
          <a:prstGeom prst="rect">
            <a:avLst/>
          </a:prstGeom>
        </p:spPr>
      </p:pic>
    </p:spTree>
    <p:extLst>
      <p:ext uri="{BB962C8B-B14F-4D97-AF65-F5344CB8AC3E}">
        <p14:creationId xmlns:p14="http://schemas.microsoft.com/office/powerpoint/2010/main" val="3746039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E91B1D20-E112-4D14-B542-041DB082C224}"/>
    </a:ext>
  </a:extLst>
</a:theme>
</file>

<file path=ppt/theme/theme2.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0366AAAB-3554-45F3-ADA5-1187FAEE7F3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CGInvent_ppt-template</Template>
  <TotalTime>221</TotalTime>
  <Words>1753</Words>
  <Application>Microsoft Office PowerPoint</Application>
  <PresentationFormat>Widescreen</PresentationFormat>
  <Paragraphs>167</Paragraphs>
  <Slides>13</Slides>
  <Notes>13</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9" baseType="lpstr">
      <vt:lpstr>Arial</vt:lpstr>
      <vt:lpstr>Verdana</vt:lpstr>
      <vt:lpstr>Wingdings</vt:lpstr>
      <vt:lpstr>Capgemini Master</vt:lpstr>
      <vt:lpstr>Boiler Plate</vt:lpstr>
      <vt:lpstr>think-cell Slide</vt:lpstr>
      <vt:lpstr>PowerPoint Presentation</vt:lpstr>
      <vt:lpstr>Azure Storage</vt:lpstr>
      <vt:lpstr>Azure Storage</vt:lpstr>
      <vt:lpstr>Azure Storage</vt:lpstr>
      <vt:lpstr>Azure Storage</vt:lpstr>
      <vt:lpstr>Azure Storage</vt:lpstr>
      <vt:lpstr>Azure Storage</vt:lpstr>
      <vt:lpstr>Azure Storage</vt:lpstr>
      <vt:lpstr>Azure Storage</vt:lpstr>
      <vt:lpstr>Azure Storage</vt:lpstr>
      <vt:lpstr>Azure Storage</vt:lpstr>
      <vt:lpstr>Azure Storage</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subject>ppt template</dc:subject>
  <dc:creator>henk.bezuidenhout@capgemini.com</dc:creator>
  <cp:lastModifiedBy>Bezuidenhout, Henk</cp:lastModifiedBy>
  <cp:revision>73</cp:revision>
  <cp:lastPrinted>2018-09-03T16:12:15Z</cp:lastPrinted>
  <dcterms:created xsi:type="dcterms:W3CDTF">2019-08-07T19:16:28Z</dcterms:created>
  <dcterms:modified xsi:type="dcterms:W3CDTF">2019-09-11T21:11:01Z</dcterms:modified>
</cp:coreProperties>
</file>