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2"/>
  </p:sldMasterIdLst>
  <p:notesMasterIdLst>
    <p:notesMasterId r:id="rId28"/>
  </p:notesMasterIdLst>
  <p:sldIdLst>
    <p:sldId id="256" r:id="rId3"/>
    <p:sldId id="320" r:id="rId4"/>
    <p:sldId id="321" r:id="rId5"/>
    <p:sldId id="322" r:id="rId6"/>
    <p:sldId id="323" r:id="rId7"/>
    <p:sldId id="325" r:id="rId8"/>
    <p:sldId id="326" r:id="rId9"/>
    <p:sldId id="327" r:id="rId10"/>
    <p:sldId id="328" r:id="rId11"/>
    <p:sldId id="329" r:id="rId12"/>
    <p:sldId id="330" r:id="rId13"/>
    <p:sldId id="299" r:id="rId14"/>
    <p:sldId id="315" r:id="rId15"/>
    <p:sldId id="333" r:id="rId16"/>
    <p:sldId id="316" r:id="rId17"/>
    <p:sldId id="317" r:id="rId18"/>
    <p:sldId id="318" r:id="rId19"/>
    <p:sldId id="319" r:id="rId20"/>
    <p:sldId id="331" r:id="rId21"/>
    <p:sldId id="332" r:id="rId22"/>
    <p:sldId id="334" r:id="rId23"/>
    <p:sldId id="335" r:id="rId24"/>
    <p:sldId id="336" r:id="rId25"/>
    <p:sldId id="337" r:id="rId26"/>
    <p:sldId id="33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uk Terzioğlu" initials="FT" lastIdx="1" clrIdx="0">
    <p:extLst>
      <p:ext uri="{19B8F6BF-5375-455C-9EA6-DF929625EA0E}">
        <p15:presenceInfo xmlns:p15="http://schemas.microsoft.com/office/powerpoint/2012/main" userId="S-1-5-21-57989841-1606980848-725345543-234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062" autoAdjust="0"/>
  </p:normalViewPr>
  <p:slideViewPr>
    <p:cSldViewPr snapToGrid="0">
      <p:cViewPr varScale="1">
        <p:scale>
          <a:sx n="68" d="100"/>
          <a:sy n="68" d="100"/>
        </p:scale>
        <p:origin x="60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notesViewPr>
    <p:cSldViewPr snapToGrid="0">
      <p:cViewPr varScale="1">
        <p:scale>
          <a:sx n="78" d="100"/>
          <a:sy n="78" d="100"/>
        </p:scale>
        <p:origin x="1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2018-05-11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0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3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01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355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103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688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2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058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149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892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43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683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382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41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587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611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629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73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75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0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44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494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91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00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08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Vancouv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.org/Testnet/Creat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eo.org/en-us/node/whitepap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www.microsoft.com/en-us/research/wp-content/uploads/2016/12/The-Byzantine-Generals-Problem.pdf" TargetMode="External"/><Relationship Id="rId4" Type="http://schemas.openxmlformats.org/officeDocument/2006/relationships/hyperlink" Target="http://pmg.csail.mit.edu/papers/osdi9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/>
              <a:t>NEO Blockchain</a:t>
            </a:r>
            <a:br>
              <a:rPr lang="en-CA"/>
            </a:br>
            <a:r>
              <a:rPr lang="en-CA" sz="8800"/>
              <a:t>TURKEY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smtClean="0">
                <a:hlinkClick r:id="rId3"/>
              </a:rPr>
              <a:t>https://www.meetup.com/NEO-Blockchain-Turkey/</a:t>
            </a:r>
            <a:endParaRPr lang="en-CA" smtClean="0"/>
          </a:p>
          <a:p>
            <a:pPr algn="ctr"/>
            <a:r>
              <a:rPr lang="en-CA" smtClean="0"/>
              <a:t>neoturkey@outlook.com</a:t>
            </a:r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smtClean="0">
                <a:solidFill>
                  <a:schemeClr val="accent2"/>
                </a:solidFill>
              </a:rPr>
              <a:t>NEO Blokzinciri Nedir?</a:t>
            </a:r>
            <a:endParaRPr lang="en-CA" sz="360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091AD-1C8C-4007-98BA-61B531717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161" y="1078640"/>
            <a:ext cx="6026370" cy="31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r>
              <a:rPr lang="en-CA">
                <a:solidFill>
                  <a:srgbClr val="90C226"/>
                </a:solidFill>
              </a:rPr>
              <a:t>NEO Mutabakat Algoritması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/>
              <a:t>Mutabakat düğümleri, NEO token sahipleri tarafından oylanırlar.</a:t>
            </a:r>
          </a:p>
          <a:p>
            <a:pPr lvl="1"/>
            <a:r>
              <a:rPr lang="en-US"/>
              <a:t>PoS benzeri bir system sunar; NEO sahipleri ellerindeki NEO oranınca oy hakkına </a:t>
            </a:r>
            <a:r>
              <a:rPr lang="en-US" smtClean="0"/>
              <a:t>sahip olurlar.</a:t>
            </a:r>
          </a:p>
          <a:p>
            <a:pPr lvl="1"/>
            <a:r>
              <a:rPr lang="en-US" smtClean="0"/>
              <a:t>Hangi düğümlerin mutabakata katılacağına NEO token sahipleri karar verirler.</a:t>
            </a:r>
          </a:p>
          <a:p>
            <a:pPr lvl="1"/>
            <a:r>
              <a:rPr lang="en-US" smtClean="0"/>
              <a:t>Minimum 7 adet, maksimum 1024 adete kadar çıkabilir. </a:t>
            </a:r>
          </a:p>
          <a:p>
            <a:pPr lvl="1"/>
            <a:r>
              <a:rPr lang="en-US" smtClean="0"/>
              <a:t>2018 itibariyle 13 adet mukabat düğümü planlanıyor, son raddede düzinelerce düğüm olabilir. </a:t>
            </a:r>
          </a:p>
          <a:p>
            <a:pPr lvl="1"/>
            <a:r>
              <a:rPr lang="en-US" smtClean="0"/>
              <a:t>Transfer işlemleri birkez bloğa yazıldı mı bir daha değiştirilemez. Finality : 1 dir. </a:t>
            </a:r>
          </a:p>
          <a:p>
            <a:pPr lvl="1"/>
            <a:r>
              <a:rPr lang="en-US" smtClean="0"/>
              <a:t>dBft ile bir blok oluşturmak yaklaşık 15-20 saniye sürer, </a:t>
            </a:r>
          </a:p>
          <a:p>
            <a:pPr lvl="1"/>
            <a:r>
              <a:rPr lang="en-US" smtClean="0"/>
              <a:t>Saniye 1000 işleme kadar ölçülmüştür.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97" y="4698652"/>
            <a:ext cx="8175445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8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r>
              <a:rPr lang="en-CA">
                <a:solidFill>
                  <a:srgbClr val="90C226"/>
                </a:solidFill>
              </a:rPr>
              <a:t>NEO Mutabakat Algoritması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mtClean="0"/>
              <a:t>Merkezsizleşme adına kademeli adımlar atılmaktadır. </a:t>
            </a:r>
          </a:p>
          <a:p>
            <a:pPr lvl="1"/>
            <a:r>
              <a:rPr lang="en-US" smtClean="0"/>
              <a:t>Mevcut düğümlerin artırılması için anlaşmalar yapılmaktadır</a:t>
            </a:r>
          </a:p>
          <a:p>
            <a:pPr lvl="2"/>
            <a:r>
              <a:rPr lang="en-US" smtClean="0"/>
              <a:t>Hollanda’ın en büyük medya firması KPN ile, </a:t>
            </a:r>
          </a:p>
          <a:p>
            <a:pPr lvl="2"/>
            <a:r>
              <a:rPr lang="en-US" smtClean="0"/>
              <a:t>Çinden Fenbushi Capital ile,</a:t>
            </a:r>
          </a:p>
          <a:p>
            <a:pPr lvl="2"/>
            <a:r>
              <a:rPr lang="en-US" smtClean="0"/>
              <a:t>En büyük NEO topluluğu City Of Zion (CoZ) ile çalışmalar yapılmaktadır. </a:t>
            </a:r>
          </a:p>
          <a:p>
            <a:pPr lvl="1"/>
            <a:r>
              <a:rPr lang="en-US" smtClean="0"/>
              <a:t>Düğümler haricinde onlarca RPC düğümü vardır. Blokzincire erişim için gerekli olan kapı.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25082" r="-127" b="21361"/>
          <a:stretch/>
        </p:blipFill>
        <p:spPr>
          <a:xfrm>
            <a:off x="677334" y="3921635"/>
            <a:ext cx="9618979" cy="2707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8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Akıllı Kontrat Sistemi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NEO akılı kontrat sistemi üç ana parçadan oluşmaktadır</a:t>
            </a:r>
          </a:p>
          <a:p>
            <a:pPr lvl="2"/>
            <a:r>
              <a:rPr lang="it-IT" smtClean="0"/>
              <a:t>NEO Virtual Machine; </a:t>
            </a:r>
            <a:br>
              <a:rPr lang="it-IT" smtClean="0"/>
            </a:br>
            <a:r>
              <a:rPr lang="it-IT" smtClean="0"/>
              <a:t>Kontrat kodunu yürütür. JVM ve .Net Runtime benzeri. </a:t>
            </a:r>
          </a:p>
          <a:p>
            <a:pPr lvl="2"/>
            <a:r>
              <a:rPr lang="it-IT" smtClean="0"/>
              <a:t>Interop Services; </a:t>
            </a:r>
            <a:br>
              <a:rPr lang="it-IT" smtClean="0"/>
            </a:br>
            <a:r>
              <a:rPr lang="it-IT" smtClean="0"/>
              <a:t>Blokzincire erişmek, depolama alanlarını kullanmak gibi işlemlerde kullanılır.</a:t>
            </a:r>
          </a:p>
          <a:p>
            <a:pPr lvl="2"/>
            <a:r>
              <a:rPr lang="it-IT" smtClean="0"/>
              <a:t>Development Tools &amp; IDEs; </a:t>
            </a:r>
            <a:br>
              <a:rPr lang="it-IT" smtClean="0"/>
            </a:br>
            <a:r>
              <a:rPr lang="it-IT" smtClean="0"/>
              <a:t>Derleyiciler .Net ve Java kodunu NeoVM komut dizelerine çevirir. </a:t>
            </a:r>
          </a:p>
          <a:p>
            <a:pPr lvl="3"/>
            <a:r>
              <a:rPr lang="it-IT" smtClean="0"/>
              <a:t>Compilers (C#, Java, Go, JS, Kotlin)</a:t>
            </a:r>
          </a:p>
          <a:p>
            <a:pPr lvl="3"/>
            <a:r>
              <a:rPr lang="it-IT" smtClean="0"/>
              <a:t>Visual Studio, Eclipse. VS Project</a:t>
            </a:r>
          </a:p>
          <a:p>
            <a:pPr marL="1371600" lvl="3" indent="0">
              <a:buNone/>
            </a:pPr>
            <a:endParaRPr lang="it-IT" smtClean="0"/>
          </a:p>
          <a:p>
            <a:pPr lvl="1"/>
            <a:r>
              <a:rPr lang="it-IT" smtClean="0"/>
              <a:t>NEP-5</a:t>
            </a:r>
          </a:p>
          <a:p>
            <a:pPr lvl="1"/>
            <a:r>
              <a:rPr lang="it-IT" smtClean="0"/>
              <a:t>Private Network</a:t>
            </a:r>
          </a:p>
          <a:p>
            <a:pPr lvl="1"/>
            <a:r>
              <a:rPr lang="it-IT" smtClean="0"/>
              <a:t>Deployment &amp; Invoking</a:t>
            </a:r>
          </a:p>
          <a:p>
            <a:pPr lvl="1"/>
            <a:r>
              <a:rPr lang="it-IT" smtClean="0"/>
              <a:t>APIs</a:t>
            </a:r>
          </a:p>
          <a:p>
            <a:pPr lvl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5905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Virtual Machine (NeoVM)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205385" y="1861563"/>
            <a:ext cx="562309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Akıllı Kontrat kodlarını çalıştıran sanal makine </a:t>
            </a:r>
          </a:p>
          <a:p>
            <a:pPr lvl="1"/>
            <a:r>
              <a:rPr lang="it-IT" smtClean="0"/>
              <a:t>JVM ve .Net Runtime benzeri</a:t>
            </a:r>
          </a:p>
          <a:p>
            <a:pPr lvl="1"/>
            <a:r>
              <a:rPr lang="it-IT" smtClean="0"/>
              <a:t>Sadeleştirilmiş, genel amaçlı, yüksek performanslı</a:t>
            </a:r>
          </a:p>
          <a:p>
            <a:pPr lvl="1"/>
            <a:r>
              <a:rPr lang="it-IT" smtClean="0"/>
              <a:t>Açık kaynak, genişletilebilir. </a:t>
            </a:r>
          </a:p>
          <a:p>
            <a:pPr lvl="1"/>
            <a:r>
              <a:rPr lang="it-IT" smtClean="0"/>
              <a:t>AVM -&gt; OPCODES </a:t>
            </a:r>
          </a:p>
          <a:p>
            <a:pPr lvl="1"/>
            <a:r>
              <a:rPr lang="it-IT" smtClean="0"/>
              <a:t>Interop Servisler ile sistem kaynaklarına erişim</a:t>
            </a:r>
          </a:p>
          <a:p>
            <a:pPr lvl="1"/>
            <a:endParaRPr lang="it-IT" smtClean="0"/>
          </a:p>
          <a:p>
            <a:pPr lvl="1"/>
            <a:endParaRPr lang="it-IT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66154"/>
            <a:ext cx="5528051" cy="42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6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Virtual Machine (NeoVM)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5790300" cy="54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- Derleyiciler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Yüksek seviye diller -&gt; OPCODE lara çevrimi. </a:t>
            </a:r>
            <a:endParaRPr lang="it-IT"/>
          </a:p>
          <a:p>
            <a:pPr lvl="1"/>
            <a:r>
              <a:rPr lang="it-IT" smtClean="0"/>
              <a:t>Derleyiciler : C#, Java, Python, Kotlin, Javascript, Go</a:t>
            </a:r>
          </a:p>
          <a:p>
            <a:pPr lvl="1"/>
            <a:r>
              <a:rPr lang="it-IT" smtClean="0"/>
              <a:t>Açık kaynak olarak paylaşılıyor. Kaynak koddan veya Release versiyonu. </a:t>
            </a:r>
          </a:p>
          <a:p>
            <a:pPr lvl="1"/>
            <a:r>
              <a:rPr lang="it-IT" smtClean="0"/>
              <a:t>Neon.exe </a:t>
            </a:r>
          </a:p>
          <a:p>
            <a:pPr lvl="2"/>
            <a:r>
              <a:rPr lang="it-IT" smtClean="0"/>
              <a:t>C# Derleyicisi </a:t>
            </a:r>
          </a:p>
          <a:p>
            <a:pPr lvl="2"/>
            <a:r>
              <a:rPr lang="it-IT" smtClean="0"/>
              <a:t>.Net Framework’un subseti </a:t>
            </a:r>
          </a:p>
          <a:p>
            <a:pPr lvl="2"/>
            <a:r>
              <a:rPr lang="it-IT" smtClean="0"/>
              <a:t>VS Projesine dahil. </a:t>
            </a:r>
          </a:p>
          <a:p>
            <a:pPr lvl="1"/>
            <a:r>
              <a:rPr lang="it-IT" smtClean="0"/>
              <a:t>.dll (neon.exe) -&gt; .avm</a:t>
            </a:r>
          </a:p>
          <a:p>
            <a:pPr lvl="1"/>
            <a:r>
              <a:rPr lang="it-IT" smtClean="0"/>
              <a:t>[TODO] neod, neop vs ....</a:t>
            </a:r>
          </a:p>
        </p:txBody>
      </p:sp>
    </p:spTree>
    <p:extLst>
      <p:ext uri="{BB962C8B-B14F-4D97-AF65-F5344CB8AC3E}">
        <p14:creationId xmlns:p14="http://schemas.microsoft.com/office/powerpoint/2010/main" val="5973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- IDEler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Visual Studio, Eclipse vs. [TODO]</a:t>
            </a:r>
          </a:p>
          <a:p>
            <a:pPr lvl="1"/>
            <a:r>
              <a:rPr lang="it-IT" smtClean="0"/>
              <a:t>Visual Studio Project Template</a:t>
            </a:r>
          </a:p>
          <a:p>
            <a:pPr lvl="1"/>
            <a:r>
              <a:rPr lang="it-IT" smtClean="0"/>
              <a:t>VS, C# -&gt; .dll</a:t>
            </a:r>
          </a:p>
          <a:p>
            <a:pPr lvl="1"/>
            <a:r>
              <a:rPr lang="it-IT" smtClean="0"/>
              <a:t>neon.exe, .dll -&gt; .avm</a:t>
            </a:r>
          </a:p>
          <a:p>
            <a:pPr lvl="1"/>
            <a:r>
              <a:rPr lang="it-IT" smtClean="0"/>
              <a:t>Subset in haricindeki kodlar, Neon «Not Supported» [TODO] hatası verir.</a:t>
            </a:r>
          </a:p>
          <a:p>
            <a:pPr lvl="1"/>
            <a:r>
              <a:rPr lang="it-IT" smtClean="0"/>
              <a:t>Biginteger, ToString, for | foreach [TODO], $ (string format), ? (null check)</a:t>
            </a:r>
          </a:p>
          <a:p>
            <a:pPr lvl="1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"/>
          <a:stretch/>
        </p:blipFill>
        <p:spPr>
          <a:xfrm>
            <a:off x="1264168" y="4154065"/>
            <a:ext cx="8987180" cy="24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– IDEler (VS)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"/>
          <a:stretch/>
        </p:blipFill>
        <p:spPr>
          <a:xfrm>
            <a:off x="1264168" y="4154065"/>
            <a:ext cx="8987180" cy="247591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64168" y="1317251"/>
            <a:ext cx="9250487" cy="5312731"/>
            <a:chOff x="1264168" y="1317251"/>
            <a:chExt cx="9250487" cy="5312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168" y="1317251"/>
              <a:ext cx="9250487" cy="53127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Rectangle 12"/>
            <p:cNvSpPr/>
            <p:nvPr/>
          </p:nvSpPr>
          <p:spPr>
            <a:xfrm>
              <a:off x="1560352" y="4555222"/>
              <a:ext cx="931178" cy="1426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62356" y="5276675"/>
              <a:ext cx="864066" cy="1342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2824" y="4429387"/>
              <a:ext cx="931178" cy="1426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150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471635" cy="1320800"/>
          </a:xfrm>
        </p:spPr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– Compiler &amp; OpCode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"/>
          <a:stretch/>
        </p:blipFill>
        <p:spPr>
          <a:xfrm>
            <a:off x="1264168" y="4154065"/>
            <a:ext cx="8987180" cy="24759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68" y="3939133"/>
            <a:ext cx="7342937" cy="2690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97" b="5011"/>
          <a:stretch/>
        </p:blipFill>
        <p:spPr>
          <a:xfrm>
            <a:off x="1264168" y="1270000"/>
            <a:ext cx="7342937" cy="28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Akıllı Kontratların Yayınlanması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Geliştirilen akıllı kontratlar OPCODE’lara çevrildikten sonra blokzincire yüklenir. </a:t>
            </a:r>
          </a:p>
          <a:p>
            <a:pPr lvl="1"/>
            <a:r>
              <a:rPr lang="it-IT" smtClean="0"/>
              <a:t>Blokzincir üzerinde, mutabakat düğümleri tarafından kod çalıştırılır. </a:t>
            </a:r>
          </a:p>
          <a:p>
            <a:pPr lvl="1"/>
            <a:r>
              <a:rPr lang="it-IT" smtClean="0"/>
              <a:t>.dll den üretilen .avm dosyaları CLI uygulaması veya NEO GUI uygulaması ile blokzincire yüklenir. </a:t>
            </a:r>
          </a:p>
          <a:p>
            <a:pPr lvl="1"/>
            <a:r>
              <a:rPr lang="it-IT" smtClean="0"/>
              <a:t>Bir sonraki blok üretildiğinde script hash ile kontrata erişelibilir. </a:t>
            </a:r>
          </a:p>
          <a:p>
            <a:pPr lvl="1"/>
            <a:r>
              <a:rPr lang="it-IT" smtClean="0"/>
              <a:t>Aynı CLI veya NEO GUI uygulaması ile kontrat çalıştırılabilir, üzerindeki veriler sorgulanabilir. </a:t>
            </a:r>
          </a:p>
          <a:p>
            <a:pPr lvl="1"/>
            <a:r>
              <a:rPr lang="it-IT" smtClean="0"/>
              <a:t>Uyumlu kontratlar üzerindeki tokenlar borsalar tarafından erişilebilir, cüzdanlardan transferi yapılabilir. </a:t>
            </a:r>
          </a:p>
        </p:txBody>
      </p:sp>
    </p:spTree>
    <p:extLst>
      <p:ext uri="{BB962C8B-B14F-4D97-AF65-F5344CB8AC3E}">
        <p14:creationId xmlns:p14="http://schemas.microsoft.com/office/powerpoint/2010/main" val="23783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Blokzinciri Nedir?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i="1" smtClean="0"/>
              <a:t>NEO kar amacı gütmeyen topluluk tabanlı bir blokzincir projesidir.  </a:t>
            </a:r>
          </a:p>
          <a:p>
            <a:pPr lvl="1"/>
            <a:r>
              <a:rPr lang="it-IT" smtClean="0"/>
              <a:t>Nisan 2016 da Çin kaynaklı OnChain firması tarafından kurulmuştur. </a:t>
            </a:r>
          </a:p>
          <a:p>
            <a:pPr lvl="1"/>
            <a:r>
              <a:rPr lang="it-IT" smtClean="0"/>
              <a:t>Kitle fonlaması ile çıkmıştır. 2018 itibariyle tüm yatırımcılarına yatırımını geri vermiştir.</a:t>
            </a:r>
          </a:p>
          <a:p>
            <a:pPr lvl="1"/>
            <a:r>
              <a:rPr lang="it-IT" smtClean="0"/>
              <a:t>Akıllı Ekonomi güdümünde ortaya çıkan bir akıllı kontrat platformudur.</a:t>
            </a:r>
          </a:p>
          <a:p>
            <a:pPr lvl="1"/>
            <a:r>
              <a:rPr lang="it-IT" smtClean="0"/>
              <a:t>[TODO]</a:t>
            </a:r>
          </a:p>
          <a:p>
            <a:pPr marL="457200" lvl="1" indent="0">
              <a:buNone/>
            </a:pPr>
            <a:endParaRPr lang="it-IT" smtClean="0"/>
          </a:p>
          <a:p>
            <a:pPr marL="457200" lvl="1" indent="0">
              <a:buNone/>
            </a:pPr>
            <a:endParaRPr lang="it-IT"/>
          </a:p>
          <a:p>
            <a:pPr marL="457200" lvl="1" indent="0">
              <a:buNone/>
            </a:pP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44996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6172" cy="1320800"/>
          </a:xfrm>
        </p:spPr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Akıllı Kontratların Yayınlanması – NEO GUI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86" y="1270000"/>
            <a:ext cx="4587955" cy="501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6509085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09866" cy="1320800"/>
          </a:xfrm>
        </p:spPr>
        <p:txBody>
          <a:bodyPr/>
          <a:lstStyle/>
          <a:p>
            <a:r>
              <a:rPr lang="en-CA">
                <a:solidFill>
                  <a:srgbClr val="90C226"/>
                </a:solidFill>
              </a:rPr>
              <a:t>Akıllı Kontratların Yayınlanması – </a:t>
            </a:r>
            <a:r>
              <a:rPr lang="en-CA" smtClean="0">
                <a:solidFill>
                  <a:srgbClr val="90C226"/>
                </a:solidFill>
              </a:rPr>
              <a:t>Test Net 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Akıllı kontrat yayınlamak için gerekli olan ücret 500 </a:t>
            </a:r>
            <a:r>
              <a:rPr lang="it-IT" smtClean="0"/>
              <a:t>GAS,</a:t>
            </a:r>
            <a:r>
              <a:rPr lang="it-IT" smtClean="0"/>
              <a:t> artı kullanım ücretleri</a:t>
            </a:r>
            <a:endParaRPr lang="it-IT" smtClean="0"/>
          </a:p>
          <a:p>
            <a:pPr lvl="1"/>
            <a:r>
              <a:rPr lang="it-IT" smtClean="0"/>
              <a:t>Yayınlandıktan sonra değiştirilemiyor, kaldırılamıyor veya güncellenemiyor.</a:t>
            </a:r>
          </a:p>
          <a:p>
            <a:pPr lvl="1"/>
            <a:r>
              <a:rPr lang="it-IT" smtClean="0"/>
              <a:t>Geliştirmeler için NEO </a:t>
            </a:r>
            <a:r>
              <a:rPr lang="it-IT" smtClean="0"/>
              <a:t>TestNet ve CoZ TestNet ağları kullanılabilir. </a:t>
            </a:r>
          </a:p>
          <a:p>
            <a:pPr lvl="1"/>
            <a:r>
              <a:rPr lang="it-IT"/>
              <a:t>TestNet ler için NEO ve GAS isteği yapılabiliyor. </a:t>
            </a:r>
            <a:r>
              <a:rPr lang="it-IT">
                <a:hlinkClick r:id="rId3"/>
              </a:rPr>
              <a:t>https://</a:t>
            </a:r>
            <a:r>
              <a:rPr lang="it-IT" smtClean="0">
                <a:hlinkClick r:id="rId3"/>
              </a:rPr>
              <a:t>neo.org/Testnet/Create</a:t>
            </a:r>
            <a:endParaRPr lang="it-IT" smtClean="0"/>
          </a:p>
          <a:p>
            <a:pPr lvl="1"/>
            <a:r>
              <a:rPr lang="it-IT" smtClean="0"/>
              <a:t>NEO ve GAS’lar test ağı üzerindeki cüzdanınıza gönderilir.</a:t>
            </a:r>
            <a:endParaRPr lang="it-IT" smtClean="0"/>
          </a:p>
          <a:p>
            <a:pPr lvl="1"/>
            <a:endParaRPr lang="it-IT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1" b="30631"/>
          <a:stretch/>
        </p:blipFill>
        <p:spPr>
          <a:xfrm>
            <a:off x="1228263" y="3662157"/>
            <a:ext cx="4270838" cy="3076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19" y="3662157"/>
            <a:ext cx="5880197" cy="307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09866" cy="1320800"/>
          </a:xfrm>
        </p:spPr>
        <p:txBody>
          <a:bodyPr/>
          <a:lstStyle/>
          <a:p>
            <a:r>
              <a:rPr lang="en-CA">
                <a:solidFill>
                  <a:srgbClr val="90C226"/>
                </a:solidFill>
              </a:rPr>
              <a:t>Akıllı </a:t>
            </a:r>
            <a:r>
              <a:rPr lang="en-CA" smtClean="0">
                <a:solidFill>
                  <a:srgbClr val="90C226"/>
                </a:solidFill>
              </a:rPr>
              <a:t>Kontraların </a:t>
            </a:r>
            <a:r>
              <a:rPr lang="en-CA">
                <a:solidFill>
                  <a:srgbClr val="90C226"/>
                </a:solidFill>
              </a:rPr>
              <a:t>Yayınlanması – </a:t>
            </a:r>
            <a:r>
              <a:rPr lang="en-CA" smtClean="0">
                <a:solidFill>
                  <a:srgbClr val="90C226"/>
                </a:solidFill>
              </a:rPr>
              <a:t>Özel Ağ 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Akıllı </a:t>
            </a:r>
            <a:r>
              <a:rPr lang="it-IT" smtClean="0"/>
              <a:t>kontratları kendi özel ağınızda da yayınlayabilirsiniz. </a:t>
            </a:r>
          </a:p>
          <a:p>
            <a:pPr lvl="1"/>
            <a:r>
              <a:rPr lang="it-IT" smtClean="0"/>
              <a:t>Açık kaynak kodlar kullanılarak veya yüklemeye hazır setup programlar ile kendi NEO ağınızı oluşturabilirsiniz. </a:t>
            </a:r>
          </a:p>
          <a:p>
            <a:pPr lvl="1"/>
            <a:r>
              <a:rPr lang="it-IT" smtClean="0"/>
              <a:t>Genesis blok ile istediğiniz kadar NEO ve GAS tanımlayabilir, istediğiniz şekilde dağıtabilirsiniz. </a:t>
            </a:r>
          </a:p>
          <a:p>
            <a:pPr lvl="1"/>
            <a:r>
              <a:rPr lang="it-IT" smtClean="0"/>
              <a:t>Sadece test amaçlı değil, gerçek uygulamalar için de kullanılabilir bir blokzincir ağı. </a:t>
            </a:r>
          </a:p>
          <a:p>
            <a:pPr lvl="1"/>
            <a:r>
              <a:rPr lang="it-IT" smtClean="0"/>
              <a:t>İstediğiniz kadar düğüm tanımlayıp, oylama sistemine dahil edebilirsiniz. </a:t>
            </a:r>
            <a:endParaRPr lang="it-IT"/>
          </a:p>
          <a:p>
            <a:pPr lvl="1"/>
            <a:r>
              <a:rPr lang="it-IT"/>
              <a:t>Ağ üzerinde tanımlanabilecek Global varlıklar geçerli bir token olarak borsalara çıkabilir</a:t>
            </a:r>
            <a:r>
              <a:rPr lang="it-IT"/>
              <a:t>. </a:t>
            </a:r>
            <a:endParaRPr lang="it-IT" smtClean="0"/>
          </a:p>
          <a:p>
            <a:pPr lvl="1"/>
            <a:r>
              <a:rPr lang="it-IT" smtClean="0"/>
              <a:t>Geliştirilen akıllı kontratlarda bu ağ üzerinden aynı NEO GUI ile yayınlanabilir. </a:t>
            </a:r>
          </a:p>
          <a:p>
            <a:pPr lvl="1"/>
            <a:r>
              <a:rPr lang="it-IT" smtClean="0"/>
              <a:t>Akıllı kontratların çalışması için gerekli olan ücretleri kendiniz belirleyebilir, kaldırablirsiniz. </a:t>
            </a: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9538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09866" cy="1320800"/>
          </a:xfrm>
        </p:spPr>
        <p:txBody>
          <a:bodyPr/>
          <a:lstStyle/>
          <a:p>
            <a:r>
              <a:rPr lang="en-CA">
                <a:solidFill>
                  <a:srgbClr val="90C226"/>
                </a:solidFill>
              </a:rPr>
              <a:t>Akıllı </a:t>
            </a:r>
            <a:r>
              <a:rPr lang="en-CA" smtClean="0">
                <a:solidFill>
                  <a:srgbClr val="90C226"/>
                </a:solidFill>
              </a:rPr>
              <a:t>Kontraların </a:t>
            </a:r>
            <a:r>
              <a:rPr lang="en-CA">
                <a:solidFill>
                  <a:srgbClr val="90C226"/>
                </a:solidFill>
              </a:rPr>
              <a:t>Yayınlanması – </a:t>
            </a:r>
            <a:r>
              <a:rPr lang="en-CA" smtClean="0">
                <a:solidFill>
                  <a:srgbClr val="90C226"/>
                </a:solidFill>
              </a:rPr>
              <a:t>Özel Ağ 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55" y="3258005"/>
            <a:ext cx="4304714" cy="325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3" y="1446576"/>
            <a:ext cx="7285714" cy="173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3" y="3258005"/>
            <a:ext cx="6277543" cy="325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65"/>
          <a:stretch/>
        </p:blipFill>
        <p:spPr>
          <a:xfrm>
            <a:off x="7828824" y="1446576"/>
            <a:ext cx="3320145" cy="173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084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09866" cy="1320800"/>
          </a:xfrm>
        </p:spPr>
        <p:txBody>
          <a:bodyPr/>
          <a:lstStyle/>
          <a:p>
            <a:r>
              <a:rPr lang="en-CA">
                <a:solidFill>
                  <a:srgbClr val="90C226"/>
                </a:solidFill>
              </a:rPr>
              <a:t>Akıllı </a:t>
            </a:r>
            <a:r>
              <a:rPr lang="en-CA" smtClean="0">
                <a:solidFill>
                  <a:srgbClr val="90C226"/>
                </a:solidFill>
              </a:rPr>
              <a:t>Kontraların </a:t>
            </a:r>
            <a:r>
              <a:rPr lang="en-CA">
                <a:solidFill>
                  <a:srgbClr val="90C226"/>
                </a:solidFill>
              </a:rPr>
              <a:t>Yayınlanması – </a:t>
            </a:r>
            <a:r>
              <a:rPr lang="en-CA" smtClean="0">
                <a:solidFill>
                  <a:srgbClr val="90C226"/>
                </a:solidFill>
              </a:rPr>
              <a:t>Özel Ağ 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97" y="1270000"/>
            <a:ext cx="7650740" cy="53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09866" cy="1320800"/>
          </a:xfrm>
        </p:spPr>
        <p:txBody>
          <a:bodyPr/>
          <a:lstStyle/>
          <a:p>
            <a:r>
              <a:rPr lang="en-CA">
                <a:solidFill>
                  <a:srgbClr val="90C226"/>
                </a:solidFill>
              </a:rPr>
              <a:t>Akıllı </a:t>
            </a:r>
            <a:r>
              <a:rPr lang="en-CA" smtClean="0">
                <a:solidFill>
                  <a:srgbClr val="90C226"/>
                </a:solidFill>
              </a:rPr>
              <a:t>Kontratların </a:t>
            </a:r>
            <a:r>
              <a:rPr lang="en-CA">
                <a:solidFill>
                  <a:srgbClr val="90C226"/>
                </a:solidFill>
              </a:rPr>
              <a:t>Yayınlanması – </a:t>
            </a:r>
            <a:r>
              <a:rPr lang="en-CA" smtClean="0">
                <a:solidFill>
                  <a:srgbClr val="90C226"/>
                </a:solidFill>
              </a:rPr>
              <a:t>Docker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6536266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Server kurulumları ve CLI kurulumlarına gerek kalmadan, çalıştırmaya hazır Docker containerlar kullanılabilir. </a:t>
            </a:r>
          </a:p>
          <a:p>
            <a:pPr lvl="1"/>
            <a:r>
              <a:rPr lang="it-IT" smtClean="0"/>
              <a:t>Linux üzerinde çalışan, içerisinde 4 adet makinenin kurulumu tamamlanmış şekilde çalıştırmaya hazır. </a:t>
            </a:r>
          </a:p>
          <a:p>
            <a:pPr lvl="1"/>
            <a:r>
              <a:rPr lang="it-IT" smtClean="0"/>
              <a:t>GAS birikmesi için bir süre çalıştırılmıştır, yüklendiği gibi kullanıma hazır NEO &amp; GAS barındırır. </a:t>
            </a:r>
          </a:p>
          <a:p>
            <a:pPr lvl="1"/>
            <a:r>
              <a:rPr lang="en-US" smtClean="0"/>
              <a:t>“docker </a:t>
            </a:r>
            <a:r>
              <a:rPr lang="en-US"/>
              <a:t>run -d --name neo-privnet -p 20333-20336:20333-20336/tcp -</a:t>
            </a:r>
            <a:r>
              <a:rPr lang="en-US"/>
              <a:t>p </a:t>
            </a:r>
            <a:r>
              <a:rPr lang="en-US" smtClean="0"/>
              <a:t>30333-30336:30333-30336/tcp”</a:t>
            </a:r>
            <a:endParaRPr lang="en-US"/>
          </a:p>
          <a:p>
            <a:pPr lvl="1"/>
            <a:endParaRPr lang="it-IT" smtClean="0"/>
          </a:p>
          <a:p>
            <a:pPr lvl="1"/>
            <a:endParaRPr lang="it-IT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1484" b="1019"/>
          <a:stretch/>
        </p:blipFill>
        <p:spPr>
          <a:xfrm>
            <a:off x="7249720" y="1930400"/>
            <a:ext cx="4637480" cy="1827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6" y="4382626"/>
            <a:ext cx="10634133" cy="23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Akıllı Ekonomi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NEO ile amaçlanan; </a:t>
            </a:r>
          </a:p>
          <a:p>
            <a:pPr lvl="2"/>
            <a:r>
              <a:rPr lang="it-IT" smtClean="0"/>
              <a:t>Blokzincir teknoloji ve dijital kimlikler ile varlıkların dijitalize edilmesi,</a:t>
            </a:r>
          </a:p>
          <a:p>
            <a:pPr lvl="2"/>
            <a:r>
              <a:rPr lang="it-IT" smtClean="0"/>
              <a:t>Akıllı sözleşmelerin kullanımı ile dijital varlıkların yönetilmesi, </a:t>
            </a:r>
          </a:p>
          <a:p>
            <a:pPr lvl="2"/>
            <a:r>
              <a:rPr lang="it-IT" smtClean="0"/>
              <a:t>Dağıtık bir ağ ile «akıllı ekonomi» gerçekleştirmek.</a:t>
            </a:r>
          </a:p>
          <a:p>
            <a:pPr lvl="1"/>
            <a:r>
              <a:rPr lang="it-IT" smtClean="0"/>
              <a:t>Gerçek varlıkların dijitalleştirilmesi ve yönetilmesi için bir platform.</a:t>
            </a:r>
          </a:p>
          <a:p>
            <a:pPr lvl="1"/>
            <a:r>
              <a:rPr lang="it-IT" smtClean="0"/>
              <a:t>Kullanıcılar birden çok varlık türünü kayıt edebilir, takas ve ticaretini yapabilir. </a:t>
            </a:r>
          </a:p>
          <a:p>
            <a:pPr lvl="1"/>
            <a:r>
              <a:rPr lang="it-IT" smtClean="0"/>
              <a:t>İki tür dijital varlık vardır; Global varlıklar, sözleşme varlıkları.</a:t>
            </a:r>
          </a:p>
          <a:p>
            <a:pPr marL="457200" lvl="1" indent="0">
              <a:buNone/>
            </a:pPr>
            <a:endParaRPr lang="it-IT" smtClean="0"/>
          </a:p>
          <a:p>
            <a:pPr marL="457200" lvl="1" indent="0">
              <a:buNone/>
            </a:pPr>
            <a:endParaRPr lang="it-IT"/>
          </a:p>
          <a:p>
            <a:pPr marL="457200" lvl="1" indent="0">
              <a:buNone/>
            </a:pPr>
            <a:endParaRPr lang="it-IT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4" y="4217009"/>
            <a:ext cx="5861928" cy="26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smtClean="0"/>
              <a:t>NEO Blokzincirinde iki kripto para birimi vardır; NEO ve Gas</a:t>
            </a:r>
          </a:p>
          <a:p>
            <a:pPr lvl="1"/>
            <a:r>
              <a:rPr lang="it-IT" smtClean="0"/>
              <a:t>NEO, toplamda 100 milyon adet üretilmiştir. </a:t>
            </a:r>
          </a:p>
          <a:p>
            <a:pPr lvl="1"/>
            <a:r>
              <a:rPr lang="it-IT" smtClean="0"/>
              <a:t>Blokzincir ağı üzerinde yönetim hakkı sağlar.</a:t>
            </a:r>
          </a:p>
          <a:p>
            <a:pPr lvl="1"/>
            <a:r>
              <a:rPr lang="it-IT" smtClean="0"/>
              <a:t>Mutabakata katılacak düğümlerin belirlenmesinde oy hakkı sağlar; </a:t>
            </a:r>
          </a:p>
          <a:p>
            <a:pPr lvl="1"/>
            <a:r>
              <a:rPr lang="it-IT" smtClean="0"/>
              <a:t>Blokzincir ağ parametrelerinin (ücretler gibi) belirlenmesinde oy hakkı sağlar</a:t>
            </a:r>
          </a:p>
          <a:p>
            <a:pPr lvl="1"/>
            <a:r>
              <a:rPr lang="it-IT" smtClean="0"/>
              <a:t>NEO sahipleri ellerindeki token oranınca oy hakkına sahip olur. </a:t>
            </a:r>
          </a:p>
          <a:p>
            <a:pPr lvl="1"/>
            <a:r>
              <a:rPr lang="it-IT" smtClean="0"/>
              <a:t>NEO tokenları bölünemeze ve en küçük birim 1 dir.  </a:t>
            </a:r>
          </a:p>
        </p:txBody>
      </p:sp>
    </p:spTree>
    <p:extLst>
      <p:ext uri="{BB962C8B-B14F-4D97-AF65-F5344CB8AC3E}">
        <p14:creationId xmlns:p14="http://schemas.microsoft.com/office/powerpoint/2010/main" val="3932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GAS ise NEO blokzincirindeki kaynakların kullanımı için yakıt tokenı.</a:t>
            </a:r>
          </a:p>
          <a:p>
            <a:pPr lvl="1"/>
            <a:r>
              <a:rPr lang="it-IT" smtClean="0"/>
              <a:t>Her bir NEO ya denk gelecek şekilde toplamda 100 milyon adet </a:t>
            </a:r>
            <a:r>
              <a:rPr lang="it-IT" u="sng" smtClean="0"/>
              <a:t>üretilecektir</a:t>
            </a:r>
            <a:r>
              <a:rPr lang="it-IT" smtClean="0"/>
              <a:t>.</a:t>
            </a:r>
          </a:p>
          <a:p>
            <a:pPr lvl="1"/>
            <a:r>
              <a:rPr lang="it-IT" smtClean="0"/>
              <a:t>Akıllı kontratların çalıştırılması GAS ile ücretlendirilir.</a:t>
            </a:r>
          </a:p>
          <a:p>
            <a:pPr lvl="1"/>
            <a:r>
              <a:rPr lang="it-IT" smtClean="0"/>
              <a:t>Düğümler için teşvik oluşturur ve kaynakların kötüye kullanımını engeller. </a:t>
            </a:r>
          </a:p>
          <a:p>
            <a:pPr lvl="1"/>
            <a:r>
              <a:rPr lang="it-IT" smtClean="0"/>
              <a:t>GAS bölünebilirdir ve en küçük birimi 1/10.000.000 dur. [TODO : En küçük birim]</a:t>
            </a:r>
          </a:p>
          <a:p>
            <a:pPr lvl="1"/>
            <a:r>
              <a:rPr lang="it-IT" smtClean="0"/>
              <a:t>22 yıl boyunca kademeli olarak NEO sahiplerine dağıtılır. </a:t>
            </a:r>
          </a:p>
          <a:p>
            <a:pPr lvl="1"/>
            <a:r>
              <a:rPr lang="it-IT" smtClean="0"/>
              <a:t>NEO sahipleri ellrinde NEO oranında her blokta belli bir oranda GAS elde eder. [TODO : Hesaplama]</a:t>
            </a:r>
          </a:p>
          <a:p>
            <a:pPr lvl="1"/>
            <a:r>
              <a:rPr lang="it-IT" smtClean="0"/>
              <a:t>NEO’lar transfer edilirse sonraki bloklarda GAS lar yeni hesaba tanımlanır. </a:t>
            </a:r>
          </a:p>
        </p:txBody>
      </p:sp>
    </p:spTree>
    <p:extLst>
      <p:ext uri="{BB962C8B-B14F-4D97-AF65-F5344CB8AC3E}">
        <p14:creationId xmlns:p14="http://schemas.microsoft.com/office/powerpoint/2010/main" val="12432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3" y="1801907"/>
            <a:ext cx="6402339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/>
              <a:t>GAS Ücretleri</a:t>
            </a:r>
          </a:p>
          <a:p>
            <a:pPr lvl="2"/>
            <a:r>
              <a:rPr lang="it-IT"/>
              <a:t>Kontrat </a:t>
            </a:r>
            <a:r>
              <a:rPr lang="it-IT" smtClean="0"/>
              <a:t>sahibi mi </a:t>
            </a:r>
            <a:r>
              <a:rPr lang="it-IT"/>
              <a:t>: 0.2 GAS</a:t>
            </a:r>
          </a:p>
          <a:p>
            <a:pPr lvl="2"/>
            <a:r>
              <a:rPr lang="it-IT"/>
              <a:t>Kontrat Yayınlama : 500 GAS</a:t>
            </a:r>
          </a:p>
          <a:p>
            <a:pPr lvl="2"/>
            <a:r>
              <a:rPr lang="it-IT"/>
              <a:t>Veri depolama : 1 GAS (KB başına</a:t>
            </a:r>
            <a:r>
              <a:rPr lang="it-IT" smtClean="0"/>
              <a:t>)</a:t>
            </a:r>
          </a:p>
          <a:p>
            <a:pPr lvl="1"/>
            <a:r>
              <a:rPr lang="it-IT"/>
              <a:t>NEO sahipleri ellerindeki miktar oranınca oylama yaparak GAS ücretlerini belirlerler.</a:t>
            </a:r>
          </a:p>
          <a:p>
            <a:pPr lvl="1"/>
            <a:r>
              <a:rPr lang="it-IT"/>
              <a:t>Kullanıcı deneyimi için belli bir miktara kadar ücretsizdir. </a:t>
            </a:r>
          </a:p>
          <a:p>
            <a:pPr lvl="1"/>
            <a:r>
              <a:rPr lang="it-IT"/>
              <a:t>NEO sahipleri oylama ile GAS ücretlendirmesi için bir minimum değer belirler. </a:t>
            </a:r>
          </a:p>
          <a:p>
            <a:pPr lvl="1"/>
            <a:r>
              <a:rPr lang="it-IT"/>
              <a:t>Şu an ilk 10 GAS a kadar kaynak kullanımı ücretlendirilmez. </a:t>
            </a:r>
          </a:p>
          <a:p>
            <a:pPr lvl="1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2" y="1801907"/>
            <a:ext cx="5194981" cy="40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2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5438240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NEO ve GAS bir çok kripto borsasında al/sat yapılabilmektedir. </a:t>
            </a:r>
          </a:p>
          <a:p>
            <a:pPr lvl="1"/>
            <a:r>
              <a:rPr lang="it-IT" smtClean="0"/>
              <a:t>12 Mayıs itibariyle;</a:t>
            </a:r>
          </a:p>
          <a:p>
            <a:pPr lvl="2"/>
            <a:r>
              <a:rPr lang="it-IT" smtClean="0"/>
              <a:t>1 NEO : [TODO]$, 65 [TODO] milyon dolaşımdadır</a:t>
            </a:r>
          </a:p>
          <a:p>
            <a:pPr lvl="2"/>
            <a:r>
              <a:rPr lang="it-IT" smtClean="0"/>
              <a:t>1 GAS : [TODO]$, ~10 milyon dolaşımdadır.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 r="38455"/>
          <a:stretch/>
        </p:blipFill>
        <p:spPr>
          <a:xfrm>
            <a:off x="5930659" y="1863288"/>
            <a:ext cx="6190481" cy="2252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7" r="38301"/>
          <a:stretch/>
        </p:blipFill>
        <p:spPr>
          <a:xfrm>
            <a:off x="5930659" y="4232100"/>
            <a:ext cx="6205923" cy="22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Dağıtım Mekanizması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100 milyon NEO dağıtım için iki parçaya bölünmüştür; </a:t>
            </a:r>
          </a:p>
          <a:p>
            <a:pPr lvl="1"/>
            <a:r>
              <a:rPr lang="it-IT" smtClean="0"/>
              <a:t>İlk 50 milyon kitle fonlaması sırasında NEO destekçilerine dağıtılmıştır. </a:t>
            </a:r>
          </a:p>
          <a:p>
            <a:pPr lvl="1"/>
            <a:r>
              <a:rPr lang="it-IT" smtClean="0"/>
              <a:t>İkinic 50 milyon ise geliştirmeler, blokzincir ağının yönetimi ve bakımı için tutulmaktadır.</a:t>
            </a:r>
          </a:p>
          <a:p>
            <a:pPr lvl="1"/>
            <a:r>
              <a:rPr lang="it-IT" smtClean="0"/>
              <a:t>İkinici 50 milyon Ekim 2017 ye kadar kitlenmiş, daha sonrasında da borsalara girmemiştir. </a:t>
            </a:r>
          </a:p>
          <a:p>
            <a:pPr lvl="2"/>
            <a:r>
              <a:rPr lang="it-IT" smtClean="0"/>
              <a:t>10 milyon NEO geliştiricilerini ve NEO konseyini motive etmek için,</a:t>
            </a:r>
          </a:p>
          <a:p>
            <a:pPr lvl="2"/>
            <a:r>
              <a:rPr lang="it-IT" smtClean="0"/>
              <a:t>10 milyon NEO ekosistemindeki geliştiricileri desteklemek için,</a:t>
            </a:r>
          </a:p>
          <a:p>
            <a:pPr lvl="2"/>
            <a:r>
              <a:rPr lang="it-IT" smtClean="0"/>
              <a:t>15 milyon NEO konseyinin sahip olduğu ve NEO projelerinde kullanılar diğer blokzincir projelerine,</a:t>
            </a:r>
          </a:p>
          <a:p>
            <a:pPr lvl="2"/>
            <a:r>
              <a:rPr lang="it-IT" smtClean="0"/>
              <a:t>15 milyon beklenmedik olaylar için,</a:t>
            </a:r>
          </a:p>
          <a:p>
            <a:pPr lvl="1"/>
            <a:r>
              <a:rPr lang="it-IT" smtClean="0"/>
              <a:t>Yıllık kullanılan NEO’lar 15 milyonu geçemez.</a:t>
            </a:r>
          </a:p>
          <a:p>
            <a:pPr lvl="1"/>
            <a:endParaRPr lang="it-IT"/>
          </a:p>
          <a:p>
            <a:pPr lvl="1"/>
            <a:r>
              <a:rPr lang="it-IT" smtClean="0"/>
              <a:t>GAS başlangıçta sıfır adettir ve her blok ile üretilmektedir. </a:t>
            </a:r>
          </a:p>
          <a:p>
            <a:pPr lvl="1"/>
            <a:r>
              <a:rPr lang="it-IT" smtClean="0"/>
              <a:t>Her blok arasındaki 15-20 saniyelik süre ile, yılda 2 milyon GAS üretilir. </a:t>
            </a:r>
          </a:p>
          <a:p>
            <a:pPr lvl="1"/>
            <a:r>
              <a:rPr lang="it-IT" smtClean="0"/>
              <a:t>GAS’ların dağıtılması için, NEO ların cüzdanda bulunması yeterli. </a:t>
            </a:r>
          </a:p>
        </p:txBody>
      </p:sp>
    </p:spTree>
    <p:extLst>
      <p:ext uri="{BB962C8B-B14F-4D97-AF65-F5344CB8AC3E}">
        <p14:creationId xmlns:p14="http://schemas.microsoft.com/office/powerpoint/2010/main" val="2006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Mutabakat Algoritması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6"/>
            <a:ext cx="7353483" cy="48771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mtClean="0"/>
              <a:t>Delegated</a:t>
            </a:r>
            <a:r>
              <a:rPr lang="en-US" smtClean="0"/>
              <a:t> </a:t>
            </a:r>
            <a:r>
              <a:rPr lang="tr-TR" smtClean="0"/>
              <a:t>Byzantine </a:t>
            </a:r>
            <a:r>
              <a:rPr lang="tr-TR"/>
              <a:t>Fault </a:t>
            </a:r>
            <a:r>
              <a:rPr lang="tr-TR" smtClean="0"/>
              <a:t>Tolerance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Hata toleransını garanti etmek için NEO blokzinciri içerisinde gerçeklşetirilen mutaabakat algoritması. </a:t>
            </a:r>
          </a:p>
          <a:p>
            <a:pPr lvl="1"/>
            <a:r>
              <a:rPr lang="en-US" smtClean="0"/>
              <a:t>Dağıtık sistemlerdeki klasik problem : “Bizans Generalleri Problemi”</a:t>
            </a:r>
          </a:p>
          <a:p>
            <a:pPr lvl="2"/>
            <a:r>
              <a:rPr lang="en-US" smtClean="0"/>
              <a:t>Birlikler arasında komutların doğru şekilde dağıtılması</a:t>
            </a:r>
          </a:p>
          <a:p>
            <a:pPr lvl="2"/>
            <a:r>
              <a:rPr lang="en-US" smtClean="0"/>
              <a:t>Elçilerin dürüst davranmaması problem</a:t>
            </a:r>
          </a:p>
          <a:p>
            <a:pPr lvl="1"/>
            <a:r>
              <a:rPr lang="en-US" smtClean="0"/>
              <a:t>Mesajı oluşturan veya yayan delegeler dürüst olmayabilir.</a:t>
            </a:r>
          </a:p>
          <a:p>
            <a:pPr lvl="1"/>
            <a:r>
              <a:rPr lang="en-US" smtClean="0"/>
              <a:t>Delegeler mesajı oluşturanın dürüstlüğünü control eder. </a:t>
            </a:r>
          </a:p>
          <a:p>
            <a:pPr lvl="1"/>
            <a:r>
              <a:rPr lang="en-US" smtClean="0"/>
              <a:t>Sahtekar bir düğüm farklı düğümlere farklı mesajlar ulaştırabilir. </a:t>
            </a:r>
          </a:p>
          <a:p>
            <a:pPr lvl="1"/>
            <a:r>
              <a:rPr lang="en-US"/>
              <a:t>(n-1) / 3 adet düğümün hatası tolere edilebilir. </a:t>
            </a:r>
            <a:r>
              <a:rPr lang="en-US" smtClean="0"/>
              <a:t> </a:t>
            </a:r>
          </a:p>
          <a:p>
            <a:pPr lvl="1"/>
            <a:endParaRPr lang="en-US"/>
          </a:p>
          <a:p>
            <a:r>
              <a:rPr lang="tr-TR" sz="1400">
                <a:hlinkClick r:id="rId3"/>
              </a:rPr>
              <a:t>A Byzantine Fault Tolerance Algorithm for Blockchain</a:t>
            </a:r>
            <a:endParaRPr lang="tr-TR" sz="1400"/>
          </a:p>
          <a:p>
            <a:r>
              <a:rPr lang="tr-TR" sz="1400">
                <a:hlinkClick r:id="rId4"/>
              </a:rPr>
              <a:t>Practical Byzantine Fault Tolerance</a:t>
            </a:r>
            <a:endParaRPr lang="tr-TR" sz="1400"/>
          </a:p>
          <a:p>
            <a:r>
              <a:rPr lang="tr-TR" sz="1400">
                <a:hlinkClick r:id="rId5"/>
              </a:rPr>
              <a:t>The Byzantine Generals Problem</a:t>
            </a:r>
            <a:endParaRPr lang="tr-TR" sz="1400"/>
          </a:p>
          <a:p>
            <a:pPr lvl="1"/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2" y="1794538"/>
            <a:ext cx="4412974" cy="46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5a4ab1f-be6e-4d4b-9f62-20f7da7b6fde" Revision="1" Stencil="System.MyShapes" StencilVersion="1.0"/>
</Control>
</file>

<file path=customXml/itemProps1.xml><?xml version="1.0" encoding="utf-8"?>
<ds:datastoreItem xmlns:ds="http://schemas.openxmlformats.org/officeDocument/2006/customXml" ds:itemID="{9BCF7FBD-4049-4AAA-BDC0-B424B70A95C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19873</TotalTime>
  <Words>1321</Words>
  <Application>Microsoft Office PowerPoint</Application>
  <PresentationFormat>Widescreen</PresentationFormat>
  <Paragraphs>189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NEO Blockchain TURKEY</vt:lpstr>
      <vt:lpstr>NEO Blokzinciri Nedir?</vt:lpstr>
      <vt:lpstr>NEO Akıllı Ekonomi</vt:lpstr>
      <vt:lpstr>NEO Ekonomik Modeli</vt:lpstr>
      <vt:lpstr>NEO Ekonomik Modeli</vt:lpstr>
      <vt:lpstr>NEO Ekonomik Modeli</vt:lpstr>
      <vt:lpstr>NEO Ekonomik Modeli</vt:lpstr>
      <vt:lpstr>NEO Dağıtım Mekanizması</vt:lpstr>
      <vt:lpstr>NEO Mutabakat Algoritması</vt:lpstr>
      <vt:lpstr>NEO Mutabakat Algoritması</vt:lpstr>
      <vt:lpstr>NEO Mutabakat Algoritması</vt:lpstr>
      <vt:lpstr>NEO Akıllı Kontrat Sistemi</vt:lpstr>
      <vt:lpstr>NEO Virtual Machine (NeoVM)</vt:lpstr>
      <vt:lpstr>NEO Virtual Machine (NeoVM)</vt:lpstr>
      <vt:lpstr>Geliştirme Araçları - Derleyiciler</vt:lpstr>
      <vt:lpstr>Geliştirme Araçları - IDEler</vt:lpstr>
      <vt:lpstr>Geliştirme Araçları – IDEler (VS)</vt:lpstr>
      <vt:lpstr>Geliştirme Araçları – Compiler &amp; OpCode</vt:lpstr>
      <vt:lpstr>Akıllı Kontratların Yayınlanması</vt:lpstr>
      <vt:lpstr>Akıllı Kontratların Yayınlanması – NEO GUI</vt:lpstr>
      <vt:lpstr>Akıllı Kontratların Yayınlanması – Test Net </vt:lpstr>
      <vt:lpstr>Akıllı Kontraların Yayınlanması – Özel Ağ </vt:lpstr>
      <vt:lpstr>Akıllı Kontraların Yayınlanması – Özel Ağ </vt:lpstr>
      <vt:lpstr>Akıllı Kontraların Yayınlanması – Özel Ağ </vt:lpstr>
      <vt:lpstr>Akıllı Kontratların Yayınlanması –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Faruk Terzioğlu</cp:lastModifiedBy>
  <cp:revision>234</cp:revision>
  <dcterms:created xsi:type="dcterms:W3CDTF">2018-02-17T01:35:14Z</dcterms:created>
  <dcterms:modified xsi:type="dcterms:W3CDTF">2018-05-11T16:24:59Z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