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5"/>
  </p:sldMasterIdLst>
  <p:notesMasterIdLst>
    <p:notesMasterId r:id="rId37"/>
  </p:notesMasterIdLst>
  <p:sldIdLst>
    <p:sldId id="256" r:id="rId6"/>
    <p:sldId id="320" r:id="rId7"/>
    <p:sldId id="321" r:id="rId8"/>
    <p:sldId id="322" r:id="rId9"/>
    <p:sldId id="323" r:id="rId10"/>
    <p:sldId id="325" r:id="rId11"/>
    <p:sldId id="326" r:id="rId12"/>
    <p:sldId id="327" r:id="rId13"/>
    <p:sldId id="328" r:id="rId14"/>
    <p:sldId id="329" r:id="rId15"/>
    <p:sldId id="299" r:id="rId16"/>
    <p:sldId id="315" r:id="rId17"/>
    <p:sldId id="316" r:id="rId18"/>
    <p:sldId id="317" r:id="rId19"/>
    <p:sldId id="318" r:id="rId20"/>
    <p:sldId id="319" r:id="rId21"/>
    <p:sldId id="304" r:id="rId22"/>
    <p:sldId id="305" r:id="rId23"/>
    <p:sldId id="306" r:id="rId24"/>
    <p:sldId id="307" r:id="rId25"/>
    <p:sldId id="308" r:id="rId26"/>
    <p:sldId id="294" r:id="rId27"/>
    <p:sldId id="295" r:id="rId28"/>
    <p:sldId id="272" r:id="rId29"/>
    <p:sldId id="309" r:id="rId30"/>
    <p:sldId id="310" r:id="rId31"/>
    <p:sldId id="311" r:id="rId32"/>
    <p:sldId id="312" r:id="rId33"/>
    <p:sldId id="313" r:id="rId34"/>
    <p:sldId id="314" r:id="rId35"/>
    <p:sldId id="26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ruk Terzioğlu" initials="FT" lastIdx="1" clrIdx="0">
    <p:extLst>
      <p:ext uri="{19B8F6BF-5375-455C-9EA6-DF929625EA0E}">
        <p15:presenceInfo xmlns:p15="http://schemas.microsoft.com/office/powerpoint/2012/main" userId="S-1-5-21-57989841-1606980848-725345543-234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4062" autoAdjust="0"/>
  </p:normalViewPr>
  <p:slideViewPr>
    <p:cSldViewPr snapToGrid="0">
      <p:cViewPr varScale="1">
        <p:scale>
          <a:sx n="68" d="100"/>
          <a:sy n="68" d="100"/>
        </p:scale>
        <p:origin x="82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9163"/>
    </p:cViewPr>
  </p:sorterViewPr>
  <p:notesViewPr>
    <p:cSldViewPr snapToGrid="0">
      <p:cViewPr varScale="1">
        <p:scale>
          <a:sx n="78" d="100"/>
          <a:sy n="78" d="100"/>
        </p:scale>
        <p:origin x="1500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D80E58-8F7B-4BF4-952E-4EE5164CDD64}" type="doc">
      <dgm:prSet loTypeId="urn:microsoft.com/office/officeart/2005/8/layout/cycle2" loCatId="cycle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0136164-798D-4DCA-AA52-5846528F23E1}">
      <dgm:prSet phldrT="[Text]"/>
      <dgm:spPr/>
      <dgm:t>
        <a:bodyPr/>
        <a:lstStyle/>
        <a:p>
          <a:r>
            <a:rPr lang="en-US" smtClean="0"/>
            <a:t>Madencilerin sayısı artar</a:t>
          </a:r>
          <a:endParaRPr lang="en-US"/>
        </a:p>
      </dgm:t>
    </dgm:pt>
    <dgm:pt modelId="{3B262832-F30C-416F-9E42-D87544E94EDC}" type="parTrans" cxnId="{F487609A-5EBC-4259-B75A-D44943D93DF8}">
      <dgm:prSet/>
      <dgm:spPr/>
      <dgm:t>
        <a:bodyPr/>
        <a:lstStyle/>
        <a:p>
          <a:endParaRPr lang="en-US"/>
        </a:p>
      </dgm:t>
    </dgm:pt>
    <dgm:pt modelId="{0B8558F6-643F-4D4A-9646-81F4D6BC96EA}" type="sibTrans" cxnId="{F487609A-5EBC-4259-B75A-D44943D93DF8}">
      <dgm:prSet/>
      <dgm:spPr/>
      <dgm:t>
        <a:bodyPr/>
        <a:lstStyle/>
        <a:p>
          <a:endParaRPr lang="en-US"/>
        </a:p>
      </dgm:t>
    </dgm:pt>
    <dgm:pt modelId="{BC3AF785-0A7A-4DBD-9CBC-3817E965D6A5}">
      <dgm:prSet phldrT="[Text]"/>
      <dgm:spPr/>
      <dgm:t>
        <a:bodyPr/>
        <a:lstStyle/>
        <a:p>
          <a:r>
            <a:rPr lang="en-US" smtClean="0"/>
            <a:t>Blok yaratma sıklığı artar</a:t>
          </a:r>
          <a:endParaRPr lang="en-US"/>
        </a:p>
      </dgm:t>
    </dgm:pt>
    <dgm:pt modelId="{D2B44202-247E-4046-A6A0-BD089E525127}" type="parTrans" cxnId="{8FE405C9-FA39-4E7D-84F0-91D93F75D34E}">
      <dgm:prSet/>
      <dgm:spPr/>
      <dgm:t>
        <a:bodyPr/>
        <a:lstStyle/>
        <a:p>
          <a:endParaRPr lang="en-US"/>
        </a:p>
      </dgm:t>
    </dgm:pt>
    <dgm:pt modelId="{07E71E08-F035-439D-8AA6-4C7C5F69DACB}" type="sibTrans" cxnId="{8FE405C9-FA39-4E7D-84F0-91D93F75D34E}">
      <dgm:prSet/>
      <dgm:spPr/>
      <dgm:t>
        <a:bodyPr/>
        <a:lstStyle/>
        <a:p>
          <a:endParaRPr lang="en-US"/>
        </a:p>
      </dgm:t>
    </dgm:pt>
    <dgm:pt modelId="{1CECD2C0-428D-4641-9AA7-89F9D1C71390}">
      <dgm:prSet phldrT="[Text]"/>
      <dgm:spPr/>
      <dgm:t>
        <a:bodyPr/>
        <a:lstStyle/>
        <a:p>
          <a:r>
            <a:rPr lang="en-US" smtClean="0"/>
            <a:t>Ortalama blok kazma süresi düşer</a:t>
          </a:r>
          <a:endParaRPr lang="en-US"/>
        </a:p>
      </dgm:t>
    </dgm:pt>
    <dgm:pt modelId="{3EF8429F-57E2-4028-93AB-75773761F4BC}" type="parTrans" cxnId="{CD5935F9-0F75-4674-A3CC-F49C81FCD08D}">
      <dgm:prSet/>
      <dgm:spPr/>
      <dgm:t>
        <a:bodyPr/>
        <a:lstStyle/>
        <a:p>
          <a:endParaRPr lang="en-US"/>
        </a:p>
      </dgm:t>
    </dgm:pt>
    <dgm:pt modelId="{0A031E5F-99E2-4AE1-B706-616E8BE78842}" type="sibTrans" cxnId="{CD5935F9-0F75-4674-A3CC-F49C81FCD08D}">
      <dgm:prSet/>
      <dgm:spPr/>
      <dgm:t>
        <a:bodyPr/>
        <a:lstStyle/>
        <a:p>
          <a:endParaRPr lang="en-US"/>
        </a:p>
      </dgm:t>
    </dgm:pt>
    <dgm:pt modelId="{A6D2D9AE-C91A-4066-93D6-FFBF5A0419C7}">
      <dgm:prSet phldrT="[Text]"/>
      <dgm:spPr/>
      <dgm:t>
        <a:bodyPr/>
        <a:lstStyle/>
        <a:p>
          <a:r>
            <a:rPr lang="en-US" smtClean="0"/>
            <a:t>Blok kazma zorluğu artar</a:t>
          </a:r>
          <a:endParaRPr lang="en-US"/>
        </a:p>
      </dgm:t>
    </dgm:pt>
    <dgm:pt modelId="{941B697F-812B-4248-AFD1-A9A84551BE74}" type="parTrans" cxnId="{E9CA949C-C025-4B7A-A33F-3BA59C8F3D07}">
      <dgm:prSet/>
      <dgm:spPr/>
      <dgm:t>
        <a:bodyPr/>
        <a:lstStyle/>
        <a:p>
          <a:endParaRPr lang="en-US"/>
        </a:p>
      </dgm:t>
    </dgm:pt>
    <dgm:pt modelId="{7A78A4EE-DF73-4D50-8BA8-277BDEC85ECF}" type="sibTrans" cxnId="{E9CA949C-C025-4B7A-A33F-3BA59C8F3D07}">
      <dgm:prSet/>
      <dgm:spPr/>
      <dgm:t>
        <a:bodyPr/>
        <a:lstStyle/>
        <a:p>
          <a:endParaRPr lang="en-US"/>
        </a:p>
      </dgm:t>
    </dgm:pt>
    <dgm:pt modelId="{C2F4C8A3-2D24-4D1C-9DF3-98A8771D4708}">
      <dgm:prSet phldrT="[Text]"/>
      <dgm:spPr/>
      <dgm:t>
        <a:bodyPr/>
        <a:lstStyle/>
        <a:p>
          <a:r>
            <a:rPr lang="en-US" smtClean="0"/>
            <a:t>Blok yaratma sıklığı azalır</a:t>
          </a:r>
          <a:endParaRPr lang="en-US"/>
        </a:p>
      </dgm:t>
    </dgm:pt>
    <dgm:pt modelId="{4F121B91-A711-4B60-AE67-7BBB3630C6EE}" type="parTrans" cxnId="{819425EA-CD09-4820-967A-0A2CFD0F1F68}">
      <dgm:prSet/>
      <dgm:spPr/>
      <dgm:t>
        <a:bodyPr/>
        <a:lstStyle/>
        <a:p>
          <a:endParaRPr lang="en-US"/>
        </a:p>
      </dgm:t>
    </dgm:pt>
    <dgm:pt modelId="{77E79574-F1E4-40E9-A72B-32247BE2B041}" type="sibTrans" cxnId="{819425EA-CD09-4820-967A-0A2CFD0F1F68}">
      <dgm:prSet/>
      <dgm:spPr/>
      <dgm:t>
        <a:bodyPr/>
        <a:lstStyle/>
        <a:p>
          <a:endParaRPr lang="en-US"/>
        </a:p>
      </dgm:t>
    </dgm:pt>
    <dgm:pt modelId="{344C2C96-54B0-4744-9EBD-6EDE1887AD80}">
      <dgm:prSet phldrT="[Text]"/>
      <dgm:spPr/>
      <dgm:t>
        <a:bodyPr/>
        <a:lstStyle/>
        <a:p>
          <a:r>
            <a:rPr lang="en-US" smtClean="0"/>
            <a:t>Blok kazma süresi normale gelir</a:t>
          </a:r>
          <a:endParaRPr lang="en-US"/>
        </a:p>
      </dgm:t>
    </dgm:pt>
    <dgm:pt modelId="{26227060-2FDE-4661-A2B6-63C8158FA24C}" type="parTrans" cxnId="{ADAF29CD-0177-4F3A-8991-7428C7C7CA56}">
      <dgm:prSet/>
      <dgm:spPr/>
      <dgm:t>
        <a:bodyPr/>
        <a:lstStyle/>
        <a:p>
          <a:endParaRPr lang="en-US"/>
        </a:p>
      </dgm:t>
    </dgm:pt>
    <dgm:pt modelId="{68D71A24-E5E1-496A-AB0D-6560E082A62F}" type="sibTrans" cxnId="{ADAF29CD-0177-4F3A-8991-7428C7C7CA56}">
      <dgm:prSet/>
      <dgm:spPr/>
      <dgm:t>
        <a:bodyPr/>
        <a:lstStyle/>
        <a:p>
          <a:endParaRPr lang="en-US"/>
        </a:p>
      </dgm:t>
    </dgm:pt>
    <dgm:pt modelId="{1DF61C9A-C368-452B-9390-CAC8F6ADA1F9}" type="pres">
      <dgm:prSet presAssocID="{69D80E58-8F7B-4BF4-952E-4EE5164CDD6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0B7B46-11B0-4D6D-A39A-04EDAFFF51D5}" type="pres">
      <dgm:prSet presAssocID="{80136164-798D-4DCA-AA52-5846528F23E1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60A280-951E-457D-B17C-64CAD22E72B1}" type="pres">
      <dgm:prSet presAssocID="{0B8558F6-643F-4D4A-9646-81F4D6BC96EA}" presName="sibTrans" presStyleLbl="sibTrans2D1" presStyleIdx="0" presStyleCnt="6"/>
      <dgm:spPr/>
      <dgm:t>
        <a:bodyPr/>
        <a:lstStyle/>
        <a:p>
          <a:endParaRPr lang="en-US"/>
        </a:p>
      </dgm:t>
    </dgm:pt>
    <dgm:pt modelId="{2FC63C82-9CFB-4544-8236-DEDA918B4606}" type="pres">
      <dgm:prSet presAssocID="{0B8558F6-643F-4D4A-9646-81F4D6BC96EA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450E9027-20FD-4519-A022-EAA45D1D56B6}" type="pres">
      <dgm:prSet presAssocID="{BC3AF785-0A7A-4DBD-9CBC-3817E965D6A5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566ABD-EB0C-4CD8-A272-CE02EEA9BF3E}" type="pres">
      <dgm:prSet presAssocID="{07E71E08-F035-439D-8AA6-4C7C5F69DACB}" presName="sibTrans" presStyleLbl="sibTrans2D1" presStyleIdx="1" presStyleCnt="6"/>
      <dgm:spPr/>
      <dgm:t>
        <a:bodyPr/>
        <a:lstStyle/>
        <a:p>
          <a:endParaRPr lang="en-US"/>
        </a:p>
      </dgm:t>
    </dgm:pt>
    <dgm:pt modelId="{C8A6B407-02EE-4F52-B4C9-8921F6199F94}" type="pres">
      <dgm:prSet presAssocID="{07E71E08-F035-439D-8AA6-4C7C5F69DACB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4DB0DD9D-BDFE-46E5-8AC3-23BBDB812012}" type="pres">
      <dgm:prSet presAssocID="{1CECD2C0-428D-4641-9AA7-89F9D1C7139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5F5741-3DCF-495C-B305-1A3780643770}" type="pres">
      <dgm:prSet presAssocID="{0A031E5F-99E2-4AE1-B706-616E8BE78842}" presName="sibTrans" presStyleLbl="sibTrans2D1" presStyleIdx="2" presStyleCnt="6"/>
      <dgm:spPr/>
      <dgm:t>
        <a:bodyPr/>
        <a:lstStyle/>
        <a:p>
          <a:endParaRPr lang="en-US"/>
        </a:p>
      </dgm:t>
    </dgm:pt>
    <dgm:pt modelId="{A6683E66-116A-4E6E-B9DA-82178ED6A4E0}" type="pres">
      <dgm:prSet presAssocID="{0A031E5F-99E2-4AE1-B706-616E8BE78842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16711B6-6567-4A2E-BC61-9F4CBF8383C4}" type="pres">
      <dgm:prSet presAssocID="{A6D2D9AE-C91A-4066-93D6-FFBF5A0419C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AD810A-DFFA-4F3F-B65F-BC37B9A53550}" type="pres">
      <dgm:prSet presAssocID="{7A78A4EE-DF73-4D50-8BA8-277BDEC85ECF}" presName="sibTrans" presStyleLbl="sibTrans2D1" presStyleIdx="3" presStyleCnt="6"/>
      <dgm:spPr/>
      <dgm:t>
        <a:bodyPr/>
        <a:lstStyle/>
        <a:p>
          <a:endParaRPr lang="en-US"/>
        </a:p>
      </dgm:t>
    </dgm:pt>
    <dgm:pt modelId="{CDE4AA0D-8280-4AA2-83AD-14EEC16CF309}" type="pres">
      <dgm:prSet presAssocID="{7A78A4EE-DF73-4D50-8BA8-277BDEC85ECF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9AEE64F2-D791-4F03-B805-6FA45914F4F4}" type="pres">
      <dgm:prSet presAssocID="{C2F4C8A3-2D24-4D1C-9DF3-98A8771D470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5870F0-1EFE-427C-A01B-47147BB2F08A}" type="pres">
      <dgm:prSet presAssocID="{77E79574-F1E4-40E9-A72B-32247BE2B041}" presName="sibTrans" presStyleLbl="sibTrans2D1" presStyleIdx="4" presStyleCnt="6"/>
      <dgm:spPr/>
      <dgm:t>
        <a:bodyPr/>
        <a:lstStyle/>
        <a:p>
          <a:endParaRPr lang="en-US"/>
        </a:p>
      </dgm:t>
    </dgm:pt>
    <dgm:pt modelId="{23939957-512D-4C82-9F74-050C4338990F}" type="pres">
      <dgm:prSet presAssocID="{77E79574-F1E4-40E9-A72B-32247BE2B041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67BEAF07-F3F6-41A3-ACC0-2E71223D7F01}" type="pres">
      <dgm:prSet presAssocID="{344C2C96-54B0-4744-9EBD-6EDE1887AD80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A0669-F930-45F8-8B3C-6F847DF249E2}" type="pres">
      <dgm:prSet presAssocID="{68D71A24-E5E1-496A-AB0D-6560E082A62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AB59C85E-6B28-4D02-87E7-4DBEAD30E076}" type="pres">
      <dgm:prSet presAssocID="{68D71A24-E5E1-496A-AB0D-6560E082A62F}" presName="connectorText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6DFE9BA8-3BE5-4A91-B3B6-3F46BB3637B3}" type="presOf" srcId="{BC3AF785-0A7A-4DBD-9CBC-3817E965D6A5}" destId="{450E9027-20FD-4519-A022-EAA45D1D56B6}" srcOrd="0" destOrd="0" presId="urn:microsoft.com/office/officeart/2005/8/layout/cycle2"/>
    <dgm:cxn modelId="{07823BDD-9166-4D0E-8A5F-F328A3EBDDCB}" type="presOf" srcId="{68D71A24-E5E1-496A-AB0D-6560E082A62F}" destId="{AB59C85E-6B28-4D02-87E7-4DBEAD30E076}" srcOrd="1" destOrd="0" presId="urn:microsoft.com/office/officeart/2005/8/layout/cycle2"/>
    <dgm:cxn modelId="{35339829-0318-436F-88CF-02BDAB2D2B15}" type="presOf" srcId="{0A031E5F-99E2-4AE1-B706-616E8BE78842}" destId="{A6683E66-116A-4E6E-B9DA-82178ED6A4E0}" srcOrd="1" destOrd="0" presId="urn:microsoft.com/office/officeart/2005/8/layout/cycle2"/>
    <dgm:cxn modelId="{E748B536-86D6-4051-AC76-C15603ABEAE0}" type="presOf" srcId="{0B8558F6-643F-4D4A-9646-81F4D6BC96EA}" destId="{2FC63C82-9CFB-4544-8236-DEDA918B4606}" srcOrd="1" destOrd="0" presId="urn:microsoft.com/office/officeart/2005/8/layout/cycle2"/>
    <dgm:cxn modelId="{A936CFFA-C600-4759-8000-A6DA618D2A4F}" type="presOf" srcId="{68D71A24-E5E1-496A-AB0D-6560E082A62F}" destId="{AADA0669-F930-45F8-8B3C-6F847DF249E2}" srcOrd="0" destOrd="0" presId="urn:microsoft.com/office/officeart/2005/8/layout/cycle2"/>
    <dgm:cxn modelId="{8FE405C9-FA39-4E7D-84F0-91D93F75D34E}" srcId="{69D80E58-8F7B-4BF4-952E-4EE5164CDD64}" destId="{BC3AF785-0A7A-4DBD-9CBC-3817E965D6A5}" srcOrd="1" destOrd="0" parTransId="{D2B44202-247E-4046-A6A0-BD089E525127}" sibTransId="{07E71E08-F035-439D-8AA6-4C7C5F69DACB}"/>
    <dgm:cxn modelId="{F487609A-5EBC-4259-B75A-D44943D93DF8}" srcId="{69D80E58-8F7B-4BF4-952E-4EE5164CDD64}" destId="{80136164-798D-4DCA-AA52-5846528F23E1}" srcOrd="0" destOrd="0" parTransId="{3B262832-F30C-416F-9E42-D87544E94EDC}" sibTransId="{0B8558F6-643F-4D4A-9646-81F4D6BC96EA}"/>
    <dgm:cxn modelId="{819425EA-CD09-4820-967A-0A2CFD0F1F68}" srcId="{69D80E58-8F7B-4BF4-952E-4EE5164CDD64}" destId="{C2F4C8A3-2D24-4D1C-9DF3-98A8771D4708}" srcOrd="4" destOrd="0" parTransId="{4F121B91-A711-4B60-AE67-7BBB3630C6EE}" sibTransId="{77E79574-F1E4-40E9-A72B-32247BE2B041}"/>
    <dgm:cxn modelId="{4D5B0C18-1950-46E9-A24E-E3BA5BDC1E92}" type="presOf" srcId="{1CECD2C0-428D-4641-9AA7-89F9D1C71390}" destId="{4DB0DD9D-BDFE-46E5-8AC3-23BBDB812012}" srcOrd="0" destOrd="0" presId="urn:microsoft.com/office/officeart/2005/8/layout/cycle2"/>
    <dgm:cxn modelId="{ACC53490-DC74-4E37-A16D-2ADD9BB71C89}" type="presOf" srcId="{7A78A4EE-DF73-4D50-8BA8-277BDEC85ECF}" destId="{C7AD810A-DFFA-4F3F-B65F-BC37B9A53550}" srcOrd="0" destOrd="0" presId="urn:microsoft.com/office/officeart/2005/8/layout/cycle2"/>
    <dgm:cxn modelId="{0B5DF976-8D70-4626-AB60-F6B7EFF22303}" type="presOf" srcId="{07E71E08-F035-439D-8AA6-4C7C5F69DACB}" destId="{19566ABD-EB0C-4CD8-A272-CE02EEA9BF3E}" srcOrd="0" destOrd="0" presId="urn:microsoft.com/office/officeart/2005/8/layout/cycle2"/>
    <dgm:cxn modelId="{4C87C8F6-602C-4354-9058-E9A9F2929082}" type="presOf" srcId="{77E79574-F1E4-40E9-A72B-32247BE2B041}" destId="{2D5870F0-1EFE-427C-A01B-47147BB2F08A}" srcOrd="0" destOrd="0" presId="urn:microsoft.com/office/officeart/2005/8/layout/cycle2"/>
    <dgm:cxn modelId="{A5850F40-0FD5-4FA2-B0A5-217813ECCF9A}" type="presOf" srcId="{69D80E58-8F7B-4BF4-952E-4EE5164CDD64}" destId="{1DF61C9A-C368-452B-9390-CAC8F6ADA1F9}" srcOrd="0" destOrd="0" presId="urn:microsoft.com/office/officeart/2005/8/layout/cycle2"/>
    <dgm:cxn modelId="{F2CC7DF3-9672-4016-BF2D-915F995C257A}" type="presOf" srcId="{0B8558F6-643F-4D4A-9646-81F4D6BC96EA}" destId="{7D60A280-951E-457D-B17C-64CAD22E72B1}" srcOrd="0" destOrd="0" presId="urn:microsoft.com/office/officeart/2005/8/layout/cycle2"/>
    <dgm:cxn modelId="{ADAF29CD-0177-4F3A-8991-7428C7C7CA56}" srcId="{69D80E58-8F7B-4BF4-952E-4EE5164CDD64}" destId="{344C2C96-54B0-4744-9EBD-6EDE1887AD80}" srcOrd="5" destOrd="0" parTransId="{26227060-2FDE-4661-A2B6-63C8158FA24C}" sibTransId="{68D71A24-E5E1-496A-AB0D-6560E082A62F}"/>
    <dgm:cxn modelId="{4F102D04-A5FE-4EDC-A1D0-1513BA0BCD7A}" type="presOf" srcId="{0A031E5F-99E2-4AE1-B706-616E8BE78842}" destId="{195F5741-3DCF-495C-B305-1A3780643770}" srcOrd="0" destOrd="0" presId="urn:microsoft.com/office/officeart/2005/8/layout/cycle2"/>
    <dgm:cxn modelId="{2CA0B672-228B-48E7-BCAE-6EBDF3DE7B82}" type="presOf" srcId="{C2F4C8A3-2D24-4D1C-9DF3-98A8771D4708}" destId="{9AEE64F2-D791-4F03-B805-6FA45914F4F4}" srcOrd="0" destOrd="0" presId="urn:microsoft.com/office/officeart/2005/8/layout/cycle2"/>
    <dgm:cxn modelId="{F5D823DC-A79D-4F6E-8662-7B811B52D587}" type="presOf" srcId="{07E71E08-F035-439D-8AA6-4C7C5F69DACB}" destId="{C8A6B407-02EE-4F52-B4C9-8921F6199F94}" srcOrd="1" destOrd="0" presId="urn:microsoft.com/office/officeart/2005/8/layout/cycle2"/>
    <dgm:cxn modelId="{B01EAE57-6E1A-4DE2-A7E0-3D58399A7B24}" type="presOf" srcId="{7A78A4EE-DF73-4D50-8BA8-277BDEC85ECF}" destId="{CDE4AA0D-8280-4AA2-83AD-14EEC16CF309}" srcOrd="1" destOrd="0" presId="urn:microsoft.com/office/officeart/2005/8/layout/cycle2"/>
    <dgm:cxn modelId="{965EBE4C-6F50-4FDA-B326-2E933D9BA8DC}" type="presOf" srcId="{344C2C96-54B0-4744-9EBD-6EDE1887AD80}" destId="{67BEAF07-F3F6-41A3-ACC0-2E71223D7F01}" srcOrd="0" destOrd="0" presId="urn:microsoft.com/office/officeart/2005/8/layout/cycle2"/>
    <dgm:cxn modelId="{067C68B5-0892-4D0E-9FA3-14170CC9BD96}" type="presOf" srcId="{A6D2D9AE-C91A-4066-93D6-FFBF5A0419C7}" destId="{B16711B6-6567-4A2E-BC61-9F4CBF8383C4}" srcOrd="0" destOrd="0" presId="urn:microsoft.com/office/officeart/2005/8/layout/cycle2"/>
    <dgm:cxn modelId="{E9CA949C-C025-4B7A-A33F-3BA59C8F3D07}" srcId="{69D80E58-8F7B-4BF4-952E-4EE5164CDD64}" destId="{A6D2D9AE-C91A-4066-93D6-FFBF5A0419C7}" srcOrd="3" destOrd="0" parTransId="{941B697F-812B-4248-AFD1-A9A84551BE74}" sibTransId="{7A78A4EE-DF73-4D50-8BA8-277BDEC85ECF}"/>
    <dgm:cxn modelId="{FEE78A87-7564-4F5E-B54E-FAACB0733AF4}" type="presOf" srcId="{80136164-798D-4DCA-AA52-5846528F23E1}" destId="{C60B7B46-11B0-4D6D-A39A-04EDAFFF51D5}" srcOrd="0" destOrd="0" presId="urn:microsoft.com/office/officeart/2005/8/layout/cycle2"/>
    <dgm:cxn modelId="{CD5935F9-0F75-4674-A3CC-F49C81FCD08D}" srcId="{69D80E58-8F7B-4BF4-952E-4EE5164CDD64}" destId="{1CECD2C0-428D-4641-9AA7-89F9D1C71390}" srcOrd="2" destOrd="0" parTransId="{3EF8429F-57E2-4028-93AB-75773761F4BC}" sibTransId="{0A031E5F-99E2-4AE1-B706-616E8BE78842}"/>
    <dgm:cxn modelId="{FC2A27B9-1B04-4A4C-A69A-2E0C039C880D}" type="presOf" srcId="{77E79574-F1E4-40E9-A72B-32247BE2B041}" destId="{23939957-512D-4C82-9F74-050C4338990F}" srcOrd="1" destOrd="0" presId="urn:microsoft.com/office/officeart/2005/8/layout/cycle2"/>
    <dgm:cxn modelId="{F7B324E8-8727-45D6-94A6-EA6E05C68632}" type="presParOf" srcId="{1DF61C9A-C368-452B-9390-CAC8F6ADA1F9}" destId="{C60B7B46-11B0-4D6D-A39A-04EDAFFF51D5}" srcOrd="0" destOrd="0" presId="urn:microsoft.com/office/officeart/2005/8/layout/cycle2"/>
    <dgm:cxn modelId="{639EACBC-68B3-40FF-95B5-9709F9A22BA2}" type="presParOf" srcId="{1DF61C9A-C368-452B-9390-CAC8F6ADA1F9}" destId="{7D60A280-951E-457D-B17C-64CAD22E72B1}" srcOrd="1" destOrd="0" presId="urn:microsoft.com/office/officeart/2005/8/layout/cycle2"/>
    <dgm:cxn modelId="{CE58BD0D-5359-428A-8D83-1C2D299FEF0A}" type="presParOf" srcId="{7D60A280-951E-457D-B17C-64CAD22E72B1}" destId="{2FC63C82-9CFB-4544-8236-DEDA918B4606}" srcOrd="0" destOrd="0" presId="urn:microsoft.com/office/officeart/2005/8/layout/cycle2"/>
    <dgm:cxn modelId="{DFC49B7A-F8B2-4CFF-BDAA-2A0E7898C2CF}" type="presParOf" srcId="{1DF61C9A-C368-452B-9390-CAC8F6ADA1F9}" destId="{450E9027-20FD-4519-A022-EAA45D1D56B6}" srcOrd="2" destOrd="0" presId="urn:microsoft.com/office/officeart/2005/8/layout/cycle2"/>
    <dgm:cxn modelId="{FAA5F7CD-EEFD-42DA-B4A3-47A4D8BC3FA6}" type="presParOf" srcId="{1DF61C9A-C368-452B-9390-CAC8F6ADA1F9}" destId="{19566ABD-EB0C-4CD8-A272-CE02EEA9BF3E}" srcOrd="3" destOrd="0" presId="urn:microsoft.com/office/officeart/2005/8/layout/cycle2"/>
    <dgm:cxn modelId="{ADEA0657-787B-4336-A7F5-87DD60E4C2EB}" type="presParOf" srcId="{19566ABD-EB0C-4CD8-A272-CE02EEA9BF3E}" destId="{C8A6B407-02EE-4F52-B4C9-8921F6199F94}" srcOrd="0" destOrd="0" presId="urn:microsoft.com/office/officeart/2005/8/layout/cycle2"/>
    <dgm:cxn modelId="{D422881B-9DAB-4291-8D86-01296D8FCA35}" type="presParOf" srcId="{1DF61C9A-C368-452B-9390-CAC8F6ADA1F9}" destId="{4DB0DD9D-BDFE-46E5-8AC3-23BBDB812012}" srcOrd="4" destOrd="0" presId="urn:microsoft.com/office/officeart/2005/8/layout/cycle2"/>
    <dgm:cxn modelId="{51545BFB-0924-4492-8628-2647D3C2F649}" type="presParOf" srcId="{1DF61C9A-C368-452B-9390-CAC8F6ADA1F9}" destId="{195F5741-3DCF-495C-B305-1A3780643770}" srcOrd="5" destOrd="0" presId="urn:microsoft.com/office/officeart/2005/8/layout/cycle2"/>
    <dgm:cxn modelId="{3F64D649-4AD1-40BC-808F-54FC1ADF53B6}" type="presParOf" srcId="{195F5741-3DCF-495C-B305-1A3780643770}" destId="{A6683E66-116A-4E6E-B9DA-82178ED6A4E0}" srcOrd="0" destOrd="0" presId="urn:microsoft.com/office/officeart/2005/8/layout/cycle2"/>
    <dgm:cxn modelId="{16551BE6-27F6-4845-9CF4-3AFC3985E8E6}" type="presParOf" srcId="{1DF61C9A-C368-452B-9390-CAC8F6ADA1F9}" destId="{B16711B6-6567-4A2E-BC61-9F4CBF8383C4}" srcOrd="6" destOrd="0" presId="urn:microsoft.com/office/officeart/2005/8/layout/cycle2"/>
    <dgm:cxn modelId="{466388C3-D56B-457E-9BBA-3B158D58BCA8}" type="presParOf" srcId="{1DF61C9A-C368-452B-9390-CAC8F6ADA1F9}" destId="{C7AD810A-DFFA-4F3F-B65F-BC37B9A53550}" srcOrd="7" destOrd="0" presId="urn:microsoft.com/office/officeart/2005/8/layout/cycle2"/>
    <dgm:cxn modelId="{6886E415-20D7-437A-9A7B-789E8C460901}" type="presParOf" srcId="{C7AD810A-DFFA-4F3F-B65F-BC37B9A53550}" destId="{CDE4AA0D-8280-4AA2-83AD-14EEC16CF309}" srcOrd="0" destOrd="0" presId="urn:microsoft.com/office/officeart/2005/8/layout/cycle2"/>
    <dgm:cxn modelId="{BB5363F1-336B-46EA-9081-0565D3D8EC9A}" type="presParOf" srcId="{1DF61C9A-C368-452B-9390-CAC8F6ADA1F9}" destId="{9AEE64F2-D791-4F03-B805-6FA45914F4F4}" srcOrd="8" destOrd="0" presId="urn:microsoft.com/office/officeart/2005/8/layout/cycle2"/>
    <dgm:cxn modelId="{31678733-8548-4C9E-92CE-CE5363E4FA23}" type="presParOf" srcId="{1DF61C9A-C368-452B-9390-CAC8F6ADA1F9}" destId="{2D5870F0-1EFE-427C-A01B-47147BB2F08A}" srcOrd="9" destOrd="0" presId="urn:microsoft.com/office/officeart/2005/8/layout/cycle2"/>
    <dgm:cxn modelId="{8EF802E1-7124-417B-A826-FCAE071619DD}" type="presParOf" srcId="{2D5870F0-1EFE-427C-A01B-47147BB2F08A}" destId="{23939957-512D-4C82-9F74-050C4338990F}" srcOrd="0" destOrd="0" presId="urn:microsoft.com/office/officeart/2005/8/layout/cycle2"/>
    <dgm:cxn modelId="{1D6EB1C4-A237-4B2A-B615-8EBA29F83CC0}" type="presParOf" srcId="{1DF61C9A-C368-452B-9390-CAC8F6ADA1F9}" destId="{67BEAF07-F3F6-41A3-ACC0-2E71223D7F01}" srcOrd="10" destOrd="0" presId="urn:microsoft.com/office/officeart/2005/8/layout/cycle2"/>
    <dgm:cxn modelId="{2762B22E-11DA-403F-8898-B4D9D3C02A5C}" type="presParOf" srcId="{1DF61C9A-C368-452B-9390-CAC8F6ADA1F9}" destId="{AADA0669-F930-45F8-8B3C-6F847DF249E2}" srcOrd="11" destOrd="0" presId="urn:microsoft.com/office/officeart/2005/8/layout/cycle2"/>
    <dgm:cxn modelId="{2F07C7AC-8156-4DBF-92F2-284ADABD60AB}" type="presParOf" srcId="{AADA0669-F930-45F8-8B3C-6F847DF249E2}" destId="{AB59C85E-6B28-4D02-87E7-4DBEAD30E07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B7B46-11B0-4D6D-A39A-04EDAFFF51D5}">
      <dsp:nvSpPr>
        <dsp:cNvPr id="0" name=""/>
        <dsp:cNvSpPr/>
      </dsp:nvSpPr>
      <dsp:spPr>
        <a:xfrm>
          <a:off x="2826223" y="711"/>
          <a:ext cx="975787" cy="9757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Madencilerin sayısı artar</a:t>
          </a:r>
          <a:endParaRPr lang="en-US" sz="900" kern="1200"/>
        </a:p>
      </dsp:txBody>
      <dsp:txXfrm>
        <a:off x="2969124" y="143612"/>
        <a:ext cx="689985" cy="689985"/>
      </dsp:txXfrm>
    </dsp:sp>
    <dsp:sp modelId="{7D60A280-951E-457D-B17C-64CAD22E72B1}">
      <dsp:nvSpPr>
        <dsp:cNvPr id="0" name=""/>
        <dsp:cNvSpPr/>
      </dsp:nvSpPr>
      <dsp:spPr>
        <a:xfrm rot="1800000">
          <a:off x="3812457" y="686479"/>
          <a:ext cx="259190" cy="3293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817666" y="732906"/>
        <a:ext cx="181433" cy="197596"/>
      </dsp:txXfrm>
    </dsp:sp>
    <dsp:sp modelId="{450E9027-20FD-4519-A022-EAA45D1D56B6}">
      <dsp:nvSpPr>
        <dsp:cNvPr id="0" name=""/>
        <dsp:cNvSpPr/>
      </dsp:nvSpPr>
      <dsp:spPr>
        <a:xfrm>
          <a:off x="4094799" y="733123"/>
          <a:ext cx="975787" cy="975787"/>
        </a:xfrm>
        <a:prstGeom prst="ellipse">
          <a:avLst/>
        </a:prstGeom>
        <a:solidFill>
          <a:schemeClr val="accent2">
            <a:hueOff val="-592857"/>
            <a:satOff val="2840"/>
            <a:lumOff val="2627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Blok yaratma sıklığı artar</a:t>
          </a:r>
          <a:endParaRPr lang="en-US" sz="900" kern="1200"/>
        </a:p>
      </dsp:txBody>
      <dsp:txXfrm>
        <a:off x="4237700" y="876024"/>
        <a:ext cx="689985" cy="689985"/>
      </dsp:txXfrm>
    </dsp:sp>
    <dsp:sp modelId="{19566ABD-EB0C-4CD8-A272-CE02EEA9BF3E}">
      <dsp:nvSpPr>
        <dsp:cNvPr id="0" name=""/>
        <dsp:cNvSpPr/>
      </dsp:nvSpPr>
      <dsp:spPr>
        <a:xfrm rot="5400000">
          <a:off x="4453098" y="1781430"/>
          <a:ext cx="259190" cy="3293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592857"/>
            <a:satOff val="2840"/>
            <a:lumOff val="262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4491977" y="1808418"/>
        <a:ext cx="181433" cy="197596"/>
      </dsp:txXfrm>
    </dsp:sp>
    <dsp:sp modelId="{4DB0DD9D-BDFE-46E5-8AC3-23BBDB812012}">
      <dsp:nvSpPr>
        <dsp:cNvPr id="0" name=""/>
        <dsp:cNvSpPr/>
      </dsp:nvSpPr>
      <dsp:spPr>
        <a:xfrm>
          <a:off x="4094799" y="2197949"/>
          <a:ext cx="975787" cy="975787"/>
        </a:xfrm>
        <a:prstGeom prst="ellipse">
          <a:avLst/>
        </a:prstGeom>
        <a:solidFill>
          <a:schemeClr val="accent2">
            <a:hueOff val="-1185714"/>
            <a:satOff val="5680"/>
            <a:lumOff val="5255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Ortalama blok kazma süresi düşer</a:t>
          </a:r>
          <a:endParaRPr lang="en-US" sz="900" kern="1200"/>
        </a:p>
      </dsp:txBody>
      <dsp:txXfrm>
        <a:off x="4237700" y="2340850"/>
        <a:ext cx="689985" cy="689985"/>
      </dsp:txXfrm>
    </dsp:sp>
    <dsp:sp modelId="{195F5741-3DCF-495C-B305-1A3780643770}">
      <dsp:nvSpPr>
        <dsp:cNvPr id="0" name=""/>
        <dsp:cNvSpPr/>
      </dsp:nvSpPr>
      <dsp:spPr>
        <a:xfrm rot="9000000">
          <a:off x="3825163" y="2883717"/>
          <a:ext cx="259190" cy="3293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185714"/>
            <a:satOff val="5680"/>
            <a:lumOff val="525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3897711" y="2930144"/>
        <a:ext cx="181433" cy="197596"/>
      </dsp:txXfrm>
    </dsp:sp>
    <dsp:sp modelId="{B16711B6-6567-4A2E-BC61-9F4CBF8383C4}">
      <dsp:nvSpPr>
        <dsp:cNvPr id="0" name=""/>
        <dsp:cNvSpPr/>
      </dsp:nvSpPr>
      <dsp:spPr>
        <a:xfrm>
          <a:off x="2826223" y="2930362"/>
          <a:ext cx="975787" cy="975787"/>
        </a:xfrm>
        <a:prstGeom prst="ellipse">
          <a:avLst/>
        </a:prstGeom>
        <a:solidFill>
          <a:schemeClr val="accent2">
            <a:hueOff val="-1778572"/>
            <a:satOff val="8520"/>
            <a:lumOff val="7882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Blok kazma zorluğu artar</a:t>
          </a:r>
          <a:endParaRPr lang="en-US" sz="900" kern="1200"/>
        </a:p>
      </dsp:txBody>
      <dsp:txXfrm>
        <a:off x="2969124" y="3073263"/>
        <a:ext cx="689985" cy="689985"/>
      </dsp:txXfrm>
    </dsp:sp>
    <dsp:sp modelId="{C7AD810A-DFFA-4F3F-B65F-BC37B9A53550}">
      <dsp:nvSpPr>
        <dsp:cNvPr id="0" name=""/>
        <dsp:cNvSpPr/>
      </dsp:nvSpPr>
      <dsp:spPr>
        <a:xfrm rot="12600000">
          <a:off x="2556587" y="2891053"/>
          <a:ext cx="259190" cy="3293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778572"/>
            <a:satOff val="8520"/>
            <a:lumOff val="788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2629135" y="2976358"/>
        <a:ext cx="181433" cy="197596"/>
      </dsp:txXfrm>
    </dsp:sp>
    <dsp:sp modelId="{9AEE64F2-D791-4F03-B805-6FA45914F4F4}">
      <dsp:nvSpPr>
        <dsp:cNvPr id="0" name=""/>
        <dsp:cNvSpPr/>
      </dsp:nvSpPr>
      <dsp:spPr>
        <a:xfrm>
          <a:off x="1557647" y="2197949"/>
          <a:ext cx="975787" cy="975787"/>
        </a:xfrm>
        <a:prstGeom prst="ellipse">
          <a:avLst/>
        </a:prstGeom>
        <a:solidFill>
          <a:schemeClr val="accent2">
            <a:hueOff val="-2371429"/>
            <a:satOff val="11360"/>
            <a:lumOff val="1051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Blok yaratma sıklığı azalır</a:t>
          </a:r>
          <a:endParaRPr lang="en-US" sz="900" kern="1200"/>
        </a:p>
      </dsp:txBody>
      <dsp:txXfrm>
        <a:off x="1700548" y="2340850"/>
        <a:ext cx="689985" cy="689985"/>
      </dsp:txXfrm>
    </dsp:sp>
    <dsp:sp modelId="{2D5870F0-1EFE-427C-A01B-47147BB2F08A}">
      <dsp:nvSpPr>
        <dsp:cNvPr id="0" name=""/>
        <dsp:cNvSpPr/>
      </dsp:nvSpPr>
      <dsp:spPr>
        <a:xfrm rot="16200000">
          <a:off x="1915946" y="1796101"/>
          <a:ext cx="259190" cy="3293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2371429"/>
            <a:satOff val="11360"/>
            <a:lumOff val="1051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954825" y="1900846"/>
        <a:ext cx="181433" cy="197596"/>
      </dsp:txXfrm>
    </dsp:sp>
    <dsp:sp modelId="{67BEAF07-F3F6-41A3-ACC0-2E71223D7F01}">
      <dsp:nvSpPr>
        <dsp:cNvPr id="0" name=""/>
        <dsp:cNvSpPr/>
      </dsp:nvSpPr>
      <dsp:spPr>
        <a:xfrm>
          <a:off x="1557647" y="733123"/>
          <a:ext cx="975787" cy="975787"/>
        </a:xfrm>
        <a:prstGeom prst="ellipse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Blok kazma süresi normale gelir</a:t>
          </a:r>
          <a:endParaRPr lang="en-US" sz="900" kern="1200"/>
        </a:p>
      </dsp:txBody>
      <dsp:txXfrm>
        <a:off x="1700548" y="876024"/>
        <a:ext cx="689985" cy="689985"/>
      </dsp:txXfrm>
    </dsp:sp>
    <dsp:sp modelId="{AADA0669-F930-45F8-8B3C-6F847DF249E2}">
      <dsp:nvSpPr>
        <dsp:cNvPr id="0" name=""/>
        <dsp:cNvSpPr/>
      </dsp:nvSpPr>
      <dsp:spPr>
        <a:xfrm rot="19800000">
          <a:off x="2543881" y="693814"/>
          <a:ext cx="259190" cy="3293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549090" y="779119"/>
        <a:ext cx="181433" cy="1975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6CAC6-5EE5-4DF8-BED8-337C55BC9982}" type="datetimeFigureOut">
              <a:rPr lang="en-CA" smtClean="0"/>
              <a:t>2018-05-09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252E7-3980-480E-A649-7AA5BEB95C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225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8906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135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7355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3103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221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4058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2149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58924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9501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37019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585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16837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67611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2638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48652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83249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58591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2651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8755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9000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1447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8494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5914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8007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5080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22794" y="6041362"/>
            <a:ext cx="4152151" cy="365125"/>
          </a:xfrm>
        </p:spPr>
        <p:txBody>
          <a:bodyPr/>
          <a:lstStyle/>
          <a:p>
            <a:r>
              <a:rPr lang="en-US"/>
              <a:t>NEO Blockchain Turkey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13AEC0-3DEF-44D1-A2D6-99E543316F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2223" y="5697135"/>
            <a:ext cx="2388142" cy="10249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Turkey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Turkey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Turkey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Turkey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Turkey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Turkey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Turkey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304430" cy="102197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801907"/>
            <a:ext cx="10304431" cy="42394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NEO Blockchain Turkey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Turkey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Turkey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Turkey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Turkey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Turkey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Turkey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Turkey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258490" cy="1021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1801907"/>
            <a:ext cx="10258491" cy="4239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3/14/2018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NEO Blockchain Turkey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NEO-Blockchain-Vancouve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4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2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lockexplorer.com/tx/a117c441aa5bd3fcb442e3c47a180c584420bcd9f93c68dab9feddd1d26b767e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onderablethings.com/2013/07/how-bitcoin-works-under-hood.html" TargetMode="External"/><Relationship Id="rId2" Type="http://schemas.openxmlformats.org/officeDocument/2006/relationships/hyperlink" Target="https://bitcoin.org/bitcoin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time_continue=3&amp;v=th7jZlmoZBc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D84E-5A88-44CF-9166-DD171F12E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07592"/>
            <a:ext cx="7766936" cy="2743244"/>
          </a:xfrm>
        </p:spPr>
        <p:txBody>
          <a:bodyPr anchor="ctr"/>
          <a:lstStyle/>
          <a:p>
            <a:pPr algn="ctr"/>
            <a:r>
              <a:rPr lang="en-CA"/>
              <a:t>NEO Blockchain</a:t>
            </a:r>
            <a:br>
              <a:rPr lang="en-CA"/>
            </a:br>
            <a:r>
              <a:rPr lang="en-CA" sz="8800"/>
              <a:t>TURKEY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7A8DB-1A14-4EA7-920F-5D1FD73D0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81185"/>
            <a:ext cx="7766936" cy="1198175"/>
          </a:xfrm>
        </p:spPr>
        <p:txBody>
          <a:bodyPr>
            <a:normAutofit/>
          </a:bodyPr>
          <a:lstStyle/>
          <a:p>
            <a:pPr algn="ctr"/>
            <a:r>
              <a:rPr lang="en-CA" smtClean="0">
                <a:hlinkClick r:id="rId3"/>
              </a:rPr>
              <a:t>https://www.meetup.com/NEO-Blockchain-Turkey/</a:t>
            </a:r>
            <a:endParaRPr lang="en-CA" smtClean="0"/>
          </a:p>
          <a:p>
            <a:pPr algn="ctr"/>
            <a:r>
              <a:rPr lang="en-CA" smtClean="0"/>
              <a:t>neoturkey@outlook.com</a:t>
            </a:r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85630-0FF8-423E-900A-1A812BE7BD7D}"/>
              </a:ext>
            </a:extLst>
          </p:cNvPr>
          <p:cNvSpPr/>
          <p:nvPr/>
        </p:nvSpPr>
        <p:spPr>
          <a:xfrm>
            <a:off x="1" y="167027"/>
            <a:ext cx="10735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smtClean="0">
                <a:solidFill>
                  <a:schemeClr val="accent2"/>
                </a:solidFill>
              </a:rPr>
              <a:t>NEO Blokzinciri Nedir?</a:t>
            </a:r>
            <a:endParaRPr lang="en-CA" sz="3600">
              <a:solidFill>
                <a:schemeClr val="accent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4091AD-1C8C-4007-98BA-61B531717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0161" y="1078640"/>
            <a:ext cx="6026370" cy="315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solidFill>
                  <a:srgbClr val="90C226"/>
                </a:solidFill>
              </a:rPr>
              <a:t>NEO</a:t>
            </a:r>
            <a:endParaRPr lang="en-CA">
              <a:solidFill>
                <a:srgbClr val="90C226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677334" y="1801907"/>
            <a:ext cx="10116172" cy="42394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smtClean="0"/>
              <a:t>f</a:t>
            </a:r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405008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solidFill>
                  <a:srgbClr val="90C226"/>
                </a:solidFill>
              </a:rPr>
              <a:t>NEO Akıllı Kontrat Sistemi</a:t>
            </a:r>
            <a:endParaRPr lang="en-CA">
              <a:solidFill>
                <a:srgbClr val="90C226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677334" y="1801907"/>
            <a:ext cx="10116172" cy="42394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smtClean="0"/>
              <a:t>NEO Virtual Machine </a:t>
            </a:r>
          </a:p>
          <a:p>
            <a:pPr lvl="1"/>
            <a:r>
              <a:rPr lang="it-IT" smtClean="0"/>
              <a:t>Interop Services</a:t>
            </a:r>
          </a:p>
          <a:p>
            <a:pPr lvl="1"/>
            <a:r>
              <a:rPr lang="it-IT" smtClean="0"/>
              <a:t>Development Tools &amp; IDEs</a:t>
            </a:r>
          </a:p>
          <a:p>
            <a:pPr lvl="2"/>
            <a:r>
              <a:rPr lang="it-IT" smtClean="0"/>
              <a:t>Compilers (C#, Java, Go, JS, Kotlin)</a:t>
            </a:r>
          </a:p>
          <a:p>
            <a:pPr lvl="2"/>
            <a:r>
              <a:rPr lang="it-IT" smtClean="0"/>
              <a:t>VS Project</a:t>
            </a:r>
          </a:p>
          <a:p>
            <a:pPr lvl="1"/>
            <a:r>
              <a:rPr lang="it-IT" smtClean="0"/>
              <a:t>NEP-5</a:t>
            </a:r>
          </a:p>
          <a:p>
            <a:pPr lvl="1"/>
            <a:r>
              <a:rPr lang="it-IT" smtClean="0"/>
              <a:t>Private Network</a:t>
            </a:r>
          </a:p>
          <a:p>
            <a:pPr lvl="1"/>
            <a:r>
              <a:rPr lang="it-IT" smtClean="0"/>
              <a:t>Deployment &amp; Invoking</a:t>
            </a:r>
          </a:p>
          <a:p>
            <a:pPr lvl="1"/>
            <a:r>
              <a:rPr lang="it-IT" smtClean="0"/>
              <a:t>APIs</a:t>
            </a:r>
          </a:p>
          <a:p>
            <a:pPr lvl="1"/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15905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solidFill>
                  <a:srgbClr val="90C226"/>
                </a:solidFill>
              </a:rPr>
              <a:t>NEO Virtual Machine (NeoVM)</a:t>
            </a:r>
            <a:endParaRPr lang="en-CA">
              <a:solidFill>
                <a:srgbClr val="90C226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6205385" y="1861563"/>
            <a:ext cx="5623092" cy="42394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smtClean="0"/>
              <a:t>Akıllı Kontrat kodlarını çalıştıran sanal makine </a:t>
            </a:r>
          </a:p>
          <a:p>
            <a:pPr lvl="1"/>
            <a:r>
              <a:rPr lang="it-IT" smtClean="0"/>
              <a:t>JVM ve .Net Runtime benzeri</a:t>
            </a:r>
          </a:p>
          <a:p>
            <a:pPr lvl="1"/>
            <a:r>
              <a:rPr lang="it-IT" smtClean="0"/>
              <a:t>Sadeleştirilmiş, genel amaçlı, yüksek performanslı</a:t>
            </a:r>
          </a:p>
          <a:p>
            <a:pPr lvl="1"/>
            <a:r>
              <a:rPr lang="it-IT" smtClean="0"/>
              <a:t>Açık kaynak, genişletilebilir. </a:t>
            </a:r>
          </a:p>
          <a:p>
            <a:pPr lvl="1"/>
            <a:r>
              <a:rPr lang="it-IT" smtClean="0"/>
              <a:t>AVM -&gt; OPCODES </a:t>
            </a:r>
          </a:p>
          <a:p>
            <a:pPr lvl="1"/>
            <a:r>
              <a:rPr lang="it-IT" smtClean="0"/>
              <a:t>Interop Servisler ile sistem kaynaklarına erişim</a:t>
            </a:r>
          </a:p>
          <a:p>
            <a:pPr lvl="1"/>
            <a:endParaRPr lang="it-IT" smtClean="0"/>
          </a:p>
          <a:p>
            <a:pPr lvl="1"/>
            <a:endParaRPr lang="it-IT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866154"/>
            <a:ext cx="5528051" cy="424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6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solidFill>
                  <a:srgbClr val="90C226"/>
                </a:solidFill>
              </a:rPr>
              <a:t>Geliştirme Araçları - Derleyiciler</a:t>
            </a:r>
            <a:endParaRPr lang="en-CA">
              <a:solidFill>
                <a:srgbClr val="90C226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677334" y="1801907"/>
            <a:ext cx="10116172" cy="42394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smtClean="0"/>
              <a:t>Yüksek seviye diller -&gt; OPCODE lara çevrimi. </a:t>
            </a:r>
            <a:endParaRPr lang="it-IT"/>
          </a:p>
          <a:p>
            <a:pPr lvl="1"/>
            <a:r>
              <a:rPr lang="it-IT" smtClean="0"/>
              <a:t>Derleyiciler : C#, Java, Python, Kotlin, Javascript, Go</a:t>
            </a:r>
          </a:p>
          <a:p>
            <a:pPr lvl="1"/>
            <a:r>
              <a:rPr lang="it-IT" smtClean="0"/>
              <a:t>Açık kaynak olarak paylaşılıyor. Kaynak koddan veya Release versiyonu. </a:t>
            </a:r>
          </a:p>
          <a:p>
            <a:pPr lvl="1"/>
            <a:r>
              <a:rPr lang="it-IT" smtClean="0"/>
              <a:t>Neon.exe </a:t>
            </a:r>
          </a:p>
          <a:p>
            <a:pPr lvl="2"/>
            <a:r>
              <a:rPr lang="it-IT" smtClean="0"/>
              <a:t>C# Derleyicisi </a:t>
            </a:r>
          </a:p>
          <a:p>
            <a:pPr lvl="2"/>
            <a:r>
              <a:rPr lang="it-IT" smtClean="0"/>
              <a:t>.Net Framework’un subseti </a:t>
            </a:r>
          </a:p>
          <a:p>
            <a:pPr lvl="2"/>
            <a:r>
              <a:rPr lang="it-IT" smtClean="0"/>
              <a:t>VS Projesine dahil. </a:t>
            </a:r>
          </a:p>
          <a:p>
            <a:pPr lvl="1"/>
            <a:r>
              <a:rPr lang="it-IT" smtClean="0"/>
              <a:t>.dll (neon.exe) -&gt; .avm</a:t>
            </a:r>
          </a:p>
          <a:p>
            <a:pPr lvl="1"/>
            <a:r>
              <a:rPr lang="it-IT" smtClean="0"/>
              <a:t>[TODO] neod, neop vs ....</a:t>
            </a:r>
          </a:p>
        </p:txBody>
      </p:sp>
    </p:spTree>
    <p:extLst>
      <p:ext uri="{BB962C8B-B14F-4D97-AF65-F5344CB8AC3E}">
        <p14:creationId xmlns:p14="http://schemas.microsoft.com/office/powerpoint/2010/main" val="59736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solidFill>
                  <a:srgbClr val="90C226"/>
                </a:solidFill>
              </a:rPr>
              <a:t>Geliştirme Araçları - IDEler</a:t>
            </a:r>
            <a:endParaRPr lang="en-CA">
              <a:solidFill>
                <a:srgbClr val="90C226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677334" y="1801907"/>
            <a:ext cx="10116172" cy="42394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smtClean="0"/>
              <a:t>Visual Studio, Eclipse vs. [TODO]</a:t>
            </a:r>
          </a:p>
          <a:p>
            <a:pPr lvl="1"/>
            <a:r>
              <a:rPr lang="it-IT" smtClean="0"/>
              <a:t>Visual Studio Project Template</a:t>
            </a:r>
          </a:p>
          <a:p>
            <a:pPr lvl="1"/>
            <a:r>
              <a:rPr lang="it-IT" smtClean="0"/>
              <a:t>VS, C# -&gt; .dll</a:t>
            </a:r>
          </a:p>
          <a:p>
            <a:pPr lvl="1"/>
            <a:r>
              <a:rPr lang="it-IT" smtClean="0"/>
              <a:t>neon.exe, .dll -&gt; .avm</a:t>
            </a:r>
          </a:p>
          <a:p>
            <a:pPr lvl="1"/>
            <a:r>
              <a:rPr lang="it-IT" smtClean="0"/>
              <a:t>Subset in haricindeki kodlar, Neon «Not Supported» [TODO] hatası verir.</a:t>
            </a:r>
          </a:p>
          <a:p>
            <a:pPr lvl="1"/>
            <a:r>
              <a:rPr lang="it-IT" smtClean="0"/>
              <a:t>Biginteger, ToString, for | foreach [TODO], $ (string format), ? (null check)</a:t>
            </a:r>
          </a:p>
          <a:p>
            <a:pPr lvl="1"/>
            <a:endParaRPr lang="it-I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8"/>
          <a:stretch/>
        </p:blipFill>
        <p:spPr>
          <a:xfrm>
            <a:off x="1264168" y="4154065"/>
            <a:ext cx="8987180" cy="247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6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solidFill>
                  <a:srgbClr val="90C226"/>
                </a:solidFill>
              </a:rPr>
              <a:t>Geliştirme Araçları – IDEler (VS)</a:t>
            </a:r>
            <a:endParaRPr lang="en-CA">
              <a:solidFill>
                <a:srgbClr val="90C226"/>
              </a:solidFill>
            </a:endParaRPr>
          </a:p>
        </p:txBody>
      </p:sp>
      <p:pic>
        <p:nvPicPr>
          <p:cNvPr id="4" name="Picture 3" hidden="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8"/>
          <a:stretch/>
        </p:blipFill>
        <p:spPr>
          <a:xfrm>
            <a:off x="1264168" y="4154065"/>
            <a:ext cx="8987180" cy="2475917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264168" y="1317251"/>
            <a:ext cx="9250487" cy="5312731"/>
            <a:chOff x="1264168" y="1317251"/>
            <a:chExt cx="9250487" cy="531273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168" y="1317251"/>
              <a:ext cx="9250487" cy="531273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13" name="Rectangle 12"/>
            <p:cNvSpPr/>
            <p:nvPr/>
          </p:nvSpPr>
          <p:spPr>
            <a:xfrm>
              <a:off x="1560352" y="4555222"/>
              <a:ext cx="931178" cy="1426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62356" y="5276675"/>
              <a:ext cx="864066" cy="1342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42824" y="4429387"/>
              <a:ext cx="931178" cy="1426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115063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471635" cy="1320800"/>
          </a:xfrm>
        </p:spPr>
        <p:txBody>
          <a:bodyPr/>
          <a:lstStyle/>
          <a:p>
            <a:r>
              <a:rPr lang="en-CA" smtClean="0">
                <a:solidFill>
                  <a:srgbClr val="90C226"/>
                </a:solidFill>
              </a:rPr>
              <a:t>Geliştirme Araçları – Compiler &amp; OpCode</a:t>
            </a:r>
            <a:endParaRPr lang="en-CA">
              <a:solidFill>
                <a:srgbClr val="90C226"/>
              </a:solidFill>
            </a:endParaRPr>
          </a:p>
        </p:txBody>
      </p:sp>
      <p:pic>
        <p:nvPicPr>
          <p:cNvPr id="4" name="Picture 3" hidden="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8"/>
          <a:stretch/>
        </p:blipFill>
        <p:spPr>
          <a:xfrm>
            <a:off x="1264168" y="4154065"/>
            <a:ext cx="8987180" cy="247591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168" y="3939133"/>
            <a:ext cx="7342937" cy="26908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97" b="5011"/>
          <a:stretch/>
        </p:blipFill>
        <p:spPr>
          <a:xfrm>
            <a:off x="1264168" y="1270000"/>
            <a:ext cx="7342937" cy="285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2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err="1" smtClean="0">
                <a:solidFill>
                  <a:srgbClr val="90C226"/>
                </a:solidFill>
              </a:rPr>
              <a:t>Dağıtık</a:t>
            </a:r>
            <a:r>
              <a:rPr lang="en-CA" smtClean="0">
                <a:solidFill>
                  <a:srgbClr val="90C226"/>
                </a:solidFill>
              </a:rPr>
              <a:t> Defter - Kayıt</a:t>
            </a:r>
            <a:endParaRPr lang="en-CA">
              <a:solidFill>
                <a:srgbClr val="90C226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677334" y="1801907"/>
            <a:ext cx="10116172" cy="42394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it-IT" i="1" smtClean="0"/>
              <a:t>Transfer mesajını alan birimlerin kontrol etmesi gereken ikinci bir konu da, gönderilen </a:t>
            </a:r>
            <a:r>
              <a:rPr lang="it-IT" i="1" u="sng" smtClean="0"/>
              <a:t>miktardır</a:t>
            </a:r>
            <a:r>
              <a:rPr lang="it-IT" i="1" smtClean="0"/>
              <a:t>. </a:t>
            </a:r>
          </a:p>
          <a:p>
            <a:pPr lvl="1"/>
            <a:r>
              <a:rPr lang="it-IT" smtClean="0"/>
              <a:t>50 BTC gönderen Ahmet gerçekten bu miktara sahip mi?</a:t>
            </a:r>
          </a:p>
          <a:p>
            <a:pPr lvl="1"/>
            <a:r>
              <a:rPr lang="it-IT" smtClean="0"/>
              <a:t>Dağıtık defterlerde kişilerin sahip olduğu bakiyeler tutulmaz, sahip oldukları «işlemler» tutulur.</a:t>
            </a:r>
            <a:endParaRPr lang="it-IT"/>
          </a:p>
          <a:p>
            <a:pPr lvl="1"/>
            <a:r>
              <a:rPr lang="it-IT" smtClean="0"/>
              <a:t>Ahmetin 5 BTC si var diyorsak, defterde Ahmetin isminin yanında 5 yazmaz, Ahmetin adına tanımlanmış 5 BTC lik işlem kaydı tutulur.  </a:t>
            </a:r>
          </a:p>
          <a:p>
            <a:pPr lvl="1"/>
            <a:r>
              <a:rPr lang="it-IT" smtClean="0"/>
              <a:t>Ağdaki tüm düğümlerde, geçmiş işlemlerin tamamı tutulur. Bu sayede göndere ait tüm geçmiş işlemleri inceleyebilir. </a:t>
            </a:r>
          </a:p>
          <a:p>
            <a:pPr lvl="1"/>
            <a:endParaRPr lang="it-IT" smtClean="0"/>
          </a:p>
          <a:p>
            <a:pPr marL="457200" lvl="1" indent="0">
              <a:buNone/>
            </a:pPr>
            <a:endParaRPr lang="it-IT"/>
          </a:p>
          <a:p>
            <a:pPr marL="457200" lvl="1" indent="0">
              <a:buNone/>
            </a:pPr>
            <a:endParaRPr lang="it-IT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951715"/>
              </p:ext>
            </p:extLst>
          </p:nvPr>
        </p:nvGraphicFramePr>
        <p:xfrm>
          <a:off x="1906497" y="4628277"/>
          <a:ext cx="5731434" cy="1955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478">
                  <a:extLst>
                    <a:ext uri="{9D8B030D-6E8A-4147-A177-3AD203B41FA5}">
                      <a16:colId xmlns:a16="http://schemas.microsoft.com/office/drawing/2014/main" val="1042844037"/>
                    </a:ext>
                  </a:extLst>
                </a:gridCol>
                <a:gridCol w="1910478">
                  <a:extLst>
                    <a:ext uri="{9D8B030D-6E8A-4147-A177-3AD203B41FA5}">
                      <a16:colId xmlns:a16="http://schemas.microsoft.com/office/drawing/2014/main" val="3044252282"/>
                    </a:ext>
                  </a:extLst>
                </a:gridCol>
                <a:gridCol w="1910478">
                  <a:extLst>
                    <a:ext uri="{9D8B030D-6E8A-4147-A177-3AD203B41FA5}">
                      <a16:colId xmlns:a16="http://schemas.microsoft.com/office/drawing/2014/main" val="690540663"/>
                    </a:ext>
                  </a:extLst>
                </a:gridCol>
              </a:tblGrid>
              <a:tr h="325972">
                <a:tc>
                  <a:txBody>
                    <a:bodyPr/>
                    <a:lstStyle/>
                    <a:p>
                      <a:r>
                        <a:rPr lang="en-US" sz="1600" err="1" smtClean="0"/>
                        <a:t>Kimden</a:t>
                      </a:r>
                      <a:endParaRPr lang="tr-TR" sz="1600"/>
                    </a:p>
                  </a:txBody>
                  <a:tcPr marL="80377" marR="80377" marT="40188" marB="40188"/>
                </a:tc>
                <a:tc>
                  <a:txBody>
                    <a:bodyPr/>
                    <a:lstStyle/>
                    <a:p>
                      <a:r>
                        <a:rPr lang="en-US" sz="1600" err="1" smtClean="0"/>
                        <a:t>Kime</a:t>
                      </a:r>
                      <a:endParaRPr lang="tr-TR" sz="1600"/>
                    </a:p>
                  </a:txBody>
                  <a:tcPr marL="80377" marR="80377" marT="40188" marB="40188"/>
                </a:tc>
                <a:tc>
                  <a:txBody>
                    <a:bodyPr/>
                    <a:lstStyle/>
                    <a:p>
                      <a:r>
                        <a:rPr lang="en-US" sz="1600" err="1" smtClean="0"/>
                        <a:t>Nekadar</a:t>
                      </a:r>
                      <a:endParaRPr lang="tr-TR" sz="1600"/>
                    </a:p>
                  </a:txBody>
                  <a:tcPr marL="80377" marR="80377" marT="40188" marB="40188"/>
                </a:tc>
                <a:extLst>
                  <a:ext uri="{0D108BD9-81ED-4DB2-BD59-A6C34878D82A}">
                    <a16:rowId xmlns:a16="http://schemas.microsoft.com/office/drawing/2014/main" val="1866632274"/>
                  </a:ext>
                </a:extLst>
              </a:tr>
              <a:tr h="325972">
                <a:tc>
                  <a:txBody>
                    <a:bodyPr/>
                    <a:lstStyle/>
                    <a:p>
                      <a:r>
                        <a:rPr lang="en-US" sz="1600" smtClean="0"/>
                        <a:t>34jsdfklk5j31…</a:t>
                      </a:r>
                    </a:p>
                  </a:txBody>
                  <a:tcPr marL="80377" marR="80377" marT="40188" marB="4018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solidFill>
                            <a:srgbClr val="00B050"/>
                          </a:solidFill>
                        </a:rPr>
                        <a:t>13kjhFg34daz…</a:t>
                      </a:r>
                      <a:endParaRPr lang="tr-TR" sz="1600" smtClean="0">
                        <a:solidFill>
                          <a:srgbClr val="00B050"/>
                        </a:solidFill>
                      </a:endParaRPr>
                    </a:p>
                  </a:txBody>
                  <a:tcPr marL="80377" marR="80377" marT="40188" marB="40188"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2.0</a:t>
                      </a:r>
                      <a:endParaRPr lang="tr-TR" sz="1600"/>
                    </a:p>
                  </a:txBody>
                  <a:tcPr marL="80377" marR="80377" marT="40188" marB="40188"/>
                </a:tc>
                <a:extLst>
                  <a:ext uri="{0D108BD9-81ED-4DB2-BD59-A6C34878D82A}">
                    <a16:rowId xmlns:a16="http://schemas.microsoft.com/office/drawing/2014/main" val="2512691752"/>
                  </a:ext>
                </a:extLst>
              </a:tr>
              <a:tr h="325972">
                <a:tc>
                  <a:txBody>
                    <a:bodyPr/>
                    <a:lstStyle/>
                    <a:p>
                      <a:r>
                        <a:rPr lang="en-US" sz="1600" smtClean="0"/>
                        <a:t>d1123l212354…</a:t>
                      </a:r>
                      <a:endParaRPr lang="tr-TR" sz="1600"/>
                    </a:p>
                  </a:txBody>
                  <a:tcPr marL="80377" marR="80377" marT="40188" marB="40188"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e44ds23211d…</a:t>
                      </a:r>
                      <a:endParaRPr lang="tr-TR" sz="1600"/>
                    </a:p>
                  </a:txBody>
                  <a:tcPr marL="80377" marR="80377" marT="40188" marB="40188"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15.0</a:t>
                      </a:r>
                      <a:endParaRPr lang="tr-TR" sz="1600"/>
                    </a:p>
                  </a:txBody>
                  <a:tcPr marL="80377" marR="80377" marT="40188" marB="40188"/>
                </a:tc>
                <a:extLst>
                  <a:ext uri="{0D108BD9-81ED-4DB2-BD59-A6C34878D82A}">
                    <a16:rowId xmlns:a16="http://schemas.microsoft.com/office/drawing/2014/main" val="745313502"/>
                  </a:ext>
                </a:extLst>
              </a:tr>
              <a:tr h="325972">
                <a:tc>
                  <a:txBody>
                    <a:bodyPr/>
                    <a:lstStyle/>
                    <a:p>
                      <a:r>
                        <a:rPr lang="en-US" sz="1600" smtClean="0"/>
                        <a:t>43fvdsq2vsd1f…</a:t>
                      </a:r>
                      <a:endParaRPr lang="tr-TR" sz="1600"/>
                    </a:p>
                  </a:txBody>
                  <a:tcPr marL="80377" marR="80377" marT="40188" marB="4018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solidFill>
                            <a:srgbClr val="00B050"/>
                          </a:solidFill>
                        </a:rPr>
                        <a:t>13kjhFg34daz…</a:t>
                      </a:r>
                      <a:endParaRPr lang="tr-TR" sz="1600" smtClean="0">
                        <a:solidFill>
                          <a:srgbClr val="00B050"/>
                        </a:solidFill>
                      </a:endParaRPr>
                    </a:p>
                  </a:txBody>
                  <a:tcPr marL="80377" marR="80377" marT="40188" marB="40188"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3.0</a:t>
                      </a:r>
                      <a:endParaRPr lang="tr-TR" sz="1600"/>
                    </a:p>
                  </a:txBody>
                  <a:tcPr marL="80377" marR="80377" marT="40188" marB="40188"/>
                </a:tc>
                <a:extLst>
                  <a:ext uri="{0D108BD9-81ED-4DB2-BD59-A6C34878D82A}">
                    <a16:rowId xmlns:a16="http://schemas.microsoft.com/office/drawing/2014/main" val="693446421"/>
                  </a:ext>
                </a:extLst>
              </a:tr>
              <a:tr h="325972">
                <a:tc>
                  <a:txBody>
                    <a:bodyPr/>
                    <a:lstStyle/>
                    <a:p>
                      <a:r>
                        <a:rPr lang="en-US" sz="1600" smtClean="0">
                          <a:solidFill>
                            <a:schemeClr val="tx1"/>
                          </a:solidFill>
                        </a:rPr>
                        <a:t>21kjhFg34dza…</a:t>
                      </a:r>
                      <a:endParaRPr lang="tr-TR" sz="1600">
                        <a:solidFill>
                          <a:schemeClr val="tx1"/>
                        </a:solidFill>
                      </a:endParaRPr>
                    </a:p>
                  </a:txBody>
                  <a:tcPr marL="80377" marR="80377" marT="40188" marB="4018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d1123l212354…</a:t>
                      </a:r>
                      <a:endParaRPr lang="tr-TR" sz="1600" smtClean="0"/>
                    </a:p>
                  </a:txBody>
                  <a:tcPr marL="80377" marR="80377" marT="40188" marB="40188"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6.0</a:t>
                      </a:r>
                      <a:endParaRPr lang="tr-TR" sz="1600"/>
                    </a:p>
                  </a:txBody>
                  <a:tcPr marL="80377" marR="80377" marT="40188" marB="40188"/>
                </a:tc>
                <a:extLst>
                  <a:ext uri="{0D108BD9-81ED-4DB2-BD59-A6C34878D82A}">
                    <a16:rowId xmlns:a16="http://schemas.microsoft.com/office/drawing/2014/main" val="2259906103"/>
                  </a:ext>
                </a:extLst>
              </a:tr>
              <a:tr h="3259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d1123l212354…</a:t>
                      </a:r>
                      <a:endParaRPr lang="tr-TR" sz="1600" smtClean="0"/>
                    </a:p>
                  </a:txBody>
                  <a:tcPr marL="80377" marR="80377" marT="40188" marB="4018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34jsdfklk5j31…</a:t>
                      </a:r>
                    </a:p>
                  </a:txBody>
                  <a:tcPr marL="80377" marR="80377" marT="40188" marB="40188"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0.005</a:t>
                      </a:r>
                      <a:endParaRPr lang="tr-TR" sz="1600"/>
                    </a:p>
                  </a:txBody>
                  <a:tcPr marL="80377" marR="80377" marT="40188" marB="40188"/>
                </a:tc>
                <a:extLst>
                  <a:ext uri="{0D108BD9-81ED-4DB2-BD59-A6C34878D82A}">
                    <a16:rowId xmlns:a16="http://schemas.microsoft.com/office/drawing/2014/main" val="1382669205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024" y="4628277"/>
            <a:ext cx="1029955" cy="1029955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133985"/>
              </p:ext>
            </p:extLst>
          </p:nvPr>
        </p:nvGraphicFramePr>
        <p:xfrm>
          <a:off x="7986515" y="5932165"/>
          <a:ext cx="2737932" cy="651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7932">
                  <a:extLst>
                    <a:ext uri="{9D8B030D-6E8A-4147-A177-3AD203B41FA5}">
                      <a16:colId xmlns:a16="http://schemas.microsoft.com/office/drawing/2014/main" val="3044252282"/>
                    </a:ext>
                  </a:extLst>
                </a:gridCol>
              </a:tblGrid>
              <a:tr h="3259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solidFill>
                            <a:schemeClr val="bg1"/>
                          </a:solidFill>
                        </a:rPr>
                        <a:t>13kjhFg34daz56hyy65674</a:t>
                      </a:r>
                      <a:endParaRPr lang="tr-TR" sz="1600" smtClean="0">
                        <a:solidFill>
                          <a:schemeClr val="bg1"/>
                        </a:solidFill>
                      </a:endParaRPr>
                    </a:p>
                  </a:txBody>
                  <a:tcPr marL="80377" marR="80377" marT="40188" marB="40188"/>
                </a:tc>
                <a:extLst>
                  <a:ext uri="{0D108BD9-81ED-4DB2-BD59-A6C34878D82A}">
                    <a16:rowId xmlns:a16="http://schemas.microsoft.com/office/drawing/2014/main" val="1866632274"/>
                  </a:ext>
                </a:extLst>
              </a:tr>
              <a:tr h="32597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solidFill>
                            <a:schemeClr val="tx1"/>
                          </a:solidFill>
                        </a:rPr>
                        <a:t>5 BTC</a:t>
                      </a:r>
                      <a:endParaRPr lang="tr-TR" sz="1600" smtClean="0">
                        <a:solidFill>
                          <a:schemeClr val="tx1"/>
                        </a:solidFill>
                      </a:endParaRPr>
                    </a:p>
                  </a:txBody>
                  <a:tcPr marL="80377" marR="80377" marT="40188" marB="40188"/>
                </a:tc>
                <a:extLst>
                  <a:ext uri="{0D108BD9-81ED-4DB2-BD59-A6C34878D82A}">
                    <a16:rowId xmlns:a16="http://schemas.microsoft.com/office/drawing/2014/main" val="517335768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314396" y="4228167"/>
            <a:ext cx="915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Defter</a:t>
            </a:r>
            <a:endParaRPr lang="tr-TR" sz="2000"/>
          </a:p>
        </p:txBody>
      </p:sp>
    </p:spTree>
    <p:extLst>
      <p:ext uri="{BB962C8B-B14F-4D97-AF65-F5344CB8AC3E}">
        <p14:creationId xmlns:p14="http://schemas.microsoft.com/office/powerpoint/2010/main" val="388381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err="1" smtClean="0">
                <a:solidFill>
                  <a:srgbClr val="90C226"/>
                </a:solidFill>
              </a:rPr>
              <a:t>Dağıtık</a:t>
            </a:r>
            <a:r>
              <a:rPr lang="en-CA" smtClean="0">
                <a:solidFill>
                  <a:srgbClr val="90C226"/>
                </a:solidFill>
              </a:rPr>
              <a:t> Defter – İşlem Zinciri</a:t>
            </a:r>
            <a:endParaRPr lang="en-CA">
              <a:solidFill>
                <a:srgbClr val="90C226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677334" y="1801907"/>
            <a:ext cx="10116172" cy="42394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smtClean="0"/>
              <a:t>Ahmet, Mehmet’e 5 BTC lik transfer yaptığında, Ahmet’in bakiyesinden 5 eksilip, Mehmet’in bakiyesine 5 eklenmez. </a:t>
            </a:r>
          </a:p>
          <a:p>
            <a:pPr lvl="1"/>
            <a:r>
              <a:rPr lang="it-IT" smtClean="0"/>
              <a:t>Ahmet’in sahip olduğu 5 birimlik işlemlerin sahipliği Mehmet’e geçer. </a:t>
            </a:r>
            <a:endParaRPr lang="it-IT"/>
          </a:p>
          <a:p>
            <a:pPr lvl="1"/>
            <a:r>
              <a:rPr lang="it-IT" smtClean="0"/>
              <a:t>Ahmeti’in 5 BTC transfer edebilmesi için yapması gerekenler; </a:t>
            </a:r>
          </a:p>
          <a:p>
            <a:pPr lvl="2"/>
            <a:r>
              <a:rPr lang="it-IT" smtClean="0"/>
              <a:t>Sahip olduğu 5 BTC lik işlemin hash’ini alır. </a:t>
            </a:r>
          </a:p>
          <a:p>
            <a:pPr lvl="2"/>
            <a:r>
              <a:rPr lang="it-IT" smtClean="0"/>
              <a:t>Hash ile alıcının adresini, kendi «Özel Anahtarı» ile imzalayarak kendi işlemine ekler. </a:t>
            </a:r>
            <a:endParaRPr lang="it-IT"/>
          </a:p>
          <a:p>
            <a:pPr lvl="1"/>
            <a:r>
              <a:rPr lang="it-IT" smtClean="0"/>
              <a:t>İşlemin yeni sahibi Mehmet, aynı işlemi başkasına göndermek istediğinde aynı adımları tekrar eder.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55941" y="4293614"/>
            <a:ext cx="3129956" cy="2446142"/>
            <a:chOff x="499583" y="923436"/>
            <a:chExt cx="6371495" cy="4979491"/>
          </a:xfrm>
        </p:grpSpPr>
        <p:grpSp>
          <p:nvGrpSpPr>
            <p:cNvPr id="46" name="Group 45"/>
            <p:cNvGrpSpPr/>
            <p:nvPr>
              <p:custDataLst>
                <p:custData r:id="rId3"/>
              </p:custDataLst>
            </p:nvPr>
          </p:nvGrpSpPr>
          <p:grpSpPr>
            <a:xfrm>
              <a:off x="499583" y="923436"/>
              <a:ext cx="6371495" cy="4979491"/>
              <a:chOff x="4340723" y="901700"/>
              <a:chExt cx="6371495" cy="4979491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5106207" y="901700"/>
                <a:ext cx="2160000" cy="3657600"/>
                <a:chOff x="5106207" y="952500"/>
                <a:chExt cx="2160000" cy="3657600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5106207" y="952500"/>
                  <a:ext cx="2160000" cy="36576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 sz="900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5712323" y="2684957"/>
                  <a:ext cx="932378" cy="457200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smtClean="0"/>
                    <a:t>Hash</a:t>
                  </a:r>
                  <a:endParaRPr lang="tr-TR" sz="900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5250977" y="3548598"/>
                  <a:ext cx="1866899" cy="915451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smtClean="0"/>
                    <a:t>İlk </a:t>
                  </a:r>
                  <a:r>
                    <a:rPr lang="en-US" sz="900" err="1" smtClean="0"/>
                    <a:t>Sahibin</a:t>
                  </a:r>
                  <a:r>
                    <a:rPr lang="en-US" sz="900" smtClean="0"/>
                    <a:t> </a:t>
                  </a:r>
                  <a:r>
                    <a:rPr lang="tr-TR" sz="900" noProof="1" smtClean="0"/>
                    <a:t>İmzası</a:t>
                  </a:r>
                  <a:endParaRPr lang="tr-TR" sz="900" noProof="1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5245063" y="1363066"/>
                  <a:ext cx="1866899" cy="915451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err="1" smtClean="0"/>
                    <a:t>Ahmet’in</a:t>
                  </a:r>
                  <a:r>
                    <a:rPr lang="en-US" sz="900" smtClean="0"/>
                    <a:t> </a:t>
                  </a:r>
                  <a:br>
                    <a:rPr lang="en-US" sz="900" smtClean="0"/>
                  </a:br>
                  <a:r>
                    <a:rPr lang="en-US" sz="900" smtClean="0"/>
                    <a:t>Açık </a:t>
                  </a:r>
                  <a:r>
                    <a:rPr lang="en-US" sz="900" err="1" smtClean="0"/>
                    <a:t>Anahtarı</a:t>
                  </a:r>
                  <a:endParaRPr lang="tr-TR" sz="900"/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8552218" y="945057"/>
                <a:ext cx="2160000" cy="3657600"/>
                <a:chOff x="5097818" y="952500"/>
                <a:chExt cx="2160000" cy="3657600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5097818" y="952500"/>
                  <a:ext cx="2160000" cy="36576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 sz="900"/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5712323" y="2684957"/>
                  <a:ext cx="932378" cy="457200"/>
                </a:xfrm>
                <a:prstGeom prst="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smtClean="0"/>
                    <a:t>Hash</a:t>
                  </a:r>
                  <a:endParaRPr lang="tr-TR" sz="900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5250977" y="3548598"/>
                  <a:ext cx="1866899" cy="915451"/>
                </a:xfrm>
                <a:prstGeom prst="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err="1" smtClean="0"/>
                    <a:t>Ahmet’in</a:t>
                  </a:r>
                  <a:r>
                    <a:rPr lang="en-US" sz="900" smtClean="0"/>
                    <a:t> </a:t>
                  </a:r>
                  <a:r>
                    <a:rPr lang="en-US" sz="900" err="1" smtClean="0"/>
                    <a:t>İmzası</a:t>
                  </a:r>
                  <a:endParaRPr lang="tr-TR" sz="900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5245063" y="1363066"/>
                  <a:ext cx="1866899" cy="915451"/>
                </a:xfrm>
                <a:prstGeom prst="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noProof="1" smtClean="0"/>
                    <a:t>Mehmet’in </a:t>
                  </a:r>
                  <a:br>
                    <a:rPr lang="en-US" sz="900" noProof="1" smtClean="0"/>
                  </a:br>
                  <a:r>
                    <a:rPr lang="en-US" sz="900" noProof="1" smtClean="0"/>
                    <a:t>Açık Anahtarı</a:t>
                  </a:r>
                  <a:endParaRPr lang="en-US" sz="900" noProof="1"/>
                </a:p>
              </p:txBody>
            </p:sp>
          </p:grpSp>
          <p:sp>
            <p:nvSpPr>
              <p:cNvPr id="50" name="Rectangle 49"/>
              <p:cNvSpPr/>
              <p:nvPr/>
            </p:nvSpPr>
            <p:spPr>
              <a:xfrm>
                <a:off x="5245063" y="4965740"/>
                <a:ext cx="1866899" cy="915451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smtClean="0"/>
                  <a:t>Ahmet’in </a:t>
                </a:r>
                <a:r>
                  <a:rPr lang="en-US" sz="900" err="1" smtClean="0"/>
                  <a:t>Özel</a:t>
                </a:r>
                <a:r>
                  <a:rPr lang="en-US" sz="900" smtClean="0"/>
                  <a:t> </a:t>
                </a:r>
                <a:r>
                  <a:rPr lang="en-US" sz="900" err="1" smtClean="0"/>
                  <a:t>Anahtarı</a:t>
                </a:r>
                <a:endParaRPr lang="tr-TR" sz="900"/>
              </a:p>
            </p:txBody>
          </p:sp>
          <p:cxnSp>
            <p:nvCxnSpPr>
              <p:cNvPr id="51" name="Straight Arrow Connector 50"/>
              <p:cNvCxnSpPr>
                <a:stCxn id="50" idx="3"/>
              </p:cNvCxnSpPr>
              <p:nvPr/>
            </p:nvCxnSpPr>
            <p:spPr>
              <a:xfrm flipV="1">
                <a:off x="7111962" y="4051300"/>
                <a:ext cx="1587501" cy="1372166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4" name="Elbow Connector 53"/>
              <p:cNvCxnSpPr>
                <a:endCxn id="59" idx="1"/>
              </p:cNvCxnSpPr>
              <p:nvPr/>
            </p:nvCxnSpPr>
            <p:spPr>
              <a:xfrm>
                <a:off x="7266207" y="2335571"/>
                <a:ext cx="1900516" cy="570543"/>
              </a:xfrm>
              <a:prstGeom prst="bentConnector3">
                <a:avLst>
                  <a:gd name="adj1" fmla="val 41613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>
                <a:off x="4340723" y="2862757"/>
                <a:ext cx="1371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5106209" y="901700"/>
                <a:ext cx="1136231" cy="4698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smtClean="0">
                    <a:solidFill>
                      <a:schemeClr val="bg1"/>
                    </a:solidFill>
                  </a:rPr>
                  <a:t>İşlem-1</a:t>
                </a:r>
                <a:endParaRPr lang="tr-TR" sz="90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43829" y="941255"/>
                <a:ext cx="1136231" cy="4698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smtClean="0">
                    <a:solidFill>
                      <a:schemeClr val="bg1"/>
                    </a:solidFill>
                  </a:rPr>
                  <a:t>İşlem-2</a:t>
                </a:r>
                <a:endParaRPr lang="tr-TR" sz="90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 rot="19292826">
                <a:off x="7321014" y="4609373"/>
                <a:ext cx="911071" cy="407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err="1" smtClean="0"/>
                  <a:t>İmzala</a:t>
                </a:r>
                <a:endParaRPr lang="tr-TR" sz="90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 rot="2700000">
                <a:off x="7351050" y="2949897"/>
                <a:ext cx="999179" cy="407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err="1" smtClean="0"/>
                  <a:t>Doğrula</a:t>
                </a:r>
                <a:endParaRPr lang="tr-TR" sz="700"/>
              </a:p>
            </p:txBody>
          </p:sp>
        </p:grpSp>
        <p:cxnSp>
          <p:nvCxnSpPr>
            <p:cNvPr id="47" name="Straight Arrow Connector 46"/>
            <p:cNvCxnSpPr>
              <a:endCxn id="60" idx="1"/>
            </p:cNvCxnSpPr>
            <p:nvPr/>
          </p:nvCxnSpPr>
          <p:spPr>
            <a:xfrm>
              <a:off x="3029823" y="2249453"/>
              <a:ext cx="1834414" cy="1771164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512530" y="4313045"/>
            <a:ext cx="4835303" cy="2448169"/>
            <a:chOff x="4018643" y="227744"/>
            <a:chExt cx="7062892" cy="3576023"/>
          </a:xfrm>
        </p:grpSpPr>
        <p:grpSp>
          <p:nvGrpSpPr>
            <p:cNvPr id="9" name="Group 8"/>
            <p:cNvGrpSpPr/>
            <p:nvPr/>
          </p:nvGrpSpPr>
          <p:grpSpPr>
            <a:xfrm>
              <a:off x="4018643" y="227744"/>
              <a:ext cx="7062892" cy="3573063"/>
              <a:chOff x="4018643" y="227744"/>
              <a:chExt cx="7062892" cy="3573063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4018643" y="227744"/>
                <a:ext cx="4571904" cy="3573063"/>
                <a:chOff x="499583" y="923436"/>
                <a:chExt cx="6371495" cy="4979491"/>
              </a:xfrm>
            </p:grpSpPr>
            <p:grpSp>
              <p:nvGrpSpPr>
                <p:cNvPr id="27" name="Group 26"/>
                <p:cNvGrpSpPr/>
                <p:nvPr>
                  <p:custDataLst>
                    <p:custData r:id="rId2"/>
                  </p:custDataLst>
                </p:nvPr>
              </p:nvGrpSpPr>
              <p:grpSpPr>
                <a:xfrm>
                  <a:off x="499583" y="923436"/>
                  <a:ext cx="6371495" cy="4979491"/>
                  <a:chOff x="4340723" y="901700"/>
                  <a:chExt cx="6371495" cy="4979491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5106207" y="901700"/>
                    <a:ext cx="2160000" cy="3657600"/>
                    <a:chOff x="5106207" y="952500"/>
                    <a:chExt cx="2160000" cy="3657600"/>
                  </a:xfrm>
                </p:grpSpPr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5106207" y="952500"/>
                      <a:ext cx="2160000" cy="3657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tr-TR" sz="900"/>
                    </a:p>
                  </p:txBody>
                </p:sp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5712323" y="2684957"/>
                      <a:ext cx="932378" cy="457200"/>
                    </a:xfrm>
                    <a:prstGeom prst="rect">
                      <a:avLst/>
                    </a:prstGeom>
                  </p:spPr>
                  <p:style>
                    <a:lnRef idx="0">
                      <a:schemeClr val="accent4"/>
                    </a:lnRef>
                    <a:fillRef idx="3">
                      <a:schemeClr val="accent4"/>
                    </a:fillRef>
                    <a:effectRef idx="3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900" smtClean="0"/>
                        <a:t>Hash</a:t>
                      </a:r>
                      <a:endParaRPr lang="tr-TR" sz="900"/>
                    </a:p>
                  </p:txBody>
                </p:sp>
                <p:sp>
                  <p:nvSpPr>
                    <p:cNvPr id="44" name="Rectangle 43"/>
                    <p:cNvSpPr/>
                    <p:nvPr/>
                  </p:nvSpPr>
                  <p:spPr>
                    <a:xfrm>
                      <a:off x="5250977" y="3548598"/>
                      <a:ext cx="1866899" cy="915451"/>
                    </a:xfrm>
                    <a:prstGeom prst="rect">
                      <a:avLst/>
                    </a:prstGeom>
                  </p:spPr>
                  <p:style>
                    <a:lnRef idx="0">
                      <a:schemeClr val="accent4"/>
                    </a:lnRef>
                    <a:fillRef idx="3">
                      <a:schemeClr val="accent4"/>
                    </a:fillRef>
                    <a:effectRef idx="3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900" smtClean="0"/>
                        <a:t>İlk </a:t>
                      </a:r>
                      <a:r>
                        <a:rPr lang="en-US" sz="900" err="1" smtClean="0"/>
                        <a:t>Sahibin</a:t>
                      </a:r>
                      <a:r>
                        <a:rPr lang="en-US" sz="900" smtClean="0"/>
                        <a:t> </a:t>
                      </a:r>
                      <a:r>
                        <a:rPr lang="tr-TR" sz="900" noProof="1" smtClean="0"/>
                        <a:t>İmzası</a:t>
                      </a:r>
                      <a:endParaRPr lang="tr-TR" sz="900" noProof="1"/>
                    </a:p>
                  </p:txBody>
                </p:sp>
                <p:sp>
                  <p:nvSpPr>
                    <p:cNvPr id="45" name="Rectangle 44"/>
                    <p:cNvSpPr/>
                    <p:nvPr/>
                  </p:nvSpPr>
                  <p:spPr>
                    <a:xfrm>
                      <a:off x="5245063" y="1363066"/>
                      <a:ext cx="1866899" cy="915451"/>
                    </a:xfrm>
                    <a:prstGeom prst="rect">
                      <a:avLst/>
                    </a:prstGeom>
                  </p:spPr>
                  <p:style>
                    <a:lnRef idx="0">
                      <a:schemeClr val="accent4"/>
                    </a:lnRef>
                    <a:fillRef idx="3">
                      <a:schemeClr val="accent4"/>
                    </a:fillRef>
                    <a:effectRef idx="3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900" err="1" smtClean="0"/>
                        <a:t>Ahmet’in</a:t>
                      </a:r>
                      <a:r>
                        <a:rPr lang="en-US" sz="900" smtClean="0"/>
                        <a:t> </a:t>
                      </a:r>
                      <a:br>
                        <a:rPr lang="en-US" sz="900" smtClean="0"/>
                      </a:br>
                      <a:r>
                        <a:rPr lang="en-US" sz="900" smtClean="0"/>
                        <a:t>Açık </a:t>
                      </a:r>
                      <a:r>
                        <a:rPr lang="en-US" sz="900" err="1" smtClean="0"/>
                        <a:t>Anahtarı</a:t>
                      </a:r>
                      <a:endParaRPr lang="tr-TR" sz="900"/>
                    </a:p>
                  </p:txBody>
                </p:sp>
              </p:grpSp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8552218" y="945057"/>
                    <a:ext cx="2160000" cy="3657600"/>
                    <a:chOff x="5097818" y="952500"/>
                    <a:chExt cx="2160000" cy="3657600"/>
                  </a:xfrm>
                </p:grpSpPr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5097818" y="952500"/>
                      <a:ext cx="2160000" cy="3657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tr-TR" sz="900"/>
                    </a:p>
                  </p:txBody>
                </p:sp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5712323" y="2684957"/>
                      <a:ext cx="932378" cy="457200"/>
                    </a:xfrm>
                    <a:prstGeom prst="rect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900" smtClean="0"/>
                        <a:t>Hash</a:t>
                      </a:r>
                      <a:endParaRPr lang="tr-TR" sz="900"/>
                    </a:p>
                  </p:txBody>
                </p:sp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5250977" y="3548598"/>
                      <a:ext cx="1866899" cy="915451"/>
                    </a:xfrm>
                    <a:prstGeom prst="rect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900" err="1" smtClean="0"/>
                        <a:t>Ahmet’in</a:t>
                      </a:r>
                      <a:r>
                        <a:rPr lang="en-US" sz="900" smtClean="0"/>
                        <a:t> </a:t>
                      </a:r>
                      <a:r>
                        <a:rPr lang="en-US" sz="900" err="1" smtClean="0"/>
                        <a:t>İmzası</a:t>
                      </a:r>
                      <a:endParaRPr lang="tr-TR" sz="900"/>
                    </a:p>
                  </p:txBody>
                </p:sp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5245063" y="1363066"/>
                      <a:ext cx="1866899" cy="915451"/>
                    </a:xfrm>
                    <a:prstGeom prst="rect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900" noProof="1" smtClean="0"/>
                        <a:t>Mehmet’in </a:t>
                      </a:r>
                      <a:br>
                        <a:rPr lang="en-US" sz="900" noProof="1" smtClean="0"/>
                      </a:br>
                      <a:r>
                        <a:rPr lang="en-US" sz="900" noProof="1" smtClean="0"/>
                        <a:t>Açık Anahtarı</a:t>
                      </a:r>
                      <a:endParaRPr lang="en-US" sz="900" noProof="1"/>
                    </a:p>
                  </p:txBody>
                </p:sp>
              </p:grpSp>
              <p:sp>
                <p:nvSpPr>
                  <p:cNvPr id="30" name="Rectangle 29"/>
                  <p:cNvSpPr/>
                  <p:nvPr/>
                </p:nvSpPr>
                <p:spPr>
                  <a:xfrm>
                    <a:off x="5245063" y="4965740"/>
                    <a:ext cx="1866899" cy="915451"/>
                  </a:xfrm>
                  <a:prstGeom prst="rect">
                    <a:avLst/>
                  </a:prstGeom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smtClean="0"/>
                      <a:t>Ahmet’in </a:t>
                    </a:r>
                    <a:r>
                      <a:rPr lang="en-US" sz="900" err="1" smtClean="0"/>
                      <a:t>Özel</a:t>
                    </a:r>
                    <a:r>
                      <a:rPr lang="en-US" sz="900" smtClean="0"/>
                      <a:t> </a:t>
                    </a:r>
                    <a:r>
                      <a:rPr lang="en-US" sz="900" err="1" smtClean="0"/>
                      <a:t>Anahtarı</a:t>
                    </a:r>
                    <a:endParaRPr lang="tr-TR" sz="900"/>
                  </a:p>
                </p:txBody>
              </p:sp>
              <p:cxnSp>
                <p:nvCxnSpPr>
                  <p:cNvPr id="31" name="Straight Arrow Connector 30"/>
                  <p:cNvCxnSpPr>
                    <a:stCxn id="30" idx="3"/>
                  </p:cNvCxnSpPr>
                  <p:nvPr/>
                </p:nvCxnSpPr>
                <p:spPr>
                  <a:xfrm flipV="1">
                    <a:off x="7111962" y="4051300"/>
                    <a:ext cx="1587501" cy="1372166"/>
                  </a:xfrm>
                  <a:prstGeom prst="straightConnector1">
                    <a:avLst/>
                  </a:prstGeom>
                  <a:ln w="9525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Elbow Connector 32"/>
                  <p:cNvCxnSpPr>
                    <a:endCxn id="39" idx="1"/>
                  </p:cNvCxnSpPr>
                  <p:nvPr/>
                </p:nvCxnSpPr>
                <p:spPr>
                  <a:xfrm>
                    <a:off x="7266207" y="2335571"/>
                    <a:ext cx="1900516" cy="570543"/>
                  </a:xfrm>
                  <a:prstGeom prst="bentConnector3">
                    <a:avLst>
                      <a:gd name="adj1" fmla="val 41613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>
                    <a:off x="4340723" y="2862757"/>
                    <a:ext cx="137160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5106209" y="901700"/>
                    <a:ext cx="1136231" cy="46989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900" smtClean="0">
                        <a:solidFill>
                          <a:schemeClr val="bg1"/>
                        </a:solidFill>
                      </a:rPr>
                      <a:t>İşlem-1</a:t>
                    </a:r>
                    <a:endParaRPr lang="tr-TR" sz="9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8543829" y="941255"/>
                    <a:ext cx="1136231" cy="46989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900" smtClean="0">
                        <a:solidFill>
                          <a:schemeClr val="bg1"/>
                        </a:solidFill>
                      </a:rPr>
                      <a:t>İşlem-2</a:t>
                    </a:r>
                    <a:endParaRPr lang="tr-TR" sz="9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7" name="TextBox 36"/>
                  <p:cNvSpPr txBox="1"/>
                  <p:nvPr/>
                </p:nvSpPr>
                <p:spPr>
                  <a:xfrm rot="19292826">
                    <a:off x="7321014" y="4625403"/>
                    <a:ext cx="911071" cy="40724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700" err="1" smtClean="0"/>
                      <a:t>İmzala</a:t>
                    </a:r>
                    <a:endParaRPr lang="tr-TR" sz="900"/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 rot="2700000">
                    <a:off x="7351050" y="2949898"/>
                    <a:ext cx="999178" cy="40724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700" err="1" smtClean="0"/>
                      <a:t>Doğrula</a:t>
                    </a:r>
                    <a:endParaRPr lang="tr-TR" sz="700"/>
                  </a:p>
                </p:txBody>
              </p:sp>
            </p:grpSp>
            <p:cxnSp>
              <p:nvCxnSpPr>
                <p:cNvPr id="26" name="Straight Arrow Connector 25"/>
                <p:cNvCxnSpPr>
                  <a:endCxn id="40" idx="1"/>
                </p:cNvCxnSpPr>
                <p:nvPr/>
              </p:nvCxnSpPr>
              <p:spPr>
                <a:xfrm>
                  <a:off x="3029823" y="2249453"/>
                  <a:ext cx="1834414" cy="1771164"/>
                </a:xfrm>
                <a:prstGeom prst="straightConnector1">
                  <a:avLst/>
                </a:prstGeom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8325220" y="293761"/>
                <a:ext cx="2756315" cy="3216237"/>
                <a:chOff x="3029823" y="962991"/>
                <a:chExt cx="3841255" cy="4482211"/>
              </a:xfrm>
            </p:grpSpPr>
            <p:grpSp>
              <p:nvGrpSpPr>
                <p:cNvPr id="14" name="Group 13"/>
                <p:cNvGrpSpPr/>
                <p:nvPr>
                  <p:custDataLst>
                    <p:custData r:id="rId1"/>
                  </p:custDataLst>
                </p:nvPr>
              </p:nvGrpSpPr>
              <p:grpSpPr>
                <a:xfrm>
                  <a:off x="3270822" y="962991"/>
                  <a:ext cx="3600256" cy="4482211"/>
                  <a:chOff x="7111962" y="941255"/>
                  <a:chExt cx="3600256" cy="4482211"/>
                </a:xfrm>
              </p:grpSpPr>
              <p:grpSp>
                <p:nvGrpSpPr>
                  <p:cNvPr id="16" name="Group 15"/>
                  <p:cNvGrpSpPr/>
                  <p:nvPr/>
                </p:nvGrpSpPr>
                <p:grpSpPr>
                  <a:xfrm>
                    <a:off x="8552218" y="945057"/>
                    <a:ext cx="2160000" cy="3657600"/>
                    <a:chOff x="5097818" y="952500"/>
                    <a:chExt cx="2160000" cy="3657600"/>
                  </a:xfrm>
                </p:grpSpPr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5097818" y="952500"/>
                      <a:ext cx="2160000" cy="3657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tr-TR" sz="900"/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5712323" y="2684957"/>
                      <a:ext cx="932378" cy="457200"/>
                    </a:xfrm>
                    <a:prstGeom prst="rect">
                      <a:avLst/>
                    </a:prstGeom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900" smtClean="0"/>
                        <a:t>Hash</a:t>
                      </a:r>
                      <a:endParaRPr lang="tr-TR" sz="900"/>
                    </a:p>
                  </p:txBody>
                </p:sp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5250977" y="3548598"/>
                      <a:ext cx="1866899" cy="915451"/>
                    </a:xfrm>
                    <a:prstGeom prst="rect">
                      <a:avLst/>
                    </a:prstGeom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smtClean="0"/>
                        <a:t>Mehmet’in </a:t>
                      </a:r>
                      <a:r>
                        <a:rPr lang="en-US" sz="800" err="1" smtClean="0"/>
                        <a:t>İmzası</a:t>
                      </a:r>
                      <a:endParaRPr lang="tr-TR" sz="800"/>
                    </a:p>
                  </p:txBody>
                </p:sp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5245063" y="1363066"/>
                      <a:ext cx="1866899" cy="915451"/>
                    </a:xfrm>
                    <a:prstGeom prst="rect">
                      <a:avLst/>
                    </a:prstGeom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900" noProof="1" smtClean="0"/>
                        <a:t>Ayşe’in </a:t>
                      </a:r>
                      <a:br>
                        <a:rPr lang="en-US" sz="900" noProof="1" smtClean="0"/>
                      </a:br>
                      <a:r>
                        <a:rPr lang="en-US" sz="900" noProof="1" smtClean="0"/>
                        <a:t>Açık Anahtarı</a:t>
                      </a:r>
                      <a:endParaRPr lang="en-US" sz="900" noProof="1"/>
                    </a:p>
                  </p:txBody>
                </p:sp>
              </p:grpSp>
              <p:cxnSp>
                <p:nvCxnSpPr>
                  <p:cNvPr id="17" name="Straight Arrow Connector 16"/>
                  <p:cNvCxnSpPr/>
                  <p:nvPr/>
                </p:nvCxnSpPr>
                <p:spPr>
                  <a:xfrm flipV="1">
                    <a:off x="7111962" y="4051300"/>
                    <a:ext cx="1587501" cy="1372166"/>
                  </a:xfrm>
                  <a:prstGeom prst="straightConnector1">
                    <a:avLst/>
                  </a:prstGeom>
                  <a:ln w="9525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TextBox 18"/>
                  <p:cNvSpPr txBox="1"/>
                  <p:nvPr/>
                </p:nvSpPr>
                <p:spPr>
                  <a:xfrm rot="19292826">
                    <a:off x="7321015" y="4625402"/>
                    <a:ext cx="911071" cy="40724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700" err="1" smtClean="0"/>
                      <a:t>İmzala</a:t>
                    </a:r>
                    <a:endParaRPr lang="tr-TR" sz="900"/>
                  </a:p>
                </p:txBody>
              </p:sp>
              <p:cxnSp>
                <p:nvCxnSpPr>
                  <p:cNvPr id="20" name="Elbow Connector 19"/>
                  <p:cNvCxnSpPr>
                    <a:endCxn id="23" idx="1"/>
                  </p:cNvCxnSpPr>
                  <p:nvPr/>
                </p:nvCxnSpPr>
                <p:spPr>
                  <a:xfrm>
                    <a:off x="7266207" y="2335571"/>
                    <a:ext cx="1900516" cy="570543"/>
                  </a:xfrm>
                  <a:prstGeom prst="bentConnector3">
                    <a:avLst>
                      <a:gd name="adj1" fmla="val 41613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8543830" y="941255"/>
                    <a:ext cx="1136230" cy="46989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900" smtClean="0"/>
                      <a:t>İşlem-3</a:t>
                    </a:r>
                    <a:endParaRPr lang="tr-TR" sz="900"/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 rot="2700000">
                    <a:off x="7351051" y="2949897"/>
                    <a:ext cx="999178" cy="40724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700" err="1" smtClean="0"/>
                      <a:t>Doğrula</a:t>
                    </a:r>
                    <a:endParaRPr lang="tr-TR" sz="700"/>
                  </a:p>
                </p:txBody>
              </p:sp>
            </p:grpSp>
            <p:cxnSp>
              <p:nvCxnSpPr>
                <p:cNvPr id="13" name="Straight Arrow Connector 12"/>
                <p:cNvCxnSpPr>
                  <a:endCxn id="24" idx="1"/>
                </p:cNvCxnSpPr>
                <p:nvPr/>
              </p:nvCxnSpPr>
              <p:spPr>
                <a:xfrm>
                  <a:off x="3029823" y="2249453"/>
                  <a:ext cx="1834414" cy="1771164"/>
                </a:xfrm>
                <a:prstGeom prst="straightConnector1">
                  <a:avLst/>
                </a:prstGeom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" name="Rectangle 9"/>
            <p:cNvSpPr/>
            <p:nvPr/>
          </p:nvSpPr>
          <p:spPr>
            <a:xfrm>
              <a:off x="7142039" y="3146880"/>
              <a:ext cx="1339604" cy="65688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smtClean="0"/>
                <a:t>Mehmet’in </a:t>
              </a:r>
              <a:r>
                <a:rPr lang="en-US" sz="900" err="1" smtClean="0"/>
                <a:t>Özel</a:t>
              </a:r>
              <a:r>
                <a:rPr lang="en-US" sz="900" smtClean="0"/>
                <a:t> </a:t>
              </a:r>
              <a:r>
                <a:rPr lang="en-US" sz="900" err="1" smtClean="0"/>
                <a:t>Anahtarı</a:t>
              </a:r>
              <a:endParaRPr lang="tr-TR" sz="900"/>
            </a:p>
          </p:txBody>
        </p:sp>
      </p:grpSp>
    </p:spTree>
    <p:extLst>
      <p:ext uri="{BB962C8B-B14F-4D97-AF65-F5344CB8AC3E}">
        <p14:creationId xmlns:p14="http://schemas.microsoft.com/office/powerpoint/2010/main" val="121848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err="1" smtClean="0">
                <a:solidFill>
                  <a:srgbClr val="90C226"/>
                </a:solidFill>
              </a:rPr>
              <a:t>Dağıtık</a:t>
            </a:r>
            <a:r>
              <a:rPr lang="en-CA" smtClean="0">
                <a:solidFill>
                  <a:srgbClr val="90C226"/>
                </a:solidFill>
              </a:rPr>
              <a:t> Defter - Girdiler</a:t>
            </a:r>
            <a:endParaRPr lang="en-CA">
              <a:solidFill>
                <a:srgbClr val="90C226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677334" y="1801907"/>
            <a:ext cx="10116172" cy="42394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it-IT" i="1" smtClean="0"/>
              <a:t>Sahip olduklarından daha </a:t>
            </a:r>
            <a:r>
              <a:rPr lang="it-IT" i="1" u="sng" smtClean="0"/>
              <a:t>büyük</a:t>
            </a:r>
            <a:r>
              <a:rPr lang="it-IT" i="1" smtClean="0"/>
              <a:t> miktarda bir transfer işlemi yapılacaksa ne yapılır?</a:t>
            </a:r>
          </a:p>
          <a:p>
            <a:pPr lvl="1"/>
            <a:r>
              <a:rPr lang="it-IT" smtClean="0"/>
              <a:t>Defterlerde bakiye değil, işlem kayıtları tutulur. </a:t>
            </a:r>
          </a:p>
          <a:p>
            <a:pPr lvl="1"/>
            <a:r>
              <a:rPr lang="it-IT" smtClean="0"/>
              <a:t>Kayıtlı işlemlerden farklı bir işlem gönderilecekse, bu işlemlerdem bir veya daha fazlası yeni işleme girdi olarak tanımlanır. </a:t>
            </a:r>
          </a:p>
          <a:p>
            <a:pPr lvl="1"/>
            <a:r>
              <a:rPr lang="it-IT"/>
              <a:t>Mehmet’e 5 BTC gönderebilmesi için, Ahmet daha önce aldığı 5 BTC veya daha fazla bir transfer işlemini referans </a:t>
            </a:r>
            <a:r>
              <a:rPr lang="it-IT" smtClean="0"/>
              <a:t>gösterenilmelidir. </a:t>
            </a:r>
            <a:endParaRPr lang="it-IT"/>
          </a:p>
          <a:p>
            <a:pPr lvl="1"/>
            <a:r>
              <a:rPr lang="it-IT"/>
              <a:t>Referans gösterilen bu geçmiş işlemlere «Girdi» denilmektedir. </a:t>
            </a:r>
          </a:p>
          <a:p>
            <a:pPr lvl="1"/>
            <a:endParaRPr lang="it-IT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330761"/>
              </p:ext>
            </p:extLst>
          </p:nvPr>
        </p:nvGraphicFramePr>
        <p:xfrm>
          <a:off x="6242794" y="4668867"/>
          <a:ext cx="1267012" cy="150014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67012">
                  <a:extLst>
                    <a:ext uri="{9D8B030D-6E8A-4147-A177-3AD203B41FA5}">
                      <a16:colId xmlns:a16="http://schemas.microsoft.com/office/drawing/2014/main" val="4249083207"/>
                    </a:ext>
                  </a:extLst>
                </a:gridCol>
              </a:tblGrid>
              <a:tr h="267692">
                <a:tc>
                  <a:txBody>
                    <a:bodyPr/>
                    <a:lstStyle/>
                    <a:p>
                      <a:r>
                        <a:rPr lang="en-US" sz="1300" err="1" smtClean="0"/>
                        <a:t>Tx</a:t>
                      </a:r>
                      <a:r>
                        <a:rPr lang="en-US" sz="1300" smtClean="0"/>
                        <a:t> : #b21ef…</a:t>
                      </a:r>
                      <a:endParaRPr lang="tr-TR" sz="130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2829486220"/>
                  </a:ext>
                </a:extLst>
              </a:tr>
              <a:tr h="267692">
                <a:tc>
                  <a:txBody>
                    <a:bodyPr/>
                    <a:lstStyle/>
                    <a:p>
                      <a:r>
                        <a:rPr lang="en-US" sz="1300" b="1" err="1" smtClean="0"/>
                        <a:t>Girdiler</a:t>
                      </a:r>
                      <a:endParaRPr lang="tr-TR" sz="1300" b="1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667069073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r>
                        <a:rPr lang="en-US" sz="1000" b="0" err="1" smtClean="0"/>
                        <a:t>txn</a:t>
                      </a:r>
                      <a:r>
                        <a:rPr lang="en-US" sz="1000" b="0" smtClean="0"/>
                        <a:t> #4245c…</a:t>
                      </a:r>
                      <a:endParaRPr lang="tr-TR" sz="1000" b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306801235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err="1" smtClean="0"/>
                        <a:t>txn</a:t>
                      </a:r>
                      <a:r>
                        <a:rPr lang="en-US" sz="1000" b="0" smtClean="0"/>
                        <a:t> #1sa86…</a:t>
                      </a:r>
                      <a:endParaRPr lang="tr-TR" sz="1000" b="0" smtClean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2266964840"/>
                  </a:ext>
                </a:extLst>
              </a:tr>
              <a:tr h="267692">
                <a:tc>
                  <a:txBody>
                    <a:bodyPr/>
                    <a:lstStyle/>
                    <a:p>
                      <a:r>
                        <a:rPr lang="en-US" sz="1300" b="1" err="1" smtClean="0"/>
                        <a:t>Çıktı</a:t>
                      </a:r>
                      <a:endParaRPr lang="en-US" sz="1300" b="1" smtClean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530079005"/>
                  </a:ext>
                </a:extLst>
              </a:tr>
              <a:tr h="260325">
                <a:tc>
                  <a:txBody>
                    <a:bodyPr/>
                    <a:lstStyle/>
                    <a:p>
                      <a:r>
                        <a:rPr lang="en-US" sz="1000" smtClean="0"/>
                        <a:t>Mehmet 5 BTC</a:t>
                      </a:r>
                      <a:endParaRPr lang="tr-TR" sz="100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80944522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974751"/>
              </p:ext>
            </p:extLst>
          </p:nvPr>
        </p:nvGraphicFramePr>
        <p:xfrm>
          <a:off x="3838758" y="4078841"/>
          <a:ext cx="1267012" cy="151000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67012">
                  <a:extLst>
                    <a:ext uri="{9D8B030D-6E8A-4147-A177-3AD203B41FA5}">
                      <a16:colId xmlns:a16="http://schemas.microsoft.com/office/drawing/2014/main" val="4249083207"/>
                    </a:ext>
                  </a:extLst>
                </a:gridCol>
              </a:tblGrid>
              <a:tr h="267692">
                <a:tc>
                  <a:txBody>
                    <a:bodyPr/>
                    <a:lstStyle/>
                    <a:p>
                      <a:r>
                        <a:rPr lang="en-US" sz="1300" err="1" smtClean="0"/>
                        <a:t>Tx</a:t>
                      </a:r>
                      <a:r>
                        <a:rPr lang="en-US" sz="1300" smtClean="0"/>
                        <a:t> : #</a:t>
                      </a:r>
                      <a:r>
                        <a:rPr lang="en-US" sz="1400" b="0" smtClean="0"/>
                        <a:t>4245c</a:t>
                      </a:r>
                      <a:r>
                        <a:rPr lang="en-US" sz="1300" smtClean="0"/>
                        <a:t>…</a:t>
                      </a:r>
                      <a:endParaRPr lang="tr-TR" sz="130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2829486220"/>
                  </a:ext>
                </a:extLst>
              </a:tr>
              <a:tr h="267692">
                <a:tc>
                  <a:txBody>
                    <a:bodyPr/>
                    <a:lstStyle/>
                    <a:p>
                      <a:r>
                        <a:rPr lang="en-US" sz="1300" b="1" err="1" smtClean="0"/>
                        <a:t>Girdiler</a:t>
                      </a:r>
                      <a:endParaRPr lang="tr-TR" sz="1300" b="1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667069073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r>
                        <a:rPr lang="en-US" sz="1000" b="0" err="1" smtClean="0"/>
                        <a:t>txn</a:t>
                      </a:r>
                      <a:r>
                        <a:rPr lang="en-US" sz="1000" b="0" smtClean="0"/>
                        <a:t> #11f43…</a:t>
                      </a:r>
                      <a:endParaRPr lang="tr-TR" sz="1000" b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306801235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err="1" smtClean="0"/>
                        <a:t>txn</a:t>
                      </a:r>
                      <a:r>
                        <a:rPr lang="en-US" sz="1000" b="0" smtClean="0"/>
                        <a:t> #9fgt5…</a:t>
                      </a:r>
                      <a:endParaRPr lang="tr-TR" sz="1000" b="0" smtClean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2266964840"/>
                  </a:ext>
                </a:extLst>
              </a:tr>
              <a:tr h="267692">
                <a:tc>
                  <a:txBody>
                    <a:bodyPr/>
                    <a:lstStyle/>
                    <a:p>
                      <a:r>
                        <a:rPr lang="en-US" sz="1300" b="1" err="1" smtClean="0"/>
                        <a:t>Çıktı</a:t>
                      </a:r>
                      <a:endParaRPr lang="en-US" sz="1300" b="1" smtClean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530079005"/>
                  </a:ext>
                </a:extLst>
              </a:tr>
              <a:tr h="260325">
                <a:tc>
                  <a:txBody>
                    <a:bodyPr/>
                    <a:lstStyle/>
                    <a:p>
                      <a:r>
                        <a:rPr lang="en-US" sz="1000" smtClean="0"/>
                        <a:t>Ahmet 2 BTC</a:t>
                      </a:r>
                      <a:endParaRPr lang="tr-TR" sz="100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80944522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21998"/>
              </p:ext>
            </p:extLst>
          </p:nvPr>
        </p:nvGraphicFramePr>
        <p:xfrm>
          <a:off x="2319613" y="5136325"/>
          <a:ext cx="1267012" cy="151000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67012">
                  <a:extLst>
                    <a:ext uri="{9D8B030D-6E8A-4147-A177-3AD203B41FA5}">
                      <a16:colId xmlns:a16="http://schemas.microsoft.com/office/drawing/2014/main" val="4249083207"/>
                    </a:ext>
                  </a:extLst>
                </a:gridCol>
              </a:tblGrid>
              <a:tr h="267692">
                <a:tc>
                  <a:txBody>
                    <a:bodyPr/>
                    <a:lstStyle/>
                    <a:p>
                      <a:r>
                        <a:rPr lang="en-US" sz="1300" err="1" smtClean="0"/>
                        <a:t>Tx</a:t>
                      </a:r>
                      <a:r>
                        <a:rPr lang="en-US" sz="1300" smtClean="0"/>
                        <a:t> : #</a:t>
                      </a:r>
                      <a:r>
                        <a:rPr lang="en-US" sz="1400" b="0" smtClean="0"/>
                        <a:t>1sa86</a:t>
                      </a:r>
                      <a:r>
                        <a:rPr lang="en-US" sz="1300" smtClean="0"/>
                        <a:t>…</a:t>
                      </a:r>
                      <a:endParaRPr lang="tr-TR" sz="130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2829486220"/>
                  </a:ext>
                </a:extLst>
              </a:tr>
              <a:tr h="267692">
                <a:tc>
                  <a:txBody>
                    <a:bodyPr/>
                    <a:lstStyle/>
                    <a:p>
                      <a:r>
                        <a:rPr lang="en-US" sz="1300" b="1" err="1" smtClean="0"/>
                        <a:t>Girdiler</a:t>
                      </a:r>
                      <a:endParaRPr lang="tr-TR" sz="1300" b="1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667069073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r>
                        <a:rPr lang="en-US" sz="1000" b="0" err="1" smtClean="0"/>
                        <a:t>txn</a:t>
                      </a:r>
                      <a:r>
                        <a:rPr lang="en-US" sz="1000" b="0" smtClean="0"/>
                        <a:t> #23fr5…</a:t>
                      </a:r>
                      <a:endParaRPr lang="tr-TR" sz="1000" b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306801235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err="1" smtClean="0"/>
                        <a:t>txn</a:t>
                      </a:r>
                      <a:r>
                        <a:rPr lang="en-US" sz="1000" b="0" smtClean="0"/>
                        <a:t> #55f12…</a:t>
                      </a:r>
                      <a:endParaRPr lang="tr-TR" sz="1000" b="0" smtClean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2266964840"/>
                  </a:ext>
                </a:extLst>
              </a:tr>
              <a:tr h="267692">
                <a:tc>
                  <a:txBody>
                    <a:bodyPr/>
                    <a:lstStyle/>
                    <a:p>
                      <a:r>
                        <a:rPr lang="en-US" sz="1300" b="1" err="1" smtClean="0"/>
                        <a:t>Çıktı</a:t>
                      </a:r>
                      <a:endParaRPr lang="en-US" sz="1300" b="1" smtClean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530079005"/>
                  </a:ext>
                </a:extLst>
              </a:tr>
              <a:tr h="260325">
                <a:tc>
                  <a:txBody>
                    <a:bodyPr/>
                    <a:lstStyle/>
                    <a:p>
                      <a:r>
                        <a:rPr lang="en-US" sz="1000" smtClean="0"/>
                        <a:t>Ahmet 3 BTC</a:t>
                      </a:r>
                      <a:endParaRPr lang="tr-TR" sz="100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809445223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5105770" y="4833842"/>
            <a:ext cx="1026089" cy="464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3586625" y="5513165"/>
            <a:ext cx="2545234" cy="37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67989" y="6338551"/>
            <a:ext cx="875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3 + 2 = 5</a:t>
            </a:r>
            <a:endParaRPr lang="tr-TR" sz="140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338918" y="5542468"/>
            <a:ext cx="636750" cy="79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1" idx="1"/>
          </p:cNvCxnSpPr>
          <p:nvPr/>
        </p:nvCxnSpPr>
        <p:spPr>
          <a:xfrm>
            <a:off x="3657600" y="6492439"/>
            <a:ext cx="10103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</p:cNvCxnSpPr>
          <p:nvPr/>
        </p:nvCxnSpPr>
        <p:spPr>
          <a:xfrm flipV="1">
            <a:off x="5543550" y="6169012"/>
            <a:ext cx="1162050" cy="323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52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solidFill>
                  <a:srgbClr val="90C226"/>
                </a:solidFill>
              </a:rPr>
              <a:t>NEO Blokzinciri Nedir?</a:t>
            </a:r>
            <a:endParaRPr lang="en-CA">
              <a:solidFill>
                <a:srgbClr val="90C226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677334" y="1801907"/>
            <a:ext cx="10116172" cy="42394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it-IT" i="1" smtClean="0"/>
              <a:t>NEO kar amacı gütmeyen topluluk tabanlı bir blokzincir projesidir.  </a:t>
            </a:r>
          </a:p>
          <a:p>
            <a:pPr lvl="1"/>
            <a:r>
              <a:rPr lang="it-IT" smtClean="0"/>
              <a:t>Nisan 2016 da Çin kaynaklı OnChain firması tarafından kurulmuştur. </a:t>
            </a:r>
          </a:p>
          <a:p>
            <a:pPr lvl="1"/>
            <a:r>
              <a:rPr lang="it-IT" smtClean="0"/>
              <a:t>Kitle fonlaması ile çıkmıştır. 2018 itibariyle tüm yatırımcılarına yatırımını geri vermiştir.</a:t>
            </a:r>
          </a:p>
          <a:p>
            <a:pPr lvl="1"/>
            <a:r>
              <a:rPr lang="it-IT" smtClean="0"/>
              <a:t>Akıllı Ekonomi güdümünde ortaya çıkan bir akıllı kontrat platformudur.</a:t>
            </a:r>
          </a:p>
          <a:p>
            <a:pPr lvl="1"/>
            <a:r>
              <a:rPr lang="it-IT" smtClean="0"/>
              <a:t>[TODO]</a:t>
            </a:r>
            <a:endParaRPr lang="it-IT" smtClean="0"/>
          </a:p>
          <a:p>
            <a:pPr marL="457200" lvl="1" indent="0">
              <a:buNone/>
            </a:pPr>
            <a:endParaRPr lang="it-IT" smtClean="0"/>
          </a:p>
          <a:p>
            <a:pPr marL="457200" lvl="1" indent="0">
              <a:buNone/>
            </a:pPr>
            <a:endParaRPr lang="it-IT"/>
          </a:p>
          <a:p>
            <a:pPr marL="457200" lvl="1" indent="0">
              <a:buNone/>
            </a:pPr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44996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674364" cy="1320800"/>
          </a:xfrm>
        </p:spPr>
        <p:txBody>
          <a:bodyPr/>
          <a:lstStyle/>
          <a:p>
            <a:r>
              <a:rPr lang="en-CA" err="1" smtClean="0">
                <a:solidFill>
                  <a:srgbClr val="90C226"/>
                </a:solidFill>
              </a:rPr>
              <a:t>Dağıtık</a:t>
            </a:r>
            <a:r>
              <a:rPr lang="en-CA" smtClean="0">
                <a:solidFill>
                  <a:srgbClr val="90C226"/>
                </a:solidFill>
              </a:rPr>
              <a:t> Defter – Çıktılar</a:t>
            </a:r>
            <a:endParaRPr lang="en-CA">
              <a:solidFill>
                <a:srgbClr val="90C226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677334" y="1801907"/>
            <a:ext cx="9783738" cy="42394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it-IT" i="1"/>
              <a:t>Sahip olduklarından daha </a:t>
            </a:r>
            <a:r>
              <a:rPr lang="it-IT" i="1" u="sng" smtClean="0"/>
              <a:t>küçük</a:t>
            </a:r>
            <a:r>
              <a:rPr lang="it-IT" i="1" smtClean="0"/>
              <a:t> </a:t>
            </a:r>
            <a:r>
              <a:rPr lang="it-IT" i="1"/>
              <a:t>miktarda bir transfer işlemi yapılacaksa ne yapılır?</a:t>
            </a:r>
          </a:p>
          <a:p>
            <a:pPr lvl="1"/>
            <a:r>
              <a:rPr lang="it-IT" smtClean="0"/>
              <a:t>Eğer transferde girdi olarak kullanılan işlemlerin toplamı gönderilmek istenen miktarı geçiyorsa iki çıktı oluşur;</a:t>
            </a:r>
            <a:r>
              <a:rPr lang="it-IT"/>
              <a:t> </a:t>
            </a:r>
            <a:r>
              <a:rPr lang="it-IT" smtClean="0"/>
              <a:t>biri alıcıya biri gönderene. </a:t>
            </a:r>
          </a:p>
          <a:p>
            <a:pPr lvl="1"/>
            <a:r>
              <a:rPr lang="it-IT" smtClean="0"/>
              <a:t>Girdi olarak tek bir </a:t>
            </a:r>
            <a:r>
              <a:rPr lang="it-IT" u="sng" smtClean="0"/>
              <a:t>büyük</a:t>
            </a:r>
            <a:r>
              <a:rPr lang="it-IT" smtClean="0"/>
              <a:t> işlem kullanılırsa da bir girdi, karşılığında da </a:t>
            </a:r>
            <a:r>
              <a:rPr lang="it-IT" u="sng" smtClean="0"/>
              <a:t>iki çıktı </a:t>
            </a:r>
            <a:r>
              <a:rPr lang="it-IT" smtClean="0"/>
              <a:t>olur. </a:t>
            </a:r>
          </a:p>
          <a:p>
            <a:pPr lvl="1"/>
            <a:r>
              <a:rPr lang="it-IT" smtClean="0"/>
              <a:t>Eğer çıktı, başka bir işlemde girdi olarak kullanılmışsa «harcanmış çıktı» olur.</a:t>
            </a:r>
          </a:p>
          <a:p>
            <a:pPr lvl="1"/>
            <a:r>
              <a:rPr lang="it-IT" smtClean="0"/>
              <a:t>Çıktı, başka işleme girdi olarak kullanılmamışsa «harcanmamış çıktı» olarak ifade edilir.</a:t>
            </a:r>
            <a:br>
              <a:rPr lang="it-IT" smtClean="0"/>
            </a:br>
            <a:r>
              <a:rPr lang="it-IT" smtClean="0"/>
              <a:t>(Unspent Transaction Output (utxo) )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92875"/>
              </p:ext>
            </p:extLst>
          </p:nvPr>
        </p:nvGraphicFramePr>
        <p:xfrm>
          <a:off x="4302300" y="4431979"/>
          <a:ext cx="1267012" cy="176047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67012">
                  <a:extLst>
                    <a:ext uri="{9D8B030D-6E8A-4147-A177-3AD203B41FA5}">
                      <a16:colId xmlns:a16="http://schemas.microsoft.com/office/drawing/2014/main" val="4249083207"/>
                    </a:ext>
                  </a:extLst>
                </a:gridCol>
              </a:tblGrid>
              <a:tr h="267692">
                <a:tc>
                  <a:txBody>
                    <a:bodyPr/>
                    <a:lstStyle/>
                    <a:p>
                      <a:r>
                        <a:rPr lang="en-US" sz="1300" err="1" smtClean="0"/>
                        <a:t>Tx</a:t>
                      </a:r>
                      <a:r>
                        <a:rPr lang="en-US" sz="1300" smtClean="0"/>
                        <a:t> : #b21ef…</a:t>
                      </a:r>
                      <a:endParaRPr lang="tr-TR" sz="130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2829486220"/>
                  </a:ext>
                </a:extLst>
              </a:tr>
              <a:tr h="267692">
                <a:tc>
                  <a:txBody>
                    <a:bodyPr/>
                    <a:lstStyle/>
                    <a:p>
                      <a:r>
                        <a:rPr lang="en-US" sz="1300" b="1" err="1" smtClean="0"/>
                        <a:t>Girdiler</a:t>
                      </a:r>
                      <a:endParaRPr lang="tr-TR" sz="1300" b="1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667069073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r>
                        <a:rPr lang="en-US" sz="1000" b="0" err="1" smtClean="0"/>
                        <a:t>txn</a:t>
                      </a:r>
                      <a:r>
                        <a:rPr lang="en-US" sz="1000" b="0" smtClean="0"/>
                        <a:t> #4245c…</a:t>
                      </a:r>
                      <a:endParaRPr lang="tr-TR" sz="1000" b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306801235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err="1" smtClean="0"/>
                        <a:t>txn</a:t>
                      </a:r>
                      <a:r>
                        <a:rPr lang="en-US" sz="1000" b="0" smtClean="0"/>
                        <a:t> #1sa86…</a:t>
                      </a:r>
                      <a:endParaRPr lang="tr-TR" sz="1000" b="0" smtClean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2266964840"/>
                  </a:ext>
                </a:extLst>
              </a:tr>
              <a:tr h="267692">
                <a:tc>
                  <a:txBody>
                    <a:bodyPr/>
                    <a:lstStyle/>
                    <a:p>
                      <a:r>
                        <a:rPr lang="en-US" sz="1300" b="1" err="1" smtClean="0"/>
                        <a:t>Çıktılar</a:t>
                      </a:r>
                      <a:endParaRPr lang="en-US" sz="1300" b="1" smtClean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530079005"/>
                  </a:ext>
                </a:extLst>
              </a:tr>
              <a:tr h="260325">
                <a:tc>
                  <a:txBody>
                    <a:bodyPr/>
                    <a:lstStyle/>
                    <a:p>
                      <a:r>
                        <a:rPr lang="en-US" sz="1000" smtClean="0"/>
                        <a:t>Mehmet 5 BTC</a:t>
                      </a:r>
                      <a:endParaRPr lang="tr-TR" sz="100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809445223"/>
                  </a:ext>
                </a:extLst>
              </a:tr>
              <a:tr h="260325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rgbClr val="FF0000"/>
                          </a:solidFill>
                        </a:rPr>
                        <a:t>Ahmet 1 BTC </a:t>
                      </a:r>
                      <a:endParaRPr lang="tr-TR" sz="1000">
                        <a:solidFill>
                          <a:srgbClr val="FF0000"/>
                        </a:solidFill>
                      </a:endParaRPr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831349836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386974"/>
              </p:ext>
            </p:extLst>
          </p:nvPr>
        </p:nvGraphicFramePr>
        <p:xfrm>
          <a:off x="1104557" y="4431979"/>
          <a:ext cx="1267012" cy="129163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67012">
                  <a:extLst>
                    <a:ext uri="{9D8B030D-6E8A-4147-A177-3AD203B41FA5}">
                      <a16:colId xmlns:a16="http://schemas.microsoft.com/office/drawing/2014/main" val="4249083207"/>
                    </a:ext>
                  </a:extLst>
                </a:gridCol>
              </a:tblGrid>
              <a:tr h="267692">
                <a:tc>
                  <a:txBody>
                    <a:bodyPr/>
                    <a:lstStyle/>
                    <a:p>
                      <a:r>
                        <a:rPr lang="en-US" sz="1300" err="1" smtClean="0"/>
                        <a:t>Tx</a:t>
                      </a:r>
                      <a:r>
                        <a:rPr lang="en-US" sz="1300" smtClean="0"/>
                        <a:t> : #</a:t>
                      </a:r>
                      <a:r>
                        <a:rPr lang="en-US" sz="1400" b="0" smtClean="0"/>
                        <a:t>4245c</a:t>
                      </a:r>
                      <a:r>
                        <a:rPr lang="en-US" sz="1300" smtClean="0"/>
                        <a:t>…</a:t>
                      </a:r>
                      <a:endParaRPr lang="tr-TR" sz="130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2829486220"/>
                  </a:ext>
                </a:extLst>
              </a:tr>
              <a:tr h="267692">
                <a:tc>
                  <a:txBody>
                    <a:bodyPr/>
                    <a:lstStyle/>
                    <a:p>
                      <a:r>
                        <a:rPr lang="en-US" sz="1300" b="1" err="1" smtClean="0"/>
                        <a:t>Girdiler</a:t>
                      </a:r>
                      <a:endParaRPr lang="tr-TR" sz="1300" b="1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667069073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r>
                        <a:rPr lang="en-US" sz="1000" b="0" err="1" smtClean="0"/>
                        <a:t>txn</a:t>
                      </a:r>
                      <a:r>
                        <a:rPr lang="en-US" sz="1000" b="0" smtClean="0"/>
                        <a:t> #11f43…</a:t>
                      </a:r>
                      <a:endParaRPr lang="tr-TR" sz="1000" b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306801235"/>
                  </a:ext>
                </a:extLst>
              </a:tr>
              <a:tr h="267692">
                <a:tc>
                  <a:txBody>
                    <a:bodyPr/>
                    <a:lstStyle/>
                    <a:p>
                      <a:r>
                        <a:rPr lang="en-US" sz="1300" b="1" err="1" smtClean="0"/>
                        <a:t>Çıktı</a:t>
                      </a:r>
                      <a:endParaRPr lang="en-US" sz="1300" b="1" smtClean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530079005"/>
                  </a:ext>
                </a:extLst>
              </a:tr>
              <a:tr h="260325">
                <a:tc>
                  <a:txBody>
                    <a:bodyPr/>
                    <a:lstStyle/>
                    <a:p>
                      <a:r>
                        <a:rPr lang="en-US" sz="1000" smtClean="0"/>
                        <a:t>Ahmet 2 BTC</a:t>
                      </a:r>
                      <a:endParaRPr lang="tr-TR" sz="100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809445223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96724"/>
              </p:ext>
            </p:extLst>
          </p:nvPr>
        </p:nvGraphicFramePr>
        <p:xfrm>
          <a:off x="2501984" y="5164535"/>
          <a:ext cx="1267012" cy="151000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67012">
                  <a:extLst>
                    <a:ext uri="{9D8B030D-6E8A-4147-A177-3AD203B41FA5}">
                      <a16:colId xmlns:a16="http://schemas.microsoft.com/office/drawing/2014/main" val="4249083207"/>
                    </a:ext>
                  </a:extLst>
                </a:gridCol>
              </a:tblGrid>
              <a:tr h="267692">
                <a:tc>
                  <a:txBody>
                    <a:bodyPr/>
                    <a:lstStyle/>
                    <a:p>
                      <a:r>
                        <a:rPr lang="en-US" sz="1300" err="1" smtClean="0"/>
                        <a:t>Tx</a:t>
                      </a:r>
                      <a:r>
                        <a:rPr lang="en-US" sz="1300" smtClean="0"/>
                        <a:t> : #</a:t>
                      </a:r>
                      <a:r>
                        <a:rPr lang="en-US" sz="1400" b="0" smtClean="0"/>
                        <a:t>ff45g</a:t>
                      </a:r>
                      <a:r>
                        <a:rPr lang="en-US" sz="1300" smtClean="0"/>
                        <a:t>…</a:t>
                      </a:r>
                      <a:endParaRPr lang="tr-TR" sz="130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2829486220"/>
                  </a:ext>
                </a:extLst>
              </a:tr>
              <a:tr h="267692">
                <a:tc>
                  <a:txBody>
                    <a:bodyPr/>
                    <a:lstStyle/>
                    <a:p>
                      <a:r>
                        <a:rPr lang="en-US" sz="1300" b="1" err="1" smtClean="0"/>
                        <a:t>Girdiler</a:t>
                      </a:r>
                      <a:endParaRPr lang="tr-TR" sz="1300" b="1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667069073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r>
                        <a:rPr lang="en-US" sz="1000" b="0" err="1" smtClean="0"/>
                        <a:t>txn</a:t>
                      </a:r>
                      <a:r>
                        <a:rPr lang="en-US" sz="1000" b="0" smtClean="0"/>
                        <a:t> #11f43…</a:t>
                      </a:r>
                      <a:endParaRPr lang="tr-TR" sz="1000" b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306801235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err="1" smtClean="0"/>
                        <a:t>txn</a:t>
                      </a:r>
                      <a:r>
                        <a:rPr lang="en-US" sz="1000" b="0" smtClean="0"/>
                        <a:t> #9fgt5…</a:t>
                      </a:r>
                      <a:endParaRPr lang="tr-TR" sz="1000" b="0" smtClean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2266964840"/>
                  </a:ext>
                </a:extLst>
              </a:tr>
              <a:tr h="267692">
                <a:tc>
                  <a:txBody>
                    <a:bodyPr/>
                    <a:lstStyle/>
                    <a:p>
                      <a:r>
                        <a:rPr lang="en-US" sz="1300" b="1" err="1" smtClean="0"/>
                        <a:t>Çıktı</a:t>
                      </a:r>
                      <a:endParaRPr lang="en-US" sz="1300" b="1" smtClean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530079005"/>
                  </a:ext>
                </a:extLst>
              </a:tr>
              <a:tr h="260325">
                <a:tc>
                  <a:txBody>
                    <a:bodyPr/>
                    <a:lstStyle/>
                    <a:p>
                      <a:r>
                        <a:rPr lang="en-US" sz="1000" smtClean="0"/>
                        <a:t>Ahmet 4 BTC</a:t>
                      </a:r>
                      <a:endParaRPr lang="tr-TR" sz="100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809445223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2371569" y="4583066"/>
            <a:ext cx="1922867" cy="49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6" idx="1"/>
          </p:cNvCxnSpPr>
          <p:nvPr/>
        </p:nvCxnSpPr>
        <p:spPr>
          <a:xfrm>
            <a:off x="3768996" y="5312214"/>
            <a:ext cx="533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230406"/>
              </p:ext>
            </p:extLst>
          </p:nvPr>
        </p:nvGraphicFramePr>
        <p:xfrm>
          <a:off x="6069582" y="5164535"/>
          <a:ext cx="1267012" cy="129163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67012">
                  <a:extLst>
                    <a:ext uri="{9D8B030D-6E8A-4147-A177-3AD203B41FA5}">
                      <a16:colId xmlns:a16="http://schemas.microsoft.com/office/drawing/2014/main" val="4249083207"/>
                    </a:ext>
                  </a:extLst>
                </a:gridCol>
              </a:tblGrid>
              <a:tr h="267692">
                <a:tc>
                  <a:txBody>
                    <a:bodyPr/>
                    <a:lstStyle/>
                    <a:p>
                      <a:r>
                        <a:rPr lang="en-US" sz="1300" err="1" smtClean="0"/>
                        <a:t>Tx</a:t>
                      </a:r>
                      <a:r>
                        <a:rPr lang="en-US" sz="1300" smtClean="0"/>
                        <a:t> : #</a:t>
                      </a:r>
                      <a:r>
                        <a:rPr lang="en-US" sz="1400" b="0" smtClean="0"/>
                        <a:t>4245c</a:t>
                      </a:r>
                      <a:r>
                        <a:rPr lang="en-US" sz="1300" smtClean="0"/>
                        <a:t>…</a:t>
                      </a:r>
                      <a:endParaRPr lang="tr-TR" sz="130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2829486220"/>
                  </a:ext>
                </a:extLst>
              </a:tr>
              <a:tr h="267692">
                <a:tc>
                  <a:txBody>
                    <a:bodyPr/>
                    <a:lstStyle/>
                    <a:p>
                      <a:r>
                        <a:rPr lang="en-US" sz="1300" b="1" err="1" smtClean="0"/>
                        <a:t>Girdiler</a:t>
                      </a:r>
                      <a:endParaRPr lang="tr-TR" sz="1300" b="1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667069073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r>
                        <a:rPr lang="en-US" sz="1000" b="0" err="1" smtClean="0"/>
                        <a:t>txn</a:t>
                      </a:r>
                      <a:r>
                        <a:rPr lang="en-US" sz="1000" b="0" smtClean="0"/>
                        <a:t> #11f43…</a:t>
                      </a:r>
                      <a:endParaRPr lang="tr-TR" sz="1000" b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306801235"/>
                  </a:ext>
                </a:extLst>
              </a:tr>
              <a:tr h="267692">
                <a:tc>
                  <a:txBody>
                    <a:bodyPr/>
                    <a:lstStyle/>
                    <a:p>
                      <a:r>
                        <a:rPr lang="en-US" sz="1300" b="1" err="1" smtClean="0"/>
                        <a:t>Çıktı</a:t>
                      </a:r>
                      <a:endParaRPr lang="en-US" sz="1300" b="1" smtClean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530079005"/>
                  </a:ext>
                </a:extLst>
              </a:tr>
              <a:tr h="260325">
                <a:tc>
                  <a:txBody>
                    <a:bodyPr/>
                    <a:lstStyle/>
                    <a:p>
                      <a:r>
                        <a:rPr lang="en-US" sz="1000" smtClean="0"/>
                        <a:t>Ahmet 7</a:t>
                      </a:r>
                      <a:r>
                        <a:rPr lang="en-US" sz="1000" baseline="0" smtClean="0"/>
                        <a:t> </a:t>
                      </a:r>
                      <a:r>
                        <a:rPr lang="en-US" sz="1000" smtClean="0"/>
                        <a:t>BTC</a:t>
                      </a:r>
                      <a:endParaRPr lang="tr-TR" sz="100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809445223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848592"/>
              </p:ext>
            </p:extLst>
          </p:nvPr>
        </p:nvGraphicFramePr>
        <p:xfrm>
          <a:off x="8185431" y="4433992"/>
          <a:ext cx="1267012" cy="154209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67012">
                  <a:extLst>
                    <a:ext uri="{9D8B030D-6E8A-4147-A177-3AD203B41FA5}">
                      <a16:colId xmlns:a16="http://schemas.microsoft.com/office/drawing/2014/main" val="4249083207"/>
                    </a:ext>
                  </a:extLst>
                </a:gridCol>
              </a:tblGrid>
              <a:tr h="267692">
                <a:tc>
                  <a:txBody>
                    <a:bodyPr/>
                    <a:lstStyle/>
                    <a:p>
                      <a:r>
                        <a:rPr lang="en-US" sz="1300" err="1" smtClean="0"/>
                        <a:t>Tx</a:t>
                      </a:r>
                      <a:r>
                        <a:rPr lang="en-US" sz="1300" smtClean="0"/>
                        <a:t> : #b21ef…</a:t>
                      </a:r>
                      <a:endParaRPr lang="tr-TR" sz="130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2829486220"/>
                  </a:ext>
                </a:extLst>
              </a:tr>
              <a:tr h="267692">
                <a:tc>
                  <a:txBody>
                    <a:bodyPr/>
                    <a:lstStyle/>
                    <a:p>
                      <a:r>
                        <a:rPr lang="en-US" sz="1300" b="1" err="1" smtClean="0"/>
                        <a:t>Girdiler</a:t>
                      </a:r>
                      <a:endParaRPr lang="tr-TR" sz="1300" b="1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667069073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r>
                        <a:rPr lang="en-US" sz="1000" b="0" err="1" smtClean="0"/>
                        <a:t>txn</a:t>
                      </a:r>
                      <a:r>
                        <a:rPr lang="en-US" sz="1000" b="0" smtClean="0"/>
                        <a:t> #4245c…</a:t>
                      </a:r>
                      <a:endParaRPr lang="tr-TR" sz="1000" b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306801235"/>
                  </a:ext>
                </a:extLst>
              </a:tr>
              <a:tr h="267692">
                <a:tc>
                  <a:txBody>
                    <a:bodyPr/>
                    <a:lstStyle/>
                    <a:p>
                      <a:r>
                        <a:rPr lang="en-US" sz="1300" b="1" err="1" smtClean="0"/>
                        <a:t>Çıktılar</a:t>
                      </a:r>
                      <a:endParaRPr lang="en-US" sz="1300" b="1" smtClean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530079005"/>
                  </a:ext>
                </a:extLst>
              </a:tr>
              <a:tr h="260325">
                <a:tc>
                  <a:txBody>
                    <a:bodyPr/>
                    <a:lstStyle/>
                    <a:p>
                      <a:r>
                        <a:rPr lang="en-US" sz="1000" smtClean="0"/>
                        <a:t>Mehmet 5 BTC</a:t>
                      </a:r>
                      <a:endParaRPr lang="tr-TR" sz="100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809445223"/>
                  </a:ext>
                </a:extLst>
              </a:tr>
              <a:tr h="260325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rgbClr val="FF0000"/>
                          </a:solidFill>
                        </a:rPr>
                        <a:t>Ahmet 2 BTC </a:t>
                      </a:r>
                      <a:endParaRPr lang="tr-TR" sz="1000">
                        <a:solidFill>
                          <a:srgbClr val="FF0000"/>
                        </a:solidFill>
                      </a:endParaRPr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831349836"/>
                  </a:ext>
                </a:extLst>
              </a:tr>
            </a:tbl>
          </a:graphicData>
        </a:graphic>
      </p:graphicFrame>
      <p:cxnSp>
        <p:nvCxnSpPr>
          <p:cNvPr id="30" name="Straight Arrow Connector 29"/>
          <p:cNvCxnSpPr/>
          <p:nvPr/>
        </p:nvCxnSpPr>
        <p:spPr>
          <a:xfrm flipV="1">
            <a:off x="7358513" y="5078461"/>
            <a:ext cx="826918" cy="233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05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err="1" smtClean="0">
                <a:solidFill>
                  <a:srgbClr val="90C226"/>
                </a:solidFill>
              </a:rPr>
              <a:t>Dağıtık</a:t>
            </a:r>
            <a:r>
              <a:rPr lang="en-CA" smtClean="0">
                <a:solidFill>
                  <a:srgbClr val="90C226"/>
                </a:solidFill>
              </a:rPr>
              <a:t> Defter – Sahiplik Değişimi</a:t>
            </a:r>
            <a:endParaRPr lang="en-CA">
              <a:solidFill>
                <a:srgbClr val="90C226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426726"/>
              </p:ext>
            </p:extLst>
          </p:nvPr>
        </p:nvGraphicFramePr>
        <p:xfrm>
          <a:off x="941108" y="1627956"/>
          <a:ext cx="1267012" cy="172837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67012">
                  <a:extLst>
                    <a:ext uri="{9D8B030D-6E8A-4147-A177-3AD203B41FA5}">
                      <a16:colId xmlns:a16="http://schemas.microsoft.com/office/drawing/2014/main" val="4249083207"/>
                    </a:ext>
                  </a:extLst>
                </a:gridCol>
              </a:tblGrid>
              <a:tr h="267692">
                <a:tc>
                  <a:txBody>
                    <a:bodyPr/>
                    <a:lstStyle/>
                    <a:p>
                      <a:r>
                        <a:rPr lang="en-US" sz="1300" smtClean="0"/>
                        <a:t>Txn : #</a:t>
                      </a:r>
                      <a:r>
                        <a:rPr lang="en-US" sz="1400" b="0" smtClean="0"/>
                        <a:t>4245c</a:t>
                      </a:r>
                      <a:r>
                        <a:rPr lang="en-US" sz="1300" smtClean="0"/>
                        <a:t>…</a:t>
                      </a:r>
                      <a:endParaRPr lang="tr-TR" sz="130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2829486220"/>
                  </a:ext>
                </a:extLst>
              </a:tr>
              <a:tr h="267692">
                <a:tc>
                  <a:txBody>
                    <a:bodyPr/>
                    <a:lstStyle/>
                    <a:p>
                      <a:r>
                        <a:rPr lang="en-US" sz="1300" b="1" err="1" smtClean="0"/>
                        <a:t>Girdiler</a:t>
                      </a:r>
                      <a:endParaRPr lang="tr-TR" sz="1300" b="1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667069073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r>
                        <a:rPr lang="en-US" sz="1000" b="0" err="1" smtClean="0"/>
                        <a:t>txn</a:t>
                      </a:r>
                      <a:r>
                        <a:rPr lang="en-US" sz="1000" b="0" smtClean="0"/>
                        <a:t> #11f43…</a:t>
                      </a:r>
                      <a:endParaRPr lang="tr-TR" sz="1000" b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306801235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err="1" smtClean="0"/>
                        <a:t>xn</a:t>
                      </a:r>
                      <a:r>
                        <a:rPr lang="en-US" sz="1000" b="0" smtClean="0"/>
                        <a:t> #gt568u…</a:t>
                      </a:r>
                      <a:endParaRPr lang="tr-TR" sz="1000" b="0" smtClean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70608873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err="1" smtClean="0"/>
                        <a:t>xn</a:t>
                      </a:r>
                      <a:r>
                        <a:rPr lang="en-US" sz="1000" b="0" smtClean="0"/>
                        <a:t> #2c3s67…</a:t>
                      </a:r>
                      <a:endParaRPr lang="tr-TR" sz="1000" b="0" smtClean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3206474"/>
                  </a:ext>
                </a:extLst>
              </a:tr>
              <a:tr h="267692">
                <a:tc>
                  <a:txBody>
                    <a:bodyPr/>
                    <a:lstStyle/>
                    <a:p>
                      <a:r>
                        <a:rPr lang="en-US" sz="1300" b="1" err="1" smtClean="0"/>
                        <a:t>Çıktı</a:t>
                      </a:r>
                      <a:endParaRPr lang="en-US" sz="1300" b="1" smtClean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530079005"/>
                  </a:ext>
                </a:extLst>
              </a:tr>
              <a:tr h="260325">
                <a:tc>
                  <a:txBody>
                    <a:bodyPr/>
                    <a:lstStyle/>
                    <a:p>
                      <a:r>
                        <a:rPr lang="en-US" sz="1000" smtClean="0"/>
                        <a:t>Ahmet 3 BTC</a:t>
                      </a:r>
                      <a:endParaRPr lang="tr-TR" sz="100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809445223"/>
                  </a:ext>
                </a:extLst>
              </a:tr>
            </a:tbl>
          </a:graphicData>
        </a:graphic>
      </p:graphicFrame>
      <p:cxnSp>
        <p:nvCxnSpPr>
          <p:cNvPr id="30" name="Straight Arrow Connector 29"/>
          <p:cNvCxnSpPr/>
          <p:nvPr/>
        </p:nvCxnSpPr>
        <p:spPr>
          <a:xfrm>
            <a:off x="2208120" y="3227451"/>
            <a:ext cx="7856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479879"/>
              </p:ext>
            </p:extLst>
          </p:nvPr>
        </p:nvGraphicFramePr>
        <p:xfrm>
          <a:off x="941108" y="3465517"/>
          <a:ext cx="1258884" cy="129163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58884">
                  <a:extLst>
                    <a:ext uri="{9D8B030D-6E8A-4147-A177-3AD203B41FA5}">
                      <a16:colId xmlns:a16="http://schemas.microsoft.com/office/drawing/2014/main" val="4249083207"/>
                    </a:ext>
                  </a:extLst>
                </a:gridCol>
              </a:tblGrid>
              <a:tr h="267692">
                <a:tc>
                  <a:txBody>
                    <a:bodyPr/>
                    <a:lstStyle/>
                    <a:p>
                      <a:r>
                        <a:rPr lang="en-US" sz="1300" smtClean="0"/>
                        <a:t>Txn : #</a:t>
                      </a:r>
                      <a:r>
                        <a:rPr lang="en-US" sz="1400" b="0" smtClean="0"/>
                        <a:t>f45ty</a:t>
                      </a:r>
                      <a:r>
                        <a:rPr lang="en-US" sz="1300" smtClean="0"/>
                        <a:t>…</a:t>
                      </a:r>
                      <a:endParaRPr lang="tr-TR" sz="130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2829486220"/>
                  </a:ext>
                </a:extLst>
              </a:tr>
              <a:tr h="267692">
                <a:tc>
                  <a:txBody>
                    <a:bodyPr/>
                    <a:lstStyle/>
                    <a:p>
                      <a:r>
                        <a:rPr lang="en-US" sz="1300" b="1" err="1" smtClean="0"/>
                        <a:t>Girdiler</a:t>
                      </a:r>
                      <a:endParaRPr lang="tr-TR" sz="1300" b="1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667069073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r>
                        <a:rPr lang="en-US" sz="1000" b="0" err="1" smtClean="0"/>
                        <a:t>txn</a:t>
                      </a:r>
                      <a:r>
                        <a:rPr lang="en-US" sz="1000" b="0" smtClean="0"/>
                        <a:t> #21f43…</a:t>
                      </a:r>
                      <a:endParaRPr lang="tr-TR" sz="1000" b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306801235"/>
                  </a:ext>
                </a:extLst>
              </a:tr>
              <a:tr h="267692">
                <a:tc>
                  <a:txBody>
                    <a:bodyPr/>
                    <a:lstStyle/>
                    <a:p>
                      <a:r>
                        <a:rPr lang="en-US" sz="1300" b="1" err="1" smtClean="0"/>
                        <a:t>Çıktı</a:t>
                      </a:r>
                      <a:endParaRPr lang="en-US" sz="1300" b="1" smtClean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530079005"/>
                  </a:ext>
                </a:extLst>
              </a:tr>
              <a:tr h="260325">
                <a:tc>
                  <a:txBody>
                    <a:bodyPr/>
                    <a:lstStyle/>
                    <a:p>
                      <a:r>
                        <a:rPr lang="en-US" sz="1000" smtClean="0"/>
                        <a:t>Ahmet 4 BTC</a:t>
                      </a:r>
                      <a:endParaRPr lang="tr-TR" sz="100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809445223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468320"/>
              </p:ext>
            </p:extLst>
          </p:nvPr>
        </p:nvGraphicFramePr>
        <p:xfrm>
          <a:off x="2985683" y="2601330"/>
          <a:ext cx="1267012" cy="151000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67012">
                  <a:extLst>
                    <a:ext uri="{9D8B030D-6E8A-4147-A177-3AD203B41FA5}">
                      <a16:colId xmlns:a16="http://schemas.microsoft.com/office/drawing/2014/main" val="4249083207"/>
                    </a:ext>
                  </a:extLst>
                </a:gridCol>
              </a:tblGrid>
              <a:tr h="267692">
                <a:tc>
                  <a:txBody>
                    <a:bodyPr/>
                    <a:lstStyle/>
                    <a:p>
                      <a:r>
                        <a:rPr lang="en-US" sz="1300" smtClean="0"/>
                        <a:t>Tx1 : #</a:t>
                      </a:r>
                      <a:r>
                        <a:rPr lang="en-US" sz="1400" b="0" smtClean="0"/>
                        <a:t>8s95s</a:t>
                      </a:r>
                      <a:r>
                        <a:rPr lang="en-US" sz="1300" smtClean="0"/>
                        <a:t>…</a:t>
                      </a:r>
                      <a:endParaRPr lang="tr-TR" sz="130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2829486220"/>
                  </a:ext>
                </a:extLst>
              </a:tr>
              <a:tr h="267692">
                <a:tc>
                  <a:txBody>
                    <a:bodyPr/>
                    <a:lstStyle/>
                    <a:p>
                      <a:r>
                        <a:rPr lang="en-US" sz="1300" b="1" err="1" smtClean="0"/>
                        <a:t>Girdiler</a:t>
                      </a:r>
                      <a:endParaRPr lang="tr-TR" sz="1300" b="1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667069073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r>
                        <a:rPr lang="en-US" sz="1000" b="0" err="1" smtClean="0"/>
                        <a:t>txn</a:t>
                      </a:r>
                      <a:r>
                        <a:rPr lang="en-US" sz="1000" b="0" smtClean="0"/>
                        <a:t> #4245c…</a:t>
                      </a:r>
                      <a:endParaRPr lang="tr-TR" sz="1000" b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306801235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err="1" smtClean="0"/>
                        <a:t>txn</a:t>
                      </a:r>
                      <a:r>
                        <a:rPr lang="en-US" sz="1000" b="0" smtClean="0"/>
                        <a:t> #f45ty…</a:t>
                      </a:r>
                      <a:endParaRPr lang="tr-TR" sz="1000" b="0" smtClean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2182206384"/>
                  </a:ext>
                </a:extLst>
              </a:tr>
              <a:tr h="267692">
                <a:tc>
                  <a:txBody>
                    <a:bodyPr/>
                    <a:lstStyle/>
                    <a:p>
                      <a:r>
                        <a:rPr lang="en-US" sz="1300" b="1" err="1" smtClean="0"/>
                        <a:t>Çıktı</a:t>
                      </a:r>
                      <a:endParaRPr lang="en-US" sz="1300" b="1" smtClean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530079005"/>
                  </a:ext>
                </a:extLst>
              </a:tr>
              <a:tr h="260325">
                <a:tc>
                  <a:txBody>
                    <a:bodyPr/>
                    <a:lstStyle/>
                    <a:p>
                      <a:r>
                        <a:rPr lang="en-US" sz="1000" smtClean="0"/>
                        <a:t>Mehmet 7 BTC</a:t>
                      </a:r>
                      <a:endParaRPr lang="tr-TR" sz="100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809445223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84675"/>
              </p:ext>
            </p:extLst>
          </p:nvPr>
        </p:nvGraphicFramePr>
        <p:xfrm>
          <a:off x="2996163" y="4737454"/>
          <a:ext cx="1267012" cy="155195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67012">
                  <a:extLst>
                    <a:ext uri="{9D8B030D-6E8A-4147-A177-3AD203B41FA5}">
                      <a16:colId xmlns:a16="http://schemas.microsoft.com/office/drawing/2014/main" val="4249083207"/>
                    </a:ext>
                  </a:extLst>
                </a:gridCol>
              </a:tblGrid>
              <a:tr h="267692">
                <a:tc>
                  <a:txBody>
                    <a:bodyPr/>
                    <a:lstStyle/>
                    <a:p>
                      <a:r>
                        <a:rPr lang="en-US" sz="1300" smtClean="0"/>
                        <a:t>Tx2 : #</a:t>
                      </a:r>
                      <a:r>
                        <a:rPr lang="en-US" sz="1400" b="0" smtClean="0"/>
                        <a:t>3fg5c</a:t>
                      </a:r>
                      <a:r>
                        <a:rPr lang="en-US" sz="1300" smtClean="0"/>
                        <a:t>…</a:t>
                      </a:r>
                      <a:endParaRPr lang="tr-TR" sz="130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2829486220"/>
                  </a:ext>
                </a:extLst>
              </a:tr>
              <a:tr h="267692">
                <a:tc>
                  <a:txBody>
                    <a:bodyPr/>
                    <a:lstStyle/>
                    <a:p>
                      <a:r>
                        <a:rPr lang="en-US" sz="1300" b="1" err="1" smtClean="0"/>
                        <a:t>Girdiler</a:t>
                      </a:r>
                      <a:endParaRPr lang="tr-TR" sz="1300" b="1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667069073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r>
                        <a:rPr lang="en-US" sz="1000" b="0" err="1" smtClean="0"/>
                        <a:t>txn</a:t>
                      </a:r>
                      <a:r>
                        <a:rPr lang="en-US" sz="1000" b="0" smtClean="0"/>
                        <a:t> #6545c…</a:t>
                      </a:r>
                      <a:endParaRPr lang="tr-TR" sz="1000" b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306801235"/>
                  </a:ext>
                </a:extLst>
              </a:tr>
              <a:tr h="267692">
                <a:tc>
                  <a:txBody>
                    <a:bodyPr/>
                    <a:lstStyle/>
                    <a:p>
                      <a:r>
                        <a:rPr lang="en-US" sz="1300" b="1" err="1" smtClean="0"/>
                        <a:t>Çıktı</a:t>
                      </a:r>
                      <a:endParaRPr lang="en-US" sz="1300" b="1" smtClean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530079005"/>
                  </a:ext>
                </a:extLst>
              </a:tr>
              <a:tr h="260325">
                <a:tc>
                  <a:txBody>
                    <a:bodyPr/>
                    <a:lstStyle/>
                    <a:p>
                      <a:r>
                        <a:rPr lang="en-US" sz="1000" smtClean="0"/>
                        <a:t>Ayşe 10 BTC</a:t>
                      </a:r>
                      <a:endParaRPr lang="tr-TR" sz="100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809445223"/>
                  </a:ext>
                </a:extLst>
              </a:tr>
              <a:tr h="260325">
                <a:tc>
                  <a:txBody>
                    <a:bodyPr/>
                    <a:lstStyle/>
                    <a:p>
                      <a:r>
                        <a:rPr lang="en-US" sz="1000" smtClean="0"/>
                        <a:t>Ahmet 5 BTC</a:t>
                      </a:r>
                      <a:endParaRPr lang="tr-TR" sz="100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3294794487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011383"/>
              </p:ext>
            </p:extLst>
          </p:nvPr>
        </p:nvGraphicFramePr>
        <p:xfrm>
          <a:off x="941108" y="5171260"/>
          <a:ext cx="1267012" cy="151000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67012">
                  <a:extLst>
                    <a:ext uri="{9D8B030D-6E8A-4147-A177-3AD203B41FA5}">
                      <a16:colId xmlns:a16="http://schemas.microsoft.com/office/drawing/2014/main" val="4249083207"/>
                    </a:ext>
                  </a:extLst>
                </a:gridCol>
              </a:tblGrid>
              <a:tr h="267692">
                <a:tc>
                  <a:txBody>
                    <a:bodyPr/>
                    <a:lstStyle/>
                    <a:p>
                      <a:r>
                        <a:rPr lang="en-US" sz="1300" smtClean="0"/>
                        <a:t>Txn : #</a:t>
                      </a:r>
                      <a:r>
                        <a:rPr lang="en-US" sz="1400" b="0" smtClean="0"/>
                        <a:t>6545c</a:t>
                      </a:r>
                      <a:r>
                        <a:rPr lang="en-US" sz="1300" smtClean="0"/>
                        <a:t>…</a:t>
                      </a:r>
                      <a:endParaRPr lang="tr-TR" sz="130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2829486220"/>
                  </a:ext>
                </a:extLst>
              </a:tr>
              <a:tr h="267692">
                <a:tc>
                  <a:txBody>
                    <a:bodyPr/>
                    <a:lstStyle/>
                    <a:p>
                      <a:r>
                        <a:rPr lang="en-US" sz="1300" b="1" err="1" smtClean="0"/>
                        <a:t>Girdiler</a:t>
                      </a:r>
                      <a:endParaRPr lang="tr-TR" sz="1300" b="1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667069073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r>
                        <a:rPr lang="en-US" sz="1000" b="0" err="1" smtClean="0"/>
                        <a:t>txn</a:t>
                      </a:r>
                      <a:r>
                        <a:rPr lang="en-US" sz="1000" b="0" smtClean="0"/>
                        <a:t> #22343…</a:t>
                      </a:r>
                      <a:endParaRPr lang="tr-TR" sz="1000" b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306801235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err="1" smtClean="0"/>
                        <a:t>txn</a:t>
                      </a:r>
                      <a:r>
                        <a:rPr lang="en-US" sz="1000" b="0" smtClean="0"/>
                        <a:t> #312e3…</a:t>
                      </a:r>
                      <a:endParaRPr lang="tr-TR" sz="1000" b="0" smtClean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3254723273"/>
                  </a:ext>
                </a:extLst>
              </a:tr>
              <a:tr h="267692">
                <a:tc>
                  <a:txBody>
                    <a:bodyPr/>
                    <a:lstStyle/>
                    <a:p>
                      <a:r>
                        <a:rPr lang="en-US" sz="1300" b="1" err="1" smtClean="0"/>
                        <a:t>Çıktı</a:t>
                      </a:r>
                      <a:endParaRPr lang="en-US" sz="1300" b="1" smtClean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530079005"/>
                  </a:ext>
                </a:extLst>
              </a:tr>
              <a:tr h="260325">
                <a:tc>
                  <a:txBody>
                    <a:bodyPr/>
                    <a:lstStyle/>
                    <a:p>
                      <a:r>
                        <a:rPr lang="en-US" sz="1000" smtClean="0"/>
                        <a:t>Ahmet 15 BTC</a:t>
                      </a:r>
                      <a:endParaRPr lang="tr-TR" sz="100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809445223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485443"/>
              </p:ext>
            </p:extLst>
          </p:nvPr>
        </p:nvGraphicFramePr>
        <p:xfrm>
          <a:off x="5022130" y="3582331"/>
          <a:ext cx="1267012" cy="155195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67012">
                  <a:extLst>
                    <a:ext uri="{9D8B030D-6E8A-4147-A177-3AD203B41FA5}">
                      <a16:colId xmlns:a16="http://schemas.microsoft.com/office/drawing/2014/main" val="4249083207"/>
                    </a:ext>
                  </a:extLst>
                </a:gridCol>
              </a:tblGrid>
              <a:tr h="267692">
                <a:tc>
                  <a:txBody>
                    <a:bodyPr/>
                    <a:lstStyle/>
                    <a:p>
                      <a:r>
                        <a:rPr lang="en-US" sz="1300" smtClean="0"/>
                        <a:t>Tx3 : #</a:t>
                      </a:r>
                      <a:r>
                        <a:rPr lang="en-US" sz="1400" b="0" smtClean="0"/>
                        <a:t>6yy7h</a:t>
                      </a:r>
                      <a:r>
                        <a:rPr lang="en-US" sz="1300" smtClean="0"/>
                        <a:t>…</a:t>
                      </a:r>
                      <a:endParaRPr lang="tr-TR" sz="130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2829486220"/>
                  </a:ext>
                </a:extLst>
              </a:tr>
              <a:tr h="267692">
                <a:tc>
                  <a:txBody>
                    <a:bodyPr/>
                    <a:lstStyle/>
                    <a:p>
                      <a:r>
                        <a:rPr lang="en-US" sz="1300" b="1" err="1" smtClean="0"/>
                        <a:t>Girdiler</a:t>
                      </a:r>
                      <a:endParaRPr lang="tr-TR" sz="1300" b="1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667069073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r>
                        <a:rPr lang="en-US" sz="1000" b="0" err="1" smtClean="0"/>
                        <a:t>txn</a:t>
                      </a:r>
                      <a:r>
                        <a:rPr lang="en-US" sz="1000" b="0" smtClean="0"/>
                        <a:t> #8595c…</a:t>
                      </a:r>
                      <a:endParaRPr lang="tr-TR" sz="1000" b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306801235"/>
                  </a:ext>
                </a:extLst>
              </a:tr>
              <a:tr h="267692">
                <a:tc>
                  <a:txBody>
                    <a:bodyPr/>
                    <a:lstStyle/>
                    <a:p>
                      <a:r>
                        <a:rPr lang="en-US" sz="1300" b="1" err="1" smtClean="0"/>
                        <a:t>Çıktı</a:t>
                      </a:r>
                      <a:endParaRPr lang="en-US" sz="1300" b="1" smtClean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530079005"/>
                  </a:ext>
                </a:extLst>
              </a:tr>
              <a:tr h="260325">
                <a:tc>
                  <a:txBody>
                    <a:bodyPr/>
                    <a:lstStyle/>
                    <a:p>
                      <a:r>
                        <a:rPr lang="en-US" sz="1000" smtClean="0"/>
                        <a:t>Ahmet 7 BTC</a:t>
                      </a:r>
                      <a:endParaRPr lang="tr-TR" sz="100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809445223"/>
                  </a:ext>
                </a:extLst>
              </a:tr>
              <a:tr h="260325">
                <a:tc>
                  <a:txBody>
                    <a:bodyPr/>
                    <a:lstStyle/>
                    <a:p>
                      <a:r>
                        <a:rPr lang="en-US" sz="1000" smtClean="0"/>
                        <a:t>Ayşe 3 BTC</a:t>
                      </a:r>
                      <a:endParaRPr lang="tr-TR" sz="100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3448151263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336998"/>
              </p:ext>
            </p:extLst>
          </p:nvPr>
        </p:nvGraphicFramePr>
        <p:xfrm>
          <a:off x="5030258" y="5217043"/>
          <a:ext cx="1267012" cy="155195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67012">
                  <a:extLst>
                    <a:ext uri="{9D8B030D-6E8A-4147-A177-3AD203B41FA5}">
                      <a16:colId xmlns:a16="http://schemas.microsoft.com/office/drawing/2014/main" val="42490832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300" smtClean="0"/>
                        <a:t>Tx4 : #</a:t>
                      </a:r>
                      <a:r>
                        <a:rPr lang="en-US" sz="1400" b="0" smtClean="0"/>
                        <a:t>c35ft</a:t>
                      </a:r>
                      <a:r>
                        <a:rPr lang="en-US" sz="1300" smtClean="0"/>
                        <a:t>…</a:t>
                      </a:r>
                      <a:endParaRPr lang="tr-TR" sz="130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2829486220"/>
                  </a:ext>
                </a:extLst>
              </a:tr>
              <a:tr h="267692">
                <a:tc>
                  <a:txBody>
                    <a:bodyPr/>
                    <a:lstStyle/>
                    <a:p>
                      <a:r>
                        <a:rPr lang="en-US" sz="1300" b="1" err="1" smtClean="0"/>
                        <a:t>Girdiler</a:t>
                      </a:r>
                      <a:endParaRPr lang="tr-TR" sz="1300" b="1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667069073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r>
                        <a:rPr lang="en-US" sz="1000" b="0" err="1" smtClean="0"/>
                        <a:t>txn</a:t>
                      </a:r>
                      <a:r>
                        <a:rPr lang="en-US" sz="1000" b="0" smtClean="0"/>
                        <a:t> #3fg5c…</a:t>
                      </a:r>
                      <a:endParaRPr lang="tr-TR" sz="1000" b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306801235"/>
                  </a:ext>
                </a:extLst>
              </a:tr>
              <a:tr h="267692">
                <a:tc>
                  <a:txBody>
                    <a:bodyPr/>
                    <a:lstStyle/>
                    <a:p>
                      <a:r>
                        <a:rPr lang="en-US" sz="1300" b="1" err="1" smtClean="0"/>
                        <a:t>Çıktı</a:t>
                      </a:r>
                      <a:endParaRPr lang="en-US" sz="1300" b="1" smtClean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530079005"/>
                  </a:ext>
                </a:extLst>
              </a:tr>
              <a:tr h="260325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Emre</a:t>
                      </a:r>
                      <a:r>
                        <a:rPr lang="en-US" sz="1000" smtClean="0"/>
                        <a:t> 3 BTC</a:t>
                      </a:r>
                      <a:endParaRPr lang="tr-TR" sz="100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809445223"/>
                  </a:ext>
                </a:extLst>
              </a:tr>
              <a:tr h="260325">
                <a:tc>
                  <a:txBody>
                    <a:bodyPr/>
                    <a:lstStyle/>
                    <a:p>
                      <a:r>
                        <a:rPr lang="en-US" sz="1000" smtClean="0"/>
                        <a:t>Ahmet 2 BTC</a:t>
                      </a:r>
                      <a:endParaRPr lang="tr-TR" sz="100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993388654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 flipV="1">
            <a:off x="2199992" y="3478889"/>
            <a:ext cx="785691" cy="115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16656" y="2110730"/>
            <a:ext cx="570660" cy="154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16656" y="2502156"/>
            <a:ext cx="570660" cy="7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58789" y="2689633"/>
            <a:ext cx="633506" cy="112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62401" y="4120359"/>
            <a:ext cx="570660" cy="7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16656" y="5855712"/>
            <a:ext cx="570660" cy="7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23505" y="6053379"/>
            <a:ext cx="570660" cy="7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208120" y="5389632"/>
            <a:ext cx="785691" cy="1145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271303" y="4219662"/>
            <a:ext cx="750827" cy="164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260823" y="5855712"/>
            <a:ext cx="761307" cy="28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899121"/>
              </p:ext>
            </p:extLst>
          </p:nvPr>
        </p:nvGraphicFramePr>
        <p:xfrm>
          <a:off x="6695381" y="3582608"/>
          <a:ext cx="3589522" cy="1424995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16963">
                  <a:extLst>
                    <a:ext uri="{9D8B030D-6E8A-4147-A177-3AD203B41FA5}">
                      <a16:colId xmlns:a16="http://schemas.microsoft.com/office/drawing/2014/main" val="4139449391"/>
                    </a:ext>
                  </a:extLst>
                </a:gridCol>
                <a:gridCol w="2176052">
                  <a:extLst>
                    <a:ext uri="{9D8B030D-6E8A-4147-A177-3AD203B41FA5}">
                      <a16:colId xmlns:a16="http://schemas.microsoft.com/office/drawing/2014/main" val="3172256425"/>
                    </a:ext>
                  </a:extLst>
                </a:gridCol>
                <a:gridCol w="1196507">
                  <a:extLst>
                    <a:ext uri="{9D8B030D-6E8A-4147-A177-3AD203B41FA5}">
                      <a16:colId xmlns:a16="http://schemas.microsoft.com/office/drawing/2014/main" val="2539305982"/>
                    </a:ext>
                  </a:extLst>
                </a:gridCol>
              </a:tblGrid>
              <a:tr h="284999">
                <a:tc gridSpan="3">
                  <a:txBody>
                    <a:bodyPr/>
                    <a:lstStyle/>
                    <a:p>
                      <a:r>
                        <a:rPr lang="en-US" sz="1200" smtClean="0"/>
                        <a:t>İşlemler</a:t>
                      </a:r>
                      <a:endParaRPr lang="tr-TR" sz="1200"/>
                    </a:p>
                  </a:txBody>
                  <a:tcPr marL="70274" marR="70274" marT="35137" marB="35137"/>
                </a:tc>
                <a:tc hMerge="1"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599619"/>
                  </a:ext>
                </a:extLst>
              </a:tr>
              <a:tr h="284999">
                <a:tc>
                  <a:txBody>
                    <a:bodyPr/>
                    <a:lstStyle/>
                    <a:p>
                      <a:r>
                        <a:rPr lang="en-US" sz="1200" smtClean="0"/>
                        <a:t>1</a:t>
                      </a:r>
                      <a:endParaRPr lang="tr-TR" sz="1200"/>
                    </a:p>
                  </a:txBody>
                  <a:tcPr marL="70274" marR="70274" marT="35137" marB="35137"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Ahmet -&gt; Mehmet</a:t>
                      </a:r>
                      <a:endParaRPr lang="tr-TR" sz="1200"/>
                    </a:p>
                  </a:txBody>
                  <a:tcPr marL="70274" marR="70274" marT="35137" marB="35137"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7 BTC</a:t>
                      </a:r>
                      <a:endParaRPr lang="tr-TR" sz="1200"/>
                    </a:p>
                  </a:txBody>
                  <a:tcPr marL="70274" marR="70274" marT="35137" marB="35137"/>
                </a:tc>
                <a:extLst>
                  <a:ext uri="{0D108BD9-81ED-4DB2-BD59-A6C34878D82A}">
                    <a16:rowId xmlns:a16="http://schemas.microsoft.com/office/drawing/2014/main" val="2338447098"/>
                  </a:ext>
                </a:extLst>
              </a:tr>
              <a:tr h="284999">
                <a:tc>
                  <a:txBody>
                    <a:bodyPr/>
                    <a:lstStyle/>
                    <a:p>
                      <a:r>
                        <a:rPr lang="en-US" sz="1200" smtClean="0"/>
                        <a:t>2</a:t>
                      </a:r>
                      <a:endParaRPr lang="tr-TR" sz="1200"/>
                    </a:p>
                  </a:txBody>
                  <a:tcPr marL="70274" marR="70274" marT="35137" marB="35137"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Ahmet -&gt; Ayşe</a:t>
                      </a:r>
                      <a:endParaRPr lang="tr-TR" sz="1200"/>
                    </a:p>
                  </a:txBody>
                  <a:tcPr marL="70274" marR="70274" marT="35137" marB="35137"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10 BTC</a:t>
                      </a:r>
                      <a:endParaRPr lang="tr-TR" sz="1200"/>
                    </a:p>
                  </a:txBody>
                  <a:tcPr marL="70274" marR="70274" marT="35137" marB="35137"/>
                </a:tc>
                <a:extLst>
                  <a:ext uri="{0D108BD9-81ED-4DB2-BD59-A6C34878D82A}">
                    <a16:rowId xmlns:a16="http://schemas.microsoft.com/office/drawing/2014/main" val="2724848508"/>
                  </a:ext>
                </a:extLst>
              </a:tr>
              <a:tr h="284999">
                <a:tc>
                  <a:txBody>
                    <a:bodyPr/>
                    <a:lstStyle/>
                    <a:p>
                      <a:r>
                        <a:rPr lang="en-US" sz="1200" smtClean="0"/>
                        <a:t>3</a:t>
                      </a:r>
                      <a:endParaRPr lang="tr-TR" sz="1200"/>
                    </a:p>
                  </a:txBody>
                  <a:tcPr marL="70274" marR="70274" marT="35137" marB="35137"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Ayşe -&gt; Ahmet</a:t>
                      </a:r>
                      <a:endParaRPr lang="tr-TR" sz="1200"/>
                    </a:p>
                  </a:txBody>
                  <a:tcPr marL="70274" marR="70274" marT="35137" marB="35137"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7 BTC</a:t>
                      </a:r>
                      <a:endParaRPr lang="tr-TR" sz="1200"/>
                    </a:p>
                  </a:txBody>
                  <a:tcPr marL="70274" marR="70274" marT="35137" marB="35137"/>
                </a:tc>
                <a:extLst>
                  <a:ext uri="{0D108BD9-81ED-4DB2-BD59-A6C34878D82A}">
                    <a16:rowId xmlns:a16="http://schemas.microsoft.com/office/drawing/2014/main" val="1004842987"/>
                  </a:ext>
                </a:extLst>
              </a:tr>
              <a:tr h="284999">
                <a:tc>
                  <a:txBody>
                    <a:bodyPr/>
                    <a:lstStyle/>
                    <a:p>
                      <a:r>
                        <a:rPr lang="en-US" sz="1200" smtClean="0"/>
                        <a:t>4</a:t>
                      </a:r>
                      <a:endParaRPr lang="tr-TR" sz="1200"/>
                    </a:p>
                  </a:txBody>
                  <a:tcPr marL="70274" marR="70274" marT="35137" marB="35137"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Ahmet -&gt;</a:t>
                      </a:r>
                      <a:r>
                        <a:rPr lang="en-US" sz="1200" baseline="0" smtClean="0"/>
                        <a:t> Emre</a:t>
                      </a:r>
                      <a:endParaRPr lang="tr-TR" sz="1200"/>
                    </a:p>
                  </a:txBody>
                  <a:tcPr marL="70274" marR="70274" marT="35137" marB="35137"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3 BTC</a:t>
                      </a:r>
                      <a:endParaRPr lang="tr-TR" sz="1200"/>
                    </a:p>
                  </a:txBody>
                  <a:tcPr marL="70274" marR="70274" marT="35137" marB="35137"/>
                </a:tc>
                <a:extLst>
                  <a:ext uri="{0D108BD9-81ED-4DB2-BD59-A6C34878D82A}">
                    <a16:rowId xmlns:a16="http://schemas.microsoft.com/office/drawing/2014/main" val="3624534697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447718" y="30427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tr-TR"/>
          </a:p>
        </p:txBody>
      </p:sp>
      <p:sp>
        <p:nvSpPr>
          <p:cNvPr id="42" name="TextBox 41"/>
          <p:cNvSpPr txBox="1"/>
          <p:nvPr/>
        </p:nvSpPr>
        <p:spPr>
          <a:xfrm>
            <a:off x="2439590" y="38503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tr-TR"/>
          </a:p>
        </p:txBody>
      </p:sp>
      <p:sp>
        <p:nvSpPr>
          <p:cNvPr id="43" name="TextBox 42"/>
          <p:cNvSpPr txBox="1"/>
          <p:nvPr/>
        </p:nvSpPr>
        <p:spPr>
          <a:xfrm>
            <a:off x="2464856" y="574159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  <a:endParaRPr lang="tr-TR"/>
          </a:p>
        </p:txBody>
      </p:sp>
      <p:sp>
        <p:nvSpPr>
          <p:cNvPr id="44" name="TextBox 43"/>
          <p:cNvSpPr txBox="1"/>
          <p:nvPr/>
        </p:nvSpPr>
        <p:spPr>
          <a:xfrm>
            <a:off x="4494108" y="48019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tr-TR"/>
          </a:p>
        </p:txBody>
      </p:sp>
      <p:sp>
        <p:nvSpPr>
          <p:cNvPr id="45" name="TextBox 44"/>
          <p:cNvSpPr txBox="1"/>
          <p:nvPr/>
        </p:nvSpPr>
        <p:spPr>
          <a:xfrm>
            <a:off x="4501303" y="58083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</a:t>
            </a:r>
            <a:endParaRPr lang="tr-TR"/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679817"/>
              </p:ext>
            </p:extLst>
          </p:nvPr>
        </p:nvGraphicFramePr>
        <p:xfrm>
          <a:off x="6695381" y="5280523"/>
          <a:ext cx="3589522" cy="1424995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316041">
                  <a:extLst>
                    <a:ext uri="{9D8B030D-6E8A-4147-A177-3AD203B41FA5}">
                      <a16:colId xmlns:a16="http://schemas.microsoft.com/office/drawing/2014/main" val="3172256425"/>
                    </a:ext>
                  </a:extLst>
                </a:gridCol>
                <a:gridCol w="1273481">
                  <a:extLst>
                    <a:ext uri="{9D8B030D-6E8A-4147-A177-3AD203B41FA5}">
                      <a16:colId xmlns:a16="http://schemas.microsoft.com/office/drawing/2014/main" val="2539305982"/>
                    </a:ext>
                  </a:extLst>
                </a:gridCol>
              </a:tblGrid>
              <a:tr h="284999">
                <a:tc gridSpan="2">
                  <a:txBody>
                    <a:bodyPr/>
                    <a:lstStyle/>
                    <a:p>
                      <a:r>
                        <a:rPr lang="en-US" sz="1300" smtClean="0"/>
                        <a:t>Bakiyeler (∑ utxo)</a:t>
                      </a:r>
                      <a:endParaRPr lang="tr-TR" sz="1300"/>
                    </a:p>
                  </a:txBody>
                  <a:tcPr marL="70274" marR="70274" marT="35137" marB="35137"/>
                </a:tc>
                <a:tc hMerge="1"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599619"/>
                  </a:ext>
                </a:extLst>
              </a:tr>
              <a:tr h="284999">
                <a:tc>
                  <a:txBody>
                    <a:bodyPr/>
                    <a:lstStyle/>
                    <a:p>
                      <a:r>
                        <a:rPr lang="en-US" sz="1300" smtClean="0"/>
                        <a:t>Ahmet</a:t>
                      </a:r>
                      <a:endParaRPr lang="tr-TR" sz="1300"/>
                    </a:p>
                  </a:txBody>
                  <a:tcPr marL="70274" marR="70274" marT="35137" marB="35137"/>
                </a:tc>
                <a:tc>
                  <a:txBody>
                    <a:bodyPr/>
                    <a:lstStyle/>
                    <a:p>
                      <a:r>
                        <a:rPr lang="en-US" sz="1300" smtClean="0"/>
                        <a:t>9 BTC</a:t>
                      </a:r>
                      <a:endParaRPr lang="tr-TR" sz="1300"/>
                    </a:p>
                  </a:txBody>
                  <a:tcPr marL="70274" marR="70274" marT="35137" marB="35137"/>
                </a:tc>
                <a:extLst>
                  <a:ext uri="{0D108BD9-81ED-4DB2-BD59-A6C34878D82A}">
                    <a16:rowId xmlns:a16="http://schemas.microsoft.com/office/drawing/2014/main" val="2338447098"/>
                  </a:ext>
                </a:extLst>
              </a:tr>
              <a:tr h="284999">
                <a:tc>
                  <a:txBody>
                    <a:bodyPr/>
                    <a:lstStyle/>
                    <a:p>
                      <a:r>
                        <a:rPr lang="en-US" sz="1300" smtClean="0"/>
                        <a:t>Mehmet</a:t>
                      </a:r>
                      <a:endParaRPr lang="tr-TR" sz="1300"/>
                    </a:p>
                  </a:txBody>
                  <a:tcPr marL="70274" marR="70274" marT="35137" marB="35137"/>
                </a:tc>
                <a:tc>
                  <a:txBody>
                    <a:bodyPr/>
                    <a:lstStyle/>
                    <a:p>
                      <a:r>
                        <a:rPr lang="en-US" sz="1300" smtClean="0"/>
                        <a:t>7 BTC</a:t>
                      </a:r>
                      <a:endParaRPr lang="tr-TR" sz="1300"/>
                    </a:p>
                  </a:txBody>
                  <a:tcPr marL="70274" marR="70274" marT="35137" marB="35137"/>
                </a:tc>
                <a:extLst>
                  <a:ext uri="{0D108BD9-81ED-4DB2-BD59-A6C34878D82A}">
                    <a16:rowId xmlns:a16="http://schemas.microsoft.com/office/drawing/2014/main" val="2724848508"/>
                  </a:ext>
                </a:extLst>
              </a:tr>
              <a:tr h="284999">
                <a:tc>
                  <a:txBody>
                    <a:bodyPr/>
                    <a:lstStyle/>
                    <a:p>
                      <a:r>
                        <a:rPr lang="en-US" sz="1300" smtClean="0"/>
                        <a:t>Ayşe</a:t>
                      </a:r>
                      <a:endParaRPr lang="tr-TR" sz="1300"/>
                    </a:p>
                  </a:txBody>
                  <a:tcPr marL="70274" marR="70274" marT="35137" marB="35137"/>
                </a:tc>
                <a:tc>
                  <a:txBody>
                    <a:bodyPr/>
                    <a:lstStyle/>
                    <a:p>
                      <a:r>
                        <a:rPr lang="en-US" sz="1300" smtClean="0"/>
                        <a:t>3 BTC</a:t>
                      </a:r>
                      <a:endParaRPr lang="tr-TR" sz="1300"/>
                    </a:p>
                  </a:txBody>
                  <a:tcPr marL="70274" marR="70274" marT="35137" marB="35137"/>
                </a:tc>
                <a:extLst>
                  <a:ext uri="{0D108BD9-81ED-4DB2-BD59-A6C34878D82A}">
                    <a16:rowId xmlns:a16="http://schemas.microsoft.com/office/drawing/2014/main" val="1004842987"/>
                  </a:ext>
                </a:extLst>
              </a:tr>
              <a:tr h="284999">
                <a:tc>
                  <a:txBody>
                    <a:bodyPr/>
                    <a:lstStyle/>
                    <a:p>
                      <a:r>
                        <a:rPr lang="en-US" sz="1300" smtClean="0"/>
                        <a:t>Emre</a:t>
                      </a:r>
                      <a:endParaRPr lang="tr-TR" sz="1300"/>
                    </a:p>
                  </a:txBody>
                  <a:tcPr marL="70274" marR="70274" marT="35137" marB="35137"/>
                </a:tc>
                <a:tc>
                  <a:txBody>
                    <a:bodyPr/>
                    <a:lstStyle/>
                    <a:p>
                      <a:r>
                        <a:rPr lang="en-US" sz="1300" smtClean="0"/>
                        <a:t>3 BTC</a:t>
                      </a:r>
                      <a:endParaRPr lang="tr-TR" sz="1300"/>
                    </a:p>
                  </a:txBody>
                  <a:tcPr marL="70274" marR="70274" marT="35137" marB="35137"/>
                </a:tc>
                <a:extLst>
                  <a:ext uri="{0D108BD9-81ED-4DB2-BD59-A6C34878D82A}">
                    <a16:rowId xmlns:a16="http://schemas.microsoft.com/office/drawing/2014/main" val="3624534697"/>
                  </a:ext>
                </a:extLst>
              </a:tr>
            </a:tbl>
          </a:graphicData>
        </a:graphic>
      </p:graphicFrame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2343511" y="1627955"/>
            <a:ext cx="8184672" cy="83763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b="1" smtClean="0"/>
              <a:t>Bakiye</a:t>
            </a:r>
            <a:r>
              <a:rPr lang="it-IT" smtClean="0"/>
              <a:t> : Kişilere tanımlı </a:t>
            </a:r>
            <a:r>
              <a:rPr lang="it-IT" u="sng" smtClean="0"/>
              <a:t>harcanmamış çıktı</a:t>
            </a:r>
            <a:r>
              <a:rPr lang="it-IT" smtClean="0"/>
              <a:t>ların toplamı </a:t>
            </a:r>
          </a:p>
        </p:txBody>
      </p:sp>
    </p:spTree>
    <p:extLst>
      <p:ext uri="{BB962C8B-B14F-4D97-AF65-F5344CB8AC3E}">
        <p14:creationId xmlns:p14="http://schemas.microsoft.com/office/powerpoint/2010/main" val="410111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err="1" smtClean="0">
                <a:solidFill>
                  <a:srgbClr val="90C226"/>
                </a:solidFill>
              </a:rPr>
              <a:t>Dağıtık</a:t>
            </a:r>
            <a:r>
              <a:rPr lang="en-CA" smtClean="0">
                <a:solidFill>
                  <a:srgbClr val="90C226"/>
                </a:solidFill>
              </a:rPr>
              <a:t> Defter – İşlem Örneği</a:t>
            </a:r>
            <a:endParaRPr lang="en-CA">
              <a:solidFill>
                <a:srgbClr val="90C226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677334" y="1801907"/>
            <a:ext cx="9488641" cy="42394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it-IT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7981802" cy="360589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677333" y="5023390"/>
            <a:ext cx="9113648" cy="134155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mtClean="0">
                <a:hlinkClick r:id="rId4"/>
              </a:rPr>
              <a:t>https://blockexplorer.com/tx/a117c441aa5bd3fcb442e3c47a180c584420bcd9f93c68dab9feddd1d26b767e</a:t>
            </a:r>
            <a:endParaRPr lang="en-US" smtClean="0"/>
          </a:p>
          <a:p>
            <a:r>
              <a:rPr lang="en-US" err="1" smtClean="0"/>
              <a:t>Referans</a:t>
            </a:r>
            <a:r>
              <a:rPr lang="en-US" smtClean="0"/>
              <a:t> </a:t>
            </a:r>
            <a:r>
              <a:rPr lang="en-US" err="1" smtClean="0"/>
              <a:t>alınan</a:t>
            </a:r>
            <a:r>
              <a:rPr lang="en-US" smtClean="0"/>
              <a:t> </a:t>
            </a:r>
            <a:r>
              <a:rPr lang="en-US" err="1" smtClean="0"/>
              <a:t>işlemler</a:t>
            </a:r>
            <a:r>
              <a:rPr lang="en-US" smtClean="0"/>
              <a:t> </a:t>
            </a:r>
            <a:r>
              <a:rPr lang="en-US" err="1" smtClean="0"/>
              <a:t>hepsi</a:t>
            </a:r>
            <a:r>
              <a:rPr lang="en-US" smtClean="0"/>
              <a:t> </a:t>
            </a:r>
            <a:r>
              <a:rPr lang="en-US" err="1" smtClean="0"/>
              <a:t>bir</a:t>
            </a:r>
            <a:r>
              <a:rPr lang="en-US" smtClean="0"/>
              <a:t> </a:t>
            </a:r>
            <a:r>
              <a:rPr lang="en-US" err="1" smtClean="0"/>
              <a:t>bütün</a:t>
            </a:r>
            <a:r>
              <a:rPr lang="en-US" smtClean="0"/>
              <a:t> </a:t>
            </a:r>
            <a:r>
              <a:rPr lang="en-US" err="1" smtClean="0"/>
              <a:t>olarak</a:t>
            </a:r>
            <a:r>
              <a:rPr lang="en-US" smtClean="0"/>
              <a:t> </a:t>
            </a:r>
            <a:r>
              <a:rPr lang="en-US" err="1" smtClean="0"/>
              <a:t>kullanılmalıdır</a:t>
            </a:r>
            <a:r>
              <a:rPr lang="en-US" smtClean="0"/>
              <a:t>. </a:t>
            </a:r>
          </a:p>
          <a:p>
            <a:r>
              <a:rPr lang="en-US" err="1" smtClean="0"/>
              <a:t>Biri</a:t>
            </a:r>
            <a:r>
              <a:rPr lang="en-US" smtClean="0"/>
              <a:t> </a:t>
            </a:r>
            <a:r>
              <a:rPr lang="en-US" err="1" smtClean="0"/>
              <a:t>alıcıya</a:t>
            </a:r>
            <a:r>
              <a:rPr lang="en-US" smtClean="0"/>
              <a:t> (</a:t>
            </a:r>
            <a:r>
              <a:rPr lang="tr-TR" smtClean="0"/>
              <a:t>139.60</a:t>
            </a:r>
            <a:r>
              <a:rPr lang="en-US" smtClean="0"/>
              <a:t>) </a:t>
            </a:r>
            <a:r>
              <a:rPr lang="en-US" err="1" smtClean="0"/>
              <a:t>diğeride</a:t>
            </a:r>
            <a:r>
              <a:rPr lang="en-US" smtClean="0"/>
              <a:t> </a:t>
            </a:r>
            <a:r>
              <a:rPr lang="en-US" err="1" smtClean="0"/>
              <a:t>göndericiye</a:t>
            </a:r>
            <a:r>
              <a:rPr lang="en-US" smtClean="0"/>
              <a:t> (</a:t>
            </a:r>
            <a:r>
              <a:rPr lang="tr-TR"/>
              <a:t>0.01</a:t>
            </a:r>
            <a:r>
              <a:rPr lang="en-US" smtClean="0"/>
              <a:t>) para </a:t>
            </a:r>
            <a:r>
              <a:rPr lang="en-US" err="1" smtClean="0"/>
              <a:t>üstü</a:t>
            </a:r>
            <a:r>
              <a:rPr lang="en-US" smtClean="0"/>
              <a:t> </a:t>
            </a:r>
            <a:r>
              <a:rPr lang="en-US" err="1" smtClean="0"/>
              <a:t>olmak</a:t>
            </a:r>
            <a:r>
              <a:rPr lang="en-US" smtClean="0"/>
              <a:t> </a:t>
            </a:r>
            <a:r>
              <a:rPr lang="en-US" err="1" smtClean="0"/>
              <a:t>üzere</a:t>
            </a:r>
            <a:r>
              <a:rPr lang="en-US" smtClean="0"/>
              <a:t> </a:t>
            </a:r>
            <a:r>
              <a:rPr lang="en-US" err="1" smtClean="0"/>
              <a:t>iki</a:t>
            </a:r>
            <a:r>
              <a:rPr lang="en-US" smtClean="0"/>
              <a:t> </a:t>
            </a:r>
            <a:r>
              <a:rPr lang="en-US" err="1" smtClean="0"/>
              <a:t>çıktı</a:t>
            </a:r>
            <a:r>
              <a:rPr lang="en-US" smtClean="0"/>
              <a:t> </a:t>
            </a:r>
            <a:r>
              <a:rPr lang="en-US" err="1" smtClean="0"/>
              <a:t>üretilmiştir</a:t>
            </a:r>
            <a:r>
              <a:rPr lang="en-US" smtClean="0"/>
              <a:t>.</a:t>
            </a:r>
            <a:endParaRPr lang="en-US"/>
          </a:p>
          <a:p>
            <a:r>
              <a:rPr lang="en-US"/>
              <a:t>6 girdi ve 2 çıktı vardır. Çıktıların 1. satırını para üstü olarak düşünülebiliriz.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559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err="1" smtClean="0">
                <a:solidFill>
                  <a:srgbClr val="90C226"/>
                </a:solidFill>
              </a:rPr>
              <a:t>Dağıtık</a:t>
            </a:r>
            <a:r>
              <a:rPr lang="en-CA" smtClean="0">
                <a:solidFill>
                  <a:srgbClr val="90C226"/>
                </a:solidFill>
              </a:rPr>
              <a:t> Defter – Kontroller</a:t>
            </a:r>
            <a:endParaRPr lang="en-CA">
              <a:solidFill>
                <a:srgbClr val="90C226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677334" y="1801907"/>
            <a:ext cx="9488641" cy="42394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it-IT" smtClean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829734" y="1954307"/>
            <a:ext cx="9488641" cy="42394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it-IT" i="1" smtClean="0"/>
              <a:t>Bir işlem mesajı alan düğümler neleri kontrol eder?</a:t>
            </a:r>
          </a:p>
          <a:p>
            <a:pPr lvl="1"/>
            <a:r>
              <a:rPr lang="it-IT" smtClean="0"/>
              <a:t>Girdi olarak kullanılan işlem çıktısı, gönderene mi ait?</a:t>
            </a:r>
          </a:p>
          <a:p>
            <a:pPr lvl="1"/>
            <a:r>
              <a:rPr lang="it-IT" smtClean="0"/>
              <a:t>Girdilerin toplamı gönderilen bakiyeyi sağlıyor mu?</a:t>
            </a:r>
          </a:p>
          <a:p>
            <a:pPr lvl="1"/>
            <a:r>
              <a:rPr lang="it-IT" smtClean="0"/>
              <a:t>Girdiler daha önce harcanmış mı?</a:t>
            </a:r>
          </a:p>
          <a:p>
            <a:pPr lvl="1"/>
            <a:endParaRPr lang="it-IT" smtClean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036859"/>
              </p:ext>
            </p:extLst>
          </p:nvPr>
        </p:nvGraphicFramePr>
        <p:xfrm>
          <a:off x="6242794" y="4668867"/>
          <a:ext cx="1267012" cy="150014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67012">
                  <a:extLst>
                    <a:ext uri="{9D8B030D-6E8A-4147-A177-3AD203B41FA5}">
                      <a16:colId xmlns:a16="http://schemas.microsoft.com/office/drawing/2014/main" val="4249083207"/>
                    </a:ext>
                  </a:extLst>
                </a:gridCol>
              </a:tblGrid>
              <a:tr h="267692">
                <a:tc>
                  <a:txBody>
                    <a:bodyPr/>
                    <a:lstStyle/>
                    <a:p>
                      <a:r>
                        <a:rPr lang="en-US" sz="1300" err="1" smtClean="0"/>
                        <a:t>Tx</a:t>
                      </a:r>
                      <a:r>
                        <a:rPr lang="en-US" sz="1300" smtClean="0"/>
                        <a:t> : #b21ef…</a:t>
                      </a:r>
                      <a:endParaRPr lang="tr-TR" sz="130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2829486220"/>
                  </a:ext>
                </a:extLst>
              </a:tr>
              <a:tr h="267692">
                <a:tc>
                  <a:txBody>
                    <a:bodyPr/>
                    <a:lstStyle/>
                    <a:p>
                      <a:r>
                        <a:rPr lang="en-US" sz="1300" b="1" err="1" smtClean="0"/>
                        <a:t>Girdiler</a:t>
                      </a:r>
                      <a:endParaRPr lang="tr-TR" sz="1300" b="1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667069073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r>
                        <a:rPr lang="en-US" sz="1000" b="0" err="1" smtClean="0"/>
                        <a:t>txn</a:t>
                      </a:r>
                      <a:r>
                        <a:rPr lang="en-US" sz="1000" b="0" smtClean="0"/>
                        <a:t> #4245c…</a:t>
                      </a:r>
                      <a:endParaRPr lang="tr-TR" sz="1000" b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306801235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err="1" smtClean="0"/>
                        <a:t>txn</a:t>
                      </a:r>
                      <a:r>
                        <a:rPr lang="en-US" sz="1000" b="0" smtClean="0"/>
                        <a:t> #1sa86…</a:t>
                      </a:r>
                      <a:endParaRPr lang="tr-TR" sz="1000" b="0" smtClean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2266964840"/>
                  </a:ext>
                </a:extLst>
              </a:tr>
              <a:tr h="267692">
                <a:tc>
                  <a:txBody>
                    <a:bodyPr/>
                    <a:lstStyle/>
                    <a:p>
                      <a:r>
                        <a:rPr lang="en-US" sz="1300" b="1" err="1" smtClean="0"/>
                        <a:t>Çıktı</a:t>
                      </a:r>
                      <a:endParaRPr lang="en-US" sz="1300" b="1" smtClean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530079005"/>
                  </a:ext>
                </a:extLst>
              </a:tr>
              <a:tr h="260325">
                <a:tc>
                  <a:txBody>
                    <a:bodyPr/>
                    <a:lstStyle/>
                    <a:p>
                      <a:r>
                        <a:rPr lang="en-US" sz="1000" smtClean="0"/>
                        <a:t>Mehmet 5 BTC</a:t>
                      </a:r>
                      <a:endParaRPr lang="tr-TR" sz="100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809445223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185370"/>
              </p:ext>
            </p:extLst>
          </p:nvPr>
        </p:nvGraphicFramePr>
        <p:xfrm>
          <a:off x="3838758" y="4078841"/>
          <a:ext cx="1267012" cy="151000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67012">
                  <a:extLst>
                    <a:ext uri="{9D8B030D-6E8A-4147-A177-3AD203B41FA5}">
                      <a16:colId xmlns:a16="http://schemas.microsoft.com/office/drawing/2014/main" val="4249083207"/>
                    </a:ext>
                  </a:extLst>
                </a:gridCol>
              </a:tblGrid>
              <a:tr h="267692">
                <a:tc>
                  <a:txBody>
                    <a:bodyPr/>
                    <a:lstStyle/>
                    <a:p>
                      <a:r>
                        <a:rPr lang="en-US" sz="1300" err="1" smtClean="0"/>
                        <a:t>Tx</a:t>
                      </a:r>
                      <a:r>
                        <a:rPr lang="en-US" sz="1300" smtClean="0"/>
                        <a:t> : #</a:t>
                      </a:r>
                      <a:r>
                        <a:rPr lang="en-US" sz="1400" b="0" smtClean="0"/>
                        <a:t>4245c</a:t>
                      </a:r>
                      <a:r>
                        <a:rPr lang="en-US" sz="1300" smtClean="0"/>
                        <a:t>…</a:t>
                      </a:r>
                      <a:endParaRPr lang="tr-TR" sz="1300"/>
                    </a:p>
                  </a:txBody>
                  <a:tcPr marL="64190" marR="64190" marT="32095" marB="320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486220"/>
                  </a:ext>
                </a:extLst>
              </a:tr>
              <a:tr h="267692">
                <a:tc>
                  <a:txBody>
                    <a:bodyPr/>
                    <a:lstStyle/>
                    <a:p>
                      <a:r>
                        <a:rPr lang="en-US" sz="1300" b="1" err="1" smtClean="0"/>
                        <a:t>Girdiler</a:t>
                      </a:r>
                      <a:endParaRPr lang="tr-TR" sz="1300" b="1"/>
                    </a:p>
                  </a:txBody>
                  <a:tcPr marL="64190" marR="64190" marT="32095" marB="320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069073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r>
                        <a:rPr lang="en-US" sz="1000" b="0" err="1" smtClean="0"/>
                        <a:t>txn</a:t>
                      </a:r>
                      <a:r>
                        <a:rPr lang="en-US" sz="1000" b="0" smtClean="0"/>
                        <a:t> #11f43…</a:t>
                      </a:r>
                      <a:endParaRPr lang="tr-TR" sz="1000" b="0"/>
                    </a:p>
                  </a:txBody>
                  <a:tcPr marL="64190" marR="64190" marT="32095" marB="320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801235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err="1" smtClean="0"/>
                        <a:t>txn</a:t>
                      </a:r>
                      <a:r>
                        <a:rPr lang="en-US" sz="1000" b="0" smtClean="0"/>
                        <a:t> #9fgt5…</a:t>
                      </a:r>
                      <a:endParaRPr lang="tr-TR" sz="1000" b="0" smtClean="0"/>
                    </a:p>
                  </a:txBody>
                  <a:tcPr marL="64190" marR="64190" marT="32095" marB="320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964840"/>
                  </a:ext>
                </a:extLst>
              </a:tr>
              <a:tr h="267692">
                <a:tc>
                  <a:txBody>
                    <a:bodyPr/>
                    <a:lstStyle/>
                    <a:p>
                      <a:r>
                        <a:rPr lang="en-US" sz="1300" b="1" err="1" smtClean="0"/>
                        <a:t>Çıktı</a:t>
                      </a:r>
                      <a:endParaRPr lang="en-US" sz="1300" b="1" smtClean="0"/>
                    </a:p>
                  </a:txBody>
                  <a:tcPr marL="64190" marR="64190" marT="32095" marB="320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079005"/>
                  </a:ext>
                </a:extLst>
              </a:tr>
              <a:tr h="260325">
                <a:tc>
                  <a:txBody>
                    <a:bodyPr/>
                    <a:lstStyle/>
                    <a:p>
                      <a:r>
                        <a:rPr lang="en-US" sz="1000" smtClean="0"/>
                        <a:t>Ahmet </a:t>
                      </a:r>
                      <a:r>
                        <a:rPr lang="en-US" sz="1000" smtClean="0">
                          <a:solidFill>
                            <a:srgbClr val="0070C0"/>
                          </a:solidFill>
                        </a:rPr>
                        <a:t>2 BTC</a:t>
                      </a:r>
                      <a:endParaRPr lang="tr-TR" sz="1000">
                        <a:solidFill>
                          <a:srgbClr val="0070C0"/>
                        </a:solidFill>
                      </a:endParaRPr>
                    </a:p>
                  </a:txBody>
                  <a:tcPr marL="64190" marR="64190" marT="32095" marB="320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445223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013466"/>
              </p:ext>
            </p:extLst>
          </p:nvPr>
        </p:nvGraphicFramePr>
        <p:xfrm>
          <a:off x="2319613" y="5136325"/>
          <a:ext cx="1267012" cy="151000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67012">
                  <a:extLst>
                    <a:ext uri="{9D8B030D-6E8A-4147-A177-3AD203B41FA5}">
                      <a16:colId xmlns:a16="http://schemas.microsoft.com/office/drawing/2014/main" val="4249083207"/>
                    </a:ext>
                  </a:extLst>
                </a:gridCol>
              </a:tblGrid>
              <a:tr h="267692">
                <a:tc>
                  <a:txBody>
                    <a:bodyPr/>
                    <a:lstStyle/>
                    <a:p>
                      <a:r>
                        <a:rPr lang="en-US" sz="1300" err="1" smtClean="0"/>
                        <a:t>Tx</a:t>
                      </a:r>
                      <a:r>
                        <a:rPr lang="en-US" sz="1300" smtClean="0"/>
                        <a:t> : #</a:t>
                      </a:r>
                      <a:r>
                        <a:rPr lang="en-US" sz="1400" b="0" smtClean="0"/>
                        <a:t>1sa86</a:t>
                      </a:r>
                      <a:r>
                        <a:rPr lang="en-US" sz="1300" smtClean="0"/>
                        <a:t>…</a:t>
                      </a:r>
                      <a:endParaRPr lang="tr-TR" sz="1300"/>
                    </a:p>
                  </a:txBody>
                  <a:tcPr marL="64190" marR="64190" marT="32095" marB="3209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486220"/>
                  </a:ext>
                </a:extLst>
              </a:tr>
              <a:tr h="267692">
                <a:tc>
                  <a:txBody>
                    <a:bodyPr/>
                    <a:lstStyle/>
                    <a:p>
                      <a:r>
                        <a:rPr lang="en-US" sz="1300" b="1" err="1" smtClean="0"/>
                        <a:t>Girdiler</a:t>
                      </a:r>
                      <a:endParaRPr lang="tr-TR" sz="1300" b="1"/>
                    </a:p>
                  </a:txBody>
                  <a:tcPr marL="64190" marR="64190" marT="32095" marB="3209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069073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r>
                        <a:rPr lang="en-US" sz="1000" b="0" err="1" smtClean="0"/>
                        <a:t>txn</a:t>
                      </a:r>
                      <a:r>
                        <a:rPr lang="en-US" sz="1000" b="0" smtClean="0"/>
                        <a:t> #23fr5…</a:t>
                      </a:r>
                      <a:endParaRPr lang="tr-TR" sz="1000" b="0"/>
                    </a:p>
                  </a:txBody>
                  <a:tcPr marL="64190" marR="64190" marT="32095" marB="3209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801235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err="1" smtClean="0"/>
                        <a:t>txn</a:t>
                      </a:r>
                      <a:r>
                        <a:rPr lang="en-US" sz="1000" b="0" smtClean="0"/>
                        <a:t> #55f12…</a:t>
                      </a:r>
                      <a:endParaRPr lang="tr-TR" sz="1000" b="0" smtClean="0"/>
                    </a:p>
                  </a:txBody>
                  <a:tcPr marL="64190" marR="64190" marT="32095" marB="3209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964840"/>
                  </a:ext>
                </a:extLst>
              </a:tr>
              <a:tr h="267692">
                <a:tc>
                  <a:txBody>
                    <a:bodyPr/>
                    <a:lstStyle/>
                    <a:p>
                      <a:r>
                        <a:rPr lang="en-US" sz="1300" b="1" err="1" smtClean="0"/>
                        <a:t>Çıktı</a:t>
                      </a:r>
                      <a:endParaRPr lang="en-US" sz="1300" b="1" smtClean="0"/>
                    </a:p>
                  </a:txBody>
                  <a:tcPr marL="64190" marR="64190" marT="32095" marB="3209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079005"/>
                  </a:ext>
                </a:extLst>
              </a:tr>
              <a:tr h="260325">
                <a:tc>
                  <a:txBody>
                    <a:bodyPr/>
                    <a:lstStyle/>
                    <a:p>
                      <a:r>
                        <a:rPr lang="en-US" sz="1000" smtClean="0"/>
                        <a:t>Ahmet </a:t>
                      </a:r>
                      <a:r>
                        <a:rPr lang="en-US" sz="1000" smtClean="0">
                          <a:solidFill>
                            <a:srgbClr val="0070C0"/>
                          </a:solidFill>
                        </a:rPr>
                        <a:t>3 BTC</a:t>
                      </a:r>
                      <a:endParaRPr lang="tr-TR" sz="1000">
                        <a:solidFill>
                          <a:srgbClr val="0070C0"/>
                        </a:solidFill>
                      </a:endParaRPr>
                    </a:p>
                  </a:txBody>
                  <a:tcPr marL="64190" marR="64190" marT="32095" marB="3209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445223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>
            <a:stCxn id="16" idx="3"/>
          </p:cNvCxnSpPr>
          <p:nvPr/>
        </p:nvCxnSpPr>
        <p:spPr>
          <a:xfrm>
            <a:off x="5105770" y="4833842"/>
            <a:ext cx="1026089" cy="464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3"/>
          </p:cNvCxnSpPr>
          <p:nvPr/>
        </p:nvCxnSpPr>
        <p:spPr>
          <a:xfrm flipV="1">
            <a:off x="3586625" y="5513165"/>
            <a:ext cx="2545234" cy="37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67989" y="6338551"/>
            <a:ext cx="875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0070C0"/>
                </a:solidFill>
              </a:rPr>
              <a:t>3 + 2 = 5</a:t>
            </a:r>
            <a:endParaRPr lang="tr-TR" sz="1400">
              <a:solidFill>
                <a:srgbClr val="0070C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338918" y="5542468"/>
            <a:ext cx="636750" cy="79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3" idx="1"/>
          </p:cNvCxnSpPr>
          <p:nvPr/>
        </p:nvCxnSpPr>
        <p:spPr>
          <a:xfrm>
            <a:off x="3657600" y="6492439"/>
            <a:ext cx="10103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3"/>
          </p:cNvCxnSpPr>
          <p:nvPr/>
        </p:nvCxnSpPr>
        <p:spPr>
          <a:xfrm flipV="1">
            <a:off x="5543550" y="6169012"/>
            <a:ext cx="1162050" cy="323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72418" y="3650094"/>
            <a:ext cx="2853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KONTROLLER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err="1" smtClean="0">
                <a:solidFill>
                  <a:schemeClr val="accent5"/>
                </a:solidFill>
              </a:rPr>
              <a:t>Girdiler</a:t>
            </a:r>
            <a:r>
              <a:rPr lang="en-US" sz="1400" smtClean="0">
                <a:solidFill>
                  <a:schemeClr val="accent5"/>
                </a:solidFill>
              </a:rPr>
              <a:t> </a:t>
            </a:r>
            <a:r>
              <a:rPr lang="en-US" sz="1400" err="1" smtClean="0">
                <a:solidFill>
                  <a:schemeClr val="accent5"/>
                </a:solidFill>
              </a:rPr>
              <a:t>Ahmet’in</a:t>
            </a:r>
            <a:endParaRPr lang="en-US" sz="1400">
              <a:solidFill>
                <a:schemeClr val="accent5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err="1" smtClean="0">
                <a:solidFill>
                  <a:srgbClr val="0070C0"/>
                </a:solidFill>
              </a:rPr>
              <a:t>Toplamı</a:t>
            </a:r>
            <a:r>
              <a:rPr lang="en-US" sz="1400" smtClean="0">
                <a:solidFill>
                  <a:srgbClr val="0070C0"/>
                </a:solidFill>
              </a:rPr>
              <a:t> 5 </a:t>
            </a:r>
            <a:r>
              <a:rPr lang="en-US" sz="1400" err="1" smtClean="0">
                <a:solidFill>
                  <a:srgbClr val="0070C0"/>
                </a:solidFill>
              </a:rPr>
              <a:t>yapar</a:t>
            </a:r>
            <a:endParaRPr lang="en-US" sz="1400" smtClean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err="1" smtClean="0">
                <a:solidFill>
                  <a:srgbClr val="00B050"/>
                </a:solidFill>
              </a:rPr>
              <a:t>Girdiler</a:t>
            </a:r>
            <a:r>
              <a:rPr lang="en-US" sz="1400" smtClean="0">
                <a:solidFill>
                  <a:srgbClr val="00B050"/>
                </a:solidFill>
              </a:rPr>
              <a:t> </a:t>
            </a:r>
            <a:r>
              <a:rPr lang="en-US" sz="1400" err="1" smtClean="0">
                <a:solidFill>
                  <a:srgbClr val="00B050"/>
                </a:solidFill>
              </a:rPr>
              <a:t>harcanmamış</a:t>
            </a:r>
            <a:endParaRPr lang="tr-TR" sz="1400">
              <a:solidFill>
                <a:srgbClr val="00B05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3838758" y="5269674"/>
            <a:ext cx="448235" cy="32283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Oval 28"/>
          <p:cNvSpPr/>
          <p:nvPr/>
        </p:nvSpPr>
        <p:spPr>
          <a:xfrm>
            <a:off x="2333804" y="6330726"/>
            <a:ext cx="448235" cy="32283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675812"/>
              </p:ext>
            </p:extLst>
          </p:nvPr>
        </p:nvGraphicFramePr>
        <p:xfrm>
          <a:off x="10094258" y="4668867"/>
          <a:ext cx="1267012" cy="127639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67012">
                  <a:extLst>
                    <a:ext uri="{9D8B030D-6E8A-4147-A177-3AD203B41FA5}">
                      <a16:colId xmlns:a16="http://schemas.microsoft.com/office/drawing/2014/main" val="4249083207"/>
                    </a:ext>
                  </a:extLst>
                </a:gridCol>
              </a:tblGrid>
              <a:tr h="237480">
                <a:tc>
                  <a:txBody>
                    <a:bodyPr/>
                    <a:lstStyle/>
                    <a:p>
                      <a:r>
                        <a:rPr lang="en-US" sz="1300" err="1" smtClean="0"/>
                        <a:t>Tx</a:t>
                      </a:r>
                      <a:r>
                        <a:rPr lang="en-US" sz="1300" smtClean="0"/>
                        <a:t> : #95f43…</a:t>
                      </a:r>
                      <a:endParaRPr lang="tr-TR" sz="130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2829486220"/>
                  </a:ext>
                </a:extLst>
              </a:tr>
              <a:tr h="267692">
                <a:tc>
                  <a:txBody>
                    <a:bodyPr/>
                    <a:lstStyle/>
                    <a:p>
                      <a:r>
                        <a:rPr lang="en-US" sz="1300" err="1" smtClean="0"/>
                        <a:t>Girdiler</a:t>
                      </a:r>
                      <a:endParaRPr lang="tr-TR" sz="1300" b="1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667069073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txn</a:t>
                      </a:r>
                      <a:r>
                        <a:rPr lang="en-US" sz="1000" smtClean="0"/>
                        <a:t> #1sa86…</a:t>
                      </a:r>
                      <a:endParaRPr lang="tr-TR" sz="1000" b="0" smtClean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2266964840"/>
                  </a:ext>
                </a:extLst>
              </a:tr>
              <a:tr h="267692">
                <a:tc>
                  <a:txBody>
                    <a:bodyPr/>
                    <a:lstStyle/>
                    <a:p>
                      <a:r>
                        <a:rPr lang="en-US" sz="1300" err="1" smtClean="0"/>
                        <a:t>Çıktı</a:t>
                      </a:r>
                      <a:endParaRPr lang="en-US" sz="1300" b="1" smtClean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530079005"/>
                  </a:ext>
                </a:extLst>
              </a:tr>
              <a:tr h="260325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Kasım</a:t>
                      </a:r>
                      <a:r>
                        <a:rPr lang="en-US" sz="1000" smtClean="0"/>
                        <a:t> 3 BTC</a:t>
                      </a:r>
                      <a:endParaRPr lang="tr-TR" sz="100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809445223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129324"/>
              </p:ext>
            </p:extLst>
          </p:nvPr>
        </p:nvGraphicFramePr>
        <p:xfrm>
          <a:off x="8114794" y="5135874"/>
          <a:ext cx="1267012" cy="1510003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267012">
                  <a:extLst>
                    <a:ext uri="{9D8B030D-6E8A-4147-A177-3AD203B41FA5}">
                      <a16:colId xmlns:a16="http://schemas.microsoft.com/office/drawing/2014/main" val="4249083207"/>
                    </a:ext>
                  </a:extLst>
                </a:gridCol>
              </a:tblGrid>
              <a:tr h="267692">
                <a:tc>
                  <a:txBody>
                    <a:bodyPr/>
                    <a:lstStyle/>
                    <a:p>
                      <a:r>
                        <a:rPr lang="en-US" sz="1300" err="1" smtClean="0"/>
                        <a:t>Tx</a:t>
                      </a:r>
                      <a:r>
                        <a:rPr lang="en-US" sz="1300" smtClean="0"/>
                        <a:t> : #</a:t>
                      </a:r>
                      <a:r>
                        <a:rPr lang="en-US" sz="1400" smtClean="0"/>
                        <a:t>1sa86</a:t>
                      </a:r>
                      <a:r>
                        <a:rPr lang="en-US" sz="1300" smtClean="0"/>
                        <a:t>…</a:t>
                      </a:r>
                      <a:endParaRPr lang="tr-TR" sz="130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2829486220"/>
                  </a:ext>
                </a:extLst>
              </a:tr>
              <a:tr h="267692">
                <a:tc>
                  <a:txBody>
                    <a:bodyPr/>
                    <a:lstStyle/>
                    <a:p>
                      <a:r>
                        <a:rPr lang="en-US" sz="1300" err="1" smtClean="0"/>
                        <a:t>Girdiler</a:t>
                      </a:r>
                      <a:endParaRPr lang="tr-TR" sz="1300" b="1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667069073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txn</a:t>
                      </a:r>
                      <a:r>
                        <a:rPr lang="en-US" sz="1000" smtClean="0"/>
                        <a:t> #23fr5…</a:t>
                      </a:r>
                      <a:endParaRPr lang="tr-TR" sz="1000" b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306801235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txn</a:t>
                      </a:r>
                      <a:r>
                        <a:rPr lang="en-US" sz="1000" smtClean="0"/>
                        <a:t> #55f12…</a:t>
                      </a:r>
                      <a:endParaRPr lang="tr-TR" sz="1000" b="0" smtClean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2266964840"/>
                  </a:ext>
                </a:extLst>
              </a:tr>
              <a:tr h="267692">
                <a:tc>
                  <a:txBody>
                    <a:bodyPr/>
                    <a:lstStyle/>
                    <a:p>
                      <a:r>
                        <a:rPr lang="en-US" sz="1300" err="1" smtClean="0"/>
                        <a:t>Çıktı</a:t>
                      </a:r>
                      <a:endParaRPr lang="en-US" sz="1300" b="1" smtClean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530079005"/>
                  </a:ext>
                </a:extLst>
              </a:tr>
              <a:tr h="260325">
                <a:tc>
                  <a:txBody>
                    <a:bodyPr/>
                    <a:lstStyle/>
                    <a:p>
                      <a:r>
                        <a:rPr lang="en-US" sz="1000" smtClean="0"/>
                        <a:t>Ahmet 3 BTC</a:t>
                      </a:r>
                      <a:endParaRPr lang="tr-TR" sz="1000">
                        <a:solidFill>
                          <a:srgbClr val="0070C0"/>
                        </a:solidFill>
                      </a:endParaRPr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809445223"/>
                  </a:ext>
                </a:extLst>
              </a:tr>
            </a:tbl>
          </a:graphicData>
        </a:graphic>
      </p:graphicFrame>
      <p:cxnSp>
        <p:nvCxnSpPr>
          <p:cNvPr id="35" name="Straight Arrow Connector 34"/>
          <p:cNvCxnSpPr>
            <a:endCxn id="30" idx="1"/>
          </p:cNvCxnSpPr>
          <p:nvPr/>
        </p:nvCxnSpPr>
        <p:spPr>
          <a:xfrm>
            <a:off x="9381806" y="5307062"/>
            <a:ext cx="71245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75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0EAC81-F7CE-4BC0-BB66-75699F630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Düğümlerin Mutabakatı</a:t>
            </a:r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829734" y="1954307"/>
            <a:ext cx="9488641" cy="42394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smtClean="0"/>
              <a:t>İşlemlerin sırasının takibi.</a:t>
            </a:r>
          </a:p>
          <a:p>
            <a:pPr lvl="1"/>
            <a:r>
              <a:rPr lang="it-IT" smtClean="0"/>
              <a:t>Farklı düğümlere farklı anlarda ulaşması.</a:t>
            </a:r>
          </a:p>
          <a:p>
            <a:pPr lvl="1"/>
            <a:r>
              <a:rPr lang="it-IT" smtClean="0"/>
              <a:t>Aynı işlemin tekrar kullanılıp düğümlere dağıtılması.</a:t>
            </a:r>
          </a:p>
          <a:p>
            <a:pPr lvl="1"/>
            <a:r>
              <a:rPr lang="it-IT" smtClean="0"/>
              <a:t>İşlemlerin bir araya getirilip bloklara yazılması</a:t>
            </a:r>
          </a:p>
          <a:p>
            <a:pPr lvl="1"/>
            <a:r>
              <a:rPr lang="it-IT" smtClean="0"/>
              <a:t>Blokların birbiri ile bağlanmazı; zincir haline gelmesi</a:t>
            </a:r>
          </a:p>
          <a:p>
            <a:pPr lvl="1"/>
            <a:r>
              <a:rPr lang="it-IT" b="1" smtClean="0"/>
              <a:t>Blokzinciri</a:t>
            </a:r>
          </a:p>
        </p:txBody>
      </p:sp>
    </p:spTree>
    <p:extLst>
      <p:ext uri="{BB962C8B-B14F-4D97-AF65-F5344CB8AC3E}">
        <p14:creationId xmlns:p14="http://schemas.microsoft.com/office/powerpoint/2010/main" val="9272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0EAC81-F7CE-4BC0-BB66-75699F630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Blokzinciri</a:t>
            </a:r>
            <a:endParaRPr lang="en-CA"/>
          </a:p>
        </p:txBody>
      </p:sp>
      <p:grpSp>
        <p:nvGrpSpPr>
          <p:cNvPr id="120" name="Group 119"/>
          <p:cNvGrpSpPr/>
          <p:nvPr/>
        </p:nvGrpSpPr>
        <p:grpSpPr>
          <a:xfrm>
            <a:off x="8782206" y="218903"/>
            <a:ext cx="3207076" cy="2312619"/>
            <a:chOff x="3623610" y="1528998"/>
            <a:chExt cx="4709038" cy="3395681"/>
          </a:xfrm>
        </p:grpSpPr>
        <p:grpSp>
          <p:nvGrpSpPr>
            <p:cNvPr id="4" name="Group 3"/>
            <p:cNvGrpSpPr/>
            <p:nvPr/>
          </p:nvGrpSpPr>
          <p:grpSpPr>
            <a:xfrm>
              <a:off x="3839357" y="1528998"/>
              <a:ext cx="3879521" cy="3395681"/>
              <a:chOff x="6144327" y="4104173"/>
              <a:chExt cx="2194117" cy="1920476"/>
            </a:xfrm>
          </p:grpSpPr>
          <p:grpSp>
            <p:nvGrpSpPr>
              <p:cNvPr id="5" name="Group 4"/>
              <p:cNvGrpSpPr/>
              <p:nvPr/>
            </p:nvGrpSpPr>
            <p:grpSpPr>
              <a:xfrm flipH="1">
                <a:off x="6144327" y="4445944"/>
                <a:ext cx="2194117" cy="1241076"/>
                <a:chOff x="7619569" y="3834681"/>
                <a:chExt cx="2222671" cy="1241076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7619569" y="3834681"/>
                  <a:ext cx="2222671" cy="1241076"/>
                  <a:chOff x="7476850" y="3825877"/>
                  <a:chExt cx="3249647" cy="1814508"/>
                </a:xfrm>
              </p:grpSpPr>
              <p:cxnSp>
                <p:nvCxnSpPr>
                  <p:cNvPr id="17" name="Straight Connector 16"/>
                  <p:cNvCxnSpPr>
                    <a:stCxn id="31" idx="4"/>
                    <a:endCxn id="23" idx="7"/>
                  </p:cNvCxnSpPr>
                  <p:nvPr/>
                </p:nvCxnSpPr>
                <p:spPr>
                  <a:xfrm flipH="1">
                    <a:off x="10374983" y="4575219"/>
                    <a:ext cx="231058" cy="529584"/>
                  </a:xfrm>
                  <a:prstGeom prst="line">
                    <a:avLst/>
                  </a:prstGeom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Oval 17"/>
                  <p:cNvSpPr/>
                  <p:nvPr/>
                </p:nvSpPr>
                <p:spPr>
                  <a:xfrm>
                    <a:off x="7476850" y="4621867"/>
                    <a:ext cx="240913" cy="2409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r-TR" sz="1100"/>
                  </a:p>
                </p:txBody>
              </p:sp>
              <p:sp>
                <p:nvSpPr>
                  <p:cNvPr id="19" name="Oval 18"/>
                  <p:cNvSpPr/>
                  <p:nvPr/>
                </p:nvSpPr>
                <p:spPr>
                  <a:xfrm>
                    <a:off x="9221949" y="3825877"/>
                    <a:ext cx="240913" cy="2409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r-TR" sz="1100"/>
                  </a:p>
                </p:txBody>
              </p:sp>
              <p:sp>
                <p:nvSpPr>
                  <p:cNvPr id="20" name="Oval 19"/>
                  <p:cNvSpPr/>
                  <p:nvPr/>
                </p:nvSpPr>
                <p:spPr>
                  <a:xfrm>
                    <a:off x="8251377" y="4621867"/>
                    <a:ext cx="240913" cy="2409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r-TR" sz="1100"/>
                  </a:p>
                </p:txBody>
              </p:sp>
              <p:sp>
                <p:nvSpPr>
                  <p:cNvPr id="21" name="Oval 20"/>
                  <p:cNvSpPr/>
                  <p:nvPr/>
                </p:nvSpPr>
                <p:spPr>
                  <a:xfrm>
                    <a:off x="8759725" y="5254533"/>
                    <a:ext cx="240913" cy="2409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r-TR" sz="1100"/>
                  </a:p>
                </p:txBody>
              </p:sp>
              <p:sp>
                <p:nvSpPr>
                  <p:cNvPr id="22" name="Oval 21"/>
                  <p:cNvSpPr/>
                  <p:nvPr/>
                </p:nvSpPr>
                <p:spPr>
                  <a:xfrm>
                    <a:off x="9533712" y="5399472"/>
                    <a:ext cx="240913" cy="2409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r-TR" sz="1100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10169351" y="5069522"/>
                    <a:ext cx="240913" cy="2409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r-TR" sz="1100"/>
                  </a:p>
                </p:txBody>
              </p:sp>
              <p:cxnSp>
                <p:nvCxnSpPr>
                  <p:cNvPr id="25" name="Straight Connector 24"/>
                  <p:cNvCxnSpPr>
                    <a:stCxn id="18" idx="6"/>
                    <a:endCxn id="20" idx="2"/>
                  </p:cNvCxnSpPr>
                  <p:nvPr/>
                </p:nvCxnSpPr>
                <p:spPr>
                  <a:xfrm>
                    <a:off x="7717763" y="4742324"/>
                    <a:ext cx="533614" cy="0"/>
                  </a:xfrm>
                  <a:prstGeom prst="line">
                    <a:avLst/>
                  </a:prstGeom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>
                    <a:stCxn id="20" idx="7"/>
                    <a:endCxn id="19" idx="2"/>
                  </p:cNvCxnSpPr>
                  <p:nvPr/>
                </p:nvCxnSpPr>
                <p:spPr>
                  <a:xfrm flipV="1">
                    <a:off x="8457010" y="3946334"/>
                    <a:ext cx="764939" cy="710815"/>
                  </a:xfrm>
                  <a:prstGeom prst="line">
                    <a:avLst/>
                  </a:prstGeom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>
                    <a:stCxn id="20" idx="5"/>
                    <a:endCxn id="21" idx="1"/>
                  </p:cNvCxnSpPr>
                  <p:nvPr/>
                </p:nvCxnSpPr>
                <p:spPr>
                  <a:xfrm>
                    <a:off x="8457010" y="4827499"/>
                    <a:ext cx="337996" cy="462316"/>
                  </a:xfrm>
                  <a:prstGeom prst="line">
                    <a:avLst/>
                  </a:prstGeom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>
                    <a:stCxn id="21" idx="5"/>
                    <a:endCxn id="22" idx="2"/>
                  </p:cNvCxnSpPr>
                  <p:nvPr/>
                </p:nvCxnSpPr>
                <p:spPr>
                  <a:xfrm>
                    <a:off x="8965357" y="5460165"/>
                    <a:ext cx="568354" cy="59764"/>
                  </a:xfrm>
                  <a:prstGeom prst="line">
                    <a:avLst/>
                  </a:prstGeom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>
                    <a:stCxn id="23" idx="3"/>
                    <a:endCxn id="22" idx="6"/>
                  </p:cNvCxnSpPr>
                  <p:nvPr/>
                </p:nvCxnSpPr>
                <p:spPr>
                  <a:xfrm flipH="1">
                    <a:off x="9774625" y="5275154"/>
                    <a:ext cx="430007" cy="244775"/>
                  </a:xfrm>
                  <a:prstGeom prst="line">
                    <a:avLst/>
                  </a:prstGeom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Oval 30"/>
                  <p:cNvSpPr/>
                  <p:nvPr/>
                </p:nvSpPr>
                <p:spPr>
                  <a:xfrm>
                    <a:off x="10485584" y="4334306"/>
                    <a:ext cx="240913" cy="2409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r-TR" sz="1100"/>
                  </a:p>
                </p:txBody>
              </p:sp>
              <p:cxnSp>
                <p:nvCxnSpPr>
                  <p:cNvPr id="32" name="Straight Connector 31"/>
                  <p:cNvCxnSpPr>
                    <a:stCxn id="19" idx="6"/>
                    <a:endCxn id="31" idx="1"/>
                  </p:cNvCxnSpPr>
                  <p:nvPr/>
                </p:nvCxnSpPr>
                <p:spPr>
                  <a:xfrm>
                    <a:off x="9462862" y="3946334"/>
                    <a:ext cx="1058002" cy="423254"/>
                  </a:xfrm>
                  <a:prstGeom prst="line">
                    <a:avLst/>
                  </a:prstGeom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" name="Straight Arrow Connector 13"/>
                <p:cNvCxnSpPr/>
                <p:nvPr/>
              </p:nvCxnSpPr>
              <p:spPr>
                <a:xfrm flipV="1">
                  <a:off x="7836004" y="4402311"/>
                  <a:ext cx="280841" cy="381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/>
                <p:nvPr/>
              </p:nvCxnSpPr>
              <p:spPr>
                <a:xfrm flipV="1">
                  <a:off x="8382209" y="4036194"/>
                  <a:ext cx="211033" cy="1967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8296898" y="4614183"/>
                  <a:ext cx="133155" cy="19278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5"/>
              <p:cNvSpPr txBox="1"/>
              <p:nvPr/>
            </p:nvSpPr>
            <p:spPr>
              <a:xfrm>
                <a:off x="7847555" y="4104173"/>
                <a:ext cx="458195" cy="1533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i="1" smtClean="0">
                    <a:solidFill>
                      <a:schemeClr val="bg1">
                        <a:lumMod val="50000"/>
                      </a:schemeClr>
                    </a:solidFill>
                  </a:rPr>
                  <a:t>Bitcoin ağı</a:t>
                </a:r>
                <a:endParaRPr lang="tr-TR" sz="600" i="1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155304" y="5871296"/>
                <a:ext cx="349038" cy="1533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i="1" smtClean="0">
                    <a:solidFill>
                      <a:schemeClr val="bg1">
                        <a:lumMod val="50000"/>
                      </a:schemeClr>
                    </a:solidFill>
                  </a:rPr>
                  <a:t>Düğüm</a:t>
                </a:r>
                <a:endParaRPr lang="tr-TR" sz="600" i="1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9" name="Curved Connector 8"/>
              <p:cNvCxnSpPr>
                <a:stCxn id="6" idx="2"/>
              </p:cNvCxnSpPr>
              <p:nvPr/>
            </p:nvCxnSpPr>
            <p:spPr>
              <a:xfrm rot="5400000">
                <a:off x="7719126" y="4292828"/>
                <a:ext cx="392828" cy="322225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" name="Curved Connector 10"/>
              <p:cNvCxnSpPr/>
              <p:nvPr/>
            </p:nvCxnSpPr>
            <p:spPr>
              <a:xfrm rot="5400000" flipH="1" flipV="1">
                <a:off x="6435219" y="5638363"/>
                <a:ext cx="305094" cy="322140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/>
            <p:cNvSpPr txBox="1"/>
            <p:nvPr/>
          </p:nvSpPr>
          <p:spPr>
            <a:xfrm>
              <a:off x="6502366" y="2838040"/>
              <a:ext cx="598320" cy="27115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none" rtlCol="0">
              <a:spAutoFit/>
            </a:bodyPr>
            <a:lstStyle/>
            <a:p>
              <a:r>
                <a:rPr lang="en-US" sz="600" smtClean="0">
                  <a:solidFill>
                    <a:srgbClr val="FF0000"/>
                  </a:solidFill>
                </a:rPr>
                <a:t>Ahmet</a:t>
              </a:r>
              <a:endParaRPr lang="tr-TR" sz="600">
                <a:solidFill>
                  <a:srgbClr val="FF000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621803" y="1951745"/>
              <a:ext cx="598320" cy="27115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none" rtlCol="0">
              <a:spAutoFit/>
            </a:bodyPr>
            <a:lstStyle/>
            <a:p>
              <a:r>
                <a:rPr lang="en-US" sz="600" smtClean="0">
                  <a:solidFill>
                    <a:srgbClr val="FF0000"/>
                  </a:solidFill>
                </a:rPr>
                <a:t>Ahmet</a:t>
              </a:r>
              <a:endParaRPr lang="tr-TR" sz="600">
                <a:solidFill>
                  <a:srgbClr val="FF000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627019" y="2483385"/>
              <a:ext cx="598320" cy="27115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none" rtlCol="0">
              <a:spAutoFit/>
            </a:bodyPr>
            <a:lstStyle/>
            <a:p>
              <a:r>
                <a:rPr lang="en-US" sz="600" smtClean="0">
                  <a:solidFill>
                    <a:srgbClr val="FF0000"/>
                  </a:solidFill>
                </a:rPr>
                <a:t>Ahmet</a:t>
              </a:r>
              <a:endParaRPr lang="tr-TR" sz="600">
                <a:solidFill>
                  <a:srgbClr val="FF000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734328" y="3127333"/>
              <a:ext cx="598320" cy="27115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none" rtlCol="0">
              <a:spAutoFit/>
            </a:bodyPr>
            <a:lstStyle/>
            <a:p>
              <a:r>
                <a:rPr lang="en-US" sz="600" smtClean="0">
                  <a:solidFill>
                    <a:srgbClr val="FF0000"/>
                  </a:solidFill>
                </a:rPr>
                <a:t>Ahmet</a:t>
              </a:r>
              <a:endParaRPr lang="tr-TR" sz="600">
                <a:solidFill>
                  <a:srgbClr val="FF000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754081" y="4175024"/>
              <a:ext cx="673639" cy="27115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none" rtlCol="0">
              <a:spAutoFit/>
            </a:bodyPr>
            <a:lstStyle/>
            <a:p>
              <a:r>
                <a:rPr lang="en-US" sz="600" smtClean="0">
                  <a:solidFill>
                    <a:srgbClr val="00B050"/>
                  </a:solidFill>
                </a:rPr>
                <a:t>Mehmet</a:t>
              </a:r>
              <a:endParaRPr lang="tr-TR" sz="600">
                <a:solidFill>
                  <a:srgbClr val="00B05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797768" y="4379719"/>
              <a:ext cx="673639" cy="27115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none" rtlCol="0">
              <a:spAutoFit/>
            </a:bodyPr>
            <a:lstStyle/>
            <a:p>
              <a:r>
                <a:rPr lang="en-US" sz="600" smtClean="0">
                  <a:solidFill>
                    <a:srgbClr val="00B050"/>
                  </a:solidFill>
                </a:rPr>
                <a:t>Mehmet</a:t>
              </a:r>
              <a:endParaRPr lang="tr-TR" sz="600">
                <a:solidFill>
                  <a:srgbClr val="00B050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623610" y="3820956"/>
              <a:ext cx="673639" cy="27115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none" rtlCol="0">
              <a:spAutoFit/>
            </a:bodyPr>
            <a:lstStyle/>
            <a:p>
              <a:r>
                <a:rPr lang="en-US" sz="600" smtClean="0">
                  <a:solidFill>
                    <a:srgbClr val="00B050"/>
                  </a:solidFill>
                </a:rPr>
                <a:t>Mehmet</a:t>
              </a:r>
              <a:endParaRPr lang="tr-TR" sz="600">
                <a:solidFill>
                  <a:srgbClr val="00B05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154021" y="2448083"/>
              <a:ext cx="337055" cy="2711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tr-TR" sz="600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371867" y="3599276"/>
              <a:ext cx="337055" cy="2711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tr-TR" sz="600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aphicFrame>
        <p:nvGraphicFramePr>
          <p:cNvPr id="124" name="Tab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295082"/>
              </p:ext>
            </p:extLst>
          </p:nvPr>
        </p:nvGraphicFramePr>
        <p:xfrm>
          <a:off x="967102" y="4404250"/>
          <a:ext cx="1267012" cy="162724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67012">
                  <a:extLst>
                    <a:ext uri="{9D8B030D-6E8A-4147-A177-3AD203B41FA5}">
                      <a16:colId xmlns:a16="http://schemas.microsoft.com/office/drawing/2014/main" val="4249083207"/>
                    </a:ext>
                  </a:extLst>
                </a:gridCol>
              </a:tblGrid>
              <a:tr h="267692">
                <a:tc>
                  <a:txBody>
                    <a:bodyPr/>
                    <a:lstStyle/>
                    <a:p>
                      <a:r>
                        <a:rPr lang="en-US" sz="1200" smtClean="0"/>
                        <a:t>Blok : #</a:t>
                      </a:r>
                      <a:r>
                        <a:rPr lang="en-US" sz="1200" b="0" smtClean="0"/>
                        <a:t>8s95s</a:t>
                      </a:r>
                      <a:r>
                        <a:rPr lang="en-US" sz="1200" smtClean="0"/>
                        <a:t>…</a:t>
                      </a:r>
                      <a:endParaRPr lang="tr-TR" sz="120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2829486220"/>
                  </a:ext>
                </a:extLst>
              </a:tr>
              <a:tr h="267692">
                <a:tc>
                  <a:txBody>
                    <a:bodyPr/>
                    <a:lstStyle/>
                    <a:p>
                      <a:r>
                        <a:rPr lang="en-US" sz="1100" smtClean="0"/>
                        <a:t>Önceki : #</a:t>
                      </a:r>
                      <a:r>
                        <a:rPr lang="en-US" sz="1100" b="0" smtClean="0"/>
                        <a:t>qE456</a:t>
                      </a:r>
                      <a:r>
                        <a:rPr lang="en-US" sz="1100" smtClean="0"/>
                        <a:t>…</a:t>
                      </a:r>
                      <a:endParaRPr lang="tr-TR" sz="110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667069073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r>
                        <a:rPr lang="en-US" sz="1000" b="0" err="1" smtClean="0"/>
                        <a:t>txn</a:t>
                      </a:r>
                      <a:r>
                        <a:rPr lang="en-US" sz="1000" b="0" smtClean="0"/>
                        <a:t> #4245c…</a:t>
                      </a:r>
                      <a:endParaRPr lang="tr-TR" sz="1000" b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306801235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err="1" smtClean="0"/>
                        <a:t>txn</a:t>
                      </a:r>
                      <a:r>
                        <a:rPr lang="en-US" sz="1000" b="0" smtClean="0"/>
                        <a:t> #f45ty…</a:t>
                      </a:r>
                      <a:endParaRPr lang="tr-TR" sz="1000" b="0" smtClean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2182206384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mtClean="0"/>
                        <a:t>….</a:t>
                      </a:r>
                      <a:endParaRPr lang="tr-TR" sz="1000" b="0" smtClean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222356861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000" b="0" smtClean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2441522359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000" b="0" smtClean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615105929"/>
                  </a:ext>
                </a:extLst>
              </a:tr>
            </a:tbl>
          </a:graphicData>
        </a:graphic>
      </p:graphicFrame>
      <p:graphicFrame>
        <p:nvGraphicFramePr>
          <p:cNvPr id="125" name="Table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98352"/>
              </p:ext>
            </p:extLst>
          </p:nvPr>
        </p:nvGraphicFramePr>
        <p:xfrm>
          <a:off x="2670723" y="4404250"/>
          <a:ext cx="1267012" cy="162724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67012">
                  <a:extLst>
                    <a:ext uri="{9D8B030D-6E8A-4147-A177-3AD203B41FA5}">
                      <a16:colId xmlns:a16="http://schemas.microsoft.com/office/drawing/2014/main" val="4249083207"/>
                    </a:ext>
                  </a:extLst>
                </a:gridCol>
              </a:tblGrid>
              <a:tr h="267692">
                <a:tc>
                  <a:txBody>
                    <a:bodyPr/>
                    <a:lstStyle/>
                    <a:p>
                      <a:r>
                        <a:rPr lang="en-US" sz="1200" smtClean="0"/>
                        <a:t>Blok : #</a:t>
                      </a:r>
                      <a:r>
                        <a:rPr lang="en-US" sz="1200" b="0" smtClean="0"/>
                        <a:t>ty54f</a:t>
                      </a:r>
                      <a:r>
                        <a:rPr lang="en-US" sz="1200" smtClean="0"/>
                        <a:t>…</a:t>
                      </a:r>
                      <a:endParaRPr lang="tr-TR" sz="120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2829486220"/>
                  </a:ext>
                </a:extLst>
              </a:tr>
              <a:tr h="267692">
                <a:tc>
                  <a:txBody>
                    <a:bodyPr/>
                    <a:lstStyle/>
                    <a:p>
                      <a:r>
                        <a:rPr lang="en-US" sz="1100" smtClean="0"/>
                        <a:t>Önceki : #</a:t>
                      </a:r>
                      <a:r>
                        <a:rPr lang="en-US" sz="1100" b="0" smtClean="0"/>
                        <a:t>8s95s</a:t>
                      </a:r>
                      <a:r>
                        <a:rPr lang="en-US" sz="1100" smtClean="0"/>
                        <a:t>…</a:t>
                      </a:r>
                      <a:endParaRPr lang="tr-TR" sz="110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667069073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r>
                        <a:rPr lang="en-US" sz="1000" b="0" err="1" smtClean="0"/>
                        <a:t>txn</a:t>
                      </a:r>
                      <a:r>
                        <a:rPr lang="en-US" sz="1000" b="0" smtClean="0"/>
                        <a:t> #rt432…</a:t>
                      </a:r>
                      <a:endParaRPr lang="tr-TR" sz="1000" b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306801235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err="1" smtClean="0"/>
                        <a:t>txn</a:t>
                      </a:r>
                      <a:r>
                        <a:rPr lang="en-US" sz="1000" b="0" smtClean="0"/>
                        <a:t> #1451e…</a:t>
                      </a:r>
                      <a:endParaRPr lang="tr-TR" sz="1000" b="0" smtClean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2182206384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mtClean="0"/>
                        <a:t>txn #as3eE…</a:t>
                      </a:r>
                      <a:endParaRPr lang="tr-TR" sz="1000" b="0" smtClean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222356861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mtClean="0"/>
                        <a:t>…</a:t>
                      </a:r>
                      <a:endParaRPr lang="tr-TR" sz="1000" b="0" smtClean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2441522359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000" b="0" smtClean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615105929"/>
                  </a:ext>
                </a:extLst>
              </a:tr>
            </a:tbl>
          </a:graphicData>
        </a:graphic>
      </p:graphicFrame>
      <p:graphicFrame>
        <p:nvGraphicFramePr>
          <p:cNvPr id="126" name="Table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464272"/>
              </p:ext>
            </p:extLst>
          </p:nvPr>
        </p:nvGraphicFramePr>
        <p:xfrm>
          <a:off x="4367841" y="4404250"/>
          <a:ext cx="1267012" cy="162724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67012">
                  <a:extLst>
                    <a:ext uri="{9D8B030D-6E8A-4147-A177-3AD203B41FA5}">
                      <a16:colId xmlns:a16="http://schemas.microsoft.com/office/drawing/2014/main" val="4249083207"/>
                    </a:ext>
                  </a:extLst>
                </a:gridCol>
              </a:tblGrid>
              <a:tr h="267692">
                <a:tc>
                  <a:txBody>
                    <a:bodyPr/>
                    <a:lstStyle/>
                    <a:p>
                      <a:r>
                        <a:rPr lang="en-US" sz="1200" smtClean="0"/>
                        <a:t>Blok : #</a:t>
                      </a:r>
                      <a:r>
                        <a:rPr lang="en-US" sz="1200" b="0" smtClean="0"/>
                        <a:t>k653u</a:t>
                      </a:r>
                      <a:r>
                        <a:rPr lang="en-US" sz="1200" smtClean="0"/>
                        <a:t>…</a:t>
                      </a:r>
                      <a:endParaRPr lang="tr-TR" sz="120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2829486220"/>
                  </a:ext>
                </a:extLst>
              </a:tr>
              <a:tr h="267692">
                <a:tc>
                  <a:txBody>
                    <a:bodyPr/>
                    <a:lstStyle/>
                    <a:p>
                      <a:r>
                        <a:rPr lang="en-US" sz="1100" smtClean="0"/>
                        <a:t>Önceki : #</a:t>
                      </a:r>
                      <a:r>
                        <a:rPr lang="en-US" sz="1100" b="0" smtClean="0"/>
                        <a:t>ty54f</a:t>
                      </a:r>
                      <a:r>
                        <a:rPr lang="en-US" sz="1100" smtClean="0"/>
                        <a:t>…</a:t>
                      </a:r>
                      <a:endParaRPr lang="tr-TR" sz="110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667069073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r>
                        <a:rPr lang="en-US" sz="1000" b="0" err="1" smtClean="0"/>
                        <a:t>txn</a:t>
                      </a:r>
                      <a:r>
                        <a:rPr lang="en-US" sz="1000" b="0" smtClean="0"/>
                        <a:t> #Gt4rF…</a:t>
                      </a:r>
                      <a:endParaRPr lang="tr-TR" sz="1000" b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306801235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err="1" smtClean="0"/>
                        <a:t>txn</a:t>
                      </a:r>
                      <a:r>
                        <a:rPr lang="en-US" sz="1000" b="0" smtClean="0"/>
                        <a:t> #vcv43…</a:t>
                      </a:r>
                      <a:endParaRPr lang="tr-TR" sz="1000" b="0" smtClean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2182206384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mtClean="0"/>
                        <a:t>txn #h4513…</a:t>
                      </a:r>
                      <a:endParaRPr lang="tr-TR" sz="1000" b="0" smtClean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222356861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mtClean="0"/>
                        <a:t>txn #1wq3r…</a:t>
                      </a:r>
                      <a:endParaRPr lang="tr-TR" sz="1000" b="0" smtClean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2441522359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mtClean="0"/>
                        <a:t>…</a:t>
                      </a:r>
                      <a:endParaRPr lang="tr-TR" sz="1000" b="0" smtClean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615105929"/>
                  </a:ext>
                </a:extLst>
              </a:tr>
            </a:tbl>
          </a:graphicData>
        </a:graphic>
      </p:graphicFrame>
      <p:graphicFrame>
        <p:nvGraphicFramePr>
          <p:cNvPr id="127" name="Table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420445"/>
              </p:ext>
            </p:extLst>
          </p:nvPr>
        </p:nvGraphicFramePr>
        <p:xfrm>
          <a:off x="6288506" y="3383776"/>
          <a:ext cx="1267012" cy="140887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67012">
                  <a:extLst>
                    <a:ext uri="{9D8B030D-6E8A-4147-A177-3AD203B41FA5}">
                      <a16:colId xmlns:a16="http://schemas.microsoft.com/office/drawing/2014/main" val="4249083207"/>
                    </a:ext>
                  </a:extLst>
                </a:gridCol>
              </a:tblGrid>
              <a:tr h="267692">
                <a:tc>
                  <a:txBody>
                    <a:bodyPr/>
                    <a:lstStyle/>
                    <a:p>
                      <a:r>
                        <a:rPr lang="en-US" sz="1200" smtClean="0"/>
                        <a:t>Blok : #</a:t>
                      </a:r>
                      <a:r>
                        <a:rPr lang="en-US" sz="1200" b="0" smtClean="0"/>
                        <a:t>19Uyy</a:t>
                      </a:r>
                      <a:r>
                        <a:rPr lang="en-US" sz="1200" smtClean="0"/>
                        <a:t>…</a:t>
                      </a:r>
                      <a:endParaRPr lang="tr-TR" sz="120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2829486220"/>
                  </a:ext>
                </a:extLst>
              </a:tr>
              <a:tr h="267692">
                <a:tc>
                  <a:txBody>
                    <a:bodyPr/>
                    <a:lstStyle/>
                    <a:p>
                      <a:r>
                        <a:rPr lang="en-US" sz="1100" smtClean="0"/>
                        <a:t>Önceki : #</a:t>
                      </a:r>
                      <a:r>
                        <a:rPr lang="en-US" sz="1100" b="0" smtClean="0"/>
                        <a:t>k653u</a:t>
                      </a:r>
                      <a:r>
                        <a:rPr lang="en-US" sz="1100" smtClean="0"/>
                        <a:t>…</a:t>
                      </a:r>
                      <a:endParaRPr lang="tr-TR" sz="110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667069073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r>
                        <a:rPr lang="en-US" sz="1000" b="0" err="1" smtClean="0"/>
                        <a:t>txn</a:t>
                      </a:r>
                      <a:r>
                        <a:rPr lang="en-US" sz="1000" b="0" smtClean="0"/>
                        <a:t> #fvt56…</a:t>
                      </a:r>
                      <a:endParaRPr lang="tr-TR" sz="1000" b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306801235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err="1" smtClean="0"/>
                        <a:t>txn</a:t>
                      </a:r>
                      <a:r>
                        <a:rPr lang="en-US" sz="1000" b="0" smtClean="0"/>
                        <a:t> #12kIL…</a:t>
                      </a:r>
                      <a:endParaRPr lang="tr-TR" sz="1000" b="0" smtClean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2182206384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000" b="0" smtClean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222356861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000" b="0" smtClean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2441522359"/>
                  </a:ext>
                </a:extLst>
              </a:tr>
            </a:tbl>
          </a:graphicData>
        </a:graphic>
      </p:graphicFrame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004350"/>
              </p:ext>
            </p:extLst>
          </p:nvPr>
        </p:nvGraphicFramePr>
        <p:xfrm>
          <a:off x="6288506" y="5145613"/>
          <a:ext cx="1267012" cy="162724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67012">
                  <a:extLst>
                    <a:ext uri="{9D8B030D-6E8A-4147-A177-3AD203B41FA5}">
                      <a16:colId xmlns:a16="http://schemas.microsoft.com/office/drawing/2014/main" val="4249083207"/>
                    </a:ext>
                  </a:extLst>
                </a:gridCol>
              </a:tblGrid>
              <a:tr h="267692">
                <a:tc>
                  <a:txBody>
                    <a:bodyPr/>
                    <a:lstStyle/>
                    <a:p>
                      <a:r>
                        <a:rPr lang="en-US" sz="1200" smtClean="0"/>
                        <a:t>Blok : #</a:t>
                      </a:r>
                      <a:r>
                        <a:rPr lang="en-US" sz="1200" b="0" smtClean="0"/>
                        <a:t>hy431</a:t>
                      </a:r>
                      <a:r>
                        <a:rPr lang="en-US" sz="1200" smtClean="0"/>
                        <a:t>…</a:t>
                      </a:r>
                      <a:endParaRPr lang="tr-TR" sz="120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2829486220"/>
                  </a:ext>
                </a:extLst>
              </a:tr>
              <a:tr h="267692">
                <a:tc>
                  <a:txBody>
                    <a:bodyPr/>
                    <a:lstStyle/>
                    <a:p>
                      <a:r>
                        <a:rPr lang="en-US" sz="1100" smtClean="0"/>
                        <a:t>Önceki : #</a:t>
                      </a:r>
                      <a:r>
                        <a:rPr lang="en-US" sz="1100" b="0" smtClean="0"/>
                        <a:t>k653u</a:t>
                      </a:r>
                      <a:r>
                        <a:rPr lang="en-US" sz="1100" smtClean="0"/>
                        <a:t>…</a:t>
                      </a:r>
                      <a:endParaRPr lang="tr-TR" sz="110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667069073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r>
                        <a:rPr lang="en-US" sz="1000" b="0" err="1" smtClean="0"/>
                        <a:t>txn</a:t>
                      </a:r>
                      <a:r>
                        <a:rPr lang="en-US" sz="1000" b="0" smtClean="0"/>
                        <a:t> #4245c…</a:t>
                      </a:r>
                      <a:endParaRPr lang="tr-TR" sz="1000" b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306801235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err="1" smtClean="0"/>
                        <a:t>txn</a:t>
                      </a:r>
                      <a:r>
                        <a:rPr lang="en-US" sz="1000" b="0" smtClean="0"/>
                        <a:t> #rg456…</a:t>
                      </a:r>
                      <a:endParaRPr lang="tr-TR" sz="1000" b="0" smtClean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2182206384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mtClean="0"/>
                        <a:t>txn #67gty…</a:t>
                      </a:r>
                      <a:endParaRPr lang="tr-TR" sz="1000" b="0" smtClean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222356861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mtClean="0"/>
                        <a:t>txn #y675H…</a:t>
                      </a:r>
                      <a:endParaRPr lang="tr-TR" sz="1000" b="0" smtClean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2441522359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mtClean="0"/>
                        <a:t>txn #u45h6…</a:t>
                      </a:r>
                      <a:endParaRPr lang="tr-TR" sz="1000" b="0" smtClean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615105929"/>
                  </a:ext>
                </a:extLst>
              </a:tr>
            </a:tbl>
          </a:graphicData>
        </a:graphic>
      </p:graphicFrame>
      <p:cxnSp>
        <p:nvCxnSpPr>
          <p:cNvPr id="129" name="Straight Arrow Connector 128"/>
          <p:cNvCxnSpPr/>
          <p:nvPr/>
        </p:nvCxnSpPr>
        <p:spPr>
          <a:xfrm flipH="1" flipV="1">
            <a:off x="2234114" y="4804827"/>
            <a:ext cx="47121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 flipV="1">
            <a:off x="3945193" y="4804827"/>
            <a:ext cx="47121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7" idx="1"/>
            <a:endCxn id="126" idx="3"/>
          </p:cNvCxnSpPr>
          <p:nvPr/>
        </p:nvCxnSpPr>
        <p:spPr>
          <a:xfrm flipH="1">
            <a:off x="5634853" y="4088212"/>
            <a:ext cx="653653" cy="11296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8" idx="1"/>
            <a:endCxn id="126" idx="3"/>
          </p:cNvCxnSpPr>
          <p:nvPr/>
        </p:nvCxnSpPr>
        <p:spPr>
          <a:xfrm flipH="1" flipV="1">
            <a:off x="5634853" y="5217872"/>
            <a:ext cx="653653" cy="7413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7647021" y="3122166"/>
            <a:ext cx="7296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100" smtClean="0"/>
              <a:t>Düğüm 1</a:t>
            </a:r>
            <a:endParaRPr lang="tr-TR" sz="1100"/>
          </a:p>
        </p:txBody>
      </p:sp>
      <p:sp>
        <p:nvSpPr>
          <p:cNvPr id="151" name="Rectangle 150"/>
          <p:cNvSpPr/>
          <p:nvPr/>
        </p:nvSpPr>
        <p:spPr>
          <a:xfrm>
            <a:off x="7647021" y="4886588"/>
            <a:ext cx="7296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100" smtClean="0"/>
              <a:t>Düğüm 2</a:t>
            </a:r>
            <a:endParaRPr lang="tr-TR" sz="1100"/>
          </a:p>
        </p:txBody>
      </p:sp>
      <p:cxnSp>
        <p:nvCxnSpPr>
          <p:cNvPr id="152" name="Curved Connector 151"/>
          <p:cNvCxnSpPr>
            <a:stCxn id="149" idx="2"/>
            <a:endCxn id="127" idx="3"/>
          </p:cNvCxnSpPr>
          <p:nvPr/>
        </p:nvCxnSpPr>
        <p:spPr>
          <a:xfrm rot="5400000">
            <a:off x="7431474" y="3507821"/>
            <a:ext cx="704436" cy="4563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6" name="Curved Connector 155"/>
          <p:cNvCxnSpPr/>
          <p:nvPr/>
        </p:nvCxnSpPr>
        <p:spPr>
          <a:xfrm rot="5400000">
            <a:off x="7431472" y="5272990"/>
            <a:ext cx="704436" cy="4563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3537060" y="605010"/>
            <a:ext cx="4264302" cy="1665876"/>
            <a:chOff x="1245741" y="1710795"/>
            <a:chExt cx="4264302" cy="1665876"/>
          </a:xfrm>
        </p:grpSpPr>
        <p:sp>
          <p:nvSpPr>
            <p:cNvPr id="141" name="Cloud 140"/>
            <p:cNvSpPr/>
            <p:nvPr/>
          </p:nvSpPr>
          <p:spPr>
            <a:xfrm>
              <a:off x="2419982" y="1710795"/>
              <a:ext cx="3090061" cy="1665876"/>
            </a:xfrm>
            <a:prstGeom prst="cloud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888910" y="2159793"/>
              <a:ext cx="93487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smtClean="0"/>
                <a:t>txn #fvt56…</a:t>
              </a:r>
              <a:endParaRPr lang="tr-TR" sz="110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4184341" y="2801313"/>
              <a:ext cx="9380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sz="1100"/>
                <a:t>txn #12kIL…</a:t>
              </a:r>
              <a:endParaRPr lang="tr-TR" sz="110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964767" y="1849489"/>
              <a:ext cx="97494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/>
                <a:t>txn #4245c…</a:t>
              </a:r>
              <a:endParaRPr lang="tr-TR" sz="110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3162773" y="2944462"/>
              <a:ext cx="95571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sz="1100"/>
                <a:t>txn #rg456…</a:t>
              </a:r>
              <a:endParaRPr lang="tr-TR" sz="110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531401" y="2518003"/>
              <a:ext cx="98456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sz="1100"/>
                <a:t>txn #u45h6…</a:t>
              </a:r>
              <a:endParaRPr lang="tr-TR" sz="110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361839" y="2148782"/>
              <a:ext cx="9925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sz="1100"/>
                <a:t>txn #y675H…</a:t>
              </a:r>
              <a:endParaRPr lang="tr-TR" sz="110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245741" y="3016082"/>
              <a:ext cx="14830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smtClean="0">
                  <a:solidFill>
                    <a:schemeClr val="bg1">
                      <a:lumMod val="50000"/>
                    </a:schemeClr>
                  </a:solidFill>
                </a:rPr>
                <a:t>Kayıt edilmemiş işlemler</a:t>
              </a:r>
              <a:endParaRPr lang="tr-TR" sz="900" i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58" name="Curved Connector 157"/>
            <p:cNvCxnSpPr/>
            <p:nvPr/>
          </p:nvCxnSpPr>
          <p:spPr>
            <a:xfrm rot="5400000" flipH="1" flipV="1">
              <a:off x="2022177" y="2632864"/>
              <a:ext cx="367391" cy="38791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171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NEO Blockchain Turkey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753092"/>
              </p:ext>
            </p:extLst>
          </p:nvPr>
        </p:nvGraphicFramePr>
        <p:xfrm>
          <a:off x="1392571" y="2614919"/>
          <a:ext cx="7675928" cy="211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5223">
                  <a:extLst>
                    <a:ext uri="{9D8B030D-6E8A-4147-A177-3AD203B41FA5}">
                      <a16:colId xmlns:a16="http://schemas.microsoft.com/office/drawing/2014/main" val="1042844037"/>
                    </a:ext>
                  </a:extLst>
                </a:gridCol>
                <a:gridCol w="3120705">
                  <a:extLst>
                    <a:ext uri="{9D8B030D-6E8A-4147-A177-3AD203B41FA5}">
                      <a16:colId xmlns:a16="http://schemas.microsoft.com/office/drawing/2014/main" val="3044252282"/>
                    </a:ext>
                  </a:extLst>
                </a:gridCol>
              </a:tblGrid>
              <a:tr h="325972">
                <a:tc>
                  <a:txBody>
                    <a:bodyPr/>
                    <a:lstStyle/>
                    <a:p>
                      <a:r>
                        <a:rPr lang="en-US" sz="1600" smtClean="0"/>
                        <a:t>SHA256( [İşlemler] + Nonce )</a:t>
                      </a:r>
                      <a:endParaRPr lang="tr-TR" sz="1600"/>
                    </a:p>
                  </a:txBody>
                  <a:tcPr marL="80377" marR="80377" marT="40188" marB="40188"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Hash</a:t>
                      </a:r>
                      <a:endParaRPr lang="tr-TR" sz="1600"/>
                    </a:p>
                  </a:txBody>
                  <a:tcPr marL="80377" marR="80377" marT="40188" marB="40188"/>
                </a:tc>
                <a:extLst>
                  <a:ext uri="{0D108BD9-81ED-4DB2-BD59-A6C34878D82A}">
                    <a16:rowId xmlns:a16="http://schemas.microsoft.com/office/drawing/2014/main" val="1866632274"/>
                  </a:ext>
                </a:extLst>
              </a:tr>
              <a:tr h="325972">
                <a:tc>
                  <a:txBody>
                    <a:bodyPr/>
                    <a:lstStyle/>
                    <a:p>
                      <a:r>
                        <a:rPr lang="en-US" sz="1200" b="0" smtClean="0"/>
                        <a:t>SHA256(txn #4245c…, txn #rg456…, txn #67gty… , </a:t>
                      </a:r>
                      <a:r>
                        <a:rPr lang="en-US" sz="1200" b="0" u="none" smtClean="0"/>
                        <a:t>36784520</a:t>
                      </a:r>
                      <a:r>
                        <a:rPr lang="en-US" sz="1200" b="0" smtClean="0"/>
                        <a:t>)</a:t>
                      </a:r>
                    </a:p>
                  </a:txBody>
                  <a:tcPr marL="80377" marR="80377" marT="40188" marB="4018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rgbClr val="FF0000"/>
                          </a:solidFill>
                        </a:rPr>
                        <a:t>BB40903701AECCEE9A0D0F3E50E76D56197516C182CCC4CFD75D116106E47D6B</a:t>
                      </a:r>
                      <a:endParaRPr lang="tr-TR" sz="1200" b="0" smtClean="0">
                        <a:solidFill>
                          <a:srgbClr val="FF0000"/>
                        </a:solidFill>
                      </a:endParaRPr>
                    </a:p>
                  </a:txBody>
                  <a:tcPr marL="80377" marR="80377" marT="40188" marB="40188"/>
                </a:tc>
                <a:extLst>
                  <a:ext uri="{0D108BD9-81ED-4DB2-BD59-A6C34878D82A}">
                    <a16:rowId xmlns:a16="http://schemas.microsoft.com/office/drawing/2014/main" val="2512691752"/>
                  </a:ext>
                </a:extLst>
              </a:tr>
              <a:tr h="325972">
                <a:tc>
                  <a:txBody>
                    <a:bodyPr/>
                    <a:lstStyle/>
                    <a:p>
                      <a:r>
                        <a:rPr lang="en-US" sz="1200" b="0" smtClean="0"/>
                        <a:t>SHA256(txn #4245c…, txn #rg456…, txn #67gty… , 17689004)</a:t>
                      </a:r>
                    </a:p>
                  </a:txBody>
                  <a:tcPr marL="80377" marR="80377" marT="40188" marB="4018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rgbClr val="FF0000"/>
                          </a:solidFill>
                        </a:rPr>
                        <a:t>76C77A7FCEA7166A309E10C42E6EB74074D60D96F8DADC2BDF86A08684902375</a:t>
                      </a:r>
                      <a:endParaRPr lang="tr-TR" sz="1200" b="0" smtClean="0">
                        <a:solidFill>
                          <a:srgbClr val="FF0000"/>
                        </a:solidFill>
                      </a:endParaRPr>
                    </a:p>
                  </a:txBody>
                  <a:tcPr marL="80377" marR="80377" marT="40188" marB="40188"/>
                </a:tc>
                <a:extLst>
                  <a:ext uri="{0D108BD9-81ED-4DB2-BD59-A6C34878D82A}">
                    <a16:rowId xmlns:a16="http://schemas.microsoft.com/office/drawing/2014/main" val="3451233948"/>
                  </a:ext>
                </a:extLst>
              </a:tr>
              <a:tr h="325972">
                <a:tc>
                  <a:txBody>
                    <a:bodyPr/>
                    <a:lstStyle/>
                    <a:p>
                      <a:r>
                        <a:rPr lang="en-US" sz="1200" b="0" smtClean="0"/>
                        <a:t>SHA256(txn #4245c…, txn #rg456…, txn #67gty… , 03456789)</a:t>
                      </a:r>
                    </a:p>
                  </a:txBody>
                  <a:tcPr marL="80377" marR="80377" marT="40188" marB="4018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rgbClr val="FF0000"/>
                          </a:solidFill>
                        </a:rPr>
                        <a:t>3CF355A77DDA776E5BF888E7E71D2F49DAF02112FA8D9153C361487905E77E4D</a:t>
                      </a:r>
                      <a:endParaRPr lang="tr-TR" sz="1200" b="0" smtClean="0">
                        <a:solidFill>
                          <a:srgbClr val="FF0000"/>
                        </a:solidFill>
                      </a:endParaRPr>
                    </a:p>
                  </a:txBody>
                  <a:tcPr marL="80377" marR="80377" marT="40188" marB="40188"/>
                </a:tc>
                <a:extLst>
                  <a:ext uri="{0D108BD9-81ED-4DB2-BD59-A6C34878D82A}">
                    <a16:rowId xmlns:a16="http://schemas.microsoft.com/office/drawing/2014/main" val="257974837"/>
                  </a:ext>
                </a:extLst>
              </a:tr>
              <a:tr h="325972">
                <a:tc>
                  <a:txBody>
                    <a:bodyPr/>
                    <a:lstStyle/>
                    <a:p>
                      <a:r>
                        <a:rPr lang="en-US" sz="1200" b="0" smtClean="0"/>
                        <a:t>SHA256(txn #4245c…, txn #rg456…, txn #67gty… , </a:t>
                      </a:r>
                      <a:r>
                        <a:rPr lang="en-US" sz="1200" b="0" smtClean="0">
                          <a:solidFill>
                            <a:srgbClr val="00B050"/>
                          </a:solidFill>
                        </a:rPr>
                        <a:t>26799052</a:t>
                      </a:r>
                      <a:r>
                        <a:rPr lang="en-US" sz="1200" b="0" smtClean="0"/>
                        <a:t>)</a:t>
                      </a:r>
                    </a:p>
                  </a:txBody>
                  <a:tcPr marL="80377" marR="80377" marT="40188" marB="4018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smtClean="0">
                          <a:solidFill>
                            <a:srgbClr val="00B050"/>
                          </a:solidFill>
                        </a:rPr>
                        <a:t>0000</a:t>
                      </a:r>
                      <a:r>
                        <a:rPr lang="tr-TR" sz="1200" smtClean="0">
                          <a:solidFill>
                            <a:srgbClr val="00B050"/>
                          </a:solidFill>
                        </a:rPr>
                        <a:t>A58CE8F55BC461834D412DD77EC9A6221A6F519FC653E948177B9E3D580E</a:t>
                      </a:r>
                    </a:p>
                  </a:txBody>
                  <a:tcPr marL="80377" marR="80377" marT="40188" marB="40188"/>
                </a:tc>
                <a:extLst>
                  <a:ext uri="{0D108BD9-81ED-4DB2-BD59-A6C34878D82A}">
                    <a16:rowId xmlns:a16="http://schemas.microsoft.com/office/drawing/2014/main" val="3686814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NEO Blockchain Turkey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332844"/>
              </p:ext>
            </p:extLst>
          </p:nvPr>
        </p:nvGraphicFramePr>
        <p:xfrm>
          <a:off x="1076159" y="2894232"/>
          <a:ext cx="1267012" cy="19577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7012">
                  <a:extLst>
                    <a:ext uri="{9D8B030D-6E8A-4147-A177-3AD203B41FA5}">
                      <a16:colId xmlns:a16="http://schemas.microsoft.com/office/drawing/2014/main" val="4249083207"/>
                    </a:ext>
                  </a:extLst>
                </a:gridCol>
              </a:tblGrid>
              <a:tr h="267692">
                <a:tc>
                  <a:txBody>
                    <a:bodyPr/>
                    <a:lstStyle/>
                    <a:p>
                      <a:r>
                        <a:rPr lang="en-US" sz="1200" smtClean="0"/>
                        <a:t>Blok : #8s95s…</a:t>
                      </a:r>
                      <a:endParaRPr lang="tr-TR" sz="120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2829486220"/>
                  </a:ext>
                </a:extLst>
              </a:tr>
              <a:tr h="267692">
                <a:tc>
                  <a:txBody>
                    <a:bodyPr/>
                    <a:lstStyle/>
                    <a:p>
                      <a:r>
                        <a:rPr lang="en-US" sz="1100" smtClean="0"/>
                        <a:t>Önceki</a:t>
                      </a:r>
                      <a:r>
                        <a:rPr lang="en-US" sz="1100" baseline="0" smtClean="0"/>
                        <a:t> Hash;</a:t>
                      </a:r>
                      <a:endParaRPr lang="tr-TR" sz="110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667069073"/>
                  </a:ext>
                </a:extLst>
              </a:tr>
              <a:tr h="26769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mtClean="0">
                          <a:solidFill>
                            <a:schemeClr val="tx1"/>
                          </a:solidFill>
                        </a:rPr>
                        <a:t>BB40903701AE</a:t>
                      </a:r>
                      <a:r>
                        <a:rPr lang="en-US" sz="1100" b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tr-TR" sz="1100">
                        <a:solidFill>
                          <a:schemeClr val="tx1"/>
                        </a:solidFill>
                      </a:endParaRPr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3598245361"/>
                  </a:ext>
                </a:extLst>
              </a:tr>
              <a:tr h="267692">
                <a:tc>
                  <a:txBody>
                    <a:bodyPr/>
                    <a:lstStyle/>
                    <a:p>
                      <a:r>
                        <a:rPr lang="en-US" sz="1100" smtClean="0"/>
                        <a:t>İşlemler;</a:t>
                      </a:r>
                      <a:endParaRPr lang="tr-TR" sz="110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2717401072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txn</a:t>
                      </a:r>
                      <a:r>
                        <a:rPr lang="en-US" sz="1000" smtClean="0"/>
                        <a:t> #4245c…</a:t>
                      </a:r>
                      <a:endParaRPr lang="tr-TR" sz="1000" b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306801235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txn</a:t>
                      </a:r>
                      <a:r>
                        <a:rPr lang="en-US" sz="1000" smtClean="0"/>
                        <a:t> #f45ty…</a:t>
                      </a:r>
                      <a:endParaRPr lang="tr-TR" sz="1000" b="0" smtClean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2182206384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000" b="0" smtClean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222356861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smtClean="0">
                          <a:solidFill>
                            <a:schemeClr val="tx1"/>
                          </a:solidFill>
                        </a:rPr>
                        <a:t>Nonce : 65811450</a:t>
                      </a:r>
                      <a:endParaRPr lang="tr-TR" sz="1100" b="0" smtClean="0">
                        <a:solidFill>
                          <a:schemeClr val="tx1"/>
                        </a:solidFill>
                      </a:endParaRPr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61510592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390864"/>
              </p:ext>
            </p:extLst>
          </p:nvPr>
        </p:nvGraphicFramePr>
        <p:xfrm>
          <a:off x="2779780" y="2894232"/>
          <a:ext cx="1267012" cy="19577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7012">
                  <a:extLst>
                    <a:ext uri="{9D8B030D-6E8A-4147-A177-3AD203B41FA5}">
                      <a16:colId xmlns:a16="http://schemas.microsoft.com/office/drawing/2014/main" val="4249083207"/>
                    </a:ext>
                  </a:extLst>
                </a:gridCol>
              </a:tblGrid>
              <a:tr h="267692">
                <a:tc>
                  <a:txBody>
                    <a:bodyPr/>
                    <a:lstStyle/>
                    <a:p>
                      <a:r>
                        <a:rPr lang="en-US" sz="1200" smtClean="0"/>
                        <a:t>Blok : #ty54f…</a:t>
                      </a:r>
                      <a:endParaRPr lang="tr-TR" sz="120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2829486220"/>
                  </a:ext>
                </a:extLst>
              </a:tr>
              <a:tr h="267692">
                <a:tc>
                  <a:txBody>
                    <a:bodyPr/>
                    <a:lstStyle/>
                    <a:p>
                      <a:r>
                        <a:rPr lang="en-US" sz="1100" smtClean="0"/>
                        <a:t>Önceki</a:t>
                      </a:r>
                      <a:r>
                        <a:rPr lang="en-US" sz="1100" baseline="0" smtClean="0"/>
                        <a:t> Hash;</a:t>
                      </a:r>
                      <a:endParaRPr lang="tr-TR" sz="110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667069073"/>
                  </a:ext>
                </a:extLst>
              </a:tr>
              <a:tr h="267692">
                <a:tc>
                  <a:txBody>
                    <a:bodyPr/>
                    <a:lstStyle/>
                    <a:p>
                      <a:r>
                        <a:rPr lang="en-US" sz="1000" b="0" smtClean="0">
                          <a:solidFill>
                            <a:schemeClr val="tx1"/>
                          </a:solidFill>
                        </a:rPr>
                        <a:t>76C77A7FCEA…</a:t>
                      </a:r>
                      <a:endParaRPr lang="tr-TR" sz="1000">
                        <a:solidFill>
                          <a:schemeClr val="tx1"/>
                        </a:solidFill>
                      </a:endParaRPr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000374725"/>
                  </a:ext>
                </a:extLst>
              </a:tr>
              <a:tr h="267692">
                <a:tc>
                  <a:txBody>
                    <a:bodyPr/>
                    <a:lstStyle/>
                    <a:p>
                      <a:r>
                        <a:rPr lang="en-US" sz="1100" b="0" smtClean="0"/>
                        <a:t>İşlemler</a:t>
                      </a:r>
                      <a:r>
                        <a:rPr lang="en-US" sz="1100" b="1" smtClean="0"/>
                        <a:t>;</a:t>
                      </a:r>
                      <a:endParaRPr lang="tr-TR" sz="1100" b="1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2138285219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txn</a:t>
                      </a:r>
                      <a:r>
                        <a:rPr lang="en-US" sz="1000" smtClean="0"/>
                        <a:t> #rt432…</a:t>
                      </a:r>
                      <a:endParaRPr lang="tr-TR" sz="1000" b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306801235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txn</a:t>
                      </a:r>
                      <a:r>
                        <a:rPr lang="en-US" sz="1000" smtClean="0"/>
                        <a:t> #1451e…</a:t>
                      </a:r>
                      <a:endParaRPr lang="tr-TR" sz="1000" b="0" smtClean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2182206384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/>
                        <a:t>…</a:t>
                      </a:r>
                      <a:endParaRPr lang="tr-TR" sz="1000" b="0" smtClean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222356861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smtClean="0">
                          <a:solidFill>
                            <a:schemeClr val="tx1"/>
                          </a:solidFill>
                        </a:rPr>
                        <a:t>Nonce : 12258801</a:t>
                      </a:r>
                      <a:endParaRPr lang="tr-TR" sz="1100" b="0" smtClean="0">
                        <a:solidFill>
                          <a:schemeClr val="tx1"/>
                        </a:solidFill>
                      </a:endParaRPr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244152235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142234"/>
              </p:ext>
            </p:extLst>
          </p:nvPr>
        </p:nvGraphicFramePr>
        <p:xfrm>
          <a:off x="4476898" y="2894232"/>
          <a:ext cx="1267012" cy="19577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7012">
                  <a:extLst>
                    <a:ext uri="{9D8B030D-6E8A-4147-A177-3AD203B41FA5}">
                      <a16:colId xmlns:a16="http://schemas.microsoft.com/office/drawing/2014/main" val="4249083207"/>
                    </a:ext>
                  </a:extLst>
                </a:gridCol>
              </a:tblGrid>
              <a:tr h="267692">
                <a:tc>
                  <a:txBody>
                    <a:bodyPr/>
                    <a:lstStyle/>
                    <a:p>
                      <a:r>
                        <a:rPr lang="en-US" sz="1200" smtClean="0"/>
                        <a:t>Blok : #k653u…</a:t>
                      </a:r>
                      <a:endParaRPr lang="tr-TR" sz="120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2829486220"/>
                  </a:ext>
                </a:extLst>
              </a:tr>
              <a:tr h="267692">
                <a:tc>
                  <a:txBody>
                    <a:bodyPr/>
                    <a:lstStyle/>
                    <a:p>
                      <a:r>
                        <a:rPr lang="en-US" sz="1100" smtClean="0"/>
                        <a:t>Önceki</a:t>
                      </a:r>
                      <a:r>
                        <a:rPr lang="en-US" sz="1100" baseline="0" smtClean="0"/>
                        <a:t> Hash;</a:t>
                      </a:r>
                      <a:endParaRPr lang="tr-TR" sz="110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667069073"/>
                  </a:ext>
                </a:extLst>
              </a:tr>
              <a:tr h="267692">
                <a:tc>
                  <a:txBody>
                    <a:bodyPr/>
                    <a:lstStyle/>
                    <a:p>
                      <a:r>
                        <a:rPr lang="en-US" sz="1000" b="0" smtClean="0">
                          <a:solidFill>
                            <a:schemeClr val="tx1"/>
                          </a:solidFill>
                        </a:rPr>
                        <a:t>3CF355A77DD…</a:t>
                      </a:r>
                      <a:endParaRPr lang="tr-TR" sz="1100">
                        <a:solidFill>
                          <a:schemeClr val="tx1"/>
                        </a:solidFill>
                      </a:endParaRPr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3894866808"/>
                  </a:ext>
                </a:extLst>
              </a:tr>
              <a:tr h="267692">
                <a:tc>
                  <a:txBody>
                    <a:bodyPr/>
                    <a:lstStyle/>
                    <a:p>
                      <a:r>
                        <a:rPr lang="en-US" sz="1100" smtClean="0"/>
                        <a:t>İşlemler;</a:t>
                      </a:r>
                      <a:endParaRPr lang="tr-TR" sz="110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562233727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txn</a:t>
                      </a:r>
                      <a:r>
                        <a:rPr lang="en-US" sz="1000" smtClean="0"/>
                        <a:t> #Gt4rF…</a:t>
                      </a:r>
                      <a:endParaRPr lang="tr-TR" sz="1000" b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306801235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txn</a:t>
                      </a:r>
                      <a:r>
                        <a:rPr lang="en-US" sz="1000" smtClean="0"/>
                        <a:t> #vcv43…</a:t>
                      </a:r>
                      <a:endParaRPr lang="tr-TR" sz="1000" b="0" smtClean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2182206384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/>
                        <a:t>…</a:t>
                      </a:r>
                      <a:endParaRPr lang="tr-TR" sz="1000" b="0" smtClean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222356861"/>
                  </a:ext>
                </a:extLst>
              </a:tr>
              <a:tr h="2183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smtClean="0">
                          <a:solidFill>
                            <a:schemeClr val="tx1"/>
                          </a:solidFill>
                        </a:rPr>
                        <a:t>Nonce : 91105265</a:t>
                      </a:r>
                      <a:endParaRPr lang="tr-TR" sz="1100" b="0" smtClean="0">
                        <a:solidFill>
                          <a:schemeClr val="tx1"/>
                        </a:solidFill>
                      </a:endParaRPr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244152235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749801"/>
              </p:ext>
            </p:extLst>
          </p:nvPr>
        </p:nvGraphicFramePr>
        <p:xfrm>
          <a:off x="6242725" y="2898100"/>
          <a:ext cx="1267012" cy="195384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67012">
                  <a:extLst>
                    <a:ext uri="{9D8B030D-6E8A-4147-A177-3AD203B41FA5}">
                      <a16:colId xmlns:a16="http://schemas.microsoft.com/office/drawing/2014/main" val="4249083207"/>
                    </a:ext>
                  </a:extLst>
                </a:gridCol>
              </a:tblGrid>
              <a:tr h="268604">
                <a:tc>
                  <a:txBody>
                    <a:bodyPr/>
                    <a:lstStyle/>
                    <a:p>
                      <a:r>
                        <a:rPr lang="en-US" sz="1200" smtClean="0"/>
                        <a:t>Blok : #</a:t>
                      </a:r>
                      <a:r>
                        <a:rPr lang="en-US" sz="1200" b="0" smtClean="0"/>
                        <a:t>19Uyy</a:t>
                      </a:r>
                      <a:r>
                        <a:rPr lang="en-US" sz="1200" smtClean="0"/>
                        <a:t>…</a:t>
                      </a:r>
                      <a:endParaRPr lang="tr-TR" sz="120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2829486220"/>
                  </a:ext>
                </a:extLst>
              </a:tr>
              <a:tr h="268604">
                <a:tc>
                  <a:txBody>
                    <a:bodyPr/>
                    <a:lstStyle/>
                    <a:p>
                      <a:r>
                        <a:rPr lang="en-US" sz="1100" smtClean="0"/>
                        <a:t>Önceki</a:t>
                      </a:r>
                      <a:r>
                        <a:rPr lang="en-US" sz="1100" baseline="0" smtClean="0"/>
                        <a:t> Hash;</a:t>
                      </a:r>
                      <a:endParaRPr lang="tr-TR" sz="110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667069073"/>
                  </a:ext>
                </a:extLst>
              </a:tr>
              <a:tr h="268604">
                <a:tc>
                  <a:txBody>
                    <a:bodyPr/>
                    <a:lstStyle/>
                    <a:p>
                      <a:r>
                        <a:rPr lang="tr-TR" sz="1000" smtClean="0">
                          <a:solidFill>
                            <a:schemeClr val="tx1"/>
                          </a:solidFill>
                        </a:rPr>
                        <a:t>A58CE8F55BC</a:t>
                      </a:r>
                      <a:r>
                        <a:rPr lang="en-US" sz="100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tr-TR" sz="1000">
                        <a:solidFill>
                          <a:schemeClr val="tx1"/>
                        </a:solidFill>
                      </a:endParaRPr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220466452"/>
                  </a:ext>
                </a:extLst>
              </a:tr>
              <a:tr h="241715">
                <a:tc>
                  <a:txBody>
                    <a:bodyPr/>
                    <a:lstStyle/>
                    <a:p>
                      <a:r>
                        <a:rPr lang="en-US" sz="1100" smtClean="0"/>
                        <a:t>İşlemler;</a:t>
                      </a:r>
                      <a:endParaRPr lang="tr-TR" sz="110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2106256552"/>
                  </a:ext>
                </a:extLst>
              </a:tr>
              <a:tr h="222663">
                <a:tc>
                  <a:txBody>
                    <a:bodyPr/>
                    <a:lstStyle/>
                    <a:p>
                      <a:r>
                        <a:rPr lang="en-US" sz="1000" b="0" smtClean="0"/>
                        <a:t>txn #4245c…</a:t>
                      </a:r>
                      <a:endParaRPr lang="tr-TR" sz="1000" b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306801235"/>
                  </a:ext>
                </a:extLst>
              </a:tr>
              <a:tr h="22266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mtClean="0"/>
                        <a:t>txn #rg456…</a:t>
                      </a:r>
                      <a:endParaRPr lang="tr-TR" sz="1000" b="0" smtClean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2182206384"/>
                  </a:ext>
                </a:extLst>
              </a:tr>
              <a:tr h="22266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mtClean="0"/>
                        <a:t>txn #67gty…</a:t>
                      </a:r>
                      <a:endParaRPr lang="tr-TR" sz="1000" b="0" smtClean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222356861"/>
                  </a:ext>
                </a:extLst>
              </a:tr>
              <a:tr h="2383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smtClean="0">
                          <a:solidFill>
                            <a:schemeClr val="tx1"/>
                          </a:solidFill>
                        </a:rPr>
                        <a:t>Nonce : 26799052</a:t>
                      </a:r>
                      <a:endParaRPr lang="tr-TR" sz="1100" b="0" smtClean="0">
                        <a:solidFill>
                          <a:schemeClr val="tx1"/>
                        </a:solidFill>
                      </a:endParaRPr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2441522359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 flipV="1">
            <a:off x="2343171" y="3294809"/>
            <a:ext cx="47121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054250" y="3294809"/>
            <a:ext cx="47121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5757712" y="3294809"/>
            <a:ext cx="48501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68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NEO Blockchain Turkey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501576" y="2408643"/>
            <a:ext cx="3090061" cy="1665876"/>
            <a:chOff x="2419982" y="1710795"/>
            <a:chExt cx="3090061" cy="1665876"/>
          </a:xfrm>
        </p:grpSpPr>
        <p:sp>
          <p:nvSpPr>
            <p:cNvPr id="7" name="Cloud 6"/>
            <p:cNvSpPr/>
            <p:nvPr/>
          </p:nvSpPr>
          <p:spPr>
            <a:xfrm>
              <a:off x="2419982" y="1710795"/>
              <a:ext cx="3090061" cy="1665876"/>
            </a:xfrm>
            <a:prstGeom prst="cloud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888910" y="2159793"/>
              <a:ext cx="934871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smtClean="0">
                  <a:solidFill>
                    <a:srgbClr val="00B050"/>
                  </a:solidFill>
                </a:rPr>
                <a:t>txn #fvt56…</a:t>
              </a:r>
              <a:br>
                <a:rPr lang="en-US" sz="1100" smtClean="0">
                  <a:solidFill>
                    <a:srgbClr val="00B050"/>
                  </a:solidFill>
                </a:rPr>
              </a:br>
              <a:r>
                <a:rPr lang="en-US" sz="800" smtClean="0"/>
                <a:t>(fee : 0.5)</a:t>
              </a:r>
              <a:endParaRPr lang="tr-TR" sz="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82353" y="2801313"/>
              <a:ext cx="938077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100"/>
                <a:t>txn #12kIL…</a:t>
              </a:r>
              <a:br>
                <a:rPr lang="en-US" sz="1100"/>
              </a:br>
              <a:r>
                <a:rPr lang="en-US" sz="800"/>
                <a:t>(fee : </a:t>
              </a:r>
              <a:r>
                <a:rPr lang="en-US" sz="800" smtClean="0"/>
                <a:t>0.3)</a:t>
              </a:r>
              <a:endParaRPr lang="tr-TR" sz="11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2780" y="1849489"/>
              <a:ext cx="9749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/>
                <a:t>txn #4245c…</a:t>
              </a:r>
              <a:br>
                <a:rPr lang="en-US" sz="1100"/>
              </a:br>
              <a:r>
                <a:rPr lang="en-US" sz="900"/>
                <a:t>(fee : 0.1</a:t>
              </a:r>
              <a:r>
                <a:rPr lang="en-US" sz="900" smtClean="0"/>
                <a:t>)</a:t>
              </a:r>
              <a:endParaRPr lang="tr-TR" sz="11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60786" y="2944462"/>
              <a:ext cx="955711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100"/>
                <a:t>txn #rg456…</a:t>
              </a:r>
              <a:br>
                <a:rPr lang="en-US" sz="1100"/>
              </a:br>
              <a:r>
                <a:rPr lang="en-US" sz="800"/>
                <a:t>(fee : </a:t>
              </a:r>
              <a:r>
                <a:rPr lang="en-US" sz="800" smtClean="0"/>
                <a:t>0.25)</a:t>
              </a:r>
              <a:endParaRPr lang="tr-TR" sz="11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29414" y="2518003"/>
              <a:ext cx="984565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100">
                  <a:solidFill>
                    <a:srgbClr val="00B050"/>
                  </a:solidFill>
                </a:rPr>
                <a:t>txn #u45h6…</a:t>
              </a:r>
              <a:br>
                <a:rPr lang="en-US" sz="1100">
                  <a:solidFill>
                    <a:srgbClr val="00B050"/>
                  </a:solidFill>
                </a:rPr>
              </a:br>
              <a:r>
                <a:rPr lang="en-US" sz="800"/>
                <a:t>(fee : 1</a:t>
              </a:r>
              <a:r>
                <a:rPr lang="en-US" sz="800" smtClean="0"/>
                <a:t>)</a:t>
              </a:r>
              <a:endParaRPr lang="tr-TR" sz="11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59434" y="2148782"/>
              <a:ext cx="992579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100">
                  <a:solidFill>
                    <a:srgbClr val="00B050"/>
                  </a:solidFill>
                </a:rPr>
                <a:t>txn #y675H…</a:t>
              </a:r>
              <a:br>
                <a:rPr lang="en-US" sz="1100">
                  <a:solidFill>
                    <a:srgbClr val="00B050"/>
                  </a:solidFill>
                </a:rPr>
              </a:br>
              <a:r>
                <a:rPr lang="en-US" sz="800"/>
                <a:t>(fee : </a:t>
              </a:r>
              <a:r>
                <a:rPr lang="en-US" sz="800" smtClean="0"/>
                <a:t>0.8)</a:t>
              </a:r>
              <a:endParaRPr lang="tr-TR" sz="1100"/>
            </a:p>
          </p:txBody>
        </p:sp>
      </p:grp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305769"/>
              </p:ext>
            </p:extLst>
          </p:nvPr>
        </p:nvGraphicFramePr>
        <p:xfrm>
          <a:off x="8187932" y="2264658"/>
          <a:ext cx="1267012" cy="195384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67012">
                  <a:extLst>
                    <a:ext uri="{9D8B030D-6E8A-4147-A177-3AD203B41FA5}">
                      <a16:colId xmlns:a16="http://schemas.microsoft.com/office/drawing/2014/main" val="4249083207"/>
                    </a:ext>
                  </a:extLst>
                </a:gridCol>
              </a:tblGrid>
              <a:tr h="268604">
                <a:tc>
                  <a:txBody>
                    <a:bodyPr/>
                    <a:lstStyle/>
                    <a:p>
                      <a:r>
                        <a:rPr lang="en-US" sz="1200" smtClean="0"/>
                        <a:t>Blok : #</a:t>
                      </a:r>
                      <a:r>
                        <a:rPr lang="en-US" sz="1200" b="0" smtClean="0"/>
                        <a:t>19Uyy</a:t>
                      </a:r>
                      <a:r>
                        <a:rPr lang="en-US" sz="1200" smtClean="0"/>
                        <a:t>…</a:t>
                      </a:r>
                      <a:endParaRPr lang="tr-TR" sz="120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2829486220"/>
                  </a:ext>
                </a:extLst>
              </a:tr>
              <a:tr h="268604">
                <a:tc>
                  <a:txBody>
                    <a:bodyPr/>
                    <a:lstStyle/>
                    <a:p>
                      <a:r>
                        <a:rPr lang="en-US" sz="1100" smtClean="0"/>
                        <a:t>Önceki</a:t>
                      </a:r>
                      <a:r>
                        <a:rPr lang="en-US" sz="1100" baseline="0" smtClean="0"/>
                        <a:t> Hash;</a:t>
                      </a:r>
                      <a:endParaRPr lang="tr-TR" sz="110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667069073"/>
                  </a:ext>
                </a:extLst>
              </a:tr>
              <a:tr h="268604">
                <a:tc>
                  <a:txBody>
                    <a:bodyPr/>
                    <a:lstStyle/>
                    <a:p>
                      <a:r>
                        <a:rPr lang="tr-TR" sz="1000" smtClean="0">
                          <a:solidFill>
                            <a:schemeClr val="tx1"/>
                          </a:solidFill>
                        </a:rPr>
                        <a:t>A58CE8F55BC</a:t>
                      </a:r>
                      <a:r>
                        <a:rPr lang="en-US" sz="100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tr-TR" sz="1000">
                        <a:solidFill>
                          <a:schemeClr val="tx1"/>
                        </a:solidFill>
                      </a:endParaRPr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220466452"/>
                  </a:ext>
                </a:extLst>
              </a:tr>
              <a:tr h="241715">
                <a:tc>
                  <a:txBody>
                    <a:bodyPr/>
                    <a:lstStyle/>
                    <a:p>
                      <a:r>
                        <a:rPr lang="en-US" sz="1100" smtClean="0"/>
                        <a:t>İşlemler;</a:t>
                      </a:r>
                      <a:endParaRPr lang="tr-TR" sz="110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2106256552"/>
                  </a:ext>
                </a:extLst>
              </a:tr>
              <a:tr h="222663">
                <a:tc>
                  <a:txBody>
                    <a:bodyPr/>
                    <a:lstStyle/>
                    <a:p>
                      <a:r>
                        <a:rPr lang="en-US" sz="1000" smtClean="0"/>
                        <a:t>txn #u45h6…</a:t>
                      </a:r>
                      <a:endParaRPr lang="tr-TR" sz="1000" b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306801235"/>
                  </a:ext>
                </a:extLst>
              </a:tr>
              <a:tr h="22266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/>
                        <a:t>txn #y675H…</a:t>
                      </a:r>
                      <a:endParaRPr lang="tr-TR" sz="1000" b="0" smtClean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2182206384"/>
                  </a:ext>
                </a:extLst>
              </a:tr>
              <a:tr h="22266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/>
                        <a:t>txn #fvt56…</a:t>
                      </a:r>
                      <a:endParaRPr lang="tr-TR" sz="1000" b="0" smtClean="0"/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1222356861"/>
                  </a:ext>
                </a:extLst>
              </a:tr>
              <a:tr h="2383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smtClean="0">
                          <a:solidFill>
                            <a:schemeClr val="tx1"/>
                          </a:solidFill>
                        </a:rPr>
                        <a:t>Nonce : 26799052</a:t>
                      </a:r>
                      <a:endParaRPr lang="tr-TR" sz="1100" b="0" smtClean="0">
                        <a:solidFill>
                          <a:schemeClr val="tx1"/>
                        </a:solidFill>
                      </a:endParaRPr>
                    </a:p>
                  </a:txBody>
                  <a:tcPr marL="64190" marR="64190" marT="32095" marB="32095"/>
                </a:tc>
                <a:extLst>
                  <a:ext uri="{0D108BD9-81ED-4DB2-BD59-A6C34878D82A}">
                    <a16:rowId xmlns:a16="http://schemas.microsoft.com/office/drawing/2014/main" val="2441522359"/>
                  </a:ext>
                </a:extLst>
              </a:tr>
            </a:tbl>
          </a:graphicData>
        </a:graphic>
      </p:graphicFrame>
      <p:sp>
        <p:nvSpPr>
          <p:cNvPr id="17" name="Right Arrow 16"/>
          <p:cNvSpPr/>
          <p:nvPr/>
        </p:nvSpPr>
        <p:spPr>
          <a:xfrm>
            <a:off x="7717886" y="2889727"/>
            <a:ext cx="385893" cy="464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130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NEO Blockchain Turkey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68351" y="3165717"/>
            <a:ext cx="1267012" cy="14535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n-5</a:t>
            </a:r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3192634" y="3165717"/>
            <a:ext cx="1267012" cy="1453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</a:t>
            </a:r>
            <a:r>
              <a:rPr lang="en-US" smtClean="0"/>
              <a:t>-4</a:t>
            </a:r>
            <a:endParaRPr lang="tr-TR"/>
          </a:p>
        </p:txBody>
      </p:sp>
      <p:sp>
        <p:nvSpPr>
          <p:cNvPr id="8" name="Rectangle 7"/>
          <p:cNvSpPr/>
          <p:nvPr/>
        </p:nvSpPr>
        <p:spPr>
          <a:xfrm>
            <a:off x="4916917" y="3165717"/>
            <a:ext cx="1267012" cy="14535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n-3</a:t>
            </a:r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6641200" y="3165717"/>
            <a:ext cx="1267012" cy="14535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</a:t>
            </a:r>
            <a:r>
              <a:rPr lang="en-US" smtClean="0"/>
              <a:t>-2</a:t>
            </a:r>
            <a:endParaRPr lang="tr-TR"/>
          </a:p>
        </p:txBody>
      </p:sp>
      <p:sp>
        <p:nvSpPr>
          <p:cNvPr id="10" name="Rectangle 9"/>
          <p:cNvSpPr/>
          <p:nvPr/>
        </p:nvSpPr>
        <p:spPr>
          <a:xfrm>
            <a:off x="8365483" y="3154261"/>
            <a:ext cx="1267012" cy="14535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n-1</a:t>
            </a:r>
            <a:endParaRPr lang="tr-TR"/>
          </a:p>
        </p:txBody>
      </p:sp>
      <p:sp>
        <p:nvSpPr>
          <p:cNvPr id="11" name="Rectangle 10"/>
          <p:cNvSpPr/>
          <p:nvPr/>
        </p:nvSpPr>
        <p:spPr>
          <a:xfrm>
            <a:off x="10089766" y="3154261"/>
            <a:ext cx="1267012" cy="14535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</a:t>
            </a:r>
            <a:endParaRPr lang="tr-TR"/>
          </a:p>
        </p:txBody>
      </p:sp>
      <p:cxnSp>
        <p:nvCxnSpPr>
          <p:cNvPr id="13" name="Straight Arrow Connector 12"/>
          <p:cNvCxnSpPr>
            <a:stCxn id="11" idx="1"/>
            <a:endCxn id="10" idx="3"/>
          </p:cNvCxnSpPr>
          <p:nvPr/>
        </p:nvCxnSpPr>
        <p:spPr>
          <a:xfrm flipH="1">
            <a:off x="9632495" y="3881019"/>
            <a:ext cx="45727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1"/>
            <a:endCxn id="9" idx="3"/>
          </p:cNvCxnSpPr>
          <p:nvPr/>
        </p:nvCxnSpPr>
        <p:spPr>
          <a:xfrm flipH="1">
            <a:off x="7908212" y="3881019"/>
            <a:ext cx="457271" cy="1145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1"/>
            <a:endCxn id="8" idx="3"/>
          </p:cNvCxnSpPr>
          <p:nvPr/>
        </p:nvCxnSpPr>
        <p:spPr>
          <a:xfrm flipH="1">
            <a:off x="6183929" y="3892475"/>
            <a:ext cx="45727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1"/>
            <a:endCxn id="7" idx="3"/>
          </p:cNvCxnSpPr>
          <p:nvPr/>
        </p:nvCxnSpPr>
        <p:spPr>
          <a:xfrm flipH="1">
            <a:off x="4459646" y="3892475"/>
            <a:ext cx="45727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1"/>
            <a:endCxn id="6" idx="3"/>
          </p:cNvCxnSpPr>
          <p:nvPr/>
        </p:nvCxnSpPr>
        <p:spPr>
          <a:xfrm flipH="1">
            <a:off x="2735363" y="3892475"/>
            <a:ext cx="45727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727806" y="4619233"/>
            <a:ext cx="1628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smtClean="0"/>
              <a:t>Daha az güvenli</a:t>
            </a:r>
            <a:endParaRPr lang="tr-TR" sz="1600"/>
          </a:p>
        </p:txBody>
      </p:sp>
      <p:sp>
        <p:nvSpPr>
          <p:cNvPr id="27" name="TextBox 26"/>
          <p:cNvSpPr txBox="1"/>
          <p:nvPr/>
        </p:nvSpPr>
        <p:spPr>
          <a:xfrm>
            <a:off x="1385729" y="4619233"/>
            <a:ext cx="1739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Daha çok güvenli</a:t>
            </a:r>
            <a:endParaRPr lang="tr-TR" sz="1600"/>
          </a:p>
        </p:txBody>
      </p:sp>
    </p:spTree>
    <p:extLst>
      <p:ext uri="{BB962C8B-B14F-4D97-AF65-F5344CB8AC3E}">
        <p14:creationId xmlns:p14="http://schemas.microsoft.com/office/powerpoint/2010/main" val="203514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solidFill>
                  <a:srgbClr val="90C226"/>
                </a:solidFill>
              </a:rPr>
              <a:t>NEO Akıllı Ekonomi</a:t>
            </a:r>
            <a:endParaRPr lang="en-CA">
              <a:solidFill>
                <a:srgbClr val="90C226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677334" y="1801907"/>
            <a:ext cx="10116172" cy="42394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smtClean="0"/>
              <a:t>NEO ile amaçlanan; </a:t>
            </a:r>
          </a:p>
          <a:p>
            <a:pPr lvl="2"/>
            <a:r>
              <a:rPr lang="it-IT" smtClean="0"/>
              <a:t>Blokzincir teknoloji ve dijital kimlikler ile varlıkların dijitalize edilmesi,</a:t>
            </a:r>
          </a:p>
          <a:p>
            <a:pPr lvl="2"/>
            <a:r>
              <a:rPr lang="it-IT" smtClean="0"/>
              <a:t>Akıllı sözleşmelerin kullanımı ile dijital varlıkların yönetilmesi, </a:t>
            </a:r>
          </a:p>
          <a:p>
            <a:pPr lvl="2"/>
            <a:r>
              <a:rPr lang="it-IT" smtClean="0"/>
              <a:t>Dağıtık bir ağ ile «akıllı ekonomi» gerçekleştirmek.</a:t>
            </a:r>
          </a:p>
          <a:p>
            <a:pPr lvl="1"/>
            <a:r>
              <a:rPr lang="it-IT" smtClean="0"/>
              <a:t>Gerçek varlıkların dijitalleştirilmesi ve yönetilmesi için bir platform.</a:t>
            </a:r>
          </a:p>
          <a:p>
            <a:pPr lvl="1"/>
            <a:r>
              <a:rPr lang="it-IT" smtClean="0"/>
              <a:t>Kullanıcılar birden çok varlık türünüe kayıt edebilir, takas ve ticaretini yapabilir. </a:t>
            </a:r>
          </a:p>
          <a:p>
            <a:pPr lvl="1"/>
            <a:r>
              <a:rPr lang="it-IT" smtClean="0"/>
              <a:t>İki tür dijital varlık vardır; Global varlıklar, sözleşme varlıkları.</a:t>
            </a:r>
          </a:p>
          <a:p>
            <a:pPr marL="457200" lvl="1" indent="0">
              <a:buNone/>
            </a:pPr>
            <a:endParaRPr lang="it-IT" smtClean="0"/>
          </a:p>
          <a:p>
            <a:pPr marL="457200" lvl="1" indent="0">
              <a:buNone/>
            </a:pPr>
            <a:endParaRPr lang="it-IT"/>
          </a:p>
          <a:p>
            <a:pPr marL="457200" lvl="1" indent="0">
              <a:buNone/>
            </a:pPr>
            <a:endParaRPr lang="it-IT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04" y="4217009"/>
            <a:ext cx="5861928" cy="264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8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NEO Blockchain Turkey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25823132"/>
              </p:ext>
            </p:extLst>
          </p:nvPr>
        </p:nvGraphicFramePr>
        <p:xfrm>
          <a:off x="1409349" y="1115736"/>
          <a:ext cx="6628235" cy="3906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28028" y="2607501"/>
            <a:ext cx="17908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Her 2016 blokta bir </a:t>
            </a:r>
          </a:p>
          <a:p>
            <a:pPr algn="ctr"/>
            <a:r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(yaklaşık iki hafta)</a:t>
            </a:r>
          </a:p>
          <a:p>
            <a:pPr algn="ctr"/>
            <a:r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tekrar hesaplanır</a:t>
            </a:r>
            <a:endParaRPr lang="tr-TR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71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Kaynaklar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2434"/>
            <a:ext cx="10304431" cy="5487333"/>
          </a:xfrm>
        </p:spPr>
        <p:txBody>
          <a:bodyPr>
            <a:normAutofit/>
          </a:bodyPr>
          <a:lstStyle/>
          <a:p>
            <a:r>
              <a:rPr lang="en-US"/>
              <a:t>Bitcoin: A Peer-to-Peer Electronic Cash System</a:t>
            </a:r>
            <a:r>
              <a:rPr lang="en-CA"/>
              <a:t/>
            </a:r>
            <a:br>
              <a:rPr lang="en-CA"/>
            </a:br>
            <a:r>
              <a:rPr lang="en-CA" smtClean="0">
                <a:hlinkClick r:id="rId2"/>
              </a:rPr>
              <a:t>https://bitcoin.org/bitcoin.pdf</a:t>
            </a:r>
            <a:r>
              <a:rPr lang="en-CA" smtClean="0"/>
              <a:t> </a:t>
            </a:r>
            <a:endParaRPr lang="en-CA"/>
          </a:p>
          <a:p>
            <a:r>
              <a:rPr lang="en-US"/>
              <a:t>How Bitcoin Works Under the </a:t>
            </a:r>
            <a:r>
              <a:rPr lang="en-US" smtClean="0"/>
              <a:t>Hood?</a:t>
            </a:r>
            <a:r>
              <a:rPr lang="en-CA" smtClean="0"/>
              <a:t/>
            </a:r>
            <a:br>
              <a:rPr lang="en-CA" smtClean="0"/>
            </a:br>
            <a:r>
              <a:rPr lang="en-US" altLang="zh-CN" smtClean="0">
                <a:hlinkClick r:id="rId3"/>
              </a:rPr>
              <a:t>http://www.imponderablethings.com/</a:t>
            </a:r>
            <a:endParaRPr lang="en-CA" smtClean="0"/>
          </a:p>
          <a:p>
            <a:r>
              <a:rPr lang="en-US"/>
              <a:t>How Does the Blockchain Work</a:t>
            </a:r>
            <a:r>
              <a:rPr lang="en-US" smtClean="0"/>
              <a:t>?</a:t>
            </a:r>
            <a:r>
              <a:rPr lang="en-CA"/>
              <a:t/>
            </a:r>
            <a:br>
              <a:rPr lang="en-CA"/>
            </a:br>
            <a:r>
              <a:rPr lang="en-CA">
                <a:hlinkClick r:id="rId4"/>
              </a:rPr>
              <a:t>https://www.youtube.com/watch?time_continue=3&amp;v=th7jZlmoZBc</a:t>
            </a:r>
            <a:r>
              <a:rPr lang="en-CA"/>
              <a:t> </a:t>
            </a:r>
            <a:br>
              <a:rPr lang="en-CA"/>
            </a:b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2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solidFill>
                  <a:srgbClr val="90C226"/>
                </a:solidFill>
              </a:rPr>
              <a:t>NEO Ekonomik Modeli</a:t>
            </a:r>
            <a:endParaRPr lang="en-CA">
              <a:solidFill>
                <a:srgbClr val="90C226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677334" y="1801907"/>
            <a:ext cx="10116172" cy="42394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it-IT" smtClean="0"/>
              <a:t>NEO Blokzincirinde iki kripto para birimi vardır; NEO ve Gas</a:t>
            </a:r>
          </a:p>
          <a:p>
            <a:pPr lvl="1"/>
            <a:r>
              <a:rPr lang="it-IT" smtClean="0"/>
              <a:t>NEO, toplamda 100 milyon adet üretilmiştir. </a:t>
            </a:r>
          </a:p>
          <a:p>
            <a:pPr lvl="1"/>
            <a:r>
              <a:rPr lang="it-IT" smtClean="0"/>
              <a:t>Blokzincir ağı üzerinde yönetim hakkı sağlar.</a:t>
            </a:r>
          </a:p>
          <a:p>
            <a:pPr lvl="1"/>
            <a:r>
              <a:rPr lang="it-IT" smtClean="0"/>
              <a:t>Mutabakata katılacak düğümlerin belirlenmesinde oy hakkı sağlar; </a:t>
            </a:r>
          </a:p>
          <a:p>
            <a:pPr lvl="1"/>
            <a:r>
              <a:rPr lang="it-IT" smtClean="0"/>
              <a:t>Blokzincir ağ parametrelerinin (ücretler gibi) belirlenmesinde oy hakkı sağlar</a:t>
            </a:r>
          </a:p>
          <a:p>
            <a:pPr lvl="1"/>
            <a:r>
              <a:rPr lang="it-IT" smtClean="0"/>
              <a:t>NEO sahipleri ellerindeki token oranınca oy hakkına sahip olur. </a:t>
            </a:r>
          </a:p>
          <a:p>
            <a:pPr lvl="1"/>
            <a:r>
              <a:rPr lang="it-IT" smtClean="0"/>
              <a:t>NEO tokenları bölünemeze ve en küçük birim 1 dir. </a:t>
            </a:r>
            <a:r>
              <a:rPr lang="it-IT" smtClean="0"/>
              <a:t> </a:t>
            </a:r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39329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solidFill>
                  <a:srgbClr val="90C226"/>
                </a:solidFill>
              </a:rPr>
              <a:t>NEO Ekonomik Modeli</a:t>
            </a:r>
            <a:endParaRPr lang="en-CA">
              <a:solidFill>
                <a:srgbClr val="90C226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677334" y="1801907"/>
            <a:ext cx="10116172" cy="42394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smtClean="0"/>
              <a:t>GAS ise NEO blokzincirindeki kaynakların kullanımı için yakıt tokenı.</a:t>
            </a:r>
          </a:p>
          <a:p>
            <a:pPr lvl="1"/>
            <a:r>
              <a:rPr lang="it-IT" smtClean="0"/>
              <a:t>Her bir NEO ya denk gelecek şekilde toplamda 100 milyon adet </a:t>
            </a:r>
            <a:r>
              <a:rPr lang="it-IT" u="sng" smtClean="0"/>
              <a:t>üretilecektir</a:t>
            </a:r>
            <a:r>
              <a:rPr lang="it-IT" smtClean="0"/>
              <a:t>.</a:t>
            </a:r>
          </a:p>
          <a:p>
            <a:pPr lvl="1"/>
            <a:r>
              <a:rPr lang="it-IT" smtClean="0"/>
              <a:t>Akıllı kontratların çalıştırılması GAS ile ücretlendirilir.</a:t>
            </a:r>
          </a:p>
          <a:p>
            <a:pPr lvl="1"/>
            <a:r>
              <a:rPr lang="it-IT" smtClean="0"/>
              <a:t>Düğümler için teşvik oluşturur ve kaynakların kötüye kullanımını engeller. </a:t>
            </a:r>
          </a:p>
          <a:p>
            <a:pPr lvl="1"/>
            <a:r>
              <a:rPr lang="it-IT" smtClean="0"/>
              <a:t>GAS bölünebilirdir ve en küçük birimi 1/10.000.000 dur. [TODO : En küçük birim]</a:t>
            </a:r>
          </a:p>
          <a:p>
            <a:pPr lvl="1"/>
            <a:r>
              <a:rPr lang="it-IT" smtClean="0"/>
              <a:t>22 yıl boyunca kademeli olarak NEO sahiplerine dağıtılır. </a:t>
            </a:r>
          </a:p>
          <a:p>
            <a:pPr lvl="1"/>
            <a:r>
              <a:rPr lang="it-IT" smtClean="0"/>
              <a:t>NEO sahipleri ellrinde NEO oranında her blokta belli bir oranda GAS elde eder. [TODO : Hesaplama]</a:t>
            </a:r>
          </a:p>
          <a:p>
            <a:pPr lvl="1"/>
            <a:r>
              <a:rPr lang="it-IT" smtClean="0"/>
              <a:t>NEO’lar transfer edilirse sonraki bloklarda GAS lar yeni hesaba tanımlanır. </a:t>
            </a:r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124320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solidFill>
                  <a:srgbClr val="90C226"/>
                </a:solidFill>
              </a:rPr>
              <a:t>NEO Ekonomik Modeli</a:t>
            </a:r>
            <a:endParaRPr lang="en-CA">
              <a:solidFill>
                <a:srgbClr val="90C226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677333" y="1801907"/>
            <a:ext cx="6402339" cy="42394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/>
              <a:t>GAS Ücretleri</a:t>
            </a:r>
          </a:p>
          <a:p>
            <a:pPr lvl="2"/>
            <a:r>
              <a:rPr lang="it-IT"/>
              <a:t>Kontrat sahibimi : 0.2 GAS</a:t>
            </a:r>
          </a:p>
          <a:p>
            <a:pPr lvl="2"/>
            <a:r>
              <a:rPr lang="it-IT"/>
              <a:t>Kontrat Yayınlama : 500 GAS</a:t>
            </a:r>
          </a:p>
          <a:p>
            <a:pPr lvl="2"/>
            <a:r>
              <a:rPr lang="it-IT"/>
              <a:t>Veri depolama : 1 GAS (KB </a:t>
            </a:r>
            <a:r>
              <a:rPr lang="it-IT"/>
              <a:t>başına</a:t>
            </a:r>
            <a:r>
              <a:rPr lang="it-IT" smtClean="0"/>
              <a:t>)</a:t>
            </a:r>
          </a:p>
          <a:p>
            <a:pPr lvl="1"/>
            <a:r>
              <a:rPr lang="it-IT"/>
              <a:t>NEO sahipleri ellerindeki miktar oranınca oylama yaparak GAS ücretlerini belirlerler.</a:t>
            </a:r>
          </a:p>
          <a:p>
            <a:pPr lvl="1"/>
            <a:r>
              <a:rPr lang="it-IT"/>
              <a:t>Kullanıcı deneyimi için belli bir miktara kadar ücretsizdir. </a:t>
            </a:r>
          </a:p>
          <a:p>
            <a:pPr lvl="1"/>
            <a:r>
              <a:rPr lang="it-IT"/>
              <a:t>NEO sahipleri oylama ile GAS ücretlendirmesi için bir minimum değer belirler. </a:t>
            </a:r>
          </a:p>
          <a:p>
            <a:pPr lvl="1"/>
            <a:r>
              <a:rPr lang="it-IT"/>
              <a:t>Şu an ilk 10 GAS a kadar kaynak kullanımı ücretlendirilmez. </a:t>
            </a:r>
          </a:p>
          <a:p>
            <a:pPr lvl="1"/>
            <a:endParaRPr lang="it-I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982" y="1801907"/>
            <a:ext cx="5194981" cy="40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2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solidFill>
                  <a:srgbClr val="90C226"/>
                </a:solidFill>
              </a:rPr>
              <a:t>NEO Ekonomik Modeli</a:t>
            </a:r>
            <a:endParaRPr lang="en-CA">
              <a:solidFill>
                <a:srgbClr val="90C226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677334" y="1801907"/>
            <a:ext cx="5438240" cy="42394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smtClean="0"/>
              <a:t>NEO ve GAS bir çok kripto borsasında al/sat yapılabilmektedir. </a:t>
            </a:r>
          </a:p>
          <a:p>
            <a:pPr lvl="1"/>
            <a:r>
              <a:rPr lang="it-IT" smtClean="0"/>
              <a:t>12 Mayıs itibariyle;</a:t>
            </a:r>
          </a:p>
          <a:p>
            <a:pPr lvl="2"/>
            <a:r>
              <a:rPr lang="it-IT" smtClean="0"/>
              <a:t>1 NEO : [TODO]$, 65 [TODO] milyon dolaşımdadır</a:t>
            </a:r>
          </a:p>
          <a:p>
            <a:pPr lvl="2"/>
            <a:r>
              <a:rPr lang="it-IT" smtClean="0"/>
              <a:t>1 GAS : [TODO]$, ~10 milyon dolaşımdadır.</a:t>
            </a:r>
            <a:endParaRPr lang="it-IT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0" r="38455"/>
          <a:stretch/>
        </p:blipFill>
        <p:spPr>
          <a:xfrm>
            <a:off x="5930659" y="1863288"/>
            <a:ext cx="6190481" cy="2252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7" r="38301"/>
          <a:stretch/>
        </p:blipFill>
        <p:spPr>
          <a:xfrm>
            <a:off x="5930659" y="4232100"/>
            <a:ext cx="6205923" cy="227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1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solidFill>
                  <a:srgbClr val="90C226"/>
                </a:solidFill>
              </a:rPr>
              <a:t>NEO Dağıtım Mekanizması</a:t>
            </a:r>
            <a:endParaRPr lang="en-CA">
              <a:solidFill>
                <a:srgbClr val="90C226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677334" y="1801907"/>
            <a:ext cx="10116172" cy="423945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smtClean="0"/>
              <a:t>100 milyon NEO dağıtım için iki parçaya bölünmüştür; </a:t>
            </a:r>
          </a:p>
          <a:p>
            <a:pPr lvl="1"/>
            <a:r>
              <a:rPr lang="it-IT" smtClean="0"/>
              <a:t>İlk 50 milyon kitle fonlaması sırasında NEO destekçilerine dağıtılmıştır. </a:t>
            </a:r>
          </a:p>
          <a:p>
            <a:pPr lvl="1"/>
            <a:r>
              <a:rPr lang="it-IT" smtClean="0"/>
              <a:t>İkinic 50 milyon ise geliştirmeler, blokzincir ağının yönetimi ve bakımı için tutulmaktadır.</a:t>
            </a:r>
          </a:p>
          <a:p>
            <a:pPr lvl="1"/>
            <a:r>
              <a:rPr lang="it-IT" smtClean="0"/>
              <a:t>İkinici 50 milyon Ekim 2017 ye kadar kitlenmiş, daha sonrasında da borsalara girmemiştir. </a:t>
            </a:r>
          </a:p>
          <a:p>
            <a:pPr lvl="2"/>
            <a:r>
              <a:rPr lang="it-IT" smtClean="0"/>
              <a:t>10 milyon NEO geliştiricilerini ve NEO konseyini motive etmek için,</a:t>
            </a:r>
          </a:p>
          <a:p>
            <a:pPr lvl="2"/>
            <a:r>
              <a:rPr lang="it-IT" smtClean="0"/>
              <a:t>10 milyon NEO ekosistemindeki geliştiricileri desteklemek için,</a:t>
            </a:r>
          </a:p>
          <a:p>
            <a:pPr lvl="2"/>
            <a:r>
              <a:rPr lang="it-IT" smtClean="0"/>
              <a:t>15 milyon NEO konseyinin sahip olduğu ve NEO projelerinde kullanılar diğer blokzincir projelerine,</a:t>
            </a:r>
          </a:p>
          <a:p>
            <a:pPr lvl="2"/>
            <a:r>
              <a:rPr lang="it-IT" smtClean="0"/>
              <a:t>15 milyon beklenmedik olaylar için,</a:t>
            </a:r>
          </a:p>
          <a:p>
            <a:pPr lvl="1"/>
            <a:r>
              <a:rPr lang="it-IT" smtClean="0"/>
              <a:t>Yıllık kullanılan NEO’lar 15 milyonu geçemez.</a:t>
            </a:r>
          </a:p>
          <a:p>
            <a:pPr lvl="1"/>
            <a:endParaRPr lang="it-IT"/>
          </a:p>
          <a:p>
            <a:pPr lvl="1"/>
            <a:r>
              <a:rPr lang="it-IT" smtClean="0"/>
              <a:t>GAS başlangıçta sıfır adettir ve her blok ile üretilmektedir. </a:t>
            </a:r>
          </a:p>
          <a:p>
            <a:pPr lvl="1"/>
            <a:r>
              <a:rPr lang="it-IT" smtClean="0"/>
              <a:t>Her blok arasındaki 15-20 saniyelik süre ile, yılda 2 milyon GAS üretilir. </a:t>
            </a:r>
          </a:p>
          <a:p>
            <a:pPr lvl="1"/>
            <a:r>
              <a:rPr lang="it-IT" smtClean="0"/>
              <a:t>GAS’ların dağıtılması için, NEO ların cüzdanda bulunması yeterli. </a:t>
            </a:r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20060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solidFill>
                  <a:srgbClr val="90C226"/>
                </a:solidFill>
              </a:rPr>
              <a:t>NEO</a:t>
            </a:r>
            <a:endParaRPr lang="en-CA">
              <a:solidFill>
                <a:srgbClr val="90C226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677334" y="1801907"/>
            <a:ext cx="10116172" cy="42394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smtClean="0"/>
              <a:t>f</a:t>
            </a:r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99917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75a4ab1f-be6e-4d4b-9f62-20f7da7b6fde" Revision="1" Stencil="System.MyShapes" StencilVersion="1.0"/>
</Control>
</file>

<file path=customXml/item2.xml><?xml version="1.0" encoding="utf-8"?>
<Control xmlns="http://schemas.microsoft.com/VisualStudio/2011/storyboarding/control">
  <Id Name="75a4ab1f-be6e-4d4b-9f62-20f7da7b6fde" Revision="1" Stencil="System.MyShapes" StencilVersion="1.0"/>
</Control>
</file>

<file path=customXml/item3.xml><?xml version="1.0" encoding="utf-8"?>
<Control xmlns="http://schemas.microsoft.com/VisualStudio/2011/storyboarding/control">
  <Id Name="75a4ab1f-be6e-4d4b-9f62-20f7da7b6fde" Revision="1" Stencil="System.MyShapes" StencilVersion="1.0"/>
</Control>
</file>

<file path=customXml/item4.xml><?xml version="1.0" encoding="utf-8"?>
<Control xmlns="http://schemas.microsoft.com/VisualStudio/2011/storyboarding/control">
  <Id Name="75a4ab1f-be6e-4d4b-9f62-20f7da7b6fde" Revision="1" Stencil="System.MyShapes" StencilVersion="1.0"/>
</Control>
</file>

<file path=customXml/itemProps1.xml><?xml version="1.0" encoding="utf-8"?>
<ds:datastoreItem xmlns:ds="http://schemas.openxmlformats.org/officeDocument/2006/customXml" ds:itemID="{9BCF7FBD-4049-4AAA-BDC0-B424B70A95C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0C6F35B-B971-41A1-82AA-69F945BF604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05AE4D5F-2CC7-43F1-BDE3-E821EC4146A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EBB84D0-E7A3-4EC2-B413-21ED0A7C1B9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18663</TotalTime>
  <Words>2192</Words>
  <Application>Microsoft Office PowerPoint</Application>
  <PresentationFormat>Widescreen</PresentationFormat>
  <Paragraphs>519</Paragraphs>
  <Slides>31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华文新魏</vt:lpstr>
      <vt:lpstr>Trebuchet MS</vt:lpstr>
      <vt:lpstr>Wingdings 3</vt:lpstr>
      <vt:lpstr>Facet</vt:lpstr>
      <vt:lpstr>NEO Blockchain TURKEY</vt:lpstr>
      <vt:lpstr>NEO Blokzinciri Nedir?</vt:lpstr>
      <vt:lpstr>NEO Akıllı Ekonomi</vt:lpstr>
      <vt:lpstr>NEO Ekonomik Modeli</vt:lpstr>
      <vt:lpstr>NEO Ekonomik Modeli</vt:lpstr>
      <vt:lpstr>NEO Ekonomik Modeli</vt:lpstr>
      <vt:lpstr>NEO Ekonomik Modeli</vt:lpstr>
      <vt:lpstr>NEO Dağıtım Mekanizması</vt:lpstr>
      <vt:lpstr>NEO</vt:lpstr>
      <vt:lpstr>NEO</vt:lpstr>
      <vt:lpstr>NEO Akıllı Kontrat Sistemi</vt:lpstr>
      <vt:lpstr>NEO Virtual Machine (NeoVM)</vt:lpstr>
      <vt:lpstr>Geliştirme Araçları - Derleyiciler</vt:lpstr>
      <vt:lpstr>Geliştirme Araçları - IDEler</vt:lpstr>
      <vt:lpstr>Geliştirme Araçları – IDEler (VS)</vt:lpstr>
      <vt:lpstr>Geliştirme Araçları – Compiler &amp; OpCode</vt:lpstr>
      <vt:lpstr>Dağıtık Defter - Kayıt</vt:lpstr>
      <vt:lpstr>Dağıtık Defter – İşlem Zinciri</vt:lpstr>
      <vt:lpstr>Dağıtık Defter - Girdiler</vt:lpstr>
      <vt:lpstr>Dağıtık Defter – Çıktılar</vt:lpstr>
      <vt:lpstr>Dağıtık Defter – Sahiplik Değişimi</vt:lpstr>
      <vt:lpstr>Dağıtık Defter – İşlem Örneği</vt:lpstr>
      <vt:lpstr>Dağıtık Defter – Kontroller</vt:lpstr>
      <vt:lpstr>Düğümlerin Mutabakatı</vt:lpstr>
      <vt:lpstr>Blokzinciri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 Blockchain TORONTO</dc:title>
  <dc:creator>Michael Herman</dc:creator>
  <cp:lastModifiedBy>Faruk Terzioğlu</cp:lastModifiedBy>
  <cp:revision>217</cp:revision>
  <dcterms:created xsi:type="dcterms:W3CDTF">2018-02-17T01:35:14Z</dcterms:created>
  <dcterms:modified xsi:type="dcterms:W3CDTF">2018-05-09T20:36:44Z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