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5" r:id="rId2"/>
    <p:sldId id="500" r:id="rId3"/>
    <p:sldId id="413" r:id="rId4"/>
    <p:sldId id="501" r:id="rId5"/>
    <p:sldId id="493" r:id="rId6"/>
    <p:sldId id="499" r:id="rId7"/>
    <p:sldId id="503" r:id="rId8"/>
    <p:sldId id="504" r:id="rId9"/>
    <p:sldId id="505" r:id="rId10"/>
    <p:sldId id="419" r:id="rId11"/>
    <p:sldId id="301" r:id="rId12"/>
    <p:sldId id="263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C226"/>
    <a:srgbClr val="72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CA91C-A1BF-4F70-A678-6DEAAEEBE92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0076D01-A70F-4151-9051-13009DA086F1}">
      <dgm:prSet phldrT="[Text]" custT="1"/>
      <dgm:spPr/>
      <dgm:t>
        <a:bodyPr/>
        <a:lstStyle/>
        <a:p>
          <a:r>
            <a:rPr lang="en-CA" sz="1600" dirty="0"/>
            <a:t>ATrzHaicmhRj15C3Vv6e6gLfLqhSD2PtTr</a:t>
          </a:r>
        </a:p>
      </dgm:t>
    </dgm:pt>
    <dgm:pt modelId="{9D66A8D9-9DF1-4957-A79D-3A955CD6CAC4}" type="parTrans" cxnId="{A2A6D481-53CF-4195-BA4E-7DDD2FDC7664}">
      <dgm:prSet/>
      <dgm:spPr/>
      <dgm:t>
        <a:bodyPr/>
        <a:lstStyle/>
        <a:p>
          <a:endParaRPr lang="en-CA" sz="1600"/>
        </a:p>
      </dgm:t>
    </dgm:pt>
    <dgm:pt modelId="{880F2B2D-2397-4FC5-86FE-49503EB2F2DE}" type="sibTrans" cxnId="{A2A6D481-53CF-4195-BA4E-7DDD2FDC7664}">
      <dgm:prSet/>
      <dgm:spPr/>
      <dgm:t>
        <a:bodyPr/>
        <a:lstStyle/>
        <a:p>
          <a:endParaRPr lang="en-CA" sz="1600"/>
        </a:p>
      </dgm:t>
    </dgm:pt>
    <dgm:pt modelId="{988413EF-5B55-457F-97EC-C3ED1C3E1F63}">
      <dgm:prSet phldrT="[Text]" custT="1"/>
      <dgm:spPr/>
      <dgm:t>
        <a:bodyPr/>
        <a:lstStyle/>
        <a:p>
          <a:r>
            <a:rPr lang="en-CA" sz="1600" dirty="0"/>
            <a:t>AK2nJJpJr6o664CWJKi1QRXjqeic2zRp8y</a:t>
          </a:r>
        </a:p>
      </dgm:t>
    </dgm:pt>
    <dgm:pt modelId="{EC3BCCD9-9DDA-4EDA-B515-58075A353CF5}" type="parTrans" cxnId="{C287747B-05B7-4FB0-809B-F2629712423B}">
      <dgm:prSet/>
      <dgm:spPr/>
      <dgm:t>
        <a:bodyPr/>
        <a:lstStyle/>
        <a:p>
          <a:endParaRPr lang="en-CA" sz="1600"/>
        </a:p>
      </dgm:t>
    </dgm:pt>
    <dgm:pt modelId="{9DC55598-590A-4D67-8776-3C960FC695CE}" type="sibTrans" cxnId="{C287747B-05B7-4FB0-809B-F2629712423B}">
      <dgm:prSet/>
      <dgm:spPr/>
      <dgm:t>
        <a:bodyPr/>
        <a:lstStyle/>
        <a:p>
          <a:endParaRPr lang="en-CA" sz="1600"/>
        </a:p>
      </dgm:t>
    </dgm:pt>
    <dgm:pt modelId="{573D2B56-556B-45E6-904F-05971E46430C}">
      <dgm:prSet phldrT="[Text]" custT="1"/>
      <dgm:spPr/>
      <dgm:t>
        <a:bodyPr/>
        <a:lstStyle/>
        <a:p>
          <a:r>
            <a:rPr lang="en-CA" sz="1600" dirty="0"/>
            <a:t>AZ9Bmz6qmboZ4ry1z8p2KF3ftyA2ckJAy</a:t>
          </a:r>
        </a:p>
      </dgm:t>
    </dgm:pt>
    <dgm:pt modelId="{3F552850-5407-4CDD-A5A9-B4743808D166}" type="parTrans" cxnId="{8899169A-96D9-404A-83DA-59840EE5351F}">
      <dgm:prSet/>
      <dgm:spPr/>
      <dgm:t>
        <a:bodyPr/>
        <a:lstStyle/>
        <a:p>
          <a:endParaRPr lang="en-CA" sz="1600"/>
        </a:p>
      </dgm:t>
    </dgm:pt>
    <dgm:pt modelId="{47F74168-5A74-430B-B2C8-21F400DAE468}" type="sibTrans" cxnId="{8899169A-96D9-404A-83DA-59840EE5351F}">
      <dgm:prSet/>
      <dgm:spPr/>
      <dgm:t>
        <a:bodyPr/>
        <a:lstStyle/>
        <a:p>
          <a:endParaRPr lang="en-CA" sz="1600"/>
        </a:p>
      </dgm:t>
    </dgm:pt>
    <dgm:pt modelId="{33CEBFF5-8AEE-4F98-B873-5C1C3B9C32E0}" type="pres">
      <dgm:prSet presAssocID="{CCDCA91C-A1BF-4F70-A678-6DEAAEEBE925}" presName="cycle" presStyleCnt="0">
        <dgm:presLayoutVars>
          <dgm:dir/>
          <dgm:resizeHandles val="exact"/>
        </dgm:presLayoutVars>
      </dgm:prSet>
      <dgm:spPr/>
    </dgm:pt>
    <dgm:pt modelId="{81D0A6FE-585D-4578-849F-B4D526853517}" type="pres">
      <dgm:prSet presAssocID="{40076D01-A70F-4151-9051-13009DA086F1}" presName="dummy" presStyleCnt="0"/>
      <dgm:spPr/>
    </dgm:pt>
    <dgm:pt modelId="{09F64BD9-FEE6-47B3-AA6C-125D3C2E88A2}" type="pres">
      <dgm:prSet presAssocID="{40076D01-A70F-4151-9051-13009DA086F1}" presName="node" presStyleLbl="revTx" presStyleIdx="0" presStyleCnt="3">
        <dgm:presLayoutVars>
          <dgm:bulletEnabled val="1"/>
        </dgm:presLayoutVars>
      </dgm:prSet>
      <dgm:spPr/>
    </dgm:pt>
    <dgm:pt modelId="{27DE83EA-C799-4425-9565-FF4D8B435B11}" type="pres">
      <dgm:prSet presAssocID="{880F2B2D-2397-4FC5-86FE-49503EB2F2DE}" presName="sibTrans" presStyleLbl="node1" presStyleIdx="0" presStyleCnt="3"/>
      <dgm:spPr/>
    </dgm:pt>
    <dgm:pt modelId="{FAB9979C-AA81-4737-A77F-D6DAE24972C8}" type="pres">
      <dgm:prSet presAssocID="{988413EF-5B55-457F-97EC-C3ED1C3E1F63}" presName="dummy" presStyleCnt="0"/>
      <dgm:spPr/>
    </dgm:pt>
    <dgm:pt modelId="{659CFE66-1146-44F5-9471-7C967F330C80}" type="pres">
      <dgm:prSet presAssocID="{988413EF-5B55-457F-97EC-C3ED1C3E1F63}" presName="node" presStyleLbl="revTx" presStyleIdx="1" presStyleCnt="3">
        <dgm:presLayoutVars>
          <dgm:bulletEnabled val="1"/>
        </dgm:presLayoutVars>
      </dgm:prSet>
      <dgm:spPr/>
    </dgm:pt>
    <dgm:pt modelId="{4210453A-0FE8-4E95-A407-DCE368E53FCF}" type="pres">
      <dgm:prSet presAssocID="{9DC55598-590A-4D67-8776-3C960FC695CE}" presName="sibTrans" presStyleLbl="node1" presStyleIdx="1" presStyleCnt="3"/>
      <dgm:spPr/>
    </dgm:pt>
    <dgm:pt modelId="{771C28ED-9BF8-4C31-8DD2-B5FD43ADBD1A}" type="pres">
      <dgm:prSet presAssocID="{573D2B56-556B-45E6-904F-05971E46430C}" presName="dummy" presStyleCnt="0"/>
      <dgm:spPr/>
    </dgm:pt>
    <dgm:pt modelId="{95217226-A71A-479E-8BC9-C7A892595A3C}" type="pres">
      <dgm:prSet presAssocID="{573D2B56-556B-45E6-904F-05971E46430C}" presName="node" presStyleLbl="revTx" presStyleIdx="2" presStyleCnt="3">
        <dgm:presLayoutVars>
          <dgm:bulletEnabled val="1"/>
        </dgm:presLayoutVars>
      </dgm:prSet>
      <dgm:spPr/>
    </dgm:pt>
    <dgm:pt modelId="{49577553-C83C-4296-9048-5346BC365FB3}" type="pres">
      <dgm:prSet presAssocID="{47F74168-5A74-430B-B2C8-21F400DAE468}" presName="sibTrans" presStyleLbl="node1" presStyleIdx="2" presStyleCnt="3"/>
      <dgm:spPr/>
    </dgm:pt>
  </dgm:ptLst>
  <dgm:cxnLst>
    <dgm:cxn modelId="{955CEC02-781B-47FA-93C9-2F3C43FEB201}" type="presOf" srcId="{573D2B56-556B-45E6-904F-05971E46430C}" destId="{95217226-A71A-479E-8BC9-C7A892595A3C}" srcOrd="0" destOrd="0" presId="urn:microsoft.com/office/officeart/2005/8/layout/cycle1"/>
    <dgm:cxn modelId="{868F3B2F-5B92-4715-91DB-AC7025E3D4DD}" type="presOf" srcId="{9DC55598-590A-4D67-8776-3C960FC695CE}" destId="{4210453A-0FE8-4E95-A407-DCE368E53FCF}" srcOrd="0" destOrd="0" presId="urn:microsoft.com/office/officeart/2005/8/layout/cycle1"/>
    <dgm:cxn modelId="{43851055-EA95-44A2-8960-7E790B8799CA}" type="presOf" srcId="{880F2B2D-2397-4FC5-86FE-49503EB2F2DE}" destId="{27DE83EA-C799-4425-9565-FF4D8B435B11}" srcOrd="0" destOrd="0" presId="urn:microsoft.com/office/officeart/2005/8/layout/cycle1"/>
    <dgm:cxn modelId="{4BB16279-F395-4C69-9D5C-A2BAA01509CC}" type="presOf" srcId="{40076D01-A70F-4151-9051-13009DA086F1}" destId="{09F64BD9-FEE6-47B3-AA6C-125D3C2E88A2}" srcOrd="0" destOrd="0" presId="urn:microsoft.com/office/officeart/2005/8/layout/cycle1"/>
    <dgm:cxn modelId="{C287747B-05B7-4FB0-809B-F2629712423B}" srcId="{CCDCA91C-A1BF-4F70-A678-6DEAAEEBE925}" destId="{988413EF-5B55-457F-97EC-C3ED1C3E1F63}" srcOrd="1" destOrd="0" parTransId="{EC3BCCD9-9DDA-4EDA-B515-58075A353CF5}" sibTransId="{9DC55598-590A-4D67-8776-3C960FC695CE}"/>
    <dgm:cxn modelId="{A2A6D481-53CF-4195-BA4E-7DDD2FDC7664}" srcId="{CCDCA91C-A1BF-4F70-A678-6DEAAEEBE925}" destId="{40076D01-A70F-4151-9051-13009DA086F1}" srcOrd="0" destOrd="0" parTransId="{9D66A8D9-9DF1-4957-A79D-3A955CD6CAC4}" sibTransId="{880F2B2D-2397-4FC5-86FE-49503EB2F2DE}"/>
    <dgm:cxn modelId="{8899169A-96D9-404A-83DA-59840EE5351F}" srcId="{CCDCA91C-A1BF-4F70-A678-6DEAAEEBE925}" destId="{573D2B56-556B-45E6-904F-05971E46430C}" srcOrd="2" destOrd="0" parTransId="{3F552850-5407-4CDD-A5A9-B4743808D166}" sibTransId="{47F74168-5A74-430B-B2C8-21F400DAE468}"/>
    <dgm:cxn modelId="{6087BFDB-A3AC-4571-8F40-367297BD6B75}" type="presOf" srcId="{988413EF-5B55-457F-97EC-C3ED1C3E1F63}" destId="{659CFE66-1146-44F5-9471-7C967F330C80}" srcOrd="0" destOrd="0" presId="urn:microsoft.com/office/officeart/2005/8/layout/cycle1"/>
    <dgm:cxn modelId="{90A414ED-35B3-48E5-8370-6429995F6105}" type="presOf" srcId="{CCDCA91C-A1BF-4F70-A678-6DEAAEEBE925}" destId="{33CEBFF5-8AEE-4F98-B873-5C1C3B9C32E0}" srcOrd="0" destOrd="0" presId="urn:microsoft.com/office/officeart/2005/8/layout/cycle1"/>
    <dgm:cxn modelId="{AF19F4FF-5DCD-41DF-9D5B-5D85C40762B5}" type="presOf" srcId="{47F74168-5A74-430B-B2C8-21F400DAE468}" destId="{49577553-C83C-4296-9048-5346BC365FB3}" srcOrd="0" destOrd="0" presId="urn:microsoft.com/office/officeart/2005/8/layout/cycle1"/>
    <dgm:cxn modelId="{AEF44E32-3080-44C5-97F4-538D810E6741}" type="presParOf" srcId="{33CEBFF5-8AEE-4F98-B873-5C1C3B9C32E0}" destId="{81D0A6FE-585D-4578-849F-B4D526853517}" srcOrd="0" destOrd="0" presId="urn:microsoft.com/office/officeart/2005/8/layout/cycle1"/>
    <dgm:cxn modelId="{F768EED5-B206-4428-B9A2-C312615078C6}" type="presParOf" srcId="{33CEBFF5-8AEE-4F98-B873-5C1C3B9C32E0}" destId="{09F64BD9-FEE6-47B3-AA6C-125D3C2E88A2}" srcOrd="1" destOrd="0" presId="urn:microsoft.com/office/officeart/2005/8/layout/cycle1"/>
    <dgm:cxn modelId="{872964F0-4FE6-47FF-95A0-44B178D2A2A8}" type="presParOf" srcId="{33CEBFF5-8AEE-4F98-B873-5C1C3B9C32E0}" destId="{27DE83EA-C799-4425-9565-FF4D8B435B11}" srcOrd="2" destOrd="0" presId="urn:microsoft.com/office/officeart/2005/8/layout/cycle1"/>
    <dgm:cxn modelId="{6DB9E1B9-C551-4DC1-A31E-3D326F03C760}" type="presParOf" srcId="{33CEBFF5-8AEE-4F98-B873-5C1C3B9C32E0}" destId="{FAB9979C-AA81-4737-A77F-D6DAE24972C8}" srcOrd="3" destOrd="0" presId="urn:microsoft.com/office/officeart/2005/8/layout/cycle1"/>
    <dgm:cxn modelId="{167B87A3-2B69-4ABF-BFC9-F8F9EF479E52}" type="presParOf" srcId="{33CEBFF5-8AEE-4F98-B873-5C1C3B9C32E0}" destId="{659CFE66-1146-44F5-9471-7C967F330C80}" srcOrd="4" destOrd="0" presId="urn:microsoft.com/office/officeart/2005/8/layout/cycle1"/>
    <dgm:cxn modelId="{7A11FF23-FFD6-4B31-A749-3FAE3163FD77}" type="presParOf" srcId="{33CEBFF5-8AEE-4F98-B873-5C1C3B9C32E0}" destId="{4210453A-0FE8-4E95-A407-DCE368E53FCF}" srcOrd="5" destOrd="0" presId="urn:microsoft.com/office/officeart/2005/8/layout/cycle1"/>
    <dgm:cxn modelId="{30D3422F-5C6B-400F-B9D2-87129ED03EE2}" type="presParOf" srcId="{33CEBFF5-8AEE-4F98-B873-5C1C3B9C32E0}" destId="{771C28ED-9BF8-4C31-8DD2-B5FD43ADBD1A}" srcOrd="6" destOrd="0" presId="urn:microsoft.com/office/officeart/2005/8/layout/cycle1"/>
    <dgm:cxn modelId="{5B65E6CA-1881-4C4F-A79B-65F2BE7AC4F4}" type="presParOf" srcId="{33CEBFF5-8AEE-4F98-B873-5C1C3B9C32E0}" destId="{95217226-A71A-479E-8BC9-C7A892595A3C}" srcOrd="7" destOrd="0" presId="urn:microsoft.com/office/officeart/2005/8/layout/cycle1"/>
    <dgm:cxn modelId="{E6951E6D-83B7-4CB1-8336-D540D87FFA0B}" type="presParOf" srcId="{33CEBFF5-8AEE-4F98-B873-5C1C3B9C32E0}" destId="{49577553-C83C-4296-9048-5346BC365FB3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DCA91C-A1BF-4F70-A678-6DEAAEEBE92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0076D01-A70F-4151-9051-13009DA086F1}">
      <dgm:prSet phldrT="[Text]" custT="1"/>
      <dgm:spPr/>
      <dgm:t>
        <a:bodyPr/>
        <a:lstStyle/>
        <a:p>
          <a:r>
            <a:rPr lang="en-CA" sz="1600" dirty="0"/>
            <a:t>ATrzHaicmhRj15C3Vv6e6gLfLqhSD2PtTr</a:t>
          </a:r>
        </a:p>
      </dgm:t>
    </dgm:pt>
    <dgm:pt modelId="{9D66A8D9-9DF1-4957-A79D-3A955CD6CAC4}" type="parTrans" cxnId="{A2A6D481-53CF-4195-BA4E-7DDD2FDC7664}">
      <dgm:prSet/>
      <dgm:spPr/>
      <dgm:t>
        <a:bodyPr/>
        <a:lstStyle/>
        <a:p>
          <a:endParaRPr lang="en-CA" sz="1600"/>
        </a:p>
      </dgm:t>
    </dgm:pt>
    <dgm:pt modelId="{880F2B2D-2397-4FC5-86FE-49503EB2F2DE}" type="sibTrans" cxnId="{A2A6D481-53CF-4195-BA4E-7DDD2FDC7664}">
      <dgm:prSet/>
      <dgm:spPr/>
      <dgm:t>
        <a:bodyPr/>
        <a:lstStyle/>
        <a:p>
          <a:endParaRPr lang="en-CA" sz="1600"/>
        </a:p>
      </dgm:t>
    </dgm:pt>
    <dgm:pt modelId="{988413EF-5B55-457F-97EC-C3ED1C3E1F63}">
      <dgm:prSet phldrT="[Text]" custT="1"/>
      <dgm:spPr/>
      <dgm:t>
        <a:bodyPr/>
        <a:lstStyle/>
        <a:p>
          <a:r>
            <a:rPr lang="en-CA" sz="1600" dirty="0"/>
            <a:t>AK2nJJpJr6o664CWJKi1QRXjqeic2zRp8y</a:t>
          </a:r>
        </a:p>
      </dgm:t>
    </dgm:pt>
    <dgm:pt modelId="{EC3BCCD9-9DDA-4EDA-B515-58075A353CF5}" type="parTrans" cxnId="{C287747B-05B7-4FB0-809B-F2629712423B}">
      <dgm:prSet/>
      <dgm:spPr/>
      <dgm:t>
        <a:bodyPr/>
        <a:lstStyle/>
        <a:p>
          <a:endParaRPr lang="en-CA" sz="1600"/>
        </a:p>
      </dgm:t>
    </dgm:pt>
    <dgm:pt modelId="{9DC55598-590A-4D67-8776-3C960FC695CE}" type="sibTrans" cxnId="{C287747B-05B7-4FB0-809B-F2629712423B}">
      <dgm:prSet/>
      <dgm:spPr/>
      <dgm:t>
        <a:bodyPr/>
        <a:lstStyle/>
        <a:p>
          <a:endParaRPr lang="en-CA" sz="1600"/>
        </a:p>
      </dgm:t>
    </dgm:pt>
    <dgm:pt modelId="{573D2B56-556B-45E6-904F-05971E46430C}">
      <dgm:prSet phldrT="[Text]" custT="1"/>
      <dgm:spPr/>
      <dgm:t>
        <a:bodyPr/>
        <a:lstStyle/>
        <a:p>
          <a:r>
            <a:rPr lang="en-CA" sz="1600" dirty="0"/>
            <a:t>AZ9Bmz6qmboZ4ry1z8p2KF3ftyA2ckJAy</a:t>
          </a:r>
        </a:p>
      </dgm:t>
    </dgm:pt>
    <dgm:pt modelId="{3F552850-5407-4CDD-A5A9-B4743808D166}" type="parTrans" cxnId="{8899169A-96D9-404A-83DA-59840EE5351F}">
      <dgm:prSet/>
      <dgm:spPr/>
      <dgm:t>
        <a:bodyPr/>
        <a:lstStyle/>
        <a:p>
          <a:endParaRPr lang="en-CA" sz="1600"/>
        </a:p>
      </dgm:t>
    </dgm:pt>
    <dgm:pt modelId="{47F74168-5A74-430B-B2C8-21F400DAE468}" type="sibTrans" cxnId="{8899169A-96D9-404A-83DA-59840EE5351F}">
      <dgm:prSet/>
      <dgm:spPr/>
      <dgm:t>
        <a:bodyPr/>
        <a:lstStyle/>
        <a:p>
          <a:endParaRPr lang="en-CA" sz="1600"/>
        </a:p>
      </dgm:t>
    </dgm:pt>
    <dgm:pt modelId="{33CEBFF5-8AEE-4F98-B873-5C1C3B9C32E0}" type="pres">
      <dgm:prSet presAssocID="{CCDCA91C-A1BF-4F70-A678-6DEAAEEBE925}" presName="cycle" presStyleCnt="0">
        <dgm:presLayoutVars>
          <dgm:dir/>
          <dgm:resizeHandles val="exact"/>
        </dgm:presLayoutVars>
      </dgm:prSet>
      <dgm:spPr/>
    </dgm:pt>
    <dgm:pt modelId="{81D0A6FE-585D-4578-849F-B4D526853517}" type="pres">
      <dgm:prSet presAssocID="{40076D01-A70F-4151-9051-13009DA086F1}" presName="dummy" presStyleCnt="0"/>
      <dgm:spPr/>
    </dgm:pt>
    <dgm:pt modelId="{09F64BD9-FEE6-47B3-AA6C-125D3C2E88A2}" type="pres">
      <dgm:prSet presAssocID="{40076D01-A70F-4151-9051-13009DA086F1}" presName="node" presStyleLbl="revTx" presStyleIdx="0" presStyleCnt="3">
        <dgm:presLayoutVars>
          <dgm:bulletEnabled val="1"/>
        </dgm:presLayoutVars>
      </dgm:prSet>
      <dgm:spPr/>
    </dgm:pt>
    <dgm:pt modelId="{27DE83EA-C799-4425-9565-FF4D8B435B11}" type="pres">
      <dgm:prSet presAssocID="{880F2B2D-2397-4FC5-86FE-49503EB2F2DE}" presName="sibTrans" presStyleLbl="node1" presStyleIdx="0" presStyleCnt="3"/>
      <dgm:spPr/>
    </dgm:pt>
    <dgm:pt modelId="{FAB9979C-AA81-4737-A77F-D6DAE24972C8}" type="pres">
      <dgm:prSet presAssocID="{988413EF-5B55-457F-97EC-C3ED1C3E1F63}" presName="dummy" presStyleCnt="0"/>
      <dgm:spPr/>
    </dgm:pt>
    <dgm:pt modelId="{659CFE66-1146-44F5-9471-7C967F330C80}" type="pres">
      <dgm:prSet presAssocID="{988413EF-5B55-457F-97EC-C3ED1C3E1F63}" presName="node" presStyleLbl="revTx" presStyleIdx="1" presStyleCnt="3">
        <dgm:presLayoutVars>
          <dgm:bulletEnabled val="1"/>
        </dgm:presLayoutVars>
      </dgm:prSet>
      <dgm:spPr/>
    </dgm:pt>
    <dgm:pt modelId="{4210453A-0FE8-4E95-A407-DCE368E53FCF}" type="pres">
      <dgm:prSet presAssocID="{9DC55598-590A-4D67-8776-3C960FC695CE}" presName="sibTrans" presStyleLbl="node1" presStyleIdx="1" presStyleCnt="3"/>
      <dgm:spPr/>
    </dgm:pt>
    <dgm:pt modelId="{771C28ED-9BF8-4C31-8DD2-B5FD43ADBD1A}" type="pres">
      <dgm:prSet presAssocID="{573D2B56-556B-45E6-904F-05971E46430C}" presName="dummy" presStyleCnt="0"/>
      <dgm:spPr/>
    </dgm:pt>
    <dgm:pt modelId="{95217226-A71A-479E-8BC9-C7A892595A3C}" type="pres">
      <dgm:prSet presAssocID="{573D2B56-556B-45E6-904F-05971E46430C}" presName="node" presStyleLbl="revTx" presStyleIdx="2" presStyleCnt="3">
        <dgm:presLayoutVars>
          <dgm:bulletEnabled val="1"/>
        </dgm:presLayoutVars>
      </dgm:prSet>
      <dgm:spPr/>
    </dgm:pt>
    <dgm:pt modelId="{49577553-C83C-4296-9048-5346BC365FB3}" type="pres">
      <dgm:prSet presAssocID="{47F74168-5A74-430B-B2C8-21F400DAE468}" presName="sibTrans" presStyleLbl="node1" presStyleIdx="2" presStyleCnt="3"/>
      <dgm:spPr/>
    </dgm:pt>
  </dgm:ptLst>
  <dgm:cxnLst>
    <dgm:cxn modelId="{955CEC02-781B-47FA-93C9-2F3C43FEB201}" type="presOf" srcId="{573D2B56-556B-45E6-904F-05971E46430C}" destId="{95217226-A71A-479E-8BC9-C7A892595A3C}" srcOrd="0" destOrd="0" presId="urn:microsoft.com/office/officeart/2005/8/layout/cycle1"/>
    <dgm:cxn modelId="{868F3B2F-5B92-4715-91DB-AC7025E3D4DD}" type="presOf" srcId="{9DC55598-590A-4D67-8776-3C960FC695CE}" destId="{4210453A-0FE8-4E95-A407-DCE368E53FCF}" srcOrd="0" destOrd="0" presId="urn:microsoft.com/office/officeart/2005/8/layout/cycle1"/>
    <dgm:cxn modelId="{43851055-EA95-44A2-8960-7E790B8799CA}" type="presOf" srcId="{880F2B2D-2397-4FC5-86FE-49503EB2F2DE}" destId="{27DE83EA-C799-4425-9565-FF4D8B435B11}" srcOrd="0" destOrd="0" presId="urn:microsoft.com/office/officeart/2005/8/layout/cycle1"/>
    <dgm:cxn modelId="{4BB16279-F395-4C69-9D5C-A2BAA01509CC}" type="presOf" srcId="{40076D01-A70F-4151-9051-13009DA086F1}" destId="{09F64BD9-FEE6-47B3-AA6C-125D3C2E88A2}" srcOrd="0" destOrd="0" presId="urn:microsoft.com/office/officeart/2005/8/layout/cycle1"/>
    <dgm:cxn modelId="{C287747B-05B7-4FB0-809B-F2629712423B}" srcId="{CCDCA91C-A1BF-4F70-A678-6DEAAEEBE925}" destId="{988413EF-5B55-457F-97EC-C3ED1C3E1F63}" srcOrd="1" destOrd="0" parTransId="{EC3BCCD9-9DDA-4EDA-B515-58075A353CF5}" sibTransId="{9DC55598-590A-4D67-8776-3C960FC695CE}"/>
    <dgm:cxn modelId="{A2A6D481-53CF-4195-BA4E-7DDD2FDC7664}" srcId="{CCDCA91C-A1BF-4F70-A678-6DEAAEEBE925}" destId="{40076D01-A70F-4151-9051-13009DA086F1}" srcOrd="0" destOrd="0" parTransId="{9D66A8D9-9DF1-4957-A79D-3A955CD6CAC4}" sibTransId="{880F2B2D-2397-4FC5-86FE-49503EB2F2DE}"/>
    <dgm:cxn modelId="{8899169A-96D9-404A-83DA-59840EE5351F}" srcId="{CCDCA91C-A1BF-4F70-A678-6DEAAEEBE925}" destId="{573D2B56-556B-45E6-904F-05971E46430C}" srcOrd="2" destOrd="0" parTransId="{3F552850-5407-4CDD-A5A9-B4743808D166}" sibTransId="{47F74168-5A74-430B-B2C8-21F400DAE468}"/>
    <dgm:cxn modelId="{6087BFDB-A3AC-4571-8F40-367297BD6B75}" type="presOf" srcId="{988413EF-5B55-457F-97EC-C3ED1C3E1F63}" destId="{659CFE66-1146-44F5-9471-7C967F330C80}" srcOrd="0" destOrd="0" presId="urn:microsoft.com/office/officeart/2005/8/layout/cycle1"/>
    <dgm:cxn modelId="{90A414ED-35B3-48E5-8370-6429995F6105}" type="presOf" srcId="{CCDCA91C-A1BF-4F70-A678-6DEAAEEBE925}" destId="{33CEBFF5-8AEE-4F98-B873-5C1C3B9C32E0}" srcOrd="0" destOrd="0" presId="urn:microsoft.com/office/officeart/2005/8/layout/cycle1"/>
    <dgm:cxn modelId="{AF19F4FF-5DCD-41DF-9D5B-5D85C40762B5}" type="presOf" srcId="{47F74168-5A74-430B-B2C8-21F400DAE468}" destId="{49577553-C83C-4296-9048-5346BC365FB3}" srcOrd="0" destOrd="0" presId="urn:microsoft.com/office/officeart/2005/8/layout/cycle1"/>
    <dgm:cxn modelId="{AEF44E32-3080-44C5-97F4-538D810E6741}" type="presParOf" srcId="{33CEBFF5-8AEE-4F98-B873-5C1C3B9C32E0}" destId="{81D0A6FE-585D-4578-849F-B4D526853517}" srcOrd="0" destOrd="0" presId="urn:microsoft.com/office/officeart/2005/8/layout/cycle1"/>
    <dgm:cxn modelId="{F768EED5-B206-4428-B9A2-C312615078C6}" type="presParOf" srcId="{33CEBFF5-8AEE-4F98-B873-5C1C3B9C32E0}" destId="{09F64BD9-FEE6-47B3-AA6C-125D3C2E88A2}" srcOrd="1" destOrd="0" presId="urn:microsoft.com/office/officeart/2005/8/layout/cycle1"/>
    <dgm:cxn modelId="{872964F0-4FE6-47FF-95A0-44B178D2A2A8}" type="presParOf" srcId="{33CEBFF5-8AEE-4F98-B873-5C1C3B9C32E0}" destId="{27DE83EA-C799-4425-9565-FF4D8B435B11}" srcOrd="2" destOrd="0" presId="urn:microsoft.com/office/officeart/2005/8/layout/cycle1"/>
    <dgm:cxn modelId="{6DB9E1B9-C551-4DC1-A31E-3D326F03C760}" type="presParOf" srcId="{33CEBFF5-8AEE-4F98-B873-5C1C3B9C32E0}" destId="{FAB9979C-AA81-4737-A77F-D6DAE24972C8}" srcOrd="3" destOrd="0" presId="urn:microsoft.com/office/officeart/2005/8/layout/cycle1"/>
    <dgm:cxn modelId="{167B87A3-2B69-4ABF-BFC9-F8F9EF479E52}" type="presParOf" srcId="{33CEBFF5-8AEE-4F98-B873-5C1C3B9C32E0}" destId="{659CFE66-1146-44F5-9471-7C967F330C80}" srcOrd="4" destOrd="0" presId="urn:microsoft.com/office/officeart/2005/8/layout/cycle1"/>
    <dgm:cxn modelId="{7A11FF23-FFD6-4B31-A749-3FAE3163FD77}" type="presParOf" srcId="{33CEBFF5-8AEE-4F98-B873-5C1C3B9C32E0}" destId="{4210453A-0FE8-4E95-A407-DCE368E53FCF}" srcOrd="5" destOrd="0" presId="urn:microsoft.com/office/officeart/2005/8/layout/cycle1"/>
    <dgm:cxn modelId="{30D3422F-5C6B-400F-B9D2-87129ED03EE2}" type="presParOf" srcId="{33CEBFF5-8AEE-4F98-B873-5C1C3B9C32E0}" destId="{771C28ED-9BF8-4C31-8DD2-B5FD43ADBD1A}" srcOrd="6" destOrd="0" presId="urn:microsoft.com/office/officeart/2005/8/layout/cycle1"/>
    <dgm:cxn modelId="{5B65E6CA-1881-4C4F-A79B-65F2BE7AC4F4}" type="presParOf" srcId="{33CEBFF5-8AEE-4F98-B873-5C1C3B9C32E0}" destId="{95217226-A71A-479E-8BC9-C7A892595A3C}" srcOrd="7" destOrd="0" presId="urn:microsoft.com/office/officeart/2005/8/layout/cycle1"/>
    <dgm:cxn modelId="{E6951E6D-83B7-4CB1-8336-D540D87FFA0B}" type="presParOf" srcId="{33CEBFF5-8AEE-4F98-B873-5C1C3B9C32E0}" destId="{49577553-C83C-4296-9048-5346BC365FB3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64BD9-FEE6-47B3-AA6C-125D3C2E88A2}">
      <dsp:nvSpPr>
        <dsp:cNvPr id="0" name=""/>
        <dsp:cNvSpPr/>
      </dsp:nvSpPr>
      <dsp:spPr>
        <a:xfrm>
          <a:off x="2880449" y="313628"/>
          <a:ext cx="1595006" cy="1595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ATrzHaicmhRj15C3Vv6e6gLfLqhSD2PtTr</a:t>
          </a:r>
        </a:p>
      </dsp:txBody>
      <dsp:txXfrm>
        <a:off x="2880449" y="313628"/>
        <a:ext cx="1595006" cy="1595006"/>
      </dsp:txXfrm>
    </dsp:sp>
    <dsp:sp modelId="{27DE83EA-C799-4425-9565-FF4D8B435B11}">
      <dsp:nvSpPr>
        <dsp:cNvPr id="0" name=""/>
        <dsp:cNvSpPr/>
      </dsp:nvSpPr>
      <dsp:spPr>
        <a:xfrm>
          <a:off x="450803" y="-241"/>
          <a:ext cx="3771602" cy="3771602"/>
        </a:xfrm>
        <a:prstGeom prst="circularArrow">
          <a:avLst>
            <a:gd name="adj1" fmla="val 8247"/>
            <a:gd name="adj2" fmla="val 575952"/>
            <a:gd name="adj3" fmla="val 2964608"/>
            <a:gd name="adj4" fmla="val 51218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CFE66-1146-44F5-9471-7C967F330C80}">
      <dsp:nvSpPr>
        <dsp:cNvPr id="0" name=""/>
        <dsp:cNvSpPr/>
      </dsp:nvSpPr>
      <dsp:spPr>
        <a:xfrm>
          <a:off x="1539101" y="2636912"/>
          <a:ext cx="1595006" cy="1595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AK2nJJpJr6o664CWJKi1QRXjqeic2zRp8y</a:t>
          </a:r>
        </a:p>
      </dsp:txBody>
      <dsp:txXfrm>
        <a:off x="1539101" y="2636912"/>
        <a:ext cx="1595006" cy="1595006"/>
      </dsp:txXfrm>
    </dsp:sp>
    <dsp:sp modelId="{4210453A-0FE8-4E95-A407-DCE368E53FCF}">
      <dsp:nvSpPr>
        <dsp:cNvPr id="0" name=""/>
        <dsp:cNvSpPr/>
      </dsp:nvSpPr>
      <dsp:spPr>
        <a:xfrm>
          <a:off x="450803" y="-241"/>
          <a:ext cx="3771602" cy="3771602"/>
        </a:xfrm>
        <a:prstGeom prst="circularArrow">
          <a:avLst>
            <a:gd name="adj1" fmla="val 8247"/>
            <a:gd name="adj2" fmla="val 575952"/>
            <a:gd name="adj3" fmla="val 10172829"/>
            <a:gd name="adj4" fmla="val 7259439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17226-A71A-479E-8BC9-C7A892595A3C}">
      <dsp:nvSpPr>
        <dsp:cNvPr id="0" name=""/>
        <dsp:cNvSpPr/>
      </dsp:nvSpPr>
      <dsp:spPr>
        <a:xfrm>
          <a:off x="197752" y="313628"/>
          <a:ext cx="1595006" cy="1595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AZ9Bmz6qmboZ4ry1z8p2KF3ftyA2ckJAy</a:t>
          </a:r>
        </a:p>
      </dsp:txBody>
      <dsp:txXfrm>
        <a:off x="197752" y="313628"/>
        <a:ext cx="1595006" cy="1595006"/>
      </dsp:txXfrm>
    </dsp:sp>
    <dsp:sp modelId="{49577553-C83C-4296-9048-5346BC365FB3}">
      <dsp:nvSpPr>
        <dsp:cNvPr id="0" name=""/>
        <dsp:cNvSpPr/>
      </dsp:nvSpPr>
      <dsp:spPr>
        <a:xfrm>
          <a:off x="450803" y="-241"/>
          <a:ext cx="3771602" cy="3771602"/>
        </a:xfrm>
        <a:prstGeom prst="circularArrow">
          <a:avLst>
            <a:gd name="adj1" fmla="val 8247"/>
            <a:gd name="adj2" fmla="val 575952"/>
            <a:gd name="adj3" fmla="val 16857424"/>
            <a:gd name="adj4" fmla="val 14966623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64BD9-FEE6-47B3-AA6C-125D3C2E88A2}">
      <dsp:nvSpPr>
        <dsp:cNvPr id="0" name=""/>
        <dsp:cNvSpPr/>
      </dsp:nvSpPr>
      <dsp:spPr>
        <a:xfrm>
          <a:off x="2880449" y="313628"/>
          <a:ext cx="1595006" cy="1595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ATrzHaicmhRj15C3Vv6e6gLfLqhSD2PtTr</a:t>
          </a:r>
        </a:p>
      </dsp:txBody>
      <dsp:txXfrm>
        <a:off x="2880449" y="313628"/>
        <a:ext cx="1595006" cy="1595006"/>
      </dsp:txXfrm>
    </dsp:sp>
    <dsp:sp modelId="{27DE83EA-C799-4425-9565-FF4D8B435B11}">
      <dsp:nvSpPr>
        <dsp:cNvPr id="0" name=""/>
        <dsp:cNvSpPr/>
      </dsp:nvSpPr>
      <dsp:spPr>
        <a:xfrm>
          <a:off x="450803" y="-241"/>
          <a:ext cx="3771602" cy="3771602"/>
        </a:xfrm>
        <a:prstGeom prst="circularArrow">
          <a:avLst>
            <a:gd name="adj1" fmla="val 8247"/>
            <a:gd name="adj2" fmla="val 575952"/>
            <a:gd name="adj3" fmla="val 2964608"/>
            <a:gd name="adj4" fmla="val 51218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CFE66-1146-44F5-9471-7C967F330C80}">
      <dsp:nvSpPr>
        <dsp:cNvPr id="0" name=""/>
        <dsp:cNvSpPr/>
      </dsp:nvSpPr>
      <dsp:spPr>
        <a:xfrm>
          <a:off x="1539101" y="2636912"/>
          <a:ext cx="1595006" cy="1595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AK2nJJpJr6o664CWJKi1QRXjqeic2zRp8y</a:t>
          </a:r>
        </a:p>
      </dsp:txBody>
      <dsp:txXfrm>
        <a:off x="1539101" y="2636912"/>
        <a:ext cx="1595006" cy="1595006"/>
      </dsp:txXfrm>
    </dsp:sp>
    <dsp:sp modelId="{4210453A-0FE8-4E95-A407-DCE368E53FCF}">
      <dsp:nvSpPr>
        <dsp:cNvPr id="0" name=""/>
        <dsp:cNvSpPr/>
      </dsp:nvSpPr>
      <dsp:spPr>
        <a:xfrm>
          <a:off x="450803" y="-241"/>
          <a:ext cx="3771602" cy="3771602"/>
        </a:xfrm>
        <a:prstGeom prst="circularArrow">
          <a:avLst>
            <a:gd name="adj1" fmla="val 8247"/>
            <a:gd name="adj2" fmla="val 575952"/>
            <a:gd name="adj3" fmla="val 10172829"/>
            <a:gd name="adj4" fmla="val 7259439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17226-A71A-479E-8BC9-C7A892595A3C}">
      <dsp:nvSpPr>
        <dsp:cNvPr id="0" name=""/>
        <dsp:cNvSpPr/>
      </dsp:nvSpPr>
      <dsp:spPr>
        <a:xfrm>
          <a:off x="197752" y="313628"/>
          <a:ext cx="1595006" cy="1595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AZ9Bmz6qmboZ4ry1z8p2KF3ftyA2ckJAy</a:t>
          </a:r>
        </a:p>
      </dsp:txBody>
      <dsp:txXfrm>
        <a:off x="197752" y="313628"/>
        <a:ext cx="1595006" cy="1595006"/>
      </dsp:txXfrm>
    </dsp:sp>
    <dsp:sp modelId="{49577553-C83C-4296-9048-5346BC365FB3}">
      <dsp:nvSpPr>
        <dsp:cNvPr id="0" name=""/>
        <dsp:cNvSpPr/>
      </dsp:nvSpPr>
      <dsp:spPr>
        <a:xfrm>
          <a:off x="450803" y="-241"/>
          <a:ext cx="3771602" cy="3771602"/>
        </a:xfrm>
        <a:prstGeom prst="circularArrow">
          <a:avLst>
            <a:gd name="adj1" fmla="val 8247"/>
            <a:gd name="adj2" fmla="val 575952"/>
            <a:gd name="adj3" fmla="val 16857424"/>
            <a:gd name="adj4" fmla="val 14966623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E4F0BF-27C7-4A22-9920-C8AC49751B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E4D47-F38C-42CD-B5F1-8D61974E2A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C049C-AD74-4BD7-BD07-6672DC6C2EEA}" type="datetimeFigureOut">
              <a:rPr lang="en-CA" smtClean="0"/>
              <a:t>2018-04-11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2F5C0-EBA9-4FDD-9CC7-A8A0947F4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49856-9B53-4ADF-A11C-FB522A1F4F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8689-0DBF-4932-B3C3-CCF7BD6956D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048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C96CAC6-5EE5-4DF8-BED8-337C55BC9982}" type="datetimeFigureOut">
              <a:rPr lang="en-CA" smtClean="0"/>
              <a:t>2018-04-11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E1F-0A15-4BB0-BD15-FD77A2412870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6284-5FCB-4426-8E30-8883325927D9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9ACF-6C43-4434-8CB5-D5B48F71728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672-9E23-46FE-B292-02208E2F39C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7FFF-E08B-46FF-90AE-114528A4CA0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E549-7A70-4DF0-8722-7B76AF18A454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4F73-4CFA-43AA-85C2-E13125E22CED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8A5C-2BB7-48AC-A7D9-03376BA8563B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C8F0-338D-4D8D-A227-FA2647F0F8AF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757-E524-48DE-8431-5E28D336F244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ACCD-415D-461F-A83B-FA79804F656D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FB48-D3D9-4779-B20A-1E904A125FD3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207-09EF-4BD6-9E7F-700F61C7193C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5DF4-2191-4BA7-85B6-CEBB9D9AC675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AEF6-B6ED-4991-B5F5-7CD018A33D8D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180D-7C5B-4034-B781-A718AFADC04B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csharpcoe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onomy.com/2018/01/24/tokenization-of-every-little-thing-elt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neotoronto@outlook.com" TargetMode="External"/><Relationship Id="rId7" Type="http://schemas.openxmlformats.org/officeDocument/2006/relationships/hyperlink" Target="https://www.twitter.com/neotoronto" TargetMode="External"/><Relationship Id="rId2" Type="http://schemas.openxmlformats.org/officeDocument/2006/relationships/hyperlink" Target="https://github.com/mwherman2000/neo-csharpco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neotoronto/" TargetMode="External"/><Relationship Id="rId5" Type="http://schemas.openxmlformats.org/officeDocument/2006/relationships/hyperlink" Target="https://www.meetup.com/NEO-Blockchain-Toronto" TargetMode="External"/><Relationship Id="rId4" Type="http://schemas.openxmlformats.org/officeDocument/2006/relationships/hyperlink" Target="https://www.linkedin.com/in/mwherma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lyse/neo-nft-templa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E55B63-F1CD-4910-A04D-980F56D9E0FA}"/>
              </a:ext>
            </a:extLst>
          </p:cNvPr>
          <p:cNvSpPr/>
          <p:nvPr/>
        </p:nvSpPr>
        <p:spPr>
          <a:xfrm>
            <a:off x="-2" y="0"/>
            <a:ext cx="1627632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4480"/>
            <a:ext cx="10410825" cy="2743244"/>
          </a:xfrm>
        </p:spPr>
        <p:txBody>
          <a:bodyPr anchor="ctr"/>
          <a:lstStyle/>
          <a:p>
            <a:pPr algn="ctr"/>
            <a:r>
              <a:rPr lang="en-CA" sz="4800" dirty="0"/>
              <a:t>The NEO Smart Economy,</a:t>
            </a:r>
            <a:br>
              <a:rPr lang="en-CA" sz="4800" dirty="0"/>
            </a:br>
            <a:r>
              <a:rPr lang="en-CA" sz="4800" dirty="0"/>
              <a:t>Smart Processes,</a:t>
            </a:r>
            <a:br>
              <a:rPr lang="en-CA" sz="4800" dirty="0"/>
            </a:br>
            <a:r>
              <a:rPr lang="en-CA" sz="4800" dirty="0"/>
              <a:t>and Smart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458244"/>
            <a:ext cx="10410824" cy="2030859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/>
              <a:t>Independent Blockchain Developer</a:t>
            </a:r>
          </a:p>
          <a:p>
            <a:pPr algn="ctr"/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 </a:t>
            </a:r>
          </a:p>
          <a:p>
            <a:pPr algn="ctr"/>
            <a:r>
              <a:rPr lang="en-CA" dirty="0"/>
              <a:t>NEO C# Developers Center of Excellence</a:t>
            </a:r>
          </a:p>
          <a:p>
            <a:pPr algn="ctr"/>
            <a:r>
              <a:rPr lang="en-CA" dirty="0">
                <a:hlinkClick r:id="rId3"/>
              </a:rPr>
              <a:t>https://github.com/mwherman2000/neo-csharpcoe</a:t>
            </a:r>
            <a:r>
              <a:rPr lang="en-CA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B9A7-FEE5-4978-8A07-4B63789EE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77" y="504910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293E79-8B2D-4801-AB91-D2B94EC6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59991" cy="1021976"/>
          </a:xfrm>
        </p:spPr>
        <p:txBody>
          <a:bodyPr>
            <a:normAutofit fontScale="90000"/>
          </a:bodyPr>
          <a:lstStyle/>
          <a:p>
            <a:r>
              <a:rPr lang="en-CA" dirty="0"/>
              <a:t>When to use Blockchain Technology</a:t>
            </a:r>
            <a:br>
              <a:rPr lang="en-CA" dirty="0"/>
            </a:br>
            <a:r>
              <a:rPr lang="en-CA" sz="2700" i="1" dirty="0"/>
              <a:t>“</a:t>
            </a:r>
            <a:r>
              <a:rPr lang="en-US" sz="2700" i="1" dirty="0"/>
              <a:t>Blockchain: the force multiplier for the smart economy” </a:t>
            </a:r>
            <a:r>
              <a:rPr lang="en-US" sz="2700" dirty="0"/>
              <a:t>[Microsoft]</a:t>
            </a:r>
            <a:endParaRPr lang="en-CA" sz="27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0065F1-747F-4696-811A-15A5362A6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552" y="1526008"/>
            <a:ext cx="4185623" cy="576262"/>
          </a:xfrm>
        </p:spPr>
        <p:txBody>
          <a:bodyPr/>
          <a:lstStyle/>
          <a:p>
            <a:r>
              <a:rPr lang="en-CA" b="1" dirty="0"/>
              <a:t>Questions to Ask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25105C-6482-4AB8-BF77-FDFEFF99A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126" y="2099340"/>
            <a:ext cx="4326413" cy="374162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CA" dirty="0"/>
              <a:t>Is it a business process that crosses </a:t>
            </a:r>
            <a:r>
              <a:rPr lang="en-CA" b="1" dirty="0"/>
              <a:t>trust boundaries</a:t>
            </a:r>
            <a:r>
              <a:rPr lang="en-CA" dirty="0"/>
              <a:t>?</a:t>
            </a:r>
          </a:p>
          <a:p>
            <a:pPr>
              <a:buFont typeface="+mj-lt"/>
              <a:buAutoNum type="arabicPeriod"/>
            </a:pPr>
            <a:r>
              <a:rPr lang="en-CA" dirty="0"/>
              <a:t>Do </a:t>
            </a:r>
            <a:r>
              <a:rPr lang="en-CA" b="1" dirty="0"/>
              <a:t>multiple parties </a:t>
            </a:r>
            <a:r>
              <a:rPr lang="en-CA" dirty="0"/>
              <a:t>manipulate the same data?</a:t>
            </a:r>
          </a:p>
          <a:p>
            <a:pPr>
              <a:buFont typeface="+mj-lt"/>
              <a:buAutoNum type="arabicPeriod"/>
            </a:pPr>
            <a:r>
              <a:rPr lang="en-CA" dirty="0"/>
              <a:t>Are processes operating inefficiently or decisions delayed due to the </a:t>
            </a:r>
            <a:r>
              <a:rPr lang="en-CA" b="1" dirty="0"/>
              <a:t>number of intermediaries</a:t>
            </a:r>
            <a:r>
              <a:rPr lang="en-CA" dirty="0"/>
              <a:t>?</a:t>
            </a:r>
          </a:p>
          <a:p>
            <a:pPr>
              <a:buFont typeface="+mj-lt"/>
              <a:buAutoNum type="arabicPeriod"/>
            </a:pPr>
            <a:r>
              <a:rPr lang="en-CA" dirty="0"/>
              <a:t>Does the business process involve </a:t>
            </a:r>
            <a:r>
              <a:rPr lang="en-CA" b="1" dirty="0"/>
              <a:t>low-value, manual verification steps</a:t>
            </a:r>
            <a:r>
              <a:rPr lang="en-CA" dirty="0"/>
              <a:t>?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F39AFF-0286-4922-A51D-572EB405B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523078"/>
            <a:ext cx="7512048" cy="576262"/>
          </a:xfrm>
        </p:spPr>
        <p:txBody>
          <a:bodyPr/>
          <a:lstStyle/>
          <a:p>
            <a:r>
              <a:rPr lang="en-CA" b="1" dirty="0"/>
              <a:t>Use a Blockchain when there is a Need for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5AA12AE-BEA6-4E37-96ED-1E6A43906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5182" y="2099340"/>
            <a:ext cx="5859330" cy="3862921"/>
          </a:xfrm>
        </p:spPr>
        <p:txBody>
          <a:bodyPr>
            <a:normAutofit/>
          </a:bodyPr>
          <a:lstStyle/>
          <a:p>
            <a:r>
              <a:rPr lang="en-CA" dirty="0"/>
              <a:t>Real-time transparency by connecting business processes across organizations</a:t>
            </a:r>
          </a:p>
          <a:p>
            <a:r>
              <a:rPr lang="en-CA" dirty="0"/>
              <a:t>Real-time, transparent access to a verifiable source of the truth across organization boundaries</a:t>
            </a:r>
          </a:p>
          <a:p>
            <a:r>
              <a:rPr lang="en-CA" dirty="0"/>
              <a:t>Introduce trust and increase efficiency amongst participants - reducing the need for intermediaries</a:t>
            </a:r>
            <a:br>
              <a:rPr lang="en-CA" dirty="0"/>
            </a:br>
            <a:endParaRPr lang="en-CA" dirty="0"/>
          </a:p>
          <a:p>
            <a:r>
              <a:rPr lang="en-CA" dirty="0"/>
              <a:t>Improved efficiencies and increased confidence through automation enabled by smart contracts that execute consistently and reliably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1762A-0779-4254-B91F-CA018E7A4B69}"/>
              </a:ext>
            </a:extLst>
          </p:cNvPr>
          <p:cNvSpPr/>
          <p:nvPr/>
        </p:nvSpPr>
        <p:spPr>
          <a:xfrm>
            <a:off x="684125" y="5440143"/>
            <a:ext cx="10996597" cy="12261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CA" sz="2400" b="1" dirty="0"/>
              <a:t>“Use blockchain technology when it matches the requirements of your application. Don’t automatically use blockchain technology simply because you’re re-platforming an existing application.” [Gartner 2018]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0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AB70-FFF2-4312-A166-C5646452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700" dirty="0"/>
              <a:t>I leave you with a challenge…</a:t>
            </a:r>
            <a:br>
              <a:rPr lang="en-CA" dirty="0"/>
            </a:br>
            <a:r>
              <a:rPr lang="en-CA" dirty="0"/>
              <a:t>Think Deeply about NEO Smart Economy and 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CC03B-DF8C-42AD-A96D-23CE13DD151C}"/>
              </a:ext>
            </a:extLst>
          </p:cNvPr>
          <p:cNvSpPr/>
          <p:nvPr/>
        </p:nvSpPr>
        <p:spPr>
          <a:xfrm>
            <a:off x="677334" y="5659252"/>
            <a:ext cx="11209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Tokenize Every Little Thing (ELT)</a:t>
            </a:r>
          </a:p>
          <a:p>
            <a:r>
              <a:rPr lang="en-CA" dirty="0">
                <a:hlinkClick r:id="rId3"/>
              </a:rPr>
              <a:t>https://hyperonomy.com/2018/01/24/tokenization-of-every-little-thing-elt/</a:t>
            </a:r>
            <a:r>
              <a:rPr lang="en-CA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FE337F-8AAF-4CCC-BB4A-46CBE06CE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863" y="1625850"/>
            <a:ext cx="10304462" cy="3220144"/>
          </a:xfr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B35BC0-3416-4A93-ACDE-383D94040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07" y="1868762"/>
            <a:ext cx="10303200" cy="32197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977EC3C5-14F1-4452-830E-DB1019AE3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303" y="2098290"/>
            <a:ext cx="10304462" cy="3220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47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21" y="2710011"/>
            <a:ext cx="11591743" cy="1826581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B8686A-9EF7-4590-913B-1EDB0CC9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696" y="4536592"/>
            <a:ext cx="10799063" cy="222996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Michael Herman (Toronto) – Independent Blockchain Developer</a:t>
            </a:r>
          </a:p>
          <a:p>
            <a:r>
              <a:rPr lang="it-IT" dirty="0"/>
              <a:t>G:	</a:t>
            </a:r>
            <a:r>
              <a:rPr lang="it-IT" dirty="0">
                <a:hlinkClick r:id="rId2"/>
              </a:rPr>
              <a:t>https://github.com/mwherman2000/neo-csharpcoe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E:	</a:t>
            </a:r>
            <a:r>
              <a:rPr lang="it-IT" dirty="0">
                <a:hlinkClick r:id="rId3"/>
              </a:rPr>
              <a:t>mailto:neotoronto@outlook.com</a:t>
            </a:r>
            <a:br>
              <a:rPr lang="it-IT" dirty="0"/>
            </a:br>
            <a:r>
              <a:rPr lang="it-IT" dirty="0"/>
              <a:t>L:	</a:t>
            </a:r>
            <a:r>
              <a:rPr lang="it-IT" dirty="0">
                <a:hlinkClick r:id="rId4"/>
              </a:rPr>
              <a:t>https://www.linkedin.com/in/mwherman/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5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6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7" tooltip="https://www.twitter.com/neotoronto"/>
              </a:rPr>
              <a:t>https://www.twitter.com/neotoronto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DD4C7-8A2A-4B63-A75C-8061DB47078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201" y="507502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C0A2ABC-F146-49D4-8FF2-DBFE060102BE}"/>
              </a:ext>
            </a:extLst>
          </p:cNvPr>
          <p:cNvGrpSpPr/>
          <p:nvPr/>
        </p:nvGrpSpPr>
        <p:grpSpPr>
          <a:xfrm>
            <a:off x="2917857" y="0"/>
            <a:ext cx="6858000" cy="6858000"/>
            <a:chOff x="2255380" y="0"/>
            <a:chExt cx="6858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66F24E-A00C-4818-8520-1A78F46C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55380" y="0"/>
              <a:ext cx="6858000" cy="685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481809-BC31-4208-94DA-96CDB730677D}"/>
                </a:ext>
              </a:extLst>
            </p:cNvPr>
            <p:cNvSpPr txBox="1"/>
            <p:nvPr/>
          </p:nvSpPr>
          <p:spPr>
            <a:xfrm>
              <a:off x="4107040" y="2304288"/>
              <a:ext cx="30266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NEO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C# Developers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Center of Excellence</a:t>
              </a:r>
            </a:p>
            <a:p>
              <a:pPr algn="ctr"/>
              <a:endParaRPr lang="en-CA" sz="2400" dirty="0">
                <a:latin typeface="Koblenz Serial" panose="02000000000000000000" pitchFamily="50" charset="0"/>
              </a:endParaRP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neo-csharpcoe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713029-5DB3-4BF1-B051-54D68D3E92F8}"/>
                </a:ext>
              </a:extLst>
            </p:cNvPr>
            <p:cNvSpPr/>
            <p:nvPr/>
          </p:nvSpPr>
          <p:spPr>
            <a:xfrm>
              <a:off x="5861865" y="1099923"/>
              <a:ext cx="150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Tools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E8CA70-69D3-49AB-8D5F-C396DDB773B1}"/>
                </a:ext>
              </a:extLst>
            </p:cNvPr>
            <p:cNvSpPr/>
            <p:nvPr/>
          </p:nvSpPr>
          <p:spPr>
            <a:xfrm>
              <a:off x="7233464" y="3059668"/>
              <a:ext cx="150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D55CAE-77BA-4847-8AEC-9DE3CC330C60}"/>
                </a:ext>
              </a:extLst>
            </p:cNvPr>
            <p:cNvSpPr/>
            <p:nvPr/>
          </p:nvSpPr>
          <p:spPr>
            <a:xfrm>
              <a:off x="5871692" y="5165653"/>
              <a:ext cx="20932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Workshops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A55470-639A-49C0-9D40-A97C99C34F95}"/>
                </a:ext>
              </a:extLst>
            </p:cNvPr>
            <p:cNvSpPr/>
            <p:nvPr/>
          </p:nvSpPr>
          <p:spPr>
            <a:xfrm>
              <a:off x="3429561" y="5398768"/>
              <a:ext cx="20932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Best Practices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C3959B-02AD-4655-B77B-5EFFDD7423BC}"/>
                </a:ext>
              </a:extLst>
            </p:cNvPr>
            <p:cNvSpPr/>
            <p:nvPr/>
          </p:nvSpPr>
          <p:spPr>
            <a:xfrm>
              <a:off x="2476355" y="3436590"/>
              <a:ext cx="13911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Frameworks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7F40EE-5C8E-4B00-A243-1A477FC85500}"/>
                </a:ext>
              </a:extLst>
            </p:cNvPr>
            <p:cNvSpPr/>
            <p:nvPr/>
          </p:nvSpPr>
          <p:spPr>
            <a:xfrm>
              <a:off x="3292400" y="1327994"/>
              <a:ext cx="17099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Code</a:t>
              </a: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39F8F06B-4D84-4E9C-B04B-221ED270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Sponsored by</a:t>
            </a:r>
          </a:p>
        </p:txBody>
      </p:sp>
    </p:spTree>
    <p:extLst>
      <p:ext uri="{BB962C8B-B14F-4D97-AF65-F5344CB8AC3E}">
        <p14:creationId xmlns:p14="http://schemas.microsoft.com/office/powerpoint/2010/main" val="11661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the NEO Smart Economy?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15309" y="1789730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14690" t="9939" r="12041" b="12872"/>
          <a:stretch/>
        </p:blipFill>
        <p:spPr>
          <a:xfrm>
            <a:off x="5368852" y="1569626"/>
            <a:ext cx="977030" cy="9018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0461B9F-5E8E-49F3-8E0A-CB8A30DF9234}"/>
              </a:ext>
            </a:extLst>
          </p:cNvPr>
          <p:cNvGrpSpPr/>
          <p:nvPr/>
        </p:nvGrpSpPr>
        <p:grpSpPr>
          <a:xfrm>
            <a:off x="5344923" y="4395216"/>
            <a:ext cx="3532910" cy="840086"/>
            <a:chOff x="5291110" y="2916874"/>
            <a:chExt cx="3532910" cy="84008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1110" y="2916874"/>
              <a:ext cx="1164919" cy="84008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534543" y="3107051"/>
              <a:ext cx="2289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rgbClr val="90C226"/>
                  </a:solidFill>
                  <a:ea typeface="MS PGothic" charset="-128"/>
                  <a:cs typeface="MS PGothic" charset="-128"/>
                </a:rPr>
                <a:t>Digital Identity</a:t>
              </a:r>
              <a:endParaRPr kumimoji="1" lang="zh-CN" altLang="en-US" sz="2400" dirty="0">
                <a:solidFill>
                  <a:srgbClr val="90C226"/>
                </a:solidFill>
                <a:ea typeface="MS PGothic" charset="-128"/>
                <a:cs typeface="MS PGothic" charset="-128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D872BC-9867-43DA-A51F-38D99826C95F}"/>
              </a:ext>
            </a:extLst>
          </p:cNvPr>
          <p:cNvGrpSpPr/>
          <p:nvPr/>
        </p:nvGrpSpPr>
        <p:grpSpPr>
          <a:xfrm>
            <a:off x="5512417" y="3096379"/>
            <a:ext cx="3365499" cy="770713"/>
            <a:chOff x="5512417" y="4402907"/>
            <a:chExt cx="3365499" cy="77071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/>
            <a:srcRect l="14511" t="9829" r="13434"/>
            <a:stretch/>
          </p:blipFill>
          <p:spPr>
            <a:xfrm>
              <a:off x="5512417" y="4402907"/>
              <a:ext cx="739037" cy="770713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6396939" y="4508688"/>
              <a:ext cx="2480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rgbClr val="90C226"/>
                  </a:solidFill>
                  <a:ea typeface="MS PGothic" charset="-128"/>
                  <a:cs typeface="MS PGothic" charset="-128"/>
                </a:rPr>
                <a:t>Smart Contracts</a:t>
              </a:r>
              <a:endParaRPr kumimoji="1" lang="zh-CN" altLang="en-US" sz="2400" dirty="0">
                <a:solidFill>
                  <a:srgbClr val="90C226"/>
                </a:solidFill>
                <a:ea typeface="MS PGothic" charset="-128"/>
                <a:cs typeface="MS PGothic" charset="-128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429059" y="2471500"/>
            <a:ext cx="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34642" y="3943400"/>
            <a:ext cx="32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BB0DFC-0C9F-443A-A749-C2896FD37038}"/>
              </a:ext>
            </a:extLst>
          </p:cNvPr>
          <p:cNvGrpSpPr/>
          <p:nvPr/>
        </p:nvGrpSpPr>
        <p:grpSpPr>
          <a:xfrm>
            <a:off x="4122981" y="3313584"/>
            <a:ext cx="529234" cy="230832"/>
            <a:chOff x="9028044" y="3240452"/>
            <a:chExt cx="529234" cy="230832"/>
          </a:xfrm>
        </p:grpSpPr>
        <p:sp>
          <p:nvSpPr>
            <p:cNvPr id="23" name="矩形 22"/>
            <p:cNvSpPr/>
            <p:nvPr/>
          </p:nvSpPr>
          <p:spPr>
            <a:xfrm flipV="1">
              <a:off x="9028045" y="3240452"/>
              <a:ext cx="529233" cy="45719"/>
            </a:xfrm>
            <a:prstGeom prst="rect">
              <a:avLst/>
            </a:prstGeom>
            <a:solidFill>
              <a:srgbClr val="90C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90C226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028044" y="3425565"/>
              <a:ext cx="529234" cy="45719"/>
            </a:xfrm>
            <a:prstGeom prst="rect">
              <a:avLst/>
            </a:prstGeom>
            <a:solidFill>
              <a:srgbClr val="90C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90C226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EEC04D-9404-4BD8-AC0E-7C4536501F33}"/>
              </a:ext>
            </a:extLst>
          </p:cNvPr>
          <p:cNvGrpSpPr/>
          <p:nvPr/>
        </p:nvGrpSpPr>
        <p:grpSpPr>
          <a:xfrm>
            <a:off x="870308" y="2322576"/>
            <a:ext cx="2392471" cy="2369279"/>
            <a:chOff x="-1196236" y="3577860"/>
            <a:chExt cx="2392471" cy="2246278"/>
          </a:xfrm>
        </p:grpSpPr>
        <p:sp>
          <p:nvSpPr>
            <p:cNvPr id="25" name="椭圆 24"/>
            <p:cNvSpPr/>
            <p:nvPr/>
          </p:nvSpPr>
          <p:spPr>
            <a:xfrm>
              <a:off x="-1196236" y="3577860"/>
              <a:ext cx="2392471" cy="2246278"/>
            </a:xfrm>
            <a:prstGeom prst="ellipse">
              <a:avLst/>
            </a:prstGeom>
            <a:solidFill>
              <a:srgbClr val="90C226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-856405" y="4092127"/>
              <a:ext cx="17035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ea typeface="MS PGothic" charset="-128"/>
                  <a:cs typeface="MS PGothic" charset="-128"/>
                </a:rPr>
                <a:t>NEO</a:t>
              </a:r>
            </a:p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ea typeface="MS PGothic" charset="-128"/>
                  <a:cs typeface="MS PGothic" charset="-128"/>
                </a:rPr>
                <a:t>Smart Economy</a:t>
              </a:r>
              <a:endParaRPr kumimoji="1" lang="zh-CN" altLang="en-US" sz="2400" dirty="0">
                <a:solidFill>
                  <a:schemeClr val="bg1"/>
                </a:solidFill>
                <a:ea typeface="MS PGothic" charset="-128"/>
                <a:cs typeface="MS PGothic" charset="-128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3018147-590A-4FEA-A5F3-F6E0C9F28571}"/>
              </a:ext>
            </a:extLst>
          </p:cNvPr>
          <p:cNvSpPr/>
          <p:nvPr/>
        </p:nvSpPr>
        <p:spPr>
          <a:xfrm>
            <a:off x="677334" y="5356191"/>
            <a:ext cx="9435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“The NEO Smart Economy is about the world where the boundaries between real assets in the physical world and digital assets in the digital world have been removed.”</a:t>
            </a:r>
            <a:br>
              <a:rPr lang="en-CA" sz="2400" dirty="0"/>
            </a:br>
            <a:r>
              <a:rPr lang="en-CA" dirty="0"/>
              <a:t>[Malcolm Lerider, March 2018]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87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661B-4CA3-4767-89AC-BD512ECD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62945"/>
            <a:ext cx="10892625" cy="1877568"/>
          </a:xfrm>
        </p:spPr>
        <p:txBody>
          <a:bodyPr>
            <a:normAutofit/>
          </a:bodyPr>
          <a:lstStyle/>
          <a:p>
            <a:r>
              <a:rPr lang="en-CA" sz="4000" dirty="0"/>
              <a:t>Think Deeply about the NEO Smart Economy</a:t>
            </a:r>
            <a:br>
              <a:rPr lang="en-CA" dirty="0"/>
            </a:br>
            <a:endParaRPr lang="en-CA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9F56FD-7B96-48CA-B8E1-559B56295BBE}"/>
              </a:ext>
            </a:extLst>
          </p:cNvPr>
          <p:cNvGrpSpPr/>
          <p:nvPr/>
        </p:nvGrpSpPr>
        <p:grpSpPr>
          <a:xfrm>
            <a:off x="5170859" y="1415443"/>
            <a:ext cx="6858861" cy="4911680"/>
            <a:chOff x="5170859" y="1415443"/>
            <a:chExt cx="6858861" cy="491168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B943094-D2C2-4C23-AF19-4374C710B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0859" y="1899123"/>
              <a:ext cx="6858861" cy="44280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28EAB1-BF63-4FF4-AA43-8B30716416C0}"/>
                </a:ext>
              </a:extLst>
            </p:cNvPr>
            <p:cNvSpPr/>
            <p:nvPr/>
          </p:nvSpPr>
          <p:spPr>
            <a:xfrm>
              <a:off x="5345888" y="1415443"/>
              <a:ext cx="6597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2400" b="1" dirty="0"/>
                <a:t>But what people and businesses need is…</a:t>
              </a:r>
              <a:endParaRPr lang="en-CA" sz="24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43FB2B8-0535-4AB8-9CC6-D4371DAD608B}"/>
              </a:ext>
            </a:extLst>
          </p:cNvPr>
          <p:cNvSpPr/>
          <p:nvPr/>
        </p:nvSpPr>
        <p:spPr>
          <a:xfrm>
            <a:off x="9086765" y="5095281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CA" dirty="0"/>
              <a:t>2. approve/reject/reroute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0732A-0938-4BBB-A964-1EBD4747F9CD}"/>
              </a:ext>
            </a:extLst>
          </p:cNvPr>
          <p:cNvSpPr/>
          <p:nvPr/>
        </p:nvSpPr>
        <p:spPr>
          <a:xfrm>
            <a:off x="7557390" y="4871436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/>
              <a:t>3. pay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8E0D5E-ECAE-4EBC-96A3-4644B6BE55E7}"/>
              </a:ext>
            </a:extLst>
          </p:cNvPr>
          <p:cNvSpPr/>
          <p:nvPr/>
        </p:nvSpPr>
        <p:spPr>
          <a:xfrm rot="5400000">
            <a:off x="5738858" y="4121954"/>
            <a:ext cx="2129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/>
              <a:t>1. create &amp; submit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A7398E-2395-4A29-8AB9-135DB4F0938B}"/>
              </a:ext>
            </a:extLst>
          </p:cNvPr>
          <p:cNvGrpSpPr/>
          <p:nvPr/>
        </p:nvGrpSpPr>
        <p:grpSpPr>
          <a:xfrm>
            <a:off x="228038" y="1992395"/>
            <a:ext cx="4673209" cy="4364558"/>
            <a:chOff x="256031" y="2356283"/>
            <a:chExt cx="4673209" cy="436455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766B77E4-88A1-402A-9DF1-DAAD673FA9DC}"/>
                </a:ext>
              </a:extLst>
            </p:cNvPr>
            <p:cNvGraphicFramePr/>
            <p:nvPr>
              <p:extLst/>
            </p:nvPr>
          </p:nvGraphicFramePr>
          <p:xfrm>
            <a:off x="256031" y="2487169"/>
            <a:ext cx="4673209" cy="42336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D90EB3-C9C2-43A7-B8EC-9F98A6A1C078}"/>
                </a:ext>
              </a:extLst>
            </p:cNvPr>
            <p:cNvSpPr/>
            <p:nvPr/>
          </p:nvSpPr>
          <p:spPr>
            <a:xfrm>
              <a:off x="1935711" y="3749054"/>
              <a:ext cx="132440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2400" b="1" dirty="0"/>
                <a:t>NEP5</a:t>
              </a:r>
              <a:br>
                <a:rPr lang="en-CA" sz="2400" b="1" dirty="0"/>
              </a:br>
              <a:r>
                <a:rPr lang="en-CA" sz="2400" b="1" dirty="0"/>
                <a:t>(ERC20)</a:t>
              </a:r>
            </a:p>
            <a:p>
              <a:pPr algn="ctr"/>
              <a:r>
                <a:rPr lang="en-CA" sz="2400" b="1" dirty="0"/>
                <a:t>Tokens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AEEE93-3B3A-4867-99C8-2A8BDAD97092}"/>
                </a:ext>
              </a:extLst>
            </p:cNvPr>
            <p:cNvSpPr/>
            <p:nvPr/>
          </p:nvSpPr>
          <p:spPr>
            <a:xfrm>
              <a:off x="2063559" y="2356283"/>
              <a:ext cx="1008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CA" dirty="0"/>
                <a:t>transfer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6012B2-BBFC-4263-A75C-0A403F68EC97}"/>
                </a:ext>
              </a:extLst>
            </p:cNvPr>
            <p:cNvSpPr/>
            <p:nvPr/>
          </p:nvSpPr>
          <p:spPr>
            <a:xfrm rot="6814898">
              <a:off x="3763466" y="4955406"/>
              <a:ext cx="1008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CA" dirty="0"/>
                <a:t>transfer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BA7AF6-4C5B-49B1-94B8-1152F6AE9974}"/>
                </a:ext>
              </a:extLst>
            </p:cNvPr>
            <p:cNvSpPr/>
            <p:nvPr/>
          </p:nvSpPr>
          <p:spPr>
            <a:xfrm rot="14191493">
              <a:off x="527009" y="5104996"/>
              <a:ext cx="1008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CA" dirty="0"/>
                <a:t>transfer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7401B21-54EA-4BE1-A817-D9F3D9BE1C91}"/>
              </a:ext>
            </a:extLst>
          </p:cNvPr>
          <p:cNvSpPr/>
          <p:nvPr/>
        </p:nvSpPr>
        <p:spPr>
          <a:xfrm>
            <a:off x="1089952" y="1415444"/>
            <a:ext cx="2856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b="1" dirty="0"/>
              <a:t>Today</a:t>
            </a:r>
            <a:endParaRPr lang="en-CA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105EC95-F41E-4ACF-AAC6-94C58CEE4680}"/>
              </a:ext>
            </a:extLst>
          </p:cNvPr>
          <p:cNvGrpSpPr/>
          <p:nvPr/>
        </p:nvGrpSpPr>
        <p:grpSpPr>
          <a:xfrm>
            <a:off x="230154" y="1418359"/>
            <a:ext cx="4673209" cy="4938581"/>
            <a:chOff x="232693" y="1418372"/>
            <a:chExt cx="4673209" cy="493858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809713-C0EA-4DB9-A9CE-640944968CD8}"/>
                </a:ext>
              </a:extLst>
            </p:cNvPr>
            <p:cNvGrpSpPr/>
            <p:nvPr/>
          </p:nvGrpSpPr>
          <p:grpSpPr>
            <a:xfrm>
              <a:off x="232693" y="1891624"/>
              <a:ext cx="4673209" cy="4465329"/>
              <a:chOff x="256031" y="2255512"/>
              <a:chExt cx="4673209" cy="4465329"/>
            </a:xfrm>
          </p:grpSpPr>
          <p:graphicFrame>
            <p:nvGraphicFramePr>
              <p:cNvPr id="24" name="Diagram 23">
                <a:extLst>
                  <a:ext uri="{FF2B5EF4-FFF2-40B4-BE49-F238E27FC236}">
                    <a16:creationId xmlns:a16="http://schemas.microsoft.com/office/drawing/2014/main" id="{BDE9AF1C-AD7A-4633-BC46-022320E1E550}"/>
                  </a:ext>
                </a:extLst>
              </p:cNvPr>
              <p:cNvGraphicFramePr/>
              <p:nvPr>
                <p:extLst/>
              </p:nvPr>
            </p:nvGraphicFramePr>
            <p:xfrm>
              <a:off x="256031" y="2487169"/>
              <a:ext cx="4673209" cy="42336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2A94AF9-E2AF-4D12-8A1D-5A374088DB0C}"/>
                  </a:ext>
                </a:extLst>
              </p:cNvPr>
              <p:cNvSpPr/>
              <p:nvPr/>
            </p:nvSpPr>
            <p:spPr>
              <a:xfrm>
                <a:off x="1925619" y="3858782"/>
                <a:ext cx="1362874" cy="11079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endParaRPr lang="en-CA" sz="2200" b="1" dirty="0"/>
              </a:p>
              <a:p>
                <a:pPr algn="ctr"/>
                <a:r>
                  <a:rPr lang="en-CA" sz="2200" b="1" dirty="0"/>
                  <a:t>NEP5R</a:t>
                </a:r>
              </a:p>
              <a:p>
                <a:pPr algn="ctr"/>
                <a:r>
                  <a:rPr lang="en-CA" sz="2200" b="1" dirty="0"/>
                  <a:t>Proposal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4EE142-A45C-4BEC-82DF-278DD7ACFE48}"/>
                  </a:ext>
                </a:extLst>
              </p:cNvPr>
              <p:cNvSpPr/>
              <p:nvPr/>
            </p:nvSpPr>
            <p:spPr>
              <a:xfrm>
                <a:off x="1716087" y="2255512"/>
                <a:ext cx="212910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0"/>
                <a:r>
                  <a:rPr lang="en-CA" dirty="0"/>
                  <a:t>1. create &amp; submit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76E188-370D-47B2-B7D9-DB701475F5E0}"/>
                  </a:ext>
                </a:extLst>
              </p:cNvPr>
              <p:cNvSpPr/>
              <p:nvPr/>
            </p:nvSpPr>
            <p:spPr>
              <a:xfrm rot="17616811">
                <a:off x="2796055" y="4955406"/>
                <a:ext cx="29434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0" algn="r"/>
                <a:r>
                  <a:rPr lang="en-CA" dirty="0"/>
                  <a:t>2. approve/reject/reroute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5C6F64-9C25-45C9-9656-C673A2AB45D9}"/>
                  </a:ext>
                </a:extLst>
              </p:cNvPr>
              <p:cNvSpPr/>
              <p:nvPr/>
            </p:nvSpPr>
            <p:spPr>
              <a:xfrm rot="3344087">
                <a:off x="531406" y="5178522"/>
                <a:ext cx="9621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0"/>
                <a:r>
                  <a:rPr lang="en-CA" dirty="0"/>
                  <a:t>3. pay  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03DA52-D9CB-4717-9D1E-7CA4BFD44F0C}"/>
                </a:ext>
              </a:extLst>
            </p:cNvPr>
            <p:cNvSpPr/>
            <p:nvPr/>
          </p:nvSpPr>
          <p:spPr>
            <a:xfrm>
              <a:off x="1092759" y="1418372"/>
              <a:ext cx="30992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CA" sz="2400" b="1" dirty="0"/>
                <a:t>Tomorrow</a:t>
              </a:r>
              <a:endParaRPr lang="en-CA" sz="2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F56B75-A48B-453E-9134-855AF4D97B56}"/>
              </a:ext>
            </a:extLst>
          </p:cNvPr>
          <p:cNvGrpSpPr/>
          <p:nvPr/>
        </p:nvGrpSpPr>
        <p:grpSpPr>
          <a:xfrm>
            <a:off x="5633297" y="5156289"/>
            <a:ext cx="2207186" cy="1330856"/>
            <a:chOff x="5700699" y="5527144"/>
            <a:chExt cx="2207186" cy="1330856"/>
          </a:xfrm>
        </p:grpSpPr>
        <p:sp>
          <p:nvSpPr>
            <p:cNvPr id="33" name="Circle: Hollow 32">
              <a:extLst>
                <a:ext uri="{FF2B5EF4-FFF2-40B4-BE49-F238E27FC236}">
                  <a16:creationId xmlns:a16="http://schemas.microsoft.com/office/drawing/2014/main" id="{021CCDC8-16E5-48C4-9995-A0FF020A0E8E}"/>
                </a:ext>
              </a:extLst>
            </p:cNvPr>
            <p:cNvSpPr/>
            <p:nvPr/>
          </p:nvSpPr>
          <p:spPr>
            <a:xfrm>
              <a:off x="6577029" y="5527144"/>
              <a:ext cx="1330856" cy="1330856"/>
            </a:xfrm>
            <a:prstGeom prst="donut">
              <a:avLst>
                <a:gd name="adj" fmla="val 111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4ABF8F-D7C3-4817-A791-FA2EB770DA49}"/>
                </a:ext>
              </a:extLst>
            </p:cNvPr>
            <p:cNvSpPr/>
            <p:nvPr/>
          </p:nvSpPr>
          <p:spPr>
            <a:xfrm>
              <a:off x="5700699" y="5839175"/>
              <a:ext cx="7906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90C226"/>
                  </a:solidFill>
                </a:rPr>
                <a:t>Smart</a:t>
              </a:r>
            </a:p>
            <a:p>
              <a:pPr algn="ctr"/>
              <a:r>
                <a:rPr lang="en-CA" dirty="0">
                  <a:solidFill>
                    <a:srgbClr val="90C226"/>
                  </a:solidFill>
                </a:rPr>
                <a:t>Data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7276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DBEDE3E-265F-492E-A7D8-C72043DC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20" y="1247010"/>
            <a:ext cx="8693467" cy="561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5661B-4CA3-4767-89AC-BD512ECD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Smart Processes in the Smart Economy</a:t>
            </a:r>
            <a:endParaRPr lang="en-CA" sz="27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CEA316-24F3-4C67-B421-0FF0729FE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8572" y="1243584"/>
            <a:ext cx="2612836" cy="4677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90C226"/>
                </a:solidFill>
              </a:rPr>
              <a:t>Use Cases</a:t>
            </a:r>
          </a:p>
          <a:p>
            <a:r>
              <a:rPr lang="en-CA" dirty="0">
                <a:solidFill>
                  <a:schemeClr val="bg1"/>
                </a:solidFill>
              </a:rPr>
              <a:t>Expense Reports</a:t>
            </a:r>
          </a:p>
          <a:p>
            <a:r>
              <a:rPr lang="en-CA" dirty="0">
                <a:solidFill>
                  <a:schemeClr val="bg1"/>
                </a:solidFill>
              </a:rPr>
              <a:t>Timesheets</a:t>
            </a:r>
          </a:p>
          <a:p>
            <a:r>
              <a:rPr lang="en-CA" dirty="0">
                <a:solidFill>
                  <a:schemeClr val="bg1"/>
                </a:solidFill>
              </a:rPr>
              <a:t>Contribution Reports</a:t>
            </a:r>
          </a:p>
          <a:p>
            <a:r>
              <a:rPr lang="en-CA" dirty="0">
                <a:solidFill>
                  <a:schemeClr val="bg1"/>
                </a:solidFill>
              </a:rPr>
              <a:t>Lottery Tickets</a:t>
            </a:r>
          </a:p>
          <a:p>
            <a:r>
              <a:rPr lang="en-CA" dirty="0">
                <a:solidFill>
                  <a:schemeClr val="bg1"/>
                </a:solidFill>
              </a:rPr>
              <a:t>Loyalty Points</a:t>
            </a:r>
          </a:p>
          <a:p>
            <a:r>
              <a:rPr lang="en-CA" dirty="0">
                <a:solidFill>
                  <a:schemeClr val="bg1"/>
                </a:solidFill>
              </a:rPr>
              <a:t>Discount Coupons</a:t>
            </a:r>
          </a:p>
          <a:p>
            <a:r>
              <a:rPr lang="en-CA" dirty="0">
                <a:solidFill>
                  <a:schemeClr val="bg1"/>
                </a:solidFill>
              </a:rPr>
              <a:t>Vouchers</a:t>
            </a:r>
          </a:p>
          <a:p>
            <a:r>
              <a:rPr lang="en-CA" dirty="0">
                <a:solidFill>
                  <a:schemeClr val="bg1"/>
                </a:solidFill>
              </a:rPr>
              <a:t>Stock Certificates</a:t>
            </a:r>
          </a:p>
          <a:p>
            <a:r>
              <a:rPr lang="en-CA" dirty="0">
                <a:solidFill>
                  <a:schemeClr val="bg1"/>
                </a:solidFill>
              </a:rPr>
              <a:t>Disbursements</a:t>
            </a:r>
          </a:p>
          <a:p>
            <a:r>
              <a:rPr lang="en-CA" dirty="0">
                <a:solidFill>
                  <a:schemeClr val="bg1"/>
                </a:solidFill>
              </a:rPr>
              <a:t>…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19E3F-E228-467C-B20B-1E40436485C5}"/>
              </a:ext>
            </a:extLst>
          </p:cNvPr>
          <p:cNvSpPr/>
          <p:nvPr/>
        </p:nvSpPr>
        <p:spPr>
          <a:xfrm>
            <a:off x="4222814" y="5055931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/>
              <a:t>3. pay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98D1A5-2566-4DC4-9760-BA0AA22F97F8}"/>
              </a:ext>
            </a:extLst>
          </p:cNvPr>
          <p:cNvSpPr/>
          <p:nvPr/>
        </p:nvSpPr>
        <p:spPr>
          <a:xfrm rot="5400000">
            <a:off x="1680959" y="3991376"/>
            <a:ext cx="2129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/>
              <a:t>1. create &amp; submit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DCAA92-EA06-4A57-BB5F-FCCBB1802532}"/>
              </a:ext>
            </a:extLst>
          </p:cNvPr>
          <p:cNvGrpSpPr/>
          <p:nvPr/>
        </p:nvGrpSpPr>
        <p:grpSpPr>
          <a:xfrm>
            <a:off x="1320407" y="2176730"/>
            <a:ext cx="7916651" cy="2615876"/>
            <a:chOff x="5974703" y="2964062"/>
            <a:chExt cx="7916651" cy="26158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3217B7-825D-4B31-90A1-57455ACE4F68}"/>
                </a:ext>
              </a:extLst>
            </p:cNvPr>
            <p:cNvSpPr/>
            <p:nvPr/>
          </p:nvSpPr>
          <p:spPr>
            <a:xfrm>
              <a:off x="5974703" y="2964062"/>
              <a:ext cx="33448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CA" sz="1400" dirty="0"/>
                <a:t>AZ9Bmz6qmboZ4ry1z8p2KF3ftyA2ckJAy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F64511-5E08-44BC-9334-1EE5658A87BE}"/>
                </a:ext>
              </a:extLst>
            </p:cNvPr>
            <p:cNvSpPr/>
            <p:nvPr/>
          </p:nvSpPr>
          <p:spPr>
            <a:xfrm>
              <a:off x="10586475" y="4141967"/>
              <a:ext cx="33048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CA" sz="1400" dirty="0"/>
                <a:t>ATrzHaicmhRj15C3Vv6e6gLfLqhSD2PtTr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5F6AE9-A612-4A83-87C9-CDB9F9EF6C37}"/>
                </a:ext>
              </a:extLst>
            </p:cNvPr>
            <p:cNvSpPr/>
            <p:nvPr/>
          </p:nvSpPr>
          <p:spPr>
            <a:xfrm>
              <a:off x="9467989" y="5272161"/>
              <a:ext cx="33657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CA" sz="1400" dirty="0"/>
                <a:t>AK2nJJpJr6o664CWJKi1QRXjqeic2zRp8y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BF2AB4-A845-4F2E-BFED-A31E7A64A406}"/>
              </a:ext>
            </a:extLst>
          </p:cNvPr>
          <p:cNvGrpSpPr/>
          <p:nvPr/>
        </p:nvGrpSpPr>
        <p:grpSpPr>
          <a:xfrm>
            <a:off x="1485315" y="5384480"/>
            <a:ext cx="2556333" cy="1688883"/>
            <a:chOff x="5554395" y="5374740"/>
            <a:chExt cx="2556333" cy="1688883"/>
          </a:xfrm>
        </p:grpSpPr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2BDB7950-6325-4087-876E-CC62ACD1344B}"/>
                </a:ext>
              </a:extLst>
            </p:cNvPr>
            <p:cNvSpPr/>
            <p:nvPr/>
          </p:nvSpPr>
          <p:spPr>
            <a:xfrm>
              <a:off x="6421845" y="5374740"/>
              <a:ext cx="1688883" cy="1688883"/>
            </a:xfrm>
            <a:prstGeom prst="donut">
              <a:avLst>
                <a:gd name="adj" fmla="val 111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4B4A94-6E6A-4758-98AB-89A7A25340FA}"/>
                </a:ext>
              </a:extLst>
            </p:cNvPr>
            <p:cNvSpPr/>
            <p:nvPr/>
          </p:nvSpPr>
          <p:spPr>
            <a:xfrm>
              <a:off x="5554395" y="5875751"/>
              <a:ext cx="7906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rgbClr val="90C226"/>
                  </a:solidFill>
                </a:rPr>
                <a:t>Smart</a:t>
              </a:r>
            </a:p>
            <a:p>
              <a:pPr algn="ctr"/>
              <a:r>
                <a:rPr lang="en-CA" dirty="0">
                  <a:solidFill>
                    <a:srgbClr val="90C226"/>
                  </a:solidFill>
                </a:rPr>
                <a:t>Data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850E15E-DA09-427B-9225-8BBAED3B28B3}"/>
              </a:ext>
            </a:extLst>
          </p:cNvPr>
          <p:cNvSpPr/>
          <p:nvPr/>
        </p:nvSpPr>
        <p:spPr>
          <a:xfrm>
            <a:off x="5741493" y="5677476"/>
            <a:ext cx="955858" cy="7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6E7AA9-931E-4F7E-902E-D92EC5AEA854}"/>
              </a:ext>
            </a:extLst>
          </p:cNvPr>
          <p:cNvSpPr/>
          <p:nvPr/>
        </p:nvSpPr>
        <p:spPr>
          <a:xfrm>
            <a:off x="6848964" y="5904625"/>
            <a:ext cx="851672" cy="7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8B47A-88EF-4FB2-8526-78F152610F63}"/>
              </a:ext>
            </a:extLst>
          </p:cNvPr>
          <p:cNvSpPr/>
          <p:nvPr/>
        </p:nvSpPr>
        <p:spPr>
          <a:xfrm>
            <a:off x="7858104" y="6022466"/>
            <a:ext cx="851672" cy="7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4DBB9-12FB-453A-9A6B-8BFFC3C785D7}"/>
              </a:ext>
            </a:extLst>
          </p:cNvPr>
          <p:cNvSpPr/>
          <p:nvPr/>
        </p:nvSpPr>
        <p:spPr>
          <a:xfrm>
            <a:off x="6436925" y="5615024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CA" dirty="0"/>
              <a:t>2. approve/reject/reroute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33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EBA-9533-4F8D-AC7B-D967BEBE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62945"/>
            <a:ext cx="11281992" cy="1320800"/>
          </a:xfrm>
        </p:spPr>
        <p:txBody>
          <a:bodyPr/>
          <a:lstStyle/>
          <a:p>
            <a:r>
              <a:rPr lang="en-CA" dirty="0"/>
              <a:t>Smart Data = Smart Contract + Non-Fungible Entities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CC8A66-C658-4D8B-BE09-930FB7B5554B}"/>
              </a:ext>
            </a:extLst>
          </p:cNvPr>
          <p:cNvGrpSpPr/>
          <p:nvPr/>
        </p:nvGrpSpPr>
        <p:grpSpPr>
          <a:xfrm>
            <a:off x="2112264" y="1266605"/>
            <a:ext cx="5290989" cy="5290989"/>
            <a:chOff x="2231136" y="1239173"/>
            <a:chExt cx="5290989" cy="529098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15BE935-5187-4666-81CC-47273B580505}"/>
                </a:ext>
              </a:extLst>
            </p:cNvPr>
            <p:cNvSpPr/>
            <p:nvPr/>
          </p:nvSpPr>
          <p:spPr>
            <a:xfrm>
              <a:off x="2231136" y="1239173"/>
              <a:ext cx="5290989" cy="5290989"/>
            </a:xfrm>
            <a:custGeom>
              <a:avLst/>
              <a:gdLst>
                <a:gd name="connsiteX0" fmla="*/ 3394275 w 4781987"/>
                <a:gd name="connsiteY0" fmla="*/ 762433 h 4781987"/>
                <a:gd name="connsiteX1" fmla="*/ 3766238 w 4781987"/>
                <a:gd name="connsiteY1" fmla="*/ 450302 h 4781987"/>
                <a:gd name="connsiteX2" fmla="*/ 4063393 w 4781987"/>
                <a:gd name="connsiteY2" fmla="*/ 699645 h 4781987"/>
                <a:gd name="connsiteX3" fmla="*/ 3820595 w 4781987"/>
                <a:gd name="connsiteY3" fmla="*/ 1120158 h 4781987"/>
                <a:gd name="connsiteX4" fmla="*/ 4206371 w 4781987"/>
                <a:gd name="connsiteY4" fmla="*/ 1788341 h 4781987"/>
                <a:gd name="connsiteX5" fmla="*/ 4691944 w 4781987"/>
                <a:gd name="connsiteY5" fmla="*/ 1788328 h 4781987"/>
                <a:gd name="connsiteX6" fmla="*/ 4759303 w 4781987"/>
                <a:gd name="connsiteY6" fmla="*/ 2170343 h 4781987"/>
                <a:gd name="connsiteX7" fmla="*/ 4303009 w 4781987"/>
                <a:gd name="connsiteY7" fmla="*/ 2336407 h 4781987"/>
                <a:gd name="connsiteX8" fmla="*/ 4169031 w 4781987"/>
                <a:gd name="connsiteY8" fmla="*/ 3096236 h 4781987"/>
                <a:gd name="connsiteX9" fmla="*/ 4541010 w 4781987"/>
                <a:gd name="connsiteY9" fmla="*/ 3408347 h 4781987"/>
                <a:gd name="connsiteX10" fmla="*/ 4347056 w 4781987"/>
                <a:gd name="connsiteY10" fmla="*/ 3744286 h 4781987"/>
                <a:gd name="connsiteX11" fmla="*/ 3890770 w 4781987"/>
                <a:gd name="connsiteY11" fmla="*/ 3578198 h 4781987"/>
                <a:gd name="connsiteX12" fmla="*/ 3299728 w 4781987"/>
                <a:gd name="connsiteY12" fmla="*/ 4074141 h 4781987"/>
                <a:gd name="connsiteX13" fmla="*/ 3384059 w 4781987"/>
                <a:gd name="connsiteY13" fmla="*/ 4552335 h 4781987"/>
                <a:gd name="connsiteX14" fmla="*/ 3019545 w 4781987"/>
                <a:gd name="connsiteY14" fmla="*/ 4685008 h 4781987"/>
                <a:gd name="connsiteX15" fmla="*/ 2776769 w 4781987"/>
                <a:gd name="connsiteY15" fmla="*/ 4264483 h 4781987"/>
                <a:gd name="connsiteX16" fmla="*/ 2005218 w 4781987"/>
                <a:gd name="connsiteY16" fmla="*/ 4264483 h 4781987"/>
                <a:gd name="connsiteX17" fmla="*/ 1762442 w 4781987"/>
                <a:gd name="connsiteY17" fmla="*/ 4685008 h 4781987"/>
                <a:gd name="connsiteX18" fmla="*/ 1397928 w 4781987"/>
                <a:gd name="connsiteY18" fmla="*/ 4552335 h 4781987"/>
                <a:gd name="connsiteX19" fmla="*/ 1482259 w 4781987"/>
                <a:gd name="connsiteY19" fmla="*/ 4074141 h 4781987"/>
                <a:gd name="connsiteX20" fmla="*/ 891217 w 4781987"/>
                <a:gd name="connsiteY20" fmla="*/ 3578198 h 4781987"/>
                <a:gd name="connsiteX21" fmla="*/ 434931 w 4781987"/>
                <a:gd name="connsiteY21" fmla="*/ 3744286 h 4781987"/>
                <a:gd name="connsiteX22" fmla="*/ 240977 w 4781987"/>
                <a:gd name="connsiteY22" fmla="*/ 3408347 h 4781987"/>
                <a:gd name="connsiteX23" fmla="*/ 612956 w 4781987"/>
                <a:gd name="connsiteY23" fmla="*/ 3096236 h 4781987"/>
                <a:gd name="connsiteX24" fmla="*/ 478977 w 4781987"/>
                <a:gd name="connsiteY24" fmla="*/ 2336407 h 4781987"/>
                <a:gd name="connsiteX25" fmla="*/ 22684 w 4781987"/>
                <a:gd name="connsiteY25" fmla="*/ 2170343 h 4781987"/>
                <a:gd name="connsiteX26" fmla="*/ 90043 w 4781987"/>
                <a:gd name="connsiteY26" fmla="*/ 1788328 h 4781987"/>
                <a:gd name="connsiteX27" fmla="*/ 575617 w 4781987"/>
                <a:gd name="connsiteY27" fmla="*/ 1788340 h 4781987"/>
                <a:gd name="connsiteX28" fmla="*/ 961392 w 4781987"/>
                <a:gd name="connsiteY28" fmla="*/ 1120157 h 4781987"/>
                <a:gd name="connsiteX29" fmla="*/ 718594 w 4781987"/>
                <a:gd name="connsiteY29" fmla="*/ 699645 h 4781987"/>
                <a:gd name="connsiteX30" fmla="*/ 1015749 w 4781987"/>
                <a:gd name="connsiteY30" fmla="*/ 450302 h 4781987"/>
                <a:gd name="connsiteX31" fmla="*/ 1387712 w 4781987"/>
                <a:gd name="connsiteY31" fmla="*/ 762433 h 4781987"/>
                <a:gd name="connsiteX32" fmla="*/ 2112733 w 4781987"/>
                <a:gd name="connsiteY32" fmla="*/ 498547 h 4781987"/>
                <a:gd name="connsiteX33" fmla="*/ 2197039 w 4781987"/>
                <a:gd name="connsiteY33" fmla="*/ 20348 h 4781987"/>
                <a:gd name="connsiteX34" fmla="*/ 2584948 w 4781987"/>
                <a:gd name="connsiteY34" fmla="*/ 20348 h 4781987"/>
                <a:gd name="connsiteX35" fmla="*/ 2669254 w 4781987"/>
                <a:gd name="connsiteY35" fmla="*/ 498547 h 4781987"/>
                <a:gd name="connsiteX36" fmla="*/ 3394275 w 4781987"/>
                <a:gd name="connsiteY36" fmla="*/ 762433 h 478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781987" h="4781987">
                  <a:moveTo>
                    <a:pt x="3394275" y="762433"/>
                  </a:moveTo>
                  <a:lnTo>
                    <a:pt x="3766238" y="450302"/>
                  </a:lnTo>
                  <a:lnTo>
                    <a:pt x="4063393" y="699645"/>
                  </a:lnTo>
                  <a:lnTo>
                    <a:pt x="3820595" y="1120158"/>
                  </a:lnTo>
                  <a:cubicBezTo>
                    <a:pt x="3993238" y="1314370"/>
                    <a:pt x="4124500" y="1541721"/>
                    <a:pt x="4206371" y="1788341"/>
                  </a:cubicBezTo>
                  <a:lnTo>
                    <a:pt x="4691944" y="1788328"/>
                  </a:lnTo>
                  <a:lnTo>
                    <a:pt x="4759303" y="2170343"/>
                  </a:lnTo>
                  <a:lnTo>
                    <a:pt x="4303009" y="2336407"/>
                  </a:lnTo>
                  <a:cubicBezTo>
                    <a:pt x="4310425" y="2596155"/>
                    <a:pt x="4264838" y="2854690"/>
                    <a:pt x="4169031" y="3096236"/>
                  </a:cubicBezTo>
                  <a:lnTo>
                    <a:pt x="4541010" y="3408347"/>
                  </a:lnTo>
                  <a:lnTo>
                    <a:pt x="4347056" y="3744286"/>
                  </a:lnTo>
                  <a:lnTo>
                    <a:pt x="3890770" y="3578198"/>
                  </a:lnTo>
                  <a:cubicBezTo>
                    <a:pt x="3729488" y="3781943"/>
                    <a:pt x="3528384" y="3950690"/>
                    <a:pt x="3299728" y="4074141"/>
                  </a:cubicBezTo>
                  <a:lnTo>
                    <a:pt x="3384059" y="4552335"/>
                  </a:lnTo>
                  <a:lnTo>
                    <a:pt x="3019545" y="4685008"/>
                  </a:lnTo>
                  <a:lnTo>
                    <a:pt x="2776769" y="4264483"/>
                  </a:lnTo>
                  <a:cubicBezTo>
                    <a:pt x="2522255" y="4316891"/>
                    <a:pt x="2259732" y="4316891"/>
                    <a:pt x="2005218" y="4264483"/>
                  </a:cubicBezTo>
                  <a:lnTo>
                    <a:pt x="1762442" y="4685008"/>
                  </a:lnTo>
                  <a:lnTo>
                    <a:pt x="1397928" y="4552335"/>
                  </a:lnTo>
                  <a:lnTo>
                    <a:pt x="1482259" y="4074141"/>
                  </a:lnTo>
                  <a:cubicBezTo>
                    <a:pt x="1253603" y="3950689"/>
                    <a:pt x="1052499" y="3781943"/>
                    <a:pt x="891217" y="3578198"/>
                  </a:cubicBezTo>
                  <a:lnTo>
                    <a:pt x="434931" y="3744286"/>
                  </a:lnTo>
                  <a:lnTo>
                    <a:pt x="240977" y="3408347"/>
                  </a:lnTo>
                  <a:lnTo>
                    <a:pt x="612956" y="3096236"/>
                  </a:lnTo>
                  <a:cubicBezTo>
                    <a:pt x="517149" y="2854689"/>
                    <a:pt x="471562" y="2596154"/>
                    <a:pt x="478977" y="2336407"/>
                  </a:cubicBezTo>
                  <a:lnTo>
                    <a:pt x="22684" y="2170343"/>
                  </a:lnTo>
                  <a:lnTo>
                    <a:pt x="90043" y="1788328"/>
                  </a:lnTo>
                  <a:lnTo>
                    <a:pt x="575617" y="1788340"/>
                  </a:lnTo>
                  <a:cubicBezTo>
                    <a:pt x="657488" y="1541721"/>
                    <a:pt x="788749" y="1314369"/>
                    <a:pt x="961392" y="1120157"/>
                  </a:cubicBezTo>
                  <a:lnTo>
                    <a:pt x="718594" y="699645"/>
                  </a:lnTo>
                  <a:lnTo>
                    <a:pt x="1015749" y="450302"/>
                  </a:lnTo>
                  <a:lnTo>
                    <a:pt x="1387712" y="762433"/>
                  </a:lnTo>
                  <a:cubicBezTo>
                    <a:pt x="1608952" y="626137"/>
                    <a:pt x="1855643" y="536349"/>
                    <a:pt x="2112733" y="498547"/>
                  </a:cubicBezTo>
                  <a:lnTo>
                    <a:pt x="2197039" y="20348"/>
                  </a:lnTo>
                  <a:lnTo>
                    <a:pt x="2584948" y="20348"/>
                  </a:lnTo>
                  <a:lnTo>
                    <a:pt x="2669254" y="498547"/>
                  </a:lnTo>
                  <a:cubicBezTo>
                    <a:pt x="2926343" y="536349"/>
                    <a:pt x="3173034" y="626137"/>
                    <a:pt x="3394275" y="762433"/>
                  </a:cubicBezTo>
                  <a:close/>
                </a:path>
              </a:pathLst>
            </a:custGeom>
            <a:ln w="76200"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2672" tIns="1201438" rIns="1042672" bIns="1285069" numCol="1" spcCol="1270" anchor="ctr" anchorCtr="0">
              <a:noAutofit/>
            </a:bodyPr>
            <a:lstStyle/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3200" dirty="0"/>
                <a:t>Smart Contract</a:t>
              </a:r>
              <a:br>
                <a:rPr lang="en-CA" sz="3200" dirty="0"/>
              </a:br>
              <a:br>
                <a:rPr lang="en-CA" sz="3200" dirty="0"/>
              </a:br>
              <a:br>
                <a:rPr lang="en-CA" sz="3200" dirty="0"/>
              </a:br>
              <a:br>
                <a:rPr lang="en-CA" sz="3200" dirty="0"/>
              </a:br>
              <a:endParaRPr lang="en-CA" sz="3200" dirty="0"/>
            </a:p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3200" kern="1200" dirty="0"/>
            </a:p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3200" kern="12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8ACC7C-893F-464B-AFA0-596CC2853AD6}"/>
                </a:ext>
              </a:extLst>
            </p:cNvPr>
            <p:cNvSpPr/>
            <p:nvPr/>
          </p:nvSpPr>
          <p:spPr>
            <a:xfrm>
              <a:off x="3565776" y="2633472"/>
              <a:ext cx="2624712" cy="251777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>
                  <a:solidFill>
                    <a:srgbClr val="729D51"/>
                  </a:solidFill>
                </a:rPr>
                <a:t>Non-Fungible Entities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B8C7E0-6777-4AA4-8527-6D26D7A8D0F7}"/>
              </a:ext>
            </a:extLst>
          </p:cNvPr>
          <p:cNvGrpSpPr/>
          <p:nvPr/>
        </p:nvGrpSpPr>
        <p:grpSpPr>
          <a:xfrm>
            <a:off x="-7591" y="1266605"/>
            <a:ext cx="1840365" cy="5167313"/>
            <a:chOff x="382063" y="1239173"/>
            <a:chExt cx="1840365" cy="5167313"/>
          </a:xfrm>
        </p:grpSpPr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69429119-A4B3-43D9-9724-3125ABA297C2}"/>
                </a:ext>
              </a:extLst>
            </p:cNvPr>
            <p:cNvSpPr/>
            <p:nvPr/>
          </p:nvSpPr>
          <p:spPr>
            <a:xfrm>
              <a:off x="1554479" y="1239173"/>
              <a:ext cx="667949" cy="5167313"/>
            </a:xfrm>
            <a:prstGeom prst="leftBrace">
              <a:avLst>
                <a:gd name="adj1" fmla="val 8333"/>
                <a:gd name="adj2" fmla="val 50531"/>
              </a:avLst>
            </a:prstGeom>
            <a:ln w="76200">
              <a:solidFill>
                <a:srgbClr val="729D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729D5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3265EB-2B51-44F8-9EB2-7B0FE13E41A3}"/>
                </a:ext>
              </a:extLst>
            </p:cNvPr>
            <p:cNvSpPr/>
            <p:nvPr/>
          </p:nvSpPr>
          <p:spPr>
            <a:xfrm>
              <a:off x="382063" y="3249662"/>
              <a:ext cx="1263486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3200" dirty="0">
                  <a:solidFill>
                    <a:srgbClr val="729D51"/>
                  </a:solidFill>
                </a:rPr>
                <a:t>Smart</a:t>
              </a:r>
            </a:p>
            <a:p>
              <a:pPr algn="ctr"/>
              <a:r>
                <a:rPr lang="en-CA" sz="3200" dirty="0">
                  <a:solidFill>
                    <a:srgbClr val="729D51"/>
                  </a:solidFill>
                </a:rPr>
                <a:t>Data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0B9AEA-9CAC-4174-A12A-6088D8F41B05}"/>
              </a:ext>
            </a:extLst>
          </p:cNvPr>
          <p:cNvGrpSpPr/>
          <p:nvPr/>
        </p:nvGrpSpPr>
        <p:grpSpPr>
          <a:xfrm>
            <a:off x="5748407" y="1842846"/>
            <a:ext cx="6330330" cy="3785652"/>
            <a:chOff x="5690451" y="1806270"/>
            <a:chExt cx="5551466" cy="378565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C88E3A-F9F5-494B-9CBB-D94E9ACBD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0451" y="3883762"/>
              <a:ext cx="2210321" cy="905"/>
            </a:xfrm>
            <a:prstGeom prst="straightConnector1">
              <a:avLst/>
            </a:prstGeom>
            <a:ln w="76200">
              <a:solidFill>
                <a:srgbClr val="729D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B9FD84-66B8-481C-A619-5DC2BE0EBC99}"/>
                </a:ext>
              </a:extLst>
            </p:cNvPr>
            <p:cNvCxnSpPr>
              <a:cxnSpLocks/>
            </p:cNvCxnSpPr>
            <p:nvPr/>
          </p:nvCxnSpPr>
          <p:spPr>
            <a:xfrm>
              <a:off x="7902702" y="1806270"/>
              <a:ext cx="13379" cy="3745444"/>
            </a:xfrm>
            <a:prstGeom prst="line">
              <a:avLst/>
            </a:prstGeom>
            <a:ln w="76200">
              <a:solidFill>
                <a:srgbClr val="729D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42DA31-188D-4DC0-A747-DEB1A1CF2516}"/>
                </a:ext>
              </a:extLst>
            </p:cNvPr>
            <p:cNvSpPr/>
            <p:nvPr/>
          </p:nvSpPr>
          <p:spPr>
            <a:xfrm>
              <a:off x="7925321" y="1806270"/>
              <a:ext cx="3316596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2400" dirty="0">
                  <a:solidFill>
                    <a:srgbClr val="90C226"/>
                  </a:solidFill>
                </a:rPr>
                <a:t>NEP5 Token Base</a:t>
              </a:r>
            </a:p>
            <a:p>
              <a:r>
                <a:rPr lang="en-CA" sz="2400" dirty="0">
                  <a:solidFill>
                    <a:srgbClr val="90C226"/>
                  </a:solidFill>
                </a:rPr>
                <a:t>NEP5 Ledger Entry</a:t>
              </a:r>
            </a:p>
            <a:p>
              <a:r>
                <a:rPr lang="en-CA" sz="2400" dirty="0">
                  <a:solidFill>
                    <a:srgbClr val="90C226"/>
                  </a:solidFill>
                </a:rPr>
                <a:t>Requisition</a:t>
              </a:r>
            </a:p>
            <a:p>
              <a:r>
                <a:rPr lang="en-CA" sz="2400" dirty="0">
                  <a:solidFill>
                    <a:srgbClr val="90C226"/>
                  </a:solidFill>
                </a:rPr>
                <a:t>Contributor</a:t>
              </a:r>
            </a:p>
            <a:p>
              <a:r>
                <a:rPr lang="en-CA" sz="2400" dirty="0">
                  <a:solidFill>
                    <a:srgbClr val="90C226"/>
                  </a:solidFill>
                </a:rPr>
                <a:t>Approver Role</a:t>
              </a:r>
            </a:p>
            <a:p>
              <a:r>
                <a:rPr lang="en-CA" sz="2400" dirty="0">
                  <a:solidFill>
                    <a:srgbClr val="90C226"/>
                  </a:solidFill>
                </a:rPr>
                <a:t>Accounts Payable Role</a:t>
              </a:r>
            </a:p>
            <a:p>
              <a:r>
                <a:rPr lang="en-CA" sz="2400" dirty="0">
                  <a:solidFill>
                    <a:srgbClr val="90C226"/>
                  </a:solidFill>
                </a:rPr>
                <a:t>Public/Private App Keys</a:t>
              </a:r>
            </a:p>
            <a:p>
              <a:r>
                <a:rPr lang="en-CA" sz="2400" dirty="0">
                  <a:solidFill>
                    <a:srgbClr val="90C226"/>
                  </a:solidFill>
                </a:rPr>
                <a:t>Workflow State</a:t>
              </a:r>
            </a:p>
            <a:p>
              <a:r>
                <a:rPr lang="en-CA" sz="2400" dirty="0">
                  <a:solidFill>
                    <a:srgbClr val="90C226"/>
                  </a:solidFill>
                </a:rPr>
                <a:t>User Credential</a:t>
              </a:r>
            </a:p>
            <a:p>
              <a:r>
                <a:rPr lang="en-CA" sz="2400" dirty="0">
                  <a:solidFill>
                    <a:srgbClr val="90C226"/>
                  </a:solidFill>
                </a:rPr>
                <a:t>Counter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5B9D09-C8DB-4DED-8914-72818254192F}"/>
              </a:ext>
            </a:extLst>
          </p:cNvPr>
          <p:cNvGrpSpPr/>
          <p:nvPr/>
        </p:nvGrpSpPr>
        <p:grpSpPr>
          <a:xfrm>
            <a:off x="1510867" y="1259732"/>
            <a:ext cx="6654925" cy="5554229"/>
            <a:chOff x="1620595" y="1232300"/>
            <a:chExt cx="6654925" cy="555422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E047D0-C82D-49CA-8B8F-5F6C698176C5}"/>
                </a:ext>
              </a:extLst>
            </p:cNvPr>
            <p:cNvSpPr/>
            <p:nvPr/>
          </p:nvSpPr>
          <p:spPr>
            <a:xfrm>
              <a:off x="5176230" y="1232300"/>
              <a:ext cx="10775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400" dirty="0">
                  <a:solidFill>
                    <a:srgbClr val="0070C0"/>
                  </a:solidFill>
                </a:rPr>
                <a:t>create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79C42B-5F23-440F-9CE7-B8E62B79BE96}"/>
                </a:ext>
              </a:extLst>
            </p:cNvPr>
            <p:cNvSpPr/>
            <p:nvPr/>
          </p:nvSpPr>
          <p:spPr>
            <a:xfrm>
              <a:off x="6576204" y="2113325"/>
              <a:ext cx="11144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400" dirty="0">
                  <a:solidFill>
                    <a:srgbClr val="0070C0"/>
                  </a:solidFill>
                </a:rPr>
                <a:t>submit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5A2129-F611-4633-B3F4-56B64399F2FB}"/>
                </a:ext>
              </a:extLst>
            </p:cNvPr>
            <p:cNvSpPr/>
            <p:nvPr/>
          </p:nvSpPr>
          <p:spPr>
            <a:xfrm>
              <a:off x="6981576" y="3883762"/>
              <a:ext cx="12939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400" dirty="0">
                  <a:solidFill>
                    <a:srgbClr val="0070C0"/>
                  </a:solidFill>
                </a:rPr>
                <a:t>approve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DF925D-2341-4897-A24D-5DAEE8A6AE19}"/>
                </a:ext>
              </a:extLst>
            </p:cNvPr>
            <p:cNvSpPr/>
            <p:nvPr/>
          </p:nvSpPr>
          <p:spPr>
            <a:xfrm>
              <a:off x="6391677" y="5391079"/>
              <a:ext cx="1027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400" dirty="0">
                  <a:solidFill>
                    <a:srgbClr val="0070C0"/>
                  </a:solidFill>
                </a:rPr>
                <a:t>reject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C5AE1B-9936-4FA5-AABB-20BB92DC8CDE}"/>
                </a:ext>
              </a:extLst>
            </p:cNvPr>
            <p:cNvSpPr/>
            <p:nvPr/>
          </p:nvSpPr>
          <p:spPr>
            <a:xfrm>
              <a:off x="4539737" y="6324864"/>
              <a:ext cx="1217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400" dirty="0">
                  <a:solidFill>
                    <a:srgbClr val="0070C0"/>
                  </a:solidFill>
                </a:rPr>
                <a:t>reroute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460F04F-01F6-43C8-9AB0-C47778353CCA}"/>
                </a:ext>
              </a:extLst>
            </p:cNvPr>
            <p:cNvSpPr/>
            <p:nvPr/>
          </p:nvSpPr>
          <p:spPr>
            <a:xfrm>
              <a:off x="3072428" y="5751923"/>
              <a:ext cx="6703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400" dirty="0">
                  <a:solidFill>
                    <a:srgbClr val="0070C0"/>
                  </a:solidFill>
                </a:rPr>
                <a:t>pay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C019969-6F9B-4E3C-80C0-7AFCD278FC10}"/>
                </a:ext>
              </a:extLst>
            </p:cNvPr>
            <p:cNvSpPr/>
            <p:nvPr/>
          </p:nvSpPr>
          <p:spPr>
            <a:xfrm>
              <a:off x="1620595" y="4371359"/>
              <a:ext cx="12506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400" dirty="0">
                  <a:solidFill>
                    <a:srgbClr val="0070C0"/>
                  </a:solidFill>
                </a:rPr>
                <a:t>register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B143055-09F3-4786-A60A-482AF4BD7218}"/>
                </a:ext>
              </a:extLst>
            </p:cNvPr>
            <p:cNvSpPr/>
            <p:nvPr/>
          </p:nvSpPr>
          <p:spPr>
            <a:xfrm>
              <a:off x="3381024" y="1333974"/>
              <a:ext cx="9941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400" dirty="0">
                  <a:solidFill>
                    <a:srgbClr val="0070C0"/>
                  </a:solidFill>
                </a:rPr>
                <a:t>NEP5*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C6730C-A791-4DD9-A9BF-B6722117FDD9}"/>
                </a:ext>
              </a:extLst>
            </p:cNvPr>
            <p:cNvSpPr/>
            <p:nvPr/>
          </p:nvSpPr>
          <p:spPr>
            <a:xfrm>
              <a:off x="2060153" y="2674222"/>
              <a:ext cx="6286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2400" dirty="0">
                  <a:solidFill>
                    <a:srgbClr val="0070C0"/>
                  </a:solidFill>
                </a:rPr>
                <a:t>get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4EEEA9-7920-4868-8159-C0D127B5CE3C}"/>
              </a:ext>
            </a:extLst>
          </p:cNvPr>
          <p:cNvSpPr/>
          <p:nvPr/>
        </p:nvSpPr>
        <p:spPr>
          <a:xfrm>
            <a:off x="8136640" y="6372928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 NEP5-defined operations</a:t>
            </a:r>
            <a:endParaRPr lang="en-CA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1F01-2994-4E21-AA9C-21D1040B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What is a non-fungible token?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https://github.com/Splyse/neo-nft-template</a:t>
            </a:r>
            <a:r>
              <a:rPr lang="en-US" sz="2700" dirty="0"/>
              <a:t> [https://hashpuppi.es/]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B68B-AAE1-4917-BDFE-F8AEFB03E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381067" cy="4239456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Joe Stewart @ Splyse…</a:t>
            </a:r>
            <a:endParaRPr lang="en-US" i="1" dirty="0"/>
          </a:p>
          <a:p>
            <a:r>
              <a:rPr lang="en-US" i="1" dirty="0"/>
              <a:t>A non-fungible token (NFT) can be thought of like a property deed - each one is unique and carries some non-mutable information (e.g. the physical address of the property) although other information, such as the owner of the property can be changed. </a:t>
            </a:r>
          </a:p>
          <a:p>
            <a:r>
              <a:rPr lang="en-US" i="1" dirty="0"/>
              <a:t>An NFT smart contract is useful to track ownership of real-world items, as well as in online gaming, allowing users to possess unique characters or items of a limited supply, that can be transferred between users without requiring the permission of the game owner.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4AD67-4EB3-420B-9D8E-4C219B6E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C8F0-338D-4D8D-A227-FA2647F0F8AF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A27E-99F8-4C53-A71F-C01787C4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CF96-03C2-4859-A995-8B97965A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5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1F01-2994-4E21-AA9C-21D1040B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Non-fungible Entity?</a:t>
            </a:r>
            <a:endParaRPr lang="en-CA" sz="27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E73113-9BF3-470F-882A-37F101CDD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B68B-AAE1-4917-BDFE-F8AEFB03E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Expense Reports</a:t>
            </a:r>
          </a:p>
          <a:p>
            <a:r>
              <a:rPr lang="en-US" dirty="0"/>
              <a:t>Timesheets</a:t>
            </a:r>
          </a:p>
          <a:p>
            <a:r>
              <a:rPr lang="en-US" dirty="0"/>
              <a:t>Contribution Reports</a:t>
            </a:r>
          </a:p>
          <a:p>
            <a:r>
              <a:rPr lang="en-US" dirty="0"/>
              <a:t>Lottery Tickets</a:t>
            </a:r>
          </a:p>
          <a:p>
            <a:r>
              <a:rPr lang="en-US" dirty="0"/>
              <a:t>Loyalty Points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3C7A87-DA5A-4590-8E5C-965839C26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9B71FE-EF76-4640-8ED4-14B0C44E3A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Discount Coupons</a:t>
            </a:r>
          </a:p>
          <a:p>
            <a:r>
              <a:rPr lang="en-US" dirty="0"/>
              <a:t>Vouchers</a:t>
            </a:r>
          </a:p>
          <a:p>
            <a:r>
              <a:rPr lang="en-US" dirty="0"/>
              <a:t>Stock Certificates</a:t>
            </a:r>
          </a:p>
          <a:p>
            <a:r>
              <a:rPr lang="en-US" dirty="0"/>
              <a:t>Disbursements</a:t>
            </a:r>
          </a:p>
          <a:p>
            <a:r>
              <a:rPr lang="en-US" dirty="0"/>
              <a:t>Money orders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4AD67-4EB3-420B-9D8E-4C219B6E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C8F0-338D-4D8D-A227-FA2647F0F8AF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A27E-99F8-4C53-A71F-C01787C4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CF96-03C2-4859-A995-8B97965A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C89AD9-4981-446C-BDD5-959BC7F6D7BC}"/>
              </a:ext>
            </a:extLst>
          </p:cNvPr>
          <p:cNvSpPr/>
          <p:nvPr/>
        </p:nvSpPr>
        <p:spPr>
          <a:xfrm>
            <a:off x="675744" y="1288466"/>
            <a:ext cx="9007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Any persistable entity that has one or more read-only properties (fields) that cannot be changed once the entity has been created.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FF8E2-F2B1-4E09-AAE9-91A53E98BF54}"/>
              </a:ext>
            </a:extLst>
          </p:cNvPr>
          <p:cNvSpPr/>
          <p:nvPr/>
        </p:nvSpPr>
        <p:spPr>
          <a:xfrm>
            <a:off x="635542" y="4935693"/>
            <a:ext cx="9047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Lucida Grande"/>
              </a:rPr>
              <a:t>The most common document lifecycle management scenarios include expense report and absence report submission where a document is submitted to a workflow involving roles, such as the manager role, which approve the content before it flows to another system.</a:t>
            </a:r>
            <a:br>
              <a:rPr lang="en-US" i="1" dirty="0">
                <a:solidFill>
                  <a:srgbClr val="000000"/>
                </a:solidFill>
                <a:latin typeface="Lucida Grande"/>
              </a:rPr>
            </a:br>
            <a:r>
              <a:rPr lang="en-US" dirty="0">
                <a:solidFill>
                  <a:srgbClr val="000000"/>
                </a:solidFill>
                <a:latin typeface="Lucida Grande"/>
              </a:rPr>
              <a:t>[Workflow, Tomorrow's Application Logic, InformIT]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54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B087-920E-4A17-9321-E0A2B585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269501" cy="1021976"/>
          </a:xfrm>
        </p:spPr>
        <p:txBody>
          <a:bodyPr>
            <a:normAutofit/>
          </a:bodyPr>
          <a:lstStyle/>
          <a:p>
            <a:r>
              <a:rPr lang="en-CA" dirty="0"/>
              <a:t>Case Study: Recent Enterprise Workflow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4711-31F6-4354-85B7-54909DFE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7"/>
            <a:ext cx="9371128" cy="4239456"/>
          </a:xfrm>
        </p:spPr>
        <p:txBody>
          <a:bodyPr/>
          <a:lstStyle/>
          <a:p>
            <a:r>
              <a:rPr lang="en-US" dirty="0"/>
              <a:t>After a recent enterprise Nintex audit and analysis of 70 workflows</a:t>
            </a:r>
          </a:p>
          <a:p>
            <a:pPr lvl="1"/>
            <a:r>
              <a:rPr lang="en-US" dirty="0"/>
              <a:t>55 of the workflows were found to be simple routing and approval workflows</a:t>
            </a:r>
          </a:p>
          <a:p>
            <a:pPr lvl="1"/>
            <a:r>
              <a:rPr lang="en-US" dirty="0"/>
              <a:t>15 of the workflows had more than 5 actions representing more complex scenarios</a:t>
            </a:r>
          </a:p>
          <a:p>
            <a:pPr lvl="1"/>
            <a:r>
              <a:rPr lang="en-US" dirty="0"/>
              <a:t>This met the typical expectation that 80/20% of most of workflows are simple routing and approval vs. more complex scenarios</a:t>
            </a:r>
          </a:p>
          <a:p>
            <a:r>
              <a:rPr lang="en-US" dirty="0"/>
              <a:t>“</a:t>
            </a:r>
            <a:r>
              <a:rPr lang="en-US" i="1" dirty="0"/>
              <a:t>In a typical enterprise 80% or more forms and document workflows are simple routing and approval workflows.” </a:t>
            </a:r>
            <a:r>
              <a:rPr lang="en-US" dirty="0"/>
              <a:t>[Joel Oleson, SharePoint Architect]</a:t>
            </a:r>
            <a:endParaRPr lang="en-CA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2B14-8D6E-4C5A-9DB5-5EFEAEC7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C8F0-338D-4D8D-A227-FA2647F0F8AF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4486-A317-4096-9C3E-C09F7A31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E8515-456D-4D7D-A469-0D7D0607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38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9|10.3|7.5|10.1|17|2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6|20|19.4|4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3|77.2|4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|48.7|65|54.6|102|14.4|12.7|18.8|3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0.3|35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5654</TotalTime>
  <Words>737</Words>
  <Application>Microsoft Office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MS PGothic</vt:lpstr>
      <vt:lpstr>STXinwei</vt:lpstr>
      <vt:lpstr>Arial</vt:lpstr>
      <vt:lpstr>Calibri</vt:lpstr>
      <vt:lpstr>Koblenz Serial</vt:lpstr>
      <vt:lpstr>Lucida Grande</vt:lpstr>
      <vt:lpstr>Trebuchet MS</vt:lpstr>
      <vt:lpstr>Wingdings 3</vt:lpstr>
      <vt:lpstr>Facet</vt:lpstr>
      <vt:lpstr>The NEO Smart Economy, Smart Processes, and Smart Data</vt:lpstr>
      <vt:lpstr>Sponsored by</vt:lpstr>
      <vt:lpstr>What is the NEO Smart Economy?</vt:lpstr>
      <vt:lpstr>Think Deeply about the NEO Smart Economy </vt:lpstr>
      <vt:lpstr>Smart Processes in the Smart Economy</vt:lpstr>
      <vt:lpstr>Smart Data = Smart Contract + Non-Fungible Entities</vt:lpstr>
      <vt:lpstr>What is a non-fungible token? https://github.com/Splyse/neo-nft-template [https://hashpuppi.es/]</vt:lpstr>
      <vt:lpstr>What is a Non-fungible Entity?</vt:lpstr>
      <vt:lpstr>Case Study: Recent Enterprise Workflow Assessment</vt:lpstr>
      <vt:lpstr>When to use Blockchain Technology “Blockchain: the force multiplier for the smart economy” [Microsoft]</vt:lpstr>
      <vt:lpstr>I leave you with a challenge… Think Deeply about NEO Smart Economy and 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257</cp:revision>
  <cp:lastPrinted>2018-04-02T04:17:21Z</cp:lastPrinted>
  <dcterms:created xsi:type="dcterms:W3CDTF">2018-02-17T01:35:14Z</dcterms:created>
  <dcterms:modified xsi:type="dcterms:W3CDTF">2018-04-11T19:21:30Z</dcterms:modified>
</cp:coreProperties>
</file>