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neo-start-hac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neo-start-hack" TargetMode="External"/><Relationship Id="rId4" Type="http://schemas.openxmlformats.org/officeDocument/2006/relationships/hyperlink" Target="https://docs.docker.com/instal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neo-start-hac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neo-start-hack" TargetMode="External"/><Relationship Id="rId4" Type="http://schemas.openxmlformats.org/officeDocument/2006/relationships/hyperlink" Target="mailto:git@github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ocalhost:4000" TargetMode="External"/><Relationship Id="rId4" Type="http://schemas.openxmlformats.org/officeDocument/2006/relationships/hyperlink" Target="https://bit.ly/neo-start-hac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t.ly/neo-start-hack" TargetMode="External"/><Relationship Id="rId4" Type="http://schemas.openxmlformats.org/officeDocument/2006/relationships/hyperlink" Target="https://github.com/CityOfZion/neo-pyth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neo-start-hack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.ly/neo-start-hac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neo-start-hac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.ly/neo-start-hack" TargetMode="External"/><Relationship Id="rId4" Type="http://schemas.openxmlformats.org/officeDocument/2006/relationships/hyperlink" Target="https://github.com/CityOfZion/neo-python/archive/development.zi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neo-start-hack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it.ly/neo-start-hac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it.ly/neo-start-hack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it.ly/neo-start-hack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bit.ly/neo-start-hack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bit.ly/neo-start-hack" TargetMode="External"/><Relationship Id="rId4" Type="http://schemas.openxmlformats.org/officeDocument/2006/relationships/hyperlink" Target="https://github.com/CityOfZion/neo-boa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it.ly/neo-start-hack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witter.com/charlierevett" TargetMode="External"/><Relationship Id="rId4" Type="http://schemas.openxmlformats.org/officeDocument/2006/relationships/hyperlink" Target="https://discord.cityofzion.io" TargetMode="External"/><Relationship Id="rId5" Type="http://schemas.openxmlformats.org/officeDocument/2006/relationships/hyperlink" Target="https://bit.ly/neo-start-hack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bit.ly/neo-start-hack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iscord.cityofzion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neo-start-ha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neo-start-hac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neo-start-hac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neoauth" TargetMode="External"/><Relationship Id="rId4" Type="http://schemas.openxmlformats.org/officeDocument/2006/relationships/hyperlink" Target="https://bit.ly/neo-start-hac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plyse/neo-smart-iot" TargetMode="External"/><Relationship Id="rId4" Type="http://schemas.openxmlformats.org/officeDocument/2006/relationships/hyperlink" Target="https://bit.ly/neo-start-hac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imusify/smart-contract-incentify" TargetMode="External"/><Relationship Id="rId4" Type="http://schemas.openxmlformats.org/officeDocument/2006/relationships/hyperlink" Target="https://bit.ly/neo-start-hac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neo-start-h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72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NEO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</a:rPr>
              <a:t>Smart Contract Workshop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510450" y="3182322"/>
            <a:ext cx="8123100" cy="1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START Hack 2018</a:t>
            </a:r>
            <a:endParaRPr sz="1600">
              <a:solidFill>
                <a:schemeClr val="lt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Charlie Revett</a:t>
            </a:r>
            <a:endParaRPr sz="1600">
              <a:solidFill>
                <a:schemeClr val="lt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Friday 23rd February</a:t>
            </a:r>
            <a:endParaRPr sz="1600">
              <a:solidFill>
                <a:schemeClr val="lt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0" y="29749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GB" sz="1800">
                <a:solidFill>
                  <a:schemeClr val="accent2"/>
                </a:solidFill>
              </a:rPr>
              <a:t>Query data</a:t>
            </a:r>
            <a:r>
              <a:rPr lang="en-GB" sz="1800">
                <a:solidFill>
                  <a:schemeClr val="accent2"/>
                </a:solidFill>
              </a:rPr>
              <a:t> stored on the NEO blockchain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Use </a:t>
            </a:r>
            <a:r>
              <a:rPr b="1" lang="en-GB" sz="1800">
                <a:solidFill>
                  <a:schemeClr val="accent2"/>
                </a:solidFill>
              </a:rPr>
              <a:t>RPC</a:t>
            </a:r>
            <a:r>
              <a:rPr lang="en-GB" sz="1800">
                <a:solidFill>
                  <a:schemeClr val="accent2"/>
                </a:solidFill>
              </a:rPr>
              <a:t> requests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Multiple </a:t>
            </a:r>
            <a:r>
              <a:rPr b="1" lang="en-GB" sz="1800">
                <a:solidFill>
                  <a:schemeClr val="accent2"/>
                </a:solidFill>
              </a:rPr>
              <a:t>SDKs</a:t>
            </a:r>
            <a:r>
              <a:rPr lang="en-GB" sz="1800">
                <a:solidFill>
                  <a:schemeClr val="accent2"/>
                </a:solidFill>
              </a:rPr>
              <a:t>:</a:t>
            </a:r>
            <a:endParaRPr sz="1800">
              <a:solidFill>
                <a:schemeClr val="accent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-GB" sz="1600">
                <a:solidFill>
                  <a:schemeClr val="accent2"/>
                </a:solidFill>
              </a:rPr>
              <a:t>Go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-GB" sz="1600">
                <a:solidFill>
                  <a:schemeClr val="accent2"/>
                </a:solidFill>
              </a:rPr>
              <a:t>Javascript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-GB" sz="1600">
                <a:solidFill>
                  <a:schemeClr val="accent2"/>
                </a:solidFill>
              </a:rPr>
              <a:t>Ruby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-GB" sz="1600">
                <a:solidFill>
                  <a:schemeClr val="accent2"/>
                </a:solidFill>
              </a:rPr>
              <a:t>Python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Blockchain API</a:t>
            </a:r>
            <a:endParaRPr b="1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1. Install Docker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Open source platform for </a:t>
            </a:r>
            <a:r>
              <a:rPr b="1" lang="en-GB" sz="1800">
                <a:solidFill>
                  <a:schemeClr val="accent2"/>
                </a:solidFill>
              </a:rPr>
              <a:t>packaging</a:t>
            </a:r>
            <a:r>
              <a:rPr lang="en-GB" sz="1800">
                <a:solidFill>
                  <a:schemeClr val="accent2"/>
                </a:solidFill>
              </a:rPr>
              <a:t> and running your applications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https://docs.docker.com/install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Works on </a:t>
            </a:r>
            <a:r>
              <a:rPr b="1" lang="en-GB" sz="1800">
                <a:solidFill>
                  <a:schemeClr val="accent2"/>
                </a:solidFill>
              </a:rPr>
              <a:t>MacOS</a:t>
            </a:r>
            <a:r>
              <a:rPr lang="en-GB" sz="1800">
                <a:solidFill>
                  <a:schemeClr val="accent2"/>
                </a:solidFill>
              </a:rPr>
              <a:t>, </a:t>
            </a:r>
            <a:r>
              <a:rPr b="1" lang="en-GB" sz="1800">
                <a:solidFill>
                  <a:schemeClr val="accent2"/>
                </a:solidFill>
              </a:rPr>
              <a:t>Windows</a:t>
            </a:r>
            <a:r>
              <a:rPr lang="en-GB" sz="1800">
                <a:solidFill>
                  <a:schemeClr val="accent2"/>
                </a:solidFill>
              </a:rPr>
              <a:t> and </a:t>
            </a:r>
            <a:r>
              <a:rPr b="1" lang="en-GB" sz="1800">
                <a:solidFill>
                  <a:schemeClr val="accent2"/>
                </a:solidFill>
              </a:rPr>
              <a:t>Linux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Easy and efficient way to </a:t>
            </a:r>
            <a:r>
              <a:rPr b="1" lang="en-GB" sz="1800">
                <a:solidFill>
                  <a:schemeClr val="accent2"/>
                </a:solidFill>
              </a:rPr>
              <a:t>encapsulate</a:t>
            </a:r>
            <a:r>
              <a:rPr lang="en-GB" sz="1800">
                <a:solidFill>
                  <a:schemeClr val="accent2"/>
                </a:solidFill>
              </a:rPr>
              <a:t> applications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GB" sz="1800">
                <a:solidFill>
                  <a:schemeClr val="accent2"/>
                </a:solidFill>
              </a:rPr>
              <a:t>Removes</a:t>
            </a:r>
            <a:r>
              <a:rPr lang="en-GB" sz="1800">
                <a:solidFill>
                  <a:schemeClr val="accent2"/>
                </a:solidFill>
              </a:rPr>
              <a:t> any configuration required to setup an application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docker --help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2. Docker Compose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Comes </a:t>
            </a:r>
            <a:r>
              <a:rPr b="1" lang="en-GB" sz="1800">
                <a:solidFill>
                  <a:schemeClr val="accent2"/>
                </a:solidFill>
              </a:rPr>
              <a:t>bundled</a:t>
            </a:r>
            <a:r>
              <a:rPr lang="en-GB" sz="1800">
                <a:solidFill>
                  <a:schemeClr val="accent2"/>
                </a:solidFill>
              </a:rPr>
              <a:t> with Docker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Start </a:t>
            </a:r>
            <a:r>
              <a:rPr b="1" lang="en-GB" sz="1800">
                <a:solidFill>
                  <a:schemeClr val="accent2"/>
                </a:solidFill>
              </a:rPr>
              <a:t>multiple</a:t>
            </a:r>
            <a:r>
              <a:rPr lang="en-GB" sz="1800">
                <a:solidFill>
                  <a:schemeClr val="accent2"/>
                </a:solidFill>
              </a:rPr>
              <a:t> applications with a single command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Configure how applications </a:t>
            </a:r>
            <a:r>
              <a:rPr b="1" lang="en-GB" sz="1800">
                <a:solidFill>
                  <a:schemeClr val="accent2"/>
                </a:solidFill>
              </a:rPr>
              <a:t>communicate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Uses a single </a:t>
            </a:r>
            <a:r>
              <a:rPr b="1" lang="en-GB" sz="1800">
                <a:solidFill>
                  <a:schemeClr val="accent2"/>
                </a:solidFill>
              </a:rPr>
              <a:t>YAML</a:t>
            </a:r>
            <a:r>
              <a:rPr lang="en-GB" sz="1800">
                <a:solidFill>
                  <a:schemeClr val="accent2"/>
                </a:solidFill>
              </a:rPr>
              <a:t> file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docker-compose --help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3. Start Private Network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Use a Docker Compose </a:t>
            </a:r>
            <a:r>
              <a:rPr b="1" lang="en-GB" sz="1800">
                <a:solidFill>
                  <a:schemeClr val="accent2"/>
                </a:solidFill>
              </a:rPr>
              <a:t>stack</a:t>
            </a:r>
            <a:r>
              <a:rPr lang="en-GB" sz="1800">
                <a:solidFill>
                  <a:schemeClr val="accent2"/>
                </a:solidFill>
              </a:rPr>
              <a:t> that has </a:t>
            </a:r>
            <a:r>
              <a:rPr b="1" lang="en-GB" sz="1800">
                <a:solidFill>
                  <a:schemeClr val="accent2"/>
                </a:solidFill>
              </a:rPr>
              <a:t>already</a:t>
            </a:r>
            <a:r>
              <a:rPr lang="en-GB" sz="1800">
                <a:solidFill>
                  <a:schemeClr val="accent2"/>
                </a:solidFill>
              </a:rPr>
              <a:t> been created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Contains:</a:t>
            </a:r>
            <a:endParaRPr sz="1800">
              <a:solidFill>
                <a:schemeClr val="accent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-GB" sz="1600">
                <a:solidFill>
                  <a:schemeClr val="accent2"/>
                </a:solidFill>
              </a:rPr>
              <a:t>NEO nodes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-GB" sz="1600">
                <a:solidFill>
                  <a:schemeClr val="accent2"/>
                </a:solidFill>
              </a:rPr>
              <a:t>Block Explorer (NeoScan)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git clone </a:t>
            </a:r>
            <a:r>
              <a:rPr b="1" lang="en-GB" sz="1800">
                <a:solidFill>
                  <a:schemeClr val="accent2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git@github.com</a:t>
            </a: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:slipo/neo-scan-docker.git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docker-compose up -d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docker-compose ps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GB" sz="1800">
                <a:solidFill>
                  <a:schemeClr val="accent2"/>
                </a:solidFill>
              </a:rPr>
              <a:t>UI</a:t>
            </a:r>
            <a:r>
              <a:rPr lang="en-GB" sz="1800">
                <a:solidFill>
                  <a:schemeClr val="accent2"/>
                </a:solidFill>
              </a:rPr>
              <a:t> for viewing events on the blockchain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accent2"/>
                </a:solidFill>
              </a:rPr>
              <a:t>Running on your </a:t>
            </a:r>
            <a:r>
              <a:rPr b="1" lang="en-GB" sz="1800">
                <a:solidFill>
                  <a:schemeClr val="accent2"/>
                </a:solidFill>
              </a:rPr>
              <a:t>laptop</a:t>
            </a:r>
            <a:r>
              <a:rPr lang="en-GB" sz="1800">
                <a:solidFill>
                  <a:schemeClr val="accent2"/>
                </a:solidFill>
              </a:rPr>
              <a:t> as part of the Docker Compose stack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https://localhost:4000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View:</a:t>
            </a:r>
            <a:endParaRPr sz="1800">
              <a:solidFill>
                <a:schemeClr val="accent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-GB" sz="1600">
                <a:solidFill>
                  <a:schemeClr val="accent2"/>
                </a:solidFill>
              </a:rPr>
              <a:t>Transactions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-GB" sz="1600">
                <a:solidFill>
                  <a:schemeClr val="accent2"/>
                </a:solidFill>
              </a:rPr>
              <a:t>Addresses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-GB" sz="1600">
                <a:solidFill>
                  <a:schemeClr val="accent2"/>
                </a:solidFill>
              </a:rPr>
              <a:t>Smart contract </a:t>
            </a:r>
            <a:r>
              <a:rPr b="1" lang="en-GB" sz="1600">
                <a:solidFill>
                  <a:schemeClr val="accent2"/>
                </a:solidFill>
              </a:rPr>
              <a:t>executions</a:t>
            </a:r>
            <a:r>
              <a:rPr lang="en-GB" sz="1600">
                <a:solidFill>
                  <a:schemeClr val="accent2"/>
                </a:solidFill>
              </a:rPr>
              <a:t> 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Shape 197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4</a:t>
            </a:r>
            <a:r>
              <a:rPr b="1" lang="en-GB" sz="2400">
                <a:solidFill>
                  <a:schemeClr val="accent2"/>
                </a:solidFill>
              </a:rPr>
              <a:t>. Block Explorer</a:t>
            </a:r>
            <a:endParaRPr b="1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5. Python Client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Used to </a:t>
            </a:r>
            <a:r>
              <a:rPr b="1" lang="en-GB" sz="1800">
                <a:solidFill>
                  <a:schemeClr val="accent2"/>
                </a:solidFill>
              </a:rPr>
              <a:t>interact</a:t>
            </a:r>
            <a:r>
              <a:rPr lang="en-GB" sz="1800">
                <a:solidFill>
                  <a:schemeClr val="accent2"/>
                </a:solidFill>
              </a:rPr>
              <a:t> with the NEO blockchain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Can be configured for use with PrivateNet, TestNet or MainNet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City of Zion project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GB" sz="1800">
                <a:solidFill>
                  <a:schemeClr val="accent2"/>
                </a:solidFill>
              </a:rPr>
              <a:t>Full port</a:t>
            </a:r>
            <a:r>
              <a:rPr lang="en-GB" sz="1800">
                <a:solidFill>
                  <a:schemeClr val="accent2"/>
                </a:solidFill>
              </a:rPr>
              <a:t> of the original C# codebase 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https://github.com/CityOfZion/neo-python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6. Run Client in Docker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GB" sz="1800">
                <a:solidFill>
                  <a:schemeClr val="accent2"/>
                </a:solidFill>
              </a:rPr>
              <a:t>Must</a:t>
            </a:r>
            <a:r>
              <a:rPr lang="en-GB" sz="1800">
                <a:solidFill>
                  <a:schemeClr val="accent2"/>
                </a:solidFill>
              </a:rPr>
              <a:t> be run using Python 3.5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Has a number of </a:t>
            </a:r>
            <a:r>
              <a:rPr b="1" lang="en-GB" sz="1800">
                <a:solidFill>
                  <a:schemeClr val="accent2"/>
                </a:solidFill>
              </a:rPr>
              <a:t>dependencies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Setup </a:t>
            </a:r>
            <a:r>
              <a:rPr b="1" lang="en-GB" sz="1800">
                <a:solidFill>
                  <a:schemeClr val="accent2"/>
                </a:solidFill>
              </a:rPr>
              <a:t>differs</a:t>
            </a:r>
            <a:r>
              <a:rPr lang="en-GB" sz="1800">
                <a:solidFill>
                  <a:schemeClr val="accent2"/>
                </a:solidFill>
              </a:rPr>
              <a:t> depending on operating system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Easier to run in a </a:t>
            </a:r>
            <a:r>
              <a:rPr b="1" lang="en-GB" sz="1800">
                <a:solidFill>
                  <a:schemeClr val="accent2"/>
                </a:solidFill>
              </a:rPr>
              <a:t>Docker container</a:t>
            </a:r>
            <a:r>
              <a:rPr lang="en-GB" sz="1800">
                <a:solidFill>
                  <a:schemeClr val="accent2"/>
                </a:solidFill>
              </a:rPr>
              <a:t>!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7. Wallet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Private network setup to be used with a </a:t>
            </a:r>
            <a:r>
              <a:rPr b="1" lang="en-GB" sz="1800">
                <a:solidFill>
                  <a:schemeClr val="accent2"/>
                </a:solidFill>
              </a:rPr>
              <a:t>wallet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Must be fetched as is </a:t>
            </a:r>
            <a:r>
              <a:rPr b="1" lang="en-GB" sz="1800">
                <a:solidFill>
                  <a:schemeClr val="accent2"/>
                </a:solidFill>
              </a:rPr>
              <a:t>not packaged</a:t>
            </a:r>
            <a:r>
              <a:rPr lang="en-GB" sz="1800">
                <a:solidFill>
                  <a:schemeClr val="accent2"/>
                </a:solidFill>
              </a:rPr>
              <a:t> as part of the Python client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mkdir -p sh-2018/</a:t>
            </a:r>
            <a:r>
              <a:rPr b="1" lang="en-GB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wallets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cd sh-2018/wallets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</a:t>
            </a:r>
            <a:r>
              <a:rPr b="1" lang="en-GB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wget https://s3.amazonaws.com/neo-experiments/neo-privnet.wallet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8. Smart Contracts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You’ll be writing </a:t>
            </a:r>
            <a:r>
              <a:rPr b="1" lang="en-GB" sz="1800">
                <a:solidFill>
                  <a:schemeClr val="accent2"/>
                </a:solidFill>
              </a:rPr>
              <a:t>your own</a:t>
            </a:r>
            <a:r>
              <a:rPr lang="en-GB" sz="1800">
                <a:solidFill>
                  <a:schemeClr val="accent2"/>
                </a:solidFill>
              </a:rPr>
              <a:t> smart contracts!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We need a directory to </a:t>
            </a:r>
            <a:r>
              <a:rPr b="1" lang="en-GB" sz="1800">
                <a:solidFill>
                  <a:schemeClr val="accent2"/>
                </a:solidFill>
              </a:rPr>
              <a:t>store them</a:t>
            </a:r>
            <a:r>
              <a:rPr lang="en-GB" sz="1800">
                <a:solidFill>
                  <a:schemeClr val="accent2"/>
                </a:solidFill>
              </a:rPr>
              <a:t> that the Python client can access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</a:t>
            </a: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cd sh-2018/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mkdir sc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9</a:t>
            </a:r>
            <a:r>
              <a:rPr b="1" lang="en-GB" sz="2400">
                <a:solidFill>
                  <a:schemeClr val="accent2"/>
                </a:solidFill>
              </a:rPr>
              <a:t>. Start Container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Make sure to set up the wallet and smart contract directory </a:t>
            </a:r>
            <a:r>
              <a:rPr b="1" lang="en-GB" sz="1800">
                <a:solidFill>
                  <a:schemeClr val="accent2"/>
                </a:solidFill>
              </a:rPr>
              <a:t>first</a:t>
            </a:r>
            <a:r>
              <a:rPr lang="en-GB" sz="1800">
                <a:solidFill>
                  <a:schemeClr val="accent2"/>
                </a:solidFill>
              </a:rPr>
              <a:t>!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cd sh-2018/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</a:t>
            </a:r>
            <a:r>
              <a:rPr b="1" lang="en-GB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-it -v $(pwd):/project -w / --net=host python:3.5 bash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wget </a:t>
            </a:r>
            <a:r>
              <a:rPr b="1" lang="en-GB">
                <a:solidFill>
                  <a:schemeClr val="accent2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https://github.com/CityOfZion/neo-python/archive/development.zip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apt-get update 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apt-get install libleveldb-dev libssl-dev g++ unzip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unzip development.zip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0" y="0"/>
            <a:ext cx="9144000" cy="51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</a:rPr>
              <a:t>Combine modern web development </a:t>
            </a:r>
            <a:endParaRPr sz="20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</a:rPr>
              <a:t>and </a:t>
            </a:r>
            <a:r>
              <a:rPr b="1" lang="en-GB" sz="2000">
                <a:solidFill>
                  <a:schemeClr val="accent2"/>
                </a:solidFill>
              </a:rPr>
              <a:t>smart contracts</a:t>
            </a:r>
            <a:r>
              <a:rPr lang="en-GB" sz="2000">
                <a:solidFill>
                  <a:schemeClr val="accent2"/>
                </a:solidFill>
              </a:rPr>
              <a:t> to create a </a:t>
            </a:r>
            <a:endParaRPr sz="20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</a:rPr>
              <a:t>decentralised application</a:t>
            </a:r>
            <a:r>
              <a:rPr lang="en-GB" sz="2000">
                <a:solidFill>
                  <a:schemeClr val="accent2"/>
                </a:solidFill>
              </a:rPr>
              <a:t> (dApp) on the </a:t>
            </a:r>
            <a:r>
              <a:rPr b="1" lang="en-GB" sz="2000">
                <a:solidFill>
                  <a:schemeClr val="accent2"/>
                </a:solidFill>
              </a:rPr>
              <a:t>NEO blockchain</a:t>
            </a:r>
            <a:endParaRPr b="1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10</a:t>
            </a:r>
            <a:r>
              <a:rPr b="1" lang="en-GB" sz="2400">
                <a:solidFill>
                  <a:schemeClr val="accent2"/>
                </a:solidFill>
              </a:rPr>
              <a:t>. Install Dependencies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Some of the dependencies needed to run the Python client are </a:t>
            </a:r>
            <a:r>
              <a:rPr b="1" lang="en-GB" sz="1800">
                <a:solidFill>
                  <a:schemeClr val="accent2"/>
                </a:solidFill>
              </a:rPr>
              <a:t>missing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Run the following commands within the Python client Docker container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cd /neo-python-development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pip install -e .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11</a:t>
            </a:r>
            <a:r>
              <a:rPr b="1" lang="en-GB" sz="2400">
                <a:solidFill>
                  <a:schemeClr val="accent2"/>
                </a:solidFill>
              </a:rPr>
              <a:t>. Start Prompt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The prompt is how you will </a:t>
            </a:r>
            <a:r>
              <a:rPr b="1" lang="en-GB" sz="1800">
                <a:solidFill>
                  <a:schemeClr val="accent2"/>
                </a:solidFill>
              </a:rPr>
              <a:t>interact</a:t>
            </a:r>
            <a:r>
              <a:rPr lang="en-GB" sz="1800">
                <a:solidFill>
                  <a:schemeClr val="accent2"/>
                </a:solidFill>
              </a:rPr>
              <a:t> with your private network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Run the following command within the Python client Docker container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python prompt.py -p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12. Open Wallet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Actions within the Python client prompt require an </a:t>
            </a:r>
            <a:r>
              <a:rPr b="1" lang="en-GB" sz="1800">
                <a:solidFill>
                  <a:schemeClr val="accent2"/>
                </a:solidFill>
              </a:rPr>
              <a:t>open</a:t>
            </a:r>
            <a:r>
              <a:rPr lang="en-GB" sz="1800">
                <a:solidFill>
                  <a:schemeClr val="accent2"/>
                </a:solidFill>
              </a:rPr>
              <a:t> wallet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Password: </a:t>
            </a: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coz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Run this commands within the </a:t>
            </a:r>
            <a:r>
              <a:rPr b="1" lang="en-GB" sz="1800">
                <a:solidFill>
                  <a:schemeClr val="accent2"/>
                </a:solidFill>
              </a:rPr>
              <a:t>Python client prompt</a:t>
            </a:r>
            <a:r>
              <a:rPr lang="en-GB" sz="1800">
                <a:solidFill>
                  <a:schemeClr val="accent2"/>
                </a:solidFill>
              </a:rPr>
              <a:t>: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</a:t>
            </a: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open wallet /project/wallets/neo-privnet.wallet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wallet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13. Inspect the Blockchain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Run any of the following commands within the </a:t>
            </a:r>
            <a:r>
              <a:rPr b="1" lang="en-GB" sz="1800">
                <a:solidFill>
                  <a:schemeClr val="accent2"/>
                </a:solidFill>
              </a:rPr>
              <a:t>Python client prompt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View a block: 			</a:t>
            </a: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block &lt;id&gt;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View a transaction:		</a:t>
            </a: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tx &lt;hash&gt;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State of client:			</a:t>
            </a: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state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List connected nodes:		</a:t>
            </a: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nodes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Char char="●"/>
            </a:pPr>
            <a:r>
              <a:rPr lang="en-GB" sz="1800">
                <a:solidFill>
                  <a:schemeClr val="accent2"/>
                </a:solidFill>
              </a:rPr>
              <a:t>Help:					</a:t>
            </a: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help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14. Write “Hello World” Smart Contract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Create a new file called </a:t>
            </a: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hello_world.py</a:t>
            </a:r>
            <a:r>
              <a:rPr lang="en-GB" sz="1800">
                <a:solidFill>
                  <a:schemeClr val="accent2"/>
                </a:solidFill>
              </a:rPr>
              <a:t> in </a:t>
            </a: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sh-2018/sc/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Makes use of </a:t>
            </a:r>
            <a:r>
              <a:rPr b="1" lang="en-GB" sz="1800">
                <a:solidFill>
                  <a:schemeClr val="accent2"/>
                </a:solidFill>
              </a:rPr>
              <a:t>neo-boa </a:t>
            </a:r>
            <a:r>
              <a:rPr lang="en-GB" sz="1800">
                <a:solidFill>
                  <a:schemeClr val="accent2"/>
                </a:solidFill>
              </a:rPr>
              <a:t>- </a:t>
            </a:r>
            <a:r>
              <a:rPr lang="en-GB" sz="18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github.com/CityOfZion/neo-boa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from boa.blockchain.vm.Neo.Runtime import Log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 Main():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Log("Wake up, NEO!")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15. Test Smart Contract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config sc-events on</a:t>
            </a:r>
            <a:endParaRPr b="1"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$: </a:t>
            </a:r>
            <a:r>
              <a:rPr b="1" lang="en-GB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build /project/sc/hello_world.py test 07 05 True False main</a:t>
            </a:r>
            <a:endParaRPr b="1"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Chat to </a:t>
            </a:r>
            <a:r>
              <a:rPr b="1" lang="en-GB" sz="1800">
                <a:solidFill>
                  <a:schemeClr val="accent2"/>
                </a:solidFill>
              </a:rPr>
              <a:t>Charlie Revett</a:t>
            </a:r>
            <a:r>
              <a:rPr lang="en-GB" sz="1800">
                <a:solidFill>
                  <a:schemeClr val="accent2"/>
                </a:solidFill>
              </a:rPr>
              <a:t> at the event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@charlierevett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Join the NEO chat - </a:t>
            </a:r>
            <a:r>
              <a:rPr lang="en-GB" sz="18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discord.cityofzion.io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Remote developers waiting to help on chat!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Use </a:t>
            </a:r>
            <a:r>
              <a:rPr b="1" lang="en-GB" sz="1800">
                <a:solidFill>
                  <a:schemeClr val="accent2"/>
                </a:solidFill>
              </a:rPr>
              <a:t>#dev-general</a:t>
            </a:r>
            <a:r>
              <a:rPr lang="en-GB" sz="1800">
                <a:solidFill>
                  <a:schemeClr val="accent2"/>
                </a:solidFill>
              </a:rPr>
              <a:t> channel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Support</a:t>
            </a:r>
            <a:endParaRPr b="1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Future Competitions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</a:rPr>
              <a:t>We encourage any </a:t>
            </a:r>
            <a:r>
              <a:rPr b="1" lang="en-GB" sz="1800">
                <a:solidFill>
                  <a:schemeClr val="accent2"/>
                </a:solidFill>
              </a:rPr>
              <a:t>team</a:t>
            </a:r>
            <a:r>
              <a:rPr lang="en-GB" sz="1800">
                <a:solidFill>
                  <a:schemeClr val="accent2"/>
                </a:solidFill>
              </a:rPr>
              <a:t> taking part in this challenge to </a:t>
            </a:r>
            <a:r>
              <a:rPr b="1" lang="en-GB" sz="1800">
                <a:solidFill>
                  <a:schemeClr val="accent2"/>
                </a:solidFill>
              </a:rPr>
              <a:t>continue their project</a:t>
            </a:r>
            <a:r>
              <a:rPr lang="en-GB" sz="1800">
                <a:solidFill>
                  <a:schemeClr val="accent2"/>
                </a:solidFill>
              </a:rPr>
              <a:t> after the hackathon and enter it into one of the following competitions: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GB" sz="1800">
                <a:solidFill>
                  <a:schemeClr val="accent2"/>
                </a:solidFill>
              </a:rPr>
              <a:t>City of Zion</a:t>
            </a:r>
            <a:r>
              <a:rPr lang="en-GB" sz="1800">
                <a:solidFill>
                  <a:schemeClr val="accent2"/>
                </a:solidFill>
              </a:rPr>
              <a:t> - 10 x $50000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GB" sz="1800">
                <a:solidFill>
                  <a:schemeClr val="accent2"/>
                </a:solidFill>
              </a:rPr>
              <a:t>NEO &amp; Microsoft</a:t>
            </a:r>
            <a:r>
              <a:rPr lang="en-GB" sz="1800">
                <a:solidFill>
                  <a:schemeClr val="accent2"/>
                </a:solidFill>
              </a:rPr>
              <a:t> - $490000 total prize pool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729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4294967295" type="subTitle"/>
          </p:nvPr>
        </p:nvSpPr>
        <p:spPr>
          <a:xfrm>
            <a:off x="510450" y="3182322"/>
            <a:ext cx="8123100" cy="1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@charlierevett</a:t>
            </a:r>
            <a:endParaRPr sz="1600">
              <a:solidFill>
                <a:schemeClr val="lt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Join NEO chat - </a:t>
            </a:r>
            <a:r>
              <a:rPr lang="en-GB" sz="1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discord.cityofzion.io</a:t>
            </a:r>
            <a:endParaRPr sz="1600">
              <a:solidFill>
                <a:schemeClr val="lt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0" y="29749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4294967295"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</a:rPr>
              <a:t>bit.ly/neo-start-hack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0" y="0"/>
            <a:ext cx="9144000" cy="51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500 GAS</a:t>
            </a:r>
            <a:endParaRPr b="1" sz="24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</a:rPr>
              <a:t>(around $20000)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Requirements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Must contain part of the dApp’s login within a </a:t>
            </a:r>
            <a:r>
              <a:rPr b="1" lang="en-GB" sz="1800">
                <a:solidFill>
                  <a:schemeClr val="accent2"/>
                </a:solidFill>
              </a:rPr>
              <a:t>NEO smart contract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Smart contract should be </a:t>
            </a:r>
            <a:r>
              <a:rPr b="1" lang="en-GB" sz="1800">
                <a:solidFill>
                  <a:schemeClr val="accent2"/>
                </a:solidFill>
              </a:rPr>
              <a:t>new</a:t>
            </a:r>
            <a:r>
              <a:rPr lang="en-GB" sz="1800">
                <a:solidFill>
                  <a:schemeClr val="accent2"/>
                </a:solidFill>
              </a:rPr>
              <a:t> and written by the team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All other logic can be located </a:t>
            </a:r>
            <a:r>
              <a:rPr b="1" lang="en-GB" sz="1800">
                <a:solidFill>
                  <a:schemeClr val="accent2"/>
                </a:solidFill>
              </a:rPr>
              <a:t>off</a:t>
            </a:r>
            <a:r>
              <a:rPr lang="en-GB" sz="1800">
                <a:solidFill>
                  <a:schemeClr val="accent2"/>
                </a:solidFill>
              </a:rPr>
              <a:t> the blockchain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Should be a working minimum viable product (MVP)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The team should be able to </a:t>
            </a:r>
            <a:r>
              <a:rPr b="1" lang="en-GB" sz="1800">
                <a:solidFill>
                  <a:schemeClr val="accent2"/>
                </a:solidFill>
              </a:rPr>
              <a:t>demo</a:t>
            </a:r>
            <a:r>
              <a:rPr lang="en-GB" sz="1800">
                <a:solidFill>
                  <a:schemeClr val="accent2"/>
                </a:solidFill>
              </a:rPr>
              <a:t> the dApp on a NEO </a:t>
            </a:r>
            <a:r>
              <a:rPr b="1" lang="en-GB" sz="1800">
                <a:solidFill>
                  <a:schemeClr val="accent2"/>
                </a:solidFill>
              </a:rPr>
              <a:t>private network</a:t>
            </a:r>
            <a:endParaRPr b="1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GB" sz="1800">
                <a:solidFill>
                  <a:schemeClr val="accent2"/>
                </a:solidFill>
              </a:rPr>
              <a:t>Smart contract </a:t>
            </a:r>
            <a:r>
              <a:rPr b="1" lang="en-GB" sz="1800">
                <a:solidFill>
                  <a:schemeClr val="accent2"/>
                </a:solidFill>
              </a:rPr>
              <a:t>novelty</a:t>
            </a:r>
            <a:r>
              <a:rPr lang="en-GB" sz="1800">
                <a:solidFill>
                  <a:schemeClr val="accent2"/>
                </a:solidFill>
              </a:rPr>
              <a:t> and </a:t>
            </a:r>
            <a:r>
              <a:rPr b="1" lang="en-GB" sz="1800">
                <a:solidFill>
                  <a:schemeClr val="accent2"/>
                </a:solidFill>
              </a:rPr>
              <a:t>technical</a:t>
            </a:r>
            <a:r>
              <a:rPr lang="en-GB" sz="1800">
                <a:solidFill>
                  <a:schemeClr val="accent2"/>
                </a:solidFill>
              </a:rPr>
              <a:t> impressiveness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GB" sz="1800">
                <a:solidFill>
                  <a:schemeClr val="accent2"/>
                </a:solidFill>
              </a:rPr>
              <a:t>Overall </a:t>
            </a:r>
            <a:r>
              <a:rPr b="1" lang="en-GB" sz="1800">
                <a:solidFill>
                  <a:schemeClr val="accent2"/>
                </a:solidFill>
              </a:rPr>
              <a:t>impact</a:t>
            </a:r>
            <a:r>
              <a:rPr lang="en-GB" sz="1800">
                <a:solidFill>
                  <a:schemeClr val="accent2"/>
                </a:solidFill>
              </a:rPr>
              <a:t> and </a:t>
            </a:r>
            <a:r>
              <a:rPr b="1" lang="en-GB" sz="1800">
                <a:solidFill>
                  <a:schemeClr val="accent2"/>
                </a:solidFill>
              </a:rPr>
              <a:t>importance</a:t>
            </a:r>
            <a:r>
              <a:rPr lang="en-GB" sz="1800">
                <a:solidFill>
                  <a:schemeClr val="accent2"/>
                </a:solidFill>
              </a:rPr>
              <a:t> of dApp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GB" sz="1800">
                <a:solidFill>
                  <a:schemeClr val="accent2"/>
                </a:solidFill>
              </a:rPr>
              <a:t>Level of </a:t>
            </a:r>
            <a:r>
              <a:rPr b="1" lang="en-GB" sz="1800">
                <a:solidFill>
                  <a:schemeClr val="accent2"/>
                </a:solidFill>
              </a:rPr>
              <a:t>integration</a:t>
            </a:r>
            <a:r>
              <a:rPr lang="en-GB" sz="1800">
                <a:solidFill>
                  <a:schemeClr val="accent2"/>
                </a:solidFill>
              </a:rPr>
              <a:t> with the NEO blockchain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GB" sz="1800">
                <a:solidFill>
                  <a:schemeClr val="accent2"/>
                </a:solidFill>
              </a:rPr>
              <a:t>Quality of </a:t>
            </a:r>
            <a:r>
              <a:rPr b="1" lang="en-GB" sz="1800">
                <a:solidFill>
                  <a:schemeClr val="accent2"/>
                </a:solidFill>
              </a:rPr>
              <a:t>documentation</a:t>
            </a:r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98" name="Shape 98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Evaluation Topics</a:t>
            </a:r>
            <a:endParaRPr b="1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GB" sz="1800">
                <a:solidFill>
                  <a:schemeClr val="accent2"/>
                </a:solidFill>
              </a:rPr>
              <a:t>“Login using your NEO address”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github.com/neoauth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Stores proof of login in smart contract storage mechanism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Smart contract written in Python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Uses Go SDK to read storage values from blockchain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Example 1 - NeoAuth</a:t>
            </a:r>
            <a:endParaRPr b="1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GB" sz="1800">
                <a:solidFill>
                  <a:schemeClr val="accent2"/>
                </a:solidFill>
              </a:rPr>
              <a:t>“Control IoT devices through the NEO blockchain”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github.com/Splyse/neo-smart-iot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Store state that controls the IoT device with the storage mechanism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Smart contract written in Python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Uses Javascript SDK to interact with the blockchain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Example 2 - NEO IoT</a:t>
            </a:r>
            <a:endParaRPr b="1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GB" sz="1800">
                <a:solidFill>
                  <a:schemeClr val="accent2"/>
                </a:solidFill>
              </a:rPr>
              <a:t>“Reputation and rewards for musicians”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github.com/imusify/smart-contract-incentify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Stores rewards from listeners within a smart contract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Smart contract written in C#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Interacts with the blockchain using the Python SDK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Example 3 - iMusify</a:t>
            </a:r>
            <a:endParaRPr b="1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563100" y="1490625"/>
            <a:ext cx="80178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GB" sz="1800">
                <a:solidFill>
                  <a:schemeClr val="accent2"/>
                </a:solidFill>
              </a:rPr>
              <a:t>Hard</a:t>
            </a:r>
            <a:r>
              <a:rPr lang="en-GB" sz="1800">
                <a:solidFill>
                  <a:schemeClr val="accent2"/>
                </a:solidFill>
              </a:rPr>
              <a:t> to develop on the NEO TestNet or MainNet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Run a private network </a:t>
            </a:r>
            <a:r>
              <a:rPr b="1" lang="en-GB" sz="1800">
                <a:solidFill>
                  <a:schemeClr val="accent2"/>
                </a:solidFill>
              </a:rPr>
              <a:t>locally</a:t>
            </a:r>
            <a:r>
              <a:rPr lang="en-GB" sz="1800">
                <a:solidFill>
                  <a:schemeClr val="accent2"/>
                </a:solidFill>
              </a:rPr>
              <a:t> on your laptop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Use this for </a:t>
            </a:r>
            <a:r>
              <a:rPr b="1" lang="en-GB" sz="1800">
                <a:solidFill>
                  <a:schemeClr val="accent2"/>
                </a:solidFill>
              </a:rPr>
              <a:t>rapid</a:t>
            </a:r>
            <a:r>
              <a:rPr lang="en-GB" sz="1800">
                <a:solidFill>
                  <a:schemeClr val="accent2"/>
                </a:solidFill>
              </a:rPr>
              <a:t> development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Improves </a:t>
            </a:r>
            <a:r>
              <a:rPr b="1" lang="en-GB" sz="1800">
                <a:solidFill>
                  <a:schemeClr val="accent2"/>
                </a:solidFill>
              </a:rPr>
              <a:t>feedback loop</a:t>
            </a:r>
            <a:r>
              <a:rPr lang="en-GB" sz="1800">
                <a:solidFill>
                  <a:schemeClr val="accent2"/>
                </a:solidFill>
              </a:rPr>
              <a:t> when writing smart contracts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Written in </a:t>
            </a:r>
            <a:r>
              <a:rPr b="1" lang="en-GB" sz="1800">
                <a:solidFill>
                  <a:schemeClr val="accent2"/>
                </a:solidFill>
              </a:rPr>
              <a:t>Python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Uses </a:t>
            </a:r>
            <a:r>
              <a:rPr b="1" lang="en-GB" sz="1800">
                <a:solidFill>
                  <a:schemeClr val="accent2"/>
                </a:solidFill>
              </a:rPr>
              <a:t>Docker</a:t>
            </a:r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142" name="Shape 142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6800" y="4642125"/>
            <a:ext cx="372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bit.ly/neo-start-hack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563100" y="644275"/>
            <a:ext cx="80178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Private Network</a:t>
            </a:r>
            <a:endParaRPr b="1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