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3" r:id="rId4"/>
    <p:sldId id="272" r:id="rId5"/>
    <p:sldId id="274" r:id="rId6"/>
    <p:sldId id="275" r:id="rId7"/>
    <p:sldId id="276" r:id="rId8"/>
    <p:sldId id="261" r:id="rId9"/>
    <p:sldId id="271" r:id="rId10"/>
    <p:sldId id="268" r:id="rId11"/>
    <p:sldId id="280" r:id="rId12"/>
    <p:sldId id="281" r:id="rId13"/>
    <p:sldId id="287" r:id="rId14"/>
    <p:sldId id="283" r:id="rId15"/>
    <p:sldId id="284" r:id="rId16"/>
    <p:sldId id="285" r:id="rId17"/>
    <p:sldId id="289" r:id="rId18"/>
    <p:sldId id="290" r:id="rId19"/>
    <p:sldId id="292" r:id="rId20"/>
    <p:sldId id="296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66228" autoAdjust="0"/>
  </p:normalViewPr>
  <p:slideViewPr>
    <p:cSldViewPr snapToGrid="0">
      <p:cViewPr varScale="1">
        <p:scale>
          <a:sx n="61" d="100"/>
          <a:sy n="61" d="100"/>
        </p:scale>
        <p:origin x="16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7178-F4BC-4A17-94D5-43F275C5D82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39F0A-3FDC-42EE-9A74-D27EE9A1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Project developed</a:t>
            </a:r>
            <a:r>
              <a:rPr lang="en-US" baseline="0" dirty="0" smtClean="0"/>
              <a:t> by ONCHAIN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Background </a:t>
            </a:r>
            <a:r>
              <a:rPr lang="en-US" baseline="0" dirty="0" smtClean="0">
                <a:sym typeface="Wingdings" panose="05000000000000000000" pitchFamily="2" charset="2"/>
              </a:rPr>
              <a:t> ONCHAIN used DNA for identity chain in </a:t>
            </a:r>
            <a:r>
              <a:rPr lang="en-US" baseline="0" dirty="0" err="1" smtClean="0">
                <a:sym typeface="Wingdings" panose="05000000000000000000" pitchFamily="2" charset="2"/>
              </a:rPr>
              <a:t>GuiYang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do business real business; money and identity/trust (real-world) </a:t>
            </a:r>
            <a:r>
              <a:rPr lang="en-US" baseline="0" dirty="0" smtClean="0">
                <a:sym typeface="Wingdings" panose="05000000000000000000" pitchFamily="2" charset="2"/>
              </a:rPr>
              <a:t> Ontology provide identity to </a:t>
            </a:r>
            <a:r>
              <a:rPr lang="en-US" baseline="0" dirty="0" err="1" smtClean="0">
                <a:sym typeface="Wingdings" panose="05000000000000000000" pitchFamily="2" charset="2"/>
              </a:rPr>
              <a:t>blockchains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NEO  </a:t>
            </a:r>
            <a:r>
              <a:rPr lang="en-US" baseline="0" dirty="0" err="1" smtClean="0">
                <a:sym typeface="Wingdings" panose="05000000000000000000" pitchFamily="2" charset="2"/>
              </a:rPr>
              <a:t>DaHongFei</a:t>
            </a:r>
            <a:r>
              <a:rPr lang="en-US" baseline="0" dirty="0" smtClean="0">
                <a:sym typeface="Wingdings" panose="05000000000000000000" pitchFamily="2" charset="2"/>
              </a:rPr>
              <a:t>  Tomorrow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Not trying to solve a particular problem  build infrastructure for applications that try to solve problem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teams (organizations and</a:t>
            </a:r>
            <a:r>
              <a:rPr lang="en-US" baseline="0" dirty="0" smtClean="0"/>
              <a:t> people)</a:t>
            </a:r>
            <a:r>
              <a:rPr lang="en-US" dirty="0" smtClean="0"/>
              <a:t> are out in the industry, not in the </a:t>
            </a:r>
            <a:r>
              <a:rPr lang="en-US" dirty="0" err="1" smtClean="0"/>
              <a:t>blockchain</a:t>
            </a:r>
            <a:r>
              <a:rPr lang="en-US" baseline="0" dirty="0" smtClean="0"/>
              <a:t> industry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Ontology is easy to tap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4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6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Identity is not online passport and government</a:t>
            </a:r>
          </a:p>
          <a:p>
            <a:r>
              <a:rPr kumimoji="1" lang="en-US" altLang="zh-CN" dirty="0" smtClean="0"/>
              <a:t>Also</a:t>
            </a:r>
            <a:r>
              <a:rPr kumimoji="1" lang="en-US" altLang="zh-CN" baseline="0" dirty="0" smtClean="0"/>
              <a:t> school, family, bank. </a:t>
            </a:r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Everyone</a:t>
            </a:r>
            <a:r>
              <a:rPr kumimoji="1" lang="en-US" altLang="zh-CN" baseline="0" dirty="0" smtClean="0"/>
              <a:t> can be the trust source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Multi-source trust verification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E.g. experience </a:t>
            </a:r>
            <a:r>
              <a:rPr kumimoji="1" lang="en-US" altLang="zh-CN" baseline="0" dirty="0" smtClean="0">
                <a:sym typeface="Wingdings" panose="05000000000000000000" pitchFamily="2" charset="2"/>
              </a:rPr>
              <a:t> professional and educational  Apply for job or financial service</a:t>
            </a:r>
          </a:p>
          <a:p>
            <a:r>
              <a:rPr kumimoji="1" lang="en-US" altLang="zh-CN" baseline="0" dirty="0" smtClean="0">
                <a:sym typeface="Wingdings" panose="05000000000000000000" pitchFamily="2" charset="2"/>
              </a:rPr>
              <a:t>Same </a:t>
            </a:r>
            <a:r>
              <a:rPr kumimoji="1" lang="en-US" altLang="zh-CN" baseline="0" dirty="0" err="1" smtClean="0">
                <a:sym typeface="Wingdings" panose="05000000000000000000" pitchFamily="2" charset="2"/>
              </a:rPr>
              <a:t>idear</a:t>
            </a:r>
            <a:r>
              <a:rPr kumimoji="1" lang="en-US" altLang="zh-CN" baseline="0" dirty="0" smtClean="0">
                <a:sym typeface="Wingdings" panose="05000000000000000000" pitchFamily="2" charset="2"/>
              </a:rPr>
              <a:t> to objects  House and car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35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Big Data age 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 Data is the new gold e.g. AI</a:t>
            </a:r>
            <a:r>
              <a:rPr kumimoji="1" lang="en-US" altLang="zh-CN" baseline="0" dirty="0" smtClean="0">
                <a:sym typeface="Wingdings" panose="05000000000000000000" pitchFamily="2" charset="2"/>
              </a:rPr>
              <a:t> algorithm training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People want share,</a:t>
            </a:r>
            <a:r>
              <a:rPr kumimoji="1" lang="en-US" altLang="zh-CN" baseline="0" dirty="0" smtClean="0"/>
              <a:t> because it’s lost when share. </a:t>
            </a:r>
            <a:r>
              <a:rPr kumimoji="1" lang="en-US" altLang="zh-CN" dirty="0" smtClean="0"/>
              <a:t>Enable people</a:t>
            </a:r>
            <a:r>
              <a:rPr kumimoji="1" lang="en-US" altLang="zh-CN" baseline="0" dirty="0" smtClean="0"/>
              <a:t> to be in charge of their own data! Only share calculations.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GDPR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5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Expensive to do</a:t>
            </a:r>
            <a:r>
              <a:rPr kumimoji="1" lang="en-US" altLang="zh-CN" baseline="0" dirty="0" smtClean="0"/>
              <a:t> risk control </a:t>
            </a:r>
            <a:r>
              <a:rPr kumimoji="1" lang="en-US" altLang="zh-CN" baseline="0" dirty="0" smtClean="0">
                <a:sym typeface="Wingdings" panose="05000000000000000000" pitchFamily="2" charset="2"/>
              </a:rPr>
              <a:t> Expensive services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Own risk control 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 turn the role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25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Blockchain</a:t>
            </a:r>
            <a:r>
              <a:rPr kumimoji="1" lang="en-US" altLang="zh-CN" dirty="0" smtClean="0"/>
              <a:t> break the rules. Different industries with different compliance rules</a:t>
            </a:r>
            <a:r>
              <a:rPr kumimoji="1" lang="en-US" altLang="zh-CN" baseline="0" dirty="0" smtClean="0"/>
              <a:t> and countries with different laws.</a:t>
            </a:r>
            <a:r>
              <a:rPr kumimoji="1" lang="en-US" altLang="zh-CN" dirty="0" smtClean="0"/>
              <a:t> How to connect that</a:t>
            </a:r>
            <a:r>
              <a:rPr kumimoji="1" lang="en-US" altLang="zh-CN" baseline="0" dirty="0" smtClean="0"/>
              <a:t> to the real-world to the digital world?</a:t>
            </a:r>
          </a:p>
          <a:p>
            <a:r>
              <a:rPr kumimoji="1" lang="en-US" altLang="zh-CN" baseline="0" dirty="0" smtClean="0"/>
              <a:t>Ontology support that by:</a:t>
            </a:r>
          </a:p>
          <a:p>
            <a:endParaRPr kumimoji="1"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kumimoji="1" lang="en-US" altLang="zh-CN" dirty="0" smtClean="0"/>
              <a:t>Ontology don’t store personal data on the Ontology network</a:t>
            </a:r>
          </a:p>
          <a:p>
            <a:pPr marL="685800" lvl="1" indent="-228600">
              <a:buFont typeface="+mj-lt"/>
              <a:buAutoNum type="arabicPeriod"/>
            </a:pPr>
            <a:r>
              <a:rPr kumimoji="1" lang="en-US" altLang="zh-CN" dirty="0" smtClean="0"/>
              <a:t>Only</a:t>
            </a:r>
            <a:r>
              <a:rPr kumimoji="1" lang="en-US" altLang="zh-CN" baseline="0" dirty="0" smtClean="0"/>
              <a:t> mapping and indexing</a:t>
            </a:r>
          </a:p>
          <a:p>
            <a:pPr marL="228600" lvl="0" indent="-228600">
              <a:buFont typeface="+mj-lt"/>
              <a:buAutoNum type="arabicPeriod"/>
            </a:pPr>
            <a:r>
              <a:rPr kumimoji="1" lang="en-US" altLang="zh-CN" baseline="0" dirty="0" smtClean="0"/>
              <a:t>Different chains support different governance models to meet requirements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48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P.1 </a:t>
            </a:r>
            <a:r>
              <a:rPr lang="zh-CN" altLang="zh-CN" b="1" dirty="0"/>
              <a:t>标题页</a:t>
            </a:r>
            <a:endParaRPr lang="zh-CN" altLang="zh-CN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06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232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38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New generation </a:t>
            </a:r>
            <a:r>
              <a:rPr lang="en-US" dirty="0" smtClean="0">
                <a:sym typeface="Wingdings" panose="05000000000000000000" pitchFamily="2" charset="2"/>
              </a:rPr>
              <a:t> Chain network (multiple-chains)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Cross-industry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modules and protocols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What is Ontology not? It’s not NEO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Ontology use NEO contract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Challenges: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Deep</a:t>
            </a:r>
            <a:r>
              <a:rPr lang="en-US" baseline="0" dirty="0" smtClean="0"/>
              <a:t> communization for compliance and compliance/regulations/law!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Scalability</a:t>
            </a:r>
            <a:r>
              <a:rPr lang="en-US" baseline="0" dirty="0" smtClean="0"/>
              <a:t> (single chain) e.g. </a:t>
            </a:r>
            <a:r>
              <a:rPr lang="en-US" baseline="0" dirty="0" err="1" smtClean="0"/>
              <a:t>dApps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Digital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Cross-industry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of Ontology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Trust in technology: Digital signatures, biometrics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Now </a:t>
            </a:r>
            <a:r>
              <a:rPr lang="en-US" baseline="0" dirty="0" err="1" smtClean="0">
                <a:sym typeface="Wingdings" panose="05000000000000000000" pitchFamily="2" charset="2"/>
              </a:rPr>
              <a:t>blockchain</a:t>
            </a:r>
            <a:r>
              <a:rPr lang="en-US" baseline="0" dirty="0" smtClean="0">
                <a:sym typeface="Wingdings" panose="05000000000000000000" pitchFamily="2" charset="2"/>
              </a:rPr>
              <a:t>/DLT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Trust through legal system: Ownership (house). Legal validity and support. Verify and authenticate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Trust through communities: Home town (people to people),  Facebook or WeChat (</a:t>
            </a:r>
            <a:r>
              <a:rPr lang="en-US" baseline="0" dirty="0" err="1" smtClean="0">
                <a:sym typeface="Wingdings" panose="05000000000000000000" pitchFamily="2" charset="2"/>
              </a:rPr>
              <a:t>repurartion</a:t>
            </a:r>
            <a:r>
              <a:rPr lang="en-US" baseline="0" dirty="0" smtClean="0">
                <a:sym typeface="Wingdings" panose="05000000000000000000" pitchFamily="2" charset="2"/>
              </a:rPr>
              <a:t>), Ranking for online retailers (peer)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 connection between trust dimensions</a:t>
            </a:r>
            <a:endParaRPr lang="en-US" baseline="0" dirty="0" smtClean="0"/>
          </a:p>
          <a:p>
            <a:r>
              <a:rPr lang="en-US" baseline="0" dirty="0" smtClean="0"/>
              <a:t>Fragmented</a:t>
            </a:r>
          </a:p>
          <a:p>
            <a:r>
              <a:rPr lang="en-US" baseline="0" dirty="0" smtClean="0"/>
              <a:t>Weak reputation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39F0A-3FDC-42EE-9A74-D27EE9A18D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NEED</a:t>
            </a:r>
          </a:p>
          <a:p>
            <a:endParaRPr lang="en-US" altLang="zh-CN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Issues </a:t>
            </a:r>
            <a:r>
              <a:rPr lang="en-US" baseline="0" dirty="0" smtClean="0">
                <a:sym typeface="Wingdings" panose="05000000000000000000" pitchFamily="2" charset="2"/>
              </a:rPr>
              <a:t> Ontology. Multi-source  Build trust through the distributed trust ecosystem</a:t>
            </a:r>
            <a:endParaRPr 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3EC2-8630-2648-86DC-298E5937B05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5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365125"/>
            <a:ext cx="11493358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21" y="1825625"/>
            <a:ext cx="11493358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321" y="6356350"/>
            <a:ext cx="3232079" cy="365125"/>
          </a:xfrm>
        </p:spPr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32079" cy="365125"/>
          </a:xfrm>
        </p:spPr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780A335-3DEF-4009-B268-E699D2D15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467" y="304969"/>
            <a:ext cx="2237211" cy="4304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327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2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EE5C-3709-4F50-A56D-6F8787A3F85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BF73-81AC-4822-A09B-92C0236D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4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ExtraLight"/>
              </a:defRPr>
            </a:lvl1pPr>
          </a:lstStyle>
          <a:p>
            <a:fld id="{A44DEE5C-3709-4F50-A56D-6F8787A3F851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Extra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ExtraLight"/>
              </a:defRPr>
            </a:lvl1pPr>
          </a:lstStyle>
          <a:p>
            <a:fld id="{2722BF73-81AC-4822-A09B-92C0236D2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ExtraLigh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ExtraLigh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ExtraLigh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ExtraLigh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ExtraLigh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ExtraLigh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athiasGlintborg@onchain.com" TargetMode="External"/><Relationship Id="rId2" Type="http://schemas.openxmlformats.org/officeDocument/2006/relationships/hyperlink" Target="mailto:MathiasGlintborg@ont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github.com/ontio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6250"/>
            <a:ext cx="9144000" cy="803423"/>
          </a:xfrm>
        </p:spPr>
        <p:txBody>
          <a:bodyPr>
            <a:noAutofit/>
          </a:bodyPr>
          <a:lstStyle/>
          <a:p>
            <a:r>
              <a:rPr kumimoji="1" lang="en-US" altLang="zh-CN" sz="2400" b="1" spc="500" dirty="0" smtClean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TECH VISION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92877"/>
            <a:ext cx="9144000" cy="914400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Mathias Leach </a:t>
            </a:r>
            <a:r>
              <a:rPr lang="en-US" altLang="zh-CN" sz="2000" b="1" dirty="0" smtClean="0"/>
              <a:t>Glintborg </a:t>
            </a:r>
            <a:r>
              <a:rPr lang="zh-CN" altLang="en-US" sz="2000" b="1" dirty="0" smtClean="0"/>
              <a:t>戈</a:t>
            </a:r>
            <a:r>
              <a:rPr lang="zh-CN" altLang="en-US" sz="2000" b="1" dirty="0"/>
              <a:t>霖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en-US" altLang="zh-CN" sz="2000" dirty="0"/>
              <a:t>Global Development Manager</a:t>
            </a:r>
            <a:endParaRPr lang="zh-CN" altLang="en-US" sz="2000" dirty="0"/>
          </a:p>
          <a:p>
            <a:endParaRPr lang="en-US" sz="2000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24" y="632673"/>
            <a:ext cx="6278752" cy="30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current trust network</a:t>
            </a:r>
            <a:endParaRPr lang="en-US" dirty="0"/>
          </a:p>
        </p:txBody>
      </p:sp>
      <p:grpSp>
        <p:nvGrpSpPr>
          <p:cNvPr id="4" name="组 64"/>
          <p:cNvGrpSpPr/>
          <p:nvPr/>
        </p:nvGrpSpPr>
        <p:grpSpPr>
          <a:xfrm>
            <a:off x="874752" y="2360973"/>
            <a:ext cx="1369432" cy="1044774"/>
            <a:chOff x="874752" y="928760"/>
            <a:chExt cx="1369432" cy="1044774"/>
          </a:xfrm>
        </p:grpSpPr>
        <p:sp>
          <p:nvSpPr>
            <p:cNvPr id="5" name="矩形 11">
              <a:extLst>
                <a:ext uri="{FF2B5EF4-FFF2-40B4-BE49-F238E27FC236}">
                  <a16:creationId xmlns:a16="http://schemas.microsoft.com/office/drawing/2014/main" xmlns="" id="{3DA06583-0176-48D0-A3C1-9AABE8C0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752" y="1511869"/>
              <a:ext cx="1369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Fragmented </a:t>
              </a:r>
              <a:b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</a:b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sources of trust</a:t>
              </a:r>
            </a:p>
          </p:txBody>
        </p:sp>
        <p:pic>
          <p:nvPicPr>
            <p:cNvPr id="6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443" y="928760"/>
              <a:ext cx="520655" cy="414571"/>
            </a:xfrm>
            <a:prstGeom prst="rect">
              <a:avLst/>
            </a:prstGeom>
          </p:spPr>
        </p:pic>
      </p:grpSp>
      <p:grpSp>
        <p:nvGrpSpPr>
          <p:cNvPr id="7" name="组 65"/>
          <p:cNvGrpSpPr/>
          <p:nvPr/>
        </p:nvGrpSpPr>
        <p:grpSpPr>
          <a:xfrm>
            <a:off x="3315722" y="2333312"/>
            <a:ext cx="1135245" cy="1057914"/>
            <a:chOff x="3315722" y="901099"/>
            <a:chExt cx="1135245" cy="1057914"/>
          </a:xfrm>
        </p:grpSpPr>
        <p:sp>
          <p:nvSpPr>
            <p:cNvPr id="8" name="矩形 126">
              <a:extLst>
                <a:ext uri="{FF2B5EF4-FFF2-40B4-BE49-F238E27FC236}">
                  <a16:creationId xmlns:a16="http://schemas.microsoft.com/office/drawing/2014/main" xmlns="" id="{D798F23D-B972-4B6C-BB64-5C1F93C88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722" y="1497348"/>
              <a:ext cx="11352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Missing role of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the individual</a:t>
              </a:r>
            </a:p>
          </p:txBody>
        </p:sp>
        <p:pic>
          <p:nvPicPr>
            <p:cNvPr id="9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302" y="901099"/>
              <a:ext cx="432085" cy="469892"/>
            </a:xfrm>
            <a:prstGeom prst="rect">
              <a:avLst/>
            </a:prstGeom>
          </p:spPr>
        </p:pic>
      </p:grpSp>
      <p:grpSp>
        <p:nvGrpSpPr>
          <p:cNvPr id="10" name="组 66"/>
          <p:cNvGrpSpPr/>
          <p:nvPr/>
        </p:nvGrpSpPr>
        <p:grpSpPr>
          <a:xfrm>
            <a:off x="5394525" y="2333339"/>
            <a:ext cx="1402949" cy="1057887"/>
            <a:chOff x="5394525" y="901126"/>
            <a:chExt cx="1402949" cy="1057887"/>
          </a:xfrm>
        </p:grpSpPr>
        <p:sp>
          <p:nvSpPr>
            <p:cNvPr id="11" name="矩形 8191">
              <a:extLst>
                <a:ext uri="{FF2B5EF4-FFF2-40B4-BE49-F238E27FC236}">
                  <a16:creationId xmlns:a16="http://schemas.microsoft.com/office/drawing/2014/main" xmlns="" id="{666B80AC-805E-4477-9CDF-3707D3F3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525" y="1497348"/>
              <a:ext cx="14029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Emergence of new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sources of trust</a:t>
              </a:r>
            </a:p>
          </p:txBody>
        </p:sp>
        <p:pic>
          <p:nvPicPr>
            <p:cNvPr id="12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192" y="901126"/>
              <a:ext cx="439615" cy="469839"/>
            </a:xfrm>
            <a:prstGeom prst="rect">
              <a:avLst/>
            </a:prstGeom>
          </p:spPr>
        </p:pic>
      </p:grpSp>
      <p:grpSp>
        <p:nvGrpSpPr>
          <p:cNvPr id="13" name="组 67"/>
          <p:cNvGrpSpPr/>
          <p:nvPr/>
        </p:nvGrpSpPr>
        <p:grpSpPr>
          <a:xfrm>
            <a:off x="7683013" y="2326864"/>
            <a:ext cx="1377300" cy="1064362"/>
            <a:chOff x="7683013" y="894651"/>
            <a:chExt cx="1377300" cy="1064362"/>
          </a:xfrm>
        </p:grpSpPr>
        <p:sp>
          <p:nvSpPr>
            <p:cNvPr id="14" name="矩形 8195">
              <a:extLst>
                <a:ext uri="{FF2B5EF4-FFF2-40B4-BE49-F238E27FC236}">
                  <a16:creationId xmlns:a16="http://schemas.microsoft.com/office/drawing/2014/main" xmlns="" id="{10804E02-8E97-42E0-AA40-394E9FADC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013" y="1497348"/>
              <a:ext cx="1377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Data management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monopolization</a:t>
              </a:r>
            </a:p>
          </p:txBody>
        </p:sp>
        <p:pic>
          <p:nvPicPr>
            <p:cNvPr id="15" name="图片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548" y="894651"/>
              <a:ext cx="386230" cy="482788"/>
            </a:xfrm>
            <a:prstGeom prst="rect">
              <a:avLst/>
            </a:prstGeom>
          </p:spPr>
        </p:pic>
      </p:grpSp>
      <p:grpSp>
        <p:nvGrpSpPr>
          <p:cNvPr id="16" name="组 68"/>
          <p:cNvGrpSpPr/>
          <p:nvPr/>
        </p:nvGrpSpPr>
        <p:grpSpPr>
          <a:xfrm>
            <a:off x="9911554" y="2333295"/>
            <a:ext cx="1443024" cy="873265"/>
            <a:chOff x="9911554" y="901082"/>
            <a:chExt cx="1443024" cy="873265"/>
          </a:xfrm>
        </p:grpSpPr>
        <p:sp>
          <p:nvSpPr>
            <p:cNvPr id="17" name="矩形 8196">
              <a:extLst>
                <a:ext uri="{FF2B5EF4-FFF2-40B4-BE49-F238E27FC236}">
                  <a16:creationId xmlns:a16="http://schemas.microsoft.com/office/drawing/2014/main" xmlns="" id="{BB42560B-DF52-4721-A0EF-288FDE1E3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1554" y="1497348"/>
              <a:ext cx="14430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Data fragmentation</a:t>
              </a:r>
            </a:p>
          </p:txBody>
        </p:sp>
        <p:pic>
          <p:nvPicPr>
            <p:cNvPr id="18" name="图片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7263" y="901082"/>
              <a:ext cx="391606" cy="469927"/>
            </a:xfrm>
            <a:prstGeom prst="rect">
              <a:avLst/>
            </a:prstGeom>
          </p:spPr>
        </p:pic>
      </p:grpSp>
      <p:grpSp>
        <p:nvGrpSpPr>
          <p:cNvPr id="19" name="组 69"/>
          <p:cNvGrpSpPr/>
          <p:nvPr/>
        </p:nvGrpSpPr>
        <p:grpSpPr>
          <a:xfrm>
            <a:off x="860472" y="3739819"/>
            <a:ext cx="1428596" cy="1088266"/>
            <a:chOff x="860472" y="2802906"/>
            <a:chExt cx="1428596" cy="1088266"/>
          </a:xfrm>
        </p:grpSpPr>
        <p:sp>
          <p:nvSpPr>
            <p:cNvPr id="20" name="矩形 8210">
              <a:extLst>
                <a:ext uri="{FF2B5EF4-FFF2-40B4-BE49-F238E27FC236}">
                  <a16:creationId xmlns:a16="http://schemas.microsoft.com/office/drawing/2014/main" xmlns="" id="{14AFFD49-A740-4326-95D5-D55898F65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72" y="3429507"/>
              <a:ext cx="14285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Inaccurate identity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verification</a:t>
              </a:r>
            </a:p>
          </p:txBody>
        </p:sp>
        <p:pic>
          <p:nvPicPr>
            <p:cNvPr id="21" name="图片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246" y="2802906"/>
              <a:ext cx="309049" cy="508386"/>
            </a:xfrm>
            <a:prstGeom prst="rect">
              <a:avLst/>
            </a:prstGeom>
          </p:spPr>
        </p:pic>
      </p:grpSp>
      <p:grpSp>
        <p:nvGrpSpPr>
          <p:cNvPr id="22" name="组 70"/>
          <p:cNvGrpSpPr/>
          <p:nvPr/>
        </p:nvGrpSpPr>
        <p:grpSpPr>
          <a:xfrm>
            <a:off x="3000679" y="3811818"/>
            <a:ext cx="1708430" cy="1016267"/>
            <a:chOff x="3000679" y="2874905"/>
            <a:chExt cx="1708430" cy="1016267"/>
          </a:xfrm>
        </p:grpSpPr>
        <p:sp>
          <p:nvSpPr>
            <p:cNvPr id="23" name="矩形 8211">
              <a:extLst>
                <a:ext uri="{FF2B5EF4-FFF2-40B4-BE49-F238E27FC236}">
                  <a16:creationId xmlns:a16="http://schemas.microsoft.com/office/drawing/2014/main" xmlns="" id="{34435370-57EF-42A9-8A41-0979846A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679" y="3429507"/>
              <a:ext cx="17084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Security issues in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the Internet of Things</a:t>
              </a:r>
            </a:p>
          </p:txBody>
        </p:sp>
        <p:pic>
          <p:nvPicPr>
            <p:cNvPr id="24" name="图片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867" y="2874905"/>
              <a:ext cx="342954" cy="364388"/>
            </a:xfrm>
            <a:prstGeom prst="rect">
              <a:avLst/>
            </a:prstGeom>
          </p:spPr>
        </p:pic>
      </p:grpSp>
      <p:grpSp>
        <p:nvGrpSpPr>
          <p:cNvPr id="25" name="组 71"/>
          <p:cNvGrpSpPr/>
          <p:nvPr/>
        </p:nvGrpSpPr>
        <p:grpSpPr>
          <a:xfrm>
            <a:off x="5229111" y="3792025"/>
            <a:ext cx="1800280" cy="1036060"/>
            <a:chOff x="5229111" y="2855112"/>
            <a:chExt cx="1800280" cy="1036060"/>
          </a:xfrm>
        </p:grpSpPr>
        <p:sp>
          <p:nvSpPr>
            <p:cNvPr id="26" name="矩形 8212">
              <a:extLst>
                <a:ext uri="{FF2B5EF4-FFF2-40B4-BE49-F238E27FC236}">
                  <a16:creationId xmlns:a16="http://schemas.microsoft.com/office/drawing/2014/main" xmlns="" id="{3BD557EC-81EA-49DE-B10D-4E80C54B4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111" y="3429507"/>
              <a:ext cx="18002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Data exchange</a:t>
              </a:r>
              <a:b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</a:b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security issues</a:t>
              </a:r>
            </a:p>
          </p:txBody>
        </p:sp>
        <p:pic>
          <p:nvPicPr>
            <p:cNvPr id="27" name="图片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044" y="2855112"/>
              <a:ext cx="545910" cy="403974"/>
            </a:xfrm>
            <a:prstGeom prst="rect">
              <a:avLst/>
            </a:prstGeom>
          </p:spPr>
        </p:pic>
      </p:grpSp>
      <p:grpSp>
        <p:nvGrpSpPr>
          <p:cNvPr id="28" name="组 72"/>
          <p:cNvGrpSpPr/>
          <p:nvPr/>
        </p:nvGrpSpPr>
        <p:grpSpPr>
          <a:xfrm>
            <a:off x="7581222" y="3766436"/>
            <a:ext cx="1580882" cy="1061649"/>
            <a:chOff x="7581222" y="2829523"/>
            <a:chExt cx="1580882" cy="1061649"/>
          </a:xfrm>
        </p:grpSpPr>
        <p:sp>
          <p:nvSpPr>
            <p:cNvPr id="29" name="矩形 8213">
              <a:extLst>
                <a:ext uri="{FF2B5EF4-FFF2-40B4-BE49-F238E27FC236}">
                  <a16:creationId xmlns:a16="http://schemas.microsoft.com/office/drawing/2014/main" xmlns="" id="{31E7B1AD-8340-48D4-AE23-2FD79AE8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1222" y="3429507"/>
              <a:ext cx="15808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Trust issues in 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collaborative systems</a:t>
              </a:r>
            </a:p>
          </p:txBody>
        </p:sp>
        <p:pic>
          <p:nvPicPr>
            <p:cNvPr id="30" name="图片 5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708" y="2829523"/>
              <a:ext cx="545910" cy="455153"/>
            </a:xfrm>
            <a:prstGeom prst="rect">
              <a:avLst/>
            </a:prstGeom>
          </p:spPr>
        </p:pic>
      </p:grpSp>
      <p:grpSp>
        <p:nvGrpSpPr>
          <p:cNvPr id="31" name="组 73"/>
          <p:cNvGrpSpPr/>
          <p:nvPr/>
        </p:nvGrpSpPr>
        <p:grpSpPr>
          <a:xfrm>
            <a:off x="9797741" y="3810878"/>
            <a:ext cx="1670651" cy="1017207"/>
            <a:chOff x="9797741" y="2873965"/>
            <a:chExt cx="1670651" cy="1017207"/>
          </a:xfrm>
        </p:grpSpPr>
        <p:sp>
          <p:nvSpPr>
            <p:cNvPr id="32" name="矩形 8215">
              <a:extLst>
                <a:ext uri="{FF2B5EF4-FFF2-40B4-BE49-F238E27FC236}">
                  <a16:creationId xmlns:a16="http://schemas.microsoft.com/office/drawing/2014/main" xmlns="" id="{E8AF4519-404A-4055-B557-D7AF4B77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7741" y="3429507"/>
              <a:ext cx="16706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Transparency issues in 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Equity management</a:t>
              </a:r>
            </a:p>
          </p:txBody>
        </p:sp>
        <p:pic>
          <p:nvPicPr>
            <p:cNvPr id="33" name="图片 5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9866" y="2873965"/>
              <a:ext cx="406400" cy="366268"/>
            </a:xfrm>
            <a:prstGeom prst="rect">
              <a:avLst/>
            </a:prstGeom>
          </p:spPr>
        </p:pic>
      </p:grpSp>
      <p:grpSp>
        <p:nvGrpSpPr>
          <p:cNvPr id="34" name="组 74"/>
          <p:cNvGrpSpPr/>
          <p:nvPr/>
        </p:nvGrpSpPr>
        <p:grpSpPr>
          <a:xfrm>
            <a:off x="905356" y="5147172"/>
            <a:ext cx="1338828" cy="1075259"/>
            <a:chOff x="905356" y="4724609"/>
            <a:chExt cx="1338828" cy="1075259"/>
          </a:xfrm>
        </p:grpSpPr>
        <p:sp>
          <p:nvSpPr>
            <p:cNvPr id="35" name="矩形 8216">
              <a:extLst>
                <a:ext uri="{FF2B5EF4-FFF2-40B4-BE49-F238E27FC236}">
                  <a16:creationId xmlns:a16="http://schemas.microsoft.com/office/drawing/2014/main" xmlns="" id="{CD7D8A49-2D0C-4E47-B3C3-5E1CFB02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6" y="5338203"/>
              <a:ext cx="13388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Weak community 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management</a:t>
              </a:r>
            </a:p>
          </p:txBody>
        </p:sp>
        <p:pic>
          <p:nvPicPr>
            <p:cNvPr id="36" name="图片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70" y="4724609"/>
              <a:ext cx="480000" cy="543600"/>
            </a:xfrm>
            <a:prstGeom prst="rect">
              <a:avLst/>
            </a:prstGeom>
          </p:spPr>
        </p:pic>
      </p:grpSp>
      <p:grpSp>
        <p:nvGrpSpPr>
          <p:cNvPr id="37" name="组 75"/>
          <p:cNvGrpSpPr/>
          <p:nvPr/>
        </p:nvGrpSpPr>
        <p:grpSpPr>
          <a:xfrm>
            <a:off x="3262822" y="5196505"/>
            <a:ext cx="1241044" cy="1025926"/>
            <a:chOff x="3262822" y="4773942"/>
            <a:chExt cx="1241044" cy="1025926"/>
          </a:xfrm>
        </p:grpSpPr>
        <p:sp>
          <p:nvSpPr>
            <p:cNvPr id="38" name="矩形 8219">
              <a:extLst>
                <a:ext uri="{FF2B5EF4-FFF2-40B4-BE49-F238E27FC236}">
                  <a16:creationId xmlns:a16="http://schemas.microsoft.com/office/drawing/2014/main" xmlns="" id="{CBBAD742-52D3-4198-8394-6CE915A80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822" y="5338203"/>
              <a:ext cx="12410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Identifying false 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information</a:t>
              </a:r>
            </a:p>
          </p:txBody>
        </p:sp>
        <p:pic>
          <p:nvPicPr>
            <p:cNvPr id="39" name="图片 5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320" y="4773942"/>
              <a:ext cx="446049" cy="444934"/>
            </a:xfrm>
            <a:prstGeom prst="rect">
              <a:avLst/>
            </a:prstGeom>
          </p:spPr>
        </p:pic>
      </p:grpSp>
      <p:grpSp>
        <p:nvGrpSpPr>
          <p:cNvPr id="40" name="组 76"/>
          <p:cNvGrpSpPr/>
          <p:nvPr/>
        </p:nvGrpSpPr>
        <p:grpSpPr>
          <a:xfrm>
            <a:off x="5334042" y="5183770"/>
            <a:ext cx="1802095" cy="853995"/>
            <a:chOff x="5334042" y="4761207"/>
            <a:chExt cx="1802095" cy="853995"/>
          </a:xfrm>
        </p:grpSpPr>
        <p:sp>
          <p:nvSpPr>
            <p:cNvPr id="41" name="矩形 8220">
              <a:extLst>
                <a:ext uri="{FF2B5EF4-FFF2-40B4-BE49-F238E27FC236}">
                  <a16:creationId xmlns:a16="http://schemas.microsoft.com/office/drawing/2014/main" xmlns="" id="{A5C113D8-DC0F-4261-B427-80CD7D81E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42" y="5338203"/>
              <a:ext cx="18020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Weak reputation systems</a:t>
              </a:r>
            </a:p>
          </p:txBody>
        </p:sp>
        <p:pic>
          <p:nvPicPr>
            <p:cNvPr id="42" name="图片 6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6675" y="4761207"/>
              <a:ext cx="398649" cy="470405"/>
            </a:xfrm>
            <a:prstGeom prst="rect">
              <a:avLst/>
            </a:prstGeom>
          </p:spPr>
        </p:pic>
      </p:grpSp>
      <p:grpSp>
        <p:nvGrpSpPr>
          <p:cNvPr id="43" name="组 77"/>
          <p:cNvGrpSpPr/>
          <p:nvPr/>
        </p:nvGrpSpPr>
        <p:grpSpPr>
          <a:xfrm>
            <a:off x="7690227" y="5199035"/>
            <a:ext cx="1362873" cy="1023396"/>
            <a:chOff x="7690227" y="4776472"/>
            <a:chExt cx="1362873" cy="1023396"/>
          </a:xfrm>
        </p:grpSpPr>
        <p:sp>
          <p:nvSpPr>
            <p:cNvPr id="44" name="矩形 130">
              <a:extLst>
                <a:ext uri="{FF2B5EF4-FFF2-40B4-BE49-F238E27FC236}">
                  <a16:creationId xmlns:a16="http://schemas.microsoft.com/office/drawing/2014/main" xmlns="" id="{AE57D07A-3C1D-4FE7-AB9C-0C2CE8EC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0227" y="5338203"/>
              <a:ext cx="13628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Making charitable 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donations</a:t>
              </a:r>
            </a:p>
          </p:txBody>
        </p:sp>
        <p:pic>
          <p:nvPicPr>
            <p:cNvPr id="45" name="图片 6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750" y="4776472"/>
              <a:ext cx="469827" cy="439875"/>
            </a:xfrm>
            <a:prstGeom prst="rect">
              <a:avLst/>
            </a:prstGeom>
          </p:spPr>
        </p:pic>
      </p:grpSp>
      <p:grpSp>
        <p:nvGrpSpPr>
          <p:cNvPr id="46" name="组 78"/>
          <p:cNvGrpSpPr/>
          <p:nvPr/>
        </p:nvGrpSpPr>
        <p:grpSpPr>
          <a:xfrm>
            <a:off x="9720893" y="5352291"/>
            <a:ext cx="1824346" cy="685474"/>
            <a:chOff x="9720893" y="4929728"/>
            <a:chExt cx="1824346" cy="685474"/>
          </a:xfrm>
        </p:grpSpPr>
        <p:sp>
          <p:nvSpPr>
            <p:cNvPr id="47" name="矩形 2">
              <a:extLst>
                <a:ext uri="{FF2B5EF4-FFF2-40B4-BE49-F238E27FC236}">
                  <a16:creationId xmlns:a16="http://schemas.microsoft.com/office/drawing/2014/main" xmlns="" id="{4AD55D9F-48F4-4712-BD19-91610C8B9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0893" y="5338203"/>
              <a:ext cx="18243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None/>
              </a:pPr>
              <a:r>
                <a:rPr lang="en-US" altLang="zh-CN" sz="1200" dirty="0">
                  <a:latin typeface="Source Sans Pro" charset="0"/>
                  <a:ea typeface="Source Sans Pro" charset="0"/>
                  <a:cs typeface="Source Sans Pro" charset="0"/>
                </a:rPr>
                <a:t>More barriers...</a:t>
              </a:r>
              <a:endParaRPr lang="zh-CN" altLang="en-US" sz="12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pic>
          <p:nvPicPr>
            <p:cNvPr id="48" name="图片 6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825" y="4929728"/>
              <a:ext cx="510482" cy="133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44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3292AA">
                  <a:tint val="66000"/>
                  <a:satMod val="160000"/>
                  <a:alpha val="50000"/>
                </a:srgbClr>
              </a:gs>
              <a:gs pos="50000">
                <a:srgbClr val="3292AA">
                  <a:tint val="44500"/>
                  <a:satMod val="160000"/>
                </a:srgbClr>
              </a:gs>
              <a:gs pos="100000">
                <a:srgbClr val="3292AA">
                  <a:tint val="23500"/>
                  <a:satMod val="160000"/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5132" y="2019483"/>
            <a:ext cx="7261737" cy="2819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Building a network that integrates the fragmented industry is needed to build a true and complete trust </a:t>
            </a:r>
            <a:r>
              <a:rPr kumimoji="1" lang="en-US" altLang="zh-CN" sz="2800" b="1" dirty="0" smtClean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system</a:t>
            </a:r>
            <a:endParaRPr kumimoji="1" lang="zh-CN" altLang="en-US" sz="2800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1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Ontology as connector and provider fundamental infrastructure and tools</a:t>
            </a:r>
            <a:endParaRPr lang="en-US" sz="3200" b="1" dirty="0"/>
          </a:p>
          <a:p>
            <a:pPr marL="0" indent="0">
              <a:buNone/>
            </a:pP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3200" b="1" dirty="0" smtClean="0"/>
              <a:t>Best teams from the industry to develop the trust ecosystem</a:t>
            </a:r>
          </a:p>
        </p:txBody>
      </p:sp>
    </p:spTree>
    <p:extLst>
      <p:ext uri="{BB962C8B-B14F-4D97-AF65-F5344CB8AC3E}">
        <p14:creationId xmlns:p14="http://schemas.microsoft.com/office/powerpoint/2010/main" val="28041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1468" y="1942494"/>
            <a:ext cx="2925580" cy="8735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3600" dirty="0">
                <a:ea typeface="Source Sans Pro Light" charset="0"/>
              </a:rPr>
              <a:t>Finance</a:t>
            </a:r>
            <a:endParaRPr kumimoji="1" lang="zh-CN" altLang="en-US" sz="3600" dirty="0">
              <a:ea typeface="Source Sans Pro Ligh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875" y="2091485"/>
            <a:ext cx="886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Trading</a:t>
            </a:r>
            <a:endParaRPr lang="zh-CN" altLang="en-US" sz="1600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4246" y="1614948"/>
            <a:ext cx="2533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Wealth management</a:t>
            </a:r>
            <a:endParaRPr lang="zh-CN" altLang="en-US" sz="2000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7092" y="2113684"/>
            <a:ext cx="171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Derivatives trading</a:t>
            </a:r>
          </a:p>
        </p:txBody>
      </p:sp>
      <p:sp>
        <p:nvSpPr>
          <p:cNvPr id="8" name="矩形 7"/>
          <p:cNvSpPr/>
          <p:nvPr/>
        </p:nvSpPr>
        <p:spPr>
          <a:xfrm>
            <a:off x="850721" y="2846869"/>
            <a:ext cx="2240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Collateral management</a:t>
            </a:r>
            <a:endParaRPr lang="en-US" altLang="zh-CN" sz="1400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56335" y="2754535"/>
            <a:ext cx="2537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Supply chain finance</a:t>
            </a:r>
            <a:endParaRPr lang="zh-CN" altLang="en-US" sz="2000" dirty="0">
              <a:solidFill>
                <a:srgbClr val="3292AA"/>
              </a:solidFill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280599" y="4588332"/>
            <a:ext cx="2215644" cy="622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ource Han Sans SC Light" charset="-122"/>
                <a:ea typeface="Source Han Sans SC Light" charset="-122"/>
                <a:cs typeface="Source Han Sans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3600" dirty="0">
                <a:latin typeface="Source Sans Pro Light" charset="0"/>
                <a:ea typeface="Source Sans Pro Light" charset="0"/>
                <a:cs typeface="Source Sans Pro Light" charset="0"/>
              </a:rPr>
              <a:t>Consumer</a:t>
            </a:r>
            <a:endParaRPr kumimoji="1" lang="zh-CN" altLang="en-US" sz="36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4218" y="4152093"/>
            <a:ext cx="21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Sharing economy</a:t>
            </a:r>
            <a:endParaRPr lang="zh-CN" altLang="en-US" sz="2000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7861" y="5160806"/>
            <a:ext cx="30363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Shipping and logistics management</a:t>
            </a:r>
          </a:p>
        </p:txBody>
      </p:sp>
      <p:sp>
        <p:nvSpPr>
          <p:cNvPr id="14" name="矩形 13"/>
          <p:cNvSpPr/>
          <p:nvPr/>
        </p:nvSpPr>
        <p:spPr>
          <a:xfrm>
            <a:off x="3460933" y="4219000"/>
            <a:ext cx="2316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Food supply chain tracking</a:t>
            </a:r>
          </a:p>
        </p:txBody>
      </p:sp>
      <p:sp>
        <p:nvSpPr>
          <p:cNvPr id="15" name="矩形 14"/>
          <p:cNvSpPr/>
          <p:nvPr/>
        </p:nvSpPr>
        <p:spPr>
          <a:xfrm>
            <a:off x="886502" y="5160807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Supply chain</a:t>
            </a:r>
            <a:endParaRPr lang="zh-CN" altLang="en-US" sz="1400" dirty="0">
              <a:solidFill>
                <a:srgbClr val="3292AA"/>
              </a:solidFill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62672" y="5551842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Pharmaceutical tracking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7726819" y="2077269"/>
            <a:ext cx="2647514" cy="76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ource Han Sans SC Light" charset="-122"/>
                <a:ea typeface="Source Han Sans SC Light" charset="-122"/>
                <a:cs typeface="Source Han Sans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3600" dirty="0">
                <a:latin typeface="Source Sans Pro Light" charset="0"/>
                <a:ea typeface="Source Sans Pro Light" charset="0"/>
                <a:cs typeface="Source Sans Pro Light" charset="0"/>
              </a:rPr>
              <a:t>Insurance</a:t>
            </a:r>
            <a:endParaRPr kumimoji="1" lang="zh-CN" altLang="en-US" sz="36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00988" y="2205710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Claims filing</a:t>
            </a:r>
            <a:endParaRPr lang="en-US" altLang="zh-CN" sz="1400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9696" y="2800901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Claim processing</a:t>
            </a:r>
            <a:endParaRPr lang="zh-CN" altLang="en-US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10877" y="163312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Fraud detection</a:t>
            </a:r>
          </a:p>
        </p:txBody>
      </p:sp>
      <p:sp>
        <p:nvSpPr>
          <p:cNvPr id="21" name="矩形 20"/>
          <p:cNvSpPr/>
          <p:nvPr/>
        </p:nvSpPr>
        <p:spPr>
          <a:xfrm>
            <a:off x="10495510" y="2205709"/>
            <a:ext cx="1051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Telematics</a:t>
            </a:r>
          </a:p>
        </p:txBody>
      </p:sp>
      <p:sp>
        <p:nvSpPr>
          <p:cNvPr id="22" name="矩形 21"/>
          <p:cNvSpPr/>
          <p:nvPr/>
        </p:nvSpPr>
        <p:spPr>
          <a:xfrm>
            <a:off x="9231757" y="2811193"/>
            <a:ext cx="2169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Digital authentication</a:t>
            </a:r>
            <a:endParaRPr lang="zh-CN" altLang="en-US" sz="1600" dirty="0">
              <a:solidFill>
                <a:srgbClr val="3292AA"/>
              </a:solidFill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7803491" y="4588332"/>
            <a:ext cx="2182374" cy="62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ource Han Sans SC Light" charset="-122"/>
                <a:ea typeface="Source Han Sans SC Light" charset="-122"/>
                <a:cs typeface="Source Han Sans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Han Sans SC Medium" charset="-122"/>
                <a:ea typeface="Source Han Sans SC Medium" charset="-122"/>
                <a:cs typeface="Source Han Sans SC Medium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3600" dirty="0">
                <a:latin typeface="Source Sans Pro Light" charset="0"/>
                <a:ea typeface="Source Sans Pro Light" charset="0"/>
                <a:cs typeface="Source Sans Pro Light" charset="0"/>
              </a:rPr>
              <a:t>More</a:t>
            </a:r>
            <a:r>
              <a:rPr kumimoji="1" lang="mr-IN" altLang="zh-CN" sz="3600" dirty="0"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  <a:endParaRPr kumimoji="1" lang="zh-CN" altLang="en-US" sz="36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97858" y="5166055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Asset titles</a:t>
            </a:r>
            <a:endParaRPr lang="zh-CN" altLang="en-US" sz="2000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43350" y="4132829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Software development</a:t>
            </a:r>
            <a:endParaRPr lang="en-US" altLang="zh-CN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24686" y="4127765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Medicine</a:t>
            </a:r>
            <a:endParaRPr lang="zh-CN" altLang="en-US" sz="1600" b="1" dirty="0">
              <a:solidFill>
                <a:srgbClr val="3292AA"/>
              </a:solidFill>
              <a:latin typeface="Source Sans Pro 中粗体" charset="0"/>
              <a:ea typeface="Source Sans Pro 中粗体" charset="0"/>
              <a:cs typeface="Source Sans Pro 中粗体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43350" y="4789575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IoT</a:t>
            </a:r>
            <a:endParaRPr lang="zh-CN" altLang="en-US" sz="1400" dirty="0">
              <a:solidFill>
                <a:srgbClr val="3292AA"/>
              </a:solidFill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12674" y="5442728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Government</a:t>
            </a:r>
            <a:endParaRPr lang="zh-CN" altLang="en-US" sz="2400" dirty="0">
              <a:solidFill>
                <a:srgbClr val="3292AA"/>
              </a:solidFill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67857" y="4676198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3292AA"/>
                </a:solidFill>
                <a:latin typeface="Source Sans Pro 中粗体" charset="0"/>
                <a:ea typeface="Source Sans Pro 中粗体" charset="0"/>
                <a:cs typeface="Source Sans Pro 中粗体" charset="0"/>
              </a:rPr>
              <a:t>Media</a:t>
            </a:r>
            <a:endParaRPr lang="zh-CN" altLang="en-US" sz="1400" dirty="0">
              <a:solidFill>
                <a:srgbClr val="3292AA"/>
              </a:solidFill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Applicable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2663539"/>
            <a:ext cx="5390486" cy="2320619"/>
          </a:xfrm>
        </p:spPr>
        <p:txBody>
          <a:bodyPr/>
          <a:lstStyle/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Multi-source identity authentication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Comprehensive personal profiles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Data tracking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89" y="1834290"/>
            <a:ext cx="4878246" cy="39791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Source Sans Pro Light" charset="0"/>
              </a:rPr>
              <a:t>Multi-source </a:t>
            </a:r>
            <a:r>
              <a:rPr kumimoji="1" lang="en-US" altLang="zh-CN" dirty="0">
                <a:ea typeface="Source Sans Pro Light" charset="0"/>
              </a:rPr>
              <a:t>i</a:t>
            </a:r>
            <a:r>
              <a:rPr kumimoji="1" lang="en-US" altLang="zh-CN" dirty="0" smtClean="0">
                <a:ea typeface="Source Sans Pro Light" charset="0"/>
              </a:rPr>
              <a:t>dentity </a:t>
            </a:r>
            <a:r>
              <a:rPr kumimoji="1" lang="en-US" altLang="zh-CN" dirty="0">
                <a:ea typeface="Source Sans Pro Light" charset="0"/>
              </a:rPr>
              <a:t>s</a:t>
            </a:r>
            <a:r>
              <a:rPr kumimoji="1" lang="en-US" altLang="zh-CN" dirty="0" smtClean="0">
                <a:ea typeface="Source Sans Pro Light" charset="0"/>
              </a:rPr>
              <a:t>ystem </a:t>
            </a:r>
            <a:r>
              <a:rPr kumimoji="1" lang="en-US" altLang="zh-CN" dirty="0">
                <a:ea typeface="Source Sans Pro Light" charset="0"/>
              </a:rPr>
              <a:t>for </a:t>
            </a:r>
            <a:r>
              <a:rPr kumimoji="1" lang="en-US" altLang="zh-CN" dirty="0" smtClean="0">
                <a:ea typeface="Source Sans Pro Light" charset="0"/>
              </a:rPr>
              <a:t>people</a:t>
            </a:r>
            <a:endParaRPr lang="en-US" dirty="0"/>
          </a:p>
        </p:txBody>
      </p:sp>
      <p:sp>
        <p:nvSpPr>
          <p:cNvPr id="7" name="文本框 4"/>
          <p:cNvSpPr txBox="1"/>
          <p:nvPr/>
        </p:nvSpPr>
        <p:spPr>
          <a:xfrm>
            <a:off x="10445976" y="3418125"/>
            <a:ext cx="22605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28000" b="1" dirty="0">
                <a:solidFill>
                  <a:srgbClr val="E9E9E9"/>
                </a:solidFill>
                <a:latin typeface="Futura LT Medium" charset="0"/>
                <a:ea typeface="Futura LT Medium" charset="0"/>
                <a:cs typeface="Futura LT Medium" charset="0"/>
              </a:rPr>
              <a:t>1</a:t>
            </a:r>
            <a:endParaRPr kumimoji="1" lang="zh-CN" altLang="en-US" sz="28000" b="1" dirty="0">
              <a:solidFill>
                <a:srgbClr val="E9E9E9"/>
              </a:solidFill>
              <a:latin typeface="Futura LT Medium" charset="0"/>
              <a:ea typeface="Futura LT Medium" charset="0"/>
              <a:cs typeface="Futura L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0" y="1945812"/>
            <a:ext cx="5196800" cy="377532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exchange</a:t>
            </a:r>
            <a:endParaRPr lang="en-US" dirty="0"/>
          </a:p>
        </p:txBody>
      </p:sp>
      <p:sp>
        <p:nvSpPr>
          <p:cNvPr id="11" name="文本框 7"/>
          <p:cNvSpPr txBox="1"/>
          <p:nvPr/>
        </p:nvSpPr>
        <p:spPr>
          <a:xfrm>
            <a:off x="10249206" y="3429700"/>
            <a:ext cx="22605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28000" b="1" dirty="0">
                <a:solidFill>
                  <a:srgbClr val="E9E9E9"/>
                </a:solidFill>
                <a:latin typeface="Futura LT Medium" charset="0"/>
                <a:ea typeface="Futura LT Medium" charset="0"/>
                <a:cs typeface="Futura LT Medium" charset="0"/>
              </a:rPr>
              <a:t>2</a:t>
            </a:r>
            <a:endParaRPr kumimoji="1" lang="zh-CN" altLang="en-US" sz="28000" b="1" dirty="0">
              <a:solidFill>
                <a:srgbClr val="E9E9E9"/>
              </a:solidFill>
              <a:latin typeface="Futura LT Medium" charset="0"/>
              <a:ea typeface="Futura LT Medium" charset="0"/>
              <a:cs typeface="Futura LT Medium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0" y="2663539"/>
            <a:ext cx="5390486" cy="232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P2P data exchange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Participant authorization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Data traceability</a:t>
            </a:r>
          </a:p>
        </p:txBody>
      </p:sp>
    </p:spTree>
    <p:extLst>
      <p:ext uri="{BB962C8B-B14F-4D97-AF65-F5344CB8AC3E}">
        <p14:creationId xmlns:p14="http://schemas.microsoft.com/office/powerpoint/2010/main" val="5344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995" y="2242686"/>
            <a:ext cx="7451730" cy="3317880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0318655" y="3416356"/>
            <a:ext cx="22605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28000" b="1" dirty="0">
                <a:solidFill>
                  <a:srgbClr val="E9E9E9"/>
                </a:solidFill>
                <a:latin typeface="Futura LT Medium" charset="0"/>
                <a:ea typeface="Futura LT Medium" charset="0"/>
                <a:cs typeface="Futura LT Medium" charset="0"/>
              </a:rPr>
              <a:t>3</a:t>
            </a:r>
            <a:endParaRPr kumimoji="1" lang="zh-CN" altLang="en-US" sz="28000" b="1" dirty="0">
              <a:solidFill>
                <a:srgbClr val="E9E9E9"/>
              </a:solidFill>
              <a:latin typeface="Futura LT Medium" charset="0"/>
              <a:ea typeface="Futura LT Medium" charset="0"/>
              <a:cs typeface="Futura LT Mediu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Source Sans Pro Light" charset="0"/>
              </a:rPr>
              <a:t>Decentralized </a:t>
            </a:r>
            <a:r>
              <a:rPr kumimoji="1" lang="en-US" altLang="zh-CN" dirty="0" smtClean="0">
                <a:ea typeface="Source Sans Pro Light" charset="0"/>
              </a:rPr>
              <a:t>inclusive financial services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0" y="2663539"/>
            <a:ext cx="5390486" cy="232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 Extra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Role changing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Risk reduction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Fair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20195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22275" y="2367881"/>
            <a:ext cx="6071326" cy="3830003"/>
          </a:xfrm>
        </p:spPr>
        <p:txBody>
          <a:bodyPr/>
          <a:lstStyle/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Specific regional chain rules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Protocol compliance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Survey and audit mechanisms</a:t>
            </a:r>
          </a:p>
          <a:p>
            <a:pPr lvl="2">
              <a:lnSpc>
                <a:spcPct val="200000"/>
              </a:lnSpc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Cross region/Industry/legal system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5" y="1690690"/>
            <a:ext cx="6159657" cy="4612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Source Sans Pro Light" charset="0"/>
              </a:rPr>
              <a:t>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745" y="5276461"/>
            <a:ext cx="9829801" cy="711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 </a:t>
            </a:r>
            <a:br>
              <a:rPr kumimoji="1" lang="en-US" altLang="zh-CN" sz="5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72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ont.io</a:t>
            </a:r>
            <a:endParaRPr kumimoji="1" lang="zh-CN" altLang="en-US" sz="5400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44" y="314274"/>
            <a:ext cx="5972456" cy="29015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8FB6D1A-FBEB-4A66-A892-CC2DC4FB7992}"/>
              </a:ext>
            </a:extLst>
          </p:cNvPr>
          <p:cNvSpPr/>
          <p:nvPr/>
        </p:nvSpPr>
        <p:spPr>
          <a:xfrm>
            <a:off x="4782769" y="34290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8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/>
            </a:r>
            <a:br>
              <a:rPr kumimoji="1" lang="en-US" altLang="zh-CN" sz="28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r>
              <a:rPr kumimoji="1" lang="en-US" altLang="zh-CN" sz="28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THANK YOU</a:t>
            </a:r>
            <a:br>
              <a:rPr kumimoji="1" lang="en-US" altLang="zh-CN" sz="28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689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292AA"/>
                </a:solidFill>
              </a:rPr>
              <a:t>ONT.IO</a:t>
            </a:r>
            <a:endParaRPr lang="en-US" sz="6000" dirty="0">
              <a:solidFill>
                <a:srgbClr val="3292AA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007140" y="1325134"/>
            <a:ext cx="383553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b="1" dirty="0" smtClean="0">
                <a:latin typeface="Source Sans Pro"/>
              </a:rPr>
              <a:t>Mathias Leach Glintborg </a:t>
            </a:r>
            <a:r>
              <a:rPr lang="zh-CN" altLang="en-US" sz="2000" b="1" dirty="0" smtClean="0"/>
              <a:t>戈霖</a:t>
            </a:r>
            <a:endParaRPr lang="en-US" sz="2000" dirty="0" smtClean="0">
              <a:latin typeface="Source Sans Pro"/>
            </a:endParaRPr>
          </a:p>
          <a:p>
            <a:pPr marL="0" indent="0" algn="l">
              <a:buNone/>
            </a:pPr>
            <a:r>
              <a:rPr lang="en-US" sz="2000" i="1" dirty="0" smtClean="0">
                <a:latin typeface="Source Sans Pro"/>
              </a:rPr>
              <a:t>Global Development Manager</a:t>
            </a:r>
            <a:endParaRPr lang="en-US" sz="2000" i="1" dirty="0" smtClean="0">
              <a:latin typeface="Source Sans Pro"/>
              <a:hlinkClick r:id="rId2"/>
            </a:endParaRPr>
          </a:p>
          <a:p>
            <a:pPr marL="0" indent="0" algn="l">
              <a:buNone/>
            </a:pPr>
            <a:r>
              <a:rPr lang="en-US" sz="2000" dirty="0" smtClean="0">
                <a:latin typeface="Source Sans Pro"/>
                <a:hlinkClick r:id="rId2"/>
              </a:rPr>
              <a:t>MathiasGlintborg@ont.io</a:t>
            </a:r>
            <a:endParaRPr lang="en-US" sz="2000" dirty="0" smtClean="0">
              <a:latin typeface="Source Sans Pro"/>
            </a:endParaRPr>
          </a:p>
          <a:p>
            <a:pPr marL="0" indent="0" algn="l">
              <a:buNone/>
            </a:pPr>
            <a:r>
              <a:rPr lang="en-US" sz="2000" dirty="0" smtClean="0">
                <a:latin typeface="Source Sans Pro"/>
                <a:hlinkClick r:id="rId3"/>
              </a:rPr>
              <a:t>MathiasGlintborg@onchain.com</a:t>
            </a:r>
            <a:endParaRPr lang="en-US" sz="2000" dirty="0">
              <a:latin typeface="Source Sans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49" y="2910183"/>
            <a:ext cx="3926130" cy="3926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5471" y="1977367"/>
            <a:ext cx="5540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5"/>
              </a:rPr>
              <a:t>https://</a:t>
            </a:r>
            <a:r>
              <a:rPr lang="en-US" sz="4000" dirty="0" smtClean="0">
                <a:hlinkClick r:id="rId5"/>
              </a:rPr>
              <a:t>github.com/ontio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7974" t="16552" r="34181" b="40460"/>
          <a:stretch/>
        </p:blipFill>
        <p:spPr>
          <a:xfrm>
            <a:off x="349321" y="2685253"/>
            <a:ext cx="5833241" cy="29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92AA"/>
                </a:solidFill>
              </a:rPr>
              <a:t>What is </a:t>
            </a:r>
            <a:r>
              <a:rPr lang="en-US" b="1" dirty="0" smtClean="0">
                <a:solidFill>
                  <a:srgbClr val="3292AA"/>
                </a:solidFill>
              </a:rPr>
              <a:t>Ontology?</a:t>
            </a:r>
            <a:endParaRPr lang="en-US" dirty="0">
              <a:solidFill>
                <a:srgbClr val="3292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kumimoji="1" lang="en-US" altLang="zh-CN" spc="500" dirty="0" smtClean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Public </a:t>
            </a:r>
            <a:r>
              <a:rPr kumimoji="1" lang="en-US" altLang="zh-CN" spc="500" dirty="0" err="1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blockchains</a:t>
            </a:r>
            <a:r>
              <a:rPr kumimoji="1" lang="en-US" altLang="zh-CN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 </a:t>
            </a:r>
            <a:r>
              <a:rPr kumimoji="1" lang="en-US" altLang="zh-CN" spc="500" dirty="0" smtClean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with </a:t>
            </a:r>
            <a:r>
              <a:rPr kumimoji="1" lang="en-US" altLang="zh-CN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new architecture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pc="500" dirty="0" smtClean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&amp;</a:t>
            </a:r>
            <a:endParaRPr kumimoji="1" lang="en-US" altLang="zh-CN" spc="500" dirty="0" smtClean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pc="500" dirty="0" smtClean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Public platform for a distributed trust ecosystem</a:t>
            </a:r>
            <a:endParaRPr kumimoji="1" lang="en-US" altLang="zh-CN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68" y="115890"/>
            <a:ext cx="6319881" cy="665502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-482060" y="993171"/>
            <a:ext cx="6649106" cy="2521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ource Sans Pro Light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kumimoji="1" lang="en-US" altLang="zh-CN" sz="2400" b="1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  <a:p>
            <a:pPr algn="ctr">
              <a:lnSpc>
                <a:spcPct val="150000"/>
              </a:lnSpc>
            </a:pPr>
            <a:endParaRPr kumimoji="1" lang="en-US" altLang="zh-CN" sz="2400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400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Build your 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Distributed Communities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on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Ontology</a:t>
            </a:r>
            <a:endParaRPr kumimoji="1" lang="zh-CN" altLang="en-US" sz="2400" b="1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-663179" y="1358293"/>
            <a:ext cx="5520929" cy="2521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ource Sans Pro Light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2800" b="1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Ontology</a:t>
            </a:r>
            <a:endParaRPr kumimoji="1" lang="en-US" altLang="zh-CN" sz="2400" b="1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  <a:p>
            <a:pPr algn="ctr">
              <a:lnSpc>
                <a:spcPct val="150000"/>
              </a:lnSpc>
            </a:pPr>
            <a:endParaRPr kumimoji="1" lang="en-US" altLang="zh-CN" sz="2400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400" spc="500" dirty="0">
                <a:solidFill>
                  <a:srgbClr val="3292AA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Chain-Network Architecture</a:t>
            </a:r>
            <a:endParaRPr kumimoji="1" lang="zh-CN" altLang="en-US" sz="2400" spc="500" dirty="0">
              <a:solidFill>
                <a:srgbClr val="3292AA"/>
              </a:solidFill>
              <a:latin typeface="Source Sans Pro ExtraLight" charset="0"/>
              <a:ea typeface="Source Sans Pro ExtraLight" charset="0"/>
              <a:cs typeface="Source Sans Pro ExtraLigh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19" y="83673"/>
            <a:ext cx="7263237" cy="63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657" y="1841265"/>
            <a:ext cx="5873669" cy="3830003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220000"/>
              </a:lnSpc>
              <a:buNone/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Complete distributed ledger system</a:t>
            </a:r>
          </a:p>
          <a:p>
            <a:pPr marL="914400" lvl="2" indent="0">
              <a:lnSpc>
                <a:spcPct val="220000"/>
              </a:lnSpc>
              <a:buNone/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Support for major protocols</a:t>
            </a:r>
          </a:p>
          <a:p>
            <a:pPr marL="914400" lvl="2" indent="0">
              <a:lnSpc>
                <a:spcPct val="220000"/>
              </a:lnSpc>
              <a:buNone/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Support for application development</a:t>
            </a:r>
          </a:p>
          <a:p>
            <a:pPr marL="914400" lvl="2" indent="0">
              <a:lnSpc>
                <a:spcPct val="220000"/>
              </a:lnSpc>
              <a:buNone/>
            </a:pPr>
            <a:r>
              <a:rPr kumimoji="1" lang="en-US" altLang="zh-CN" dirty="0">
                <a:solidFill>
                  <a:srgbClr val="3292AA"/>
                </a:solidFill>
                <a:ea typeface="Source Sans Pro Light" charset="0"/>
              </a:rPr>
              <a:t>Application frameworks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4" y="126999"/>
            <a:ext cx="6274686" cy="65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87" y="1371597"/>
            <a:ext cx="9408225" cy="530942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Consensus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3292AA">
                  <a:tint val="66000"/>
                  <a:satMod val="160000"/>
                  <a:alpha val="50000"/>
                </a:srgbClr>
              </a:gs>
              <a:gs pos="50000">
                <a:srgbClr val="3292AA">
                  <a:tint val="44500"/>
                  <a:satMod val="160000"/>
                </a:srgbClr>
              </a:gs>
              <a:gs pos="100000">
                <a:srgbClr val="3292AA">
                  <a:tint val="23500"/>
                  <a:satMod val="160000"/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21" y="0"/>
            <a:ext cx="11493358" cy="68580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Public </a:t>
            </a:r>
            <a:r>
              <a:rPr lang="en-US" sz="4400" dirty="0" err="1" smtClean="0"/>
              <a:t>blockchains</a:t>
            </a:r>
            <a:r>
              <a:rPr lang="en-US" sz="4400" dirty="0" smtClean="0"/>
              <a:t> with</a:t>
            </a:r>
            <a:r>
              <a:rPr lang="en-US" sz="4400" dirty="0"/>
              <a:t> </a:t>
            </a:r>
            <a:r>
              <a:rPr lang="en-US" sz="4400" dirty="0" smtClean="0"/>
              <a:t>new </a:t>
            </a:r>
            <a:r>
              <a:rPr lang="en-US" sz="4400" dirty="0"/>
              <a:t>a</a:t>
            </a:r>
            <a:r>
              <a:rPr lang="en-US" sz="4400" dirty="0" smtClean="0"/>
              <a:t>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040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/>
              <a:t>b</a:t>
            </a:r>
            <a:r>
              <a:rPr lang="en-US" dirty="0" err="1" smtClean="0"/>
              <a:t>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3292AA"/>
                </a:solidFill>
              </a:rPr>
              <a:t>Successes &amp; Challenges</a:t>
            </a:r>
            <a:endParaRPr lang="en-US" sz="4400" dirty="0">
              <a:solidFill>
                <a:srgbClr val="3292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0" y="4651145"/>
            <a:ext cx="6261100" cy="1595966"/>
          </a:xfrm>
          <a:prstGeom prst="rect">
            <a:avLst/>
          </a:prstGeom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99" y="3564449"/>
            <a:ext cx="6628501" cy="724804"/>
          </a:xfrm>
          <a:prstGeom prst="rect">
            <a:avLst/>
          </a:prstGeom>
        </p:spPr>
      </p:pic>
      <p:pic>
        <p:nvPicPr>
          <p:cNvPr id="7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94" y="2333818"/>
            <a:ext cx="6114802" cy="939800"/>
          </a:xfrm>
          <a:prstGeom prst="rect">
            <a:avLst/>
          </a:prstGeom>
        </p:spPr>
      </p:pic>
      <p:pic>
        <p:nvPicPr>
          <p:cNvPr id="8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38" y="1103188"/>
            <a:ext cx="6337625" cy="939800"/>
          </a:xfrm>
          <a:prstGeom prst="rect">
            <a:avLst/>
          </a:prstGeom>
        </p:spPr>
      </p:pic>
      <p:pic>
        <p:nvPicPr>
          <p:cNvPr id="9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414" y="2127250"/>
            <a:ext cx="203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421" y="3389915"/>
            <a:ext cx="3849158" cy="2903208"/>
          </a:xfrm>
          <a:prstGeom prst="rect">
            <a:avLst/>
          </a:prstGeom>
        </p:spPr>
      </p:pic>
      <p:pic>
        <p:nvPicPr>
          <p:cNvPr id="15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19" y="179018"/>
            <a:ext cx="7485362" cy="32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phase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CC488C3-9A4B-40D9-841B-B751BF9A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06" y="1433945"/>
            <a:ext cx="5682788" cy="52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3292AA">
                  <a:tint val="66000"/>
                  <a:satMod val="160000"/>
                  <a:alpha val="50000"/>
                </a:srgbClr>
              </a:gs>
              <a:gs pos="50000">
                <a:srgbClr val="3292AA">
                  <a:tint val="44500"/>
                  <a:satMod val="160000"/>
                </a:srgbClr>
              </a:gs>
              <a:gs pos="100000">
                <a:srgbClr val="3292AA">
                  <a:tint val="23500"/>
                  <a:satMod val="160000"/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  <a:latin typeface="Source Sans Pro 常规体" charset="0"/>
              <a:ea typeface="Source Sans Pro 常规体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21" y="666750"/>
            <a:ext cx="11493358" cy="55102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Distributed trust ecosystem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59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3292AA">
                  <a:tint val="66000"/>
                  <a:satMod val="160000"/>
                  <a:alpha val="50000"/>
                </a:srgbClr>
              </a:gs>
              <a:gs pos="50000">
                <a:srgbClr val="3292AA">
                  <a:tint val="44500"/>
                  <a:satMod val="160000"/>
                </a:srgbClr>
              </a:gs>
              <a:gs pos="100000">
                <a:srgbClr val="3292AA">
                  <a:tint val="23500"/>
                  <a:satMod val="160000"/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  <a:latin typeface="Source Sans Pro Semibold"/>
              <a:ea typeface="Source Sans Pro 常规体" charset="0"/>
            </a:endParaRPr>
          </a:p>
        </p:txBody>
      </p:sp>
      <p:sp>
        <p:nvSpPr>
          <p:cNvPr id="13" name="椭圆 5"/>
          <p:cNvSpPr/>
          <p:nvPr/>
        </p:nvSpPr>
        <p:spPr>
          <a:xfrm>
            <a:off x="4680033" y="1395406"/>
            <a:ext cx="2831934" cy="28319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dirty="0">
                <a:solidFill>
                  <a:srgbClr val="3292AA"/>
                </a:solidFill>
                <a:latin typeface="Source Sans Pro Semibold"/>
                <a:ea typeface="Source Sans Pro" charset="0"/>
                <a:cs typeface="Source Sans Pro" charset="0"/>
              </a:rPr>
              <a:t>Trust through </a:t>
            </a:r>
            <a:r>
              <a:rPr kumimoji="1" lang="en-CA" altLang="zh-CN" sz="2300" b="1" dirty="0">
                <a:solidFill>
                  <a:srgbClr val="3292AA"/>
                </a:solidFill>
                <a:latin typeface="Source Sans Pro Semibold"/>
                <a:ea typeface="Source Sans Pro" charset="0"/>
                <a:cs typeface="Source Sans Pro" charset="0"/>
              </a:rPr>
              <a:t>legal </a:t>
            </a:r>
            <a:r>
              <a:rPr kumimoji="1" lang="en-CA" altLang="zh-CN" sz="2300" b="1" dirty="0" smtClean="0">
                <a:solidFill>
                  <a:srgbClr val="3292AA"/>
                </a:solidFill>
                <a:latin typeface="Source Sans Pro Semibold"/>
                <a:ea typeface="Source Sans Pro" charset="0"/>
                <a:cs typeface="Source Sans Pro" charset="0"/>
              </a:rPr>
              <a:t>systems</a:t>
            </a:r>
            <a:endParaRPr kumimoji="1" lang="zh-CN" altLang="en-US" sz="2300" b="1" dirty="0">
              <a:solidFill>
                <a:srgbClr val="3292AA"/>
              </a:solidFill>
              <a:latin typeface="Source Sans Pro Semibold"/>
              <a:ea typeface="Source Sans Pro" charset="0"/>
              <a:cs typeface="Source Sans Pro" charset="0"/>
            </a:endParaRPr>
          </a:p>
        </p:txBody>
      </p:sp>
      <p:sp>
        <p:nvSpPr>
          <p:cNvPr id="14" name="椭圆 9"/>
          <p:cNvSpPr/>
          <p:nvPr/>
        </p:nvSpPr>
        <p:spPr>
          <a:xfrm>
            <a:off x="2956245" y="3839867"/>
            <a:ext cx="2831934" cy="28319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dirty="0">
                <a:solidFill>
                  <a:srgbClr val="3292AA"/>
                </a:solidFill>
                <a:latin typeface="Source Sans Pro Semibold"/>
              </a:rPr>
              <a:t>Trust through </a:t>
            </a:r>
            <a:r>
              <a:rPr kumimoji="1" lang="en-CA" altLang="zh-CN" sz="2300" b="1" dirty="0" smtClean="0">
                <a:solidFill>
                  <a:srgbClr val="3292AA"/>
                </a:solidFill>
                <a:latin typeface="Source Sans Pro Semibold"/>
              </a:rPr>
              <a:t>technology</a:t>
            </a:r>
            <a:endParaRPr kumimoji="1" lang="zh-CN" altLang="en-US" sz="2300" b="1" dirty="0">
              <a:solidFill>
                <a:srgbClr val="3292AA"/>
              </a:solidFill>
              <a:latin typeface="Source Sans Pro Semibold"/>
            </a:endParaRPr>
          </a:p>
        </p:txBody>
      </p:sp>
      <p:sp>
        <p:nvSpPr>
          <p:cNvPr id="16" name="椭圆 11"/>
          <p:cNvSpPr/>
          <p:nvPr/>
        </p:nvSpPr>
        <p:spPr>
          <a:xfrm>
            <a:off x="6390889" y="3839867"/>
            <a:ext cx="2831934" cy="28319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CA" altLang="zh-CN" dirty="0">
                <a:solidFill>
                  <a:srgbClr val="3292AA"/>
                </a:solidFill>
                <a:latin typeface="Source Sans Pro Semibold"/>
              </a:rPr>
              <a:t>Trust through </a:t>
            </a:r>
            <a:r>
              <a:rPr kumimoji="1" lang="en-CA" altLang="zh-CN" sz="2300" b="1" dirty="0" smtClean="0">
                <a:solidFill>
                  <a:srgbClr val="3292AA"/>
                </a:solidFill>
                <a:latin typeface="Source Sans Pro Semibold"/>
              </a:rPr>
              <a:t>communities</a:t>
            </a:r>
            <a:endParaRPr kumimoji="1" lang="zh-CN" altLang="en-US" sz="2300" b="1" dirty="0">
              <a:solidFill>
                <a:srgbClr val="3292AA"/>
              </a:solidFill>
              <a:latin typeface="Source Sans Pro Semibold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9321" y="365125"/>
            <a:ext cx="11493358" cy="1325563"/>
          </a:xfrm>
        </p:spPr>
        <p:txBody>
          <a:bodyPr/>
          <a:lstStyle/>
          <a:p>
            <a:r>
              <a:rPr lang="en-US" dirty="0" smtClean="0"/>
              <a:t>Three dimensions of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672</Words>
  <Application>Microsoft Office PowerPoint</Application>
  <PresentationFormat>Widescreen</PresentationFormat>
  <Paragraphs>197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Futura LT Medium</vt:lpstr>
      <vt:lpstr>宋体</vt:lpstr>
      <vt:lpstr>Source Sans Pro</vt:lpstr>
      <vt:lpstr>Source Sans Pro ExtraLight</vt:lpstr>
      <vt:lpstr>Source Sans Pro Light</vt:lpstr>
      <vt:lpstr>Source Sans Pro Semibold</vt:lpstr>
      <vt:lpstr>Source Sans Pro 中粗体</vt:lpstr>
      <vt:lpstr>Source Sans Pro 常规体</vt:lpstr>
      <vt:lpstr>Arial</vt:lpstr>
      <vt:lpstr>Calibri</vt:lpstr>
      <vt:lpstr>Wingdings</vt:lpstr>
      <vt:lpstr>Office Theme</vt:lpstr>
      <vt:lpstr>TECH VISION</vt:lpstr>
      <vt:lpstr>What is Ontology?</vt:lpstr>
      <vt:lpstr>PowerPoint Presentation</vt:lpstr>
      <vt:lpstr>Public blockchain</vt:lpstr>
      <vt:lpstr>PowerPoint Presentation</vt:lpstr>
      <vt:lpstr>PowerPoint Presentation</vt:lpstr>
      <vt:lpstr>First phase</vt:lpstr>
      <vt:lpstr>PowerPoint Presentation</vt:lpstr>
      <vt:lpstr>Three dimensions of trust</vt:lpstr>
      <vt:lpstr>Issues in current trust network</vt:lpstr>
      <vt:lpstr>Building a network that integrates the fragmented industry is needed to build a true and complete trust system</vt:lpstr>
      <vt:lpstr>Ontology vision</vt:lpstr>
      <vt:lpstr>Applicable scenarios</vt:lpstr>
      <vt:lpstr>Multi-source identity system for people</vt:lpstr>
      <vt:lpstr>Distributed data exchange</vt:lpstr>
      <vt:lpstr>Decentralized inclusive financial services</vt:lpstr>
      <vt:lpstr>Compliance</vt:lpstr>
      <vt:lpstr>           ont.io</vt:lpstr>
      <vt:lpstr>ONT.IO</vt:lpstr>
      <vt:lpstr>PowerPoint Presentation</vt:lpstr>
      <vt:lpstr>PowerPoint Presentation</vt:lpstr>
      <vt:lpstr>PowerPoint Presentation</vt:lpstr>
      <vt:lpstr>Consensus Network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VISION   Public Blockchains New Architecture &amp; Distributed Trust Ecosystem</dc:title>
  <dc:creator>Mathias Leach Glintborg</dc:creator>
  <cp:lastModifiedBy>Mathias Leach Glintborg</cp:lastModifiedBy>
  <cp:revision>52</cp:revision>
  <dcterms:created xsi:type="dcterms:W3CDTF">2018-03-28T00:22:09Z</dcterms:created>
  <dcterms:modified xsi:type="dcterms:W3CDTF">2018-04-11T13:41:54Z</dcterms:modified>
</cp:coreProperties>
</file>