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68" r:id="rId2"/>
    <p:sldId id="257" r:id="rId3"/>
    <p:sldId id="259" r:id="rId4"/>
    <p:sldId id="269" r:id="rId5"/>
    <p:sldId id="271" r:id="rId6"/>
    <p:sldId id="301" r:id="rId7"/>
    <p:sldId id="277" r:id="rId8"/>
    <p:sldId id="292" r:id="rId9"/>
    <p:sldId id="300" r:id="rId10"/>
    <p:sldId id="291" r:id="rId11"/>
    <p:sldId id="299" r:id="rId12"/>
    <p:sldId id="294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D509"/>
    <a:srgbClr val="5DF012"/>
    <a:srgbClr val="D1C8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7820"/>
    <p:restoredTop sz="88261" autoAdjust="0"/>
  </p:normalViewPr>
  <p:slideViewPr>
    <p:cSldViewPr snapToGrid="0">
      <p:cViewPr varScale="1">
        <p:scale>
          <a:sx n="61" d="100"/>
          <a:sy n="61" d="100"/>
        </p:scale>
        <p:origin x="148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58B3A5-BEFB-4A78-A077-08C34D193045}" type="doc">
      <dgm:prSet loTypeId="urn:microsoft.com/office/officeart/2005/8/layout/radial1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8867D1C2-E23D-4CE8-8771-9FF04318BE5E}">
      <dgm:prSet phldrT="[文本]" phldr="1"/>
      <dgm:spPr>
        <a:solidFill>
          <a:schemeClr val="bg1"/>
        </a:solidFill>
      </dgm:spPr>
      <dgm:t>
        <a:bodyPr/>
        <a:lstStyle/>
        <a:p>
          <a:endParaRPr lang="zh-CN" altLang="en-US" dirty="0"/>
        </a:p>
      </dgm:t>
    </dgm:pt>
    <dgm:pt modelId="{752A1731-84FF-4AAD-BDD8-3DDBC444E36E}" type="parTrans" cxnId="{7EEF7B5D-65D7-43E0-95EE-0311E2CDEA76}">
      <dgm:prSet/>
      <dgm:spPr/>
      <dgm:t>
        <a:bodyPr/>
        <a:lstStyle/>
        <a:p>
          <a:endParaRPr lang="zh-CN" altLang="en-US"/>
        </a:p>
      </dgm:t>
    </dgm:pt>
    <dgm:pt modelId="{E0F6743D-CD57-430B-9D90-D6483D4AAD4A}" type="sibTrans" cxnId="{7EEF7B5D-65D7-43E0-95EE-0311E2CDEA76}">
      <dgm:prSet/>
      <dgm:spPr/>
      <dgm:t>
        <a:bodyPr/>
        <a:lstStyle/>
        <a:p>
          <a:endParaRPr lang="zh-CN" altLang="en-US"/>
        </a:p>
      </dgm:t>
    </dgm:pt>
    <dgm:pt modelId="{6C7C8673-7C0E-4690-8F62-315741E5D99B}">
      <dgm:prSet phldrT="[文本]"/>
      <dgm:spPr/>
      <dgm:t>
        <a:bodyPr/>
        <a:lstStyle/>
        <a:p>
          <a:r>
            <a:rPr lang="en-US" altLang="zh-CN" dirty="0"/>
            <a:t>ONT</a:t>
          </a:r>
          <a:endParaRPr lang="zh-CN" altLang="en-US" dirty="0"/>
        </a:p>
      </dgm:t>
    </dgm:pt>
    <dgm:pt modelId="{452162AF-C794-45AC-9485-7DFF8233FBFC}" type="parTrans" cxnId="{FBDCB98E-38CE-4611-8EC7-93F7E2472056}">
      <dgm:prSet/>
      <dgm:spPr/>
      <dgm:t>
        <a:bodyPr/>
        <a:lstStyle/>
        <a:p>
          <a:endParaRPr lang="zh-CN" altLang="en-US"/>
        </a:p>
      </dgm:t>
    </dgm:pt>
    <dgm:pt modelId="{644CA4AB-8869-4565-9895-432AE0E5ABA2}" type="sibTrans" cxnId="{FBDCB98E-38CE-4611-8EC7-93F7E2472056}">
      <dgm:prSet/>
      <dgm:spPr/>
      <dgm:t>
        <a:bodyPr/>
        <a:lstStyle/>
        <a:p>
          <a:endParaRPr lang="zh-CN" altLang="en-US"/>
        </a:p>
      </dgm:t>
    </dgm:pt>
    <dgm:pt modelId="{2BED539C-A102-4967-8C6F-2540079337FF}">
      <dgm:prSet phldrT="[文本]"/>
      <dgm:spPr/>
      <dgm:t>
        <a:bodyPr/>
        <a:lstStyle/>
        <a:p>
          <a:r>
            <a:rPr lang="en-US" altLang="zh-CN" dirty="0"/>
            <a:t>DNA</a:t>
          </a:r>
          <a:endParaRPr lang="zh-CN" altLang="en-US" dirty="0"/>
        </a:p>
      </dgm:t>
    </dgm:pt>
    <dgm:pt modelId="{C89A0603-63DC-483A-B5D6-7DBE16DB39F4}" type="parTrans" cxnId="{027BCFD0-A789-476D-9EBE-1D7CFEDBDE57}">
      <dgm:prSet/>
      <dgm:spPr/>
      <dgm:t>
        <a:bodyPr/>
        <a:lstStyle/>
        <a:p>
          <a:endParaRPr lang="zh-CN" altLang="en-US"/>
        </a:p>
      </dgm:t>
    </dgm:pt>
    <dgm:pt modelId="{0A09897E-D876-46E5-843C-868C29C6788B}" type="sibTrans" cxnId="{027BCFD0-A789-476D-9EBE-1D7CFEDBDE57}">
      <dgm:prSet/>
      <dgm:spPr/>
      <dgm:t>
        <a:bodyPr/>
        <a:lstStyle/>
        <a:p>
          <a:endParaRPr lang="zh-CN" altLang="en-US"/>
        </a:p>
      </dgm:t>
    </dgm:pt>
    <dgm:pt modelId="{2E090F68-1FBE-455A-9833-7D4EF3DBA071}">
      <dgm:prSet phldrT="[文本]"/>
      <dgm:spPr/>
      <dgm:t>
        <a:bodyPr/>
        <a:lstStyle/>
        <a:p>
          <a:r>
            <a:rPr lang="en-US" altLang="zh-CN" dirty="0"/>
            <a:t>ONT </a:t>
          </a:r>
          <a:endParaRPr lang="zh-CN" altLang="en-US" dirty="0"/>
        </a:p>
      </dgm:t>
    </dgm:pt>
    <dgm:pt modelId="{47BF0749-A902-42D4-9F1D-E4D98A3C29F9}" type="parTrans" cxnId="{98EE143C-338E-4BCC-831F-DFAA7A0BA64A}">
      <dgm:prSet/>
      <dgm:spPr/>
      <dgm:t>
        <a:bodyPr/>
        <a:lstStyle/>
        <a:p>
          <a:endParaRPr lang="zh-CN" altLang="en-US"/>
        </a:p>
      </dgm:t>
    </dgm:pt>
    <dgm:pt modelId="{29B7CCAD-76E0-4F14-897E-2E5C04B5CBD5}" type="sibTrans" cxnId="{98EE143C-338E-4BCC-831F-DFAA7A0BA64A}">
      <dgm:prSet/>
      <dgm:spPr/>
      <dgm:t>
        <a:bodyPr/>
        <a:lstStyle/>
        <a:p>
          <a:endParaRPr lang="zh-CN" altLang="en-US"/>
        </a:p>
      </dgm:t>
    </dgm:pt>
    <dgm:pt modelId="{943FAA47-9CC3-4451-8E0F-749CAD4E0A87}">
      <dgm:prSet phldrT="[文本]"/>
      <dgm:spPr/>
      <dgm:t>
        <a:bodyPr/>
        <a:lstStyle/>
        <a:p>
          <a:r>
            <a:rPr lang="en-US" altLang="zh-CN" dirty="0"/>
            <a:t>ONT</a:t>
          </a:r>
          <a:endParaRPr lang="zh-CN" altLang="en-US" dirty="0"/>
        </a:p>
      </dgm:t>
    </dgm:pt>
    <dgm:pt modelId="{A6153EEC-29C9-4669-864F-F313E583CECF}" type="parTrans" cxnId="{6840CABA-8ACE-4959-8756-5377347905AB}">
      <dgm:prSet/>
      <dgm:spPr/>
      <dgm:t>
        <a:bodyPr/>
        <a:lstStyle/>
        <a:p>
          <a:endParaRPr lang="zh-CN" altLang="en-US"/>
        </a:p>
      </dgm:t>
    </dgm:pt>
    <dgm:pt modelId="{61E69F8A-280F-42E7-949B-DBC5781527FE}" type="sibTrans" cxnId="{6840CABA-8ACE-4959-8756-5377347905AB}">
      <dgm:prSet/>
      <dgm:spPr/>
      <dgm:t>
        <a:bodyPr/>
        <a:lstStyle/>
        <a:p>
          <a:endParaRPr lang="zh-CN" altLang="en-US"/>
        </a:p>
      </dgm:t>
    </dgm:pt>
    <dgm:pt modelId="{6D899AC4-B644-4219-876F-642FAA8F91C2}">
      <dgm:prSet phldrT="[文本]"/>
      <dgm:spPr/>
      <dgm:t>
        <a:bodyPr/>
        <a:lstStyle/>
        <a:p>
          <a:r>
            <a:rPr lang="en-US" altLang="zh-CN" dirty="0"/>
            <a:t>DNA</a:t>
          </a:r>
          <a:endParaRPr lang="zh-CN" altLang="en-US" dirty="0"/>
        </a:p>
      </dgm:t>
    </dgm:pt>
    <dgm:pt modelId="{F0EA251D-7829-41F3-9BD4-635DA96007AA}" type="parTrans" cxnId="{AC376BAA-3CC2-462C-A8DA-B7E33E31E3DB}">
      <dgm:prSet/>
      <dgm:spPr/>
      <dgm:t>
        <a:bodyPr/>
        <a:lstStyle/>
        <a:p>
          <a:endParaRPr lang="zh-CN" altLang="en-US"/>
        </a:p>
      </dgm:t>
    </dgm:pt>
    <dgm:pt modelId="{059B9C7A-54E3-40F7-9F51-F2C134421146}" type="sibTrans" cxnId="{AC376BAA-3CC2-462C-A8DA-B7E33E31E3DB}">
      <dgm:prSet/>
      <dgm:spPr/>
      <dgm:t>
        <a:bodyPr/>
        <a:lstStyle/>
        <a:p>
          <a:endParaRPr lang="zh-CN" altLang="en-US"/>
        </a:p>
      </dgm:t>
    </dgm:pt>
    <dgm:pt modelId="{20020BDA-A81A-4273-85DE-6A49EF691718}">
      <dgm:prSet phldrT="[文本]"/>
      <dgm:spPr/>
      <dgm:t>
        <a:bodyPr/>
        <a:lstStyle/>
        <a:p>
          <a:r>
            <a:rPr lang="en-US" altLang="zh-CN" dirty="0"/>
            <a:t>DNA</a:t>
          </a:r>
          <a:endParaRPr lang="zh-CN" altLang="en-US" dirty="0"/>
        </a:p>
      </dgm:t>
    </dgm:pt>
    <dgm:pt modelId="{90753141-E290-465F-8CB6-EB60E8F3DC11}" type="parTrans" cxnId="{2F8A52CD-7343-4906-A3DD-064544C9F13A}">
      <dgm:prSet/>
      <dgm:spPr/>
      <dgm:t>
        <a:bodyPr/>
        <a:lstStyle/>
        <a:p>
          <a:endParaRPr lang="zh-CN" altLang="en-US"/>
        </a:p>
      </dgm:t>
    </dgm:pt>
    <dgm:pt modelId="{921805D6-B82C-48FC-AAB0-2EAE29BE40B5}" type="sibTrans" cxnId="{2F8A52CD-7343-4906-A3DD-064544C9F13A}">
      <dgm:prSet/>
      <dgm:spPr/>
      <dgm:t>
        <a:bodyPr/>
        <a:lstStyle/>
        <a:p>
          <a:endParaRPr lang="zh-CN" altLang="en-US"/>
        </a:p>
      </dgm:t>
    </dgm:pt>
    <dgm:pt modelId="{FAC082EF-97B1-4FD4-ABDD-DDD95A0F6622}" type="pres">
      <dgm:prSet presAssocID="{0458B3A5-BEFB-4A78-A077-08C34D19304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5161553-AAFA-4ABC-952D-14275F174CDC}" type="pres">
      <dgm:prSet presAssocID="{8867D1C2-E23D-4CE8-8771-9FF04318BE5E}" presName="centerShape" presStyleLbl="node0" presStyleIdx="0" presStyleCnt="1"/>
      <dgm:spPr/>
    </dgm:pt>
    <dgm:pt modelId="{21CFB969-5F3D-4378-A546-6C3A8D34C0FA}" type="pres">
      <dgm:prSet presAssocID="{452162AF-C794-45AC-9485-7DFF8233FBFC}" presName="Name9" presStyleLbl="parChTrans1D2" presStyleIdx="0" presStyleCnt="6"/>
      <dgm:spPr/>
    </dgm:pt>
    <dgm:pt modelId="{FC1FC737-FB6C-4C38-BDFB-9A3A45568A21}" type="pres">
      <dgm:prSet presAssocID="{452162AF-C794-45AC-9485-7DFF8233FBFC}" presName="connTx" presStyleLbl="parChTrans1D2" presStyleIdx="0" presStyleCnt="6"/>
      <dgm:spPr/>
    </dgm:pt>
    <dgm:pt modelId="{7354300A-4CC6-41D3-B8CC-7EB338696C82}" type="pres">
      <dgm:prSet presAssocID="{6C7C8673-7C0E-4690-8F62-315741E5D99B}" presName="node" presStyleLbl="node1" presStyleIdx="0" presStyleCnt="6">
        <dgm:presLayoutVars>
          <dgm:bulletEnabled val="1"/>
        </dgm:presLayoutVars>
      </dgm:prSet>
      <dgm:spPr/>
    </dgm:pt>
    <dgm:pt modelId="{FB94632B-D1E9-49E1-BE55-438C3DE64F47}" type="pres">
      <dgm:prSet presAssocID="{F0EA251D-7829-41F3-9BD4-635DA96007AA}" presName="Name9" presStyleLbl="parChTrans1D2" presStyleIdx="1" presStyleCnt="6"/>
      <dgm:spPr/>
    </dgm:pt>
    <dgm:pt modelId="{0275B048-3083-4DE6-8D61-ACFF4CE3DB0B}" type="pres">
      <dgm:prSet presAssocID="{F0EA251D-7829-41F3-9BD4-635DA96007AA}" presName="connTx" presStyleLbl="parChTrans1D2" presStyleIdx="1" presStyleCnt="6"/>
      <dgm:spPr/>
    </dgm:pt>
    <dgm:pt modelId="{9D01DFCB-901D-45B9-83BA-FD6AF35B7984}" type="pres">
      <dgm:prSet presAssocID="{6D899AC4-B644-4219-876F-642FAA8F91C2}" presName="node" presStyleLbl="node1" presStyleIdx="1" presStyleCnt="6">
        <dgm:presLayoutVars>
          <dgm:bulletEnabled val="1"/>
        </dgm:presLayoutVars>
      </dgm:prSet>
      <dgm:spPr/>
    </dgm:pt>
    <dgm:pt modelId="{94154D59-C4D8-4B74-9377-3A5947FE4043}" type="pres">
      <dgm:prSet presAssocID="{90753141-E290-465F-8CB6-EB60E8F3DC11}" presName="Name9" presStyleLbl="parChTrans1D2" presStyleIdx="2" presStyleCnt="6"/>
      <dgm:spPr/>
    </dgm:pt>
    <dgm:pt modelId="{EF9125B5-4593-46FC-AA05-FA47CD1C0CDB}" type="pres">
      <dgm:prSet presAssocID="{90753141-E290-465F-8CB6-EB60E8F3DC11}" presName="connTx" presStyleLbl="parChTrans1D2" presStyleIdx="2" presStyleCnt="6"/>
      <dgm:spPr/>
    </dgm:pt>
    <dgm:pt modelId="{0FCCCE35-B177-4DBF-B699-9716A7F2D2FD}" type="pres">
      <dgm:prSet presAssocID="{20020BDA-A81A-4273-85DE-6A49EF691718}" presName="node" presStyleLbl="node1" presStyleIdx="2" presStyleCnt="6">
        <dgm:presLayoutVars>
          <dgm:bulletEnabled val="1"/>
        </dgm:presLayoutVars>
      </dgm:prSet>
      <dgm:spPr/>
    </dgm:pt>
    <dgm:pt modelId="{B296BAA3-BE07-4FBA-AE05-DC0402FA4119}" type="pres">
      <dgm:prSet presAssocID="{C89A0603-63DC-483A-B5D6-7DBE16DB39F4}" presName="Name9" presStyleLbl="parChTrans1D2" presStyleIdx="3" presStyleCnt="6"/>
      <dgm:spPr/>
    </dgm:pt>
    <dgm:pt modelId="{909ACAF5-ABC9-401B-BFBE-2E9005250E8F}" type="pres">
      <dgm:prSet presAssocID="{C89A0603-63DC-483A-B5D6-7DBE16DB39F4}" presName="connTx" presStyleLbl="parChTrans1D2" presStyleIdx="3" presStyleCnt="6"/>
      <dgm:spPr/>
    </dgm:pt>
    <dgm:pt modelId="{2F8C028B-1402-4443-BE62-96A3CE42512C}" type="pres">
      <dgm:prSet presAssocID="{2BED539C-A102-4967-8C6F-2540079337FF}" presName="node" presStyleLbl="node1" presStyleIdx="3" presStyleCnt="6">
        <dgm:presLayoutVars>
          <dgm:bulletEnabled val="1"/>
        </dgm:presLayoutVars>
      </dgm:prSet>
      <dgm:spPr/>
    </dgm:pt>
    <dgm:pt modelId="{4DC5CD60-1390-44F2-B0AE-593E5D04F89A}" type="pres">
      <dgm:prSet presAssocID="{A6153EEC-29C9-4669-864F-F313E583CECF}" presName="Name9" presStyleLbl="parChTrans1D2" presStyleIdx="4" presStyleCnt="6"/>
      <dgm:spPr/>
    </dgm:pt>
    <dgm:pt modelId="{2BDB8E5A-7740-4A21-8AE6-FC543C8176DD}" type="pres">
      <dgm:prSet presAssocID="{A6153EEC-29C9-4669-864F-F313E583CECF}" presName="connTx" presStyleLbl="parChTrans1D2" presStyleIdx="4" presStyleCnt="6"/>
      <dgm:spPr/>
    </dgm:pt>
    <dgm:pt modelId="{209B4CA6-02A6-4F07-89AD-BFA8FB360A2E}" type="pres">
      <dgm:prSet presAssocID="{943FAA47-9CC3-4451-8E0F-749CAD4E0A87}" presName="node" presStyleLbl="node1" presStyleIdx="4" presStyleCnt="6">
        <dgm:presLayoutVars>
          <dgm:bulletEnabled val="1"/>
        </dgm:presLayoutVars>
      </dgm:prSet>
      <dgm:spPr/>
    </dgm:pt>
    <dgm:pt modelId="{B634417C-D123-4D8C-8245-F8949F4AF0D5}" type="pres">
      <dgm:prSet presAssocID="{47BF0749-A902-42D4-9F1D-E4D98A3C29F9}" presName="Name9" presStyleLbl="parChTrans1D2" presStyleIdx="5" presStyleCnt="6"/>
      <dgm:spPr/>
    </dgm:pt>
    <dgm:pt modelId="{93BBC45F-BA46-49AF-A70B-A7E559D78BAF}" type="pres">
      <dgm:prSet presAssocID="{47BF0749-A902-42D4-9F1D-E4D98A3C29F9}" presName="connTx" presStyleLbl="parChTrans1D2" presStyleIdx="5" presStyleCnt="6"/>
      <dgm:spPr/>
    </dgm:pt>
    <dgm:pt modelId="{5CDEA176-7238-45DA-8150-617158441E12}" type="pres">
      <dgm:prSet presAssocID="{2E090F68-1FBE-455A-9833-7D4EF3DBA071}" presName="node" presStyleLbl="node1" presStyleIdx="5" presStyleCnt="6">
        <dgm:presLayoutVars>
          <dgm:bulletEnabled val="1"/>
        </dgm:presLayoutVars>
      </dgm:prSet>
      <dgm:spPr/>
    </dgm:pt>
  </dgm:ptLst>
  <dgm:cxnLst>
    <dgm:cxn modelId="{8DBFFF04-80AE-4716-8B92-76769637E7A6}" type="presOf" srcId="{8867D1C2-E23D-4CE8-8771-9FF04318BE5E}" destId="{25161553-AAFA-4ABC-952D-14275F174CDC}" srcOrd="0" destOrd="0" presId="urn:microsoft.com/office/officeart/2005/8/layout/radial1"/>
    <dgm:cxn modelId="{AE363A17-E9EC-4E19-AC4E-DF1AA06D6E74}" type="presOf" srcId="{6C7C8673-7C0E-4690-8F62-315741E5D99B}" destId="{7354300A-4CC6-41D3-B8CC-7EB338696C82}" srcOrd="0" destOrd="0" presId="urn:microsoft.com/office/officeart/2005/8/layout/radial1"/>
    <dgm:cxn modelId="{4241EB25-83FF-4149-9577-28CED8A57BCE}" type="presOf" srcId="{A6153EEC-29C9-4669-864F-F313E583CECF}" destId="{2BDB8E5A-7740-4A21-8AE6-FC543C8176DD}" srcOrd="1" destOrd="0" presId="urn:microsoft.com/office/officeart/2005/8/layout/radial1"/>
    <dgm:cxn modelId="{4566DD33-1DA2-47B5-A9BF-29C4D336D5A5}" type="presOf" srcId="{C89A0603-63DC-483A-B5D6-7DBE16DB39F4}" destId="{909ACAF5-ABC9-401B-BFBE-2E9005250E8F}" srcOrd="1" destOrd="0" presId="urn:microsoft.com/office/officeart/2005/8/layout/radial1"/>
    <dgm:cxn modelId="{98EE143C-338E-4BCC-831F-DFAA7A0BA64A}" srcId="{8867D1C2-E23D-4CE8-8771-9FF04318BE5E}" destId="{2E090F68-1FBE-455A-9833-7D4EF3DBA071}" srcOrd="5" destOrd="0" parTransId="{47BF0749-A902-42D4-9F1D-E4D98A3C29F9}" sibTransId="{29B7CCAD-76E0-4F14-897E-2E5C04B5CBD5}"/>
    <dgm:cxn modelId="{7EEF7B5D-65D7-43E0-95EE-0311E2CDEA76}" srcId="{0458B3A5-BEFB-4A78-A077-08C34D193045}" destId="{8867D1C2-E23D-4CE8-8771-9FF04318BE5E}" srcOrd="0" destOrd="0" parTransId="{752A1731-84FF-4AAD-BDD8-3DDBC444E36E}" sibTransId="{E0F6743D-CD57-430B-9D90-D6483D4AAD4A}"/>
    <dgm:cxn modelId="{40DAAD6E-EE7F-434D-8023-96AB69D1A20F}" type="presOf" srcId="{F0EA251D-7829-41F3-9BD4-635DA96007AA}" destId="{0275B048-3083-4DE6-8D61-ACFF4CE3DB0B}" srcOrd="1" destOrd="0" presId="urn:microsoft.com/office/officeart/2005/8/layout/radial1"/>
    <dgm:cxn modelId="{77EE484F-07B5-4306-B254-5F648940A76B}" type="presOf" srcId="{C89A0603-63DC-483A-B5D6-7DBE16DB39F4}" destId="{B296BAA3-BE07-4FBA-AE05-DC0402FA4119}" srcOrd="0" destOrd="0" presId="urn:microsoft.com/office/officeart/2005/8/layout/radial1"/>
    <dgm:cxn modelId="{EA8EAF50-A1A7-47AA-86D9-C6E0142E113C}" type="presOf" srcId="{47BF0749-A902-42D4-9F1D-E4D98A3C29F9}" destId="{B634417C-D123-4D8C-8245-F8949F4AF0D5}" srcOrd="0" destOrd="0" presId="urn:microsoft.com/office/officeart/2005/8/layout/radial1"/>
    <dgm:cxn modelId="{B02AFE53-A7AE-40DE-8887-5D2EA4E7B6AB}" type="presOf" srcId="{20020BDA-A81A-4273-85DE-6A49EF691718}" destId="{0FCCCE35-B177-4DBF-B699-9716A7F2D2FD}" srcOrd="0" destOrd="0" presId="urn:microsoft.com/office/officeart/2005/8/layout/radial1"/>
    <dgm:cxn modelId="{79834C7B-107F-4708-AFE0-9D8D0BDF7FDE}" type="presOf" srcId="{943FAA47-9CC3-4451-8E0F-749CAD4E0A87}" destId="{209B4CA6-02A6-4F07-89AD-BFA8FB360A2E}" srcOrd="0" destOrd="0" presId="urn:microsoft.com/office/officeart/2005/8/layout/radial1"/>
    <dgm:cxn modelId="{FBDCB98E-38CE-4611-8EC7-93F7E2472056}" srcId="{8867D1C2-E23D-4CE8-8771-9FF04318BE5E}" destId="{6C7C8673-7C0E-4690-8F62-315741E5D99B}" srcOrd="0" destOrd="0" parTransId="{452162AF-C794-45AC-9485-7DFF8233FBFC}" sibTransId="{644CA4AB-8869-4565-9895-432AE0E5ABA2}"/>
    <dgm:cxn modelId="{4D5629A1-8223-4DBF-BC12-76F71B55BD64}" type="presOf" srcId="{452162AF-C794-45AC-9485-7DFF8233FBFC}" destId="{FC1FC737-FB6C-4C38-BDFB-9A3A45568A21}" srcOrd="1" destOrd="0" presId="urn:microsoft.com/office/officeart/2005/8/layout/radial1"/>
    <dgm:cxn modelId="{AC376BAA-3CC2-462C-A8DA-B7E33E31E3DB}" srcId="{8867D1C2-E23D-4CE8-8771-9FF04318BE5E}" destId="{6D899AC4-B644-4219-876F-642FAA8F91C2}" srcOrd="1" destOrd="0" parTransId="{F0EA251D-7829-41F3-9BD4-635DA96007AA}" sibTransId="{059B9C7A-54E3-40F7-9F51-F2C134421146}"/>
    <dgm:cxn modelId="{823FA9B3-1584-42F2-819A-00DE884368C0}" type="presOf" srcId="{47BF0749-A902-42D4-9F1D-E4D98A3C29F9}" destId="{93BBC45F-BA46-49AF-A70B-A7E559D78BAF}" srcOrd="1" destOrd="0" presId="urn:microsoft.com/office/officeart/2005/8/layout/radial1"/>
    <dgm:cxn modelId="{6840CABA-8ACE-4959-8756-5377347905AB}" srcId="{8867D1C2-E23D-4CE8-8771-9FF04318BE5E}" destId="{943FAA47-9CC3-4451-8E0F-749CAD4E0A87}" srcOrd="4" destOrd="0" parTransId="{A6153EEC-29C9-4669-864F-F313E583CECF}" sibTransId="{61E69F8A-280F-42E7-949B-DBC5781527FE}"/>
    <dgm:cxn modelId="{2F8A52CD-7343-4906-A3DD-064544C9F13A}" srcId="{8867D1C2-E23D-4CE8-8771-9FF04318BE5E}" destId="{20020BDA-A81A-4273-85DE-6A49EF691718}" srcOrd="2" destOrd="0" parTransId="{90753141-E290-465F-8CB6-EB60E8F3DC11}" sibTransId="{921805D6-B82C-48FC-AAB0-2EAE29BE40B5}"/>
    <dgm:cxn modelId="{13E338CE-A3E2-47C7-84B8-B145E198702C}" type="presOf" srcId="{A6153EEC-29C9-4669-864F-F313E583CECF}" destId="{4DC5CD60-1390-44F2-B0AE-593E5D04F89A}" srcOrd="0" destOrd="0" presId="urn:microsoft.com/office/officeart/2005/8/layout/radial1"/>
    <dgm:cxn modelId="{027BCFD0-A789-476D-9EBE-1D7CFEDBDE57}" srcId="{8867D1C2-E23D-4CE8-8771-9FF04318BE5E}" destId="{2BED539C-A102-4967-8C6F-2540079337FF}" srcOrd="3" destOrd="0" parTransId="{C89A0603-63DC-483A-B5D6-7DBE16DB39F4}" sibTransId="{0A09897E-D876-46E5-843C-868C29C6788B}"/>
    <dgm:cxn modelId="{9DC3B0D6-D3AB-4026-904C-97C714A78E62}" type="presOf" srcId="{0458B3A5-BEFB-4A78-A077-08C34D193045}" destId="{FAC082EF-97B1-4FD4-ABDD-DDD95A0F6622}" srcOrd="0" destOrd="0" presId="urn:microsoft.com/office/officeart/2005/8/layout/radial1"/>
    <dgm:cxn modelId="{941896D8-E70E-4C15-ACCF-836E0E4755B1}" type="presOf" srcId="{6D899AC4-B644-4219-876F-642FAA8F91C2}" destId="{9D01DFCB-901D-45B9-83BA-FD6AF35B7984}" srcOrd="0" destOrd="0" presId="urn:microsoft.com/office/officeart/2005/8/layout/radial1"/>
    <dgm:cxn modelId="{31F125D9-5484-42F2-B6AD-CDD4BC2DFA2D}" type="presOf" srcId="{452162AF-C794-45AC-9485-7DFF8233FBFC}" destId="{21CFB969-5F3D-4378-A546-6C3A8D34C0FA}" srcOrd="0" destOrd="0" presId="urn:microsoft.com/office/officeart/2005/8/layout/radial1"/>
    <dgm:cxn modelId="{A4068BD9-5E1C-4D7B-8945-AB5C2F368725}" type="presOf" srcId="{F0EA251D-7829-41F3-9BD4-635DA96007AA}" destId="{FB94632B-D1E9-49E1-BE55-438C3DE64F47}" srcOrd="0" destOrd="0" presId="urn:microsoft.com/office/officeart/2005/8/layout/radial1"/>
    <dgm:cxn modelId="{5CE9B7D9-DCFA-4791-91DC-6DF81C273DD8}" type="presOf" srcId="{90753141-E290-465F-8CB6-EB60E8F3DC11}" destId="{EF9125B5-4593-46FC-AA05-FA47CD1C0CDB}" srcOrd="1" destOrd="0" presId="urn:microsoft.com/office/officeart/2005/8/layout/radial1"/>
    <dgm:cxn modelId="{CC55CED9-1C54-4E4C-B2CB-E7F2509B2477}" type="presOf" srcId="{2E090F68-1FBE-455A-9833-7D4EF3DBA071}" destId="{5CDEA176-7238-45DA-8150-617158441E12}" srcOrd="0" destOrd="0" presId="urn:microsoft.com/office/officeart/2005/8/layout/radial1"/>
    <dgm:cxn modelId="{C12535EC-064F-44FB-8391-15966FBFD91E}" type="presOf" srcId="{2BED539C-A102-4967-8C6F-2540079337FF}" destId="{2F8C028B-1402-4443-BE62-96A3CE42512C}" srcOrd="0" destOrd="0" presId="urn:microsoft.com/office/officeart/2005/8/layout/radial1"/>
    <dgm:cxn modelId="{AB8F10F3-10E7-4FF1-BEAE-0DBF15CDFB10}" type="presOf" srcId="{90753141-E290-465F-8CB6-EB60E8F3DC11}" destId="{94154D59-C4D8-4B74-9377-3A5947FE4043}" srcOrd="0" destOrd="0" presId="urn:microsoft.com/office/officeart/2005/8/layout/radial1"/>
    <dgm:cxn modelId="{2BCF93B2-80CF-47F9-8E6D-87B0EF6D14C7}" type="presParOf" srcId="{FAC082EF-97B1-4FD4-ABDD-DDD95A0F6622}" destId="{25161553-AAFA-4ABC-952D-14275F174CDC}" srcOrd="0" destOrd="0" presId="urn:microsoft.com/office/officeart/2005/8/layout/radial1"/>
    <dgm:cxn modelId="{FEB40C39-A1EB-4A39-B29F-4DC7B1EF102E}" type="presParOf" srcId="{FAC082EF-97B1-4FD4-ABDD-DDD95A0F6622}" destId="{21CFB969-5F3D-4378-A546-6C3A8D34C0FA}" srcOrd="1" destOrd="0" presId="urn:microsoft.com/office/officeart/2005/8/layout/radial1"/>
    <dgm:cxn modelId="{F506E757-A653-4E4C-A49E-FB7600032151}" type="presParOf" srcId="{21CFB969-5F3D-4378-A546-6C3A8D34C0FA}" destId="{FC1FC737-FB6C-4C38-BDFB-9A3A45568A21}" srcOrd="0" destOrd="0" presId="urn:microsoft.com/office/officeart/2005/8/layout/radial1"/>
    <dgm:cxn modelId="{2DA5B503-5A9B-423B-9D87-BBA578764824}" type="presParOf" srcId="{FAC082EF-97B1-4FD4-ABDD-DDD95A0F6622}" destId="{7354300A-4CC6-41D3-B8CC-7EB338696C82}" srcOrd="2" destOrd="0" presId="urn:microsoft.com/office/officeart/2005/8/layout/radial1"/>
    <dgm:cxn modelId="{A3E637BD-C182-4646-A42D-F3DE547801DD}" type="presParOf" srcId="{FAC082EF-97B1-4FD4-ABDD-DDD95A0F6622}" destId="{FB94632B-D1E9-49E1-BE55-438C3DE64F47}" srcOrd="3" destOrd="0" presId="urn:microsoft.com/office/officeart/2005/8/layout/radial1"/>
    <dgm:cxn modelId="{C496241D-DAF2-4F20-8F98-08A18410175A}" type="presParOf" srcId="{FB94632B-D1E9-49E1-BE55-438C3DE64F47}" destId="{0275B048-3083-4DE6-8D61-ACFF4CE3DB0B}" srcOrd="0" destOrd="0" presId="urn:microsoft.com/office/officeart/2005/8/layout/radial1"/>
    <dgm:cxn modelId="{233109E1-C581-4FE6-B65B-B72747A637BD}" type="presParOf" srcId="{FAC082EF-97B1-4FD4-ABDD-DDD95A0F6622}" destId="{9D01DFCB-901D-45B9-83BA-FD6AF35B7984}" srcOrd="4" destOrd="0" presId="urn:microsoft.com/office/officeart/2005/8/layout/radial1"/>
    <dgm:cxn modelId="{6656C1D6-BF2B-4E65-9C67-12AF1D044EEC}" type="presParOf" srcId="{FAC082EF-97B1-4FD4-ABDD-DDD95A0F6622}" destId="{94154D59-C4D8-4B74-9377-3A5947FE4043}" srcOrd="5" destOrd="0" presId="urn:microsoft.com/office/officeart/2005/8/layout/radial1"/>
    <dgm:cxn modelId="{13DBCF0C-F8D8-4C7A-84E6-4A2510029185}" type="presParOf" srcId="{94154D59-C4D8-4B74-9377-3A5947FE4043}" destId="{EF9125B5-4593-46FC-AA05-FA47CD1C0CDB}" srcOrd="0" destOrd="0" presId="urn:microsoft.com/office/officeart/2005/8/layout/radial1"/>
    <dgm:cxn modelId="{176DBA0B-1F9F-41A8-BE74-DC5B7D4A9943}" type="presParOf" srcId="{FAC082EF-97B1-4FD4-ABDD-DDD95A0F6622}" destId="{0FCCCE35-B177-4DBF-B699-9716A7F2D2FD}" srcOrd="6" destOrd="0" presId="urn:microsoft.com/office/officeart/2005/8/layout/radial1"/>
    <dgm:cxn modelId="{4C092DF7-00BF-4B64-AE83-5E3E8808FB33}" type="presParOf" srcId="{FAC082EF-97B1-4FD4-ABDD-DDD95A0F6622}" destId="{B296BAA3-BE07-4FBA-AE05-DC0402FA4119}" srcOrd="7" destOrd="0" presId="urn:microsoft.com/office/officeart/2005/8/layout/radial1"/>
    <dgm:cxn modelId="{DC8A7878-1355-4E1D-9E83-1840D44B0D81}" type="presParOf" srcId="{B296BAA3-BE07-4FBA-AE05-DC0402FA4119}" destId="{909ACAF5-ABC9-401B-BFBE-2E9005250E8F}" srcOrd="0" destOrd="0" presId="urn:microsoft.com/office/officeart/2005/8/layout/radial1"/>
    <dgm:cxn modelId="{5971336E-FABC-40B8-8944-DDEA6DCBDAA6}" type="presParOf" srcId="{FAC082EF-97B1-4FD4-ABDD-DDD95A0F6622}" destId="{2F8C028B-1402-4443-BE62-96A3CE42512C}" srcOrd="8" destOrd="0" presId="urn:microsoft.com/office/officeart/2005/8/layout/radial1"/>
    <dgm:cxn modelId="{393D384D-985B-4228-82B1-BA3B0C50C9B5}" type="presParOf" srcId="{FAC082EF-97B1-4FD4-ABDD-DDD95A0F6622}" destId="{4DC5CD60-1390-44F2-B0AE-593E5D04F89A}" srcOrd="9" destOrd="0" presId="urn:microsoft.com/office/officeart/2005/8/layout/radial1"/>
    <dgm:cxn modelId="{A3F5C239-1AA1-4D8C-B2AB-57FA9DED697F}" type="presParOf" srcId="{4DC5CD60-1390-44F2-B0AE-593E5D04F89A}" destId="{2BDB8E5A-7740-4A21-8AE6-FC543C8176DD}" srcOrd="0" destOrd="0" presId="urn:microsoft.com/office/officeart/2005/8/layout/radial1"/>
    <dgm:cxn modelId="{03EB08AB-F8F3-49DC-A6C5-1225967C9331}" type="presParOf" srcId="{FAC082EF-97B1-4FD4-ABDD-DDD95A0F6622}" destId="{209B4CA6-02A6-4F07-89AD-BFA8FB360A2E}" srcOrd="10" destOrd="0" presId="urn:microsoft.com/office/officeart/2005/8/layout/radial1"/>
    <dgm:cxn modelId="{E10CD496-A9C3-487F-A0E3-FCDFF3030A56}" type="presParOf" srcId="{FAC082EF-97B1-4FD4-ABDD-DDD95A0F6622}" destId="{B634417C-D123-4D8C-8245-F8949F4AF0D5}" srcOrd="11" destOrd="0" presId="urn:microsoft.com/office/officeart/2005/8/layout/radial1"/>
    <dgm:cxn modelId="{C26CE8DD-BEC4-4187-A872-733E1158E731}" type="presParOf" srcId="{B634417C-D123-4D8C-8245-F8949F4AF0D5}" destId="{93BBC45F-BA46-49AF-A70B-A7E559D78BAF}" srcOrd="0" destOrd="0" presId="urn:microsoft.com/office/officeart/2005/8/layout/radial1"/>
    <dgm:cxn modelId="{70FD9A35-5BB9-45A7-A5D0-48D9B2CC3D41}" type="presParOf" srcId="{FAC082EF-97B1-4FD4-ABDD-DDD95A0F6622}" destId="{5CDEA176-7238-45DA-8150-617158441E12}" srcOrd="12" destOrd="0" presId="urn:microsoft.com/office/officeart/2005/8/layout/radial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161553-AAFA-4ABC-952D-14275F174CDC}">
      <dsp:nvSpPr>
        <dsp:cNvPr id="0" name=""/>
        <dsp:cNvSpPr/>
      </dsp:nvSpPr>
      <dsp:spPr>
        <a:xfrm>
          <a:off x="2500743" y="1686080"/>
          <a:ext cx="1281475" cy="1281475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900" kern="1200" dirty="0"/>
        </a:p>
      </dsp:txBody>
      <dsp:txXfrm>
        <a:off x="2688411" y="1873748"/>
        <a:ext cx="906139" cy="906139"/>
      </dsp:txXfrm>
    </dsp:sp>
    <dsp:sp modelId="{21CFB969-5F3D-4378-A546-6C3A8D34C0FA}">
      <dsp:nvSpPr>
        <dsp:cNvPr id="0" name=""/>
        <dsp:cNvSpPr/>
      </dsp:nvSpPr>
      <dsp:spPr>
        <a:xfrm rot="16200000">
          <a:off x="2948002" y="1474245"/>
          <a:ext cx="386956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86956" y="18356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131807" y="1482927"/>
        <a:ext cx="19347" cy="19347"/>
      </dsp:txXfrm>
    </dsp:sp>
    <dsp:sp modelId="{7354300A-4CC6-41D3-B8CC-7EB338696C82}">
      <dsp:nvSpPr>
        <dsp:cNvPr id="0" name=""/>
        <dsp:cNvSpPr/>
      </dsp:nvSpPr>
      <dsp:spPr>
        <a:xfrm>
          <a:off x="2500743" y="17647"/>
          <a:ext cx="1281475" cy="128147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600" kern="1200" dirty="0"/>
            <a:t>ONT</a:t>
          </a:r>
          <a:endParaRPr lang="zh-CN" altLang="en-US" sz="3600" kern="1200" dirty="0"/>
        </a:p>
      </dsp:txBody>
      <dsp:txXfrm>
        <a:off x="2688411" y="205315"/>
        <a:ext cx="906139" cy="906139"/>
      </dsp:txXfrm>
    </dsp:sp>
    <dsp:sp modelId="{FB94632B-D1E9-49E1-BE55-438C3DE64F47}">
      <dsp:nvSpPr>
        <dsp:cNvPr id="0" name=""/>
        <dsp:cNvSpPr/>
      </dsp:nvSpPr>
      <dsp:spPr>
        <a:xfrm rot="19800000">
          <a:off x="3670454" y="1891353"/>
          <a:ext cx="386956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86956" y="18356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54259" y="1900035"/>
        <a:ext cx="19347" cy="19347"/>
      </dsp:txXfrm>
    </dsp:sp>
    <dsp:sp modelId="{9D01DFCB-901D-45B9-83BA-FD6AF35B7984}">
      <dsp:nvSpPr>
        <dsp:cNvPr id="0" name=""/>
        <dsp:cNvSpPr/>
      </dsp:nvSpPr>
      <dsp:spPr>
        <a:xfrm>
          <a:off x="3945648" y="851863"/>
          <a:ext cx="1281475" cy="128147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600" kern="1200" dirty="0"/>
            <a:t>DNA</a:t>
          </a:r>
          <a:endParaRPr lang="zh-CN" altLang="en-US" sz="3600" kern="1200" dirty="0"/>
        </a:p>
      </dsp:txBody>
      <dsp:txXfrm>
        <a:off x="4133316" y="1039531"/>
        <a:ext cx="906139" cy="906139"/>
      </dsp:txXfrm>
    </dsp:sp>
    <dsp:sp modelId="{94154D59-C4D8-4B74-9377-3A5947FE4043}">
      <dsp:nvSpPr>
        <dsp:cNvPr id="0" name=""/>
        <dsp:cNvSpPr/>
      </dsp:nvSpPr>
      <dsp:spPr>
        <a:xfrm rot="1800000">
          <a:off x="3670454" y="2725569"/>
          <a:ext cx="386956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86956" y="18356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54259" y="2734252"/>
        <a:ext cx="19347" cy="19347"/>
      </dsp:txXfrm>
    </dsp:sp>
    <dsp:sp modelId="{0FCCCE35-B177-4DBF-B699-9716A7F2D2FD}">
      <dsp:nvSpPr>
        <dsp:cNvPr id="0" name=""/>
        <dsp:cNvSpPr/>
      </dsp:nvSpPr>
      <dsp:spPr>
        <a:xfrm>
          <a:off x="3945648" y="2520296"/>
          <a:ext cx="1281475" cy="128147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600" kern="1200" dirty="0"/>
            <a:t>DNA</a:t>
          </a:r>
          <a:endParaRPr lang="zh-CN" altLang="en-US" sz="3600" kern="1200" dirty="0"/>
        </a:p>
      </dsp:txBody>
      <dsp:txXfrm>
        <a:off x="4133316" y="2707964"/>
        <a:ext cx="906139" cy="906139"/>
      </dsp:txXfrm>
    </dsp:sp>
    <dsp:sp modelId="{B296BAA3-BE07-4FBA-AE05-DC0402FA4119}">
      <dsp:nvSpPr>
        <dsp:cNvPr id="0" name=""/>
        <dsp:cNvSpPr/>
      </dsp:nvSpPr>
      <dsp:spPr>
        <a:xfrm rot="5400000">
          <a:off x="2948002" y="3142677"/>
          <a:ext cx="386956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86956" y="18356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131807" y="3151360"/>
        <a:ext cx="19347" cy="19347"/>
      </dsp:txXfrm>
    </dsp:sp>
    <dsp:sp modelId="{2F8C028B-1402-4443-BE62-96A3CE42512C}">
      <dsp:nvSpPr>
        <dsp:cNvPr id="0" name=""/>
        <dsp:cNvSpPr/>
      </dsp:nvSpPr>
      <dsp:spPr>
        <a:xfrm>
          <a:off x="2500743" y="3354512"/>
          <a:ext cx="1281475" cy="128147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600" kern="1200" dirty="0"/>
            <a:t>DNA</a:t>
          </a:r>
          <a:endParaRPr lang="zh-CN" altLang="en-US" sz="3600" kern="1200" dirty="0"/>
        </a:p>
      </dsp:txBody>
      <dsp:txXfrm>
        <a:off x="2688411" y="3542180"/>
        <a:ext cx="906139" cy="906139"/>
      </dsp:txXfrm>
    </dsp:sp>
    <dsp:sp modelId="{4DC5CD60-1390-44F2-B0AE-593E5D04F89A}">
      <dsp:nvSpPr>
        <dsp:cNvPr id="0" name=""/>
        <dsp:cNvSpPr/>
      </dsp:nvSpPr>
      <dsp:spPr>
        <a:xfrm rot="9000000">
          <a:off x="2225550" y="2725569"/>
          <a:ext cx="386956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86956" y="18356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2409354" y="2734252"/>
        <a:ext cx="19347" cy="19347"/>
      </dsp:txXfrm>
    </dsp:sp>
    <dsp:sp modelId="{209B4CA6-02A6-4F07-89AD-BFA8FB360A2E}">
      <dsp:nvSpPr>
        <dsp:cNvPr id="0" name=""/>
        <dsp:cNvSpPr/>
      </dsp:nvSpPr>
      <dsp:spPr>
        <a:xfrm>
          <a:off x="1055838" y="2520296"/>
          <a:ext cx="1281475" cy="128147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600" kern="1200" dirty="0"/>
            <a:t>ONT</a:t>
          </a:r>
          <a:endParaRPr lang="zh-CN" altLang="en-US" sz="3600" kern="1200" dirty="0"/>
        </a:p>
      </dsp:txBody>
      <dsp:txXfrm>
        <a:off x="1243506" y="2707964"/>
        <a:ext cx="906139" cy="906139"/>
      </dsp:txXfrm>
    </dsp:sp>
    <dsp:sp modelId="{B634417C-D123-4D8C-8245-F8949F4AF0D5}">
      <dsp:nvSpPr>
        <dsp:cNvPr id="0" name=""/>
        <dsp:cNvSpPr/>
      </dsp:nvSpPr>
      <dsp:spPr>
        <a:xfrm rot="12600000">
          <a:off x="2225550" y="1891353"/>
          <a:ext cx="386956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86956" y="18356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2409354" y="1900035"/>
        <a:ext cx="19347" cy="19347"/>
      </dsp:txXfrm>
    </dsp:sp>
    <dsp:sp modelId="{5CDEA176-7238-45DA-8150-617158441E12}">
      <dsp:nvSpPr>
        <dsp:cNvPr id="0" name=""/>
        <dsp:cNvSpPr/>
      </dsp:nvSpPr>
      <dsp:spPr>
        <a:xfrm>
          <a:off x="1055838" y="851863"/>
          <a:ext cx="1281475" cy="128147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600" kern="1200" dirty="0"/>
            <a:t>ONT </a:t>
          </a:r>
          <a:endParaRPr lang="zh-CN" altLang="en-US" sz="3600" kern="1200" dirty="0"/>
        </a:p>
      </dsp:txBody>
      <dsp:txXfrm>
        <a:off x="1243506" y="1039531"/>
        <a:ext cx="906139" cy="906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C09B7-D54D-49E0-A9D0-A0B29FAA492B}" type="datetimeFigureOut">
              <a:rPr lang="zh-CN" altLang="en-US" smtClean="0"/>
              <a:t>2018/2/16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FDA206-CD21-4125-A81C-72DF589959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39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DA206-CD21-4125-A81C-72DF589959C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108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DA206-CD21-4125-A81C-72DF589959C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410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DA206-CD21-4125-A81C-72DF589959C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744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DA206-CD21-4125-A81C-72DF589959C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264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DA206-CD21-4125-A81C-72DF589959C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805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6ADB-B034-4C24-B26F-3AA6DA3B9E2D}" type="datetimeFigureOut">
              <a:rPr lang="zh-CN" altLang="en-US" smtClean="0"/>
              <a:t>2018/2/16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F44B7-F5C3-468E-8C80-0C1E1C078C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41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6ADB-B034-4C24-B26F-3AA6DA3B9E2D}" type="datetimeFigureOut">
              <a:rPr lang="zh-CN" altLang="en-US" smtClean="0"/>
              <a:t>2018/2/16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F44B7-F5C3-468E-8C80-0C1E1C078C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62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6ADB-B034-4C24-B26F-3AA6DA3B9E2D}" type="datetimeFigureOut">
              <a:rPr lang="zh-CN" altLang="en-US" smtClean="0"/>
              <a:t>2018/2/16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F44B7-F5C3-468E-8C80-0C1E1C078C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70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6ADB-B034-4C24-B26F-3AA6DA3B9E2D}" type="datetimeFigureOut">
              <a:rPr lang="zh-CN" altLang="en-US" smtClean="0"/>
              <a:t>2018/2/16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F44B7-F5C3-468E-8C80-0C1E1C078C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852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6ADB-B034-4C24-B26F-3AA6DA3B9E2D}" type="datetimeFigureOut">
              <a:rPr lang="zh-CN" altLang="en-US" smtClean="0"/>
              <a:t>2018/2/16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F44B7-F5C3-468E-8C80-0C1E1C078C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57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6ADB-B034-4C24-B26F-3AA6DA3B9E2D}" type="datetimeFigureOut">
              <a:rPr lang="zh-CN" altLang="en-US" smtClean="0"/>
              <a:t>2018/2/16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F44B7-F5C3-468E-8C80-0C1E1C078C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45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6ADB-B034-4C24-B26F-3AA6DA3B9E2D}" type="datetimeFigureOut">
              <a:rPr lang="zh-CN" altLang="en-US" smtClean="0"/>
              <a:t>2018/2/16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F44B7-F5C3-468E-8C80-0C1E1C078C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679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6ADB-B034-4C24-B26F-3AA6DA3B9E2D}" type="datetimeFigureOut">
              <a:rPr lang="zh-CN" altLang="en-US" smtClean="0"/>
              <a:t>2018/2/16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F44B7-F5C3-468E-8C80-0C1E1C078C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61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6ADB-B034-4C24-B26F-3AA6DA3B9E2D}" type="datetimeFigureOut">
              <a:rPr lang="zh-CN" altLang="en-US" smtClean="0"/>
              <a:t>2018/2/16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F44B7-F5C3-468E-8C80-0C1E1C078C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395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6ADB-B034-4C24-B26F-3AA6DA3B9E2D}" type="datetimeFigureOut">
              <a:rPr lang="zh-CN" altLang="en-US" smtClean="0"/>
              <a:t>2018/2/16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F44B7-F5C3-468E-8C80-0C1E1C078C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109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6ADB-B034-4C24-B26F-3AA6DA3B9E2D}" type="datetimeFigureOut">
              <a:rPr lang="zh-CN" altLang="en-US" smtClean="0"/>
              <a:t>2018/2/16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F44B7-F5C3-468E-8C80-0C1E1C078C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947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A6ADB-B034-4C24-B26F-3AA6DA3B9E2D}" type="datetimeFigureOut">
              <a:rPr lang="zh-CN" altLang="en-US" smtClean="0"/>
              <a:t>2018/2/16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F44B7-F5C3-468E-8C80-0C1E1C078C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203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3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2.svg"/><Relationship Id="rId4" Type="http://schemas.openxmlformats.org/officeDocument/2006/relationships/diagramLayout" Target="../diagrams/layout1.xml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一种新的证券范式"/>
          <p:cNvSpPr txBox="1"/>
          <p:nvPr/>
        </p:nvSpPr>
        <p:spPr>
          <a:xfrm>
            <a:off x="1520215" y="4538693"/>
            <a:ext cx="6103592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lnSpc>
                <a:spcPct val="90000"/>
              </a:lnSpc>
              <a:defRPr sz="4800" b="1">
                <a:solidFill>
                  <a:srgbClr val="797979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en-US" altLang="zh-CN" sz="4000" dirty="0">
                <a:solidFill>
                  <a:srgbClr val="60AF0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S PGothic"/>
                <a:sym typeface="MS PGothic"/>
              </a:rPr>
              <a:t>The best choice for </a:t>
            </a:r>
          </a:p>
          <a:p>
            <a:pPr algn="ctr">
              <a:lnSpc>
                <a:spcPct val="90000"/>
              </a:lnSpc>
              <a:defRPr sz="4800" b="1">
                <a:solidFill>
                  <a:srgbClr val="797979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en-US" altLang="zh-CN" sz="4000" dirty="0">
                <a:solidFill>
                  <a:srgbClr val="60AF0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S PGothic"/>
                <a:sym typeface="MS PGothic"/>
              </a:rPr>
              <a:t>decentralized applications</a:t>
            </a:r>
            <a:endParaRPr sz="4000" dirty="0">
              <a:solidFill>
                <a:srgbClr val="5E5E5E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cs typeface="MS PGothic"/>
              <a:sym typeface="MS PGothic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C79CAF6-2379-499F-BD21-B70AC2BD2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085" y="1884257"/>
            <a:ext cx="2425825" cy="2654436"/>
          </a:xfrm>
          <a:prstGeom prst="rect">
            <a:avLst/>
          </a:prstGeom>
        </p:spPr>
      </p:pic>
      <p:sp>
        <p:nvSpPr>
          <p:cNvPr id="4" name="一种新的证券范式">
            <a:extLst>
              <a:ext uri="{FF2B5EF4-FFF2-40B4-BE49-F238E27FC236}">
                <a16:creationId xmlns:a16="http://schemas.microsoft.com/office/drawing/2014/main" id="{1AEC8F07-AF8E-44C3-8EBF-31D50056160C}"/>
              </a:ext>
            </a:extLst>
          </p:cNvPr>
          <p:cNvSpPr txBox="1"/>
          <p:nvPr/>
        </p:nvSpPr>
        <p:spPr>
          <a:xfrm>
            <a:off x="2183753" y="1237926"/>
            <a:ext cx="477649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lnSpc>
                <a:spcPct val="90000"/>
              </a:lnSpc>
              <a:defRPr sz="4800" b="1">
                <a:solidFill>
                  <a:srgbClr val="797979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en-US" altLang="zh-CN" sz="4000" dirty="0">
                <a:solidFill>
                  <a:srgbClr val="60AF02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S PGothic"/>
                <a:sym typeface="MS PGothic"/>
              </a:rPr>
              <a:t>Introduction to NEO</a:t>
            </a:r>
            <a:endParaRPr sz="4000" dirty="0">
              <a:solidFill>
                <a:srgbClr val="5E5E5E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cs typeface="MS PGothic"/>
              <a:sym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55742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BACCB-677E-4AC1-948E-52DA555C5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lang="en-US" altLang="zh-CN" b="1" dirty="0">
                <a:latin typeface="SimHei" charset="-122"/>
                <a:ea typeface="SimHei" charset="-122"/>
                <a:cs typeface="SimHei" charset="-122"/>
              </a:rPr>
              <a:t>Summary</a:t>
            </a:r>
            <a:endParaRPr lang="zh-CN" altLang="en-US" b="1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4" name="矩形"/>
          <p:cNvSpPr/>
          <p:nvPr/>
        </p:nvSpPr>
        <p:spPr>
          <a:xfrm>
            <a:off x="73716" y="556988"/>
            <a:ext cx="212733" cy="900749"/>
          </a:xfrm>
          <a:prstGeom prst="rect">
            <a:avLst/>
          </a:prstGeom>
          <a:gradFill flip="none" rotWithShape="1">
            <a:gsLst>
              <a:gs pos="0">
                <a:srgbClr val="80B860"/>
              </a:gs>
              <a:gs pos="50000">
                <a:srgbClr val="6FB242"/>
              </a:gs>
              <a:gs pos="100000">
                <a:srgbClr val="61A236"/>
              </a:gs>
            </a:gsLst>
            <a:lin ang="5400000" scaled="1"/>
            <a:tileRect/>
          </a:gradFill>
          <a:ln w="12700">
            <a:miter lim="400000"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矩形"/>
          <p:cNvSpPr/>
          <p:nvPr/>
        </p:nvSpPr>
        <p:spPr>
          <a:xfrm>
            <a:off x="359833" y="556988"/>
            <a:ext cx="124844" cy="900749"/>
          </a:xfrm>
          <a:prstGeom prst="rect">
            <a:avLst/>
          </a:prstGeom>
          <a:gradFill>
            <a:gsLst>
              <a:gs pos="0">
                <a:srgbClr val="80B860"/>
              </a:gs>
              <a:gs pos="50000">
                <a:srgbClr val="6FB242"/>
              </a:gs>
              <a:gs pos="100000">
                <a:srgbClr val="61A236"/>
              </a:gs>
            </a:gsLst>
            <a:lin ang="5400000"/>
          </a:gradFill>
          <a:ln w="12700">
            <a:miter lim="400000"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矩形"/>
          <p:cNvSpPr/>
          <p:nvPr/>
        </p:nvSpPr>
        <p:spPr>
          <a:xfrm>
            <a:off x="558062" y="556988"/>
            <a:ext cx="36956" cy="900749"/>
          </a:xfrm>
          <a:prstGeom prst="rect">
            <a:avLst/>
          </a:prstGeom>
          <a:gradFill>
            <a:gsLst>
              <a:gs pos="0">
                <a:srgbClr val="80B860"/>
              </a:gs>
              <a:gs pos="50000">
                <a:srgbClr val="6FB242"/>
              </a:gs>
              <a:gs pos="100000">
                <a:srgbClr val="61A236"/>
              </a:gs>
            </a:gsLst>
            <a:lin ang="5400000"/>
          </a:gradFill>
          <a:ln w="12700">
            <a:miter lim="400000"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矩形"/>
          <p:cNvSpPr/>
          <p:nvPr/>
        </p:nvSpPr>
        <p:spPr>
          <a:xfrm>
            <a:off x="668402" y="556988"/>
            <a:ext cx="12701" cy="900749"/>
          </a:xfrm>
          <a:prstGeom prst="rect">
            <a:avLst/>
          </a:prstGeom>
          <a:gradFill>
            <a:gsLst>
              <a:gs pos="0">
                <a:srgbClr val="80B860"/>
              </a:gs>
              <a:gs pos="50000">
                <a:srgbClr val="6FB242"/>
              </a:gs>
              <a:gs pos="100000">
                <a:srgbClr val="61A236"/>
              </a:gs>
            </a:gsLst>
            <a:lin ang="5400000"/>
          </a:gradFill>
          <a:ln w="12700">
            <a:miter lim="400000"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" name="平行四边形 14"/>
          <p:cNvSpPr/>
          <p:nvPr/>
        </p:nvSpPr>
        <p:spPr bwMode="auto">
          <a:xfrm>
            <a:off x="2247852" y="2727548"/>
            <a:ext cx="2527341" cy="3300719"/>
          </a:xfrm>
          <a:prstGeom prst="parallelogram">
            <a:avLst>
              <a:gd name="adj" fmla="val 14387"/>
            </a:avLst>
          </a:prstGeom>
          <a:solidFill>
            <a:schemeClr val="accent6"/>
          </a:solidFill>
          <a:ln w="3175" cap="flat" cmpd="sng" algn="ctr">
            <a:noFill/>
            <a:prstDash val="solid"/>
          </a:ln>
          <a:effectLst/>
        </p:spPr>
        <p:txBody>
          <a:bodyPr lIns="0" rIns="0" anchor="ctr"/>
          <a:lstStyle/>
          <a:p>
            <a:pPr lvl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sv-SE" altLang="zh-CN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NEO is built for large scale dApps and is free to use for the end user. Fees (GAS) are instead charged for deploying contracts and registering assets.</a:t>
            </a:r>
            <a:endParaRPr lang="en-US" altLang="zh-CN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平行四边形 15"/>
          <p:cNvSpPr/>
          <p:nvPr/>
        </p:nvSpPr>
        <p:spPr bwMode="auto">
          <a:xfrm>
            <a:off x="4590080" y="2714093"/>
            <a:ext cx="2227670" cy="3313793"/>
          </a:xfrm>
          <a:prstGeom prst="parallelogram">
            <a:avLst>
              <a:gd name="adj" fmla="val 16687"/>
            </a:avLst>
          </a:prstGeom>
          <a:solidFill>
            <a:schemeClr val="bg1">
              <a:lumMod val="65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lIns="0" rIns="0" anchor="ctr"/>
          <a:lstStyle/>
          <a:p>
            <a:pPr lvl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sv-SE" altLang="zh-CN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Transaction volume is not an issue with 1000+ tps on main chain and plenty off-chain scaling possibilites. </a:t>
            </a:r>
            <a:endParaRPr lang="en-US" altLang="zh-CN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平行四边形 22"/>
          <p:cNvSpPr/>
          <p:nvPr/>
        </p:nvSpPr>
        <p:spPr bwMode="auto">
          <a:xfrm>
            <a:off x="36138" y="2715022"/>
            <a:ext cx="2405974" cy="3338526"/>
          </a:xfrm>
          <a:prstGeom prst="parallelogram">
            <a:avLst>
              <a:gd name="adj" fmla="val 15138"/>
            </a:avLst>
          </a:prstGeom>
          <a:solidFill>
            <a:schemeClr val="bg1">
              <a:lumMod val="65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lIns="0" rIns="0" anchor="ctr"/>
          <a:lstStyle/>
          <a:p>
            <a:pPr lvl="0" algn="ctr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large scale decentralized applications, transaction cost, transaction time (including confirmations) is a big obstacle and restriction to possible business models. </a:t>
            </a:r>
            <a:endParaRPr lang="en-US" altLang="zh-CN" sz="1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平行四边形 24"/>
          <p:cNvSpPr/>
          <p:nvPr/>
        </p:nvSpPr>
        <p:spPr bwMode="auto">
          <a:xfrm>
            <a:off x="6628092" y="2713712"/>
            <a:ext cx="2384633" cy="3283103"/>
          </a:xfrm>
          <a:prstGeom prst="parallelogram">
            <a:avLst>
              <a:gd name="adj" fmla="val 15091"/>
            </a:avLst>
          </a:prstGeom>
          <a:solidFill>
            <a:schemeClr val="accent6"/>
          </a:solidFill>
          <a:ln w="3175" cap="flat" cmpd="sng" algn="ctr">
            <a:noFill/>
            <a:prstDash val="solid"/>
          </a:ln>
          <a:effectLst/>
        </p:spPr>
        <p:txBody>
          <a:bodyPr lIns="0" rIns="0" anchor="ctr"/>
          <a:lstStyle/>
          <a:p>
            <a:pPr lvl="0">
              <a:defRPr/>
            </a:pPr>
            <a:endParaRPr lang="en-US" altLang="zh-CN" sz="1400" dirty="0">
              <a:solidFill>
                <a:schemeClr val="bg1"/>
              </a:solidFill>
              <a:latin typeface="MS PGothic" charset="-128"/>
              <a:ea typeface="MS PGothic" charset="-128"/>
              <a:cs typeface="MS PGothic" charset="-128"/>
            </a:endParaRPr>
          </a:p>
          <a:p>
            <a:pPr lvl="0" algn="ctr">
              <a:defRPr/>
            </a:pPr>
            <a:r>
              <a:rPr lang="sv-SE" altLang="zh-CN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NeoX will make the NEO ecosystem quite unique. </a:t>
            </a:r>
            <a:r>
              <a:rPr lang="en-US" altLang="zh-CN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NEO contain the public ledger for digital assets, identity and smart contracts.</a:t>
            </a:r>
          </a:p>
        </p:txBody>
      </p:sp>
    </p:spTree>
    <p:extLst>
      <p:ext uri="{BB962C8B-B14F-4D97-AF65-F5344CB8AC3E}">
        <p14:creationId xmlns:p14="http://schemas.microsoft.com/office/powerpoint/2010/main" val="134341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3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AB7E5-ECB3-4517-BB61-A21E92B35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Competition </a:t>
            </a:r>
            <a:br>
              <a:rPr lang="en-US" altLang="zh-CN" dirty="0"/>
            </a:br>
            <a:r>
              <a:rPr lang="en-US" altLang="zh-CN" dirty="0"/>
              <a:t>www.neo.org/competition.html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62E6F9-3BFF-45AC-BED1-B0049F80A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7024"/>
            <a:ext cx="9144000" cy="258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790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"/>
          <p:cNvSpPr/>
          <p:nvPr/>
        </p:nvSpPr>
        <p:spPr>
          <a:xfrm>
            <a:off x="73716" y="556988"/>
            <a:ext cx="212733" cy="900749"/>
          </a:xfrm>
          <a:prstGeom prst="rect">
            <a:avLst/>
          </a:prstGeom>
          <a:gradFill flip="none" rotWithShape="1">
            <a:gsLst>
              <a:gs pos="0">
                <a:srgbClr val="80B860"/>
              </a:gs>
              <a:gs pos="50000">
                <a:srgbClr val="6FB242"/>
              </a:gs>
              <a:gs pos="100000">
                <a:srgbClr val="61A236"/>
              </a:gs>
            </a:gsLst>
            <a:lin ang="5400000" scaled="1"/>
            <a:tileRect/>
          </a:gradFill>
          <a:ln w="12700">
            <a:miter lim="400000"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矩形"/>
          <p:cNvSpPr/>
          <p:nvPr/>
        </p:nvSpPr>
        <p:spPr>
          <a:xfrm>
            <a:off x="359833" y="556988"/>
            <a:ext cx="124844" cy="900749"/>
          </a:xfrm>
          <a:prstGeom prst="rect">
            <a:avLst/>
          </a:prstGeom>
          <a:gradFill>
            <a:gsLst>
              <a:gs pos="0">
                <a:srgbClr val="80B860"/>
              </a:gs>
              <a:gs pos="50000">
                <a:srgbClr val="6FB242"/>
              </a:gs>
              <a:gs pos="100000">
                <a:srgbClr val="61A236"/>
              </a:gs>
            </a:gsLst>
            <a:lin ang="5400000"/>
          </a:gradFill>
          <a:ln w="12700">
            <a:miter lim="400000"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矩形"/>
          <p:cNvSpPr/>
          <p:nvPr/>
        </p:nvSpPr>
        <p:spPr>
          <a:xfrm>
            <a:off x="558062" y="556988"/>
            <a:ext cx="36956" cy="900749"/>
          </a:xfrm>
          <a:prstGeom prst="rect">
            <a:avLst/>
          </a:prstGeom>
          <a:gradFill>
            <a:gsLst>
              <a:gs pos="0">
                <a:srgbClr val="80B860"/>
              </a:gs>
              <a:gs pos="50000">
                <a:srgbClr val="6FB242"/>
              </a:gs>
              <a:gs pos="100000">
                <a:srgbClr val="61A236"/>
              </a:gs>
            </a:gsLst>
            <a:lin ang="5400000"/>
          </a:gradFill>
          <a:ln w="12700">
            <a:miter lim="400000"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矩形"/>
          <p:cNvSpPr/>
          <p:nvPr/>
        </p:nvSpPr>
        <p:spPr>
          <a:xfrm>
            <a:off x="668402" y="556988"/>
            <a:ext cx="12701" cy="900749"/>
          </a:xfrm>
          <a:prstGeom prst="rect">
            <a:avLst/>
          </a:prstGeom>
          <a:gradFill>
            <a:gsLst>
              <a:gs pos="0">
                <a:srgbClr val="80B860"/>
              </a:gs>
              <a:gs pos="50000">
                <a:srgbClr val="6FB242"/>
              </a:gs>
              <a:gs pos="100000">
                <a:srgbClr val="61A236"/>
              </a:gs>
            </a:gsLst>
            <a:lin ang="5400000"/>
          </a:gradFill>
          <a:ln w="12700">
            <a:miter lim="400000"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一种新的证券范式">
            <a:extLst>
              <a:ext uri="{FF2B5EF4-FFF2-40B4-BE49-F238E27FC236}">
                <a16:creationId xmlns:a16="http://schemas.microsoft.com/office/drawing/2014/main" id="{06EE209D-7E0D-4F14-AAAE-50930CA33971}"/>
              </a:ext>
            </a:extLst>
          </p:cNvPr>
          <p:cNvSpPr txBox="1"/>
          <p:nvPr/>
        </p:nvSpPr>
        <p:spPr>
          <a:xfrm>
            <a:off x="334782" y="2364319"/>
            <a:ext cx="8474433" cy="4967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lnSpc>
                <a:spcPct val="90000"/>
              </a:lnSpc>
              <a:defRPr sz="4800" b="1">
                <a:solidFill>
                  <a:srgbClr val="797979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en-US" altLang="zh-CN" sz="4400" dirty="0">
                <a:solidFill>
                  <a:srgbClr val="60AF0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MS PGothic"/>
              </a:rPr>
              <a:t>www.neo.org</a:t>
            </a:r>
          </a:p>
          <a:p>
            <a:pPr algn="ctr">
              <a:lnSpc>
                <a:spcPct val="90000"/>
              </a:lnSpc>
              <a:defRPr sz="4800" b="1">
                <a:solidFill>
                  <a:srgbClr val="797979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en-US" altLang="zh-CN" sz="4400" dirty="0" err="1">
                <a:solidFill>
                  <a:srgbClr val="60AF0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MS PGothic"/>
              </a:rPr>
              <a:t>docs.</a:t>
            </a:r>
            <a:r>
              <a:rPr lang="en-US" altLang="zh-CN" sz="4400" err="1">
                <a:solidFill>
                  <a:srgbClr val="60AF0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MS PGothic"/>
              </a:rPr>
              <a:t>neo</a:t>
            </a:r>
            <a:r>
              <a:rPr lang="en-US" altLang="zh-CN" sz="4400">
                <a:solidFill>
                  <a:srgbClr val="60AF0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MS PGothic"/>
              </a:rPr>
              <a:t>.org</a:t>
            </a:r>
            <a:endParaRPr lang="en-US" altLang="zh-CN" sz="4400" dirty="0">
              <a:solidFill>
                <a:srgbClr val="60AF0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MS PGothic"/>
            </a:endParaRPr>
          </a:p>
          <a:p>
            <a:pPr algn="ctr">
              <a:lnSpc>
                <a:spcPct val="90000"/>
              </a:lnSpc>
              <a:defRPr sz="4800" b="1">
                <a:solidFill>
                  <a:srgbClr val="797979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en-US" altLang="zh-CN" sz="4400" dirty="0">
                <a:solidFill>
                  <a:srgbClr val="60AF0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MS PGothic"/>
              </a:rPr>
              <a:t>malcolm@neo.org</a:t>
            </a:r>
          </a:p>
          <a:p>
            <a:pPr algn="ctr">
              <a:lnSpc>
                <a:spcPct val="90000"/>
              </a:lnSpc>
              <a:defRPr sz="4800" b="1">
                <a:solidFill>
                  <a:srgbClr val="797979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en-US" altLang="zh-CN" sz="4400" dirty="0">
                <a:solidFill>
                  <a:srgbClr val="60AF0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MS PGothic"/>
              </a:rPr>
              <a:t>github.com/neo-project</a:t>
            </a:r>
          </a:p>
          <a:p>
            <a:pPr algn="ctr">
              <a:lnSpc>
                <a:spcPct val="90000"/>
              </a:lnSpc>
              <a:defRPr sz="4800" b="1">
                <a:solidFill>
                  <a:srgbClr val="797979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en-US" altLang="zh-CN" sz="4400" dirty="0">
                <a:solidFill>
                  <a:srgbClr val="60AF0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MS PGothic"/>
              </a:rPr>
              <a:t>github.com/</a:t>
            </a:r>
            <a:r>
              <a:rPr lang="en-US" altLang="zh-CN" sz="4400" dirty="0" err="1">
                <a:solidFill>
                  <a:srgbClr val="60AF0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MS PGothic"/>
              </a:rPr>
              <a:t>CityOfZion</a:t>
            </a:r>
            <a:endParaRPr lang="en-US" altLang="zh-CN" sz="4400" dirty="0">
              <a:solidFill>
                <a:srgbClr val="60AF0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MS PGothic"/>
            </a:endParaRPr>
          </a:p>
          <a:p>
            <a:pPr algn="ctr">
              <a:lnSpc>
                <a:spcPct val="90000"/>
              </a:lnSpc>
              <a:defRPr sz="4800" b="1">
                <a:solidFill>
                  <a:srgbClr val="797979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en-US" altLang="zh-CN" sz="4400" dirty="0">
                <a:solidFill>
                  <a:srgbClr val="60AF0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MS PGothic"/>
              </a:rPr>
              <a:t>github.com/</a:t>
            </a:r>
            <a:r>
              <a:rPr lang="en-US" altLang="zh-CN" sz="4400" dirty="0" err="1">
                <a:solidFill>
                  <a:srgbClr val="60AF0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MS PGothic"/>
              </a:rPr>
              <a:t>NewEconoLab</a:t>
            </a:r>
            <a:br>
              <a:rPr lang="en-US" altLang="zh-CN" sz="4400" dirty="0">
                <a:solidFill>
                  <a:srgbClr val="60AF0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MS PGothic"/>
              </a:rPr>
            </a:br>
            <a:r>
              <a:rPr lang="en-US" altLang="zh-CN" sz="4400" dirty="0">
                <a:solidFill>
                  <a:srgbClr val="60AF0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MS PGothic"/>
              </a:rPr>
              <a:t>discord.gg/GmT2Z29</a:t>
            </a:r>
          </a:p>
          <a:p>
            <a:pPr algn="ctr">
              <a:lnSpc>
                <a:spcPct val="90000"/>
              </a:lnSpc>
              <a:defRPr sz="4800" b="1">
                <a:solidFill>
                  <a:srgbClr val="797979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endParaRPr sz="4400" dirty="0">
              <a:solidFill>
                <a:srgbClr val="5E5E5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MS PGothic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2A42FF3-E395-4B19-86C8-F0A02CCD27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009" y="499618"/>
            <a:ext cx="1473981" cy="161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442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A7BC01-AD62-436E-823D-6A402609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S PGothic" charset="-128"/>
                <a:ea typeface="MS PGothic" charset="-128"/>
                <a:cs typeface="MS PGothic" charset="-128"/>
              </a:rPr>
              <a:t>About me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5" b="27487"/>
          <a:stretch/>
        </p:blipFill>
        <p:spPr>
          <a:xfrm>
            <a:off x="-3120" y="2129714"/>
            <a:ext cx="2743200" cy="2592368"/>
          </a:xfrm>
          <a:prstGeom prst="ellipse">
            <a:avLst/>
          </a:prstGeom>
        </p:spPr>
      </p:pic>
      <p:sp>
        <p:nvSpPr>
          <p:cNvPr id="5" name="矩形"/>
          <p:cNvSpPr/>
          <p:nvPr/>
        </p:nvSpPr>
        <p:spPr>
          <a:xfrm>
            <a:off x="73716" y="556988"/>
            <a:ext cx="212733" cy="900749"/>
          </a:xfrm>
          <a:prstGeom prst="rect">
            <a:avLst/>
          </a:prstGeom>
          <a:gradFill flip="none" rotWithShape="1">
            <a:gsLst>
              <a:gs pos="0">
                <a:srgbClr val="80B860"/>
              </a:gs>
              <a:gs pos="50000">
                <a:srgbClr val="6FB242"/>
              </a:gs>
              <a:gs pos="100000">
                <a:srgbClr val="61A236"/>
              </a:gs>
            </a:gsLst>
            <a:lin ang="5400000" scaled="1"/>
            <a:tileRect/>
          </a:gradFill>
          <a:ln w="12700">
            <a:miter lim="400000"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矩形"/>
          <p:cNvSpPr/>
          <p:nvPr/>
        </p:nvSpPr>
        <p:spPr>
          <a:xfrm>
            <a:off x="359833" y="556988"/>
            <a:ext cx="124844" cy="900749"/>
          </a:xfrm>
          <a:prstGeom prst="rect">
            <a:avLst/>
          </a:prstGeom>
          <a:gradFill>
            <a:gsLst>
              <a:gs pos="0">
                <a:srgbClr val="80B860"/>
              </a:gs>
              <a:gs pos="50000">
                <a:srgbClr val="6FB242"/>
              </a:gs>
              <a:gs pos="100000">
                <a:srgbClr val="61A236"/>
              </a:gs>
            </a:gsLst>
            <a:lin ang="5400000"/>
          </a:gradFill>
          <a:ln w="12700">
            <a:miter lim="400000"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矩形"/>
          <p:cNvSpPr/>
          <p:nvPr/>
        </p:nvSpPr>
        <p:spPr>
          <a:xfrm>
            <a:off x="558062" y="556988"/>
            <a:ext cx="36956" cy="900749"/>
          </a:xfrm>
          <a:prstGeom prst="rect">
            <a:avLst/>
          </a:prstGeom>
          <a:gradFill>
            <a:gsLst>
              <a:gs pos="0">
                <a:srgbClr val="80B860"/>
              </a:gs>
              <a:gs pos="50000">
                <a:srgbClr val="6FB242"/>
              </a:gs>
              <a:gs pos="100000">
                <a:srgbClr val="61A236"/>
              </a:gs>
            </a:gsLst>
            <a:lin ang="5400000"/>
          </a:gradFill>
          <a:ln w="12700">
            <a:miter lim="400000"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矩形"/>
          <p:cNvSpPr/>
          <p:nvPr/>
        </p:nvSpPr>
        <p:spPr>
          <a:xfrm>
            <a:off x="668402" y="556988"/>
            <a:ext cx="12701" cy="900749"/>
          </a:xfrm>
          <a:prstGeom prst="rect">
            <a:avLst/>
          </a:prstGeom>
          <a:gradFill>
            <a:gsLst>
              <a:gs pos="0">
                <a:srgbClr val="80B860"/>
              </a:gs>
              <a:gs pos="50000">
                <a:srgbClr val="6FB242"/>
              </a:gs>
              <a:gs pos="100000">
                <a:srgbClr val="61A236"/>
              </a:gs>
            </a:gsLst>
            <a:lin ang="5400000"/>
          </a:gradFill>
          <a:ln w="12700">
            <a:miter lim="400000"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1032" y="2017818"/>
            <a:ext cx="814279" cy="784259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3515311" y="2188045"/>
            <a:ext cx="1419944" cy="4133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chemeClr val="bg1"/>
                </a:solidFill>
              </a:rPr>
              <a:t>Double M.Sc.</a:t>
            </a:r>
            <a:endParaRPr kumimoji="1" lang="zh-CN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25" name="直线连接符 24"/>
          <p:cNvCxnSpPr>
            <a:cxnSpLocks/>
            <a:stCxn id="21" idx="2"/>
          </p:cNvCxnSpPr>
          <p:nvPr/>
        </p:nvCxnSpPr>
        <p:spPr>
          <a:xfrm>
            <a:off x="4225283" y="2601395"/>
            <a:ext cx="0" cy="7677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>
            <a:cxnSpLocks/>
          </p:cNvCxnSpPr>
          <p:nvPr/>
        </p:nvCxnSpPr>
        <p:spPr>
          <a:xfrm>
            <a:off x="4225283" y="2922655"/>
            <a:ext cx="70997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/>
          <p:cNvCxnSpPr>
            <a:cxnSpLocks/>
          </p:cNvCxnSpPr>
          <p:nvPr/>
        </p:nvCxnSpPr>
        <p:spPr>
          <a:xfrm>
            <a:off x="4225283" y="3369176"/>
            <a:ext cx="70997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终止符 29"/>
          <p:cNvSpPr/>
          <p:nvPr/>
        </p:nvSpPr>
        <p:spPr>
          <a:xfrm>
            <a:off x="4935254" y="2762023"/>
            <a:ext cx="2567838" cy="321261"/>
          </a:xfrm>
          <a:prstGeom prst="flowChartTerminato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Industrial Engineering and Management</a:t>
            </a:r>
            <a:endParaRPr kumimoji="1" lang="zh-CN" altLang="en-US" sz="1100" dirty="0"/>
          </a:p>
        </p:txBody>
      </p:sp>
      <p:sp>
        <p:nvSpPr>
          <p:cNvPr id="31" name="终止符 30"/>
          <p:cNvSpPr/>
          <p:nvPr/>
        </p:nvSpPr>
        <p:spPr>
          <a:xfrm>
            <a:off x="4935254" y="3209059"/>
            <a:ext cx="2567838" cy="321261"/>
          </a:xfrm>
          <a:prstGeom prst="flowChartTerminato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Computer Science and Engineering</a:t>
            </a:r>
            <a:endParaRPr kumimoji="1" lang="zh-CN" altLang="en-US" sz="1100" dirty="0"/>
          </a:p>
        </p:txBody>
      </p:sp>
      <p:sp>
        <p:nvSpPr>
          <p:cNvPr id="46" name="文本框 45"/>
          <p:cNvSpPr txBox="1"/>
          <p:nvPr/>
        </p:nvSpPr>
        <p:spPr>
          <a:xfrm>
            <a:off x="6350695" y="3918444"/>
            <a:ext cx="1590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Accenture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350694" y="4493846"/>
            <a:ext cx="1590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Webpower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350694" y="5127975"/>
            <a:ext cx="1590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Webpower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17199" y="3913466"/>
            <a:ext cx="2633496" cy="40890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Software Engineer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717199" y="4517629"/>
            <a:ext cx="2633495" cy="40890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Team Manager R&amp;D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717199" y="5128366"/>
            <a:ext cx="2633495" cy="3891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Software Dev. Manager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883C608-75EF-46EA-98EA-C3757E42398F}"/>
              </a:ext>
            </a:extLst>
          </p:cNvPr>
          <p:cNvSpPr txBox="1"/>
          <p:nvPr/>
        </p:nvSpPr>
        <p:spPr>
          <a:xfrm>
            <a:off x="3628299" y="1616883"/>
            <a:ext cx="272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sv-SE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Malcolm </a:t>
            </a:r>
            <a:r>
              <a:rPr kumimoji="1"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孟柯 </a:t>
            </a:r>
            <a:r>
              <a:rPr kumimoji="1" lang="en-US" altLang="zh-CN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Lerider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BFF3D57-BD39-4498-802B-8387986ADFC7}"/>
              </a:ext>
            </a:extLst>
          </p:cNvPr>
          <p:cNvSpPr txBox="1"/>
          <p:nvPr/>
        </p:nvSpPr>
        <p:spPr>
          <a:xfrm>
            <a:off x="6350694" y="5723755"/>
            <a:ext cx="1590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NEO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6BA8A23-569F-4C92-983C-02EB38441F5A}"/>
              </a:ext>
            </a:extLst>
          </p:cNvPr>
          <p:cNvSpPr/>
          <p:nvPr/>
        </p:nvSpPr>
        <p:spPr>
          <a:xfrm>
            <a:off x="3717199" y="5724146"/>
            <a:ext cx="2633495" cy="3891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Senior R&amp;D Manager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7230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5401E-2745-423E-9FA3-D997D35C3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487" y="412162"/>
            <a:ext cx="78867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MS PGothic" charset="-128"/>
                <a:ea typeface="MS PGothic" charset="-128"/>
                <a:cs typeface="MS PGothic" charset="-128"/>
              </a:rPr>
              <a:t>What is NEO?</a:t>
            </a:r>
            <a:endParaRPr lang="zh-CN" altLang="zh-CN" dirty="0">
              <a:solidFill>
                <a:schemeClr val="bg2">
                  <a:lumMod val="50000"/>
                </a:schemeClr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6" name="矩形"/>
          <p:cNvSpPr/>
          <p:nvPr/>
        </p:nvSpPr>
        <p:spPr>
          <a:xfrm>
            <a:off x="73716" y="556988"/>
            <a:ext cx="212733" cy="900749"/>
          </a:xfrm>
          <a:prstGeom prst="rect">
            <a:avLst/>
          </a:prstGeom>
          <a:gradFill flip="none" rotWithShape="1">
            <a:gsLst>
              <a:gs pos="0">
                <a:srgbClr val="80B860"/>
              </a:gs>
              <a:gs pos="50000">
                <a:srgbClr val="6FB242"/>
              </a:gs>
              <a:gs pos="100000">
                <a:srgbClr val="61A236"/>
              </a:gs>
            </a:gsLst>
            <a:lin ang="5400000" scaled="1"/>
            <a:tileRect/>
          </a:gradFill>
          <a:ln w="12700">
            <a:miter lim="400000"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矩形"/>
          <p:cNvSpPr/>
          <p:nvPr/>
        </p:nvSpPr>
        <p:spPr>
          <a:xfrm>
            <a:off x="359833" y="556988"/>
            <a:ext cx="124844" cy="900749"/>
          </a:xfrm>
          <a:prstGeom prst="rect">
            <a:avLst/>
          </a:prstGeom>
          <a:gradFill>
            <a:gsLst>
              <a:gs pos="0">
                <a:srgbClr val="80B860"/>
              </a:gs>
              <a:gs pos="50000">
                <a:srgbClr val="6FB242"/>
              </a:gs>
              <a:gs pos="100000">
                <a:srgbClr val="61A236"/>
              </a:gs>
            </a:gsLst>
            <a:lin ang="5400000"/>
          </a:gradFill>
          <a:ln w="12700">
            <a:miter lim="400000"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矩形"/>
          <p:cNvSpPr/>
          <p:nvPr/>
        </p:nvSpPr>
        <p:spPr>
          <a:xfrm>
            <a:off x="558062" y="556988"/>
            <a:ext cx="36956" cy="900749"/>
          </a:xfrm>
          <a:prstGeom prst="rect">
            <a:avLst/>
          </a:prstGeom>
          <a:gradFill>
            <a:gsLst>
              <a:gs pos="0">
                <a:srgbClr val="80B860"/>
              </a:gs>
              <a:gs pos="50000">
                <a:srgbClr val="6FB242"/>
              </a:gs>
              <a:gs pos="100000">
                <a:srgbClr val="61A236"/>
              </a:gs>
            </a:gsLst>
            <a:lin ang="5400000"/>
          </a:gradFill>
          <a:ln w="12700">
            <a:miter lim="400000"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矩形"/>
          <p:cNvSpPr/>
          <p:nvPr/>
        </p:nvSpPr>
        <p:spPr>
          <a:xfrm>
            <a:off x="668402" y="556988"/>
            <a:ext cx="12701" cy="900749"/>
          </a:xfrm>
          <a:prstGeom prst="rect">
            <a:avLst/>
          </a:prstGeom>
          <a:gradFill>
            <a:gsLst>
              <a:gs pos="0">
                <a:srgbClr val="80B860"/>
              </a:gs>
              <a:gs pos="50000">
                <a:srgbClr val="6FB242"/>
              </a:gs>
              <a:gs pos="100000">
                <a:srgbClr val="61A236"/>
              </a:gs>
            </a:gsLst>
            <a:lin ang="5400000"/>
          </a:gradFill>
          <a:ln w="12700">
            <a:miter lim="400000"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文本框 9"/>
          <p:cNvSpPr txBox="1"/>
          <p:nvPr/>
        </p:nvSpPr>
        <p:spPr>
          <a:xfrm>
            <a:off x="2051268" y="2283505"/>
            <a:ext cx="2043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Digital Assets</a:t>
            </a:r>
            <a:endParaRPr kumimoji="1" lang="zh-CN" altLang="en-US" sz="2400" dirty="0">
              <a:solidFill>
                <a:schemeClr val="accent6"/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/>
          <a:srcRect l="14690" t="9939" r="12041" b="12872"/>
          <a:stretch/>
        </p:blipFill>
        <p:spPr>
          <a:xfrm>
            <a:off x="968588" y="2063401"/>
            <a:ext cx="977030" cy="9018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845" y="3451594"/>
            <a:ext cx="1164919" cy="84008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038742" y="3600826"/>
            <a:ext cx="2043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Digital Identity</a:t>
            </a:r>
            <a:endParaRPr kumimoji="1" lang="zh-CN" altLang="en-US" sz="2400" dirty="0">
              <a:solidFill>
                <a:schemeClr val="accent6"/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/>
          <a:srcRect l="14511" t="9829" r="13434"/>
          <a:stretch/>
        </p:blipFill>
        <p:spPr>
          <a:xfrm>
            <a:off x="1112152" y="4801146"/>
            <a:ext cx="739037" cy="770713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051267" y="5043407"/>
            <a:ext cx="2938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Smart Contracts</a:t>
            </a:r>
            <a:endParaRPr kumimoji="1" lang="zh-CN" altLang="en-US" sz="2400" dirty="0">
              <a:solidFill>
                <a:schemeClr val="accent6"/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878667" y="2965276"/>
            <a:ext cx="397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+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856953" y="4437176"/>
            <a:ext cx="322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+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 flipV="1">
            <a:off x="4532244" y="3734227"/>
            <a:ext cx="529233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532244" y="3919340"/>
            <a:ext cx="529234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549031" y="2700539"/>
            <a:ext cx="2392471" cy="224627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5888862" y="3315389"/>
            <a:ext cx="17035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rPr>
              <a:t>Smart Economy</a:t>
            </a:r>
            <a:endParaRPr kumimoji="1" lang="zh-CN" altLang="en-US" sz="2800" dirty="0">
              <a:solidFill>
                <a:schemeClr val="bg1"/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683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6" grpId="0"/>
      <p:bldP spid="18" grpId="0"/>
      <p:bldP spid="19" grpId="0"/>
      <p:bldP spid="23" grpId="0" animBg="1"/>
      <p:bldP spid="24" grpId="0" animBg="1"/>
      <p:bldP spid="25" grpId="0" animBg="1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一种新的证券范式"/>
          <p:cNvSpPr txBox="1"/>
          <p:nvPr/>
        </p:nvSpPr>
        <p:spPr>
          <a:xfrm>
            <a:off x="980520" y="714974"/>
            <a:ext cx="740523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en-US" altLang="zh-CN" sz="2400" dirty="0">
                <a:latin typeface="MS PGothic" charset="-128"/>
                <a:ea typeface="MS PGothic" charset="-128"/>
                <a:cs typeface="MS PGothic" charset="-128"/>
              </a:rPr>
              <a:t>Why haven’t we entered the era of Smart Economy yet?</a:t>
            </a:r>
          </a:p>
        </p:txBody>
      </p:sp>
      <p:sp>
        <p:nvSpPr>
          <p:cNvPr id="9" name="一种新的证券范式">
            <a:extLst>
              <a:ext uri="{FF2B5EF4-FFF2-40B4-BE49-F238E27FC236}">
                <a16:creationId xmlns:a16="http://schemas.microsoft.com/office/drawing/2014/main" id="{50D17AB6-8A05-45F5-9B5D-DD7D17F9967C}"/>
              </a:ext>
            </a:extLst>
          </p:cNvPr>
          <p:cNvSpPr txBox="1"/>
          <p:nvPr/>
        </p:nvSpPr>
        <p:spPr>
          <a:xfrm>
            <a:off x="286449" y="2044496"/>
            <a:ext cx="7405230" cy="95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algn="just"/>
            <a:r>
              <a:rPr kumimoji="1" lang="en-US" altLang="zh-CN" sz="2800" dirty="0">
                <a:latin typeface="MS PGothic" charset="-128"/>
                <a:ea typeface="MS PGothic" charset="-128"/>
                <a:cs typeface="MS PGothic" charset="-128"/>
              </a:rPr>
              <a:t>How much would you use WhatsApp if you had to pay each time you sent a message?</a:t>
            </a:r>
            <a:endParaRPr kumimoji="1" lang="zh-CN" altLang="en-US" sz="2800" dirty="0"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15" name="一种新的证券范式">
            <a:extLst>
              <a:ext uri="{FF2B5EF4-FFF2-40B4-BE49-F238E27FC236}">
                <a16:creationId xmlns:a16="http://schemas.microsoft.com/office/drawing/2014/main" id="{C3D228BF-83D1-43A6-BDFF-AAE0DFE95DD2}"/>
              </a:ext>
            </a:extLst>
          </p:cNvPr>
          <p:cNvSpPr txBox="1"/>
          <p:nvPr/>
        </p:nvSpPr>
        <p:spPr>
          <a:xfrm>
            <a:off x="301648" y="3543910"/>
            <a:ext cx="8762974" cy="95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just"/>
            <a:r>
              <a:rPr lang="en-US" altLang="zh-CN" sz="2800" dirty="0">
                <a:latin typeface="MS PGothic" charset="-128"/>
                <a:ea typeface="MS PGothic" charset="-128"/>
                <a:cs typeface="MS PGothic" charset="-128"/>
              </a:rPr>
              <a:t>How much would you use Facebook if you had to </a:t>
            </a:r>
            <a:br>
              <a:rPr lang="en-US" altLang="zh-CN" sz="2800" dirty="0">
                <a:latin typeface="MS PGothic" charset="-128"/>
                <a:ea typeface="MS PGothic" charset="-128"/>
                <a:cs typeface="MS PGothic" charset="-128"/>
              </a:rPr>
            </a:br>
            <a:r>
              <a:rPr lang="en-US" altLang="zh-CN" sz="2800" dirty="0">
                <a:latin typeface="MS PGothic" charset="-128"/>
                <a:ea typeface="MS PGothic" charset="-128"/>
                <a:cs typeface="MS PGothic" charset="-128"/>
              </a:rPr>
              <a:t>pay each time you wanted to watch your friends updates?</a:t>
            </a:r>
          </a:p>
        </p:txBody>
      </p:sp>
      <p:sp>
        <p:nvSpPr>
          <p:cNvPr id="33" name="一种新的证券范式">
            <a:extLst>
              <a:ext uri="{FF2B5EF4-FFF2-40B4-BE49-F238E27FC236}">
                <a16:creationId xmlns:a16="http://schemas.microsoft.com/office/drawing/2014/main" id="{015EDB6E-91A0-43D1-96CD-4C02EF52A7C7}"/>
              </a:ext>
            </a:extLst>
          </p:cNvPr>
          <p:cNvSpPr txBox="1"/>
          <p:nvPr/>
        </p:nvSpPr>
        <p:spPr>
          <a:xfrm>
            <a:off x="1874236" y="5043324"/>
            <a:ext cx="6003235" cy="95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lang="en-US" altLang="zh-CN" sz="2800" b="1" dirty="0"/>
              <a:t>The above is how other blockchain platforms are structured today! </a:t>
            </a:r>
          </a:p>
        </p:txBody>
      </p:sp>
      <p:sp>
        <p:nvSpPr>
          <p:cNvPr id="34" name="矩形">
            <a:extLst>
              <a:ext uri="{FF2B5EF4-FFF2-40B4-BE49-F238E27FC236}">
                <a16:creationId xmlns:a16="http://schemas.microsoft.com/office/drawing/2014/main" id="{C9619DEE-B397-4F03-A157-ADFD5BF4C8A0}"/>
              </a:ext>
            </a:extLst>
          </p:cNvPr>
          <p:cNvSpPr/>
          <p:nvPr/>
        </p:nvSpPr>
        <p:spPr>
          <a:xfrm>
            <a:off x="73716" y="556988"/>
            <a:ext cx="212733" cy="900749"/>
          </a:xfrm>
          <a:prstGeom prst="rect">
            <a:avLst/>
          </a:prstGeom>
          <a:gradFill flip="none" rotWithShape="1">
            <a:gsLst>
              <a:gs pos="0">
                <a:srgbClr val="80B860"/>
              </a:gs>
              <a:gs pos="50000">
                <a:srgbClr val="6FB242"/>
              </a:gs>
              <a:gs pos="100000">
                <a:srgbClr val="61A236"/>
              </a:gs>
            </a:gsLst>
            <a:lin ang="5400000" scaled="1"/>
            <a:tileRect/>
          </a:gradFill>
          <a:ln w="12700">
            <a:miter lim="400000"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" name="矩形">
            <a:extLst>
              <a:ext uri="{FF2B5EF4-FFF2-40B4-BE49-F238E27FC236}">
                <a16:creationId xmlns:a16="http://schemas.microsoft.com/office/drawing/2014/main" id="{2F74A676-33B7-484C-811C-B680BE90DAD3}"/>
              </a:ext>
            </a:extLst>
          </p:cNvPr>
          <p:cNvSpPr/>
          <p:nvPr/>
        </p:nvSpPr>
        <p:spPr>
          <a:xfrm>
            <a:off x="359833" y="556988"/>
            <a:ext cx="124844" cy="900749"/>
          </a:xfrm>
          <a:prstGeom prst="rect">
            <a:avLst/>
          </a:prstGeom>
          <a:gradFill>
            <a:gsLst>
              <a:gs pos="0">
                <a:srgbClr val="80B860"/>
              </a:gs>
              <a:gs pos="50000">
                <a:srgbClr val="6FB242"/>
              </a:gs>
              <a:gs pos="100000">
                <a:srgbClr val="61A236"/>
              </a:gs>
            </a:gsLst>
            <a:lin ang="5400000"/>
          </a:gradFill>
          <a:ln w="12700">
            <a:miter lim="400000"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" name="矩形">
            <a:extLst>
              <a:ext uri="{FF2B5EF4-FFF2-40B4-BE49-F238E27FC236}">
                <a16:creationId xmlns:a16="http://schemas.microsoft.com/office/drawing/2014/main" id="{4FEA53AE-D950-46E5-AC7A-150061F0BD00}"/>
              </a:ext>
            </a:extLst>
          </p:cNvPr>
          <p:cNvSpPr/>
          <p:nvPr/>
        </p:nvSpPr>
        <p:spPr>
          <a:xfrm>
            <a:off x="558062" y="556988"/>
            <a:ext cx="36956" cy="900749"/>
          </a:xfrm>
          <a:prstGeom prst="rect">
            <a:avLst/>
          </a:prstGeom>
          <a:gradFill>
            <a:gsLst>
              <a:gs pos="0">
                <a:srgbClr val="80B860"/>
              </a:gs>
              <a:gs pos="50000">
                <a:srgbClr val="6FB242"/>
              </a:gs>
              <a:gs pos="100000">
                <a:srgbClr val="61A236"/>
              </a:gs>
            </a:gsLst>
            <a:lin ang="5400000"/>
          </a:gradFill>
          <a:ln w="12700">
            <a:miter lim="400000"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矩形">
            <a:extLst>
              <a:ext uri="{FF2B5EF4-FFF2-40B4-BE49-F238E27FC236}">
                <a16:creationId xmlns:a16="http://schemas.microsoft.com/office/drawing/2014/main" id="{B0826B62-A1EB-47AA-BE3C-392B408710C6}"/>
              </a:ext>
            </a:extLst>
          </p:cNvPr>
          <p:cNvSpPr/>
          <p:nvPr/>
        </p:nvSpPr>
        <p:spPr>
          <a:xfrm>
            <a:off x="668402" y="556988"/>
            <a:ext cx="12701" cy="900749"/>
          </a:xfrm>
          <a:prstGeom prst="rect">
            <a:avLst/>
          </a:prstGeom>
          <a:gradFill>
            <a:gsLst>
              <a:gs pos="0">
                <a:srgbClr val="80B860"/>
              </a:gs>
              <a:gs pos="50000">
                <a:srgbClr val="6FB242"/>
              </a:gs>
              <a:gs pos="100000">
                <a:srgbClr val="61A236"/>
              </a:gs>
            </a:gsLst>
            <a:lin ang="5400000"/>
          </a:gradFill>
          <a:ln w="12700">
            <a:miter lim="400000"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712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5401E-2745-423E-9FA3-D997D35C3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487" y="412162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bg2">
                    <a:lumMod val="50000"/>
                  </a:schemeClr>
                </a:solidFill>
                <a:latin typeface="MS PGothic" charset="-128"/>
                <a:ea typeface="MS PGothic" charset="-128"/>
                <a:cs typeface="MS PGothic" charset="-128"/>
              </a:rPr>
              <a:t>The problems with </a:t>
            </a:r>
            <a:r>
              <a:rPr lang="en-US" altLang="zh-CN" sz="4000" dirty="0" err="1">
                <a:solidFill>
                  <a:schemeClr val="bg2">
                    <a:lumMod val="50000"/>
                  </a:schemeClr>
                </a:solidFill>
                <a:latin typeface="MS PGothic" charset="-128"/>
                <a:ea typeface="MS PGothic" charset="-128"/>
                <a:cs typeface="MS PGothic" charset="-128"/>
              </a:rPr>
              <a:t>PoW</a:t>
            </a:r>
            <a:r>
              <a:rPr lang="en-US" altLang="zh-CN" sz="4000" dirty="0">
                <a:solidFill>
                  <a:schemeClr val="bg2">
                    <a:lumMod val="50000"/>
                  </a:schemeClr>
                </a:solidFill>
                <a:latin typeface="MS PGothic" charset="-128"/>
                <a:ea typeface="MS PGothic" charset="-128"/>
                <a:cs typeface="MS PGothic" charset="-128"/>
              </a:rPr>
              <a:t> and </a:t>
            </a:r>
            <a:r>
              <a:rPr lang="en-US" altLang="zh-CN" sz="4000" dirty="0" err="1">
                <a:solidFill>
                  <a:schemeClr val="bg2">
                    <a:lumMod val="50000"/>
                  </a:schemeClr>
                </a:solidFill>
                <a:latin typeface="MS PGothic" charset="-128"/>
                <a:ea typeface="MS PGothic" charset="-128"/>
                <a:cs typeface="MS PGothic" charset="-128"/>
              </a:rPr>
              <a:t>PoS</a:t>
            </a:r>
            <a:endParaRPr lang="zh-CN" altLang="zh-CN" sz="4000" dirty="0">
              <a:solidFill>
                <a:schemeClr val="bg2">
                  <a:lumMod val="50000"/>
                </a:schemeClr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6" name="矩形"/>
          <p:cNvSpPr/>
          <p:nvPr/>
        </p:nvSpPr>
        <p:spPr>
          <a:xfrm>
            <a:off x="73716" y="556988"/>
            <a:ext cx="212733" cy="900749"/>
          </a:xfrm>
          <a:prstGeom prst="rect">
            <a:avLst/>
          </a:prstGeom>
          <a:gradFill flip="none" rotWithShape="1">
            <a:gsLst>
              <a:gs pos="0">
                <a:srgbClr val="80B860"/>
              </a:gs>
              <a:gs pos="50000">
                <a:srgbClr val="6FB242"/>
              </a:gs>
              <a:gs pos="100000">
                <a:srgbClr val="61A236"/>
              </a:gs>
            </a:gsLst>
            <a:lin ang="5400000" scaled="1"/>
            <a:tileRect/>
          </a:gradFill>
          <a:ln w="12700">
            <a:miter lim="400000"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矩形"/>
          <p:cNvSpPr/>
          <p:nvPr/>
        </p:nvSpPr>
        <p:spPr>
          <a:xfrm>
            <a:off x="359833" y="556988"/>
            <a:ext cx="124844" cy="900749"/>
          </a:xfrm>
          <a:prstGeom prst="rect">
            <a:avLst/>
          </a:prstGeom>
          <a:gradFill>
            <a:gsLst>
              <a:gs pos="0">
                <a:srgbClr val="80B860"/>
              </a:gs>
              <a:gs pos="50000">
                <a:srgbClr val="6FB242"/>
              </a:gs>
              <a:gs pos="100000">
                <a:srgbClr val="61A236"/>
              </a:gs>
            </a:gsLst>
            <a:lin ang="5400000"/>
          </a:gradFill>
          <a:ln w="12700">
            <a:miter lim="400000"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矩形"/>
          <p:cNvSpPr/>
          <p:nvPr/>
        </p:nvSpPr>
        <p:spPr>
          <a:xfrm>
            <a:off x="558062" y="556988"/>
            <a:ext cx="36956" cy="900749"/>
          </a:xfrm>
          <a:prstGeom prst="rect">
            <a:avLst/>
          </a:prstGeom>
          <a:gradFill>
            <a:gsLst>
              <a:gs pos="0">
                <a:srgbClr val="80B860"/>
              </a:gs>
              <a:gs pos="50000">
                <a:srgbClr val="6FB242"/>
              </a:gs>
              <a:gs pos="100000">
                <a:srgbClr val="61A236"/>
              </a:gs>
            </a:gsLst>
            <a:lin ang="5400000"/>
          </a:gradFill>
          <a:ln w="12700">
            <a:miter lim="400000"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矩形"/>
          <p:cNvSpPr/>
          <p:nvPr/>
        </p:nvSpPr>
        <p:spPr>
          <a:xfrm>
            <a:off x="668402" y="556988"/>
            <a:ext cx="12701" cy="900749"/>
          </a:xfrm>
          <a:prstGeom prst="rect">
            <a:avLst/>
          </a:prstGeom>
          <a:gradFill>
            <a:gsLst>
              <a:gs pos="0">
                <a:srgbClr val="80B860"/>
              </a:gs>
              <a:gs pos="50000">
                <a:srgbClr val="6FB242"/>
              </a:gs>
              <a:gs pos="100000">
                <a:srgbClr val="61A236"/>
              </a:gs>
            </a:gsLst>
            <a:lin ang="5400000"/>
          </a:gradFill>
          <a:ln w="12700">
            <a:miter lim="400000"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矩形标注 4"/>
          <p:cNvSpPr/>
          <p:nvPr/>
        </p:nvSpPr>
        <p:spPr>
          <a:xfrm>
            <a:off x="201545" y="2705623"/>
            <a:ext cx="1451892" cy="1803748"/>
          </a:xfrm>
          <a:prstGeom prst="wedgeRectCallo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 creators are incentivized by economic rewards</a:t>
            </a:r>
            <a:endParaRPr kumimoji="1" lang="zh-CN" altLang="en-US" dirty="0"/>
          </a:p>
        </p:txBody>
      </p:sp>
      <p:sp>
        <p:nvSpPr>
          <p:cNvPr id="22" name="矩形标注 21"/>
          <p:cNvSpPr/>
          <p:nvPr/>
        </p:nvSpPr>
        <p:spPr>
          <a:xfrm>
            <a:off x="1779135" y="2705623"/>
            <a:ext cx="2254684" cy="1803748"/>
          </a:xfrm>
          <a:prstGeom prst="wedgeRectCallou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ysClr val="windowText" lastClr="000000"/>
              </a:solidFill>
            </a:endParaRPr>
          </a:p>
          <a:p>
            <a:r>
              <a:rPr lang="en-US" altLang="zh-CN" dirty="0">
                <a:solidFill>
                  <a:sysClr val="windowText" lastClr="000000"/>
                </a:solidFill>
              </a:rPr>
              <a:t>If a transaction do not include a transaction fee, then the block creators have no interest in resolving it.</a:t>
            </a:r>
          </a:p>
          <a:p>
            <a:pPr algn="ctr"/>
            <a:endParaRPr kumimoji="1" lang="zh-CN" altLang="en-US" dirty="0"/>
          </a:p>
        </p:txBody>
      </p:sp>
      <p:sp>
        <p:nvSpPr>
          <p:cNvPr id="27" name="矩形标注 26"/>
          <p:cNvSpPr/>
          <p:nvPr/>
        </p:nvSpPr>
        <p:spPr>
          <a:xfrm>
            <a:off x="4162819" y="2705623"/>
            <a:ext cx="2150738" cy="3247915"/>
          </a:xfrm>
          <a:prstGeom prst="wedgeRectCallo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/>
          </a:p>
          <a:p>
            <a:r>
              <a:rPr lang="en-US" altLang="zh-CN" dirty="0"/>
              <a:t>This is just how</a:t>
            </a:r>
            <a:r>
              <a:rPr lang="zh-CN" altLang="en-US" dirty="0"/>
              <a:t> </a:t>
            </a:r>
            <a:r>
              <a:rPr lang="en-US" altLang="zh-CN" dirty="0" err="1"/>
              <a:t>PoW</a:t>
            </a:r>
            <a:r>
              <a:rPr lang="zh-CN" altLang="en-US" dirty="0"/>
              <a:t> </a:t>
            </a:r>
            <a:r>
              <a:rPr lang="en-US" altLang="zh-CN" dirty="0"/>
              <a:t>and </a:t>
            </a:r>
            <a:r>
              <a:rPr lang="en-US" altLang="zh-CN" dirty="0" err="1"/>
              <a:t>PoS</a:t>
            </a:r>
            <a:r>
              <a:rPr lang="en-US" altLang="zh-CN" dirty="0"/>
              <a:t> has to be structured.</a:t>
            </a:r>
            <a:r>
              <a:rPr lang="zh-CN" altLang="en-US" dirty="0"/>
              <a:t> </a:t>
            </a:r>
            <a:r>
              <a:rPr lang="en-US" altLang="zh-CN" dirty="0"/>
              <a:t>If there is no economic reward in creating blocks, then there will be less nodes participating in the network, directly influencing network security.</a:t>
            </a:r>
          </a:p>
          <a:p>
            <a:pPr algn="ctr"/>
            <a:endParaRPr kumimoji="1" lang="zh-CN" altLang="en-US" dirty="0"/>
          </a:p>
        </p:txBody>
      </p:sp>
      <p:sp>
        <p:nvSpPr>
          <p:cNvPr id="28" name="矩形标注 27"/>
          <p:cNvSpPr/>
          <p:nvPr/>
        </p:nvSpPr>
        <p:spPr>
          <a:xfrm>
            <a:off x="6442557" y="1987826"/>
            <a:ext cx="2582173" cy="3965712"/>
          </a:xfrm>
          <a:prstGeom prst="wedgeRectCallou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This structure is however in direct conflict with the interest of decentralized applications.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chemeClr val="tx1"/>
                </a:solidFill>
              </a:rPr>
              <a:t>Many large scale applications need the transactions to be free of charge for the end user, while still ensuring stable service (transaction time). This will always be a conflict of interest for </a:t>
            </a:r>
            <a:r>
              <a:rPr lang="en-US" altLang="zh-CN" dirty="0" err="1">
                <a:solidFill>
                  <a:schemeClr val="tx1"/>
                </a:solidFill>
              </a:rPr>
              <a:t>PoW</a:t>
            </a:r>
            <a:r>
              <a:rPr lang="en-US" altLang="zh-CN" dirty="0">
                <a:solidFill>
                  <a:schemeClr val="tx1"/>
                </a:solidFill>
              </a:rPr>
              <a:t> and </a:t>
            </a:r>
            <a:r>
              <a:rPr lang="en-US" altLang="zh-CN" dirty="0" err="1">
                <a:solidFill>
                  <a:schemeClr val="tx1"/>
                </a:solidFill>
              </a:rPr>
              <a:t>PoS</a:t>
            </a:r>
            <a:r>
              <a:rPr lang="en-US" altLang="zh-CN" dirty="0">
                <a:solidFill>
                  <a:schemeClr val="tx1"/>
                </a:solidFill>
              </a:rPr>
              <a:t> systems.</a:t>
            </a:r>
            <a:endParaRPr kumimoji="1" lang="zh-CN" altLang="en-US" sz="1400" dirty="0"/>
          </a:p>
        </p:txBody>
      </p:sp>
      <p:sp>
        <p:nvSpPr>
          <p:cNvPr id="15" name="减 14"/>
          <p:cNvSpPr/>
          <p:nvPr/>
        </p:nvSpPr>
        <p:spPr>
          <a:xfrm>
            <a:off x="-110109" y="4988225"/>
            <a:ext cx="4377835" cy="427154"/>
          </a:xfrm>
          <a:prstGeom prst="mathMinus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减 28"/>
          <p:cNvSpPr/>
          <p:nvPr/>
        </p:nvSpPr>
        <p:spPr>
          <a:xfrm>
            <a:off x="-405776" y="1985376"/>
            <a:ext cx="6848334" cy="241393"/>
          </a:xfrm>
          <a:prstGeom prst="mathMinus">
            <a:avLst>
              <a:gd name="adj1" fmla="val 3602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72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" grpId="0" animBg="1"/>
      <p:bldP spid="27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5401E-2745-423E-9FA3-D997D35C3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486" y="412162"/>
            <a:ext cx="8352558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bg2">
                    <a:lumMod val="50000"/>
                  </a:schemeClr>
                </a:solidFill>
                <a:latin typeface="MS PGothic" charset="-128"/>
                <a:ea typeface="MS PGothic" charset="-128"/>
                <a:cs typeface="MS PGothic" charset="-128"/>
              </a:rPr>
              <a:t>NEO is created for large scale </a:t>
            </a:r>
            <a:r>
              <a:rPr lang="en-US" altLang="zh-CN" sz="4000" dirty="0" err="1">
                <a:solidFill>
                  <a:schemeClr val="bg2">
                    <a:lumMod val="50000"/>
                  </a:schemeClr>
                </a:solidFill>
                <a:latin typeface="MS PGothic" charset="-128"/>
                <a:ea typeface="MS PGothic" charset="-128"/>
                <a:cs typeface="MS PGothic" charset="-128"/>
              </a:rPr>
              <a:t>dApps</a:t>
            </a:r>
            <a:endParaRPr lang="zh-CN" altLang="zh-CN" sz="4000" dirty="0">
              <a:solidFill>
                <a:schemeClr val="bg2">
                  <a:lumMod val="50000"/>
                </a:schemeClr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6" name="矩形"/>
          <p:cNvSpPr/>
          <p:nvPr/>
        </p:nvSpPr>
        <p:spPr>
          <a:xfrm>
            <a:off x="73716" y="556988"/>
            <a:ext cx="212733" cy="900749"/>
          </a:xfrm>
          <a:prstGeom prst="rect">
            <a:avLst/>
          </a:prstGeom>
          <a:gradFill flip="none" rotWithShape="1">
            <a:gsLst>
              <a:gs pos="0">
                <a:srgbClr val="80B860"/>
              </a:gs>
              <a:gs pos="50000">
                <a:srgbClr val="6FB242"/>
              </a:gs>
              <a:gs pos="100000">
                <a:srgbClr val="61A236"/>
              </a:gs>
            </a:gsLst>
            <a:lin ang="5400000" scaled="1"/>
            <a:tileRect/>
          </a:gradFill>
          <a:ln w="12700">
            <a:miter lim="400000"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矩形"/>
          <p:cNvSpPr/>
          <p:nvPr/>
        </p:nvSpPr>
        <p:spPr>
          <a:xfrm>
            <a:off x="359833" y="556988"/>
            <a:ext cx="124844" cy="900749"/>
          </a:xfrm>
          <a:prstGeom prst="rect">
            <a:avLst/>
          </a:prstGeom>
          <a:gradFill>
            <a:gsLst>
              <a:gs pos="0">
                <a:srgbClr val="80B860"/>
              </a:gs>
              <a:gs pos="50000">
                <a:srgbClr val="6FB242"/>
              </a:gs>
              <a:gs pos="100000">
                <a:srgbClr val="61A236"/>
              </a:gs>
            </a:gsLst>
            <a:lin ang="5400000"/>
          </a:gradFill>
          <a:ln w="12700">
            <a:miter lim="400000"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矩形"/>
          <p:cNvSpPr/>
          <p:nvPr/>
        </p:nvSpPr>
        <p:spPr>
          <a:xfrm>
            <a:off x="558062" y="556988"/>
            <a:ext cx="36956" cy="900749"/>
          </a:xfrm>
          <a:prstGeom prst="rect">
            <a:avLst/>
          </a:prstGeom>
          <a:gradFill>
            <a:gsLst>
              <a:gs pos="0">
                <a:srgbClr val="80B860"/>
              </a:gs>
              <a:gs pos="50000">
                <a:srgbClr val="6FB242"/>
              </a:gs>
              <a:gs pos="100000">
                <a:srgbClr val="61A236"/>
              </a:gs>
            </a:gsLst>
            <a:lin ang="5400000"/>
          </a:gradFill>
          <a:ln w="12700">
            <a:miter lim="400000"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矩形"/>
          <p:cNvSpPr/>
          <p:nvPr/>
        </p:nvSpPr>
        <p:spPr>
          <a:xfrm>
            <a:off x="668402" y="556988"/>
            <a:ext cx="12701" cy="900749"/>
          </a:xfrm>
          <a:prstGeom prst="rect">
            <a:avLst/>
          </a:prstGeom>
          <a:gradFill>
            <a:gsLst>
              <a:gs pos="0">
                <a:srgbClr val="80B860"/>
              </a:gs>
              <a:gs pos="50000">
                <a:srgbClr val="6FB242"/>
              </a:gs>
              <a:gs pos="100000">
                <a:srgbClr val="61A236"/>
              </a:gs>
            </a:gsLst>
            <a:lin ang="5400000"/>
          </a:gradFill>
          <a:ln w="12700">
            <a:miter lim="400000"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直角三角形 3"/>
          <p:cNvSpPr/>
          <p:nvPr/>
        </p:nvSpPr>
        <p:spPr>
          <a:xfrm rot="16200000">
            <a:off x="2885553" y="2137823"/>
            <a:ext cx="2107768" cy="864289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直角三角形 15"/>
          <p:cNvSpPr/>
          <p:nvPr/>
        </p:nvSpPr>
        <p:spPr>
          <a:xfrm rot="10800000">
            <a:off x="1774852" y="3734766"/>
            <a:ext cx="2596727" cy="790956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直角三角形 16"/>
          <p:cNvSpPr/>
          <p:nvPr/>
        </p:nvSpPr>
        <p:spPr>
          <a:xfrm rot="5400000">
            <a:off x="3945056" y="4401050"/>
            <a:ext cx="2218925" cy="886357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直角三角形 17"/>
          <p:cNvSpPr/>
          <p:nvPr/>
        </p:nvSpPr>
        <p:spPr>
          <a:xfrm>
            <a:off x="4611340" y="2832189"/>
            <a:ext cx="2596727" cy="791663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312845" y="2080881"/>
            <a:ext cx="24024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S PGothic" charset="-128"/>
                <a:ea typeface="MS PGothic" charset="-128"/>
                <a:cs typeface="MS PGothic" charset="-128"/>
              </a:rPr>
              <a:t>No transaction fees.</a:t>
            </a:r>
            <a:br>
              <a:rPr lang="en-US" altLang="zh-CN" dirty="0">
                <a:latin typeface="MS PGothic" charset="-128"/>
                <a:ea typeface="MS PGothic" charset="-128"/>
                <a:cs typeface="MS PGothic" charset="-128"/>
              </a:rPr>
            </a:br>
            <a:r>
              <a:rPr lang="en-US" altLang="zh-CN" dirty="0">
                <a:latin typeface="MS PGothic" charset="-128"/>
                <a:ea typeface="MS PGothic" charset="-128"/>
                <a:cs typeface="MS PGothic" charset="-128"/>
              </a:rPr>
              <a:t>Initial 10 GAS fee is for free. Simple Smart Contracts can be run for free.</a:t>
            </a:r>
            <a:endParaRPr lang="sv-SE" altLang="zh-CN" dirty="0">
              <a:latin typeface="MS PGothic" charset="-128"/>
              <a:ea typeface="MS PGothic" charset="-128"/>
              <a:cs typeface="MS PGothic" charset="-128"/>
            </a:endParaRPr>
          </a:p>
          <a:p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4531050" y="1541425"/>
            <a:ext cx="41220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MS PGothic" charset="-128"/>
                <a:ea typeface="MS PGothic" charset="-128"/>
                <a:cs typeface="MS PGothic" charset="-128"/>
              </a:rPr>
              <a:t>Mainchain speeds</a:t>
            </a:r>
          </a:p>
          <a:p>
            <a:r>
              <a:rPr lang="en-US" altLang="zh-CN" dirty="0">
                <a:latin typeface="MS PGothic" charset="-128"/>
                <a:ea typeface="MS PGothic" charset="-128"/>
                <a:cs typeface="MS PGothic" charset="-128"/>
              </a:rPr>
              <a:t>NEO: 1000 – 10 000 </a:t>
            </a:r>
            <a:r>
              <a:rPr lang="en-US" altLang="zh-CN" dirty="0" err="1">
                <a:latin typeface="MS PGothic" charset="-128"/>
                <a:ea typeface="MS PGothic" charset="-128"/>
                <a:cs typeface="MS PGothic" charset="-128"/>
              </a:rPr>
              <a:t>tps</a:t>
            </a:r>
            <a:r>
              <a:rPr lang="en-US" altLang="zh-CN" dirty="0">
                <a:latin typeface="MS PGothic" charset="-128"/>
                <a:ea typeface="MS PGothic" charset="-128"/>
                <a:cs typeface="MS PGothic" charset="-128"/>
              </a:rPr>
              <a:t> (single core)</a:t>
            </a:r>
          </a:p>
          <a:p>
            <a:r>
              <a:rPr lang="en-US" altLang="zh-CN" dirty="0">
                <a:latin typeface="MS PGothic" charset="-128"/>
                <a:ea typeface="MS PGothic" charset="-128"/>
                <a:cs typeface="MS PGothic" charset="-128"/>
              </a:rPr>
              <a:t>BTC:</a:t>
            </a:r>
            <a:r>
              <a:rPr lang="zh-CN" altLang="en-US" dirty="0">
                <a:latin typeface="MS PGothic" charset="-128"/>
                <a:ea typeface="MS PGothic" charset="-128"/>
                <a:cs typeface="MS PGothic" charset="-128"/>
              </a:rPr>
              <a:t> </a:t>
            </a:r>
            <a:r>
              <a:rPr lang="en-US" altLang="zh-CN" dirty="0">
                <a:latin typeface="MS PGothic" charset="-128"/>
                <a:ea typeface="MS PGothic" charset="-128"/>
                <a:cs typeface="MS PGothic" charset="-128"/>
              </a:rPr>
              <a:t>3 - 4 </a:t>
            </a:r>
            <a:r>
              <a:rPr lang="en-US" altLang="zh-CN" dirty="0" err="1">
                <a:latin typeface="MS PGothic" charset="-128"/>
                <a:ea typeface="MS PGothic" charset="-128"/>
                <a:cs typeface="MS PGothic" charset="-128"/>
              </a:rPr>
              <a:t>tps</a:t>
            </a:r>
            <a:endParaRPr lang="en-US" altLang="zh-CN" dirty="0"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lang="en-US" altLang="zh-CN" dirty="0">
                <a:latin typeface="MS PGothic" charset="-128"/>
                <a:ea typeface="MS PGothic" charset="-128"/>
                <a:cs typeface="MS PGothic" charset="-128"/>
              </a:rPr>
              <a:t>ETH: 10 – 20 </a:t>
            </a:r>
            <a:r>
              <a:rPr lang="en-US" altLang="zh-CN" dirty="0" err="1">
                <a:latin typeface="MS PGothic" charset="-128"/>
                <a:ea typeface="MS PGothic" charset="-128"/>
                <a:cs typeface="MS PGothic" charset="-128"/>
              </a:rPr>
              <a:t>tps</a:t>
            </a:r>
            <a:endParaRPr lang="en-US" altLang="zh-CN" dirty="0">
              <a:latin typeface="MS PGothic" charset="-128"/>
              <a:ea typeface="MS PGothic" charset="-128"/>
              <a:cs typeface="MS PGothic" charset="-128"/>
            </a:endParaRPr>
          </a:p>
          <a:p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5461347" y="3679309"/>
            <a:ext cx="27860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S PGothic" charset="-128"/>
                <a:ea typeface="MS PGothic" charset="-128"/>
                <a:cs typeface="MS PGothic" charset="-128"/>
              </a:rPr>
              <a:t>More freedom to application developers to choose the business model that are most suitable to their business. Service and usage fees can be charged in any way </a:t>
            </a:r>
            <a:r>
              <a:rPr lang="en-US" altLang="zh-CN" dirty="0" err="1">
                <a:latin typeface="MS PGothic" charset="-128"/>
                <a:ea typeface="MS PGothic" charset="-128"/>
                <a:cs typeface="MS PGothic" charset="-128"/>
              </a:rPr>
              <a:t>offchain</a:t>
            </a:r>
            <a:r>
              <a:rPr lang="en-US" altLang="zh-CN" dirty="0">
                <a:latin typeface="MS PGothic" charset="-128"/>
                <a:ea typeface="MS PGothic" charset="-128"/>
                <a:cs typeface="MS PGothic" charset="-128"/>
              </a:rPr>
              <a:t>.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6809E66-7ACA-4A39-9E44-AEFD316E794F}"/>
              </a:ext>
            </a:extLst>
          </p:cNvPr>
          <p:cNvSpPr txBox="1"/>
          <p:nvPr/>
        </p:nvSpPr>
        <p:spPr>
          <a:xfrm>
            <a:off x="-138219" y="4486501"/>
            <a:ext cx="45097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>
                <a:latin typeface="MS PGothic" charset="-128"/>
                <a:ea typeface="MS PGothic" charset="-128"/>
                <a:cs typeface="MS PGothic" charset="-128"/>
              </a:rPr>
              <a:t>Confirmations needed</a:t>
            </a:r>
          </a:p>
          <a:p>
            <a:pPr algn="r"/>
            <a:r>
              <a:rPr lang="en-US" altLang="zh-CN" dirty="0">
                <a:latin typeface="MS PGothic" charset="-128"/>
                <a:ea typeface="MS PGothic" charset="-128"/>
                <a:cs typeface="MS PGothic" charset="-128"/>
              </a:rPr>
              <a:t>NEO: 1 and only 1</a:t>
            </a:r>
          </a:p>
          <a:p>
            <a:pPr algn="r"/>
            <a:r>
              <a:rPr lang="en-US" altLang="zh-CN" dirty="0">
                <a:latin typeface="MS PGothic" charset="-128"/>
                <a:ea typeface="MS PGothic" charset="-128"/>
                <a:cs typeface="MS PGothic" charset="-128"/>
              </a:rPr>
              <a:t>BTC:</a:t>
            </a:r>
            <a:r>
              <a:rPr lang="zh-CN" altLang="en-US" dirty="0">
                <a:latin typeface="MS PGothic" charset="-128"/>
                <a:ea typeface="MS PGothic" charset="-128"/>
                <a:cs typeface="MS PGothic" charset="-128"/>
              </a:rPr>
              <a:t> </a:t>
            </a:r>
            <a:r>
              <a:rPr lang="en-US" altLang="zh-CN" dirty="0">
                <a:latin typeface="MS PGothic" charset="-128"/>
                <a:ea typeface="MS PGothic" charset="-128"/>
                <a:cs typeface="MS PGothic" charset="-128"/>
              </a:rPr>
              <a:t>6+</a:t>
            </a:r>
          </a:p>
          <a:p>
            <a:pPr algn="r"/>
            <a:r>
              <a:rPr lang="en-US" altLang="zh-CN" dirty="0">
                <a:latin typeface="MS PGothic" charset="-128"/>
                <a:ea typeface="MS PGothic" charset="-128"/>
                <a:cs typeface="MS PGothic" charset="-128"/>
              </a:rPr>
              <a:t>ETH: 20+</a:t>
            </a:r>
          </a:p>
          <a:p>
            <a:pPr algn="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521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74895AEA-42DE-4897-9C69-699C929BBE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8255021"/>
              </p:ext>
            </p:extLst>
          </p:nvPr>
        </p:nvGraphicFramePr>
        <p:xfrm>
          <a:off x="1" y="857251"/>
          <a:ext cx="9144000" cy="51434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2325">
                  <a:extLst>
                    <a:ext uri="{9D8B030D-6E8A-4147-A177-3AD203B41FA5}">
                      <a16:colId xmlns:a16="http://schemas.microsoft.com/office/drawing/2014/main" val="2721289906"/>
                    </a:ext>
                  </a:extLst>
                </a:gridCol>
                <a:gridCol w="1279997">
                  <a:extLst>
                    <a:ext uri="{9D8B030D-6E8A-4147-A177-3AD203B41FA5}">
                      <a16:colId xmlns:a16="http://schemas.microsoft.com/office/drawing/2014/main" val="37075003"/>
                    </a:ext>
                  </a:extLst>
                </a:gridCol>
                <a:gridCol w="687027">
                  <a:extLst>
                    <a:ext uri="{9D8B030D-6E8A-4147-A177-3AD203B41FA5}">
                      <a16:colId xmlns:a16="http://schemas.microsoft.com/office/drawing/2014/main" val="2780371406"/>
                    </a:ext>
                  </a:extLst>
                </a:gridCol>
                <a:gridCol w="3555431">
                  <a:extLst>
                    <a:ext uri="{9D8B030D-6E8A-4147-A177-3AD203B41FA5}">
                      <a16:colId xmlns:a16="http://schemas.microsoft.com/office/drawing/2014/main" val="3382542268"/>
                    </a:ext>
                  </a:extLst>
                </a:gridCol>
                <a:gridCol w="1229220">
                  <a:extLst>
                    <a:ext uri="{9D8B030D-6E8A-4147-A177-3AD203B41FA5}">
                      <a16:colId xmlns:a16="http://schemas.microsoft.com/office/drawing/2014/main" val="2487947190"/>
                    </a:ext>
                  </a:extLst>
                </a:gridCol>
              </a:tblGrid>
              <a:tr h="258507">
                <a:tc>
                  <a:txBody>
                    <a:bodyPr/>
                    <a:lstStyle/>
                    <a:p>
                      <a:pPr algn="l" fontAlgn="b"/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手续费 </a:t>
                      </a:r>
                      <a:r>
                        <a:rPr lang="en-US" altLang="zh-CN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sv-SE" altLang="zh-CN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Gas]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手续费 </a:t>
                      </a:r>
                      <a:r>
                        <a:rPr lang="en-US" altLang="zh-CN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sv-SE" altLang="zh-CN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Gas]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960470070"/>
                  </a:ext>
                </a:extLst>
              </a:tr>
              <a:tr h="258507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Runtime.CheckWitness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0,2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OpCode.PUSH16 [or less]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0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451727690"/>
                  </a:ext>
                </a:extLst>
              </a:tr>
              <a:tr h="258507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Blockchain.GetHeader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0,1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OpCode.NOP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0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685969181"/>
                  </a:ext>
                </a:extLst>
              </a:tr>
              <a:tr h="258507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Blockchain.GetBlock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0,2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OpCode.APPCALL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0,01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355764258"/>
                  </a:ext>
                </a:extLst>
              </a:tr>
              <a:tr h="258507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Blockchain.GetTransaction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0,1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OpCode.TAILCALL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0,01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004753968"/>
                  </a:ext>
                </a:extLst>
              </a:tr>
              <a:tr h="258507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Blockchain.GetAccount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0,1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OpCode.SHA1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0,01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09876973"/>
                  </a:ext>
                </a:extLst>
              </a:tr>
              <a:tr h="240053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Blockchain.GetValidators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0,2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OpCode.SHA256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0,01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608925733"/>
                  </a:ext>
                </a:extLst>
              </a:tr>
              <a:tr h="258507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Blockchain.GetAsset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0,1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OpCode.HASH160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0,02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849478215"/>
                  </a:ext>
                </a:extLst>
              </a:tr>
              <a:tr h="258507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Blockchain.GetContract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0,1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OpCode.HASH256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0,02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087828411"/>
                  </a:ext>
                </a:extLst>
              </a:tr>
              <a:tr h="258507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Transaction.GetReferences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0,2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OpCode.CHECKSIG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0,1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599822341"/>
                  </a:ext>
                </a:extLst>
              </a:tr>
              <a:tr h="258507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Account.SetVotes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OpCode.CHECKMULTISIG [per signature]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0,1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666296498"/>
                  </a:ext>
                </a:extLst>
              </a:tr>
              <a:tr h="258507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Validator.Register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1000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其它（每行</a:t>
                      </a:r>
                      <a:r>
                        <a:rPr lang="sv-SE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OpCode</a:t>
                      </a:r>
                      <a:r>
                        <a:rPr lang="zh-CN" altLang="sv-SE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0,001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198840616"/>
                  </a:ext>
                </a:extLst>
              </a:tr>
              <a:tr h="258507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Asset.Create 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asset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5000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741797277"/>
                  </a:ext>
                </a:extLst>
              </a:tr>
              <a:tr h="258507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Asset.Renew 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asset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5000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518685885"/>
                  </a:ext>
                </a:extLst>
              </a:tr>
              <a:tr h="258507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Contract.Create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500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145474503"/>
                  </a:ext>
                </a:extLst>
              </a:tr>
              <a:tr h="258507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Contract.Migrate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500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008969686"/>
                  </a:ext>
                </a:extLst>
              </a:tr>
              <a:tr h="258507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Storage.Get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0,1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153100297"/>
                  </a:ext>
                </a:extLst>
              </a:tr>
              <a:tr h="258507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Storage.Put [per KB]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571434049"/>
                  </a:ext>
                </a:extLst>
              </a:tr>
              <a:tr h="258507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Storage.Delete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0,1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81087693"/>
                  </a:ext>
                </a:extLst>
              </a:tr>
              <a:tr h="25031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其它（每行</a:t>
                      </a:r>
                      <a:r>
                        <a:rPr lang="sv-SE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OpCode</a:t>
                      </a:r>
                      <a:r>
                        <a:rPr lang="zh-CN" altLang="sv-SE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0,001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28615214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F0F2F1FC-67C5-41DB-BB54-5FF6AFE9584B}"/>
              </a:ext>
            </a:extLst>
          </p:cNvPr>
          <p:cNvSpPr txBox="1"/>
          <p:nvPr/>
        </p:nvSpPr>
        <p:spPr>
          <a:xfrm>
            <a:off x="2275794" y="6206799"/>
            <a:ext cx="4592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docs.neo.org (tutorials on C#, Java and Python)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0794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"/>
          <p:cNvSpPr/>
          <p:nvPr/>
        </p:nvSpPr>
        <p:spPr>
          <a:xfrm>
            <a:off x="73716" y="556988"/>
            <a:ext cx="212733" cy="900749"/>
          </a:xfrm>
          <a:prstGeom prst="rect">
            <a:avLst/>
          </a:prstGeom>
          <a:gradFill flip="none" rotWithShape="1">
            <a:gsLst>
              <a:gs pos="0">
                <a:srgbClr val="80B860"/>
              </a:gs>
              <a:gs pos="50000">
                <a:srgbClr val="6FB242"/>
              </a:gs>
              <a:gs pos="100000">
                <a:srgbClr val="61A236"/>
              </a:gs>
            </a:gsLst>
            <a:lin ang="5400000" scaled="1"/>
            <a:tileRect/>
          </a:gradFill>
          <a:ln w="12700">
            <a:miter lim="400000"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矩形"/>
          <p:cNvSpPr/>
          <p:nvPr/>
        </p:nvSpPr>
        <p:spPr>
          <a:xfrm>
            <a:off x="359833" y="556988"/>
            <a:ext cx="124844" cy="900749"/>
          </a:xfrm>
          <a:prstGeom prst="rect">
            <a:avLst/>
          </a:prstGeom>
          <a:gradFill>
            <a:gsLst>
              <a:gs pos="0">
                <a:srgbClr val="80B860"/>
              </a:gs>
              <a:gs pos="50000">
                <a:srgbClr val="6FB242"/>
              </a:gs>
              <a:gs pos="100000">
                <a:srgbClr val="61A236"/>
              </a:gs>
            </a:gsLst>
            <a:lin ang="5400000"/>
          </a:gradFill>
          <a:ln w="12700">
            <a:miter lim="400000"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矩形"/>
          <p:cNvSpPr/>
          <p:nvPr/>
        </p:nvSpPr>
        <p:spPr>
          <a:xfrm>
            <a:off x="558062" y="556988"/>
            <a:ext cx="36956" cy="900749"/>
          </a:xfrm>
          <a:prstGeom prst="rect">
            <a:avLst/>
          </a:prstGeom>
          <a:gradFill>
            <a:gsLst>
              <a:gs pos="0">
                <a:srgbClr val="80B860"/>
              </a:gs>
              <a:gs pos="50000">
                <a:srgbClr val="6FB242"/>
              </a:gs>
              <a:gs pos="100000">
                <a:srgbClr val="61A236"/>
              </a:gs>
            </a:gsLst>
            <a:lin ang="5400000"/>
          </a:gradFill>
          <a:ln w="12700">
            <a:miter lim="400000"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矩形"/>
          <p:cNvSpPr/>
          <p:nvPr/>
        </p:nvSpPr>
        <p:spPr>
          <a:xfrm>
            <a:off x="668402" y="556988"/>
            <a:ext cx="12701" cy="900749"/>
          </a:xfrm>
          <a:prstGeom prst="rect">
            <a:avLst/>
          </a:prstGeom>
          <a:gradFill>
            <a:gsLst>
              <a:gs pos="0">
                <a:srgbClr val="80B860"/>
              </a:gs>
              <a:gs pos="50000">
                <a:srgbClr val="6FB242"/>
              </a:gs>
              <a:gs pos="100000">
                <a:srgbClr val="61A236"/>
              </a:gs>
            </a:gsLst>
            <a:lin ang="5400000"/>
          </a:gradFill>
          <a:ln w="12700">
            <a:miter lim="400000"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F9279A-7493-43EB-B28B-DB2E78E1C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893" y="0"/>
            <a:ext cx="6959107" cy="384742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10CF141-1ADD-4012-9269-EB4C8684E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78958"/>
            <a:ext cx="9144000" cy="287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996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5401E-2745-423E-9FA3-D997D35C3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487" y="412162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4000" dirty="0" err="1"/>
              <a:t>NeoX</a:t>
            </a:r>
            <a:r>
              <a:rPr lang="sv-SE" altLang="zh-CN" sz="4000" dirty="0"/>
              <a:t>: Allowing private-public chains</a:t>
            </a:r>
            <a:endParaRPr lang="zh-CN" altLang="zh-CN" sz="4000" dirty="0">
              <a:solidFill>
                <a:schemeClr val="bg2">
                  <a:lumMod val="50000"/>
                </a:schemeClr>
              </a:solidFill>
              <a:latin typeface="Verdana" panose="020B0604030504040204" pitchFamily="34" charset="0"/>
              <a:ea typeface="MS PGothic" charset="-128"/>
              <a:cs typeface="Verdana" panose="020B0604030504040204" pitchFamily="34" charset="0"/>
            </a:endParaRPr>
          </a:p>
        </p:txBody>
      </p:sp>
      <p:sp>
        <p:nvSpPr>
          <p:cNvPr id="6" name="矩形"/>
          <p:cNvSpPr/>
          <p:nvPr/>
        </p:nvSpPr>
        <p:spPr>
          <a:xfrm>
            <a:off x="73716" y="556988"/>
            <a:ext cx="212733" cy="900749"/>
          </a:xfrm>
          <a:prstGeom prst="rect">
            <a:avLst/>
          </a:prstGeom>
          <a:gradFill flip="none" rotWithShape="1">
            <a:gsLst>
              <a:gs pos="0">
                <a:srgbClr val="80B860"/>
              </a:gs>
              <a:gs pos="50000">
                <a:srgbClr val="6FB242"/>
              </a:gs>
              <a:gs pos="100000">
                <a:srgbClr val="61A236"/>
              </a:gs>
            </a:gsLst>
            <a:lin ang="5400000" scaled="1"/>
            <a:tileRect/>
          </a:gradFill>
          <a:ln w="12700">
            <a:miter lim="400000"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矩形"/>
          <p:cNvSpPr/>
          <p:nvPr/>
        </p:nvSpPr>
        <p:spPr>
          <a:xfrm>
            <a:off x="359833" y="556988"/>
            <a:ext cx="124844" cy="900749"/>
          </a:xfrm>
          <a:prstGeom prst="rect">
            <a:avLst/>
          </a:prstGeom>
          <a:gradFill>
            <a:gsLst>
              <a:gs pos="0">
                <a:srgbClr val="80B860"/>
              </a:gs>
              <a:gs pos="50000">
                <a:srgbClr val="6FB242"/>
              </a:gs>
              <a:gs pos="100000">
                <a:srgbClr val="61A236"/>
              </a:gs>
            </a:gsLst>
            <a:lin ang="5400000"/>
          </a:gradFill>
          <a:ln w="12700">
            <a:miter lim="400000"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矩形"/>
          <p:cNvSpPr/>
          <p:nvPr/>
        </p:nvSpPr>
        <p:spPr>
          <a:xfrm>
            <a:off x="558062" y="556988"/>
            <a:ext cx="36956" cy="900749"/>
          </a:xfrm>
          <a:prstGeom prst="rect">
            <a:avLst/>
          </a:prstGeom>
          <a:gradFill>
            <a:gsLst>
              <a:gs pos="0">
                <a:srgbClr val="80B860"/>
              </a:gs>
              <a:gs pos="50000">
                <a:srgbClr val="6FB242"/>
              </a:gs>
              <a:gs pos="100000">
                <a:srgbClr val="61A236"/>
              </a:gs>
            </a:gsLst>
            <a:lin ang="5400000"/>
          </a:gradFill>
          <a:ln w="12700">
            <a:miter lim="400000"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矩形"/>
          <p:cNvSpPr/>
          <p:nvPr/>
        </p:nvSpPr>
        <p:spPr>
          <a:xfrm>
            <a:off x="668402" y="556988"/>
            <a:ext cx="12701" cy="900749"/>
          </a:xfrm>
          <a:prstGeom prst="rect">
            <a:avLst/>
          </a:prstGeom>
          <a:gradFill>
            <a:gsLst>
              <a:gs pos="0">
                <a:srgbClr val="80B860"/>
              </a:gs>
              <a:gs pos="50000">
                <a:srgbClr val="6FB242"/>
              </a:gs>
              <a:gs pos="100000">
                <a:srgbClr val="61A236"/>
              </a:gs>
            </a:gsLst>
            <a:lin ang="5400000"/>
          </a:gradFill>
          <a:ln w="12700">
            <a:miter lim="400000"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6010F11B-E501-485C-A24F-41712E3EA056}"/>
              </a:ext>
            </a:extLst>
          </p:cNvPr>
          <p:cNvGraphicFramePr/>
          <p:nvPr>
            <p:extLst/>
          </p:nvPr>
        </p:nvGraphicFramePr>
        <p:xfrm>
          <a:off x="1430519" y="1979720"/>
          <a:ext cx="6282962" cy="4653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6" name="图片 15">
            <a:extLst>
              <a:ext uri="{FF2B5EF4-FFF2-40B4-BE49-F238E27FC236}">
                <a16:creationId xmlns:a16="http://schemas.microsoft.com/office/drawing/2014/main" id="{ED5F7507-95E9-4CAE-8614-1BFAE48819C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855" y="3855738"/>
            <a:ext cx="823949" cy="901599"/>
          </a:xfrm>
          <a:prstGeom prst="rect">
            <a:avLst/>
          </a:prstGeom>
        </p:spPr>
      </p:pic>
      <p:pic>
        <p:nvPicPr>
          <p:cNvPr id="5" name="图形 4" descr="银行">
            <a:extLst>
              <a:ext uri="{FF2B5EF4-FFF2-40B4-BE49-F238E27FC236}">
                <a16:creationId xmlns:a16="http://schemas.microsoft.com/office/drawing/2014/main" id="{5E814BA7-9BEE-4DF5-8082-C9F214F0523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83045" y="2817519"/>
            <a:ext cx="1222959" cy="1222959"/>
          </a:xfrm>
          <a:prstGeom prst="rect">
            <a:avLst/>
          </a:prstGeom>
        </p:spPr>
      </p:pic>
      <p:pic>
        <p:nvPicPr>
          <p:cNvPr id="11" name="图形 10" descr="建筑">
            <a:extLst>
              <a:ext uri="{FF2B5EF4-FFF2-40B4-BE49-F238E27FC236}">
                <a16:creationId xmlns:a16="http://schemas.microsoft.com/office/drawing/2014/main" id="{A5B23C92-2975-4024-A4FE-FF4ADC85223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531914" y="2817520"/>
            <a:ext cx="1222959" cy="1222959"/>
          </a:xfrm>
          <a:prstGeom prst="rect">
            <a:avLst/>
          </a:prstGeom>
        </p:spPr>
      </p:pic>
      <p:pic>
        <p:nvPicPr>
          <p:cNvPr id="14" name="图形 13" descr="建筑">
            <a:extLst>
              <a:ext uri="{FF2B5EF4-FFF2-40B4-BE49-F238E27FC236}">
                <a16:creationId xmlns:a16="http://schemas.microsoft.com/office/drawing/2014/main" id="{532A7A90-810A-4E04-A1CB-3CE5E454860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537661" y="4497183"/>
            <a:ext cx="1222959" cy="1222959"/>
          </a:xfrm>
          <a:prstGeom prst="rect">
            <a:avLst/>
          </a:prstGeom>
        </p:spPr>
      </p:pic>
      <p:pic>
        <p:nvPicPr>
          <p:cNvPr id="15" name="图形 14" descr="银行">
            <a:extLst>
              <a:ext uri="{FF2B5EF4-FFF2-40B4-BE49-F238E27FC236}">
                <a16:creationId xmlns:a16="http://schemas.microsoft.com/office/drawing/2014/main" id="{28F3ED37-8FB4-47D4-88AF-C69BC7ACE95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83045" y="4543490"/>
            <a:ext cx="1222959" cy="1222959"/>
          </a:xfrm>
          <a:prstGeom prst="rect">
            <a:avLst/>
          </a:prstGeom>
        </p:spPr>
      </p:pic>
      <p:pic>
        <p:nvPicPr>
          <p:cNvPr id="19" name="图形 18" descr="数据库">
            <a:extLst>
              <a:ext uri="{FF2B5EF4-FFF2-40B4-BE49-F238E27FC236}">
                <a16:creationId xmlns:a16="http://schemas.microsoft.com/office/drawing/2014/main" id="{EAD9C72B-6339-4435-9102-5136E88E677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74727" y="3033944"/>
            <a:ext cx="914400" cy="914400"/>
          </a:xfrm>
          <a:prstGeom prst="rect">
            <a:avLst/>
          </a:prstGeom>
        </p:spPr>
      </p:pic>
      <p:pic>
        <p:nvPicPr>
          <p:cNvPr id="21" name="图形 20" descr="数据库">
            <a:extLst>
              <a:ext uri="{FF2B5EF4-FFF2-40B4-BE49-F238E27FC236}">
                <a16:creationId xmlns:a16="http://schemas.microsoft.com/office/drawing/2014/main" id="{8BD08970-5BC9-4818-999B-3AD9ED535A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68507" y="4817353"/>
            <a:ext cx="914400" cy="914400"/>
          </a:xfrm>
          <a:prstGeom prst="rect">
            <a:avLst/>
          </a:prstGeom>
        </p:spPr>
      </p:pic>
      <p:pic>
        <p:nvPicPr>
          <p:cNvPr id="22" name="图形 21" descr="数据库">
            <a:extLst>
              <a:ext uri="{FF2B5EF4-FFF2-40B4-BE49-F238E27FC236}">
                <a16:creationId xmlns:a16="http://schemas.microsoft.com/office/drawing/2014/main" id="{582F9440-1D88-47EA-88ED-613562681DC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932543" y="3485095"/>
            <a:ext cx="556307" cy="556307"/>
          </a:xfrm>
          <a:prstGeom prst="rect">
            <a:avLst/>
          </a:prstGeom>
        </p:spPr>
      </p:pic>
      <p:pic>
        <p:nvPicPr>
          <p:cNvPr id="24" name="图形 23" descr="数据库">
            <a:extLst>
              <a:ext uri="{FF2B5EF4-FFF2-40B4-BE49-F238E27FC236}">
                <a16:creationId xmlns:a16="http://schemas.microsoft.com/office/drawing/2014/main" id="{90EE3B83-41DC-43B7-ACDD-352C1CF681E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932542" y="5154969"/>
            <a:ext cx="556307" cy="556307"/>
          </a:xfrm>
          <a:prstGeom prst="rect">
            <a:avLst/>
          </a:prstGeom>
        </p:spPr>
      </p:pic>
      <p:pic>
        <p:nvPicPr>
          <p:cNvPr id="25" name="图形 24" descr="数据库">
            <a:extLst>
              <a:ext uri="{FF2B5EF4-FFF2-40B4-BE49-F238E27FC236}">
                <a16:creationId xmlns:a16="http://schemas.microsoft.com/office/drawing/2014/main" id="{79039E36-0FDF-49F1-ACFC-6340AE7F58C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327817" y="2755790"/>
            <a:ext cx="556307" cy="556307"/>
          </a:xfrm>
          <a:prstGeom prst="rect">
            <a:avLst/>
          </a:prstGeom>
        </p:spPr>
      </p:pic>
      <p:pic>
        <p:nvPicPr>
          <p:cNvPr id="26" name="图形 25" descr="数据库">
            <a:extLst>
              <a:ext uri="{FF2B5EF4-FFF2-40B4-BE49-F238E27FC236}">
                <a16:creationId xmlns:a16="http://schemas.microsoft.com/office/drawing/2014/main" id="{D9BA6BE1-059B-46FA-9F7C-D221789247F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327817" y="4416419"/>
            <a:ext cx="556307" cy="556307"/>
          </a:xfrm>
          <a:prstGeom prst="rect">
            <a:avLst/>
          </a:prstGeom>
        </p:spPr>
      </p:pic>
      <p:pic>
        <p:nvPicPr>
          <p:cNvPr id="28" name="图形 27" descr="数据库">
            <a:extLst>
              <a:ext uri="{FF2B5EF4-FFF2-40B4-BE49-F238E27FC236}">
                <a16:creationId xmlns:a16="http://schemas.microsoft.com/office/drawing/2014/main" id="{3D7B6AF4-D512-49FC-819F-6A2A3270838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298212" y="1432022"/>
            <a:ext cx="676347" cy="676347"/>
          </a:xfrm>
          <a:prstGeom prst="rect">
            <a:avLst/>
          </a:prstGeom>
        </p:spPr>
      </p:pic>
      <p:pic>
        <p:nvPicPr>
          <p:cNvPr id="29" name="图形 28" descr="建筑">
            <a:extLst>
              <a:ext uri="{FF2B5EF4-FFF2-40B4-BE49-F238E27FC236}">
                <a16:creationId xmlns:a16="http://schemas.microsoft.com/office/drawing/2014/main" id="{AD0E01C2-D6C7-4138-AC07-D2BF8D09C6A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830175" y="1432022"/>
            <a:ext cx="676346" cy="676346"/>
          </a:xfrm>
          <a:prstGeom prst="rect">
            <a:avLst/>
          </a:prstGeom>
        </p:spPr>
      </p:pic>
      <p:pic>
        <p:nvPicPr>
          <p:cNvPr id="30" name="图形 29" descr="银行">
            <a:extLst>
              <a:ext uri="{FF2B5EF4-FFF2-40B4-BE49-F238E27FC236}">
                <a16:creationId xmlns:a16="http://schemas.microsoft.com/office/drawing/2014/main" id="{B3A21A57-FAFF-4CF0-966F-8349BB44D44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87560" y="5976803"/>
            <a:ext cx="676347" cy="67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11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10883</TotalTime>
  <Words>642</Words>
  <Application>Microsoft Office PowerPoint</Application>
  <PresentationFormat>On-screen Show (4:3)</PresentationFormat>
  <Paragraphs>135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等线</vt:lpstr>
      <vt:lpstr>Microsoft YaHei UI Light</vt:lpstr>
      <vt:lpstr>MS PGothic</vt:lpstr>
      <vt:lpstr>SimHei</vt:lpstr>
      <vt:lpstr>宋体</vt:lpstr>
      <vt:lpstr>Arial</vt:lpstr>
      <vt:lpstr>Calibri</vt:lpstr>
      <vt:lpstr>Calibri Light</vt:lpstr>
      <vt:lpstr>Verdana</vt:lpstr>
      <vt:lpstr>Office 主题​​</vt:lpstr>
      <vt:lpstr>PowerPoint Presentation</vt:lpstr>
      <vt:lpstr>About me</vt:lpstr>
      <vt:lpstr>What is NEO?</vt:lpstr>
      <vt:lpstr>PowerPoint Presentation</vt:lpstr>
      <vt:lpstr>The problems with PoW and PoS</vt:lpstr>
      <vt:lpstr>NEO is created for large scale dApps</vt:lpstr>
      <vt:lpstr>PowerPoint Presentation</vt:lpstr>
      <vt:lpstr>PowerPoint Presentation</vt:lpstr>
      <vt:lpstr>NeoX: Allowing private-public chains</vt:lpstr>
      <vt:lpstr> Summary</vt:lpstr>
      <vt:lpstr>Competition  www.neo.org/competition.html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Wake up, NEO...</dc:title>
  <dc:creator>malco</dc:creator>
  <cp:lastModifiedBy>Michael Herman</cp:lastModifiedBy>
  <cp:revision>258</cp:revision>
  <dcterms:created xsi:type="dcterms:W3CDTF">2017-09-19T06:46:40Z</dcterms:created>
  <dcterms:modified xsi:type="dcterms:W3CDTF">2018-02-16T13:09:16Z</dcterms:modified>
</cp:coreProperties>
</file>