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70" r:id="rId3"/>
    <p:sldId id="257" r:id="rId4"/>
    <p:sldId id="273" r:id="rId5"/>
    <p:sldId id="267" r:id="rId6"/>
    <p:sldId id="269" r:id="rId7"/>
    <p:sldId id="263" r:id="rId8"/>
    <p:sldId id="264" r:id="rId9"/>
    <p:sldId id="265" r:id="rId10"/>
    <p:sldId id="266" r:id="rId11"/>
    <p:sldId id="262" r:id="rId12"/>
    <p:sldId id="261" r:id="rId13"/>
    <p:sldId id="259" r:id="rId14"/>
    <p:sldId id="258" r:id="rId15"/>
    <p:sldId id="271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60"/>
  </p:normalViewPr>
  <p:slideViewPr>
    <p:cSldViewPr snapToGrid="0">
      <p:cViewPr varScale="1">
        <p:scale>
          <a:sx n="84" d="100"/>
          <a:sy n="84" d="100"/>
        </p:scale>
        <p:origin x="6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9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90DEF-B49A-4C32-BF69-0FB0639AEFC4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46408-908F-4CDD-BAC9-E252BF384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7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C956-D2D2-4E46-9E00-DE5CCAF63712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6766" y="6041362"/>
            <a:ext cx="4458179" cy="365125"/>
          </a:xfrm>
        </p:spPr>
        <p:txBody>
          <a:bodyPr/>
          <a:lstStyle/>
          <a:p>
            <a:r>
              <a:rPr lang="en-CA"/>
              <a:t>mwherman2000/neo-windocs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11A3C6-7FE6-457A-85FC-664908B0A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3" y="5697135"/>
            <a:ext cx="2160000" cy="9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3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16C3-E522-4309-9F74-1BAED254C440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85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E0BA-7C3A-4142-991F-56960E65C942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464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1205-46D3-4367-A0EE-2D1376EAAC90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73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3609-A642-491E-B3E1-677F48133A89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43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B025-D22D-4614-9BCD-B2A80D7F001B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602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1241-5952-4ABD-8BC3-A8DDE981FCB6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115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608E-E36A-4712-BD06-0625052E03A2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3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9452-8C12-42F6-9104-A9669BB1BEAD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46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3FFA-2A94-4601-97CA-FAD58DA7BBC6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86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FC2-07D2-4D4E-A540-B7E8D61F2874}" type="datetime1">
              <a:rPr lang="en-CA" smtClean="0"/>
              <a:t>2018-02-18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66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464B-D132-445A-B941-FB936F33E5E6}" type="datetime1">
              <a:rPr lang="en-CA" smtClean="0"/>
              <a:t>2018-02-18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518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7433-0132-4D66-898A-9CA085066A1A}" type="datetime1">
              <a:rPr lang="en-CA" smtClean="0"/>
              <a:t>2018-02-18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25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786C-AE03-4B09-98D7-C5569C114F34}" type="datetime1">
              <a:rPr lang="en-CA" smtClean="0"/>
              <a:t>2018-02-18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6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CBF5-E85E-4020-B9BE-19F6BE769472}" type="datetime1">
              <a:rPr lang="en-CA" smtClean="0"/>
              <a:t>2018-02-18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49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6931-DC35-4BA1-B985-D72FFA5F5F5E}" type="datetime1">
              <a:rPr lang="en-CA" smtClean="0"/>
              <a:t>2018-02-18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14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1F5D3-1FFE-4C9D-96EA-30A65B63EBBB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8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0h05c7e2(v=vs.110)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7C49-9E79-41DC-96A5-7659C7792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/>
              <a:t>Debugging NEO</a:t>
            </a:r>
            <a:br>
              <a:rPr lang="en-CA" dirty="0"/>
            </a:br>
            <a:r>
              <a:rPr lang="en-CA" dirty="0"/>
              <a:t>Accounts and Addresses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86B74-AA94-4119-B968-B82EE757F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44609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en-CA" dirty="0"/>
              <a:t>Michael Herman</a:t>
            </a:r>
          </a:p>
          <a:p>
            <a:pPr algn="ctr"/>
            <a:r>
              <a:rPr lang="en-CA" dirty="0"/>
              <a:t>mwherman2000/neo-</a:t>
            </a:r>
            <a:r>
              <a:rPr lang="en-CA" dirty="0" err="1"/>
              <a:t>windocs</a:t>
            </a:r>
            <a:r>
              <a:rPr lang="en-CA" dirty="0"/>
              <a:t> Project</a:t>
            </a:r>
          </a:p>
          <a:p>
            <a:pPr algn="ctr"/>
            <a:r>
              <a:rPr lang="en-CA" dirty="0"/>
              <a:t>neotoronto@outlook.com</a:t>
            </a:r>
          </a:p>
        </p:txBody>
      </p:sp>
    </p:spTree>
    <p:extLst>
      <p:ext uri="{BB962C8B-B14F-4D97-AF65-F5344CB8AC3E}">
        <p14:creationId xmlns:p14="http://schemas.microsoft.com/office/powerpoint/2010/main" val="351246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4E7F-F25C-4875-B748-DCD04B08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320800"/>
          </a:xfrm>
        </p:spPr>
        <p:txBody>
          <a:bodyPr>
            <a:normAutofit fontScale="90000"/>
          </a:bodyPr>
          <a:lstStyle/>
          <a:p>
            <a:r>
              <a:rPr lang="en-CA" dirty="0"/>
              <a:t>WIF checksum checking</a:t>
            </a:r>
            <a:br>
              <a:rPr lang="en-CA" dirty="0"/>
            </a:b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https://en.bitcoin.it/wiki/Wallet_import_format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CCB3-BD43-4178-B890-64A29C15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8257"/>
            <a:ext cx="10396050" cy="4809744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1 - Take the Wallet Import Format string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5HueCGU8rMjxEXxiPuD5BD_SAMPLE_PRIVATE_KEY_DO_NOT_IMPORT_ku4MkFqeZyd4dZ1jvhTVqvbTLvyTJ</a:t>
            </a:r>
          </a:p>
          <a:p>
            <a:r>
              <a:rPr lang="en-CA" dirty="0"/>
              <a:t>2 - Convert it to a byte string using Base58Check encoding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800C28FCA386C7A227600B2FE50B7CAE11E_SAMPLE_PRIVATE_KEY_DO_NOT_IMPORT_C86D3BF1FBE471BE89827E19D72AA1D507A5B8D</a:t>
            </a:r>
          </a:p>
          <a:p>
            <a:r>
              <a:rPr lang="en-CA" dirty="0"/>
              <a:t>3 - Drop the last 4 checksum bytes from the byte string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800C28FCA386C7A227600B2FE50B7CAE11EC86D3BF1FBE471BE89827E19D72AA1D</a:t>
            </a:r>
          </a:p>
          <a:p>
            <a:r>
              <a:rPr lang="en-CA" dirty="0"/>
              <a:t>3 - Perform SHA-256 hash on the shortened string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8147786C4D15106333BF278D71DADAF1079EF2D2440A4DDE37D747DED5403592</a:t>
            </a:r>
          </a:p>
          <a:p>
            <a:r>
              <a:rPr lang="en-CA" dirty="0"/>
              <a:t>4 - Perform SHA-256 hash on result of SHA-256 hash</a:t>
            </a:r>
            <a:br>
              <a:rPr lang="en-CA" dirty="0"/>
            </a:br>
            <a:br>
              <a:rPr lang="en-CA" dirty="0"/>
            </a:br>
            <a:r>
              <a:rPr lang="en-CA" dirty="0"/>
              <a:t>507A5B8DFED0FC6FE8801743720CEDEC06AA5C6FCA72B07C49964492FB98A714</a:t>
            </a:r>
          </a:p>
          <a:p>
            <a:r>
              <a:rPr lang="en-CA" dirty="0"/>
              <a:t>5 - Take the first 4 bytes of the second SHA-256 hash, this is the checksum</a:t>
            </a:r>
            <a:br>
              <a:rPr lang="en-CA" dirty="0"/>
            </a:br>
            <a:br>
              <a:rPr lang="en-CA" dirty="0"/>
            </a:br>
            <a:r>
              <a:rPr lang="en-CA" dirty="0"/>
              <a:t>507A5B8D</a:t>
            </a:r>
          </a:p>
          <a:p>
            <a:r>
              <a:rPr lang="en-CA" dirty="0"/>
              <a:t>6 - Make sure it is the same, as the last 4 bytes from point 2</a:t>
            </a:r>
            <a:br>
              <a:rPr lang="en-CA" dirty="0"/>
            </a:br>
            <a:br>
              <a:rPr lang="en-CA" dirty="0"/>
            </a:br>
            <a:r>
              <a:rPr lang="en-CA" dirty="0"/>
              <a:t>507A5B8D</a:t>
            </a:r>
          </a:p>
          <a:p>
            <a:r>
              <a:rPr lang="en-CA" dirty="0"/>
              <a:t>7 - If they are, and the byte string from point 2 starts with 0x80 (0xef for </a:t>
            </a:r>
            <a:r>
              <a:rPr lang="en-CA" dirty="0" err="1"/>
              <a:t>testnet</a:t>
            </a:r>
            <a:r>
              <a:rPr lang="en-CA" dirty="0"/>
              <a:t> addresses), then there is no error.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E47D8-3973-493D-8A39-D859A6CD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F948D-6DC7-4290-B033-4A230919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46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2000-928E-46DC-A144-CAB3E982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081850" cy="1320800"/>
          </a:xfrm>
        </p:spPr>
        <p:txBody>
          <a:bodyPr/>
          <a:lstStyle/>
          <a:p>
            <a:r>
              <a:rPr lang="en-CA" dirty="0"/>
              <a:t>NEO Account Addresses, Keys and Key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C738-FF39-435C-9972-3A3F69D77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1"/>
            <a:ext cx="11383602" cy="4968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Description			Length (Bin/Hex)			Examples (Bold Lengths)</a:t>
            </a:r>
          </a:p>
          <a:p>
            <a:pPr marL="0" indent="0">
              <a:buNone/>
            </a:pPr>
            <a:r>
              <a:rPr lang="en-CA" dirty="0"/>
              <a:t>WIF1				(</a:t>
            </a:r>
            <a:r>
              <a:rPr lang="en-CA" b="1" dirty="0"/>
              <a:t>52</a:t>
            </a:r>
            <a:r>
              <a:rPr lang="en-CA" dirty="0"/>
              <a:t>/104)	L3f7C21q4Mu5FzZsDuCMeHqwJ1apHYCrwzU2821p1opaM43BAMKo</a:t>
            </a:r>
          </a:p>
          <a:p>
            <a:pPr marL="0" indent="0">
              <a:buNone/>
            </a:pPr>
            <a:r>
              <a:rPr lang="en-CA" dirty="0"/>
              <a:t>WIF1Address			(</a:t>
            </a:r>
            <a:r>
              <a:rPr lang="en-CA" b="1" dirty="0"/>
              <a:t>34</a:t>
            </a:r>
            <a:r>
              <a:rPr lang="en-CA" dirty="0"/>
              <a:t>/68)	AcCHoikUq9cP6SMESHufCEMwADJNcTwnAv</a:t>
            </a:r>
          </a:p>
          <a:p>
            <a:pPr marL="0" indent="0">
              <a:buNone/>
            </a:pPr>
            <a:r>
              <a:rPr lang="en-CA" dirty="0"/>
              <a:t>WIF1PublicKeyHex		(33/</a:t>
            </a:r>
            <a:r>
              <a:rPr lang="en-CA" b="1" dirty="0"/>
              <a:t>66</a:t>
            </a:r>
            <a:r>
              <a:rPr lang="en-CA" dirty="0"/>
              <a:t>)	02c44534465c8b21f659eba5708e69edae1ddd6f8cd63004095f8e39493cf54e82</a:t>
            </a:r>
          </a:p>
          <a:p>
            <a:pPr marL="0" indent="0">
              <a:buNone/>
            </a:pPr>
            <a:r>
              <a:rPr lang="en-US" dirty="0"/>
              <a:t>WIF1PrivateKeyHex	(32/</a:t>
            </a:r>
            <a:r>
              <a:rPr lang="en-US" b="1" dirty="0"/>
              <a:t>64</a:t>
            </a:r>
            <a:r>
              <a:rPr lang="en-US" dirty="0"/>
              <a:t>)	c016e1c8a193cc1a28a15464106b91b52727547a3a36f40a8bfebd9933d1963c</a:t>
            </a:r>
          </a:p>
          <a:p>
            <a:pPr marL="0" indent="0">
              <a:buNone/>
            </a:pPr>
            <a:r>
              <a:rPr lang="en-CA" dirty="0"/>
              <a:t>WIF1AddressScriptHash	(20/</a:t>
            </a:r>
            <a:r>
              <a:rPr lang="en-CA" b="1" dirty="0"/>
              <a:t>40</a:t>
            </a:r>
            <a:r>
              <a:rPr lang="en-CA" dirty="0"/>
              <a:t>)	e000aa6a0ab08af8aa78b19d481e5b5c40d8be0e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  <a:p>
            <a:pPr marL="0" indent="0">
              <a:buNone/>
            </a:pPr>
            <a:r>
              <a:rPr lang="en-CA" dirty="0"/>
              <a:t>WIF2				(</a:t>
            </a:r>
            <a:r>
              <a:rPr lang="en-CA" b="1" dirty="0"/>
              <a:t>52</a:t>
            </a:r>
            <a:r>
              <a:rPr lang="en-CA" dirty="0"/>
              <a:t>/104)	KxDgvEKzgSBPPfuVfw67oPQBSjidEiqTHURKSDL1R7yGaGYAeYnr</a:t>
            </a:r>
          </a:p>
          <a:p>
            <a:pPr marL="0" indent="0">
              <a:buNone/>
            </a:pPr>
            <a:r>
              <a:rPr lang="en-CA" dirty="0"/>
              <a:t>WIF2Address			(</a:t>
            </a:r>
            <a:r>
              <a:rPr lang="en-CA" b="1" dirty="0"/>
              <a:t>34</a:t>
            </a:r>
            <a:r>
              <a:rPr lang="en-CA" dirty="0"/>
              <a:t>/68)	AK2nJJpJr6o664CWJKi1QRXjqeic2zRp8y</a:t>
            </a:r>
          </a:p>
          <a:p>
            <a:pPr marL="0" indent="0">
              <a:buNone/>
            </a:pPr>
            <a:r>
              <a:rPr lang="en-US" dirty="0"/>
              <a:t>WIF2PublicKeyHex		(33/</a:t>
            </a:r>
            <a:r>
              <a:rPr lang="en-US" b="1" dirty="0"/>
              <a:t>66</a:t>
            </a:r>
            <a:r>
              <a:rPr lang="en-US" dirty="0"/>
              <a:t>)	031a6c6fbbdf02ca351745fa86b9ba5a9452d785ac4f7fc2b7548ca2a46c4fcf4a</a:t>
            </a:r>
          </a:p>
          <a:p>
            <a:pPr marL="0" indent="0">
              <a:buNone/>
            </a:pPr>
            <a:r>
              <a:rPr lang="en-CA" dirty="0"/>
              <a:t>WIF2PrivateKeyHex	(32/</a:t>
            </a:r>
            <a:r>
              <a:rPr lang="en-CA" b="1" dirty="0"/>
              <a:t>64</a:t>
            </a:r>
            <a:r>
              <a:rPr lang="en-CA" dirty="0"/>
              <a:t>)	1dd37fba80fec4e6a6f13fd708d8dcb3b29def768017052f6c930fa1c5d90bbb</a:t>
            </a:r>
          </a:p>
          <a:p>
            <a:pPr marL="0" indent="0">
              <a:buNone/>
            </a:pPr>
            <a:r>
              <a:rPr lang="en-CA" dirty="0"/>
              <a:t>WIF2AddressScriptHash	(20/</a:t>
            </a:r>
            <a:r>
              <a:rPr lang="en-CA" b="1" dirty="0"/>
              <a:t>40</a:t>
            </a:r>
            <a:r>
              <a:rPr lang="en-CA" dirty="0"/>
              <a:t>)	23ba2703c53263e8d6e522dc32203339dcd8eee9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TxID</a:t>
            </a:r>
            <a:r>
              <a:rPr lang="en-CA" dirty="0"/>
              <a:t>, </a:t>
            </a:r>
            <a:r>
              <a:rPr lang="en-CA" dirty="0" err="1"/>
              <a:t>AssetID</a:t>
            </a:r>
            <a:r>
              <a:rPr lang="en-CA" dirty="0"/>
              <a:t>			(32/</a:t>
            </a:r>
            <a:r>
              <a:rPr lang="en-CA" b="1" dirty="0"/>
              <a:t>64</a:t>
            </a:r>
            <a:r>
              <a:rPr lang="en-CA" dirty="0"/>
              <a:t>)	687b68a1159429dc558e4fc7590e391d52f1ef79a12922f941daa37c00334ec5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5D4D3-36FE-42FB-BDAD-4ED5D20B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A84C0-DEBB-43DA-BE16-89E60FCB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661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400C9E-586A-4037-A5FF-FD7D3C03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64A26-3441-4ACD-810F-E0785775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ADBD2-F8A8-4FC9-BD81-F6C02637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19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5CA8637-D89E-4568-B229-C797739EA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75"/>
            <a:ext cx="12192000" cy="66230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AAA2E4-7DE6-46B6-BCA9-3836CA9129D7}"/>
              </a:ext>
            </a:extLst>
          </p:cNvPr>
          <p:cNvSpPr/>
          <p:nvPr/>
        </p:nvSpPr>
        <p:spPr>
          <a:xfrm>
            <a:off x="3520440" y="1947672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C501-AC1E-49C9-83E4-3B517C23612E}"/>
              </a:ext>
            </a:extLst>
          </p:cNvPr>
          <p:cNvSpPr/>
          <p:nvPr/>
        </p:nvSpPr>
        <p:spPr>
          <a:xfrm>
            <a:off x="3520440" y="5117592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5D038B-E1C9-47FB-8AF6-152AA7456239}"/>
              </a:ext>
            </a:extLst>
          </p:cNvPr>
          <p:cNvSpPr/>
          <p:nvPr/>
        </p:nvSpPr>
        <p:spPr>
          <a:xfrm>
            <a:off x="3520440" y="5946648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A73DE-3AF3-454E-8345-B5A3E5A7A8D5}"/>
              </a:ext>
            </a:extLst>
          </p:cNvPr>
          <p:cNvSpPr/>
          <p:nvPr/>
        </p:nvSpPr>
        <p:spPr>
          <a:xfrm>
            <a:off x="3520440" y="1450848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C06EC0-04D8-4F3A-98B8-E0CBC494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28FB06-08F4-4319-AE3A-87636013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94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BDB34F-E6FE-40DD-B71A-B18D44714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952500"/>
            <a:ext cx="9220200" cy="4953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B475E-F2FB-43A6-A6FC-ABBDE450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493FB-4E60-4541-AC58-2B893E20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39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178E48-90B3-4265-ABD3-E28911776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523875"/>
            <a:ext cx="8572500" cy="58102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E1D7A-D0CD-4F22-BD22-7B0F3101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B158A-9E27-4E7C-B612-5D3B222B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72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58C3EE-A513-4860-9D5C-6ABCEB65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80" y="0"/>
            <a:ext cx="10701639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FE693-2B79-4A2C-85B3-08B4183A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A6567-C330-4056-88AC-74035864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86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18A4-8C46-4CE9-AB44-F26A6B05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320800"/>
          </a:xfrm>
        </p:spPr>
        <p:txBody>
          <a:bodyPr>
            <a:normAutofit/>
          </a:bodyPr>
          <a:lstStyle/>
          <a:p>
            <a:r>
              <a:rPr lang="en-US" dirty="0" err="1"/>
              <a:t>Runtime.CheckWitness</a:t>
            </a:r>
            <a:r>
              <a:rPr lang="en-US" dirty="0"/>
              <a:t>(</a:t>
            </a:r>
            <a:r>
              <a:rPr lang="en-US" dirty="0" err="1"/>
              <a:t>addressScriptHash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8A81-0961-4B55-9362-868316E86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776"/>
            <a:ext cx="10231458" cy="50932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private static bool Register(string </a:t>
            </a:r>
            <a:r>
              <a:rPr lang="en-CA" b="1" dirty="0" err="1">
                <a:latin typeface="Lucida Console" panose="020B0609040504020204" pitchFamily="49" charset="0"/>
              </a:rPr>
              <a:t>domainName</a:t>
            </a:r>
            <a:r>
              <a:rPr lang="en-CA" b="1" dirty="0">
                <a:latin typeface="Lucida Console" panose="020B0609040504020204" pitchFamily="49" charset="0"/>
              </a:rPr>
              <a:t>, byte[] </a:t>
            </a:r>
            <a:r>
              <a:rPr lang="en-CA" b="1" dirty="0" err="1">
                <a:latin typeface="Lucida Console" panose="020B0609040504020204" pitchFamily="49" charset="0"/>
              </a:rPr>
              <a:t>ownerScriptHash</a:t>
            </a:r>
            <a:r>
              <a:rPr lang="en-CA" b="1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Lucida Console" panose="020B0609040504020204" pitchFamily="49" charset="0"/>
              </a:rPr>
              <a:t>    if (!</a:t>
            </a:r>
            <a:r>
              <a:rPr lang="en-US" b="1" dirty="0" err="1">
                <a:latin typeface="Lucida Console" panose="020B0609040504020204" pitchFamily="49" charset="0"/>
              </a:rPr>
              <a:t>Runtime.CheckWitness</a:t>
            </a:r>
            <a:r>
              <a:rPr lang="en-US" b="1" dirty="0">
                <a:latin typeface="Lucida Console" panose="020B0609040504020204" pitchFamily="49" charset="0"/>
              </a:rPr>
              <a:t>(</a:t>
            </a:r>
            <a:r>
              <a:rPr lang="en-CA" b="1" dirty="0" err="1">
                <a:latin typeface="Lucida Console" panose="020B0609040504020204" pitchFamily="49" charset="0"/>
              </a:rPr>
              <a:t>ownerScriptHash</a:t>
            </a:r>
            <a:r>
              <a:rPr lang="en-US" b="1" dirty="0">
                <a:latin typeface="Lucida Console" panose="020B0609040504020204" pitchFamily="49" charset="0"/>
              </a:rPr>
              <a:t>)) return false;</a:t>
            </a:r>
          </a:p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    byte[] entry = </a:t>
            </a:r>
            <a:r>
              <a:rPr lang="en-CA" b="1" dirty="0" err="1">
                <a:latin typeface="Lucida Console" panose="020B0609040504020204" pitchFamily="49" charset="0"/>
              </a:rPr>
              <a:t>Storage.Get</a:t>
            </a:r>
            <a:r>
              <a:rPr lang="en-CA" b="1" dirty="0">
                <a:latin typeface="Lucida Console" panose="020B0609040504020204" pitchFamily="49" charset="0"/>
              </a:rPr>
              <a:t>(</a:t>
            </a:r>
            <a:r>
              <a:rPr lang="en-CA" b="1" dirty="0" err="1">
                <a:latin typeface="Lucida Console" panose="020B0609040504020204" pitchFamily="49" charset="0"/>
              </a:rPr>
              <a:t>Storage.CurrentContext</a:t>
            </a:r>
            <a:r>
              <a:rPr lang="en-CA" b="1" dirty="0">
                <a:latin typeface="Lucida Console" panose="020B0609040504020204" pitchFamily="49" charset="0"/>
              </a:rPr>
              <a:t>, </a:t>
            </a:r>
            <a:r>
              <a:rPr lang="en-CA" b="1" dirty="0" err="1">
                <a:latin typeface="Lucida Console" panose="020B0609040504020204" pitchFamily="49" charset="0"/>
              </a:rPr>
              <a:t>domainName</a:t>
            </a:r>
            <a:r>
              <a:rPr lang="en-CA" b="1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Lucida Console" panose="020B0609040504020204" pitchFamily="49" charset="0"/>
              </a:rPr>
              <a:t>    if (</a:t>
            </a:r>
            <a:r>
              <a:rPr lang="en-CA" b="1" dirty="0">
                <a:latin typeface="Lucida Console" panose="020B0609040504020204" pitchFamily="49" charset="0"/>
              </a:rPr>
              <a:t>entry</a:t>
            </a:r>
            <a:r>
              <a:rPr lang="en-US" b="1" dirty="0">
                <a:latin typeface="Lucida Console" panose="020B0609040504020204" pitchFamily="49" charset="0"/>
              </a:rPr>
              <a:t> != null) return false;</a:t>
            </a:r>
          </a:p>
          <a:p>
            <a:pPr marL="0" indent="0">
              <a:buNone/>
            </a:pPr>
            <a:r>
              <a:rPr lang="en-US" b="1" dirty="0">
                <a:latin typeface="Lucida Console" panose="020B0609040504020204" pitchFamily="49" charset="0"/>
              </a:rPr>
              <a:t>    </a:t>
            </a:r>
            <a:r>
              <a:rPr lang="en-US" b="1" dirty="0" err="1">
                <a:latin typeface="Lucida Console" panose="020B0609040504020204" pitchFamily="49" charset="0"/>
              </a:rPr>
              <a:t>Storage.Put</a:t>
            </a:r>
            <a:r>
              <a:rPr lang="en-US" b="1" dirty="0">
                <a:latin typeface="Lucida Console" panose="020B0609040504020204" pitchFamily="49" charset="0"/>
              </a:rPr>
              <a:t>(</a:t>
            </a:r>
            <a:r>
              <a:rPr lang="en-US" b="1" dirty="0" err="1">
                <a:latin typeface="Lucida Console" panose="020B0609040504020204" pitchFamily="49" charset="0"/>
              </a:rPr>
              <a:t>Storage.CurrentContext</a:t>
            </a:r>
            <a:r>
              <a:rPr lang="en-US" b="1" dirty="0">
                <a:latin typeface="Lucida Console" panose="020B0609040504020204" pitchFamily="49" charset="0"/>
              </a:rPr>
              <a:t>, </a:t>
            </a:r>
            <a:r>
              <a:rPr lang="en-CA" b="1" dirty="0" err="1">
                <a:latin typeface="Lucida Console" panose="020B0609040504020204" pitchFamily="49" charset="0"/>
              </a:rPr>
              <a:t>domainName</a:t>
            </a:r>
            <a:r>
              <a:rPr lang="en-US" b="1" dirty="0">
                <a:latin typeface="Lucida Console" panose="020B0609040504020204" pitchFamily="49" charset="0"/>
              </a:rPr>
              <a:t>, </a:t>
            </a:r>
            <a:r>
              <a:rPr lang="en-CA" b="1" dirty="0" err="1">
                <a:latin typeface="Lucida Console" panose="020B0609040504020204" pitchFamily="49" charset="0"/>
              </a:rPr>
              <a:t>ownerScriptHash</a:t>
            </a:r>
            <a:r>
              <a:rPr lang="en-US" b="1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}</a:t>
            </a:r>
          </a:p>
          <a:p>
            <a:r>
              <a:rPr lang="en-CA" dirty="0"/>
              <a:t>The semantics of the </a:t>
            </a:r>
            <a:r>
              <a:rPr lang="en-CA" b="1" dirty="0" err="1">
                <a:latin typeface="Lucida Console" panose="020B0609040504020204" pitchFamily="49" charset="0"/>
              </a:rPr>
              <a:t>CheckWitness</a:t>
            </a:r>
            <a:r>
              <a:rPr lang="en-CA" b="1" dirty="0">
                <a:latin typeface="Lucida Console" panose="020B0609040504020204" pitchFamily="49" charset="0"/>
              </a:rPr>
              <a:t>()</a:t>
            </a:r>
            <a:r>
              <a:rPr lang="en-CA" b="1" dirty="0"/>
              <a:t> </a:t>
            </a:r>
            <a:r>
              <a:rPr lang="en-CA" dirty="0"/>
              <a:t>call in the above </a:t>
            </a:r>
            <a:r>
              <a:rPr lang="en-CA" b="1" dirty="0">
                <a:latin typeface="Lucida Console" panose="020B0609040504020204" pitchFamily="49" charset="0"/>
              </a:rPr>
              <a:t>Register()</a:t>
            </a:r>
            <a:r>
              <a:rPr lang="en-CA" b="1" dirty="0"/>
              <a:t> </a:t>
            </a:r>
            <a:r>
              <a:rPr lang="en-CA" dirty="0"/>
              <a:t>function are: </a:t>
            </a:r>
          </a:p>
          <a:p>
            <a:pPr lvl="1"/>
            <a:r>
              <a:rPr lang="en-CA" dirty="0"/>
              <a:t>If the invoking caller doesn’t match the </a:t>
            </a:r>
            <a:r>
              <a:rPr lang="en-CA" dirty="0" err="1">
                <a:latin typeface="Lucida Console" panose="020B0609040504020204" pitchFamily="49" charset="0"/>
              </a:rPr>
              <a:t>ownerScriptHash</a:t>
            </a:r>
            <a:r>
              <a:rPr lang="en-CA" dirty="0"/>
              <a:t> passed into the function, </a:t>
            </a:r>
            <a:br>
              <a:rPr lang="en-CA" dirty="0"/>
            </a:br>
            <a:r>
              <a:rPr lang="en-CA" dirty="0"/>
              <a:t>don’t let the caller register a domain in the name of this owner. </a:t>
            </a:r>
          </a:p>
          <a:p>
            <a:pPr lvl="1"/>
            <a:r>
              <a:rPr lang="en-CA" dirty="0"/>
              <a:t>That is, only permit domains to be registered to </a:t>
            </a:r>
            <a:r>
              <a:rPr lang="en-CA" b="1" dirty="0" err="1">
                <a:latin typeface="Lucida Console" panose="020B0609040504020204" pitchFamily="49" charset="0"/>
              </a:rPr>
              <a:t>ownerScriptHash</a:t>
            </a:r>
            <a:r>
              <a:rPr lang="en-CA"/>
              <a:t> if </a:t>
            </a:r>
            <a:r>
              <a:rPr lang="en-CA" b="1" dirty="0" err="1">
                <a:latin typeface="Lucida Console" panose="020B0609040504020204" pitchFamily="49" charset="0"/>
              </a:rPr>
              <a:t>ownerScriptHash</a:t>
            </a:r>
            <a:r>
              <a:rPr lang="en-CA" b="1" dirty="0">
                <a:latin typeface="Lucida Console" panose="020B0609040504020204" pitchFamily="49" charset="0"/>
              </a:rPr>
              <a:t> </a:t>
            </a:r>
            <a:r>
              <a:rPr lang="en-CA" dirty="0"/>
              <a:t>is the actual caller.</a:t>
            </a:r>
          </a:p>
          <a:p>
            <a:pPr lvl="1"/>
            <a:r>
              <a:rPr lang="en-CA" dirty="0"/>
              <a:t>Sample parameter value: </a:t>
            </a:r>
            <a:r>
              <a:rPr lang="en-CA" dirty="0">
                <a:latin typeface="Lucida Console" panose="020B0609040504020204" pitchFamily="49" charset="0"/>
              </a:rPr>
              <a:t>public static </a:t>
            </a:r>
            <a:r>
              <a:rPr lang="en-CA" dirty="0" err="1">
                <a:latin typeface="Lucida Console" panose="020B0609040504020204" pitchFamily="49" charset="0"/>
              </a:rPr>
              <a:t>readonly</a:t>
            </a:r>
            <a:r>
              <a:rPr lang="en-CA" dirty="0">
                <a:latin typeface="Lucida Console" panose="020B0609040504020204" pitchFamily="49" charset="0"/>
              </a:rPr>
              <a:t> byte[] </a:t>
            </a:r>
            <a:r>
              <a:rPr lang="en-CA" b="1" dirty="0" err="1">
                <a:latin typeface="Lucida Console" panose="020B0609040504020204" pitchFamily="49" charset="0"/>
              </a:rPr>
              <a:t>ownerScriptHash</a:t>
            </a:r>
            <a:r>
              <a:rPr lang="en-CA" dirty="0">
                <a:latin typeface="Lucida Console" panose="020B0609040504020204" pitchFamily="49" charset="0"/>
              </a:rPr>
              <a:t> = "ATrzHaicmhRj15C3Vv6e6gLfLqhSD2PtTr".ToScriptHash();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13083-5383-4643-A52E-45B6A9EC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5069F-4B29-4303-A43F-ED89780B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963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8CDA-CCEF-4575-8323-1812F99D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44690" cy="1320800"/>
          </a:xfrm>
        </p:spPr>
        <p:txBody>
          <a:bodyPr/>
          <a:lstStyle/>
          <a:p>
            <a:r>
              <a:rPr lang="en-CA" dirty="0" err="1"/>
              <a:t>VerifySignature</a:t>
            </a:r>
            <a:r>
              <a:rPr lang="en-CA" dirty="0"/>
              <a:t>(signature, </a:t>
            </a:r>
            <a:r>
              <a:rPr lang="en-US" dirty="0" err="1"/>
              <a:t>addressScriptHash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20F4-20A8-43A1-B88D-187FB5125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489"/>
            <a:ext cx="9362778" cy="4892040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VerifySignature</a:t>
            </a:r>
            <a:r>
              <a:rPr lang="en-US" dirty="0">
                <a:latin typeface="Lucida Console" panose="020B0609040504020204" pitchFamily="49" charset="0"/>
              </a:rPr>
              <a:t>(signature, </a:t>
            </a:r>
            <a:r>
              <a:rPr lang="en-US" dirty="0" err="1">
                <a:latin typeface="Lucida Console" panose="020B0609040504020204" pitchFamily="49" charset="0"/>
              </a:rPr>
              <a:t>addressScriptHash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/>
              <a:t>is a common method in several crypto libraries.</a:t>
            </a:r>
          </a:p>
          <a:p>
            <a:r>
              <a:rPr lang="en-US" dirty="0"/>
              <a:t>Here’s a one example (with a code sample):</a:t>
            </a:r>
          </a:p>
          <a:p>
            <a:pPr lvl="1"/>
            <a:r>
              <a:rPr lang="en-US" dirty="0">
                <a:hlinkClick r:id="rId2"/>
              </a:rPr>
              <a:t>https://msdn.microsoft.com/en-us/library/0h05c7e2(v=vs.110).aspx</a:t>
            </a:r>
            <a:endParaRPr lang="en-US" dirty="0"/>
          </a:p>
          <a:p>
            <a:r>
              <a:rPr lang="en-US" dirty="0"/>
              <a:t>The general semantics are:</a:t>
            </a:r>
          </a:p>
          <a:p>
            <a:pPr lvl="1"/>
            <a:r>
              <a:rPr lang="en-US" dirty="0"/>
              <a:t>Verify a (digital) signature still matches the specific hash for some specific data (array of bytes)</a:t>
            </a:r>
          </a:p>
          <a:p>
            <a:pPr lvl="1"/>
            <a:r>
              <a:rPr lang="en-US" dirty="0"/>
              <a:t>That is, has the underlying data (and hence, the computed hash) been altered since the signature of the original hash was calculated. </a:t>
            </a:r>
          </a:p>
          <a:p>
            <a:pPr lvl="1"/>
            <a:r>
              <a:rPr lang="en-US" dirty="0"/>
              <a:t>…the essence of what a digital signature is</a:t>
            </a:r>
          </a:p>
          <a:p>
            <a:r>
              <a:rPr lang="en-CA" dirty="0"/>
              <a:t>On the NEO platform, if the </a:t>
            </a:r>
            <a:r>
              <a:rPr lang="en-CA" dirty="0" err="1">
                <a:latin typeface="Lucida Console" panose="020B0609040504020204" pitchFamily="49" charset="0"/>
              </a:rPr>
              <a:t>addressScriptHash</a:t>
            </a:r>
            <a:r>
              <a:rPr lang="en-CA" dirty="0"/>
              <a:t> is hardcoded in the smart contract (similar to the line of code at the bottom of the previous slide), </a:t>
            </a:r>
            <a:r>
              <a:rPr lang="en-CA" dirty="0" err="1">
                <a:latin typeface="Lucida Console" panose="020B0609040504020204" pitchFamily="49" charset="0"/>
              </a:rPr>
              <a:t>VerifySignature</a:t>
            </a:r>
            <a:r>
              <a:rPr lang="en-CA" dirty="0">
                <a:latin typeface="Lucida Console" panose="020B0609040504020204" pitchFamily="49" charset="0"/>
              </a:rPr>
              <a:t>() </a:t>
            </a:r>
            <a:r>
              <a:rPr lang="en-CA" dirty="0"/>
              <a:t>can used to verify that the </a:t>
            </a:r>
            <a:r>
              <a:rPr lang="en-CA" dirty="0">
                <a:latin typeface="Lucida Console" panose="020B0609040504020204" pitchFamily="49" charset="0"/>
              </a:rPr>
              <a:t>signature</a:t>
            </a:r>
            <a:r>
              <a:rPr lang="en-CA" dirty="0"/>
              <a:t> passed in by the caller is valid …that is, that they have the signature needed to validate the hardcoded </a:t>
            </a:r>
            <a:r>
              <a:rPr lang="en-CA" dirty="0" err="1">
                <a:latin typeface="Lucida Console" panose="020B0609040504020204" pitchFamily="49" charset="0"/>
              </a:rPr>
              <a:t>addressScriptHash</a:t>
            </a:r>
            <a:r>
              <a:rPr lang="en-CA" dirty="0"/>
              <a:t> (and have the correct/matching </a:t>
            </a:r>
            <a:r>
              <a:rPr lang="en-CA" dirty="0">
                <a:latin typeface="Lucida Console" panose="020B0609040504020204" pitchFamily="49" charset="0"/>
              </a:rPr>
              <a:t>signature</a:t>
            </a:r>
            <a:r>
              <a:rPr lang="en-CA" dirty="0"/>
              <a:t> for it) TODO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62B67-AE73-4C49-8089-B089451A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3EAF2-E48B-476F-B861-FB55115D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046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98EC-DD22-48E1-9B2B-9F45E046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Verification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2F69-45FF-412A-A7D0-D81A1A1D1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3.1 Contract Verification</a:t>
            </a:r>
          </a:p>
          <a:p>
            <a:r>
              <a:rPr lang="en-US" dirty="0"/>
              <a:t>Unlike the public-key account system used in Bitcoin, NEO's account system uses the contract account system. Each account in the NEO corresponds to a verification contract, and the hash value of the verification contract, is the account address; The program logic of the verification contract controls the ownership of the account. When transferring from an account, you firstly need to execute the verification contract for that account. A validation contract can accept a set of parameters (usually a digital signature or other criteria), and return a </a:t>
            </a:r>
            <a:r>
              <a:rPr lang="en-US" dirty="0" err="1"/>
              <a:t>boolean</a:t>
            </a:r>
            <a:r>
              <a:rPr lang="en-US" dirty="0"/>
              <a:t> value after verification, indicating the success of the verification to the system.</a:t>
            </a:r>
          </a:p>
          <a:p>
            <a:r>
              <a:rPr lang="en-US" dirty="0"/>
              <a:t>The user can deploy the verification contract to the blockchain beforehand, or publish the contract content directly in the transaction during the transfer process.</a:t>
            </a:r>
          </a:p>
          <a:p>
            <a:r>
              <a:rPr lang="en-CA" dirty="0"/>
              <a:t>Reference: https://github.com/neo-project/docs/blob/bd7b05d55f3fb41c1a094bbd80dec6f08163c978/en-us/sc/white-paper.md#3-contract-use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F42C8-1FA1-4646-9496-88325CD3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2F5F5-64ED-4203-A350-BF241C3D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05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8CDFF9-4A71-4B33-A014-DD933FC7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2" y="642747"/>
            <a:ext cx="8572500" cy="5810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1FBACC-01C5-468E-979A-57A82FBF9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351" y="3332623"/>
            <a:ext cx="6953250" cy="2847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A2667D-E03D-481C-BE4D-6A7505C01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351" y="212249"/>
            <a:ext cx="6953250" cy="2847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E213E9-AB00-4A0B-AB96-DED29EE1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307AD-5FF1-46B5-996E-5B6F491B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63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58C3EE-A513-4860-9D5C-6ABCEB65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80" y="0"/>
            <a:ext cx="10701639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86720-4577-4FEE-8F9D-8444A0A1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2861-9886-443C-9690-B53E1428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25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9BDD9-19F4-429C-ABD1-CBDE3675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06" y="0"/>
            <a:ext cx="9375388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819BE8-B93E-4AE9-92DD-4CD905FC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539BD-21B9-45A9-984D-F8C4AEC1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31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9BDD9-19F4-429C-ABD1-CBDE3675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06" y="0"/>
            <a:ext cx="9375388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CECB69B-0305-4779-BA12-EDB9A18EE957}"/>
              </a:ext>
            </a:extLst>
          </p:cNvPr>
          <p:cNvGrpSpPr/>
          <p:nvPr/>
        </p:nvGrpSpPr>
        <p:grpSpPr>
          <a:xfrm>
            <a:off x="2121408" y="1723737"/>
            <a:ext cx="10954120" cy="2154365"/>
            <a:chOff x="2121408" y="1623153"/>
            <a:chExt cx="10954120" cy="215436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598980A-1C2C-47A0-B08D-5195B3ACF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1408" y="1623153"/>
              <a:ext cx="10954120" cy="215436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328B04-F881-4C5A-8594-3C5E0FA9F0A3}"/>
                </a:ext>
              </a:extLst>
            </p:cNvPr>
            <p:cNvSpPr/>
            <p:nvPr/>
          </p:nvSpPr>
          <p:spPr>
            <a:xfrm>
              <a:off x="2121408" y="2029968"/>
              <a:ext cx="10954120" cy="22555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951ED26-F52C-43C4-ABEF-127D8A38AEAF}"/>
              </a:ext>
            </a:extLst>
          </p:cNvPr>
          <p:cNvSpPr/>
          <p:nvPr/>
        </p:nvSpPr>
        <p:spPr>
          <a:xfrm>
            <a:off x="4114800" y="1021080"/>
            <a:ext cx="6668894" cy="23164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B7F432-9145-41DC-AEAF-2690FE10D809}"/>
              </a:ext>
            </a:extLst>
          </p:cNvPr>
          <p:cNvSpPr/>
          <p:nvPr/>
        </p:nvSpPr>
        <p:spPr>
          <a:xfrm>
            <a:off x="4114800" y="1372408"/>
            <a:ext cx="6668894" cy="23164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9FB17C-01CD-4FE6-A300-5B3486CD4A71}"/>
              </a:ext>
            </a:extLst>
          </p:cNvPr>
          <p:cNvSpPr/>
          <p:nvPr/>
        </p:nvSpPr>
        <p:spPr>
          <a:xfrm>
            <a:off x="2121408" y="2563175"/>
            <a:ext cx="10954120" cy="22555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F7953-8312-4997-8F23-6D6F91B58A75}"/>
              </a:ext>
            </a:extLst>
          </p:cNvPr>
          <p:cNvSpPr/>
          <p:nvPr/>
        </p:nvSpPr>
        <p:spPr>
          <a:xfrm>
            <a:off x="6297471" y="4270027"/>
            <a:ext cx="5089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23ba2703c53263e8d6e522dc32203339dcd8eee9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9989B1B-D382-4689-97DD-54029E39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F5DBF76-565C-4E9C-B68D-3A398445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41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84C9-EE56-427F-AB4D-06CF82B4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Wallet Import Format (WIF)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561F-C34F-45B6-9784-4F4C1C777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Wallet Export Format</a:t>
            </a:r>
          </a:p>
          <a:p>
            <a:r>
              <a:rPr lang="en-US" dirty="0"/>
              <a:t>Detailed reference: </a:t>
            </a:r>
            <a:r>
              <a:rPr lang="en-US" dirty="0">
                <a:hlinkClick r:id="rId2"/>
              </a:rPr>
              <a:t>https://en.bitcoin.it/wiki/Wallet_import_format</a:t>
            </a:r>
            <a:endParaRPr lang="en-US" dirty="0"/>
          </a:p>
          <a:p>
            <a:r>
              <a:rPr lang="en-US" dirty="0"/>
              <a:t>Private keys are encoded and stored in WIF format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8EE5B-EF37-4C64-BDA7-74F2D67D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53273-474C-4451-BE06-6B036F40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749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C533-8BC9-4CEE-B0A9-872E6ACE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Private key to WIF</a:t>
            </a:r>
            <a:br>
              <a:rPr lang="en-US" dirty="0"/>
            </a:b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https://en.bitcoin.it/wiki/Wallet_import_format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F890-98EC-49AD-AD44-6762C17F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414338" cy="469741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1 - Take a private key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0C28FCA386C7A227600B2FE50B7CAE_SAMPLE_PRIVATE_KEY_DO_NOT_IMPORT_11EC86D3BF1FBE471BE89827E19D72AA1D</a:t>
            </a:r>
          </a:p>
          <a:p>
            <a:r>
              <a:rPr lang="en-US" dirty="0"/>
              <a:t>2 - Add a 0x80 byte in front of it for </a:t>
            </a:r>
            <a:r>
              <a:rPr lang="en-US" dirty="0" err="1"/>
              <a:t>mainnet</a:t>
            </a:r>
            <a:r>
              <a:rPr lang="en-US" dirty="0"/>
              <a:t> addresses or 0xef for </a:t>
            </a:r>
            <a:r>
              <a:rPr lang="en-US" dirty="0" err="1"/>
              <a:t>testnet</a:t>
            </a:r>
            <a:r>
              <a:rPr lang="en-US" dirty="0"/>
              <a:t> addresses. Also add a 0x01 byte at the end if the private key will correspond to a compressed public key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800C28FCA386C7A227600B2FE50B7C_SAMPLE_PRIVATE_KEY_DO_NOT_IMPORT_AE11EC86D3BF1FBE471BE89827E19D72AA1D</a:t>
            </a:r>
          </a:p>
          <a:p>
            <a:r>
              <a:rPr lang="en-US" dirty="0"/>
              <a:t>3 - Perform SHA-256 hash on the extended key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8147786C4D15106333BF278D71DADAF1079EF2D2440A4DDE37D747DED5403592</a:t>
            </a:r>
          </a:p>
          <a:p>
            <a:r>
              <a:rPr lang="en-US" dirty="0"/>
              <a:t>4 - Perform SHA-256 hash on result of SHA-256 hash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507A5B8DFED0FC6FE8801743720CEDEC06AA5C6FCA72B07C49964492FB98A714</a:t>
            </a:r>
          </a:p>
          <a:p>
            <a:r>
              <a:rPr lang="en-US" dirty="0"/>
              <a:t>5 - Take the first 4 bytes of the second SHA-256 hash, this is the checksum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507A5B8D</a:t>
            </a:r>
          </a:p>
          <a:p>
            <a:r>
              <a:rPr lang="en-US" dirty="0"/>
              <a:t>6 - Add the 4 checksum bytes from point 5 at the end of the extended key from point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800C28FCA386C7A227600B2FE50B7CAE11EC8_SAMPLE_PRIVATE_KEY_DO_NOT_IMPORT_6D3BF1FBE471BE89827E19D72AA1D507A5B8D</a:t>
            </a:r>
          </a:p>
          <a:p>
            <a:r>
              <a:rPr lang="en-US" dirty="0"/>
              <a:t>7 - Convert the result from a byte string into a base58 string using Base58Check encoding. This is the Wallet Import Format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5HueCGU8rMjxEXxiPuD5BDk_SAMPLE_PRIVATE_KEY_DO_NOT_IMPORT_u4MkFqeZyd4dZ1jvhTVqvbTLvyTJ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D341C-DFE3-41BD-BA41-E923A42C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80960-3FD5-450F-9477-65EA0DE0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87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5278-CA01-4D33-BDE9-BA2285EF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42017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WIF to private key</a:t>
            </a:r>
            <a:br>
              <a:rPr lang="en-US" dirty="0"/>
            </a:b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https://en.bitcoin.it/wiki/Wallet_import_format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F2BDB-E7C0-4F90-8FE2-484245563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11063562" cy="27670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1 - Take a Wallet Import Format string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5HueCGU8rMjxEXxiPuD5BDk_SAMPLE_PRIVATE_KEY_DO_NOT_IMPORT_u4MkFqeZyd4dZ1jvhTVqvbTLvyTJ</a:t>
            </a:r>
          </a:p>
          <a:p>
            <a:r>
              <a:rPr lang="en-US" dirty="0"/>
              <a:t>2 - Convert it to a byte string using Base58Check encoding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800C28FCA386C7A227600B2FE50B7CAE11EC_SAMPLE_PRIVATE_KEY_DO_NOT_IMPORT_86D3BF1FBE471BE89827E19D72AA1D507A5B8D</a:t>
            </a:r>
          </a:p>
          <a:p>
            <a:r>
              <a:rPr lang="en-US" dirty="0"/>
              <a:t>3 - Drop the last 4 checksum bytes from the byte string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800C28FCA386C7A227600B2FE50B7CAE11EC86D3BF1FBE471BE89827E19D72AA1D</a:t>
            </a:r>
          </a:p>
          <a:p>
            <a:r>
              <a:rPr lang="en-US" dirty="0"/>
              <a:t>4 - Drop the first byte (it should be 0x80). If the private key corresponded to a compressed public key, also drop the last byte (it should be 0x01). If it corresponded to a compressed public key, the WIF string will have started with K or L instead of 5 (or c instead of 9 on </a:t>
            </a:r>
            <a:r>
              <a:rPr lang="en-US" dirty="0" err="1"/>
              <a:t>testnet</a:t>
            </a:r>
            <a:r>
              <a:rPr lang="en-US" dirty="0"/>
              <a:t>). This is the private key.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0C28FCA386C7A227600B2FE50B7CAE1_SAMPLE_PRIVATE_KEY_DO_NOT_IMPORT_1EC86D3BF1FBE471BE89827E19D72AA1D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3DA55-A6B8-4B41-BBBF-B3C6FAE7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CB9D9-EC6D-4362-8438-A0D7FC46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4777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1018</TotalTime>
  <Words>617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Lucida Console</vt:lpstr>
      <vt:lpstr>Trebuchet MS</vt:lpstr>
      <vt:lpstr>Wingdings 3</vt:lpstr>
      <vt:lpstr>Facet</vt:lpstr>
      <vt:lpstr>Debugging NEO Accounts and Addresses</vt:lpstr>
      <vt:lpstr>Verification Contract</vt:lpstr>
      <vt:lpstr>PowerPoint Presentation</vt:lpstr>
      <vt:lpstr>PowerPoint Presentation</vt:lpstr>
      <vt:lpstr>PowerPoint Presentation</vt:lpstr>
      <vt:lpstr>PowerPoint Presentation</vt:lpstr>
      <vt:lpstr>Wallet Import Format (WIF)</vt:lpstr>
      <vt:lpstr>Private key to WIF Reference: https://en.bitcoin.it/wiki/Wallet_import_format </vt:lpstr>
      <vt:lpstr>WIF to private key Reference: https://en.bitcoin.it/wiki/Wallet_import_format</vt:lpstr>
      <vt:lpstr>WIF checksum checking Reference: https://en.bitcoin.it/wiki/Wallet_import_format</vt:lpstr>
      <vt:lpstr>NEO Account Addresses, Keys and Key Lengths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Runtime.CheckWitness(addressScriptHash)</vt:lpstr>
      <vt:lpstr>VerifySignature(signature, addressScriptHash)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NEO Accounts and Addresses</dc:title>
  <dc:creator>Michael Herman</dc:creator>
  <cp:lastModifiedBy>Michael Herman</cp:lastModifiedBy>
  <cp:revision>36</cp:revision>
  <dcterms:created xsi:type="dcterms:W3CDTF">2018-02-17T03:03:23Z</dcterms:created>
  <dcterms:modified xsi:type="dcterms:W3CDTF">2018-02-18T20:36:57Z</dcterms:modified>
</cp:coreProperties>
</file>