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4" r:id="rId5"/>
    <p:sldId id="268" r:id="rId6"/>
    <p:sldId id="260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5" r:id="rId17"/>
    <p:sldId id="286" r:id="rId18"/>
    <p:sldId id="279" r:id="rId19"/>
    <p:sldId id="284" r:id="rId20"/>
    <p:sldId id="287" r:id="rId21"/>
    <p:sldId id="262" r:id="rId22"/>
    <p:sldId id="281" r:id="rId23"/>
    <p:sldId id="259" r:id="rId24"/>
    <p:sldId id="282" r:id="rId25"/>
    <p:sldId id="283" r:id="rId26"/>
    <p:sldId id="269" r:id="rId27"/>
    <p:sldId id="263" r:id="rId28"/>
    <p:sldId id="267" r:id="rId29"/>
    <p:sldId id="26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916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58B3A5-BEFB-4A78-A077-08C34D193045}" type="doc">
      <dgm:prSet loTypeId="urn:microsoft.com/office/officeart/2005/8/layout/radial1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867D1C2-E23D-4CE8-8771-9FF04318BE5E}">
      <dgm:prSet phldrT="[文本]" phldr="1"/>
      <dgm:spPr>
        <a:solidFill>
          <a:schemeClr val="bg1"/>
        </a:solidFill>
      </dgm:spPr>
      <dgm:t>
        <a:bodyPr/>
        <a:lstStyle/>
        <a:p>
          <a:endParaRPr lang="zh-CN" altLang="en-US" dirty="0"/>
        </a:p>
      </dgm:t>
    </dgm:pt>
    <dgm:pt modelId="{752A1731-84FF-4AAD-BDD8-3DDBC444E36E}" type="parTrans" cxnId="{7EEF7B5D-65D7-43E0-95EE-0311E2CDEA76}">
      <dgm:prSet/>
      <dgm:spPr/>
      <dgm:t>
        <a:bodyPr/>
        <a:lstStyle/>
        <a:p>
          <a:endParaRPr lang="zh-CN" altLang="en-US"/>
        </a:p>
      </dgm:t>
    </dgm:pt>
    <dgm:pt modelId="{E0F6743D-CD57-430B-9D90-D6483D4AAD4A}" type="sibTrans" cxnId="{7EEF7B5D-65D7-43E0-95EE-0311E2CDEA76}">
      <dgm:prSet/>
      <dgm:spPr/>
      <dgm:t>
        <a:bodyPr/>
        <a:lstStyle/>
        <a:p>
          <a:endParaRPr lang="zh-CN" altLang="en-US"/>
        </a:p>
      </dgm:t>
    </dgm:pt>
    <dgm:pt modelId="{6C7C8673-7C0E-4690-8F62-315741E5D99B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ONT</a:t>
          </a:r>
          <a:endParaRPr lang="zh-CN" altLang="en-US" dirty="0"/>
        </a:p>
      </dgm:t>
    </dgm:pt>
    <dgm:pt modelId="{452162AF-C794-45AC-9485-7DFF8233FBFC}" type="parTrans" cxnId="{FBDCB98E-38CE-4611-8EC7-93F7E2472056}">
      <dgm:prSet/>
      <dgm:spPr/>
      <dgm:t>
        <a:bodyPr/>
        <a:lstStyle/>
        <a:p>
          <a:endParaRPr lang="zh-CN" altLang="en-US"/>
        </a:p>
      </dgm:t>
    </dgm:pt>
    <dgm:pt modelId="{644CA4AB-8869-4565-9895-432AE0E5ABA2}" type="sibTrans" cxnId="{FBDCB98E-38CE-4611-8EC7-93F7E2472056}">
      <dgm:prSet/>
      <dgm:spPr/>
      <dgm:t>
        <a:bodyPr/>
        <a:lstStyle/>
        <a:p>
          <a:endParaRPr lang="zh-CN" altLang="en-US"/>
        </a:p>
      </dgm:t>
    </dgm:pt>
    <dgm:pt modelId="{2BED539C-A102-4967-8C6F-2540079337FF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DNA</a:t>
          </a:r>
          <a:endParaRPr lang="zh-CN" altLang="en-US" dirty="0"/>
        </a:p>
      </dgm:t>
    </dgm:pt>
    <dgm:pt modelId="{C89A0603-63DC-483A-B5D6-7DBE16DB39F4}" type="parTrans" cxnId="{027BCFD0-A789-476D-9EBE-1D7CFEDBDE57}">
      <dgm:prSet/>
      <dgm:spPr/>
      <dgm:t>
        <a:bodyPr/>
        <a:lstStyle/>
        <a:p>
          <a:endParaRPr lang="zh-CN" altLang="en-US"/>
        </a:p>
      </dgm:t>
    </dgm:pt>
    <dgm:pt modelId="{0A09897E-D876-46E5-843C-868C29C6788B}" type="sibTrans" cxnId="{027BCFD0-A789-476D-9EBE-1D7CFEDBDE57}">
      <dgm:prSet/>
      <dgm:spPr/>
      <dgm:t>
        <a:bodyPr/>
        <a:lstStyle/>
        <a:p>
          <a:endParaRPr lang="zh-CN" altLang="en-US"/>
        </a:p>
      </dgm:t>
    </dgm:pt>
    <dgm:pt modelId="{2E090F68-1FBE-455A-9833-7D4EF3DBA071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ONT </a:t>
          </a:r>
          <a:endParaRPr lang="zh-CN" altLang="en-US" dirty="0"/>
        </a:p>
      </dgm:t>
    </dgm:pt>
    <dgm:pt modelId="{47BF0749-A902-42D4-9F1D-E4D98A3C29F9}" type="parTrans" cxnId="{98EE143C-338E-4BCC-831F-DFAA7A0BA64A}">
      <dgm:prSet/>
      <dgm:spPr/>
      <dgm:t>
        <a:bodyPr/>
        <a:lstStyle/>
        <a:p>
          <a:endParaRPr lang="zh-CN" altLang="en-US"/>
        </a:p>
      </dgm:t>
    </dgm:pt>
    <dgm:pt modelId="{29B7CCAD-76E0-4F14-897E-2E5C04B5CBD5}" type="sibTrans" cxnId="{98EE143C-338E-4BCC-831F-DFAA7A0BA64A}">
      <dgm:prSet/>
      <dgm:spPr/>
      <dgm:t>
        <a:bodyPr/>
        <a:lstStyle/>
        <a:p>
          <a:endParaRPr lang="zh-CN" altLang="en-US"/>
        </a:p>
      </dgm:t>
    </dgm:pt>
    <dgm:pt modelId="{943FAA47-9CC3-4451-8E0F-749CAD4E0A87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ONT</a:t>
          </a:r>
          <a:endParaRPr lang="zh-CN" altLang="en-US" dirty="0"/>
        </a:p>
      </dgm:t>
    </dgm:pt>
    <dgm:pt modelId="{A6153EEC-29C9-4669-864F-F313E583CECF}" type="parTrans" cxnId="{6840CABA-8ACE-4959-8756-5377347905AB}">
      <dgm:prSet/>
      <dgm:spPr/>
      <dgm:t>
        <a:bodyPr/>
        <a:lstStyle/>
        <a:p>
          <a:endParaRPr lang="zh-CN" altLang="en-US"/>
        </a:p>
      </dgm:t>
    </dgm:pt>
    <dgm:pt modelId="{61E69F8A-280F-42E7-949B-DBC5781527FE}" type="sibTrans" cxnId="{6840CABA-8ACE-4959-8756-5377347905AB}">
      <dgm:prSet/>
      <dgm:spPr/>
      <dgm:t>
        <a:bodyPr/>
        <a:lstStyle/>
        <a:p>
          <a:endParaRPr lang="zh-CN" altLang="en-US"/>
        </a:p>
      </dgm:t>
    </dgm:pt>
    <dgm:pt modelId="{6D899AC4-B644-4219-876F-642FAA8F91C2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DNA</a:t>
          </a:r>
          <a:endParaRPr lang="zh-CN" altLang="en-US" dirty="0"/>
        </a:p>
      </dgm:t>
    </dgm:pt>
    <dgm:pt modelId="{F0EA251D-7829-41F3-9BD4-635DA96007AA}" type="parTrans" cxnId="{AC376BAA-3CC2-462C-A8DA-B7E33E31E3DB}">
      <dgm:prSet/>
      <dgm:spPr/>
      <dgm:t>
        <a:bodyPr/>
        <a:lstStyle/>
        <a:p>
          <a:endParaRPr lang="zh-CN" altLang="en-US"/>
        </a:p>
      </dgm:t>
    </dgm:pt>
    <dgm:pt modelId="{059B9C7A-54E3-40F7-9F51-F2C134421146}" type="sibTrans" cxnId="{AC376BAA-3CC2-462C-A8DA-B7E33E31E3DB}">
      <dgm:prSet/>
      <dgm:spPr/>
      <dgm:t>
        <a:bodyPr/>
        <a:lstStyle/>
        <a:p>
          <a:endParaRPr lang="zh-CN" altLang="en-US"/>
        </a:p>
      </dgm:t>
    </dgm:pt>
    <dgm:pt modelId="{20020BDA-A81A-4273-85DE-6A49EF691718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DNA</a:t>
          </a:r>
          <a:endParaRPr lang="zh-CN" altLang="en-US" dirty="0"/>
        </a:p>
      </dgm:t>
    </dgm:pt>
    <dgm:pt modelId="{90753141-E290-465F-8CB6-EB60E8F3DC11}" type="parTrans" cxnId="{2F8A52CD-7343-4906-A3DD-064544C9F13A}">
      <dgm:prSet/>
      <dgm:spPr/>
      <dgm:t>
        <a:bodyPr/>
        <a:lstStyle/>
        <a:p>
          <a:endParaRPr lang="zh-CN" altLang="en-US"/>
        </a:p>
      </dgm:t>
    </dgm:pt>
    <dgm:pt modelId="{921805D6-B82C-48FC-AAB0-2EAE29BE40B5}" type="sibTrans" cxnId="{2F8A52CD-7343-4906-A3DD-064544C9F13A}">
      <dgm:prSet/>
      <dgm:spPr/>
      <dgm:t>
        <a:bodyPr/>
        <a:lstStyle/>
        <a:p>
          <a:endParaRPr lang="zh-CN" altLang="en-US"/>
        </a:p>
      </dgm:t>
    </dgm:pt>
    <dgm:pt modelId="{FAC082EF-97B1-4FD4-ABDD-DDD95A0F6622}" type="pres">
      <dgm:prSet presAssocID="{0458B3A5-BEFB-4A78-A077-08C34D19304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5161553-AAFA-4ABC-952D-14275F174CDC}" type="pres">
      <dgm:prSet presAssocID="{8867D1C2-E23D-4CE8-8771-9FF04318BE5E}" presName="centerShape" presStyleLbl="node0" presStyleIdx="0" presStyleCnt="1"/>
      <dgm:spPr/>
    </dgm:pt>
    <dgm:pt modelId="{21CFB969-5F3D-4378-A546-6C3A8D34C0FA}" type="pres">
      <dgm:prSet presAssocID="{452162AF-C794-45AC-9485-7DFF8233FBFC}" presName="Name9" presStyleLbl="parChTrans1D2" presStyleIdx="0" presStyleCnt="6"/>
      <dgm:spPr/>
    </dgm:pt>
    <dgm:pt modelId="{FC1FC737-FB6C-4C38-BDFB-9A3A45568A21}" type="pres">
      <dgm:prSet presAssocID="{452162AF-C794-45AC-9485-7DFF8233FBFC}" presName="connTx" presStyleLbl="parChTrans1D2" presStyleIdx="0" presStyleCnt="6"/>
      <dgm:spPr/>
    </dgm:pt>
    <dgm:pt modelId="{7354300A-4CC6-41D3-B8CC-7EB338696C82}" type="pres">
      <dgm:prSet presAssocID="{6C7C8673-7C0E-4690-8F62-315741E5D99B}" presName="node" presStyleLbl="node1" presStyleIdx="0" presStyleCnt="6">
        <dgm:presLayoutVars>
          <dgm:bulletEnabled val="1"/>
        </dgm:presLayoutVars>
      </dgm:prSet>
      <dgm:spPr/>
    </dgm:pt>
    <dgm:pt modelId="{FB94632B-D1E9-49E1-BE55-438C3DE64F47}" type="pres">
      <dgm:prSet presAssocID="{F0EA251D-7829-41F3-9BD4-635DA96007AA}" presName="Name9" presStyleLbl="parChTrans1D2" presStyleIdx="1" presStyleCnt="6"/>
      <dgm:spPr/>
    </dgm:pt>
    <dgm:pt modelId="{0275B048-3083-4DE6-8D61-ACFF4CE3DB0B}" type="pres">
      <dgm:prSet presAssocID="{F0EA251D-7829-41F3-9BD4-635DA96007AA}" presName="connTx" presStyleLbl="parChTrans1D2" presStyleIdx="1" presStyleCnt="6"/>
      <dgm:spPr/>
    </dgm:pt>
    <dgm:pt modelId="{9D01DFCB-901D-45B9-83BA-FD6AF35B7984}" type="pres">
      <dgm:prSet presAssocID="{6D899AC4-B644-4219-876F-642FAA8F91C2}" presName="node" presStyleLbl="node1" presStyleIdx="1" presStyleCnt="6">
        <dgm:presLayoutVars>
          <dgm:bulletEnabled val="1"/>
        </dgm:presLayoutVars>
      </dgm:prSet>
      <dgm:spPr/>
    </dgm:pt>
    <dgm:pt modelId="{94154D59-C4D8-4B74-9377-3A5947FE4043}" type="pres">
      <dgm:prSet presAssocID="{90753141-E290-465F-8CB6-EB60E8F3DC11}" presName="Name9" presStyleLbl="parChTrans1D2" presStyleIdx="2" presStyleCnt="6"/>
      <dgm:spPr/>
    </dgm:pt>
    <dgm:pt modelId="{EF9125B5-4593-46FC-AA05-FA47CD1C0CDB}" type="pres">
      <dgm:prSet presAssocID="{90753141-E290-465F-8CB6-EB60E8F3DC11}" presName="connTx" presStyleLbl="parChTrans1D2" presStyleIdx="2" presStyleCnt="6"/>
      <dgm:spPr/>
    </dgm:pt>
    <dgm:pt modelId="{0FCCCE35-B177-4DBF-B699-9716A7F2D2FD}" type="pres">
      <dgm:prSet presAssocID="{20020BDA-A81A-4273-85DE-6A49EF691718}" presName="node" presStyleLbl="node1" presStyleIdx="2" presStyleCnt="6">
        <dgm:presLayoutVars>
          <dgm:bulletEnabled val="1"/>
        </dgm:presLayoutVars>
      </dgm:prSet>
      <dgm:spPr/>
    </dgm:pt>
    <dgm:pt modelId="{B296BAA3-BE07-4FBA-AE05-DC0402FA4119}" type="pres">
      <dgm:prSet presAssocID="{C89A0603-63DC-483A-B5D6-7DBE16DB39F4}" presName="Name9" presStyleLbl="parChTrans1D2" presStyleIdx="3" presStyleCnt="6"/>
      <dgm:spPr/>
    </dgm:pt>
    <dgm:pt modelId="{909ACAF5-ABC9-401B-BFBE-2E9005250E8F}" type="pres">
      <dgm:prSet presAssocID="{C89A0603-63DC-483A-B5D6-7DBE16DB39F4}" presName="connTx" presStyleLbl="parChTrans1D2" presStyleIdx="3" presStyleCnt="6"/>
      <dgm:spPr/>
    </dgm:pt>
    <dgm:pt modelId="{2F8C028B-1402-4443-BE62-96A3CE42512C}" type="pres">
      <dgm:prSet presAssocID="{2BED539C-A102-4967-8C6F-2540079337FF}" presName="node" presStyleLbl="node1" presStyleIdx="3" presStyleCnt="6">
        <dgm:presLayoutVars>
          <dgm:bulletEnabled val="1"/>
        </dgm:presLayoutVars>
      </dgm:prSet>
      <dgm:spPr/>
    </dgm:pt>
    <dgm:pt modelId="{4DC5CD60-1390-44F2-B0AE-593E5D04F89A}" type="pres">
      <dgm:prSet presAssocID="{A6153EEC-29C9-4669-864F-F313E583CECF}" presName="Name9" presStyleLbl="parChTrans1D2" presStyleIdx="4" presStyleCnt="6"/>
      <dgm:spPr/>
    </dgm:pt>
    <dgm:pt modelId="{2BDB8E5A-7740-4A21-8AE6-FC543C8176DD}" type="pres">
      <dgm:prSet presAssocID="{A6153EEC-29C9-4669-864F-F313E583CECF}" presName="connTx" presStyleLbl="parChTrans1D2" presStyleIdx="4" presStyleCnt="6"/>
      <dgm:spPr/>
    </dgm:pt>
    <dgm:pt modelId="{209B4CA6-02A6-4F07-89AD-BFA8FB360A2E}" type="pres">
      <dgm:prSet presAssocID="{943FAA47-9CC3-4451-8E0F-749CAD4E0A87}" presName="node" presStyleLbl="node1" presStyleIdx="4" presStyleCnt="6">
        <dgm:presLayoutVars>
          <dgm:bulletEnabled val="1"/>
        </dgm:presLayoutVars>
      </dgm:prSet>
      <dgm:spPr/>
    </dgm:pt>
    <dgm:pt modelId="{B634417C-D123-4D8C-8245-F8949F4AF0D5}" type="pres">
      <dgm:prSet presAssocID="{47BF0749-A902-42D4-9F1D-E4D98A3C29F9}" presName="Name9" presStyleLbl="parChTrans1D2" presStyleIdx="5" presStyleCnt="6"/>
      <dgm:spPr/>
    </dgm:pt>
    <dgm:pt modelId="{93BBC45F-BA46-49AF-A70B-A7E559D78BAF}" type="pres">
      <dgm:prSet presAssocID="{47BF0749-A902-42D4-9F1D-E4D98A3C29F9}" presName="connTx" presStyleLbl="parChTrans1D2" presStyleIdx="5" presStyleCnt="6"/>
      <dgm:spPr/>
    </dgm:pt>
    <dgm:pt modelId="{5CDEA176-7238-45DA-8150-617158441E12}" type="pres">
      <dgm:prSet presAssocID="{2E090F68-1FBE-455A-9833-7D4EF3DBA071}" presName="node" presStyleLbl="node1" presStyleIdx="5" presStyleCnt="6">
        <dgm:presLayoutVars>
          <dgm:bulletEnabled val="1"/>
        </dgm:presLayoutVars>
      </dgm:prSet>
      <dgm:spPr/>
    </dgm:pt>
  </dgm:ptLst>
  <dgm:cxnLst>
    <dgm:cxn modelId="{8DBFFF04-80AE-4716-8B92-76769637E7A6}" type="presOf" srcId="{8867D1C2-E23D-4CE8-8771-9FF04318BE5E}" destId="{25161553-AAFA-4ABC-952D-14275F174CDC}" srcOrd="0" destOrd="0" presId="urn:microsoft.com/office/officeart/2005/8/layout/radial1"/>
    <dgm:cxn modelId="{AE363A17-E9EC-4E19-AC4E-DF1AA06D6E74}" type="presOf" srcId="{6C7C8673-7C0E-4690-8F62-315741E5D99B}" destId="{7354300A-4CC6-41D3-B8CC-7EB338696C82}" srcOrd="0" destOrd="0" presId="urn:microsoft.com/office/officeart/2005/8/layout/radial1"/>
    <dgm:cxn modelId="{4241EB25-83FF-4149-9577-28CED8A57BCE}" type="presOf" srcId="{A6153EEC-29C9-4669-864F-F313E583CECF}" destId="{2BDB8E5A-7740-4A21-8AE6-FC543C8176DD}" srcOrd="1" destOrd="0" presId="urn:microsoft.com/office/officeart/2005/8/layout/radial1"/>
    <dgm:cxn modelId="{4566DD33-1DA2-47B5-A9BF-29C4D336D5A5}" type="presOf" srcId="{C89A0603-63DC-483A-B5D6-7DBE16DB39F4}" destId="{909ACAF5-ABC9-401B-BFBE-2E9005250E8F}" srcOrd="1" destOrd="0" presId="urn:microsoft.com/office/officeart/2005/8/layout/radial1"/>
    <dgm:cxn modelId="{98EE143C-338E-4BCC-831F-DFAA7A0BA64A}" srcId="{8867D1C2-E23D-4CE8-8771-9FF04318BE5E}" destId="{2E090F68-1FBE-455A-9833-7D4EF3DBA071}" srcOrd="5" destOrd="0" parTransId="{47BF0749-A902-42D4-9F1D-E4D98A3C29F9}" sibTransId="{29B7CCAD-76E0-4F14-897E-2E5C04B5CBD5}"/>
    <dgm:cxn modelId="{7EEF7B5D-65D7-43E0-95EE-0311E2CDEA76}" srcId="{0458B3A5-BEFB-4A78-A077-08C34D193045}" destId="{8867D1C2-E23D-4CE8-8771-9FF04318BE5E}" srcOrd="0" destOrd="0" parTransId="{752A1731-84FF-4AAD-BDD8-3DDBC444E36E}" sibTransId="{E0F6743D-CD57-430B-9D90-D6483D4AAD4A}"/>
    <dgm:cxn modelId="{40DAAD6E-EE7F-434D-8023-96AB69D1A20F}" type="presOf" srcId="{F0EA251D-7829-41F3-9BD4-635DA96007AA}" destId="{0275B048-3083-4DE6-8D61-ACFF4CE3DB0B}" srcOrd="1" destOrd="0" presId="urn:microsoft.com/office/officeart/2005/8/layout/radial1"/>
    <dgm:cxn modelId="{77EE484F-07B5-4306-B254-5F648940A76B}" type="presOf" srcId="{C89A0603-63DC-483A-B5D6-7DBE16DB39F4}" destId="{B296BAA3-BE07-4FBA-AE05-DC0402FA4119}" srcOrd="0" destOrd="0" presId="urn:microsoft.com/office/officeart/2005/8/layout/radial1"/>
    <dgm:cxn modelId="{EA8EAF50-A1A7-47AA-86D9-C6E0142E113C}" type="presOf" srcId="{47BF0749-A902-42D4-9F1D-E4D98A3C29F9}" destId="{B634417C-D123-4D8C-8245-F8949F4AF0D5}" srcOrd="0" destOrd="0" presId="urn:microsoft.com/office/officeart/2005/8/layout/radial1"/>
    <dgm:cxn modelId="{B02AFE53-A7AE-40DE-8887-5D2EA4E7B6AB}" type="presOf" srcId="{20020BDA-A81A-4273-85DE-6A49EF691718}" destId="{0FCCCE35-B177-4DBF-B699-9716A7F2D2FD}" srcOrd="0" destOrd="0" presId="urn:microsoft.com/office/officeart/2005/8/layout/radial1"/>
    <dgm:cxn modelId="{79834C7B-107F-4708-AFE0-9D8D0BDF7FDE}" type="presOf" srcId="{943FAA47-9CC3-4451-8E0F-749CAD4E0A87}" destId="{209B4CA6-02A6-4F07-89AD-BFA8FB360A2E}" srcOrd="0" destOrd="0" presId="urn:microsoft.com/office/officeart/2005/8/layout/radial1"/>
    <dgm:cxn modelId="{FBDCB98E-38CE-4611-8EC7-93F7E2472056}" srcId="{8867D1C2-E23D-4CE8-8771-9FF04318BE5E}" destId="{6C7C8673-7C0E-4690-8F62-315741E5D99B}" srcOrd="0" destOrd="0" parTransId="{452162AF-C794-45AC-9485-7DFF8233FBFC}" sibTransId="{644CA4AB-8869-4565-9895-432AE0E5ABA2}"/>
    <dgm:cxn modelId="{4D5629A1-8223-4DBF-BC12-76F71B55BD64}" type="presOf" srcId="{452162AF-C794-45AC-9485-7DFF8233FBFC}" destId="{FC1FC737-FB6C-4C38-BDFB-9A3A45568A21}" srcOrd="1" destOrd="0" presId="urn:microsoft.com/office/officeart/2005/8/layout/radial1"/>
    <dgm:cxn modelId="{AC376BAA-3CC2-462C-A8DA-B7E33E31E3DB}" srcId="{8867D1C2-E23D-4CE8-8771-9FF04318BE5E}" destId="{6D899AC4-B644-4219-876F-642FAA8F91C2}" srcOrd="1" destOrd="0" parTransId="{F0EA251D-7829-41F3-9BD4-635DA96007AA}" sibTransId="{059B9C7A-54E3-40F7-9F51-F2C134421146}"/>
    <dgm:cxn modelId="{823FA9B3-1584-42F2-819A-00DE884368C0}" type="presOf" srcId="{47BF0749-A902-42D4-9F1D-E4D98A3C29F9}" destId="{93BBC45F-BA46-49AF-A70B-A7E559D78BAF}" srcOrd="1" destOrd="0" presId="urn:microsoft.com/office/officeart/2005/8/layout/radial1"/>
    <dgm:cxn modelId="{6840CABA-8ACE-4959-8756-5377347905AB}" srcId="{8867D1C2-E23D-4CE8-8771-9FF04318BE5E}" destId="{943FAA47-9CC3-4451-8E0F-749CAD4E0A87}" srcOrd="4" destOrd="0" parTransId="{A6153EEC-29C9-4669-864F-F313E583CECF}" sibTransId="{61E69F8A-280F-42E7-949B-DBC5781527FE}"/>
    <dgm:cxn modelId="{2F8A52CD-7343-4906-A3DD-064544C9F13A}" srcId="{8867D1C2-E23D-4CE8-8771-9FF04318BE5E}" destId="{20020BDA-A81A-4273-85DE-6A49EF691718}" srcOrd="2" destOrd="0" parTransId="{90753141-E290-465F-8CB6-EB60E8F3DC11}" sibTransId="{921805D6-B82C-48FC-AAB0-2EAE29BE40B5}"/>
    <dgm:cxn modelId="{13E338CE-A3E2-47C7-84B8-B145E198702C}" type="presOf" srcId="{A6153EEC-29C9-4669-864F-F313E583CECF}" destId="{4DC5CD60-1390-44F2-B0AE-593E5D04F89A}" srcOrd="0" destOrd="0" presId="urn:microsoft.com/office/officeart/2005/8/layout/radial1"/>
    <dgm:cxn modelId="{027BCFD0-A789-476D-9EBE-1D7CFEDBDE57}" srcId="{8867D1C2-E23D-4CE8-8771-9FF04318BE5E}" destId="{2BED539C-A102-4967-8C6F-2540079337FF}" srcOrd="3" destOrd="0" parTransId="{C89A0603-63DC-483A-B5D6-7DBE16DB39F4}" sibTransId="{0A09897E-D876-46E5-843C-868C29C6788B}"/>
    <dgm:cxn modelId="{9DC3B0D6-D3AB-4026-904C-97C714A78E62}" type="presOf" srcId="{0458B3A5-BEFB-4A78-A077-08C34D193045}" destId="{FAC082EF-97B1-4FD4-ABDD-DDD95A0F6622}" srcOrd="0" destOrd="0" presId="urn:microsoft.com/office/officeart/2005/8/layout/radial1"/>
    <dgm:cxn modelId="{941896D8-E70E-4C15-ACCF-836E0E4755B1}" type="presOf" srcId="{6D899AC4-B644-4219-876F-642FAA8F91C2}" destId="{9D01DFCB-901D-45B9-83BA-FD6AF35B7984}" srcOrd="0" destOrd="0" presId="urn:microsoft.com/office/officeart/2005/8/layout/radial1"/>
    <dgm:cxn modelId="{31F125D9-5484-42F2-B6AD-CDD4BC2DFA2D}" type="presOf" srcId="{452162AF-C794-45AC-9485-7DFF8233FBFC}" destId="{21CFB969-5F3D-4378-A546-6C3A8D34C0FA}" srcOrd="0" destOrd="0" presId="urn:microsoft.com/office/officeart/2005/8/layout/radial1"/>
    <dgm:cxn modelId="{A4068BD9-5E1C-4D7B-8945-AB5C2F368725}" type="presOf" srcId="{F0EA251D-7829-41F3-9BD4-635DA96007AA}" destId="{FB94632B-D1E9-49E1-BE55-438C3DE64F47}" srcOrd="0" destOrd="0" presId="urn:microsoft.com/office/officeart/2005/8/layout/radial1"/>
    <dgm:cxn modelId="{5CE9B7D9-DCFA-4791-91DC-6DF81C273DD8}" type="presOf" srcId="{90753141-E290-465F-8CB6-EB60E8F3DC11}" destId="{EF9125B5-4593-46FC-AA05-FA47CD1C0CDB}" srcOrd="1" destOrd="0" presId="urn:microsoft.com/office/officeart/2005/8/layout/radial1"/>
    <dgm:cxn modelId="{CC55CED9-1C54-4E4C-B2CB-E7F2509B2477}" type="presOf" srcId="{2E090F68-1FBE-455A-9833-7D4EF3DBA071}" destId="{5CDEA176-7238-45DA-8150-617158441E12}" srcOrd="0" destOrd="0" presId="urn:microsoft.com/office/officeart/2005/8/layout/radial1"/>
    <dgm:cxn modelId="{C12535EC-064F-44FB-8391-15966FBFD91E}" type="presOf" srcId="{2BED539C-A102-4967-8C6F-2540079337FF}" destId="{2F8C028B-1402-4443-BE62-96A3CE42512C}" srcOrd="0" destOrd="0" presId="urn:microsoft.com/office/officeart/2005/8/layout/radial1"/>
    <dgm:cxn modelId="{AB8F10F3-10E7-4FF1-BEAE-0DBF15CDFB10}" type="presOf" srcId="{90753141-E290-465F-8CB6-EB60E8F3DC11}" destId="{94154D59-C4D8-4B74-9377-3A5947FE4043}" srcOrd="0" destOrd="0" presId="urn:microsoft.com/office/officeart/2005/8/layout/radial1"/>
    <dgm:cxn modelId="{2BCF93B2-80CF-47F9-8E6D-87B0EF6D14C7}" type="presParOf" srcId="{FAC082EF-97B1-4FD4-ABDD-DDD95A0F6622}" destId="{25161553-AAFA-4ABC-952D-14275F174CDC}" srcOrd="0" destOrd="0" presId="urn:microsoft.com/office/officeart/2005/8/layout/radial1"/>
    <dgm:cxn modelId="{FEB40C39-A1EB-4A39-B29F-4DC7B1EF102E}" type="presParOf" srcId="{FAC082EF-97B1-4FD4-ABDD-DDD95A0F6622}" destId="{21CFB969-5F3D-4378-A546-6C3A8D34C0FA}" srcOrd="1" destOrd="0" presId="urn:microsoft.com/office/officeart/2005/8/layout/radial1"/>
    <dgm:cxn modelId="{F506E757-A653-4E4C-A49E-FB7600032151}" type="presParOf" srcId="{21CFB969-5F3D-4378-A546-6C3A8D34C0FA}" destId="{FC1FC737-FB6C-4C38-BDFB-9A3A45568A21}" srcOrd="0" destOrd="0" presId="urn:microsoft.com/office/officeart/2005/8/layout/radial1"/>
    <dgm:cxn modelId="{2DA5B503-5A9B-423B-9D87-BBA578764824}" type="presParOf" srcId="{FAC082EF-97B1-4FD4-ABDD-DDD95A0F6622}" destId="{7354300A-4CC6-41D3-B8CC-7EB338696C82}" srcOrd="2" destOrd="0" presId="urn:microsoft.com/office/officeart/2005/8/layout/radial1"/>
    <dgm:cxn modelId="{A3E637BD-C182-4646-A42D-F3DE547801DD}" type="presParOf" srcId="{FAC082EF-97B1-4FD4-ABDD-DDD95A0F6622}" destId="{FB94632B-D1E9-49E1-BE55-438C3DE64F47}" srcOrd="3" destOrd="0" presId="urn:microsoft.com/office/officeart/2005/8/layout/radial1"/>
    <dgm:cxn modelId="{C496241D-DAF2-4F20-8F98-08A18410175A}" type="presParOf" srcId="{FB94632B-D1E9-49E1-BE55-438C3DE64F47}" destId="{0275B048-3083-4DE6-8D61-ACFF4CE3DB0B}" srcOrd="0" destOrd="0" presId="urn:microsoft.com/office/officeart/2005/8/layout/radial1"/>
    <dgm:cxn modelId="{233109E1-C581-4FE6-B65B-B72747A637BD}" type="presParOf" srcId="{FAC082EF-97B1-4FD4-ABDD-DDD95A0F6622}" destId="{9D01DFCB-901D-45B9-83BA-FD6AF35B7984}" srcOrd="4" destOrd="0" presId="urn:microsoft.com/office/officeart/2005/8/layout/radial1"/>
    <dgm:cxn modelId="{6656C1D6-BF2B-4E65-9C67-12AF1D044EEC}" type="presParOf" srcId="{FAC082EF-97B1-4FD4-ABDD-DDD95A0F6622}" destId="{94154D59-C4D8-4B74-9377-3A5947FE4043}" srcOrd="5" destOrd="0" presId="urn:microsoft.com/office/officeart/2005/8/layout/radial1"/>
    <dgm:cxn modelId="{13DBCF0C-F8D8-4C7A-84E6-4A2510029185}" type="presParOf" srcId="{94154D59-C4D8-4B74-9377-3A5947FE4043}" destId="{EF9125B5-4593-46FC-AA05-FA47CD1C0CDB}" srcOrd="0" destOrd="0" presId="urn:microsoft.com/office/officeart/2005/8/layout/radial1"/>
    <dgm:cxn modelId="{176DBA0B-1F9F-41A8-BE74-DC5B7D4A9943}" type="presParOf" srcId="{FAC082EF-97B1-4FD4-ABDD-DDD95A0F6622}" destId="{0FCCCE35-B177-4DBF-B699-9716A7F2D2FD}" srcOrd="6" destOrd="0" presId="urn:microsoft.com/office/officeart/2005/8/layout/radial1"/>
    <dgm:cxn modelId="{4C092DF7-00BF-4B64-AE83-5E3E8808FB33}" type="presParOf" srcId="{FAC082EF-97B1-4FD4-ABDD-DDD95A0F6622}" destId="{B296BAA3-BE07-4FBA-AE05-DC0402FA4119}" srcOrd="7" destOrd="0" presId="urn:microsoft.com/office/officeart/2005/8/layout/radial1"/>
    <dgm:cxn modelId="{DC8A7878-1355-4E1D-9E83-1840D44B0D81}" type="presParOf" srcId="{B296BAA3-BE07-4FBA-AE05-DC0402FA4119}" destId="{909ACAF5-ABC9-401B-BFBE-2E9005250E8F}" srcOrd="0" destOrd="0" presId="urn:microsoft.com/office/officeart/2005/8/layout/radial1"/>
    <dgm:cxn modelId="{5971336E-FABC-40B8-8944-DDEA6DCBDAA6}" type="presParOf" srcId="{FAC082EF-97B1-4FD4-ABDD-DDD95A0F6622}" destId="{2F8C028B-1402-4443-BE62-96A3CE42512C}" srcOrd="8" destOrd="0" presId="urn:microsoft.com/office/officeart/2005/8/layout/radial1"/>
    <dgm:cxn modelId="{393D384D-985B-4228-82B1-BA3B0C50C9B5}" type="presParOf" srcId="{FAC082EF-97B1-4FD4-ABDD-DDD95A0F6622}" destId="{4DC5CD60-1390-44F2-B0AE-593E5D04F89A}" srcOrd="9" destOrd="0" presId="urn:microsoft.com/office/officeart/2005/8/layout/radial1"/>
    <dgm:cxn modelId="{A3F5C239-1AA1-4D8C-B2AB-57FA9DED697F}" type="presParOf" srcId="{4DC5CD60-1390-44F2-B0AE-593E5D04F89A}" destId="{2BDB8E5A-7740-4A21-8AE6-FC543C8176DD}" srcOrd="0" destOrd="0" presId="urn:microsoft.com/office/officeart/2005/8/layout/radial1"/>
    <dgm:cxn modelId="{03EB08AB-F8F3-49DC-A6C5-1225967C9331}" type="presParOf" srcId="{FAC082EF-97B1-4FD4-ABDD-DDD95A0F6622}" destId="{209B4CA6-02A6-4F07-89AD-BFA8FB360A2E}" srcOrd="10" destOrd="0" presId="urn:microsoft.com/office/officeart/2005/8/layout/radial1"/>
    <dgm:cxn modelId="{E10CD496-A9C3-487F-A0E3-FCDFF3030A56}" type="presParOf" srcId="{FAC082EF-97B1-4FD4-ABDD-DDD95A0F6622}" destId="{B634417C-D123-4D8C-8245-F8949F4AF0D5}" srcOrd="11" destOrd="0" presId="urn:microsoft.com/office/officeart/2005/8/layout/radial1"/>
    <dgm:cxn modelId="{C26CE8DD-BEC4-4187-A872-733E1158E731}" type="presParOf" srcId="{B634417C-D123-4D8C-8245-F8949F4AF0D5}" destId="{93BBC45F-BA46-49AF-A70B-A7E559D78BAF}" srcOrd="0" destOrd="0" presId="urn:microsoft.com/office/officeart/2005/8/layout/radial1"/>
    <dgm:cxn modelId="{70FD9A35-5BB9-45A7-A5D0-48D9B2CC3D41}" type="presParOf" srcId="{FAC082EF-97B1-4FD4-ABDD-DDD95A0F6622}" destId="{5CDEA176-7238-45DA-8150-617158441E12}" srcOrd="12" destOrd="0" presId="urn:microsoft.com/office/officeart/2005/8/layout/radial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61553-AAFA-4ABC-952D-14275F174CDC}">
      <dsp:nvSpPr>
        <dsp:cNvPr id="0" name=""/>
        <dsp:cNvSpPr/>
      </dsp:nvSpPr>
      <dsp:spPr>
        <a:xfrm>
          <a:off x="2500743" y="1686080"/>
          <a:ext cx="1281475" cy="1281475"/>
        </a:xfrm>
        <a:prstGeom prst="ellipse">
          <a:avLst/>
        </a:prstGeom>
        <a:solidFill>
          <a:schemeClr val="bg1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 dirty="0"/>
        </a:p>
      </dsp:txBody>
      <dsp:txXfrm>
        <a:off x="2688411" y="1873748"/>
        <a:ext cx="906139" cy="906139"/>
      </dsp:txXfrm>
    </dsp:sp>
    <dsp:sp modelId="{21CFB969-5F3D-4378-A546-6C3A8D34C0FA}">
      <dsp:nvSpPr>
        <dsp:cNvPr id="0" name=""/>
        <dsp:cNvSpPr/>
      </dsp:nvSpPr>
      <dsp:spPr>
        <a:xfrm rot="16200000">
          <a:off x="2948002" y="1474245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31807" y="1482927"/>
        <a:ext cx="19347" cy="19347"/>
      </dsp:txXfrm>
    </dsp:sp>
    <dsp:sp modelId="{7354300A-4CC6-41D3-B8CC-7EB338696C82}">
      <dsp:nvSpPr>
        <dsp:cNvPr id="0" name=""/>
        <dsp:cNvSpPr/>
      </dsp:nvSpPr>
      <dsp:spPr>
        <a:xfrm>
          <a:off x="2500743" y="17647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ONT</a:t>
          </a:r>
          <a:endParaRPr lang="zh-CN" altLang="en-US" sz="3500" kern="1200" dirty="0"/>
        </a:p>
      </dsp:txBody>
      <dsp:txXfrm>
        <a:off x="2688411" y="205315"/>
        <a:ext cx="906139" cy="906139"/>
      </dsp:txXfrm>
    </dsp:sp>
    <dsp:sp modelId="{FB94632B-D1E9-49E1-BE55-438C3DE64F47}">
      <dsp:nvSpPr>
        <dsp:cNvPr id="0" name=""/>
        <dsp:cNvSpPr/>
      </dsp:nvSpPr>
      <dsp:spPr>
        <a:xfrm rot="19800000">
          <a:off x="3670454" y="1891353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54259" y="1900035"/>
        <a:ext cx="19347" cy="19347"/>
      </dsp:txXfrm>
    </dsp:sp>
    <dsp:sp modelId="{9D01DFCB-901D-45B9-83BA-FD6AF35B7984}">
      <dsp:nvSpPr>
        <dsp:cNvPr id="0" name=""/>
        <dsp:cNvSpPr/>
      </dsp:nvSpPr>
      <dsp:spPr>
        <a:xfrm>
          <a:off x="3945648" y="851863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DNA</a:t>
          </a:r>
          <a:endParaRPr lang="zh-CN" altLang="en-US" sz="3500" kern="1200" dirty="0"/>
        </a:p>
      </dsp:txBody>
      <dsp:txXfrm>
        <a:off x="4133316" y="1039531"/>
        <a:ext cx="906139" cy="906139"/>
      </dsp:txXfrm>
    </dsp:sp>
    <dsp:sp modelId="{94154D59-C4D8-4B74-9377-3A5947FE4043}">
      <dsp:nvSpPr>
        <dsp:cNvPr id="0" name=""/>
        <dsp:cNvSpPr/>
      </dsp:nvSpPr>
      <dsp:spPr>
        <a:xfrm rot="1800000">
          <a:off x="3670454" y="2725569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54259" y="2734252"/>
        <a:ext cx="19347" cy="19347"/>
      </dsp:txXfrm>
    </dsp:sp>
    <dsp:sp modelId="{0FCCCE35-B177-4DBF-B699-9716A7F2D2FD}">
      <dsp:nvSpPr>
        <dsp:cNvPr id="0" name=""/>
        <dsp:cNvSpPr/>
      </dsp:nvSpPr>
      <dsp:spPr>
        <a:xfrm>
          <a:off x="3945648" y="2520296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DNA</a:t>
          </a:r>
          <a:endParaRPr lang="zh-CN" altLang="en-US" sz="3500" kern="1200" dirty="0"/>
        </a:p>
      </dsp:txBody>
      <dsp:txXfrm>
        <a:off x="4133316" y="2707964"/>
        <a:ext cx="906139" cy="906139"/>
      </dsp:txXfrm>
    </dsp:sp>
    <dsp:sp modelId="{B296BAA3-BE07-4FBA-AE05-DC0402FA4119}">
      <dsp:nvSpPr>
        <dsp:cNvPr id="0" name=""/>
        <dsp:cNvSpPr/>
      </dsp:nvSpPr>
      <dsp:spPr>
        <a:xfrm rot="5400000">
          <a:off x="2948002" y="3142677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31807" y="3151360"/>
        <a:ext cx="19347" cy="19347"/>
      </dsp:txXfrm>
    </dsp:sp>
    <dsp:sp modelId="{2F8C028B-1402-4443-BE62-96A3CE42512C}">
      <dsp:nvSpPr>
        <dsp:cNvPr id="0" name=""/>
        <dsp:cNvSpPr/>
      </dsp:nvSpPr>
      <dsp:spPr>
        <a:xfrm>
          <a:off x="2500743" y="3354512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DNA</a:t>
          </a:r>
          <a:endParaRPr lang="zh-CN" altLang="en-US" sz="3500" kern="1200" dirty="0"/>
        </a:p>
      </dsp:txBody>
      <dsp:txXfrm>
        <a:off x="2688411" y="3542180"/>
        <a:ext cx="906139" cy="906139"/>
      </dsp:txXfrm>
    </dsp:sp>
    <dsp:sp modelId="{4DC5CD60-1390-44F2-B0AE-593E5D04F89A}">
      <dsp:nvSpPr>
        <dsp:cNvPr id="0" name=""/>
        <dsp:cNvSpPr/>
      </dsp:nvSpPr>
      <dsp:spPr>
        <a:xfrm rot="9000000">
          <a:off x="2225550" y="2725569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409354" y="2734252"/>
        <a:ext cx="19347" cy="19347"/>
      </dsp:txXfrm>
    </dsp:sp>
    <dsp:sp modelId="{209B4CA6-02A6-4F07-89AD-BFA8FB360A2E}">
      <dsp:nvSpPr>
        <dsp:cNvPr id="0" name=""/>
        <dsp:cNvSpPr/>
      </dsp:nvSpPr>
      <dsp:spPr>
        <a:xfrm>
          <a:off x="1055838" y="2520296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ONT</a:t>
          </a:r>
          <a:endParaRPr lang="zh-CN" altLang="en-US" sz="3500" kern="1200" dirty="0"/>
        </a:p>
      </dsp:txBody>
      <dsp:txXfrm>
        <a:off x="1243506" y="2707964"/>
        <a:ext cx="906139" cy="906139"/>
      </dsp:txXfrm>
    </dsp:sp>
    <dsp:sp modelId="{B634417C-D123-4D8C-8245-F8949F4AF0D5}">
      <dsp:nvSpPr>
        <dsp:cNvPr id="0" name=""/>
        <dsp:cNvSpPr/>
      </dsp:nvSpPr>
      <dsp:spPr>
        <a:xfrm rot="12600000">
          <a:off x="2225550" y="1891353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409354" y="1900035"/>
        <a:ext cx="19347" cy="19347"/>
      </dsp:txXfrm>
    </dsp:sp>
    <dsp:sp modelId="{5CDEA176-7238-45DA-8150-617158441E12}">
      <dsp:nvSpPr>
        <dsp:cNvPr id="0" name=""/>
        <dsp:cNvSpPr/>
      </dsp:nvSpPr>
      <dsp:spPr>
        <a:xfrm>
          <a:off x="1055838" y="851863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ONT </a:t>
          </a:r>
          <a:endParaRPr lang="zh-CN" altLang="en-US" sz="3500" kern="1200" dirty="0"/>
        </a:p>
      </dsp:txBody>
      <dsp:txXfrm>
        <a:off x="1243506" y="1039531"/>
        <a:ext cx="906139" cy="906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6CAC6-5EE5-4DF8-BED8-337C55BC9982}" type="datetimeFigureOut">
              <a:rPr lang="en-CA" smtClean="0"/>
              <a:t>2018-02-22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252E7-3980-480E-A649-7AA5BEB95C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225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DA206-CD21-4125-A81C-72DF589959C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703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DA206-CD21-4125-A81C-72DF589959C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23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DA206-CD21-4125-A81C-72DF589959C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133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22794" y="6041362"/>
            <a:ext cx="4152151" cy="365125"/>
          </a:xfrm>
        </p:spPr>
        <p:txBody>
          <a:bodyPr/>
          <a:lstStyle/>
          <a:p>
            <a:r>
              <a:rPr lang="en-US" dirty="0"/>
              <a:t>NEO Blockchain Cleveland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13AEC0-3DEF-44D1-A2D6-99E543316F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2223" y="5697135"/>
            <a:ext cx="2388142" cy="10249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Cleveland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Cleveland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Cleveland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Cleveland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Cleveland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Cleveland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Cleveland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304430" cy="102197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801907"/>
            <a:ext cx="10304431" cy="42394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NEO Blockchain Cleveland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Cleveland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Cleveland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Cleveland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Cleveland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Cleveland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Cleveland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Cleveland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58490" cy="1021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1801907"/>
            <a:ext cx="10258491" cy="4239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NEO Blockchain Cleveland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meetup.com/NEO-Blockchain-Toront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2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1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ityofzion.io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iscord.gg/gqCYeup" TargetMode="External"/><Relationship Id="rId3" Type="http://schemas.openxmlformats.org/officeDocument/2006/relationships/hyperlink" Target="http://docs.neo.org/" TargetMode="External"/><Relationship Id="rId7" Type="http://schemas.openxmlformats.org/officeDocument/2006/relationships/hyperlink" Target="https://github.com/neo-project" TargetMode="External"/><Relationship Id="rId2" Type="http://schemas.openxmlformats.org/officeDocument/2006/relationships/hyperlink" Target="http://neo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ityOfZion/awesome-neo/#developer-documentation" TargetMode="External"/><Relationship Id="rId5" Type="http://schemas.openxmlformats.org/officeDocument/2006/relationships/hyperlink" Target="https://github.com/mwherman2000/neo-windocs" TargetMode="External"/><Relationship Id="rId10" Type="http://schemas.openxmlformats.org/officeDocument/2006/relationships/image" Target="../media/image28.png"/><Relationship Id="rId4" Type="http://schemas.openxmlformats.org/officeDocument/2006/relationships/hyperlink" Target="https://www.youtube.com/watch?time_continue=3&amp;v=th7jZlmoZBc" TargetMode="External"/><Relationship Id="rId9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wherman2000/neo-windocs/tree/master/windocs/quickstart-csharp/README.md" TargetMode="External"/><Relationship Id="rId2" Type="http://schemas.openxmlformats.org/officeDocument/2006/relationships/hyperlink" Target="mailto:neotoronto@outlook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wherman2000/neo-windocs/tree/master/events/2018-neo-blockchain-toronto" TargetMode="External"/><Relationship Id="rId4" Type="http://schemas.openxmlformats.org/officeDocument/2006/relationships/hyperlink" Target="https://github.com/mwherman2000/neo-windocs/blob/master/windocs/neo-charm/README.md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wherman2000/neo-windocs/blob/master/windocs/quickstart-csharp/README.md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mwherman2000/neo-windocs/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mwherman2000/neo-windocs/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NEO-Blockchain-Toronto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NEO-Blockchain-Toronto" TargetMode="External"/><Relationship Id="rId2" Type="http://schemas.openxmlformats.org/officeDocument/2006/relationships/hyperlink" Target="mailto:neotoronto@outlook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itter.com/neotoronto" TargetMode="External"/><Relationship Id="rId5" Type="http://schemas.openxmlformats.org/officeDocument/2006/relationships/hyperlink" Target="https://www.facebook.com/neotoronto/" TargetMode="External"/><Relationship Id="rId4" Type="http://schemas.openxmlformats.org/officeDocument/2006/relationships/hyperlink" Target="https://github.com/mwherman2000/neo-windoc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o-project" TargetMode="External"/><Relationship Id="rId2" Type="http://schemas.openxmlformats.org/officeDocument/2006/relationships/hyperlink" Target="https://www.meetup.com/NEO-Blockchain-Toront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ityOfZ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gqCYeup" TargetMode="External"/><Relationship Id="rId2" Type="http://schemas.openxmlformats.org/officeDocument/2006/relationships/hyperlink" Target="https://neo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cityofzion.io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D84E-5A88-44CF-9166-DD171F12E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07592"/>
            <a:ext cx="7766936" cy="2743244"/>
          </a:xfrm>
        </p:spPr>
        <p:txBody>
          <a:bodyPr anchor="ctr"/>
          <a:lstStyle/>
          <a:p>
            <a:pPr algn="ctr"/>
            <a:r>
              <a:rPr lang="en-CA" dirty="0"/>
              <a:t>NEO Blockchain</a:t>
            </a:r>
            <a:br>
              <a:rPr lang="en-CA" dirty="0"/>
            </a:br>
            <a:r>
              <a:rPr lang="en-CA" sz="8800" dirty="0"/>
              <a:t>CLEVELAND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7A8DB-1A14-4EA7-920F-5D1FD73D0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81185"/>
            <a:ext cx="7766936" cy="1198175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“Genesis Block 0” Meetup – March 24, 2018</a:t>
            </a:r>
          </a:p>
          <a:p>
            <a:pPr algn="ctr"/>
            <a:r>
              <a:rPr lang="en-CA" dirty="0">
                <a:hlinkClick r:id="rId2"/>
              </a:rPr>
              <a:t>https://www.meetup.com/NEO-Blockchain-Cleveland/</a:t>
            </a:r>
            <a:endParaRPr lang="en-CA" dirty="0"/>
          </a:p>
          <a:p>
            <a:pPr algn="ctr"/>
            <a:r>
              <a:rPr lang="en-CA" dirty="0"/>
              <a:t>neotoronto@outlook.com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85630-0FF8-423E-900A-1A812BE7BD7D}"/>
              </a:ext>
            </a:extLst>
          </p:cNvPr>
          <p:cNvSpPr/>
          <p:nvPr/>
        </p:nvSpPr>
        <p:spPr>
          <a:xfrm>
            <a:off x="1" y="167027"/>
            <a:ext cx="10735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>
                <a:solidFill>
                  <a:schemeClr val="accent2"/>
                </a:solidFill>
              </a:rPr>
              <a:t>Welcome Neoxplorers!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628C8-A025-40EA-8F2E-F4039E7F8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733" y="1161708"/>
            <a:ext cx="5867908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B6795-2E59-4797-9E96-688E23AB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 is created for large scale </a:t>
            </a:r>
            <a:r>
              <a:rPr lang="en-US" dirty="0" err="1"/>
              <a:t>dApps</a:t>
            </a:r>
            <a:r>
              <a:rPr lang="en-US" dirty="0"/>
              <a:t>*</a:t>
            </a:r>
            <a:endParaRPr lang="en-CA" dirty="0"/>
          </a:p>
        </p:txBody>
      </p:sp>
      <p:sp>
        <p:nvSpPr>
          <p:cNvPr id="4" name="直角三角形 3"/>
          <p:cNvSpPr/>
          <p:nvPr/>
        </p:nvSpPr>
        <p:spPr>
          <a:xfrm rot="16200000">
            <a:off x="2955657" y="2137824"/>
            <a:ext cx="2107768" cy="864289"/>
          </a:xfrm>
          <a:prstGeom prst="rtTriangle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直角三角形 15"/>
          <p:cNvSpPr/>
          <p:nvPr/>
        </p:nvSpPr>
        <p:spPr>
          <a:xfrm rot="10800000">
            <a:off x="1844957" y="3807918"/>
            <a:ext cx="2596727" cy="790956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直角三角形 16"/>
          <p:cNvSpPr/>
          <p:nvPr/>
        </p:nvSpPr>
        <p:spPr>
          <a:xfrm rot="5400000">
            <a:off x="4015161" y="4474203"/>
            <a:ext cx="2218925" cy="886357"/>
          </a:xfrm>
          <a:prstGeom prst="rtTriangle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直角三角形 17"/>
          <p:cNvSpPr/>
          <p:nvPr/>
        </p:nvSpPr>
        <p:spPr>
          <a:xfrm>
            <a:off x="4681445" y="2832190"/>
            <a:ext cx="2596727" cy="79166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82949" y="2080881"/>
            <a:ext cx="2402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S PGothic" charset="-128"/>
                <a:cs typeface="MS PGothic" charset="-128"/>
              </a:rPr>
              <a:t>No transaction fees</a:t>
            </a:r>
            <a:br>
              <a:rPr lang="en-US" altLang="zh-CN" dirty="0">
                <a:ea typeface="MS PGothic" charset="-128"/>
                <a:cs typeface="MS PGothic" charset="-128"/>
              </a:rPr>
            </a:br>
            <a:r>
              <a:rPr lang="en-US" altLang="zh-CN" dirty="0">
                <a:ea typeface="MS PGothic" charset="-128"/>
                <a:cs typeface="MS PGothic" charset="-128"/>
              </a:rPr>
              <a:t>Initial 10 GAS fee is for free. Simple Smart Contracts can be run for free.</a:t>
            </a:r>
            <a:endParaRPr lang="sv-SE" altLang="zh-CN" dirty="0">
              <a:ea typeface="MS PGothic" charset="-128"/>
              <a:cs typeface="MS PGothic" charset="-128"/>
            </a:endParaRPr>
          </a:p>
          <a:p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610298" y="1449985"/>
            <a:ext cx="4122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S PGothic" charset="-128"/>
                <a:cs typeface="MS PGothic" charset="-128"/>
              </a:rPr>
              <a:t>Mainchain speeds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NEO	1000 – 10,000 TPS (single core)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BTC	3 – 4 TPS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ETH	10 – 20 TPS</a:t>
            </a:r>
          </a:p>
          <a:p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714331" y="4013228"/>
            <a:ext cx="27860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S PGothic" charset="-128"/>
                <a:cs typeface="MS PGothic" charset="-128"/>
              </a:rPr>
              <a:t>More freedom </a:t>
            </a:r>
            <a:r>
              <a:rPr lang="en-US" altLang="zh-CN" dirty="0">
                <a:ea typeface="MS PGothic" charset="-128"/>
                <a:cs typeface="MS PGothic" charset="-128"/>
              </a:rPr>
              <a:t>to application developers to choose the business model that are most suitable to their business. Service and usage fees can be charged in any way off-chain.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6809E66-7ACA-4A39-9E44-AEFD316E794F}"/>
              </a:ext>
            </a:extLst>
          </p:cNvPr>
          <p:cNvSpPr txBox="1"/>
          <p:nvPr/>
        </p:nvSpPr>
        <p:spPr>
          <a:xfrm>
            <a:off x="1472184" y="4559653"/>
            <a:ext cx="29694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S PGothic" charset="-128"/>
                <a:cs typeface="MS PGothic" charset="-128"/>
              </a:rPr>
              <a:t>Confirmations needed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NEO	1 and only 1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BTC	6+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ETH	20+</a:t>
            </a:r>
          </a:p>
          <a:p>
            <a:pPr algn="r"/>
            <a:endParaRPr kumimoji="1" lang="zh-CN" alt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A5291B-681A-4DF0-B107-FDE08DAFF973}"/>
              </a:ext>
            </a:extLst>
          </p:cNvPr>
          <p:cNvSpPr/>
          <p:nvPr/>
        </p:nvSpPr>
        <p:spPr>
          <a:xfrm>
            <a:off x="462648" y="6078548"/>
            <a:ext cx="27960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*</a:t>
            </a:r>
            <a:r>
              <a:rPr lang="en-US" dirty="0" err="1"/>
              <a:t>dApps</a:t>
            </a:r>
            <a:r>
              <a:rPr lang="en-US" dirty="0"/>
              <a:t> – Distributed Apps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521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134C49-D0AC-429E-8239-7DCBD09C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System Fees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4895AEA-42DE-4897-9C69-699C929BBEF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64323546"/>
              </p:ext>
            </p:extLst>
          </p:nvPr>
        </p:nvGraphicFramePr>
        <p:xfrm>
          <a:off x="677334" y="1350827"/>
          <a:ext cx="9140952" cy="5113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1528">
                  <a:extLst>
                    <a:ext uri="{9D8B030D-6E8A-4147-A177-3AD203B41FA5}">
                      <a16:colId xmlns:a16="http://schemas.microsoft.com/office/drawing/2014/main" val="2721289906"/>
                    </a:ext>
                  </a:extLst>
                </a:gridCol>
                <a:gridCol w="1279570">
                  <a:extLst>
                    <a:ext uri="{9D8B030D-6E8A-4147-A177-3AD203B41FA5}">
                      <a16:colId xmlns:a16="http://schemas.microsoft.com/office/drawing/2014/main" val="37075003"/>
                    </a:ext>
                  </a:extLst>
                </a:gridCol>
                <a:gridCol w="686798">
                  <a:extLst>
                    <a:ext uri="{9D8B030D-6E8A-4147-A177-3AD203B41FA5}">
                      <a16:colId xmlns:a16="http://schemas.microsoft.com/office/drawing/2014/main" val="2780371406"/>
                    </a:ext>
                  </a:extLst>
                </a:gridCol>
                <a:gridCol w="3554246">
                  <a:extLst>
                    <a:ext uri="{9D8B030D-6E8A-4147-A177-3AD203B41FA5}">
                      <a16:colId xmlns:a16="http://schemas.microsoft.com/office/drawing/2014/main" val="3382542268"/>
                    </a:ext>
                  </a:extLst>
                </a:gridCol>
                <a:gridCol w="1228810">
                  <a:extLst>
                    <a:ext uri="{9D8B030D-6E8A-4147-A177-3AD203B41FA5}">
                      <a16:colId xmlns:a16="http://schemas.microsoft.com/office/drawing/2014/main" val="2487947190"/>
                    </a:ext>
                  </a:extLst>
                </a:gridCol>
              </a:tblGrid>
              <a:tr h="257014">
                <a:tc>
                  <a:txBody>
                    <a:bodyPr/>
                    <a:lstStyle/>
                    <a:p>
                      <a:pPr algn="l" fontAlgn="b"/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NEO</a:t>
                      </a:r>
                      <a:r>
                        <a:rPr lang="zh-CN" altLang="en-US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sv-SE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Gas]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NEO </a:t>
                      </a:r>
                      <a:r>
                        <a:rPr lang="en-US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sv-SE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Gas]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60470070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Runtime.CheckWitness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OpCode.PUSH16 [or less]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451727690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Blockchain.GetHeader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OpCode.NOP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85969181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Blockchain.GetBlock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OpCode.APPCALL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55764258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Blockchain.GetTransaction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OpCode.TAILCALL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04753968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Blockchain.GetAccount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OpCode.SHA1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9876973"/>
                  </a:ext>
                </a:extLst>
              </a:tr>
              <a:tr h="238666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Blockchain.GetValidators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OpCode.SHA256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08925733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Blockchain.GetAsset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OpCode.HASH160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49478215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Blockchain.GetContract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OpCode.HASH256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87828411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Transaction.GetReferences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OpCode.CHECKSIG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99822341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Account.SetVotes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OpCode.CHECKMULTISIG [per signature]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66296498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Validator.Register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1000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 </a:t>
                      </a:r>
                      <a:r>
                        <a:rPr lang="sv-SE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OpCode</a:t>
                      </a:r>
                      <a:r>
                        <a:rPr lang="en-CA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98840616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Asset.Create 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asset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5000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741797277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Asset.Renew 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asset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5000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18685885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Contract.Create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500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45474503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Contract.Migrate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500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08969686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Storage.Get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53100297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Storage.Put [per KB]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1.0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71434049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Storage.Delete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81087693"/>
                  </a:ext>
                </a:extLst>
              </a:tr>
              <a:tr h="248872">
                <a:tc>
                  <a:txBody>
                    <a:bodyPr/>
                    <a:lstStyle/>
                    <a:p>
                      <a:pPr algn="l" fontAlgn="b"/>
                      <a:r>
                        <a:rPr lang="en-CA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OpCodes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28615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794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CB07-2863-44C1-A66F-72E53F7C0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Smart Contracts: “Have it your way”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F9279A-7493-43EB-B28B-DB2E78E1C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64" y="1443736"/>
            <a:ext cx="6959107" cy="38474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10CF141-1ADD-4012-9269-EB4C8684E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4058" y="3856173"/>
            <a:ext cx="9144000" cy="287904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4996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0AEAA1-5A2F-4641-A811-0C3ACB25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NeoX</a:t>
            </a:r>
            <a:r>
              <a:rPr lang="en-CA" dirty="0"/>
              <a:t>: Allowing Private-Public Exchanges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6010F11B-E501-485C-A24F-41712E3EA0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5321662"/>
              </p:ext>
            </p:extLst>
          </p:nvPr>
        </p:nvGraphicFramePr>
        <p:xfrm>
          <a:off x="2113271" y="1930400"/>
          <a:ext cx="6282962" cy="4653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图片 15">
            <a:extLst>
              <a:ext uri="{FF2B5EF4-FFF2-40B4-BE49-F238E27FC236}">
                <a16:creationId xmlns:a16="http://schemas.microsoft.com/office/drawing/2014/main" id="{ED5F7507-95E9-4CAE-8614-1BFAE48819C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608" y="3806419"/>
            <a:ext cx="823949" cy="901599"/>
          </a:xfrm>
          <a:prstGeom prst="rect">
            <a:avLst/>
          </a:prstGeom>
        </p:spPr>
      </p:pic>
      <p:pic>
        <p:nvPicPr>
          <p:cNvPr id="5" name="图形 4" descr="银行">
            <a:extLst>
              <a:ext uri="{FF2B5EF4-FFF2-40B4-BE49-F238E27FC236}">
                <a16:creationId xmlns:a16="http://schemas.microsoft.com/office/drawing/2014/main" id="{5E814BA7-9BEE-4DF5-8082-C9F214F0523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65798" y="2768200"/>
            <a:ext cx="1222959" cy="1222959"/>
          </a:xfrm>
          <a:prstGeom prst="rect">
            <a:avLst/>
          </a:prstGeom>
        </p:spPr>
      </p:pic>
      <p:pic>
        <p:nvPicPr>
          <p:cNvPr id="11" name="图形 10" descr="建筑">
            <a:extLst>
              <a:ext uri="{FF2B5EF4-FFF2-40B4-BE49-F238E27FC236}">
                <a16:creationId xmlns:a16="http://schemas.microsoft.com/office/drawing/2014/main" id="{A5B23C92-2975-4024-A4FE-FF4ADC85223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14667" y="2768201"/>
            <a:ext cx="1222959" cy="1222959"/>
          </a:xfrm>
          <a:prstGeom prst="rect">
            <a:avLst/>
          </a:prstGeom>
        </p:spPr>
      </p:pic>
      <p:pic>
        <p:nvPicPr>
          <p:cNvPr id="14" name="图形 13" descr="建筑">
            <a:extLst>
              <a:ext uri="{FF2B5EF4-FFF2-40B4-BE49-F238E27FC236}">
                <a16:creationId xmlns:a16="http://schemas.microsoft.com/office/drawing/2014/main" id="{532A7A90-810A-4E04-A1CB-3CE5E454860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20414" y="4447864"/>
            <a:ext cx="1222959" cy="1222959"/>
          </a:xfrm>
          <a:prstGeom prst="rect">
            <a:avLst/>
          </a:prstGeom>
        </p:spPr>
      </p:pic>
      <p:pic>
        <p:nvPicPr>
          <p:cNvPr id="15" name="图形 14" descr="银行">
            <a:extLst>
              <a:ext uri="{FF2B5EF4-FFF2-40B4-BE49-F238E27FC236}">
                <a16:creationId xmlns:a16="http://schemas.microsoft.com/office/drawing/2014/main" id="{28F3ED37-8FB4-47D4-88AF-C69BC7ACE95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65798" y="4494171"/>
            <a:ext cx="1222959" cy="1222959"/>
          </a:xfrm>
          <a:prstGeom prst="rect">
            <a:avLst/>
          </a:prstGeom>
        </p:spPr>
      </p:pic>
      <p:pic>
        <p:nvPicPr>
          <p:cNvPr id="19" name="图形 18" descr="数据库">
            <a:extLst>
              <a:ext uri="{FF2B5EF4-FFF2-40B4-BE49-F238E27FC236}">
                <a16:creationId xmlns:a16="http://schemas.microsoft.com/office/drawing/2014/main" id="{EAD9C72B-6339-4435-9102-5136E88E67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7479" y="2984624"/>
            <a:ext cx="914400" cy="914400"/>
          </a:xfrm>
          <a:prstGeom prst="rect">
            <a:avLst/>
          </a:prstGeom>
        </p:spPr>
      </p:pic>
      <p:pic>
        <p:nvPicPr>
          <p:cNvPr id="21" name="图形 20" descr="数据库">
            <a:extLst>
              <a:ext uri="{FF2B5EF4-FFF2-40B4-BE49-F238E27FC236}">
                <a16:creationId xmlns:a16="http://schemas.microsoft.com/office/drawing/2014/main" id="{8BD08970-5BC9-4818-999B-3AD9ED535A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1259" y="4768033"/>
            <a:ext cx="914400" cy="914400"/>
          </a:xfrm>
          <a:prstGeom prst="rect">
            <a:avLst/>
          </a:prstGeom>
        </p:spPr>
      </p:pic>
      <p:pic>
        <p:nvPicPr>
          <p:cNvPr id="22" name="图形 21" descr="数据库">
            <a:extLst>
              <a:ext uri="{FF2B5EF4-FFF2-40B4-BE49-F238E27FC236}">
                <a16:creationId xmlns:a16="http://schemas.microsoft.com/office/drawing/2014/main" id="{582F9440-1D88-47EA-88ED-613562681D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15296" y="3435776"/>
            <a:ext cx="556307" cy="556307"/>
          </a:xfrm>
          <a:prstGeom prst="rect">
            <a:avLst/>
          </a:prstGeom>
        </p:spPr>
      </p:pic>
      <p:pic>
        <p:nvPicPr>
          <p:cNvPr id="24" name="图形 23" descr="数据库">
            <a:extLst>
              <a:ext uri="{FF2B5EF4-FFF2-40B4-BE49-F238E27FC236}">
                <a16:creationId xmlns:a16="http://schemas.microsoft.com/office/drawing/2014/main" id="{90EE3B83-41DC-43B7-ACDD-352C1CF681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15295" y="5105650"/>
            <a:ext cx="556307" cy="556307"/>
          </a:xfrm>
          <a:prstGeom prst="rect">
            <a:avLst/>
          </a:prstGeom>
        </p:spPr>
      </p:pic>
      <p:pic>
        <p:nvPicPr>
          <p:cNvPr id="25" name="图形 24" descr="数据库">
            <a:extLst>
              <a:ext uri="{FF2B5EF4-FFF2-40B4-BE49-F238E27FC236}">
                <a16:creationId xmlns:a16="http://schemas.microsoft.com/office/drawing/2014/main" id="{79039E36-0FDF-49F1-ACFC-6340AE7F58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10570" y="2706471"/>
            <a:ext cx="556307" cy="556307"/>
          </a:xfrm>
          <a:prstGeom prst="rect">
            <a:avLst/>
          </a:prstGeom>
        </p:spPr>
      </p:pic>
      <p:pic>
        <p:nvPicPr>
          <p:cNvPr id="26" name="图形 25" descr="数据库">
            <a:extLst>
              <a:ext uri="{FF2B5EF4-FFF2-40B4-BE49-F238E27FC236}">
                <a16:creationId xmlns:a16="http://schemas.microsoft.com/office/drawing/2014/main" id="{D9BA6BE1-059B-46FA-9F7C-D221789247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10570" y="4367100"/>
            <a:ext cx="556307" cy="556307"/>
          </a:xfrm>
          <a:prstGeom prst="rect">
            <a:avLst/>
          </a:prstGeom>
        </p:spPr>
      </p:pic>
      <p:pic>
        <p:nvPicPr>
          <p:cNvPr id="28" name="图形 27" descr="数据库">
            <a:extLst>
              <a:ext uri="{FF2B5EF4-FFF2-40B4-BE49-F238E27FC236}">
                <a16:creationId xmlns:a16="http://schemas.microsoft.com/office/drawing/2014/main" id="{3D7B6AF4-D512-49FC-819F-6A2A327083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80965" y="1382703"/>
            <a:ext cx="676347" cy="676347"/>
          </a:xfrm>
          <a:prstGeom prst="rect">
            <a:avLst/>
          </a:prstGeom>
        </p:spPr>
      </p:pic>
      <p:pic>
        <p:nvPicPr>
          <p:cNvPr id="29" name="图形 28" descr="建筑">
            <a:extLst>
              <a:ext uri="{FF2B5EF4-FFF2-40B4-BE49-F238E27FC236}">
                <a16:creationId xmlns:a16="http://schemas.microsoft.com/office/drawing/2014/main" id="{AD0E01C2-D6C7-4138-AC07-D2BF8D09C6A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12927" y="1382702"/>
            <a:ext cx="676346" cy="676346"/>
          </a:xfrm>
          <a:prstGeom prst="rect">
            <a:avLst/>
          </a:prstGeom>
        </p:spPr>
      </p:pic>
      <p:pic>
        <p:nvPicPr>
          <p:cNvPr id="30" name="图形 29" descr="银行">
            <a:extLst>
              <a:ext uri="{FF2B5EF4-FFF2-40B4-BE49-F238E27FC236}">
                <a16:creationId xmlns:a16="http://schemas.microsoft.com/office/drawing/2014/main" id="{B3A21A57-FAFF-4CF0-966F-8349BB44D44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70313" y="5927484"/>
            <a:ext cx="676347" cy="67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11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平行四边形 14"/>
          <p:cNvSpPr/>
          <p:nvPr/>
        </p:nvSpPr>
        <p:spPr bwMode="auto">
          <a:xfrm>
            <a:off x="2986027" y="1790169"/>
            <a:ext cx="2888482" cy="3352362"/>
          </a:xfrm>
          <a:prstGeom prst="parallelogram">
            <a:avLst>
              <a:gd name="adj" fmla="val 15653"/>
            </a:avLst>
          </a:prstGeom>
          <a:solidFill>
            <a:srgbClr val="90C226"/>
          </a:solidFill>
          <a:ln w="3175" cap="flat" cmpd="sng" algn="ctr">
            <a:solidFill>
              <a:schemeClr val="accent2"/>
            </a:solidFill>
            <a:prstDash val="solid"/>
          </a:ln>
          <a:effectLst/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sv-SE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NEO is built for large scale dApps and is free to use for the end user. Fees (GAS) are instead charged for deploying contracts and registering assets.</a:t>
            </a:r>
          </a:p>
        </p:txBody>
      </p:sp>
      <p:sp>
        <p:nvSpPr>
          <p:cNvPr id="16" name="平行四边形 15"/>
          <p:cNvSpPr/>
          <p:nvPr/>
        </p:nvSpPr>
        <p:spPr bwMode="auto">
          <a:xfrm>
            <a:off x="5615144" y="1790170"/>
            <a:ext cx="2988523" cy="3352362"/>
          </a:xfrm>
          <a:prstGeom prst="parallelogram">
            <a:avLst>
              <a:gd name="adj" fmla="val 16075"/>
            </a:avLst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sv-SE" altLang="zh-C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Transaction volume is not an issue with 1000TPS+ on main chain and plenty off-chain scaling possibilites. </a:t>
            </a:r>
            <a:endParaRPr lang="en-US" altLang="zh-C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平行四边形 22"/>
          <p:cNvSpPr/>
          <p:nvPr/>
        </p:nvSpPr>
        <p:spPr bwMode="auto">
          <a:xfrm>
            <a:off x="137160" y="1791478"/>
            <a:ext cx="3054096" cy="3338526"/>
          </a:xfrm>
          <a:prstGeom prst="parallelogram">
            <a:avLst>
              <a:gd name="adj" fmla="val 15138"/>
            </a:avLst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lIns="0" rIns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large scale decentralized applications, transaction cost, transaction time (including confirmations) is a big obstacle and restriction to possible business models.</a:t>
            </a:r>
            <a:endParaRPr lang="en-US" altLang="zh-CN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平行四边形 24"/>
          <p:cNvSpPr/>
          <p:nvPr/>
        </p:nvSpPr>
        <p:spPr bwMode="auto">
          <a:xfrm>
            <a:off x="8344117" y="1777642"/>
            <a:ext cx="3057144" cy="3352362"/>
          </a:xfrm>
          <a:prstGeom prst="parallelogram">
            <a:avLst>
              <a:gd name="adj" fmla="val 15651"/>
            </a:avLst>
          </a:prstGeom>
          <a:solidFill>
            <a:srgbClr val="90C226"/>
          </a:solidFill>
          <a:ln w="3175" cap="flat" cmpd="sng" algn="ctr">
            <a:solidFill>
              <a:schemeClr val="accent2"/>
            </a:solidFill>
            <a:prstDash val="solid"/>
          </a:ln>
          <a:effectLst/>
        </p:spPr>
        <p:txBody>
          <a:bodyPr lIns="0" rIns="0" anchor="ctr"/>
          <a:lstStyle/>
          <a:p>
            <a:pPr lvl="0" algn="ctr">
              <a:defRPr/>
            </a:pPr>
            <a:r>
              <a:rPr lang="sv-SE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NeoX will make the NEO ecosystem quite unique. 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NEO contain the public ledger for digital assets, identity and smart contracts.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446927F-2CA4-4266-99C7-331436221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is NEO? </a:t>
            </a:r>
            <a:br>
              <a:rPr lang="en-CA" dirty="0"/>
            </a:br>
            <a:r>
              <a:rPr lang="en-CA" sz="27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34341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3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AB7E5-ECB3-4517-BB61-A21E92B3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Competition </a:t>
            </a:r>
            <a:br>
              <a:rPr lang="en-US" altLang="zh-CN" dirty="0"/>
            </a:br>
            <a:r>
              <a:rPr lang="en-US" altLang="zh-CN" sz="2700" dirty="0"/>
              <a:t>http://www.neo.org/competition.html</a:t>
            </a:r>
            <a:endParaRPr lang="zh-CN" altLang="en-US" sz="27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62E6F9-3BFF-45AC-BED1-B0049F80A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55896"/>
            <a:ext cx="9144000" cy="258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90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F76C-D0B6-4342-94E6-97671D7E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City of Zion (</a:t>
            </a:r>
            <a:r>
              <a:rPr lang="en-CA" dirty="0" err="1"/>
              <a:t>CoZ</a:t>
            </a:r>
            <a:r>
              <a:rPr lang="en-CA" dirty="0"/>
              <a:t>)</a:t>
            </a:r>
            <a:br>
              <a:rPr lang="en-CA" dirty="0"/>
            </a:br>
            <a:r>
              <a:rPr lang="en-CA" sz="2700" dirty="0">
                <a:hlinkClick r:id="rId2"/>
              </a:rPr>
              <a:t>https://cityofzion.io/</a:t>
            </a:r>
            <a:r>
              <a:rPr lang="en-CA" sz="27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45E3F-8B89-4533-9B94-DF27AEA19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“Home of the Open-source Global NEO Developer Community”</a:t>
            </a:r>
          </a:p>
          <a:p>
            <a:r>
              <a:rPr lang="en-US" dirty="0"/>
              <a:t>We are an independent group of open source developers, designers and translators formed to support the NEO Blockchain core and ecosystem.</a:t>
            </a:r>
            <a:endParaRPr lang="en-CA" dirty="0"/>
          </a:p>
          <a:p>
            <a:r>
              <a:rPr lang="en-CA" dirty="0"/>
              <a:t>City of Zion Repository</a:t>
            </a:r>
            <a:br>
              <a:rPr lang="en-CA" dirty="0"/>
            </a:br>
            <a:r>
              <a:rPr lang="en-CA" dirty="0">
                <a:hlinkClick r:id="rId2"/>
              </a:rPr>
              <a:t>https://cityofzion.io/</a:t>
            </a:r>
            <a:r>
              <a:rPr lang="en-CA" dirty="0"/>
              <a:t>  </a:t>
            </a:r>
          </a:p>
          <a:p>
            <a:r>
              <a:rPr lang="en-CA" dirty="0"/>
              <a:t>City of Zion Projects</a:t>
            </a:r>
          </a:p>
          <a:p>
            <a:pPr lvl="1"/>
            <a:r>
              <a:rPr lang="en-CA" dirty="0"/>
              <a:t>TODO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15FB7-7328-4759-BE0A-80911B5E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0C05F-3C4F-4298-8C3F-814CA4AF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Cleveland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06CA0-F080-4B2A-9669-F156071A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04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F76C-D0B6-4342-94E6-97671D7E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How to a join CoZ?</a:t>
            </a:r>
            <a:endParaRPr lang="en-CA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45E3F-8B89-4533-9B94-DF27AEA19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01907"/>
            <a:ext cx="9938851" cy="4239456"/>
          </a:xfrm>
        </p:spPr>
        <p:txBody>
          <a:bodyPr/>
          <a:lstStyle/>
          <a:p>
            <a:r>
              <a:rPr lang="en-US" dirty="0"/>
              <a:t>The community (and acceptance) into the community is based on the principle of “doers”.</a:t>
            </a:r>
          </a:p>
          <a:p>
            <a:endParaRPr lang="en-US" dirty="0"/>
          </a:p>
          <a:p>
            <a:r>
              <a:rPr lang="en-US" dirty="0"/>
              <a:t>mwherman2000 – February 21 at 7:57 AM</a:t>
            </a:r>
          </a:p>
          <a:p>
            <a:pPr lvl="1"/>
            <a:r>
              <a:rPr lang="en-US" i="1" dirty="0"/>
              <a:t>The CoZ community is based on this deeply engrained principle of "doers" </a:t>
            </a:r>
          </a:p>
          <a:p>
            <a:pPr lvl="1"/>
            <a:r>
              <a:rPr lang="en-US" i="1" dirty="0"/>
              <a:t>...you don't ask to do a project, or propose a project or anything like that.  </a:t>
            </a:r>
          </a:p>
          <a:p>
            <a:pPr lvl="1"/>
            <a:r>
              <a:rPr lang="en-US" i="1" dirty="0"/>
              <a:t>…just "do it" and if CoZ thinks it's non-trivial and that you have been contributing to the NEO community, you may get invited to fork your project over to CoZ and become an official CoZ Developer. </a:t>
            </a:r>
          </a:p>
          <a:p>
            <a:pPr lvl="1"/>
            <a:r>
              <a:rPr lang="en-US" i="1" dirty="0"/>
              <a:t>...so just start doing </a:t>
            </a:r>
            <a:r>
              <a:rPr lang="en-US" i="1" dirty="0">
                <a:sym typeface="Wingdings" panose="05000000000000000000" pitchFamily="2" charset="2"/>
              </a:rPr>
              <a:t> 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When you are invited to join, we want to you continue to “do what you’re already doing” as well as contribute to developing the broader CoZ/NEO community.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15FB7-7328-4759-BE0A-80911B5E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0C05F-3C4F-4298-8C3F-814CA4AF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Cleveland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06CA0-F080-4B2A-9669-F156071A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507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A95E15-BBB2-47D4-930B-E14388B1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NEO Events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6A5B956-F81E-4705-B893-AA15728813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01958" y="4039979"/>
            <a:ext cx="4183062" cy="2352972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0492EE0-9F07-4669-A64E-07703F7BC8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71991" y="1368190"/>
            <a:ext cx="4184650" cy="2189966"/>
          </a:xfr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69557F-8412-4361-BA43-77723E2F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87772" y="6041362"/>
            <a:ext cx="911939" cy="365125"/>
          </a:xfrm>
        </p:spPr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19754-6354-492E-8BE4-60710FB4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3302" y="60413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BFDCD7A-82D4-42F9-B279-92B5F46A8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54" y="1368767"/>
            <a:ext cx="4183200" cy="21893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1652A9D-B5A6-4170-AAD3-22516CA2FA36}"/>
              </a:ext>
            </a:extLst>
          </p:cNvPr>
          <p:cNvSpPr/>
          <p:nvPr/>
        </p:nvSpPr>
        <p:spPr>
          <a:xfrm>
            <a:off x="-19604" y="357882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Second Wednesday evening of each month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1EA0FF-3B29-427C-B65D-CB95576705AC}"/>
              </a:ext>
            </a:extLst>
          </p:cNvPr>
          <p:cNvSpPr/>
          <p:nvPr/>
        </p:nvSpPr>
        <p:spPr>
          <a:xfrm>
            <a:off x="-5956" y="61985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err="1"/>
              <a:t>HackCU</a:t>
            </a:r>
            <a:r>
              <a:rPr lang="en-US" dirty="0"/>
              <a:t> Episode IV · University of Colorado Boulder</a:t>
            </a:r>
          </a:p>
          <a:p>
            <a:pPr algn="ctr"/>
            <a:r>
              <a:rPr lang="en-US" dirty="0"/>
              <a:t>600 Hackers · 24 Hours · February 24th and 25th 2018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055F71-B10A-4BE4-BA61-77F98100D9A1}"/>
              </a:ext>
            </a:extLst>
          </p:cNvPr>
          <p:cNvSpPr/>
          <p:nvPr/>
        </p:nvSpPr>
        <p:spPr>
          <a:xfrm>
            <a:off x="882054" y="4039979"/>
            <a:ext cx="4183200" cy="21712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F5EBD08-570E-4C52-946E-E420BCFEF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420" y="3626717"/>
            <a:ext cx="2950558" cy="295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67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278" y="1571379"/>
            <a:ext cx="8551409" cy="23347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278" y="4053663"/>
            <a:ext cx="8551409" cy="2451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1" y="1566083"/>
            <a:ext cx="1023582" cy="10235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40" y="2796730"/>
            <a:ext cx="1253244" cy="12532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75" y="4190561"/>
            <a:ext cx="1372173" cy="13721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89" y="5613919"/>
            <a:ext cx="1039416" cy="103941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6840C818-158A-4FF8-BF8F-3B2E33523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664530" cy="1320800"/>
          </a:xfrm>
        </p:spPr>
        <p:txBody>
          <a:bodyPr/>
          <a:lstStyle/>
          <a:p>
            <a:r>
              <a:rPr lang="en-CA" dirty="0"/>
              <a:t>NEO </a:t>
            </a:r>
            <a:r>
              <a:rPr lang="en-CA" dirty="0" err="1"/>
              <a:t>dApp</a:t>
            </a:r>
            <a:r>
              <a:rPr lang="en-CA" dirty="0"/>
              <a:t> Competitions ~$50K in prizes</a:t>
            </a:r>
          </a:p>
        </p:txBody>
      </p:sp>
    </p:spTree>
    <p:extLst>
      <p:ext uri="{BB962C8B-B14F-4D97-AF65-F5344CB8AC3E}">
        <p14:creationId xmlns:p14="http://schemas.microsoft.com/office/powerpoint/2010/main" val="425938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Introductions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What is NEO?</a:t>
            </a:r>
          </a:p>
          <a:p>
            <a:pPr>
              <a:buFont typeface="+mj-lt"/>
              <a:buAutoNum type="arabicPeriod"/>
            </a:pPr>
            <a:r>
              <a:rPr lang="en-US" dirty="0"/>
              <a:t>Why NEO?</a:t>
            </a:r>
          </a:p>
          <a:p>
            <a:pPr>
              <a:buFont typeface="+mj-lt"/>
              <a:buAutoNum type="arabicPeriod"/>
            </a:pPr>
            <a:r>
              <a:rPr lang="en-US" dirty="0"/>
              <a:t>NEO Resources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neo-</a:t>
            </a:r>
            <a:r>
              <a:rPr lang="en-US" b="1" dirty="0" err="1"/>
              <a:t>windocs</a:t>
            </a:r>
            <a:r>
              <a:rPr lang="en-US" b="1" dirty="0"/>
              <a:t> Project</a:t>
            </a:r>
          </a:p>
          <a:p>
            <a:pPr>
              <a:buFont typeface="+mj-lt"/>
              <a:buAutoNum type="arabicPeriod"/>
            </a:pPr>
            <a:r>
              <a:rPr lang="en-US" dirty="0"/>
              <a:t>Networking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BB7FC91-A99A-4366-9ABA-89042728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Cleveland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18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NEO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Who is switching to NEO?</a:t>
            </a:r>
          </a:p>
          <a:p>
            <a:r>
              <a:rPr lang="en-CA" dirty="0"/>
              <a:t>TODO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A3DD541-D41D-43DB-AEE1-5A824B47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Cleveland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75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NEO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2434"/>
            <a:ext cx="10304431" cy="54873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General</a:t>
            </a:r>
          </a:p>
          <a:p>
            <a:r>
              <a:rPr lang="en-CA" dirty="0"/>
              <a:t>NEO.org</a:t>
            </a:r>
            <a:br>
              <a:rPr lang="en-CA" dirty="0"/>
            </a:br>
            <a:r>
              <a:rPr lang="en-CA" dirty="0">
                <a:hlinkClick r:id="rId2"/>
              </a:rPr>
              <a:t>http://neo.org</a:t>
            </a:r>
            <a:r>
              <a:rPr lang="en-CA" dirty="0"/>
              <a:t> </a:t>
            </a:r>
          </a:p>
          <a:p>
            <a:r>
              <a:rPr lang="en-US" altLang="zh-CN" dirty="0"/>
              <a:t>NEO Tutorials  (C#, Java, Python)</a:t>
            </a:r>
            <a:r>
              <a:rPr lang="en-CA" dirty="0"/>
              <a:t>, API docs</a:t>
            </a:r>
            <a:br>
              <a:rPr lang="en-CA" dirty="0"/>
            </a:br>
            <a:r>
              <a:rPr lang="en-US" altLang="zh-CN" dirty="0">
                <a:hlinkClick r:id="rId3"/>
              </a:rPr>
              <a:t>http://docs.neo.org</a:t>
            </a:r>
            <a:endParaRPr lang="en-CA" dirty="0"/>
          </a:p>
          <a:p>
            <a:r>
              <a:rPr lang="en-CA" dirty="0"/>
              <a:t>NEO </a:t>
            </a:r>
            <a:r>
              <a:rPr lang="en-CA" dirty="0" err="1"/>
              <a:t>Devcon</a:t>
            </a:r>
            <a:r>
              <a:rPr lang="en-CA" dirty="0"/>
              <a:t> “Th New Vision” Keynote by NEO Founder</a:t>
            </a:r>
            <a:br>
              <a:rPr lang="en-CA" dirty="0"/>
            </a:br>
            <a:r>
              <a:rPr lang="en-CA" dirty="0">
                <a:hlinkClick r:id="rId4"/>
              </a:rPr>
              <a:t>https://www.youtube.com/watch?time_continue=3&amp;v=th7jZlmoZBc</a:t>
            </a:r>
            <a:r>
              <a:rPr lang="en-CA" dirty="0"/>
              <a:t> 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Developers</a:t>
            </a:r>
          </a:p>
          <a:p>
            <a:r>
              <a:rPr lang="en-CA" dirty="0"/>
              <a:t>NEO Blockchain developer guidance for Microsoft .NET developers (</a:t>
            </a:r>
            <a:r>
              <a:rPr lang="en-CA" b="1" dirty="0"/>
              <a:t>neo-</a:t>
            </a:r>
            <a:r>
              <a:rPr lang="en-CA" b="1" dirty="0" err="1"/>
              <a:t>windocs</a:t>
            </a:r>
            <a:r>
              <a:rPr lang="en-CA" dirty="0"/>
              <a:t>)</a:t>
            </a:r>
            <a:br>
              <a:rPr lang="en-CA" dirty="0"/>
            </a:br>
            <a:r>
              <a:rPr lang="en-CA" dirty="0">
                <a:hlinkClick r:id="rId5"/>
              </a:rPr>
              <a:t>https://github.com/mwherman2000/neo-windocs</a:t>
            </a:r>
            <a:r>
              <a:rPr lang="en-CA" dirty="0"/>
              <a:t> </a:t>
            </a:r>
          </a:p>
          <a:p>
            <a:r>
              <a:rPr lang="en-CA" dirty="0"/>
              <a:t>City of Zion </a:t>
            </a:r>
            <a:r>
              <a:rPr lang="en-CA" b="1" dirty="0"/>
              <a:t>awesome-neo</a:t>
            </a:r>
            <a:r>
              <a:rPr lang="en-CA" dirty="0"/>
              <a:t> project: Developer Docs</a:t>
            </a:r>
            <a:br>
              <a:rPr lang="en-CA" dirty="0"/>
            </a:br>
            <a:r>
              <a:rPr lang="en-CA" dirty="0">
                <a:hlinkClick r:id="rId6"/>
              </a:rPr>
              <a:t>https://github.com/CityOfZion/awesome-neo/</a:t>
            </a:r>
            <a:br>
              <a:rPr lang="en-CA" dirty="0">
                <a:hlinkClick r:id="rId6"/>
              </a:rPr>
            </a:br>
            <a:r>
              <a:rPr lang="en-CA" dirty="0">
                <a:hlinkClick r:id="rId6"/>
              </a:rPr>
              <a:t>#developer-documentation</a:t>
            </a:r>
            <a:r>
              <a:rPr lang="en-CA" dirty="0"/>
              <a:t> </a:t>
            </a:r>
          </a:p>
          <a:p>
            <a:r>
              <a:rPr lang="en-CA" dirty="0"/>
              <a:t>The NEO Project</a:t>
            </a:r>
            <a:br>
              <a:rPr lang="en-CA" dirty="0"/>
            </a:br>
            <a:r>
              <a:rPr lang="en-CA" dirty="0">
                <a:hlinkClick r:id="rId7"/>
              </a:rPr>
              <a:t>https://github.com/neo-project</a:t>
            </a:r>
            <a:endParaRPr lang="en-CA" dirty="0"/>
          </a:p>
          <a:p>
            <a:r>
              <a:rPr lang="en-CA" dirty="0"/>
              <a:t>Discord NEO Community (like Slack)</a:t>
            </a:r>
            <a:br>
              <a:rPr lang="en-CA" dirty="0"/>
            </a:br>
            <a:r>
              <a:rPr lang="en-CA" dirty="0">
                <a:hlinkClick r:id="rId8"/>
              </a:rPr>
              <a:t>https://discord.gg/gqCYeup</a:t>
            </a:r>
            <a:r>
              <a:rPr lang="en-CA" dirty="0"/>
              <a:t>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DA27B3-CEEE-4E74-9679-93DCE21A84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5246" y="598269"/>
            <a:ext cx="4320000" cy="24288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D6F8EB-FC2F-4212-BA59-C6D8CA3AFD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25246" y="4351364"/>
            <a:ext cx="4320000" cy="2428403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819126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72C-DF40-4317-B3AE-312AE6A6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neo-</a:t>
            </a:r>
            <a:r>
              <a:rPr lang="en-CA" dirty="0" err="1"/>
              <a:t>windocs</a:t>
            </a:r>
            <a:r>
              <a:rPr lang="en-CA" dirty="0"/>
              <a:t> Project</a:t>
            </a:r>
            <a:br>
              <a:rPr lang="en-CA" dirty="0"/>
            </a:br>
            <a:r>
              <a:rPr lang="en-CA" sz="2700" dirty="0"/>
              <a:t>https://github.com/mwherman2000/neo-windocs</a:t>
            </a:r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A5CB1-73DD-4111-880D-82F36ACE3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1906"/>
            <a:ext cx="9326476" cy="5056093"/>
          </a:xfrm>
        </p:spPr>
        <p:txBody>
          <a:bodyPr>
            <a:normAutofit/>
          </a:bodyPr>
          <a:lstStyle/>
          <a:p>
            <a:r>
              <a:rPr lang="en-CA" dirty="0"/>
              <a:t>Founder: Michael Herman (</a:t>
            </a:r>
            <a:r>
              <a:rPr lang="en-CA" dirty="0">
                <a:hlinkClick r:id="rId2"/>
              </a:rPr>
              <a:t>neotoronto@outlook.com</a:t>
            </a:r>
            <a:r>
              <a:rPr lang="en-CA" dirty="0"/>
              <a:t>)</a:t>
            </a:r>
          </a:p>
          <a:p>
            <a:r>
              <a:rPr lang="en-US" dirty="0"/>
              <a:t>NEO Blockchain end-to-end, detailed guidance for .NET developers</a:t>
            </a:r>
          </a:p>
          <a:p>
            <a:r>
              <a:rPr lang="en-US" dirty="0"/>
              <a:t>Content purposely designed to help .NET developers ramp up and become productive more quickly</a:t>
            </a:r>
          </a:p>
          <a:p>
            <a:r>
              <a:rPr lang="en-US" dirty="0"/>
              <a:t>Repository for content presented at the NEO Blockchain Cleveland meetup group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NEO Blockchain Quick Start Guide for .NET Developers</a:t>
            </a:r>
            <a:br>
              <a:rPr lang="en-US" dirty="0"/>
            </a:br>
            <a:r>
              <a:rPr lang="en-US" dirty="0">
                <a:hlinkClick r:id="rId3"/>
              </a:rPr>
              <a:t>https://github.com/mwherman2000/neo-windocs/tree/master/windocs/quickstart-csharp/README.md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NEO Blockchain Architecture Reference Model (ARM) for .NET Developers (neo-charm)</a:t>
            </a:r>
            <a:br>
              <a:rPr lang="en-US" dirty="0"/>
            </a:br>
            <a:r>
              <a:rPr lang="en-US" dirty="0">
                <a:hlinkClick r:id="rId4"/>
              </a:rPr>
              <a:t>https://github.com/mwherman2000/neo-windocs/blob/master/windocs/neo-charm/README.md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NEO Blockchain Cleveland Meetup</a:t>
            </a:r>
            <a:br>
              <a:rPr lang="en-US" dirty="0"/>
            </a:br>
            <a:r>
              <a:rPr lang="en-US" dirty="0">
                <a:hlinkClick r:id="rId5"/>
              </a:rPr>
              <a:t>https://github.com/mwherman2000/neo-windocs/tree/master/events/2018-neo-blockchain-cleveland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8092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NEO Blockchain Quick Start Guide for .NET Developers</a:t>
            </a:r>
            <a:br>
              <a:rPr lang="en-US" dirty="0"/>
            </a:br>
            <a:r>
              <a:rPr lang="en-US" sz="2700" dirty="0">
                <a:hlinkClick r:id="rId2" tooltip="https://github.com/mwherman2000/neo-windocs/blob/master/windocs/quickstart-csharp/README.md"/>
              </a:rPr>
              <a:t>https://github.com/mwherman2000/neo-windocs</a:t>
            </a:r>
            <a:br>
              <a:rPr lang="en-US" sz="2700" dirty="0">
                <a:hlinkClick r:id="rId2" tooltip="https://github.com/mwherman2000/neo-windocs/blob/master/windocs/quickstart-csharp/README.md"/>
              </a:rPr>
            </a:br>
            <a:r>
              <a:rPr lang="en-US" sz="2700" dirty="0">
                <a:hlinkClick r:id="rId2" tooltip="https://github.com/mwherman2000/neo-windocs/blob/master/windocs/quickstart-csharp/README.md"/>
              </a:rPr>
              <a:t>/blob/master/windocs/quickstart-csharp/README.md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4664687" cy="469741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200" dirty="0"/>
              <a:t>Pre-requisites and Recommendations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Download and install Visual Studio 2017 Community Edition integrated development environment (IDE)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Download and unpack NEO developer tool projects (source)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Coffee time: Wait for previous activities to complete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Install </a:t>
            </a:r>
            <a:r>
              <a:rPr lang="en-US" sz="1200" dirty="0" err="1"/>
              <a:t>NeoContractPlugin</a:t>
            </a:r>
            <a:r>
              <a:rPr lang="en-US" sz="1200" dirty="0"/>
              <a:t> Visual Studio extension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Build and test NEO developer tool projects (from source)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Download, install, and test Docker platform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Download and test NEO </a:t>
            </a:r>
            <a:r>
              <a:rPr lang="en-US" sz="1200" dirty="0" err="1"/>
              <a:t>privatenet</a:t>
            </a:r>
            <a:r>
              <a:rPr lang="en-US" sz="1200" dirty="0"/>
              <a:t> Docker container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Create and compile HelloWorld smart contract sample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Deploy and test the HelloWorld smart contract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Celebrate</a:t>
            </a:r>
          </a:p>
          <a:p>
            <a:r>
              <a:rPr lang="en-US" sz="1200" dirty="0"/>
              <a:t>Appendix A - Checklist</a:t>
            </a:r>
          </a:p>
          <a:p>
            <a:r>
              <a:rPr lang="en-US" sz="1200" dirty="0"/>
              <a:t>Appendix B - Roadmap</a:t>
            </a:r>
          </a:p>
          <a:p>
            <a:r>
              <a:rPr lang="en-US" sz="1200" dirty="0"/>
              <a:t>Appendix C - Reset NEO </a:t>
            </a:r>
            <a:r>
              <a:rPr lang="en-US" sz="1200" dirty="0" err="1"/>
              <a:t>privatenet</a:t>
            </a:r>
            <a:r>
              <a:rPr lang="en-US" sz="1200" dirty="0"/>
              <a:t> Environment: Container, Wallets, and Clients</a:t>
            </a:r>
            <a:br>
              <a:rPr lang="en-CA" sz="1200" dirty="0"/>
            </a:br>
            <a:endParaRPr lang="en-CA" sz="1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F5682-0D32-44D1-ACA6-3E35AD9CE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6579" y="2160588"/>
            <a:ext cx="418403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200" dirty="0"/>
              <a:t>Statistics</a:t>
            </a:r>
            <a:endParaRPr lang="en-US" sz="1200" dirty="0"/>
          </a:p>
          <a:p>
            <a:r>
              <a:rPr lang="en-US" sz="1200" dirty="0"/>
              <a:t>10 activities comprising 130 documented tasks (approximately)</a:t>
            </a:r>
          </a:p>
          <a:p>
            <a:r>
              <a:rPr lang="en-US" sz="1200" dirty="0"/>
              <a:t>140 screen shots (approximately)</a:t>
            </a:r>
          </a:p>
          <a:p>
            <a:r>
              <a:rPr lang="en-US" sz="1200" dirty="0"/>
              <a:t>7 batch files</a:t>
            </a:r>
          </a:p>
          <a:p>
            <a:r>
              <a:rPr lang="en-US" sz="1200" dirty="0"/>
              <a:t>2 JSON configuration files</a:t>
            </a:r>
          </a:p>
          <a:p>
            <a:r>
              <a:rPr lang="en-US" sz="1200" dirty="0"/>
              <a:t>1 C# code snippet</a:t>
            </a:r>
          </a:p>
        </p:txBody>
      </p:sp>
    </p:spTree>
    <p:extLst>
      <p:ext uri="{BB962C8B-B14F-4D97-AF65-F5344CB8AC3E}">
        <p14:creationId xmlns:p14="http://schemas.microsoft.com/office/powerpoint/2010/main" val="2691972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810834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NEO Blockchain Architecture Reference Model (ARM) for .NET Developers (neo-charm)</a:t>
            </a:r>
            <a:br>
              <a:rPr lang="en-US" dirty="0"/>
            </a:br>
            <a:r>
              <a:rPr lang="en-US" sz="2700" dirty="0">
                <a:hlinkClick r:id="rId2"/>
              </a:rPr>
              <a:t>https://github.com/mwherman2000/neo-windocs/</a:t>
            </a:r>
            <a:r>
              <a:rPr lang="en-US" sz="2700" dirty="0"/>
              <a:t> blob/master/windocs/neo-charm/README.md</a:t>
            </a:r>
            <a:br>
              <a:rPr lang="en-US" dirty="0"/>
            </a:br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414357-66B7-4AFF-AEC4-4BD031781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19" y="2430685"/>
            <a:ext cx="7685051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01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19003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NEO Blockchain Cleveland (@</a:t>
            </a:r>
            <a:r>
              <a:rPr lang="en-US" dirty="0" err="1"/>
              <a:t>neotoronto</a:t>
            </a:r>
            <a:r>
              <a:rPr lang="en-US" dirty="0"/>
              <a:t>)</a:t>
            </a:r>
            <a:br>
              <a:rPr lang="en-US" dirty="0"/>
            </a:br>
            <a:r>
              <a:rPr lang="en-US" sz="2700" dirty="0">
                <a:hlinkClick r:id="rId2"/>
              </a:rPr>
              <a:t>https://github.com/mwherman2000/neo-windocs/</a:t>
            </a:r>
            <a:r>
              <a:rPr lang="en-US" sz="2700" dirty="0"/>
              <a:t> tree/master/events/2018-neo-blockchain-cleveland</a:t>
            </a:r>
            <a:br>
              <a:rPr lang="en-US" dirty="0"/>
            </a:b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E6B481-77FD-4388-915B-947058F42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779" y="2238232"/>
            <a:ext cx="5865366" cy="43200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516804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9429-AA32-4FBE-ABAA-E013C5A1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Values as </a:t>
            </a:r>
            <a:r>
              <a:rPr lang="en-CA" i="1" dirty="0"/>
              <a:t>Neoxplorers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D69F6-D9F8-4869-B695-28AD5D234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661613"/>
            <a:ext cx="4184035" cy="42458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operate</a:t>
            </a:r>
            <a:r>
              <a:rPr lang="en-CA" b="1" dirty="0"/>
              <a:t> like a blockchain</a:t>
            </a:r>
          </a:p>
          <a:p>
            <a:r>
              <a:rPr lang="en-CA" dirty="0"/>
              <a:t>Decentralized</a:t>
            </a:r>
          </a:p>
          <a:p>
            <a:r>
              <a:rPr lang="en-CA" dirty="0"/>
              <a:t>Community based</a:t>
            </a:r>
          </a:p>
          <a:p>
            <a:r>
              <a:rPr lang="en-CA" dirty="0"/>
              <a:t>Consensus driven</a:t>
            </a:r>
          </a:p>
          <a:p>
            <a:r>
              <a:rPr lang="en-CA" dirty="0"/>
              <a:t>Creators of value</a:t>
            </a:r>
          </a:p>
          <a:p>
            <a:r>
              <a:rPr lang="en-CA" dirty="0"/>
              <a:t>Store value</a:t>
            </a:r>
          </a:p>
          <a:p>
            <a:r>
              <a:rPr lang="en-CA" dirty="0"/>
              <a:t>Transfer value</a:t>
            </a:r>
          </a:p>
          <a:p>
            <a:r>
              <a:rPr lang="en-CA" dirty="0"/>
              <a:t>Multi-disciplinary</a:t>
            </a:r>
          </a:p>
          <a:p>
            <a:r>
              <a:rPr lang="en-CA" dirty="0"/>
              <a:t>Multi-application</a:t>
            </a:r>
          </a:p>
          <a:p>
            <a:r>
              <a:rPr lang="en-CA" dirty="0"/>
              <a:t>Multi-technology</a:t>
            </a:r>
          </a:p>
          <a:p>
            <a:r>
              <a:rPr lang="en-CA" dirty="0"/>
              <a:t>Multi-industry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AA23D-39A1-4CD1-BB1C-34168F7B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48298" y="1661613"/>
            <a:ext cx="4184034" cy="42458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behave</a:t>
            </a:r>
            <a:r>
              <a:rPr lang="en-CA" b="1" dirty="0"/>
              <a:t> like a blockchain</a:t>
            </a:r>
          </a:p>
          <a:p>
            <a:r>
              <a:rPr lang="en-CA" dirty="0"/>
              <a:t>Robust</a:t>
            </a:r>
          </a:p>
          <a:p>
            <a:r>
              <a:rPr lang="en-CA" dirty="0"/>
              <a:t>Reliable</a:t>
            </a:r>
          </a:p>
          <a:p>
            <a:r>
              <a:rPr lang="en-CA" dirty="0"/>
              <a:t>Transparent</a:t>
            </a:r>
          </a:p>
          <a:p>
            <a:r>
              <a:rPr lang="en-CA" dirty="0"/>
              <a:t>Smart</a:t>
            </a:r>
          </a:p>
          <a:p>
            <a:r>
              <a:rPr lang="en-CA" dirty="0"/>
              <a:t>Open</a:t>
            </a:r>
          </a:p>
          <a:p>
            <a:r>
              <a:rPr lang="en-CA" dirty="0"/>
              <a:t>Non-discriminatory</a:t>
            </a:r>
          </a:p>
          <a:p>
            <a:r>
              <a:rPr lang="en-CA" dirty="0"/>
              <a:t>Participatory</a:t>
            </a:r>
          </a:p>
          <a:p>
            <a:r>
              <a:rPr lang="en-CA" dirty="0"/>
              <a:t>Diverse</a:t>
            </a:r>
          </a:p>
          <a:p>
            <a:r>
              <a:rPr lang="en-CA" dirty="0"/>
              <a:t>Committed</a:t>
            </a:r>
          </a:p>
          <a:p>
            <a:r>
              <a:rPr lang="en-CA" dirty="0"/>
              <a:t>Watching out for the next person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6F868-9731-4BB8-A248-65752CC8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35CB-0FBB-4764-A879-3471BAA4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Cleveland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70D10-9999-434C-A2E7-53DC220D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685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6340-7AD9-4C69-810B-BEE639EB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00867"/>
            <a:ext cx="9701106" cy="1826581"/>
          </a:xfrm>
        </p:spPr>
        <p:txBody>
          <a:bodyPr/>
          <a:lstStyle/>
          <a:p>
            <a:r>
              <a:rPr lang="en-CA" dirty="0"/>
              <a:t>Thank you for coming out this evening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548F5-A59B-4374-BE16-EABDD870A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791217"/>
            <a:ext cx="9389856" cy="860400"/>
          </a:xfrm>
        </p:spPr>
        <p:txBody>
          <a:bodyPr/>
          <a:lstStyle/>
          <a:p>
            <a:r>
              <a:rPr lang="en-CA" dirty="0"/>
              <a:t>Meetup the second Wednesday evening of each month:</a:t>
            </a:r>
          </a:p>
          <a:p>
            <a:r>
              <a:rPr lang="en-CA" dirty="0"/>
              <a:t>							</a:t>
            </a:r>
            <a:r>
              <a:rPr lang="en-CA" b="1" dirty="0"/>
              <a:t>April 11</a:t>
            </a:r>
            <a:r>
              <a:rPr lang="en-CA" dirty="0"/>
              <a:t>, May 9, June 13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C4400-9545-46BC-89F0-AE81585C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11F0-80B8-48DE-927C-F3FE2E02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691A2F8-FB5B-470E-AB7D-07E076E3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Cleveland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A716E5-0245-4EA7-B1D0-6C17DA5D0115}"/>
              </a:ext>
            </a:extLst>
          </p:cNvPr>
          <p:cNvGrpSpPr/>
          <p:nvPr/>
        </p:nvGrpSpPr>
        <p:grpSpPr>
          <a:xfrm>
            <a:off x="6144768" y="964064"/>
            <a:ext cx="3676818" cy="3080389"/>
            <a:chOff x="6144768" y="964064"/>
            <a:chExt cx="3676818" cy="308038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DF86B99-3769-4946-83C5-D8169C731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964086" y="1186953"/>
              <a:ext cx="2857500" cy="2857500"/>
            </a:xfrm>
            <a:prstGeom prst="rect">
              <a:avLst/>
            </a:prstGeom>
          </p:spPr>
        </p:pic>
        <p:sp>
          <p:nvSpPr>
            <p:cNvPr id="10" name="Speech Bubble: Rectangle with Corners Rounded 9">
              <a:extLst>
                <a:ext uri="{FF2B5EF4-FFF2-40B4-BE49-F238E27FC236}">
                  <a16:creationId xmlns:a16="http://schemas.microsoft.com/office/drawing/2014/main" id="{F699A708-7BE6-4946-B911-ADFEB342F63B}"/>
                </a:ext>
              </a:extLst>
            </p:cNvPr>
            <p:cNvSpPr/>
            <p:nvPr/>
          </p:nvSpPr>
          <p:spPr>
            <a:xfrm>
              <a:off x="6144768" y="964064"/>
              <a:ext cx="1767794" cy="840378"/>
            </a:xfrm>
            <a:prstGeom prst="wedgeRoundRectCallout">
              <a:avLst>
                <a:gd name="adj1" fmla="val 48738"/>
                <a:gd name="adj2" fmla="val 8032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Happy St. Patrick’s Day</a:t>
              </a:r>
            </a:p>
            <a:p>
              <a:pPr algn="ctr"/>
              <a:r>
                <a:rPr lang="en-CA" b="1" dirty="0"/>
                <a:t>Neoxplorers!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497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EDD0-F324-4244-841B-CE1CEF18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Backup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4FF88-059F-4EE2-B2F8-C2EA4313BD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6BA63-3787-441B-A3BF-D95D367C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66985-F900-41E5-AA7A-1CA5D686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Cleveland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F0228-571F-410F-B842-75727B8C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68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D84E-5A88-44CF-9166-DD171F12E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07592"/>
            <a:ext cx="7766936" cy="2743244"/>
          </a:xfrm>
        </p:spPr>
        <p:txBody>
          <a:bodyPr anchor="ctr"/>
          <a:lstStyle/>
          <a:p>
            <a:pPr algn="ctr"/>
            <a:r>
              <a:rPr lang="en-CA" dirty="0"/>
              <a:t>NEO Blockchain</a:t>
            </a:r>
            <a:br>
              <a:rPr lang="en-CA" dirty="0"/>
            </a:br>
            <a:r>
              <a:rPr lang="en-CA" sz="8800" dirty="0"/>
              <a:t>CLEVELAND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7A8DB-1A14-4EA7-920F-5D1FD73D0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81185"/>
            <a:ext cx="7766936" cy="1198175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“Genesis Block 0” Meetup – March 24, 2018</a:t>
            </a:r>
          </a:p>
          <a:p>
            <a:pPr algn="ctr"/>
            <a:r>
              <a:rPr lang="en-CA" dirty="0">
                <a:hlinkClick r:id="rId2"/>
              </a:rPr>
              <a:t>https://www.meetup.com/NEO-Blockchain-Cleveland/</a:t>
            </a:r>
            <a:endParaRPr lang="en-CA" dirty="0"/>
          </a:p>
          <a:p>
            <a:pPr algn="ctr"/>
            <a:r>
              <a:rPr lang="en-CA" dirty="0"/>
              <a:t>neotoronto@outlook.com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85630-0FF8-423E-900A-1A812BE7BD7D}"/>
              </a:ext>
            </a:extLst>
          </p:cNvPr>
          <p:cNvSpPr/>
          <p:nvPr/>
        </p:nvSpPr>
        <p:spPr>
          <a:xfrm>
            <a:off x="1" y="167027"/>
            <a:ext cx="10735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>
                <a:solidFill>
                  <a:schemeClr val="accent2"/>
                </a:solidFill>
              </a:rPr>
              <a:t>Welcome Neoxplorers!</a:t>
            </a:r>
          </a:p>
        </p:txBody>
      </p:sp>
    </p:spTree>
    <p:extLst>
      <p:ext uri="{BB962C8B-B14F-4D97-AF65-F5344CB8AC3E}">
        <p14:creationId xmlns:p14="http://schemas.microsoft.com/office/powerpoint/2010/main" val="250126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Lead </a:t>
            </a:r>
            <a:r>
              <a:rPr lang="en-CA" dirty="0" err="1"/>
              <a:t>Neoxplorer</a:t>
            </a:r>
            <a:r>
              <a:rPr lang="en-CA" dirty="0"/>
              <a:t>: Michael Herman</a:t>
            </a:r>
            <a:br>
              <a:rPr lang="en-CA" dirty="0"/>
            </a:br>
            <a:br>
              <a:rPr lang="en-CA" dirty="0"/>
            </a:br>
            <a:r>
              <a:rPr lang="it-IT" dirty="0"/>
              <a:t>E:	</a:t>
            </a:r>
            <a:r>
              <a:rPr lang="it-IT" dirty="0">
                <a:hlinkClick r:id="rId2"/>
              </a:rPr>
              <a:t>mailto:neotoronto@outlook.com</a:t>
            </a:r>
            <a:br>
              <a:rPr lang="it-IT" dirty="0"/>
            </a:br>
            <a:r>
              <a:rPr lang="it-IT" dirty="0"/>
              <a:t>M:	</a:t>
            </a:r>
            <a:r>
              <a:rPr lang="it-IT" dirty="0">
                <a:hlinkClick r:id="rId3" tooltip="https://www.meetup.com/NEO-Blockchain-Toronto"/>
              </a:rPr>
              <a:t>https://www.meetup.com/NEO-Blockchain-Cleveland</a:t>
            </a:r>
            <a:br>
              <a:rPr lang="it-IT" dirty="0"/>
            </a:br>
            <a:r>
              <a:rPr lang="it-IT" dirty="0"/>
              <a:t>G:	</a:t>
            </a:r>
            <a:r>
              <a:rPr lang="it-IT" dirty="0">
                <a:hlinkClick r:id="rId4" tooltip="https://github.com/mwherman2000/neo-windocs"/>
              </a:rPr>
              <a:t>https://github.com/mwherman2000/neo-windocs/events</a:t>
            </a:r>
            <a:br>
              <a:rPr lang="it-IT" dirty="0"/>
            </a:br>
            <a:r>
              <a:rPr lang="it-IT" dirty="0"/>
              <a:t>F:	</a:t>
            </a:r>
            <a:r>
              <a:rPr lang="it-IT" dirty="0">
                <a:hlinkClick r:id="rId5" tooltip="https://www.facebook.com/neotoronto/"/>
              </a:rPr>
              <a:t>https://www.facebook.com/neotoronto/</a:t>
            </a:r>
            <a:br>
              <a:rPr lang="it-IT" dirty="0"/>
            </a:br>
            <a:r>
              <a:rPr lang="it-IT" dirty="0"/>
              <a:t>T:	</a:t>
            </a:r>
            <a:r>
              <a:rPr lang="it-IT" dirty="0">
                <a:hlinkClick r:id="rId6" tooltip="https://www.twitter.com/neotoronto"/>
              </a:rPr>
              <a:t>https://www.twitter.com/neotoronto</a:t>
            </a:r>
            <a:br>
              <a:rPr lang="it-IT" dirty="0"/>
            </a:br>
            <a:endParaRPr lang="it-IT" dirty="0"/>
          </a:p>
          <a:p>
            <a:r>
              <a:rPr lang="it-IT" dirty="0"/>
              <a:t>Who are you?</a:t>
            </a:r>
          </a:p>
          <a:p>
            <a:pPr lvl="1"/>
            <a:r>
              <a:rPr lang="it-IT" dirty="0"/>
              <a:t>Crytopinvestor?</a:t>
            </a:r>
          </a:p>
          <a:p>
            <a:pPr lvl="1"/>
            <a:r>
              <a:rPr lang="it-IT" dirty="0"/>
              <a:t>Software Developer/Achitect?</a:t>
            </a:r>
          </a:p>
          <a:p>
            <a:pPr lvl="1"/>
            <a:r>
              <a:rPr lang="it-IT" dirty="0"/>
              <a:t>Legal profession?</a:t>
            </a:r>
          </a:p>
          <a:p>
            <a:pPr lvl="1"/>
            <a:r>
              <a:rPr lang="it-IT" dirty="0"/>
              <a:t>Financial services (convention)?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FAF3D5-282C-46B0-9C6B-A7945752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Cleveland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7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9C9E-0CEB-48D4-942B-3E803CFD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US" b="1" dirty="0"/>
              <a:t>NEO Blockchain Cleveland</a:t>
            </a:r>
            <a:r>
              <a:rPr lang="en-US" dirty="0"/>
              <a:t>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64063-E03F-461B-93B7-B6278A014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01907"/>
            <a:ext cx="9545659" cy="42394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NEO Blockchain Cleveland (</a:t>
            </a:r>
            <a:r>
              <a:rPr lang="en-US" dirty="0">
                <a:hlinkClick r:id="rId2" tooltip="https://www.meetup.com/NEO-Blockchain-Toronto/"/>
              </a:rPr>
              <a:t>https://www.meetup.com/NEO-Blockchain-Cleveland/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is a non-profit, community-based Meetup group for blockchain developers and architects interested in designing and creating Distributed Ledger Technology (DLT) (aka blockchain) solutions using the NEO Blockchain platform.</a:t>
            </a:r>
          </a:p>
          <a:p>
            <a:r>
              <a:rPr lang="en-US" dirty="0"/>
              <a:t>We call ourselves </a:t>
            </a:r>
            <a:r>
              <a:rPr lang="en-US" b="1" i="1" dirty="0"/>
              <a:t>Neoxplorers</a:t>
            </a:r>
            <a:br>
              <a:rPr lang="en-US" dirty="0"/>
            </a:br>
            <a:endParaRPr lang="en-US" dirty="0"/>
          </a:p>
          <a:p>
            <a:r>
              <a:rPr lang="en-CA" dirty="0"/>
              <a:t>Meetup second Wednesday evening of each month</a:t>
            </a:r>
          </a:p>
          <a:p>
            <a:pPr lvl="1"/>
            <a:r>
              <a:rPr lang="en-CA" b="1" dirty="0"/>
              <a:t>April 11</a:t>
            </a:r>
            <a:r>
              <a:rPr lang="en-CA" dirty="0"/>
              <a:t>, May 9, June 13, …</a:t>
            </a:r>
            <a:br>
              <a:rPr lang="en-CA" dirty="0"/>
            </a:br>
            <a:endParaRPr lang="en-CA" dirty="0"/>
          </a:p>
          <a:p>
            <a:r>
              <a:rPr lang="en-US" dirty="0"/>
              <a:t>This meetup is a group that it is (currently) independent of the official NEO Project (</a:t>
            </a:r>
            <a:r>
              <a:rPr lang="en-US" dirty="0">
                <a:hlinkClick r:id="rId3" tooltip="https://github.com/neo-project"/>
              </a:rPr>
              <a:t>https://github.com/neo-project</a:t>
            </a:r>
            <a:r>
              <a:rPr lang="en-US" dirty="0"/>
              <a:t>) and COZ (</a:t>
            </a:r>
            <a:r>
              <a:rPr lang="en-US" dirty="0">
                <a:hlinkClick r:id="rId4" tooltip="https://github.com/CityOfZion/"/>
              </a:rPr>
              <a:t>https://github.com/CityOfZion/</a:t>
            </a:r>
            <a:r>
              <a:rPr lang="en-US" dirty="0"/>
              <a:t>) projects. </a:t>
            </a:r>
            <a:br>
              <a:rPr lang="en-US" dirty="0"/>
            </a:br>
            <a:r>
              <a:rPr lang="en-US" dirty="0"/>
              <a:t>I'm looking forward to this changing in the future.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More importantly, NEO Blockchain Cleveland is </a:t>
            </a:r>
            <a:r>
              <a:rPr lang="en-US" i="1" u="sng" dirty="0"/>
              <a:t>what </a:t>
            </a:r>
            <a:r>
              <a:rPr lang="en-US" b="1" i="1" u="sng" dirty="0"/>
              <a:t>we</a:t>
            </a:r>
            <a:r>
              <a:rPr lang="en-US" i="1" u="sng" dirty="0"/>
              <a:t> want to make it!</a:t>
            </a:r>
          </a:p>
          <a:p>
            <a:pPr lvl="1"/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B6F65-C577-4CB6-94B0-FE61350B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EE7F21-BF3C-4355-94E2-ECDA30AB5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Cleveland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AA6C3-FCC9-4851-A933-5487220F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2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9429-AA32-4FBE-ABAA-E013C5A1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Values as </a:t>
            </a:r>
            <a:r>
              <a:rPr lang="en-CA" i="1" dirty="0"/>
              <a:t>Neoxplorers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D69F6-D9F8-4869-B695-28AD5D234E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operate</a:t>
            </a:r>
            <a:r>
              <a:rPr lang="en-CA" b="1" dirty="0"/>
              <a:t> like a blockchain</a:t>
            </a:r>
          </a:p>
          <a:p>
            <a:r>
              <a:rPr lang="en-CA" dirty="0"/>
              <a:t>Decentralized</a:t>
            </a:r>
          </a:p>
          <a:p>
            <a:r>
              <a:rPr lang="en-CA" dirty="0"/>
              <a:t>Community based</a:t>
            </a:r>
          </a:p>
          <a:p>
            <a:r>
              <a:rPr lang="en-CA" dirty="0"/>
              <a:t>Consensus driven</a:t>
            </a:r>
          </a:p>
          <a:p>
            <a:r>
              <a:rPr lang="en-CA" dirty="0"/>
              <a:t>Creators of value</a:t>
            </a:r>
          </a:p>
          <a:p>
            <a:r>
              <a:rPr lang="en-CA" dirty="0"/>
              <a:t>Store value</a:t>
            </a:r>
          </a:p>
          <a:p>
            <a:r>
              <a:rPr lang="en-CA" dirty="0"/>
              <a:t>Transfer value</a:t>
            </a:r>
          </a:p>
          <a:p>
            <a:r>
              <a:rPr lang="en-CA" dirty="0"/>
              <a:t>Multi-disciplinary</a:t>
            </a:r>
          </a:p>
          <a:p>
            <a:r>
              <a:rPr lang="en-CA" dirty="0"/>
              <a:t>Multi-application</a:t>
            </a:r>
          </a:p>
          <a:p>
            <a:r>
              <a:rPr lang="en-CA" dirty="0"/>
              <a:t>Multi-technology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AA23D-39A1-4CD1-BB1C-34168F7BAB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behave</a:t>
            </a:r>
            <a:r>
              <a:rPr lang="en-CA" b="1" dirty="0"/>
              <a:t> like a blockchain</a:t>
            </a:r>
          </a:p>
          <a:p>
            <a:r>
              <a:rPr lang="en-CA" dirty="0"/>
              <a:t>Robust</a:t>
            </a:r>
          </a:p>
          <a:p>
            <a:r>
              <a:rPr lang="en-CA" dirty="0"/>
              <a:t>Reliable</a:t>
            </a:r>
          </a:p>
          <a:p>
            <a:r>
              <a:rPr lang="en-CA" dirty="0"/>
              <a:t>Transparent</a:t>
            </a:r>
          </a:p>
          <a:p>
            <a:r>
              <a:rPr lang="en-CA" dirty="0"/>
              <a:t>Smart</a:t>
            </a:r>
          </a:p>
          <a:p>
            <a:r>
              <a:rPr lang="en-CA" dirty="0"/>
              <a:t>Open</a:t>
            </a:r>
          </a:p>
          <a:p>
            <a:r>
              <a:rPr lang="en-CA" dirty="0"/>
              <a:t>Non-discriminatory</a:t>
            </a:r>
          </a:p>
          <a:p>
            <a:r>
              <a:rPr lang="en-CA" dirty="0"/>
              <a:t>Participatory</a:t>
            </a:r>
          </a:p>
          <a:p>
            <a:r>
              <a:rPr lang="en-CA" dirty="0"/>
              <a:t>Diversity</a:t>
            </a:r>
          </a:p>
          <a:p>
            <a:r>
              <a:rPr lang="en-CA" dirty="0"/>
              <a:t>Committed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6F868-9731-4BB8-A248-65752CC8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35CB-0FBB-4764-A879-3471BAA4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Cleveland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70D10-9999-434C-A2E7-53DC220D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5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CA" b="1" dirty="0"/>
              <a:t>NEO</a:t>
            </a:r>
            <a:r>
              <a:rPr lang="en-CA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01907"/>
            <a:ext cx="9545659" cy="4239456"/>
          </a:xfrm>
        </p:spPr>
        <p:txBody>
          <a:bodyPr/>
          <a:lstStyle/>
          <a:p>
            <a:r>
              <a:rPr lang="en-US" dirty="0"/>
              <a:t>PROJECT: NEO (</a:t>
            </a:r>
            <a:r>
              <a:rPr lang="en-US" dirty="0">
                <a:hlinkClick r:id="rId2" tooltip="https://neo.org/"/>
              </a:rPr>
              <a:t>https://neo.org/</a:t>
            </a:r>
            <a:r>
              <a:rPr lang="en-US" dirty="0"/>
              <a:t>) is a non-profit, community-based blockchain project that utilizes blockchain technology and digital identity to digitize assets, to automate the management of digital assets using smart contracts, and to realize a "smart economy" with a distributed network.</a:t>
            </a:r>
          </a:p>
          <a:p>
            <a:r>
              <a:rPr lang="en-US" dirty="0"/>
              <a:t>CRYPTOCURRENCY: $NEO</a:t>
            </a:r>
          </a:p>
          <a:p>
            <a:r>
              <a:rPr lang="en-CA" dirty="0"/>
              <a:t>SOFTWARE PLATFORM: Programmable Smart Contract blockchain platform</a:t>
            </a:r>
          </a:p>
          <a:p>
            <a:pPr lvl="1"/>
            <a:r>
              <a:rPr lang="en-CA" dirty="0"/>
              <a:t>Multiple languages: C# (reference implementation), Python, Java, </a:t>
            </a:r>
            <a:r>
              <a:rPr lang="en-CA" dirty="0" err="1"/>
              <a:t>Golang</a:t>
            </a:r>
            <a:r>
              <a:rPr lang="en-CA" dirty="0"/>
              <a:t>, JavaScript</a:t>
            </a:r>
          </a:p>
          <a:p>
            <a:r>
              <a:rPr lang="en-CA" dirty="0"/>
              <a:t>GLOBAL COMMUNITY</a:t>
            </a:r>
          </a:p>
          <a:p>
            <a:pPr lvl="1"/>
            <a:r>
              <a:rPr lang="en-CA" dirty="0"/>
              <a:t>Discord: </a:t>
            </a:r>
            <a:r>
              <a:rPr lang="en-CA" dirty="0">
                <a:hlinkClick r:id="rId3"/>
              </a:rPr>
              <a:t>https://discord.gg/gqCYeup</a:t>
            </a:r>
            <a:r>
              <a:rPr lang="en-CA" dirty="0"/>
              <a:t> (like Slack)</a:t>
            </a:r>
          </a:p>
          <a:p>
            <a:pPr lvl="1"/>
            <a:r>
              <a:rPr lang="en-CA" dirty="0"/>
              <a:t>City of Zion “</a:t>
            </a:r>
            <a:r>
              <a:rPr lang="en-US" dirty="0"/>
              <a:t>Home of the Open-source Global NEO Developer Community”</a:t>
            </a:r>
            <a:br>
              <a:rPr lang="en-CA" dirty="0"/>
            </a:br>
            <a:r>
              <a:rPr lang="en-CA" dirty="0">
                <a:hlinkClick r:id="rId4"/>
              </a:rPr>
              <a:t>https://cityofzion.io/</a:t>
            </a:r>
            <a:r>
              <a:rPr lang="en-CA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114E1C-F40A-40B3-8E8C-A0B3C8C9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Cleveland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B6ACB3-B7B8-4A2D-A29B-9F90FC9F4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2979" y="4608577"/>
            <a:ext cx="3600000" cy="20628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168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90C226"/>
                </a:solidFill>
              </a:rPr>
              <a:t>What is NEO?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884557" y="1798874"/>
            <a:ext cx="204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90C226"/>
                </a:solidFill>
                <a:ea typeface="MS PGothic" charset="-128"/>
                <a:cs typeface="MS PGothic" charset="-128"/>
              </a:rPr>
              <a:t>Digital Assets</a:t>
            </a:r>
            <a:endParaRPr kumimoji="1" lang="zh-CN" altLang="en-US" sz="2400" dirty="0">
              <a:solidFill>
                <a:srgbClr val="90C226"/>
              </a:solidFill>
              <a:ea typeface="MS PGothic" charset="-128"/>
              <a:cs typeface="MS PGothic" charset="-128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l="14690" t="9939" r="12041" b="12872"/>
          <a:stretch/>
        </p:blipFill>
        <p:spPr>
          <a:xfrm>
            <a:off x="1638100" y="1578770"/>
            <a:ext cx="977030" cy="9018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358" y="2926018"/>
            <a:ext cx="1164919" cy="84008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803791" y="3116195"/>
            <a:ext cx="2289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90C226"/>
                </a:solidFill>
                <a:ea typeface="MS PGothic" charset="-128"/>
                <a:cs typeface="MS PGothic" charset="-128"/>
              </a:rPr>
              <a:t>Digital Identity</a:t>
            </a:r>
            <a:endParaRPr kumimoji="1" lang="zh-CN" altLang="en-US" sz="2400" dirty="0">
              <a:solidFill>
                <a:srgbClr val="90C226"/>
              </a:solidFill>
              <a:ea typeface="MS PGothic" charset="-128"/>
              <a:cs typeface="MS PGothic" charset="-128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/>
          <a:srcRect l="14511" t="9829" r="13434"/>
          <a:stretch/>
        </p:blipFill>
        <p:spPr>
          <a:xfrm>
            <a:off x="1781665" y="4412051"/>
            <a:ext cx="739037" cy="77071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666187" y="4517832"/>
            <a:ext cx="2480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90C226"/>
                </a:solidFill>
                <a:ea typeface="MS PGothic" charset="-128"/>
                <a:cs typeface="MS PGothic" charset="-128"/>
              </a:rPr>
              <a:t>Smart Contracts</a:t>
            </a:r>
            <a:endParaRPr kumimoji="1" lang="zh-CN" altLang="en-US" sz="2400" dirty="0">
              <a:solidFill>
                <a:srgbClr val="90C226"/>
              </a:solidFill>
              <a:ea typeface="MS PGothic" charset="-128"/>
              <a:cs typeface="MS PGothic" charset="-128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98307" y="2480644"/>
            <a:ext cx="397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90C226"/>
                </a:solidFill>
              </a:rPr>
              <a:t>+</a:t>
            </a:r>
            <a:endParaRPr kumimoji="1" lang="zh-CN" altLang="en-US" sz="2400" dirty="0">
              <a:solidFill>
                <a:srgbClr val="90C226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03890" y="3952544"/>
            <a:ext cx="322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90C226"/>
                </a:solidFill>
              </a:rPr>
              <a:t>+</a:t>
            </a:r>
            <a:endParaRPr kumimoji="1" lang="zh-CN" altLang="en-US" sz="2400" dirty="0">
              <a:solidFill>
                <a:srgbClr val="90C226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 flipV="1">
            <a:off x="5297293" y="3249596"/>
            <a:ext cx="529233" cy="45719"/>
          </a:xfrm>
          <a:prstGeom prst="rect">
            <a:avLst/>
          </a:prstGeom>
          <a:solidFill>
            <a:srgbClr val="90C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rgbClr val="90C226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97292" y="3434709"/>
            <a:ext cx="529234" cy="45719"/>
          </a:xfrm>
          <a:prstGeom prst="rect">
            <a:avLst/>
          </a:prstGeom>
          <a:solidFill>
            <a:srgbClr val="90C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0C226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314080" y="2215907"/>
            <a:ext cx="2392471" cy="2246278"/>
          </a:xfrm>
          <a:prstGeom prst="ellipse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653911" y="2830758"/>
            <a:ext cx="1703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Smart Economy</a:t>
            </a:r>
            <a:endParaRPr kumimoji="1" lang="zh-CN" altLang="en-US" sz="24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683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  <p:bldP spid="18" grpId="0"/>
      <p:bldP spid="19" grpId="0"/>
      <p:bldP spid="23" grpId="0" animBg="1"/>
      <p:bldP spid="24" grpId="0" animBg="1"/>
      <p:bldP spid="25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BCCC-4249-4356-98E3-3B8AFE1E9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haven’t we entered the era of Smart Economy yet?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81008-F90C-4FE2-AA4F-003D2A0B4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01907"/>
            <a:ext cx="5696035" cy="4239456"/>
          </a:xfrm>
        </p:spPr>
        <p:txBody>
          <a:bodyPr/>
          <a:lstStyle/>
          <a:p>
            <a:r>
              <a:rPr kumimoji="1" lang="en-US" altLang="zh-CN" dirty="0">
                <a:ea typeface="MS PGothic" charset="-128"/>
                <a:cs typeface="MS PGothic" charset="-128"/>
              </a:rPr>
              <a:t>How much would you use WhatsApp if you had to pay each time you sent a message?</a:t>
            </a:r>
            <a:endParaRPr kumimoji="1" lang="zh-CN" altLang="en-US" dirty="0">
              <a:ea typeface="MS PGothic" charset="-128"/>
              <a:cs typeface="MS PGothic" charset="-128"/>
            </a:endParaRPr>
          </a:p>
          <a:p>
            <a:r>
              <a:rPr lang="en-US" altLang="zh-CN" dirty="0">
                <a:ea typeface="MS PGothic" charset="-128"/>
                <a:cs typeface="MS PGothic" charset="-128"/>
              </a:rPr>
              <a:t>How much would you use Facebook if you had to pay each time you wanted to watch your friends updates?</a:t>
            </a:r>
          </a:p>
          <a:p>
            <a:r>
              <a:rPr lang="en-US" altLang="zh-CN" dirty="0"/>
              <a:t>The above is how other blockchain platforms are structured today! </a:t>
            </a:r>
          </a:p>
          <a:p>
            <a:endParaRPr lang="en-US" altLang="zh-CN" dirty="0">
              <a:latin typeface="MS PGothic" charset="-128"/>
              <a:ea typeface="MS PGothic" charset="-128"/>
              <a:cs typeface="MS PGothic" charset="-128"/>
            </a:endParaRPr>
          </a:p>
          <a:p>
            <a:endParaRPr lang="en-CA" dirty="0"/>
          </a:p>
        </p:txBody>
      </p:sp>
      <p:sp>
        <p:nvSpPr>
          <p:cNvPr id="125" name="一种新的证券范式"/>
          <p:cNvSpPr txBox="1"/>
          <p:nvPr/>
        </p:nvSpPr>
        <p:spPr>
          <a:xfrm>
            <a:off x="2504520" y="714975"/>
            <a:ext cx="9239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endParaRPr lang="en-US" altLang="zh-CN" sz="24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9" name="一种新的证券范式">
            <a:extLst>
              <a:ext uri="{FF2B5EF4-FFF2-40B4-BE49-F238E27FC236}">
                <a16:creationId xmlns:a16="http://schemas.microsoft.com/office/drawing/2014/main" id="{50D17AB6-8A05-45F5-9B5D-DD7D17F9967C}"/>
              </a:ext>
            </a:extLst>
          </p:cNvPr>
          <p:cNvSpPr txBox="1"/>
          <p:nvPr/>
        </p:nvSpPr>
        <p:spPr>
          <a:xfrm>
            <a:off x="1810449" y="2044497"/>
            <a:ext cx="740523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just"/>
            <a:endParaRPr kumimoji="1" lang="zh-CN" altLang="en-US" sz="28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15" name="一种新的证券范式">
            <a:extLst>
              <a:ext uri="{FF2B5EF4-FFF2-40B4-BE49-F238E27FC236}">
                <a16:creationId xmlns:a16="http://schemas.microsoft.com/office/drawing/2014/main" id="{C3D228BF-83D1-43A6-BDFF-AAE0DFE95DD2}"/>
              </a:ext>
            </a:extLst>
          </p:cNvPr>
          <p:cNvSpPr txBox="1"/>
          <p:nvPr/>
        </p:nvSpPr>
        <p:spPr>
          <a:xfrm>
            <a:off x="6160937" y="3543911"/>
            <a:ext cx="9239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just"/>
            <a:endParaRPr lang="en-US" altLang="zh-CN" sz="28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33" name="一种新的证券范式">
            <a:extLst>
              <a:ext uri="{FF2B5EF4-FFF2-40B4-BE49-F238E27FC236}">
                <a16:creationId xmlns:a16="http://schemas.microsoft.com/office/drawing/2014/main" id="{015EDB6E-91A0-43D1-96CD-4C02EF52A7C7}"/>
              </a:ext>
            </a:extLst>
          </p:cNvPr>
          <p:cNvSpPr txBox="1"/>
          <p:nvPr/>
        </p:nvSpPr>
        <p:spPr>
          <a:xfrm>
            <a:off x="3398237" y="5043325"/>
            <a:ext cx="600323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83712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0EAC81-F7CE-4BC0-BB66-75699F630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Problems with </a:t>
            </a:r>
            <a:r>
              <a:rPr lang="en-US" dirty="0" err="1"/>
              <a:t>PoW</a:t>
            </a:r>
            <a:r>
              <a:rPr lang="en-US" dirty="0"/>
              <a:t>* and </a:t>
            </a:r>
            <a:r>
              <a:rPr lang="en-US" dirty="0" err="1"/>
              <a:t>PoS</a:t>
            </a:r>
            <a:r>
              <a:rPr lang="en-US" dirty="0"/>
              <a:t>*</a:t>
            </a:r>
            <a:endParaRPr lang="en-CA" dirty="0"/>
          </a:p>
        </p:txBody>
      </p:sp>
      <p:sp>
        <p:nvSpPr>
          <p:cNvPr id="5" name="矩形标注 4"/>
          <p:cNvSpPr/>
          <p:nvPr/>
        </p:nvSpPr>
        <p:spPr>
          <a:xfrm>
            <a:off x="243536" y="2343797"/>
            <a:ext cx="1451892" cy="1803748"/>
          </a:xfrm>
          <a:prstGeom prst="wedgeRectCallout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 creators are incentivized by economic rewards</a:t>
            </a:r>
            <a:endParaRPr kumimoji="1" lang="zh-CN" altLang="en-US" dirty="0"/>
          </a:p>
        </p:txBody>
      </p:sp>
      <p:sp>
        <p:nvSpPr>
          <p:cNvPr id="22" name="矩形标注 21"/>
          <p:cNvSpPr/>
          <p:nvPr/>
        </p:nvSpPr>
        <p:spPr>
          <a:xfrm>
            <a:off x="2008252" y="2343797"/>
            <a:ext cx="2369045" cy="1803748"/>
          </a:xfrm>
          <a:prstGeom prst="wedgeRectCallou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ysClr val="windowText" lastClr="000000"/>
              </a:solidFill>
            </a:endParaRPr>
          </a:p>
          <a:p>
            <a:r>
              <a:rPr lang="en-US" altLang="zh-CN" dirty="0">
                <a:solidFill>
                  <a:sysClr val="windowText" lastClr="000000"/>
                </a:solidFill>
              </a:rPr>
              <a:t>If a transaction do not include a transaction fee, then the block creators have no interest in resolving it.</a:t>
            </a:r>
          </a:p>
          <a:p>
            <a:pPr algn="ctr"/>
            <a:endParaRPr kumimoji="1" lang="zh-CN" altLang="en-US" dirty="0"/>
          </a:p>
        </p:txBody>
      </p:sp>
      <p:sp>
        <p:nvSpPr>
          <p:cNvPr id="27" name="矩形标注 26"/>
          <p:cNvSpPr/>
          <p:nvPr/>
        </p:nvSpPr>
        <p:spPr>
          <a:xfrm>
            <a:off x="4690121" y="2343797"/>
            <a:ext cx="2369045" cy="3247915"/>
          </a:xfrm>
          <a:prstGeom prst="wedgeRectCallout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  <a:p>
            <a:r>
              <a:rPr lang="en-US" altLang="zh-CN" dirty="0"/>
              <a:t>This is just how</a:t>
            </a:r>
            <a:r>
              <a:rPr lang="zh-CN" altLang="en-US" dirty="0"/>
              <a:t> </a:t>
            </a:r>
            <a:r>
              <a:rPr lang="en-US" altLang="zh-CN" dirty="0" err="1"/>
              <a:t>PoW</a:t>
            </a:r>
            <a:r>
              <a:rPr lang="zh-CN" altLang="en-US" dirty="0"/>
              <a:t> </a:t>
            </a:r>
            <a:r>
              <a:rPr lang="en-US" altLang="zh-CN" dirty="0"/>
              <a:t>and </a:t>
            </a:r>
            <a:r>
              <a:rPr lang="en-US" altLang="zh-CN" dirty="0" err="1"/>
              <a:t>PoS</a:t>
            </a:r>
            <a:r>
              <a:rPr lang="en-US" altLang="zh-CN" dirty="0"/>
              <a:t> has to be structured.</a:t>
            </a:r>
            <a:r>
              <a:rPr lang="zh-CN" altLang="en-US" dirty="0"/>
              <a:t> </a:t>
            </a:r>
            <a:r>
              <a:rPr lang="en-US" altLang="zh-CN" dirty="0"/>
              <a:t>If there is no economic reward in creating blocks, then there will be less nodes participating in the network, directly influencing network security.</a:t>
            </a:r>
          </a:p>
          <a:p>
            <a:pPr algn="ctr"/>
            <a:endParaRPr kumimoji="1" lang="zh-CN" altLang="en-US" dirty="0"/>
          </a:p>
        </p:txBody>
      </p:sp>
      <p:sp>
        <p:nvSpPr>
          <p:cNvPr id="28" name="矩形标注 27"/>
          <p:cNvSpPr/>
          <p:nvPr/>
        </p:nvSpPr>
        <p:spPr>
          <a:xfrm>
            <a:off x="7299046" y="1649498"/>
            <a:ext cx="2835185" cy="3965712"/>
          </a:xfrm>
          <a:prstGeom prst="wedgeRectCallou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This structure is however in direct conflict with the interest of decentralized applications.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tx1"/>
                </a:solidFill>
              </a:rPr>
              <a:t>Many large scale applications need the transactions to be free of charge for the end user, while still ensuring stable service (transaction time). This will always be a conflict of interest for </a:t>
            </a:r>
            <a:r>
              <a:rPr lang="en-US" altLang="zh-CN" dirty="0" err="1">
                <a:solidFill>
                  <a:schemeClr val="tx1"/>
                </a:solidFill>
              </a:rPr>
              <a:t>PoW</a:t>
            </a:r>
            <a:r>
              <a:rPr lang="en-US" altLang="zh-CN" dirty="0">
                <a:solidFill>
                  <a:schemeClr val="tx1"/>
                </a:solidFill>
              </a:rPr>
              <a:t> and </a:t>
            </a:r>
            <a:r>
              <a:rPr lang="en-US" altLang="zh-CN" dirty="0" err="1">
                <a:solidFill>
                  <a:schemeClr val="tx1"/>
                </a:solidFill>
              </a:rPr>
              <a:t>PoS</a:t>
            </a:r>
            <a:r>
              <a:rPr lang="en-US" altLang="zh-CN" dirty="0">
                <a:solidFill>
                  <a:schemeClr val="tx1"/>
                </a:solidFill>
              </a:rPr>
              <a:t> systems.</a:t>
            </a:r>
            <a:endParaRPr kumimoji="1" lang="zh-CN" altLang="en-US" sz="1400" dirty="0"/>
          </a:p>
        </p:txBody>
      </p:sp>
      <p:sp>
        <p:nvSpPr>
          <p:cNvPr id="15" name="减 14"/>
          <p:cNvSpPr/>
          <p:nvPr/>
        </p:nvSpPr>
        <p:spPr>
          <a:xfrm>
            <a:off x="-502920" y="4599432"/>
            <a:ext cx="5559552" cy="614779"/>
          </a:xfrm>
          <a:prstGeom prst="mathMinus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减 28"/>
          <p:cNvSpPr/>
          <p:nvPr/>
        </p:nvSpPr>
        <p:spPr>
          <a:xfrm>
            <a:off x="-960120" y="1547448"/>
            <a:ext cx="9253728" cy="422911"/>
          </a:xfrm>
          <a:prstGeom prst="mathMinus">
            <a:avLst>
              <a:gd name="adj1" fmla="val 36020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3BFFD3-B0B0-4416-A7E2-7F87376B7CD4}"/>
              </a:ext>
            </a:extLst>
          </p:cNvPr>
          <p:cNvSpPr/>
          <p:nvPr/>
        </p:nvSpPr>
        <p:spPr>
          <a:xfrm>
            <a:off x="462648" y="6078548"/>
            <a:ext cx="24248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PoW</a:t>
            </a:r>
            <a:r>
              <a:rPr lang="en-US" dirty="0"/>
              <a:t> - Proof of Work</a:t>
            </a:r>
          </a:p>
          <a:p>
            <a:r>
              <a:rPr lang="en-US" dirty="0"/>
              <a:t>*</a:t>
            </a:r>
            <a:r>
              <a:rPr lang="en-US" dirty="0" err="1"/>
              <a:t>PoS</a:t>
            </a:r>
            <a:r>
              <a:rPr lang="en-US" dirty="0"/>
              <a:t>  - Proof of State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72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220</TotalTime>
  <Words>1380</Words>
  <Application>Microsoft Office PowerPoint</Application>
  <PresentationFormat>Widescreen</PresentationFormat>
  <Paragraphs>307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等线</vt:lpstr>
      <vt:lpstr>MS PGothic</vt:lpstr>
      <vt:lpstr>华文新魏</vt:lpstr>
      <vt:lpstr>Arial</vt:lpstr>
      <vt:lpstr>Calibri</vt:lpstr>
      <vt:lpstr>方正姚体</vt:lpstr>
      <vt:lpstr>Trebuchet MS</vt:lpstr>
      <vt:lpstr>Verdana</vt:lpstr>
      <vt:lpstr>Wingdings</vt:lpstr>
      <vt:lpstr>Wingdings 3</vt:lpstr>
      <vt:lpstr>Facet</vt:lpstr>
      <vt:lpstr>NEO Blockchain CLEVELAND</vt:lpstr>
      <vt:lpstr>Agenda</vt:lpstr>
      <vt:lpstr>Introductions</vt:lpstr>
      <vt:lpstr>What is NEO Blockchain Cleveland?</vt:lpstr>
      <vt:lpstr>Our Values as Neoxplorers</vt:lpstr>
      <vt:lpstr>What is NEO?</vt:lpstr>
      <vt:lpstr>What is NEO?</vt:lpstr>
      <vt:lpstr>Why haven’t we entered the era of Smart Economy yet? </vt:lpstr>
      <vt:lpstr>The Problems with PoW* and PoS*</vt:lpstr>
      <vt:lpstr>NEO is created for large scale dApps*</vt:lpstr>
      <vt:lpstr>System Fees</vt:lpstr>
      <vt:lpstr>Smart Contracts: “Have it your way”</vt:lpstr>
      <vt:lpstr>NeoX: Allowing Private-Public Exchanges</vt:lpstr>
      <vt:lpstr>What is NEO?  Summary</vt:lpstr>
      <vt:lpstr>Competition  http://www.neo.org/competition.html</vt:lpstr>
      <vt:lpstr>City of Zion (CoZ) https://cityofzion.io/ </vt:lpstr>
      <vt:lpstr>How to a join CoZ?</vt:lpstr>
      <vt:lpstr>NEO Events</vt:lpstr>
      <vt:lpstr>NEO dApp Competitions ~$50K in prizes</vt:lpstr>
      <vt:lpstr>NEO News</vt:lpstr>
      <vt:lpstr>NEO Resources</vt:lpstr>
      <vt:lpstr>neo-windocs Project https://github.com/mwherman2000/neo-windocs</vt:lpstr>
      <vt:lpstr>NEO Blockchain Quick Start Guide for .NET Developers https://github.com/mwherman2000/neo-windocs /blob/master/windocs/quickstart-csharp/README.md </vt:lpstr>
      <vt:lpstr>NEO Blockchain Architecture Reference Model (ARM) for .NET Developers (neo-charm) https://github.com/mwherman2000/neo-windocs/ blob/master/windocs/neo-charm/README.md </vt:lpstr>
      <vt:lpstr>NEO Blockchain Cleveland (@neotoronto) https://github.com/mwherman2000/neo-windocs/ tree/master/events/2018-neo-blockchain-cleveland </vt:lpstr>
      <vt:lpstr>Our Values as Neoxplorers</vt:lpstr>
      <vt:lpstr>Thank you for coming out this evening</vt:lpstr>
      <vt:lpstr>Backup Slides</vt:lpstr>
      <vt:lpstr>NEO Blockchain CLEVELAND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 Blockchain TORONTO</dc:title>
  <dc:creator>Michael Herman</dc:creator>
  <cp:lastModifiedBy>Michael Herman</cp:lastModifiedBy>
  <cp:revision>47</cp:revision>
  <dcterms:created xsi:type="dcterms:W3CDTF">2018-02-17T01:35:14Z</dcterms:created>
  <dcterms:modified xsi:type="dcterms:W3CDTF">2018-02-22T05:18:29Z</dcterms:modified>
</cp:coreProperties>
</file>