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7" r:id="rId4"/>
    <p:sldId id="273" r:id="rId5"/>
    <p:sldId id="267" r:id="rId6"/>
    <p:sldId id="269" r:id="rId7"/>
    <p:sldId id="263" r:id="rId8"/>
    <p:sldId id="264" r:id="rId9"/>
    <p:sldId id="265" r:id="rId10"/>
    <p:sldId id="266" r:id="rId11"/>
    <p:sldId id="262" r:id="rId12"/>
    <p:sldId id="261" r:id="rId13"/>
    <p:sldId id="259" r:id="rId14"/>
    <p:sldId id="258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0h05c7e2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 Address, Keys and Key </a:t>
            </a:r>
            <a:r>
              <a:rPr lang="en-CA" dirty="0" err="1"/>
              <a:t>Lenghts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383602" cy="408781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WIF1					(52) L3f7C21q4Mu5FzZsDuCMeHqwJ1apHYCrwzU2821p1opaM43BAMKo</a:t>
            </a:r>
          </a:p>
          <a:p>
            <a:r>
              <a:rPr lang="en-CA" dirty="0"/>
              <a:t>WIF1Address			(34) AcCHoikUq9cP6SMESHufCEMwADJNcTwnAv</a:t>
            </a:r>
          </a:p>
          <a:p>
            <a:r>
              <a:rPr lang="en-CA" dirty="0"/>
              <a:t>WIF1PublicKeyHex		(66) 02c44534465c8b21f659eba5708e69edae1ddd6f8cd63004095f8e39493cf54e82</a:t>
            </a:r>
          </a:p>
          <a:p>
            <a:r>
              <a:rPr lang="en-US" dirty="0"/>
              <a:t>WIF1PrivateKeyHex		(64) c016e1c8a193cc1a28a15464106b91b52727547a3a36f40a8bfebd9933d1963c</a:t>
            </a:r>
          </a:p>
          <a:p>
            <a:r>
              <a:rPr lang="en-CA" dirty="0"/>
              <a:t>WIF1AddressScriptHash	(20) e000aa6a0ab08af8aa78b19d481e5b5c40d8be0e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WIF2					(52) KxDgvEKzgSBPPfuVfw67oPQBSjidEiqTHURKSDL1R7yGaGYAeYnr</a:t>
            </a:r>
          </a:p>
          <a:p>
            <a:r>
              <a:rPr lang="en-CA" dirty="0"/>
              <a:t>WIF2Address			(34) AK2nJJpJr6o664CWJKi1QRXjqeic2zRp8y</a:t>
            </a:r>
          </a:p>
          <a:p>
            <a:r>
              <a:rPr lang="en-US" dirty="0"/>
              <a:t>WIF2PublicKeyHex		(66) 031a6c6fbbdf02ca351745fa86b9ba5a9452d785ac4f7fc2b7548ca2a46c4fcf4a</a:t>
            </a:r>
          </a:p>
          <a:p>
            <a:r>
              <a:rPr lang="en-CA" dirty="0"/>
              <a:t>WIF2PrivateKeyHex		(64) 1dd37fba80fec4e6a6f13fd708d8dcb3b29def768017052f6c930fa1c5d90bbb</a:t>
            </a:r>
          </a:p>
          <a:p>
            <a:r>
              <a:rPr lang="en-CA" dirty="0"/>
              <a:t>WIF2AddressScriptHash	(20) 23ba2703c53263e8d6e522dc32203339dcd8eee9</a:t>
            </a:r>
          </a:p>
          <a:p>
            <a:endParaRPr lang="en-CA" dirty="0"/>
          </a:p>
          <a:p>
            <a:r>
              <a:rPr lang="en-CA" dirty="0" err="1"/>
              <a:t>TxID</a:t>
            </a:r>
            <a:r>
              <a:rPr lang="en-CA" dirty="0"/>
              <a:t>					(64) 687b68a1159429dc558e4fc7590e391d52f1ef79a12922f941daa37c00334ec5</a:t>
            </a:r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78E48-90B3-4265-ABD3-E289117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23875"/>
            <a:ext cx="85725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A4-8C46-4CE9-AB44-F26A6B0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/>
          </a:bodyPr>
          <a:lstStyle/>
          <a:p>
            <a:r>
              <a:rPr lang="en-US" dirty="0" err="1"/>
              <a:t>Runtime.CheckWitness</a:t>
            </a:r>
            <a:r>
              <a:rPr lang="en-US" dirty="0"/>
              <a:t>(</a:t>
            </a:r>
            <a:r>
              <a:rPr lang="en-US" dirty="0" err="1"/>
              <a:t>addressScriptHash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8A81-0961-4B55-9362-868316E8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76"/>
            <a:ext cx="10231458" cy="509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private static bool Register(string domain, byte[] owner)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(!</a:t>
            </a:r>
            <a:r>
              <a:rPr lang="en-US" b="1" dirty="0" err="1">
                <a:latin typeface="Lucida Console" panose="020B0609040504020204" pitchFamily="49" charset="0"/>
              </a:rPr>
              <a:t>Runtime.CheckWitness</a:t>
            </a:r>
            <a:r>
              <a:rPr lang="en-US" b="1" dirty="0">
                <a:latin typeface="Lucida Console" panose="020B0609040504020204" pitchFamily="49" charset="0"/>
              </a:rPr>
              <a:t>(owner)) return false;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byte[] value = </a:t>
            </a:r>
            <a:r>
              <a:rPr lang="en-CA" b="1" dirty="0" err="1">
                <a:latin typeface="Lucida Console" panose="020B0609040504020204" pitchFamily="49" charset="0"/>
              </a:rPr>
              <a:t>Storage.Get</a:t>
            </a:r>
            <a:r>
              <a:rPr lang="en-CA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Storage.CurrentContext</a:t>
            </a:r>
            <a:r>
              <a:rPr lang="en-CA" b="1" dirty="0">
                <a:latin typeface="Lucida Console" panose="020B0609040504020204" pitchFamily="49" charset="0"/>
              </a:rPr>
              <a:t>, domain);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(value != null) return false;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latin typeface="Lucida Console" panose="020B0609040504020204" pitchFamily="49" charset="0"/>
              </a:rPr>
              <a:t>Storage.Put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Storage.CurrentContext</a:t>
            </a:r>
            <a:r>
              <a:rPr lang="en-US" b="1" dirty="0">
                <a:latin typeface="Lucida Console" panose="020B0609040504020204" pitchFamily="49" charset="0"/>
              </a:rPr>
              <a:t>, domain, owner);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/>
              <a:t>The semantics of the </a:t>
            </a:r>
            <a:r>
              <a:rPr lang="en-CA" b="1" dirty="0" err="1">
                <a:latin typeface="Lucida Console" panose="020B0609040504020204" pitchFamily="49" charset="0"/>
              </a:rPr>
              <a:t>CheckWitness</a:t>
            </a:r>
            <a:r>
              <a:rPr lang="en-CA" b="1" dirty="0">
                <a:latin typeface="Lucida Console" panose="020B0609040504020204" pitchFamily="49" charset="0"/>
              </a:rPr>
              <a:t>()</a:t>
            </a:r>
            <a:r>
              <a:rPr lang="en-CA" b="1" dirty="0"/>
              <a:t> </a:t>
            </a:r>
            <a:r>
              <a:rPr lang="en-CA" dirty="0"/>
              <a:t>call in the above </a:t>
            </a:r>
            <a:r>
              <a:rPr lang="en-CA" b="1" dirty="0">
                <a:latin typeface="Lucida Console" panose="020B0609040504020204" pitchFamily="49" charset="0"/>
              </a:rPr>
              <a:t>Register()</a:t>
            </a:r>
            <a:r>
              <a:rPr lang="en-CA" b="1" dirty="0"/>
              <a:t> </a:t>
            </a:r>
            <a:r>
              <a:rPr lang="en-CA" dirty="0"/>
              <a:t>function are: </a:t>
            </a:r>
          </a:p>
          <a:p>
            <a:pPr lvl="1"/>
            <a:r>
              <a:rPr lang="en-CA" dirty="0"/>
              <a:t>If the caller doesn’t match the owner script hash passed into the function, </a:t>
            </a:r>
            <a:br>
              <a:rPr lang="en-CA" dirty="0"/>
            </a:br>
            <a:r>
              <a:rPr lang="en-CA" dirty="0"/>
              <a:t>don’t let the caller register a domain in the name of this owner. </a:t>
            </a:r>
          </a:p>
          <a:p>
            <a:pPr lvl="1"/>
            <a:r>
              <a:rPr lang="en-CA" dirty="0"/>
              <a:t>That is, only permit domains to be registered in the name of the caller.</a:t>
            </a:r>
          </a:p>
          <a:p>
            <a:pPr lvl="1"/>
            <a:r>
              <a:rPr lang="en-CA" dirty="0"/>
              <a:t>Sample parameter value: </a:t>
            </a:r>
            <a:r>
              <a:rPr lang="en-CA" dirty="0">
                <a:latin typeface="Lucida Console" panose="020B0609040504020204" pitchFamily="49" charset="0"/>
              </a:rPr>
              <a:t>public static </a:t>
            </a:r>
            <a:r>
              <a:rPr lang="en-CA" dirty="0" err="1">
                <a:latin typeface="Lucida Console" panose="020B0609040504020204" pitchFamily="49" charset="0"/>
              </a:rPr>
              <a:t>readonly</a:t>
            </a:r>
            <a:r>
              <a:rPr lang="en-CA" dirty="0">
                <a:latin typeface="Lucida Console" panose="020B0609040504020204" pitchFamily="49" charset="0"/>
              </a:rPr>
              <a:t> byte[] Owner = "ATrzHaicmhRj15C3Vv6e6gLfLqhSD2PtTr".ToScriptHash();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496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8CDA-CCEF-4575-8323-1812F99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44690" cy="1320800"/>
          </a:xfrm>
        </p:spPr>
        <p:txBody>
          <a:bodyPr/>
          <a:lstStyle/>
          <a:p>
            <a:r>
              <a:rPr lang="en-CA" dirty="0" err="1"/>
              <a:t>VerifySignature</a:t>
            </a:r>
            <a:r>
              <a:rPr lang="en-CA" dirty="0"/>
              <a:t>(signature, </a:t>
            </a:r>
            <a:r>
              <a:rPr lang="en-US" dirty="0" err="1"/>
              <a:t>addressScriptHash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20F4-20A8-43A1-B88D-187FB512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489"/>
            <a:ext cx="9362778" cy="489204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VerifySignature</a:t>
            </a:r>
            <a:r>
              <a:rPr lang="en-US" dirty="0">
                <a:latin typeface="Lucida Console" panose="020B0609040504020204" pitchFamily="49" charset="0"/>
              </a:rPr>
              <a:t>(signature, </a:t>
            </a:r>
            <a:r>
              <a:rPr lang="en-US" dirty="0" err="1">
                <a:latin typeface="Lucida Console" panose="020B0609040504020204" pitchFamily="49" charset="0"/>
              </a:rPr>
              <a:t>addressScriptHash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/>
              <a:t>is a common method in several crypto libraries.</a:t>
            </a:r>
          </a:p>
          <a:p>
            <a:r>
              <a:rPr lang="en-US" dirty="0"/>
              <a:t>Here’s a one example (with a code sample):</a:t>
            </a:r>
          </a:p>
          <a:p>
            <a:pPr lvl="1"/>
            <a:r>
              <a:rPr lang="en-US" dirty="0">
                <a:hlinkClick r:id="rId2"/>
              </a:rPr>
              <a:t>https://msdn.microsoft.com/en-us/library/0h05c7e2(v=vs.110).aspx</a:t>
            </a:r>
            <a:endParaRPr lang="en-US" dirty="0"/>
          </a:p>
          <a:p>
            <a:r>
              <a:rPr lang="en-US" dirty="0"/>
              <a:t>The general semantics are:</a:t>
            </a:r>
          </a:p>
          <a:p>
            <a:pPr lvl="1"/>
            <a:r>
              <a:rPr lang="en-US" dirty="0"/>
              <a:t>Verify a (digital) signature still matches the specific hash for some specific data (array of bytes)</a:t>
            </a:r>
          </a:p>
          <a:p>
            <a:pPr lvl="1"/>
            <a:r>
              <a:rPr lang="en-US" dirty="0"/>
              <a:t>That is, has the underlying data (and hence, the computed hash) been altered since the signature of the original hash was calculated. </a:t>
            </a:r>
          </a:p>
          <a:p>
            <a:pPr lvl="1"/>
            <a:r>
              <a:rPr lang="en-US" dirty="0"/>
              <a:t>…the essence of what a digital signature is</a:t>
            </a:r>
          </a:p>
          <a:p>
            <a:r>
              <a:rPr lang="en-CA" dirty="0"/>
              <a:t>On the NEO platform, if the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is hardcoded in the smart contract (similar to the line of code at the bottom of the previous slide), </a:t>
            </a:r>
            <a:r>
              <a:rPr lang="en-CA" dirty="0" err="1">
                <a:latin typeface="Lucida Console" panose="020B0609040504020204" pitchFamily="49" charset="0"/>
              </a:rPr>
              <a:t>VerifySignature</a:t>
            </a:r>
            <a:r>
              <a:rPr lang="en-CA" dirty="0">
                <a:latin typeface="Lucida Console" panose="020B0609040504020204" pitchFamily="49" charset="0"/>
              </a:rPr>
              <a:t>() </a:t>
            </a:r>
            <a:r>
              <a:rPr lang="en-CA" dirty="0"/>
              <a:t>can used to verify that the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passed in by the caller is valid …that is, that they have the signature needed to validate the hardcoded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(and have the correct/matching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for it) TODO</a:t>
            </a:r>
          </a:p>
        </p:txBody>
      </p:sp>
    </p:spTree>
    <p:extLst>
      <p:ext uri="{BB962C8B-B14F-4D97-AF65-F5344CB8AC3E}">
        <p14:creationId xmlns:p14="http://schemas.microsoft.com/office/powerpoint/2010/main" val="42904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CDFF9-4A71-4B33-A014-DD933FC7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" y="642747"/>
            <a:ext cx="8572500" cy="581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1" y="3332623"/>
            <a:ext cx="695325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667D-E03D-481C-BE4D-6A7505C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51" y="212249"/>
            <a:ext cx="6953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7953-8312-4997-8F23-6D6F91B58A75}"/>
              </a:ext>
            </a:extLst>
          </p:cNvPr>
          <p:cNvSpPr/>
          <p:nvPr/>
        </p:nvSpPr>
        <p:spPr>
          <a:xfrm>
            <a:off x="6297471" y="427002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23ba2703c53263e8d6e522dc32203339dcd8eee9</a:t>
            </a:r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998</TotalTime>
  <Words>549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Console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Account Address, Keys and Key Lenghts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Runtime.CheckWitness(addressScriptHash)</vt:lpstr>
      <vt:lpstr>VerifySignature(signature, addressScriptHash)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25</cp:revision>
  <dcterms:created xsi:type="dcterms:W3CDTF">2018-02-17T03:03:23Z</dcterms:created>
  <dcterms:modified xsi:type="dcterms:W3CDTF">2018-02-18T05:00:20Z</dcterms:modified>
</cp:coreProperties>
</file>