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327" r:id="rId3"/>
    <p:sldId id="272" r:id="rId4"/>
    <p:sldId id="299" r:id="rId5"/>
    <p:sldId id="300" r:id="rId6"/>
    <p:sldId id="301" r:id="rId7"/>
    <p:sldId id="302" r:id="rId8"/>
    <p:sldId id="323" r:id="rId9"/>
    <p:sldId id="324" r:id="rId10"/>
    <p:sldId id="325" r:id="rId11"/>
    <p:sldId id="326" r:id="rId12"/>
    <p:sldId id="313" r:id="rId13"/>
    <p:sldId id="316" r:id="rId14"/>
    <p:sldId id="317" r:id="rId15"/>
    <p:sldId id="328" r:id="rId16"/>
  </p:sldIdLst>
  <p:sldSz cx="9144000" cy="6858000" type="screen4x3"/>
  <p:notesSz cx="10234613" cy="70993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EAEAEA"/>
    <a:srgbClr val="FFCCFF"/>
    <a:srgbClr val="F8F8F8"/>
    <a:srgbClr val="FFFF66"/>
    <a:srgbClr val="FFFF00"/>
    <a:srgbClr val="FFCC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3" autoAdjust="0"/>
    <p:restoredTop sz="97307" autoAdjust="0"/>
  </p:normalViewPr>
  <p:slideViewPr>
    <p:cSldViewPr>
      <p:cViewPr varScale="1">
        <p:scale>
          <a:sx n="114" d="100"/>
          <a:sy n="114" d="100"/>
        </p:scale>
        <p:origin x="16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4433725" cy="35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42" tIns="47272" rIns="94542" bIns="47272" numCol="1" anchor="t" anchorCtr="0" compatLnSpc="1">
            <a:prstTxWarp prst="textNoShape">
              <a:avLst/>
            </a:prstTxWarp>
          </a:bodyPr>
          <a:lstStyle>
            <a:lvl1pPr algn="l" defTabSz="945878" eaLnBrk="1" hangingPunct="1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00889" y="2"/>
            <a:ext cx="4433724" cy="35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42" tIns="47272" rIns="94542" bIns="47272" numCol="1" anchor="t" anchorCtr="0" compatLnSpc="1">
            <a:prstTxWarp prst="textNoShape">
              <a:avLst/>
            </a:prstTxWarp>
          </a:bodyPr>
          <a:lstStyle>
            <a:lvl1pPr algn="r" defTabSz="945878" eaLnBrk="1" hangingPunct="1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742860"/>
            <a:ext cx="4433725" cy="35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42" tIns="47272" rIns="94542" bIns="47272" numCol="1" anchor="b" anchorCtr="0" compatLnSpc="1">
            <a:prstTxWarp prst="textNoShape">
              <a:avLst/>
            </a:prstTxWarp>
          </a:bodyPr>
          <a:lstStyle>
            <a:lvl1pPr algn="l" defTabSz="945878" eaLnBrk="1" hangingPunct="1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00889" y="6742860"/>
            <a:ext cx="4433724" cy="35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42" tIns="47272" rIns="94542" bIns="47272" numCol="1" anchor="b" anchorCtr="0" compatLnSpc="1">
            <a:prstTxWarp prst="textNoShape">
              <a:avLst/>
            </a:prstTxWarp>
          </a:bodyPr>
          <a:lstStyle>
            <a:lvl1pPr algn="r" defTabSz="945878" eaLnBrk="1" hangingPunct="1">
              <a:defRPr sz="1200" smtClean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1168143D-F3A6-4163-94FD-F0AD6BC74B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2617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4433725" cy="35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42" tIns="47272" rIns="94542" bIns="47272" numCol="1" anchor="t" anchorCtr="0" compatLnSpc="1">
            <a:prstTxWarp prst="textNoShape">
              <a:avLst/>
            </a:prstTxWarp>
          </a:bodyPr>
          <a:lstStyle>
            <a:lvl1pPr algn="l" defTabSz="945878" eaLnBrk="1" hangingPunct="1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889" y="2"/>
            <a:ext cx="4433724" cy="35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42" tIns="47272" rIns="94542" bIns="47272" numCol="1" anchor="t" anchorCtr="0" compatLnSpc="1">
            <a:prstTxWarp prst="textNoShape">
              <a:avLst/>
            </a:prstTxWarp>
          </a:bodyPr>
          <a:lstStyle>
            <a:lvl1pPr algn="r" defTabSz="945878" eaLnBrk="1" hangingPunct="1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6450" y="531813"/>
            <a:ext cx="3546475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776" y="3371431"/>
            <a:ext cx="7505064" cy="319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42" tIns="47272" rIns="94542" bIns="472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2860"/>
            <a:ext cx="4433725" cy="35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42" tIns="47272" rIns="94542" bIns="47272" numCol="1" anchor="b" anchorCtr="0" compatLnSpc="1">
            <a:prstTxWarp prst="textNoShape">
              <a:avLst/>
            </a:prstTxWarp>
          </a:bodyPr>
          <a:lstStyle>
            <a:lvl1pPr algn="l" defTabSz="945878" eaLnBrk="1" hangingPunct="1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889" y="6742860"/>
            <a:ext cx="4433724" cy="35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42" tIns="47272" rIns="94542" bIns="47272" numCol="1" anchor="b" anchorCtr="0" compatLnSpc="1">
            <a:prstTxWarp prst="textNoShape">
              <a:avLst/>
            </a:prstTxWarp>
          </a:bodyPr>
          <a:lstStyle>
            <a:lvl1pPr algn="r" defTabSz="945878" eaLnBrk="1" hangingPunct="1">
              <a:defRPr sz="1200" smtClean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0DBDD6AF-41EA-40C1-86BB-C739F824C5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276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5878">
              <a:defRPr kumimoji="1" sz="37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69862" indent="-296101" defTabSz="945878">
              <a:defRPr kumimoji="1" sz="37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84403" indent="-236881" defTabSz="945878">
              <a:defRPr kumimoji="1" sz="37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58164" indent="-236881" defTabSz="945878">
              <a:defRPr kumimoji="1" sz="37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131926" indent="-236881" defTabSz="945878">
              <a:defRPr kumimoji="1" sz="37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605687" indent="-236881" defTabSz="945878" eaLnBrk="0" fontAlgn="base" hangingPunct="0">
              <a:spcBef>
                <a:spcPct val="0"/>
              </a:spcBef>
              <a:spcAft>
                <a:spcPct val="0"/>
              </a:spcAft>
              <a:defRPr kumimoji="1" sz="37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3079447" indent="-236881" defTabSz="945878" eaLnBrk="0" fontAlgn="base" hangingPunct="0">
              <a:spcBef>
                <a:spcPct val="0"/>
              </a:spcBef>
              <a:spcAft>
                <a:spcPct val="0"/>
              </a:spcAft>
              <a:defRPr kumimoji="1" sz="37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553209" indent="-236881" defTabSz="945878" eaLnBrk="0" fontAlgn="base" hangingPunct="0">
              <a:spcBef>
                <a:spcPct val="0"/>
              </a:spcBef>
              <a:spcAft>
                <a:spcPct val="0"/>
              </a:spcAft>
              <a:defRPr kumimoji="1" sz="37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4026971" indent="-236881" defTabSz="945878" eaLnBrk="0" fontAlgn="base" hangingPunct="0">
              <a:spcBef>
                <a:spcPct val="0"/>
              </a:spcBef>
              <a:spcAft>
                <a:spcPct val="0"/>
              </a:spcAft>
              <a:defRPr kumimoji="1" sz="37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fld id="{A12EE754-3DF4-4966-8FD3-1261C6417F25}" type="slidenum">
              <a:rPr lang="en-US" altLang="zh-TW" sz="1200">
                <a:latin typeface="Times New Roman" pitchFamily="18" charset="0"/>
                <a:ea typeface="新細明體" pitchFamily="18" charset="-120"/>
              </a:rPr>
              <a:pPr/>
              <a:t>1</a:t>
            </a:fld>
            <a:endParaRPr lang="en-US" altLang="zh-TW" sz="12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2191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DD6AF-41EA-40C1-86BB-C739F824C518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4403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DD6AF-41EA-40C1-86BB-C739F824C518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4982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DD6AF-41EA-40C1-86BB-C739F824C518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4887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DD6AF-41EA-40C1-86BB-C739F824C518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48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DD6AF-41EA-40C1-86BB-C739F824C518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212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DD6AF-41EA-40C1-86BB-C739F824C51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3042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DD6AF-41EA-40C1-86BB-C739F824C518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608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DD6AF-41EA-40C1-86BB-C739F824C518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971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DD6AF-41EA-40C1-86BB-C739F824C518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837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DD6AF-41EA-40C1-86BB-C739F824C518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546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DD6AF-41EA-40C1-86BB-C739F824C518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202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DD6AF-41EA-40C1-86BB-C739F824C518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800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3225"/>
            <a:ext cx="91440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676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2209800"/>
            <a:ext cx="6400800" cy="1981200"/>
          </a:xfr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2005/4/30</a:t>
            </a: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777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2005/4/30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0EAAE-7A58-417C-AF7F-F1C8104020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760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38950" y="0"/>
            <a:ext cx="2152650" cy="6553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305550" cy="6553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2005/4/30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CFAC-B5BB-40FD-B1D7-35DF376C14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371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229100" cy="5029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2500" y="1524000"/>
            <a:ext cx="4229100" cy="5029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2005/4/30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E09F8-300F-4C15-B22F-BFCE1C8F9C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774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524000"/>
            <a:ext cx="8610600" cy="50292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2005/4/30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A53F8-87E6-4D35-A3BE-8D7E804EA8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762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2005/4/30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8199A-401B-4D61-83D1-C39C11A397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6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2005/4/30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22DC-EC94-41FF-9A9A-88368FD3B4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159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29100" cy="5029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2500" y="1524000"/>
            <a:ext cx="4229100" cy="5029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2005/4/30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19F0-A098-4D9C-84B2-C3D46DC72C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217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2005/4/30</a:t>
            </a: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A8136-85E2-4387-AC96-FCAEE9EF03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192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2005/4/30</a:t>
            </a: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32A2A-341C-4800-AA9D-50C43EDF56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286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2005/4/30</a:t>
            </a: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CD0DF-5C58-479E-8EF4-A8DA2AB85C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28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2005/4/30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5229A-697C-4101-9C53-9165D77B22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158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2005/4/30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568D4-3496-4102-ACEA-79E4618877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736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6"/>
          <p:cNvPicPr>
            <a:picLocks noChangeAspect="1" noChangeArrowheads="1"/>
          </p:cNvPicPr>
          <p:nvPr/>
        </p:nvPicPr>
        <p:blipFill>
          <a:blip r:embed="rId15">
            <a:lum bright="12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2413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5" descr="ncku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3886200"/>
            <a:ext cx="63341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61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1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2005/4/30</a:t>
            </a: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7B0CC964-E444-4F76-BB65-87374C25CF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DDDDDD"/>
          </a:solidFill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DDDDDD"/>
          </a:solidFill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DDDDDD"/>
          </a:solidFill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DDDDDD"/>
          </a:solidFill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DDDDDD"/>
          </a:solidFill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DDDDDD"/>
          </a:solidFill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DDDDDD"/>
          </a:solidFill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DDDDDD"/>
          </a:solidFill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er@mail.nck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0qjK3TWZE8" TargetMode="External"/><Relationship Id="rId2" Type="http://schemas.openxmlformats.org/officeDocument/2006/relationships/hyperlink" Target="https://www.youtube.com/watch?v=TKaYRH6E36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Bd1Hxvd00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5229200"/>
            <a:ext cx="6400800" cy="1244625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台南一中經濟學經典概論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kumimoji="0" lang="en-US" altLang="zh-TW" sz="1400" b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zh-TW" altLang="en-US" sz="14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成大經濟系 林常青</a:t>
            </a:r>
            <a:endParaRPr kumimoji="0" lang="en-US" altLang="zh-TW" sz="1400" b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 sz="14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hlinkClick r:id="rId3"/>
              </a:rPr>
              <a:t>ever@mail.ncku.edu.tw</a:t>
            </a:r>
            <a:endParaRPr kumimoji="0" lang="zh-TW" altLang="en-US" sz="1400" b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751624" name="Rectangle 8"/>
          <p:cNvSpPr>
            <a:spLocks noChangeArrowheads="1"/>
          </p:cNvSpPr>
          <p:nvPr/>
        </p:nvSpPr>
        <p:spPr bwMode="auto">
          <a:xfrm>
            <a:off x="-36512" y="2267287"/>
            <a:ext cx="9109075" cy="25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endParaRPr lang="en-US" altLang="zh-TW" sz="4500" b="1" dirty="0">
              <a:solidFill>
                <a:srgbClr val="99CC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r" eaLnBrk="1" hangingPunct="1">
              <a:defRPr/>
            </a:pPr>
            <a:r>
              <a:rPr lang="en-US" altLang="zh-TW" sz="4800" b="1" dirty="0">
                <a:solidFill>
                  <a:schemeClr val="bg1"/>
                </a:solidFill>
              </a:rPr>
              <a:t>Real Life Examples of </a:t>
            </a:r>
          </a:p>
          <a:p>
            <a:pPr algn="r" eaLnBrk="1" hangingPunct="1">
              <a:defRPr/>
            </a:pPr>
            <a:r>
              <a:rPr lang="en-US" altLang="zh-TW" sz="4800" b="1" dirty="0">
                <a:solidFill>
                  <a:schemeClr val="bg1"/>
                </a:solidFill>
              </a:rPr>
              <a:t>Game Theory</a:t>
            </a:r>
          </a:p>
          <a:p>
            <a:pPr algn="r" eaLnBrk="1" hangingPunct="1">
              <a:defRPr/>
            </a:pPr>
            <a:r>
              <a:rPr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本講義感謝中研院經濟所陳恭平所長熱情提供</a:t>
            </a:r>
            <a:endParaRPr lang="en-US" altLang="zh-TW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3076" name="Picture 9" descr="NCK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0011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不合作結果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判決三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</a:p>
          <a:p>
            <a:pPr lvl="2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使用禁制令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洗衣店都得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300;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不裝無塵室。電力公司花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裝除塵設施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所以利潤為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500)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合作結果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兩者合併下獲利最大，再分配。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最大獲益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1200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判決一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不會改變。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判決二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洗衣店最少要得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300,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電力公司最少要得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800;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 = 1200-(300+800)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的剩餘可分配。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判決三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洗衣店最少要得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300,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電力公司最少要得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500;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400 = 1200-(300+500)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的剩餘可分配。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F056E3-C7A0-4981-9356-6A77A4048255}" type="slidenum">
              <a:rPr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0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三個可能判決下的協議利潤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無交易成本下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合作總值都為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1200,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但分配以判決三對洗衣廠較為有利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A65D5E-1DC1-4971-B04D-BD6C8B4CF7B0}" type="slidenum">
              <a:rPr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2988" y="2276475"/>
          <a:ext cx="7850190" cy="335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776">
                <a:tc>
                  <a:txBody>
                    <a:bodyPr/>
                    <a:lstStyle/>
                    <a:p>
                      <a:endParaRPr lang="zh-TW" altLang="en-US" sz="2200" dirty="0"/>
                    </a:p>
                  </a:txBody>
                  <a:tcPr marL="91455" marR="91455" marT="45726" marB="45726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200" dirty="0"/>
                        <a:t>不合作</a:t>
                      </a:r>
                    </a:p>
                  </a:txBody>
                  <a:tcPr marL="91455" marR="91455" marT="45726" marB="4572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/>
                        <a:t>剩餘</a:t>
                      </a:r>
                    </a:p>
                  </a:txBody>
                  <a:tcPr marL="91455" marR="91455" marT="45726" marB="45726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200" dirty="0"/>
                        <a:t>合作</a:t>
                      </a:r>
                      <a:r>
                        <a:rPr lang="en-US" altLang="zh-TW" sz="2200" dirty="0"/>
                        <a:t>=1200</a:t>
                      </a:r>
                      <a:endParaRPr lang="zh-TW" altLang="en-US" sz="2200" dirty="0"/>
                    </a:p>
                  </a:txBody>
                  <a:tcPr marL="91455" marR="91455" marT="45726" marB="4572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119">
                <a:tc>
                  <a:txBody>
                    <a:bodyPr/>
                    <a:lstStyle/>
                    <a:p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2200" dirty="0"/>
                        <a:t>電力公司</a:t>
                      </a:r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2200" dirty="0"/>
                        <a:t>洗衣廠</a:t>
                      </a:r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2200" dirty="0"/>
                        <a:t>電力公司</a:t>
                      </a:r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2200" dirty="0"/>
                        <a:t>洗衣廠</a:t>
                      </a:r>
                    </a:p>
                  </a:txBody>
                  <a:tcPr marL="91455" marR="91455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/>
                        <a:t>判決一</a:t>
                      </a:r>
                    </a:p>
                    <a:p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1000</a:t>
                      </a:r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200</a:t>
                      </a:r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0</a:t>
                      </a:r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1000</a:t>
                      </a:r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200</a:t>
                      </a:r>
                      <a:endParaRPr lang="zh-TW" altLang="en-US" sz="2200" dirty="0"/>
                    </a:p>
                  </a:txBody>
                  <a:tcPr marL="91455" marR="91455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/>
                        <a:t>判決二</a:t>
                      </a:r>
                    </a:p>
                    <a:p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800</a:t>
                      </a:r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300</a:t>
                      </a:r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100</a:t>
                      </a:r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endParaRPr lang="zh-TW" altLang="en-US" sz="2200" dirty="0"/>
                    </a:p>
                  </a:txBody>
                  <a:tcPr marL="91455" marR="91455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/>
                        <a:t>判決三</a:t>
                      </a:r>
                    </a:p>
                    <a:p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500</a:t>
                      </a:r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300</a:t>
                      </a:r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400</a:t>
                      </a:r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endParaRPr lang="zh-TW" altLang="en-US" sz="2200" dirty="0"/>
                    </a:p>
                  </a:txBody>
                  <a:tcPr marL="91455" marR="91455" marT="45726" marB="45726"/>
                </a:tc>
                <a:tc>
                  <a:txBody>
                    <a:bodyPr/>
                    <a:lstStyle/>
                    <a:p>
                      <a:endParaRPr lang="zh-TW" altLang="en-US" sz="2200" dirty="0"/>
                    </a:p>
                  </a:txBody>
                  <a:tcPr marL="91455" marR="91455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72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Application: Litigation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950" y="908720"/>
            <a:ext cx="9036050" cy="5904656"/>
          </a:xfrm>
        </p:spPr>
        <p:txBody>
          <a:bodyPr/>
          <a:lstStyle/>
          <a:p>
            <a:pPr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altLang="zh-TW" sz="2800" b="1" dirty="0">
                <a:latin typeface="Calibri" panose="020F0502020204030204" pitchFamily="34" charset="0"/>
              </a:rPr>
              <a:t>Example:</a:t>
            </a:r>
            <a:r>
              <a:rPr lang="en-US" altLang="zh-TW" sz="2400" dirty="0">
                <a:latin typeface="Calibri" panose="020F0502020204030204" pitchFamily="34" charset="0"/>
              </a:rPr>
              <a:t> An accident occurs which costs the victim ( </a:t>
            </a:r>
            <a:r>
              <a:rPr lang="en-US" altLang="zh-TW" sz="2400" i="1" dirty="0">
                <a:latin typeface="Calibri" panose="020F0502020204030204" pitchFamily="34" charset="0"/>
              </a:rPr>
              <a:t>V </a:t>
            </a:r>
            <a:r>
              <a:rPr lang="en-US" altLang="zh-TW" sz="2400" dirty="0">
                <a:latin typeface="Calibri" panose="020F0502020204030204" pitchFamily="34" charset="0"/>
              </a:rPr>
              <a:t>) 100,000. Litigation cost for both victim and injurer ( </a:t>
            </a:r>
            <a:r>
              <a:rPr lang="en-US" altLang="zh-TW" sz="2400" i="1" dirty="0">
                <a:latin typeface="Calibri" panose="020F0502020204030204" pitchFamily="34" charset="0"/>
              </a:rPr>
              <a:t>I</a:t>
            </a:r>
            <a:r>
              <a:rPr lang="en-US" altLang="zh-TW" sz="2400" dirty="0">
                <a:latin typeface="Calibri" panose="020F0502020204030204" pitchFamily="34" charset="0"/>
              </a:rPr>
              <a:t>  ) are 10,000.</a:t>
            </a:r>
          </a:p>
          <a:p>
            <a:pPr>
              <a:defRPr/>
            </a:pPr>
            <a:r>
              <a:rPr lang="en-US" altLang="zh-TW" sz="2400" i="1" dirty="0">
                <a:latin typeface="Calibri" panose="020F0502020204030204" pitchFamily="34" charset="0"/>
              </a:rPr>
              <a:t>I</a:t>
            </a:r>
            <a:r>
              <a:rPr lang="en-US" altLang="zh-TW" sz="2400" dirty="0">
                <a:latin typeface="Calibri" panose="020F0502020204030204" pitchFamily="34" charset="0"/>
              </a:rPr>
              <a:t> knows more than </a:t>
            </a:r>
            <a:r>
              <a:rPr lang="en-US" altLang="zh-TW" sz="2400" i="1" dirty="0">
                <a:latin typeface="Calibri" panose="020F0502020204030204" pitchFamily="34" charset="0"/>
              </a:rPr>
              <a:t>V</a:t>
            </a:r>
            <a:r>
              <a:rPr lang="en-US" altLang="zh-TW" sz="2400" dirty="0">
                <a:latin typeface="Calibri" panose="020F0502020204030204" pitchFamily="34" charset="0"/>
              </a:rPr>
              <a:t> about the value of </a:t>
            </a:r>
            <a:r>
              <a:rPr lang="en-US" altLang="zh-TW" sz="2400" i="1" dirty="0">
                <a:latin typeface="Calibri" panose="020F0502020204030204" pitchFamily="34" charset="0"/>
              </a:rPr>
              <a:t>p</a:t>
            </a:r>
            <a:r>
              <a:rPr lang="en-US" altLang="zh-TW" sz="2400" dirty="0">
                <a:latin typeface="Calibri" panose="020F0502020204030204" pitchFamily="34" charset="0"/>
              </a:rPr>
              <a:t>.</a:t>
            </a:r>
          </a:p>
          <a:p>
            <a:pPr>
              <a:defRPr/>
            </a:pPr>
            <a:r>
              <a:rPr lang="en-US" altLang="zh-TW" sz="2400" dirty="0">
                <a:latin typeface="Calibri" panose="020F0502020204030204" pitchFamily="34" charset="0"/>
              </a:rPr>
              <a:t>Suppose </a:t>
            </a:r>
            <a:r>
              <a:rPr lang="en-US" altLang="zh-TW" sz="2400" i="1" dirty="0">
                <a:latin typeface="Calibri" panose="020F0502020204030204" pitchFamily="34" charset="0"/>
              </a:rPr>
              <a:t>I </a:t>
            </a:r>
            <a:r>
              <a:rPr lang="en-US" altLang="zh-TW" sz="2400" dirty="0">
                <a:latin typeface="Calibri" panose="020F0502020204030204" pitchFamily="34" charset="0"/>
              </a:rPr>
              <a:t>is of two types: negligent or careful. The former is expected to prevail with </a:t>
            </a:r>
            <a:r>
              <a:rPr lang="en-US" altLang="zh-TW" sz="2400" dirty="0" err="1">
                <a:latin typeface="Calibri" panose="020F0502020204030204" pitchFamily="34" charset="0"/>
              </a:rPr>
              <a:t>prob</a:t>
            </a:r>
            <a:r>
              <a:rPr lang="en-US" altLang="zh-TW" sz="2400" dirty="0">
                <a:latin typeface="Calibri" panose="020F0502020204030204" pitchFamily="34" charset="0"/>
              </a:rPr>
              <a:t> 0.2, and the latter 0.8.</a:t>
            </a:r>
          </a:p>
          <a:p>
            <a:pPr>
              <a:defRPr/>
            </a:pPr>
            <a:r>
              <a:rPr lang="en-US" altLang="zh-TW" sz="2400" dirty="0">
                <a:latin typeface="Calibri" panose="020F0502020204030204" pitchFamily="34" charset="0"/>
              </a:rPr>
              <a:t>Only </a:t>
            </a:r>
            <a:r>
              <a:rPr lang="en-US" altLang="zh-TW" sz="2400" i="1" dirty="0">
                <a:latin typeface="Calibri" panose="020F0502020204030204" pitchFamily="34" charset="0"/>
              </a:rPr>
              <a:t>I</a:t>
            </a:r>
            <a:r>
              <a:rPr lang="en-US" altLang="zh-TW" sz="2400" dirty="0">
                <a:latin typeface="Calibri" panose="020F0502020204030204" pitchFamily="34" charset="0"/>
              </a:rPr>
              <a:t> knows his own type.</a:t>
            </a:r>
          </a:p>
          <a:p>
            <a:pPr>
              <a:defRPr/>
            </a:pPr>
            <a:r>
              <a:rPr lang="en-US" altLang="zh-TW" sz="2400" i="1" dirty="0">
                <a:latin typeface="Calibri" panose="020F0502020204030204" pitchFamily="34" charset="0"/>
              </a:rPr>
              <a:t>V</a:t>
            </a:r>
            <a:r>
              <a:rPr lang="en-US" altLang="zh-TW" sz="2400" dirty="0">
                <a:latin typeface="Calibri" panose="020F0502020204030204" pitchFamily="34" charset="0"/>
              </a:rPr>
              <a:t> believes that </a:t>
            </a:r>
            <a:r>
              <a:rPr lang="en-US" altLang="zh-TW" sz="2400" i="1" dirty="0">
                <a:latin typeface="Calibri" panose="020F0502020204030204" pitchFamily="34" charset="0"/>
              </a:rPr>
              <a:t>I </a:t>
            </a:r>
            <a:r>
              <a:rPr lang="en-US" altLang="zh-TW" sz="2400" dirty="0">
                <a:latin typeface="Calibri" panose="020F0502020204030204" pitchFamily="34" charset="0"/>
              </a:rPr>
              <a:t>is equally likely to be either.</a:t>
            </a: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BC8367-DBBE-4758-99A7-0F7F6735394B}" type="slidenum">
              <a:rPr lang="en-US" altLang="zh-TW" sz="1400"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6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Application: Litigation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950" y="764704"/>
            <a:ext cx="9036050" cy="5904656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altLang="zh-TW" sz="2400" dirty="0">
                <a:latin typeface="Calibri" panose="020F0502020204030204" pitchFamily="34" charset="0"/>
              </a:rPr>
              <a:t>Game form II: </a:t>
            </a:r>
            <a:r>
              <a:rPr lang="en-US" altLang="zh-TW" sz="2400" i="1" dirty="0">
                <a:latin typeface="Calibri" panose="020F0502020204030204" pitchFamily="34" charset="0"/>
              </a:rPr>
              <a:t>V</a:t>
            </a:r>
            <a:r>
              <a:rPr lang="en-US" altLang="zh-TW" sz="2400" dirty="0">
                <a:latin typeface="Calibri" panose="020F0502020204030204" pitchFamily="34" charset="0"/>
              </a:rPr>
              <a:t> makes take-it-or-leave-it offer:</a:t>
            </a:r>
            <a:br>
              <a:rPr lang="en-US" altLang="zh-TW" sz="2400" dirty="0">
                <a:latin typeface="Calibri" panose="020F0502020204030204" pitchFamily="34" charset="0"/>
              </a:rPr>
            </a:b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BC8367-DBBE-4758-99A7-0F7F6735394B}" type="slidenum">
              <a:rPr lang="en-US" altLang="zh-TW" sz="1400"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>
              <a:latin typeface="Times New Roman" pitchFamily="18" charset="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618320" y="2776012"/>
            <a:ext cx="7698096" cy="2957244"/>
            <a:chOff x="0" y="0"/>
            <a:chExt cx="6152164" cy="1827913"/>
          </a:xfrm>
        </p:grpSpPr>
        <p:sp>
          <p:nvSpPr>
            <p:cNvPr id="34" name="橢圓 33"/>
            <p:cNvSpPr/>
            <p:nvPr/>
          </p:nvSpPr>
          <p:spPr>
            <a:xfrm>
              <a:off x="319177" y="871268"/>
              <a:ext cx="51435" cy="45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2000"/>
            </a:p>
          </p:txBody>
        </p:sp>
        <p:grpSp>
          <p:nvGrpSpPr>
            <p:cNvPr id="35" name="群組 34"/>
            <p:cNvGrpSpPr/>
            <p:nvPr/>
          </p:nvGrpSpPr>
          <p:grpSpPr>
            <a:xfrm>
              <a:off x="0" y="0"/>
              <a:ext cx="6152164" cy="1827913"/>
              <a:chOff x="0" y="0"/>
              <a:chExt cx="6152164" cy="1827913"/>
            </a:xfrm>
          </p:grpSpPr>
          <p:cxnSp>
            <p:nvCxnSpPr>
              <p:cNvPr id="36" name="直線接點 35"/>
              <p:cNvCxnSpPr/>
              <p:nvPr/>
            </p:nvCxnSpPr>
            <p:spPr>
              <a:xfrm flipV="1">
                <a:off x="1354347" y="491705"/>
                <a:ext cx="1068310" cy="40544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1354347" y="905773"/>
                <a:ext cx="1163955" cy="43942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V="1">
                <a:off x="2518913" y="1035170"/>
                <a:ext cx="1525270" cy="3092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>
                <a:off x="2518913" y="1345721"/>
                <a:ext cx="1586230" cy="3530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V="1">
                <a:off x="2424023" y="163902"/>
                <a:ext cx="1621036" cy="3275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2424023" y="491705"/>
                <a:ext cx="1681120" cy="3011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24"/>
              <p:cNvSpPr txBox="1"/>
              <p:nvPr/>
            </p:nvSpPr>
            <p:spPr>
              <a:xfrm>
                <a:off x="3856008" y="0"/>
                <a:ext cx="2296156" cy="3181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76200" algn="ctr">
                  <a:spcAft>
                    <a:spcPts val="0"/>
                  </a:spcAft>
                </a:pPr>
                <a:r>
                  <a:rPr lang="en-US" sz="2000" kern="0" dirty="0">
                    <a:effectLst/>
                    <a:ea typeface="新細明體"/>
                    <a:cs typeface="CMSS10"/>
                  </a:rPr>
                  <a:t>( -90,000, 70,000 )</a:t>
                </a:r>
                <a:endParaRPr lang="zh-TW" sz="2000" kern="100" dirty="0">
                  <a:effectLst/>
                  <a:ea typeface="新細明體"/>
                  <a:cs typeface="Times New Roman"/>
                </a:endParaRPr>
              </a:p>
              <a:p>
                <a:pPr indent="76200" algn="ctr">
                  <a:spcAft>
                    <a:spcPts val="0"/>
                  </a:spcAft>
                </a:pPr>
                <a:r>
                  <a:rPr lang="en-US" sz="2000" kern="100" dirty="0">
                    <a:effectLst/>
                    <a:ea typeface="新細明體"/>
                    <a:cs typeface="Times New Roman"/>
                  </a:rPr>
                  <a:t> </a:t>
                </a:r>
                <a:endParaRPr lang="zh-TW" sz="2000" kern="100" dirty="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43" name="文字方塊 30"/>
              <p:cNvSpPr txBox="1"/>
              <p:nvPr/>
            </p:nvSpPr>
            <p:spPr>
              <a:xfrm>
                <a:off x="3701011" y="587267"/>
                <a:ext cx="1646555" cy="3181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76200" algn="ctr">
                  <a:spcAft>
                    <a:spcPts val="0"/>
                  </a:spcAft>
                </a:pPr>
                <a:r>
                  <a:rPr lang="en-US" sz="2000" kern="0" dirty="0">
                    <a:effectLst/>
                    <a:ea typeface="新細明體"/>
                    <a:cs typeface="CMSS10"/>
                  </a:rPr>
                  <a:t>( -S , S )</a:t>
                </a:r>
                <a:endParaRPr lang="zh-TW" sz="2000" kern="100" dirty="0">
                  <a:effectLst/>
                  <a:ea typeface="新細明體"/>
                  <a:cs typeface="Times New Roman"/>
                </a:endParaRPr>
              </a:p>
              <a:p>
                <a:pPr indent="76200" algn="ctr">
                  <a:spcAft>
                    <a:spcPts val="0"/>
                  </a:spcAft>
                </a:pPr>
                <a:r>
                  <a:rPr lang="en-US" sz="2000" kern="100" dirty="0">
                    <a:effectLst/>
                    <a:ea typeface="新細明體"/>
                    <a:cs typeface="Times New Roman"/>
                  </a:rPr>
                  <a:t> </a:t>
                </a:r>
                <a:endParaRPr lang="zh-TW" sz="2000" kern="100" dirty="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44" name="文字方塊 34"/>
              <p:cNvSpPr txBox="1"/>
              <p:nvPr/>
            </p:nvSpPr>
            <p:spPr>
              <a:xfrm>
                <a:off x="3140015" y="25879"/>
                <a:ext cx="283845" cy="34417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i="1" kern="100">
                    <a:effectLst/>
                    <a:ea typeface="新細明體"/>
                    <a:cs typeface="Times New Roman"/>
                  </a:rPr>
                  <a:t>R </a:t>
                </a:r>
                <a:endParaRPr lang="zh-TW" sz="2000" kern="10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45" name="文字方塊 35"/>
              <p:cNvSpPr txBox="1"/>
              <p:nvPr/>
            </p:nvSpPr>
            <p:spPr>
              <a:xfrm>
                <a:off x="1742536" y="1138687"/>
                <a:ext cx="283210" cy="3435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i="1" kern="100">
                    <a:effectLst/>
                    <a:ea typeface="新細明體"/>
                    <a:cs typeface="Times New Roman"/>
                  </a:rPr>
                  <a:t>C </a:t>
                </a:r>
                <a:endParaRPr lang="zh-TW" sz="2000" kern="10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46" name="文字方塊 37"/>
              <p:cNvSpPr txBox="1"/>
              <p:nvPr/>
            </p:nvSpPr>
            <p:spPr>
              <a:xfrm>
                <a:off x="629728" y="621102"/>
                <a:ext cx="283210" cy="3435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i="1" kern="100">
                    <a:effectLst/>
                    <a:ea typeface="新細明體"/>
                    <a:cs typeface="Times New Roman"/>
                  </a:rPr>
                  <a:t>S </a:t>
                </a:r>
                <a:endParaRPr lang="zh-TW" sz="2000" kern="100">
                  <a:effectLst/>
                  <a:ea typeface="新細明體"/>
                  <a:cs typeface="Times New Roman"/>
                </a:endParaRPr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310551" y="897147"/>
                <a:ext cx="1043305" cy="825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字方塊 66"/>
              <p:cNvSpPr txBox="1"/>
              <p:nvPr/>
            </p:nvSpPr>
            <p:spPr>
              <a:xfrm>
                <a:off x="1759789" y="362309"/>
                <a:ext cx="283210" cy="3435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i="1" kern="100">
                    <a:effectLst/>
                    <a:ea typeface="新細明體"/>
                    <a:cs typeface="Times New Roman"/>
                  </a:rPr>
                  <a:t>N </a:t>
                </a:r>
                <a:endParaRPr lang="zh-TW" sz="2000" kern="10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49" name="文字方塊 75"/>
              <p:cNvSpPr txBox="1"/>
              <p:nvPr/>
            </p:nvSpPr>
            <p:spPr>
              <a:xfrm>
                <a:off x="3140015" y="638354"/>
                <a:ext cx="283845" cy="34417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i="1" kern="100">
                    <a:effectLst/>
                    <a:ea typeface="新細明體"/>
                    <a:cs typeface="Times New Roman"/>
                  </a:rPr>
                  <a:t>A </a:t>
                </a:r>
                <a:endParaRPr lang="zh-TW" sz="2000" kern="10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50" name="文字方塊 78"/>
              <p:cNvSpPr txBox="1"/>
              <p:nvPr/>
            </p:nvSpPr>
            <p:spPr>
              <a:xfrm>
                <a:off x="3114136" y="905773"/>
                <a:ext cx="283845" cy="34417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i="1" kern="100">
                    <a:effectLst/>
                    <a:ea typeface="新細明體"/>
                    <a:cs typeface="Times New Roman"/>
                  </a:rPr>
                  <a:t>R </a:t>
                </a:r>
                <a:endParaRPr lang="zh-TW" sz="2000" kern="10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51" name="文字方塊 80"/>
              <p:cNvSpPr txBox="1"/>
              <p:nvPr/>
            </p:nvSpPr>
            <p:spPr>
              <a:xfrm>
                <a:off x="3105509" y="1483743"/>
                <a:ext cx="283845" cy="34417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i="1" kern="100">
                    <a:effectLst/>
                    <a:ea typeface="新細明體"/>
                    <a:cs typeface="Times New Roman"/>
                  </a:rPr>
                  <a:t>A </a:t>
                </a:r>
                <a:endParaRPr lang="zh-TW" sz="2000" kern="10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52" name="文字方塊 83"/>
              <p:cNvSpPr txBox="1"/>
              <p:nvPr/>
            </p:nvSpPr>
            <p:spPr>
              <a:xfrm>
                <a:off x="3999932" y="901628"/>
                <a:ext cx="2065045" cy="3181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76200" algn="ctr">
                  <a:spcAft>
                    <a:spcPts val="0"/>
                  </a:spcAft>
                </a:pPr>
                <a:r>
                  <a:rPr lang="en-US" sz="2000" kern="0" dirty="0">
                    <a:effectLst/>
                    <a:ea typeface="新細明體"/>
                    <a:cs typeface="CMSS10"/>
                  </a:rPr>
                  <a:t>( -30,000, 10,000 )</a:t>
                </a:r>
                <a:endParaRPr lang="zh-TW" sz="2000" kern="100" dirty="0">
                  <a:effectLst/>
                  <a:ea typeface="新細明體"/>
                  <a:cs typeface="Times New Roman"/>
                </a:endParaRPr>
              </a:p>
              <a:p>
                <a:pPr indent="76200" algn="ctr">
                  <a:spcAft>
                    <a:spcPts val="0"/>
                  </a:spcAft>
                </a:pPr>
                <a:r>
                  <a:rPr lang="en-US" sz="2000" kern="100" dirty="0">
                    <a:effectLst/>
                    <a:ea typeface="新細明體"/>
                    <a:cs typeface="Times New Roman"/>
                  </a:rPr>
                  <a:t> </a:t>
                </a:r>
                <a:endParaRPr lang="zh-TW" sz="2000" kern="100" dirty="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53" name="文字方塊 84"/>
              <p:cNvSpPr txBox="1"/>
              <p:nvPr/>
            </p:nvSpPr>
            <p:spPr>
              <a:xfrm>
                <a:off x="3760795" y="1483743"/>
                <a:ext cx="1646555" cy="3181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76200" algn="ctr">
                  <a:spcAft>
                    <a:spcPts val="0"/>
                  </a:spcAft>
                </a:pPr>
                <a:r>
                  <a:rPr lang="en-US" sz="2000" kern="0" dirty="0">
                    <a:effectLst/>
                    <a:ea typeface="新細明體"/>
                    <a:cs typeface="CMSS10"/>
                  </a:rPr>
                  <a:t>( -S , S )</a:t>
                </a:r>
                <a:endParaRPr lang="zh-TW" sz="2000" kern="100" dirty="0">
                  <a:effectLst/>
                  <a:ea typeface="新細明體"/>
                  <a:cs typeface="Times New Roman"/>
                </a:endParaRPr>
              </a:p>
              <a:p>
                <a:pPr indent="76200" algn="ctr">
                  <a:spcAft>
                    <a:spcPts val="0"/>
                  </a:spcAft>
                </a:pPr>
                <a:r>
                  <a:rPr lang="en-US" sz="2000" kern="100" dirty="0">
                    <a:effectLst/>
                    <a:ea typeface="新細明體"/>
                    <a:cs typeface="Times New Roman"/>
                  </a:rPr>
                  <a:t> </a:t>
                </a:r>
                <a:endParaRPr lang="zh-TW" sz="2000" kern="100" dirty="0">
                  <a:effectLst/>
                  <a:ea typeface="新細明體"/>
                  <a:cs typeface="Times New Roman"/>
                </a:endParaRPr>
              </a:p>
            </p:txBody>
          </p:sp>
          <p:sp>
            <p:nvSpPr>
              <p:cNvPr id="54" name="文字方塊 85"/>
              <p:cNvSpPr txBox="1"/>
              <p:nvPr/>
            </p:nvSpPr>
            <p:spPr>
              <a:xfrm>
                <a:off x="0" y="750498"/>
                <a:ext cx="283210" cy="3435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i="1" kern="100">
                    <a:effectLst/>
                    <a:ea typeface="新細明體"/>
                    <a:cs typeface="Times New Roman"/>
                  </a:rPr>
                  <a:t>V </a:t>
                </a:r>
                <a:endParaRPr lang="zh-TW" sz="2000" kern="100">
                  <a:effectLst/>
                  <a:ea typeface="新細明體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965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Application: Litigation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7950" y="1124744"/>
                <a:ext cx="9036050" cy="5904656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endParaRPr lang="en-US" altLang="zh-TW" sz="2400" dirty="0">
                  <a:latin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en-US" altLang="zh-TW" sz="2400" dirty="0">
                    <a:latin typeface="Calibri" panose="020F0502020204030204" pitchFamily="34" charset="0"/>
                  </a:rPr>
                  <a:t>SPE:</a:t>
                </a:r>
              </a:p>
              <a:p>
                <a:pPr marL="792000">
                  <a:defRPr/>
                </a:pPr>
                <a:r>
                  <a:rPr lang="en-US" altLang="zh-TW" sz="2400" dirty="0">
                    <a:latin typeface="Calibri" panose="020F0502020204030204" pitchFamily="34" charset="0"/>
                  </a:rPr>
                  <a:t>N-type : accept </a:t>
                </a:r>
                <a:r>
                  <a:rPr lang="en-US" altLang="zh-TW" sz="2400" i="1" dirty="0">
                    <a:latin typeface="Calibri" panose="020F0502020204030204" pitchFamily="34" charset="0"/>
                  </a:rPr>
                  <a:t>S</a:t>
                </a:r>
                <a:r>
                  <a:rPr lang="en-US" altLang="zh-TW" sz="2400" dirty="0">
                    <a:latin typeface="Calibri" panose="020F0502020204030204" pitchFamily="34" charset="0"/>
                  </a:rPr>
                  <a:t> </a:t>
                </a:r>
                <a:r>
                  <a:rPr lang="en-US" altLang="zh-TW" sz="2400" dirty="0" err="1">
                    <a:latin typeface="Calibri" panose="020F0502020204030204" pitchFamily="34" charset="0"/>
                  </a:rPr>
                  <a:t>iff</a:t>
                </a:r>
                <a:r>
                  <a:rPr lang="en-US" altLang="zh-TW" sz="2400" dirty="0">
                    <a:latin typeface="Calibri" panose="020F0502020204030204" pitchFamily="34" charset="0"/>
                  </a:rPr>
                  <a:t> </a:t>
                </a:r>
                <a:r>
                  <a:rPr lang="en-US" altLang="zh-TW" sz="2400" i="1" dirty="0">
                    <a:latin typeface="Calibri" panose="020F0502020204030204" pitchFamily="34" charset="0"/>
                  </a:rPr>
                  <a:t>S</a:t>
                </a:r>
                <a:r>
                  <a:rPr lang="en-US" altLang="zh-TW" sz="24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sz="24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latin typeface="Calibri" panose="020F0502020204030204" pitchFamily="34" charset="0"/>
                      </a:rPr>
                      <m:t>9</m:t>
                    </m:r>
                    <m:r>
                      <m:rPr>
                        <m:nor/>
                      </m:rPr>
                      <a:rPr lang="en-US" altLang="zh-TW" sz="2400" dirty="0">
                        <a:latin typeface="Calibri" panose="020F0502020204030204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latin typeface="Calibri" panose="020F0502020204030204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TW" sz="2400" dirty="0">
                        <a:latin typeface="Calibri" panose="020F0502020204030204" pitchFamily="34" charset="0"/>
                      </a:rPr>
                      <m:t> 000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</a:rPr>
                  <a:t>.</a:t>
                </a:r>
              </a:p>
              <a:p>
                <a:pPr marL="792000">
                  <a:defRPr/>
                </a:pPr>
                <a:r>
                  <a:rPr lang="en-US" altLang="zh-TW" sz="2400" dirty="0">
                    <a:latin typeface="Calibri" panose="020F0502020204030204" pitchFamily="34" charset="0"/>
                  </a:rPr>
                  <a:t>C-type :  accept S </a:t>
                </a:r>
                <a:r>
                  <a:rPr lang="en-US" altLang="zh-TW" sz="2400" dirty="0" err="1">
                    <a:latin typeface="Calibri" panose="020F0502020204030204" pitchFamily="34" charset="0"/>
                  </a:rPr>
                  <a:t>iff</a:t>
                </a:r>
                <a:r>
                  <a:rPr lang="en-US" altLang="zh-TW" sz="2400" dirty="0">
                    <a:latin typeface="Calibri" panose="020F0502020204030204" pitchFamily="34" charset="0"/>
                  </a:rPr>
                  <a:t> </a:t>
                </a:r>
                <a:r>
                  <a:rPr lang="en-US" altLang="zh-TW" sz="2400" i="1" dirty="0">
                    <a:latin typeface="Calibri" panose="020F0502020204030204" pitchFamily="34" charset="0"/>
                  </a:rPr>
                  <a:t>S</a:t>
                </a:r>
                <a:r>
                  <a:rPr lang="en-US" altLang="zh-TW" sz="2400" dirty="0">
                    <a:latin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  <a:ea typeface="Cambria Math"/>
                      </a:rPr>
                      <m:t>≤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</a:rPr>
                  <a:t>30, 000.</a:t>
                </a:r>
              </a:p>
              <a:p>
                <a:pPr marL="792000">
                  <a:defRPr/>
                </a:pPr>
                <a:r>
                  <a:rPr lang="en-US" altLang="zh-TW" sz="2400" i="1" dirty="0">
                    <a:latin typeface="Calibri" panose="020F0502020204030204" pitchFamily="34" charset="0"/>
                  </a:rPr>
                  <a:t>S*</a:t>
                </a:r>
                <a:r>
                  <a:rPr lang="en-US" altLang="zh-TW" sz="2400" dirty="0">
                    <a:latin typeface="Calibri" panose="020F0502020204030204" pitchFamily="34" charset="0"/>
                  </a:rPr>
                  <a:t>= 90, 000</a:t>
                </a:r>
              </a:p>
              <a:p>
                <a:pPr>
                  <a:defRPr/>
                </a:pPr>
                <a:r>
                  <a:rPr lang="en-US" altLang="zh-TW" sz="2400" dirty="0">
                    <a:latin typeface="Calibri" panose="020F0502020204030204" pitchFamily="34" charset="0"/>
                  </a:rPr>
                  <a:t>Expected payoff:</a:t>
                </a:r>
              </a:p>
              <a:p>
                <a:pPr marL="792000">
                  <a:defRPr/>
                </a:pPr>
                <a:r>
                  <a:rPr lang="en-US" altLang="zh-TW" sz="2400" dirty="0">
                    <a:latin typeface="Calibri" panose="020F0502020204030204" pitchFamily="34" charset="0"/>
                  </a:rPr>
                  <a:t>N-type : 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Calibri" panose="020F0502020204030204" pitchFamily="34" charset="0"/>
                      </a:rPr>
                      <m:t>90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latin typeface="Calibri" panose="020F0502020204030204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TW" sz="2400" dirty="0">
                        <a:latin typeface="Calibri" panose="020F0502020204030204" pitchFamily="34" charset="0"/>
                      </a:rPr>
                      <m:t> 000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</a:rPr>
                  <a:t>.</a:t>
                </a:r>
              </a:p>
              <a:p>
                <a:pPr marL="792000">
                  <a:defRPr/>
                </a:pPr>
                <a:r>
                  <a:rPr lang="en-US" altLang="zh-TW" sz="2400" dirty="0">
                    <a:latin typeface="Calibri" panose="020F0502020204030204" pitchFamily="34" charset="0"/>
                  </a:rPr>
                  <a:t>C-type :  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b="0" i="0" dirty="0" smtClean="0">
                        <a:latin typeface="Calibri" panose="020F0502020204030204" pitchFamily="34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TW" sz="2400" dirty="0">
                        <a:latin typeface="Calibri" panose="020F0502020204030204" pitchFamily="34" charset="0"/>
                      </a:rPr>
                      <m:t>0, 000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</a:rPr>
                  <a:t>.</a:t>
                </a:r>
              </a:p>
              <a:p>
                <a:pPr marL="792000">
                  <a:defRPr/>
                </a:pPr>
                <a:r>
                  <a:rPr lang="en-US" altLang="zh-TW" sz="2400" i="1" dirty="0">
                    <a:latin typeface="Calibri" panose="020F0502020204030204" pitchFamily="34" charset="0"/>
                  </a:rPr>
                  <a:t>V </a:t>
                </a:r>
                <a:r>
                  <a:rPr lang="en-US" altLang="zh-TW" sz="2400" dirty="0">
                    <a:latin typeface="Calibri" panose="020F0502020204030204" pitchFamily="34" charset="0"/>
                  </a:rPr>
                  <a:t>= 50, 000</a:t>
                </a:r>
              </a:p>
              <a:p>
                <a:pPr>
                  <a:defRPr/>
                </a:pPr>
                <a:r>
                  <a:rPr lang="en-US" altLang="zh-TW" sz="2400" dirty="0">
                    <a:latin typeface="Calibri" panose="020F0502020204030204" pitchFamily="34" charset="0"/>
                  </a:rPr>
                  <a:t>In both models, </a:t>
                </a:r>
                <a:r>
                  <a:rPr lang="en-US" altLang="zh-TW" sz="2400" i="1" dirty="0">
                    <a:latin typeface="Calibri" panose="020F0502020204030204" pitchFamily="34" charset="0"/>
                  </a:rPr>
                  <a:t>N</a:t>
                </a:r>
                <a:r>
                  <a:rPr lang="en-US" altLang="zh-TW" sz="2400" dirty="0">
                    <a:latin typeface="Calibri" panose="020F0502020204030204" pitchFamily="34" charset="0"/>
                  </a:rPr>
                  <a:t>-type settles and </a:t>
                </a:r>
                <a:r>
                  <a:rPr lang="en-US" altLang="zh-TW" sz="2400" i="1" dirty="0">
                    <a:latin typeface="Calibri" panose="020F0502020204030204" pitchFamily="34" charset="0"/>
                  </a:rPr>
                  <a:t>C</a:t>
                </a:r>
                <a:r>
                  <a:rPr lang="en-US" altLang="zh-TW" sz="2400" dirty="0">
                    <a:latin typeface="Calibri" panose="020F0502020204030204" pitchFamily="34" charset="0"/>
                  </a:rPr>
                  <a:t>-type litigates.</a:t>
                </a:r>
              </a:p>
              <a:p>
                <a:pPr>
                  <a:defRPr/>
                </a:pPr>
                <a:r>
                  <a:rPr lang="en-US" altLang="zh-TW" sz="2400" dirty="0">
                    <a:latin typeface="Calibri" panose="020F0502020204030204" pitchFamily="34" charset="0"/>
                  </a:rPr>
                  <a:t>Both have positive chance to go to court.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950" y="1124744"/>
                <a:ext cx="9036050" cy="5904656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BC8367-DBBE-4758-99A7-0F7F6735394B}" type="slidenum">
              <a:rPr lang="en-US" altLang="zh-TW" sz="1400"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2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567F6-3D0F-4686-9892-AD9478DA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FCAF28-132C-445A-82D5-FB7559C3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Golden Balls: Split or Steal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000" dirty="0">
                <a:hlinkClick r:id="rId2"/>
              </a:rPr>
              <a:t>https://www.youtube.com/watch?v=TKaYRH6E36U </a:t>
            </a:r>
            <a:r>
              <a:rPr lang="en-US" altLang="zh-TW" sz="2000" dirty="0">
                <a:hlinkClick r:id="rId3"/>
              </a:rPr>
              <a:t>https://www.youtube.com/watch?v=S0qjK3TWZE8</a:t>
            </a:r>
            <a:r>
              <a:rPr lang="en-US" altLang="zh-TW" sz="2000" dirty="0"/>
              <a:t> </a:t>
            </a:r>
          </a:p>
          <a:p>
            <a:pPr marL="0" indent="0">
              <a:buNone/>
            </a:pPr>
            <a:r>
              <a:rPr lang="en-US" altLang="zh-TW" sz="2000" dirty="0">
                <a:hlinkClick r:id="rId4"/>
              </a:rPr>
              <a:t>https://www.youtube.com/watch?v=qBd1Hxvd00U</a:t>
            </a:r>
            <a:r>
              <a:rPr lang="en-US" altLang="zh-TW" sz="2000" dirty="0"/>
              <a:t> (</a:t>
            </a:r>
            <a:r>
              <a:rPr lang="zh-TW" altLang="en-US" sz="2000" dirty="0"/>
              <a:t>中文 </a:t>
            </a:r>
            <a:r>
              <a:rPr lang="en-US" altLang="zh-TW" sz="2000" dirty="0"/>
              <a:t>0:41-2:12)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484587-CDE6-41B9-A6AA-BB2A479F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8199A-401B-4D61-83D1-C39C11A3972E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5FE0FB-8F63-47A9-95B7-D99CEFE70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03659"/>
              </p:ext>
            </p:extLst>
          </p:nvPr>
        </p:nvGraphicFramePr>
        <p:xfrm>
          <a:off x="1638300" y="2282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510604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6662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7969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Split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Steal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5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Split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(0.5, 0.5)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(0, 1)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3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Steal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(1   , 0  )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(0, 0)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85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89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573F0-6DAB-4453-AB85-95674992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CA93C-850C-49D4-9748-E17DC33B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Game theory</a:t>
            </a:r>
            <a:r>
              <a:rPr lang="en-US" altLang="zh-TW" dirty="0"/>
              <a:t> is the study of </a:t>
            </a:r>
            <a:r>
              <a:rPr lang="en-US" altLang="zh-TW" dirty="0">
                <a:solidFill>
                  <a:srgbClr val="FF0000"/>
                </a:solidFill>
              </a:rPr>
              <a:t>mathematical models</a:t>
            </a:r>
            <a:r>
              <a:rPr lang="en-US" altLang="zh-TW" dirty="0"/>
              <a:t> of strategic interaction among </a:t>
            </a:r>
            <a:r>
              <a:rPr lang="en-US" altLang="zh-TW" dirty="0">
                <a:solidFill>
                  <a:srgbClr val="FF0000"/>
                </a:solidFill>
              </a:rPr>
              <a:t>rational</a:t>
            </a:r>
            <a:r>
              <a:rPr lang="en-US" altLang="zh-TW" dirty="0"/>
              <a:t> decision-makers.</a:t>
            </a:r>
          </a:p>
          <a:p>
            <a:r>
              <a:rPr lang="en-US" altLang="zh-TW" dirty="0"/>
              <a:t>Cooperative / non-cooperative games</a:t>
            </a:r>
          </a:p>
          <a:p>
            <a:r>
              <a:rPr lang="en-US" altLang="zh-TW" dirty="0"/>
              <a:t>Simultaneous / sequential</a:t>
            </a:r>
          </a:p>
          <a:p>
            <a:r>
              <a:rPr lang="en-US" altLang="zh-TW" dirty="0"/>
              <a:t>Perfect information / imperfect information</a:t>
            </a:r>
          </a:p>
          <a:p>
            <a:r>
              <a:rPr lang="en-US" altLang="zh-TW" dirty="0"/>
              <a:t>One shot (static)/ infinite long (dynamic) game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E910F3-18DD-4891-9228-6EE7D77D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8199A-401B-4D61-83D1-C39C11A3972E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425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b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Normal Form Games</a:t>
            </a:r>
            <a:b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133350" y="1451694"/>
            <a:ext cx="8686800" cy="5073650"/>
          </a:xfrm>
        </p:spPr>
        <p:txBody>
          <a:bodyPr/>
          <a:lstStyle/>
          <a:p>
            <a:r>
              <a:rPr lang="en-US" altLang="zh-TW" sz="2400" dirty="0">
                <a:latin typeface="Calibri" panose="020F0502020204030204" pitchFamily="34" charset="0"/>
              </a:rPr>
              <a:t>One-Shot.</a:t>
            </a:r>
          </a:p>
          <a:p>
            <a:r>
              <a:rPr lang="en-US" altLang="zh-TW" sz="2400" dirty="0">
                <a:latin typeface="Calibri" panose="020F0502020204030204" pitchFamily="34" charset="0"/>
              </a:rPr>
              <a:t>Examples:</a:t>
            </a:r>
          </a:p>
          <a:p>
            <a:pPr marL="0" indent="0"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                  (1) Prisoner's Dilemma               (2) Battle of the Sexes</a:t>
            </a:r>
          </a:p>
          <a:p>
            <a:pPr marL="0" indent="0"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                    (3) Matching Pennies                 (4) Chicken</a:t>
            </a: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5D0E73-269C-4DE7-955F-FA54527F391B}" type="slidenum">
              <a:rPr lang="en-US" altLang="zh-TW" sz="1400"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>
              <a:latin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79078"/>
              </p:ext>
            </p:extLst>
          </p:nvPr>
        </p:nvGraphicFramePr>
        <p:xfrm>
          <a:off x="1187624" y="2852936"/>
          <a:ext cx="2952328" cy="1296144"/>
        </p:xfrm>
        <a:graphic>
          <a:graphicData uri="http://schemas.openxmlformats.org/drawingml/2006/table">
            <a:tbl>
              <a:tblPr/>
              <a:tblGrid>
                <a:gridCol w="70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06">
                <a:tc>
                  <a:txBody>
                    <a:bodyPr/>
                    <a:lstStyle/>
                    <a:p>
                      <a:pPr algn="l" fontAlgn="ctr"/>
                      <a:endParaRPr lang="zh-TW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 -10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-30,    0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 -30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-20, -20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06247"/>
              </p:ext>
            </p:extLst>
          </p:nvPr>
        </p:nvGraphicFramePr>
        <p:xfrm>
          <a:off x="5220073" y="2852936"/>
          <a:ext cx="2808311" cy="1296144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3">
                <a:tc>
                  <a:txBody>
                    <a:bodyPr/>
                    <a:lstStyle/>
                    <a:p>
                      <a:pPr algn="l" fontAlgn="ctr"/>
                      <a:endParaRPr lang="zh-TW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4,   2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 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 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2,   4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24253"/>
              </p:ext>
            </p:extLst>
          </p:nvPr>
        </p:nvGraphicFramePr>
        <p:xfrm>
          <a:off x="1187624" y="4869160"/>
          <a:ext cx="2952328" cy="1296144"/>
        </p:xfrm>
        <a:graphic>
          <a:graphicData uri="http://schemas.openxmlformats.org/drawingml/2006/table">
            <a:tbl>
              <a:tblPr/>
              <a:tblGrid>
                <a:gridCol w="70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06">
                <a:tc>
                  <a:txBody>
                    <a:bodyPr/>
                    <a:lstStyle/>
                    <a:p>
                      <a:pPr algn="l" fontAlgn="ctr"/>
                      <a:endParaRPr lang="zh-TW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 -1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-1,   1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-1,   1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 -1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57607"/>
              </p:ext>
            </p:extLst>
          </p:nvPr>
        </p:nvGraphicFramePr>
        <p:xfrm>
          <a:off x="5292081" y="4797152"/>
          <a:ext cx="2808311" cy="1296144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3">
                <a:tc>
                  <a:txBody>
                    <a:bodyPr/>
                    <a:lstStyle/>
                    <a:p>
                      <a:pPr algn="l" fontAlgn="ctr"/>
                      <a:endParaRPr lang="zh-TW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3,   3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 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 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b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Dominant Strategy</a:t>
            </a:r>
            <a:r>
              <a:rPr lang="zh-TW" altLang="en-US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and Equilibrium (Nash)</a:t>
            </a:r>
            <a:b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950" y="1628800"/>
            <a:ext cx="9036050" cy="5073650"/>
          </a:xfrm>
        </p:spPr>
        <p:txBody>
          <a:bodyPr/>
          <a:lstStyle/>
          <a:p>
            <a:pPr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r>
              <a:rPr lang="en-US" altLang="zh-TW" sz="2800" dirty="0">
                <a:latin typeface="Calibri" panose="020F0502020204030204" pitchFamily="34" charset="0"/>
              </a:rPr>
              <a:t>Dominant strategy: The best strategy to play regardless of others‘ strategies. (e.g., PD)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</a:rPr>
              <a:t>If a game has a dominant strategy for every player, then outcome is easy to predict.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</a:rPr>
              <a:t>Rarely in a game any player has a dominant strategy.</a:t>
            </a:r>
          </a:p>
          <a:p>
            <a:pPr marL="0" indent="0">
              <a:buNone/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altLang="zh-TW" sz="2800" dirty="0">
                <a:latin typeface="Calibri" panose="020F0502020204030204" pitchFamily="34" charset="0"/>
              </a:rPr>
              <a:t>Nash equilibrium: An action profile from which no player can </a:t>
            </a:r>
            <a:r>
              <a:rPr lang="en-US" altLang="zh-TW" sz="2800" u="sng" dirty="0">
                <a:latin typeface="Calibri" panose="020F0502020204030204" pitchFamily="34" charset="0"/>
              </a:rPr>
              <a:t>unilaterally</a:t>
            </a:r>
            <a:r>
              <a:rPr lang="en-US" altLang="zh-TW" sz="2800" dirty="0">
                <a:latin typeface="Calibri" panose="020F0502020204030204" pitchFamily="34" charset="0"/>
              </a:rPr>
              <a:t> change strategy and gains.</a:t>
            </a:r>
          </a:p>
          <a:p>
            <a:pPr lvl="1">
              <a:defRPr/>
            </a:pPr>
            <a:r>
              <a:rPr lang="en-US" altLang="zh-TW" sz="2000" dirty="0">
                <a:latin typeface="Calibri" panose="020F0502020204030204" pitchFamily="34" charset="0"/>
              </a:rPr>
              <a:t>Pure strategy example: Battle of the Sexes, Chicken.</a:t>
            </a:r>
          </a:p>
          <a:p>
            <a:pPr lvl="1">
              <a:defRPr/>
            </a:pPr>
            <a:r>
              <a:rPr lang="en-US" altLang="zh-TW" sz="2000" dirty="0">
                <a:latin typeface="Calibri" panose="020F0502020204030204" pitchFamily="34" charset="0"/>
              </a:rPr>
              <a:t>Mixed strategy: randomization over available strategies (e.g., in matching pennies).</a:t>
            </a:r>
          </a:p>
          <a:p>
            <a:pPr marL="0" indent="0">
              <a:buFontTx/>
              <a:buNone/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BC8367-DBBE-4758-99A7-0F7F6735394B}" type="slidenum">
              <a:rPr lang="en-US" altLang="zh-TW" sz="1400"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Applications: liability 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6512" y="1523702"/>
            <a:ext cx="8856663" cy="5073650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latin typeface="Calibri" panose="020F0502020204030204" pitchFamily="34" charset="0"/>
              </a:rPr>
              <a:t>Benchmark case:</a:t>
            </a:r>
          </a:p>
          <a:p>
            <a:pPr>
              <a:defRPr/>
            </a:pPr>
            <a:r>
              <a:rPr lang="en-US" altLang="zh-TW" sz="2400" dirty="0">
                <a:latin typeface="Calibri" panose="020F0502020204030204" pitchFamily="34" charset="0"/>
              </a:rPr>
              <a:t>A motorist ( </a:t>
            </a:r>
            <a:r>
              <a:rPr lang="en-US" altLang="zh-TW" sz="2400" i="1" dirty="0">
                <a:latin typeface="Calibri" panose="020F0502020204030204" pitchFamily="34" charset="0"/>
              </a:rPr>
              <a:t>M </a:t>
            </a:r>
            <a:r>
              <a:rPr lang="en-US" altLang="zh-TW" sz="2400" dirty="0">
                <a:latin typeface="Calibri" panose="020F0502020204030204" pitchFamily="34" charset="0"/>
              </a:rPr>
              <a:t>) and a pedestrian ( </a:t>
            </a:r>
            <a:r>
              <a:rPr lang="en-US" altLang="zh-TW" sz="2400" i="1" dirty="0">
                <a:latin typeface="Calibri" panose="020F0502020204030204" pitchFamily="34" charset="0"/>
              </a:rPr>
              <a:t>P </a:t>
            </a:r>
            <a:r>
              <a:rPr lang="en-US" altLang="zh-TW" sz="2400" dirty="0">
                <a:latin typeface="Calibri" panose="020F0502020204030204" pitchFamily="34" charset="0"/>
              </a:rPr>
              <a:t>). M can potentially hit </a:t>
            </a:r>
            <a:r>
              <a:rPr lang="en-US" altLang="zh-TW" sz="2400" i="1" dirty="0">
                <a:latin typeface="Calibri" panose="020F0502020204030204" pitchFamily="34" charset="0"/>
              </a:rPr>
              <a:t>P</a:t>
            </a:r>
            <a:r>
              <a:rPr lang="en-US" altLang="zh-TW" sz="2400" dirty="0">
                <a:latin typeface="Calibri" panose="020F0502020204030204" pitchFamily="34" charset="0"/>
              </a:rPr>
              <a:t> and cause an accident. They can exercise care to reduce occurrence of accident. (Care = C; no care = N.)</a:t>
            </a:r>
          </a:p>
          <a:p>
            <a:pPr marL="360000" indent="0">
              <a:buNone/>
              <a:defRPr/>
            </a:pPr>
            <a:r>
              <a:rPr lang="en-US" altLang="zh-TW" sz="2400" dirty="0">
                <a:latin typeface="Calibri" panose="020F0502020204030204" pitchFamily="34" charset="0"/>
              </a:rPr>
              <a:t>Cost of accident: 100.</a:t>
            </a:r>
          </a:p>
          <a:p>
            <a:pPr marL="360000" indent="0">
              <a:buNone/>
              <a:defRPr/>
            </a:pPr>
            <a:r>
              <a:rPr lang="en-US" altLang="zh-TW" sz="2400" dirty="0">
                <a:latin typeface="Calibri" panose="020F0502020204030204" pitchFamily="34" charset="0"/>
              </a:rPr>
              <a:t>Cost of Care: 10.</a:t>
            </a:r>
          </a:p>
          <a:p>
            <a:pPr marL="360000" indent="0">
              <a:buNone/>
              <a:defRPr/>
            </a:pPr>
            <a:r>
              <a:rPr lang="en-US" altLang="zh-TW" sz="2400" dirty="0">
                <a:latin typeface="Calibri" panose="020F0502020204030204" pitchFamily="34" charset="0"/>
              </a:rPr>
              <a:t>Prob. accident: 1/10 if both exercise due care; otherwise 1.</a:t>
            </a:r>
          </a:p>
          <a:p>
            <a:pPr marL="360000" indent="0">
              <a:lnSpc>
                <a:spcPct val="110000"/>
              </a:lnSpc>
              <a:buNone/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360000" indent="0">
              <a:lnSpc>
                <a:spcPct val="150000"/>
              </a:lnSpc>
              <a:buNone/>
              <a:defRPr/>
            </a:pPr>
            <a:r>
              <a:rPr lang="en-US" altLang="zh-TW" sz="2400" dirty="0">
                <a:latin typeface="Calibri" panose="020F0502020204030204" pitchFamily="34" charset="0"/>
              </a:rPr>
              <a:t>Social optimum calculation:</a:t>
            </a:r>
          </a:p>
          <a:p>
            <a:pPr marL="0" indent="0">
              <a:buFontTx/>
              <a:buNone/>
              <a:defRPr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360000" indent="0">
              <a:buFontTx/>
              <a:buNone/>
              <a:defRPr/>
            </a:pPr>
            <a:r>
              <a:rPr lang="en-US" altLang="zh-TW" sz="2400" dirty="0">
                <a:latin typeface="Calibri" panose="020F0502020204030204" pitchFamily="34" charset="0"/>
              </a:rPr>
              <a:t>Social optimum: ( </a:t>
            </a:r>
            <a:r>
              <a:rPr lang="en-US" altLang="zh-TW" sz="2400" i="1" dirty="0">
                <a:latin typeface="Calibri" panose="020F0502020204030204" pitchFamily="34" charset="0"/>
              </a:rPr>
              <a:t>C</a:t>
            </a:r>
            <a:r>
              <a:rPr lang="en-US" altLang="zh-TW" sz="2400" dirty="0">
                <a:latin typeface="Calibri" panose="020F0502020204030204" pitchFamily="34" charset="0"/>
              </a:rPr>
              <a:t>, </a:t>
            </a:r>
            <a:r>
              <a:rPr lang="en-US" altLang="zh-TW" sz="2400" i="1" dirty="0">
                <a:latin typeface="Calibri" panose="020F0502020204030204" pitchFamily="34" charset="0"/>
              </a:rPr>
              <a:t>C </a:t>
            </a:r>
            <a:r>
              <a:rPr lang="en-US" altLang="zh-TW" sz="2400" dirty="0">
                <a:latin typeface="Calibri" panose="020F0502020204030204" pitchFamily="34" charset="0"/>
              </a:rPr>
              <a:t>).</a:t>
            </a:r>
          </a:p>
        </p:txBody>
      </p:sp>
      <p:sp>
        <p:nvSpPr>
          <p:cNvPr id="819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34CF3B-0834-4230-9581-E126232144C8}" type="slidenum">
              <a:rPr lang="en-US" altLang="zh-TW" sz="1400"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>
              <a:latin typeface="Times New Roman" pitchFamily="18" charset="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64430"/>
              </p:ext>
            </p:extLst>
          </p:nvPr>
        </p:nvGraphicFramePr>
        <p:xfrm>
          <a:off x="3914775" y="4477792"/>
          <a:ext cx="4125913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方程式" r:id="rId8" imgW="2234880" imgH="914400" progId="Equation.3">
                  <p:embed/>
                </p:oleObj>
              </mc:Choice>
              <mc:Fallback>
                <p:oleObj name="方程式" r:id="rId8" imgW="223488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14775" y="4477792"/>
                        <a:ext cx="4125913" cy="168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b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Applications: liability rules</a:t>
            </a:r>
            <a:b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252536" y="1556792"/>
            <a:ext cx="8858250" cy="50736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                          No liability                                       Strict liability</a:t>
            </a:r>
          </a:p>
          <a:p>
            <a:pPr marL="0" indent="0"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                      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                           Negligence                             Contributory negligence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               Negligence and Contributory Negligence are efficient</a:t>
            </a: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554E46-5CAD-47AA-9881-FD579A18E7CF}" type="slidenum">
              <a:rPr lang="en-US" altLang="zh-TW" sz="1400"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>
              <a:latin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13358"/>
              </p:ext>
            </p:extLst>
          </p:nvPr>
        </p:nvGraphicFramePr>
        <p:xfrm>
          <a:off x="467544" y="2204864"/>
          <a:ext cx="3168352" cy="1296144"/>
        </p:xfrm>
        <a:graphic>
          <a:graphicData uri="http://schemas.openxmlformats.org/drawingml/2006/table">
            <a:tbl>
              <a:tblPr/>
              <a:tblGrid>
                <a:gridCol w="73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06">
                <a:tc>
                  <a:txBody>
                    <a:bodyPr/>
                    <a:lstStyle/>
                    <a:p>
                      <a:pPr algn="l" fontAlgn="ctr"/>
                      <a:endParaRPr lang="zh-TW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-100, 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-100, -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-110,  0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-20, -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86296"/>
              </p:ext>
            </p:extLst>
          </p:nvPr>
        </p:nvGraphicFramePr>
        <p:xfrm>
          <a:off x="4860032" y="2204864"/>
          <a:ext cx="3240360" cy="1296144"/>
        </p:xfrm>
        <a:graphic>
          <a:graphicData uri="http://schemas.openxmlformats.org/drawingml/2006/table">
            <a:tbl>
              <a:tblPr/>
              <a:tblGrid>
                <a:gridCol w="70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06">
                <a:tc>
                  <a:txBody>
                    <a:bodyPr/>
                    <a:lstStyle/>
                    <a:p>
                      <a:pPr algn="l" fontAlgn="ctr"/>
                      <a:endParaRPr lang="zh-TW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0, -100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0,  -110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 -100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   -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48239"/>
              </p:ext>
            </p:extLst>
          </p:nvPr>
        </p:nvGraphicFramePr>
        <p:xfrm>
          <a:off x="467544" y="4437112"/>
          <a:ext cx="3240360" cy="1296144"/>
        </p:xfrm>
        <a:graphic>
          <a:graphicData uri="http://schemas.openxmlformats.org/drawingml/2006/table">
            <a:tbl>
              <a:tblPr/>
              <a:tblGrid>
                <a:gridCol w="70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06">
                <a:tc>
                  <a:txBody>
                    <a:bodyPr/>
                    <a:lstStyle/>
                    <a:p>
                      <a:pPr algn="l" fontAlgn="ctr"/>
                      <a:endParaRPr lang="zh-TW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0, -100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-100, -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 -100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-20, -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01323"/>
              </p:ext>
            </p:extLst>
          </p:nvPr>
        </p:nvGraphicFramePr>
        <p:xfrm>
          <a:off x="4932040" y="4437112"/>
          <a:ext cx="3240360" cy="1296144"/>
        </p:xfrm>
        <a:graphic>
          <a:graphicData uri="http://schemas.openxmlformats.org/drawingml/2006/table">
            <a:tbl>
              <a:tblPr/>
              <a:tblGrid>
                <a:gridCol w="70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06">
                <a:tc>
                  <a:txBody>
                    <a:bodyPr/>
                    <a:lstStyle/>
                    <a:p>
                      <a:pPr algn="l" fontAlgn="ctr"/>
                      <a:endParaRPr lang="zh-TW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-100, 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-100, -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-10, -100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-10, -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b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Applications: liability rules</a:t>
            </a:r>
            <a:br>
              <a:rPr lang="en-US" altLang="zh-TW" b="1" dirty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4230" y="1556792"/>
                <a:ext cx="8858250" cy="507365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altLang="zh-TW" sz="2400" dirty="0">
                    <a:latin typeface="Calibri" panose="020F0502020204030204" pitchFamily="34" charset="0"/>
                  </a:rPr>
                  <a:t>When care costs differ: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300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zh-TW" sz="23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TW" sz="2300" b="0" i="1" smtClean="0">
                            <a:latin typeface="Cambria Math"/>
                          </a:rPr>
                          <m:t>𝑃</m:t>
                        </m:r>
                      </m:sup>
                    </m:sSup>
                    <m:r>
                      <a:rPr lang="en-US" altLang="zh-TW" sz="23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sz="2300" b="0" i="1" smtClean="0">
                        <a:latin typeface="Cambria Math"/>
                        <a:ea typeface="Cambria Math"/>
                      </a:rPr>
                      <m:t>10, </m:t>
                    </m:r>
                    <m:sSup>
                      <m:sSup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3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300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TW" sz="2300" b="0" i="1" smtClean="0">
                            <a:latin typeface="Cambria Math"/>
                          </a:rPr>
                          <m:t>𝑀</m:t>
                        </m:r>
                      </m:sup>
                    </m:sSup>
                    <m:r>
                      <a:rPr lang="en-US" altLang="zh-TW" sz="23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sz="2300" b="0" i="1" smtClean="0">
                        <a:latin typeface="Cambria Math"/>
                        <a:ea typeface="Cambria Math"/>
                      </a:rPr>
                      <m:t>85</m:t>
                    </m:r>
                  </m:oMath>
                </a14:m>
                <a:endParaRPr lang="en-US" altLang="zh-TW" sz="2300" b="0" dirty="0">
                  <a:latin typeface="Calibri" panose="020F0502020204030204" pitchFamily="34" charset="0"/>
                  <a:ea typeface="Cambria Math"/>
                </a:endParaRPr>
              </a:p>
              <a:p>
                <a:pPr>
                  <a:defRPr/>
                </a:pPr>
                <a:r>
                  <a:rPr lang="en-US" altLang="zh-TW" sz="2400" dirty="0">
                    <a:latin typeface="Calibri" panose="020F0502020204030204" pitchFamily="34" charset="0"/>
                  </a:rPr>
                  <a:t>Social optimum: ( </a:t>
                </a:r>
                <a:r>
                  <a:rPr lang="en-US" altLang="zh-TW" sz="2400" i="1" dirty="0">
                    <a:latin typeface="Calibri" panose="020F0502020204030204" pitchFamily="34" charset="0"/>
                  </a:rPr>
                  <a:t>N</a:t>
                </a:r>
                <a:r>
                  <a:rPr lang="en-US" altLang="zh-TW" sz="2400" dirty="0">
                    <a:latin typeface="Calibri" panose="020F0502020204030204" pitchFamily="34" charset="0"/>
                  </a:rPr>
                  <a:t>, </a:t>
                </a:r>
                <a:r>
                  <a:rPr lang="en-US" altLang="zh-TW" sz="2400" i="1" dirty="0">
                    <a:latin typeface="Calibri" panose="020F0502020204030204" pitchFamily="34" charset="0"/>
                  </a:rPr>
                  <a:t>N </a:t>
                </a:r>
                <a:r>
                  <a:rPr lang="en-US" altLang="zh-TW" sz="2400" dirty="0">
                    <a:latin typeface="Calibri" panose="020F0502020204030204" pitchFamily="34" charset="0"/>
                  </a:rPr>
                  <a:t>).</a:t>
                </a:r>
              </a:p>
              <a:p>
                <a:pPr>
                  <a:defRPr/>
                </a:pPr>
                <a:endParaRPr lang="en-US" altLang="zh-TW" sz="2400" dirty="0">
                  <a:latin typeface="Calibri" panose="020F0502020204030204" pitchFamily="34" charset="0"/>
                </a:endParaRPr>
              </a:p>
              <a:p>
                <a:pPr>
                  <a:defRPr/>
                </a:pPr>
                <a:endParaRPr lang="en-US" altLang="zh-TW" sz="2400" dirty="0">
                  <a:latin typeface="Calibri" panose="020F0502020204030204" pitchFamily="34" charset="0"/>
                </a:endParaRPr>
              </a:p>
              <a:p>
                <a:pPr>
                  <a:defRPr/>
                </a:pPr>
                <a:endParaRPr lang="en-US" altLang="zh-TW" sz="2400" dirty="0">
                  <a:latin typeface="Calibri" panose="020F0502020204030204" pitchFamily="34" charset="0"/>
                </a:endParaRPr>
              </a:p>
              <a:p>
                <a:pPr>
                  <a:defRPr/>
                </a:pPr>
                <a:endParaRPr lang="en-US" altLang="zh-TW" sz="2400" dirty="0">
                  <a:latin typeface="Calibri" panose="020F0502020204030204" pitchFamily="34" charset="0"/>
                </a:endParaRPr>
              </a:p>
              <a:p>
                <a:pPr>
                  <a:defRPr/>
                </a:pPr>
                <a:endParaRPr lang="en-US" altLang="zh-TW" sz="2400" dirty="0">
                  <a:latin typeface="Calibri" panose="020F0502020204030204" pitchFamily="34" charset="0"/>
                </a:endParaRPr>
              </a:p>
              <a:p>
                <a:pPr>
                  <a:defRPr/>
                </a:pPr>
                <a:endParaRPr lang="en-US" altLang="zh-TW" sz="2400" dirty="0">
                  <a:latin typeface="Calibri" panose="020F0502020204030204" pitchFamily="34" charset="0"/>
                </a:endParaRPr>
              </a:p>
              <a:p>
                <a:pPr>
                  <a:defRPr/>
                </a:pPr>
                <a:endParaRPr lang="en-US" altLang="zh-TW" sz="2400" dirty="0">
                  <a:latin typeface="Calibri" panose="020F0502020204030204" pitchFamily="34" charset="0"/>
                </a:endParaRPr>
              </a:p>
              <a:p>
                <a:pPr>
                  <a:defRPr/>
                </a:pPr>
                <a:endParaRPr lang="en-US" altLang="zh-TW" sz="2400" dirty="0">
                  <a:latin typeface="Calibri" panose="020F0502020204030204" pitchFamily="34" charset="0"/>
                </a:endParaRPr>
              </a:p>
              <a:p>
                <a:pPr marL="0" indent="0" algn="ctr">
                  <a:buNone/>
                  <a:defRPr/>
                </a:pPr>
                <a:r>
                  <a:rPr lang="en-US" altLang="zh-TW" sz="2400" dirty="0">
                    <a:latin typeface="Calibri" panose="020F0502020204030204" pitchFamily="34" charset="0"/>
                  </a:rPr>
                  <a:t>No Liability and Strict Liability are efficient.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30" y="1556792"/>
                <a:ext cx="8858250" cy="5073650"/>
              </a:xfrm>
              <a:blipFill rotWithShape="1">
                <a:blip r:embed="rId3"/>
                <a:stretch>
                  <a:fillRect t="-9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554E46-5CAD-47AA-9881-FD579A18E7CF}" type="slidenum">
              <a:rPr lang="en-US" altLang="zh-TW" sz="1400"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>
              <a:latin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22084"/>
              </p:ext>
            </p:extLst>
          </p:nvPr>
        </p:nvGraphicFramePr>
        <p:xfrm>
          <a:off x="467544" y="2636912"/>
          <a:ext cx="3168352" cy="1296144"/>
        </p:xfrm>
        <a:graphic>
          <a:graphicData uri="http://schemas.openxmlformats.org/drawingml/2006/table">
            <a:tbl>
              <a:tblPr/>
              <a:tblGrid>
                <a:gridCol w="73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06">
                <a:tc>
                  <a:txBody>
                    <a:bodyPr/>
                    <a:lstStyle/>
                    <a:p>
                      <a:pPr algn="l" fontAlgn="ctr"/>
                      <a:endParaRPr lang="zh-TW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-100, 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-100, -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altLang="zh-TW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-110,  0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-20, -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altLang="zh-TW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66301"/>
              </p:ext>
            </p:extLst>
          </p:nvPr>
        </p:nvGraphicFramePr>
        <p:xfrm>
          <a:off x="4860032" y="2636912"/>
          <a:ext cx="3240360" cy="1296144"/>
        </p:xfrm>
        <a:graphic>
          <a:graphicData uri="http://schemas.openxmlformats.org/drawingml/2006/table">
            <a:tbl>
              <a:tblPr/>
              <a:tblGrid>
                <a:gridCol w="70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06">
                <a:tc>
                  <a:txBody>
                    <a:bodyPr/>
                    <a:lstStyle/>
                    <a:p>
                      <a:pPr algn="l" fontAlgn="ctr"/>
                      <a:endParaRPr lang="zh-TW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0, -100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0,  -185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 -100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   -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en-US" altLang="zh-TW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39468"/>
              </p:ext>
            </p:extLst>
          </p:nvPr>
        </p:nvGraphicFramePr>
        <p:xfrm>
          <a:off x="467544" y="4365104"/>
          <a:ext cx="3240360" cy="1296144"/>
        </p:xfrm>
        <a:graphic>
          <a:graphicData uri="http://schemas.openxmlformats.org/drawingml/2006/table">
            <a:tbl>
              <a:tblPr/>
              <a:tblGrid>
                <a:gridCol w="70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06">
                <a:tc>
                  <a:txBody>
                    <a:bodyPr/>
                    <a:lstStyle/>
                    <a:p>
                      <a:pPr algn="l" fontAlgn="ctr"/>
                      <a:endParaRPr lang="zh-TW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0, -100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-100, -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altLang="zh-TW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 -100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-20, -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altLang="zh-TW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57139"/>
              </p:ext>
            </p:extLst>
          </p:nvPr>
        </p:nvGraphicFramePr>
        <p:xfrm>
          <a:off x="4932040" y="4365104"/>
          <a:ext cx="3240360" cy="1296144"/>
        </p:xfrm>
        <a:graphic>
          <a:graphicData uri="http://schemas.openxmlformats.org/drawingml/2006/table">
            <a:tbl>
              <a:tblPr/>
              <a:tblGrid>
                <a:gridCol w="70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06">
                <a:tc>
                  <a:txBody>
                    <a:bodyPr/>
                    <a:lstStyle/>
                    <a:p>
                      <a:pPr algn="l" fontAlgn="ctr"/>
                      <a:endParaRPr lang="zh-TW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-100, 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-100, -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altLang="zh-TW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-10, -100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-10, -</a:t>
                      </a:r>
                      <a:r>
                        <a:rPr lang="en-US" altLang="zh-TW" sz="2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en-US" altLang="zh-TW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電力公司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vs.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洗衣廠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電力公司（燒煤）獲利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萬但會產生空氣汙染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洗衣廠在無空氣汙染下獲利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但在汙染下只能獲利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萬。電力公司可花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萬裝置並維護除塵設施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洗衣廠可花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萬設置並維護無塵室。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BDD78-CA1B-493C-BECB-635665BB39E3}" type="slidenum">
              <a:rPr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31913" y="5037138"/>
          <a:ext cx="6096000" cy="116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98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21" marR="91421" marT="45695" marB="4569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電廠不作為</a:t>
                      </a:r>
                    </a:p>
                  </a:txBody>
                  <a:tcPr marL="91421" marR="91421" marT="45695" marB="4569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電廠裝除塵設施</a:t>
                      </a:r>
                    </a:p>
                  </a:txBody>
                  <a:tcPr marL="91421" marR="91421" marT="45695" marB="456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洗衣廠不作為</a:t>
                      </a:r>
                    </a:p>
                  </a:txBody>
                  <a:tcPr marL="91421" marR="91421" marT="45695" marB="45695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(100, 1000)</a:t>
                      </a:r>
                      <a:endParaRPr lang="zh-TW" altLang="en-US" sz="2000" dirty="0"/>
                    </a:p>
                  </a:txBody>
                  <a:tcPr marL="91421" marR="91421" marT="45695" marB="45695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(300, 500)</a:t>
                      </a:r>
                      <a:endParaRPr lang="zh-TW" altLang="en-US" sz="2000" dirty="0"/>
                    </a:p>
                  </a:txBody>
                  <a:tcPr marL="91421" marR="91421" marT="45695" marB="456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洗衣廠設無塵室</a:t>
                      </a:r>
                    </a:p>
                  </a:txBody>
                  <a:tcPr marL="91421" marR="91421" marT="45695" marB="45695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(200, 1000)</a:t>
                      </a:r>
                      <a:endParaRPr lang="zh-TW" altLang="en-US" sz="2000" dirty="0"/>
                    </a:p>
                  </a:txBody>
                  <a:tcPr marL="91421" marR="91421" marT="45695" marB="45695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(200, 500)</a:t>
                      </a:r>
                      <a:endParaRPr lang="zh-TW" altLang="en-US" sz="2000" dirty="0"/>
                    </a:p>
                  </a:txBody>
                  <a:tcPr marL="91421" marR="91421" marT="45695" marB="456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三種判決結果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判決一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電力公司可任意汙染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駁回禁制令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判決二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電力公司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須賠償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洗衣店的損失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判決三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洗衣店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依禁制令禁止電力公司汙染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不合作結果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判決一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洗衣店裝無塵室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有效率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!)</a:t>
            </a:r>
          </a:p>
          <a:p>
            <a:pPr>
              <a:defRPr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不合作結果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判決二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</a:p>
          <a:p>
            <a:pPr lvl="1">
              <a:defRPr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洗衣店都得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300;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不裝無塵室。電力公司賠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所以利潤為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800),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不作為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Tx/>
              <a:buNone/>
              <a:defRPr/>
            </a:pPr>
            <a:endParaRPr lang="en-US" altLang="zh-TW" dirty="0"/>
          </a:p>
        </p:txBody>
      </p:sp>
      <p:sp>
        <p:nvSpPr>
          <p:cNvPr id="2048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1FE824-E78A-4844-849A-F5BB0DA3DD30}" type="slidenum">
              <a:rPr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2546"/>
      </p:ext>
    </p:extLst>
  </p:cSld>
  <p:clrMapOvr>
    <a:masterClrMapping/>
  </p:clrMapOvr>
</p:sld>
</file>

<file path=ppt/theme/theme1.xml><?xml version="1.0" encoding="utf-8"?>
<a:theme xmlns:a="http://schemas.openxmlformats.org/drawingml/2006/main" name="成功大學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50021"/>
      </a:accent1>
      <a:accent2>
        <a:srgbClr val="3333CC"/>
      </a:accent2>
      <a:accent3>
        <a:srgbClr val="FFFFFF"/>
      </a:accent3>
      <a:accent4>
        <a:srgbClr val="000000"/>
      </a:accent4>
      <a:accent5>
        <a:srgbClr val="CFAAAB"/>
      </a:accent5>
      <a:accent6>
        <a:srgbClr val="2D2DB9"/>
      </a:accent6>
      <a:hlink>
        <a:srgbClr val="0000FF"/>
      </a:hlink>
      <a:folHlink>
        <a:srgbClr val="B2B2B2"/>
      </a:folHlink>
    </a:clrScheme>
    <a:fontScheme name="成功大學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成功大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成功大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成功大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成功大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成功大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成功大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成功大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C:\DOCUME~1\chenml\LOCALS~1\Temp\成功大學.pot</Template>
  <TotalTime>24206</TotalTime>
  <Words>1289</Words>
  <Application>Microsoft Office PowerPoint</Application>
  <PresentationFormat>如螢幕大小 (4:3)</PresentationFormat>
  <Paragraphs>307</Paragraphs>
  <Slides>15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CMSS10</vt:lpstr>
      <vt:lpstr>新細明體</vt:lpstr>
      <vt:lpstr>標楷體</vt:lpstr>
      <vt:lpstr>Arial</vt:lpstr>
      <vt:lpstr>Calibri</vt:lpstr>
      <vt:lpstr>Cambria Math</vt:lpstr>
      <vt:lpstr>Tahoma</vt:lpstr>
      <vt:lpstr>Times New Roman</vt:lpstr>
      <vt:lpstr>成功大學</vt:lpstr>
      <vt:lpstr>方程式</vt:lpstr>
      <vt:lpstr>PowerPoint 簡報</vt:lpstr>
      <vt:lpstr>PowerPoint 簡報</vt:lpstr>
      <vt:lpstr> Normal Form Games </vt:lpstr>
      <vt:lpstr> Dominant Strategy and Equilibrium (Nash) </vt:lpstr>
      <vt:lpstr>Applications: liability rules</vt:lpstr>
      <vt:lpstr> Applications: liability rules </vt:lpstr>
      <vt:lpstr> Applications: liability rules </vt:lpstr>
      <vt:lpstr>PowerPoint 簡報</vt:lpstr>
      <vt:lpstr>PowerPoint 簡報</vt:lpstr>
      <vt:lpstr>PowerPoint 簡報</vt:lpstr>
      <vt:lpstr>PowerPoint 簡報</vt:lpstr>
      <vt:lpstr>Application: Litigation</vt:lpstr>
      <vt:lpstr>Application: Litigation</vt:lpstr>
      <vt:lpstr>Application: Litigation</vt:lpstr>
      <vt:lpstr>PowerPoint 簡報</vt:lpstr>
    </vt:vector>
  </TitlesOfParts>
  <Company>ncku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chenml</dc:creator>
  <cp:lastModifiedBy>NCKU</cp:lastModifiedBy>
  <cp:revision>881</cp:revision>
  <cp:lastPrinted>2016-01-13T00:34:47Z</cp:lastPrinted>
  <dcterms:created xsi:type="dcterms:W3CDTF">2003-11-14T10:45:19Z</dcterms:created>
  <dcterms:modified xsi:type="dcterms:W3CDTF">2020-06-17T13:22:56Z</dcterms:modified>
</cp:coreProperties>
</file>