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303" r:id="rId6"/>
    <p:sldId id="301" r:id="rId7"/>
    <p:sldId id="300" r:id="rId8"/>
    <p:sldId id="305" r:id="rId9"/>
    <p:sldId id="304" r:id="rId10"/>
    <p:sldId id="287" r:id="rId11"/>
    <p:sldId id="297" r:id="rId12"/>
    <p:sldId id="288" r:id="rId13"/>
    <p:sldId id="298" r:id="rId14"/>
    <p:sldId id="283" r:id="rId15"/>
    <p:sldId id="286" r:id="rId16"/>
    <p:sldId id="285" r:id="rId17"/>
    <p:sldId id="299" r:id="rId18"/>
    <p:sldId id="284" r:id="rId19"/>
    <p:sldId id="290" r:id="rId20"/>
    <p:sldId id="289" r:id="rId21"/>
    <p:sldId id="259" r:id="rId22"/>
    <p:sldId id="260" r:id="rId23"/>
    <p:sldId id="294" r:id="rId24"/>
    <p:sldId id="302" r:id="rId25"/>
    <p:sldId id="280" r:id="rId26"/>
    <p:sldId id="295" r:id="rId27"/>
    <p:sldId id="296" r:id="rId28"/>
    <p:sldId id="291" r:id="rId29"/>
    <p:sldId id="292" r:id="rId30"/>
    <p:sldId id="282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34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t>29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7092280" y="6490544"/>
            <a:ext cx="19287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50"/>
              <a:buFont typeface="Arial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50"/>
                <a:buFont typeface="Arial"/>
                <a:buNone/>
              </a:p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1ckAjlkGq4?t=21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E53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642875" y="2558525"/>
            <a:ext cx="575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</a:rPr>
              <a:t>AWS Game Server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275848" y="3818189"/>
            <a:ext cx="259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2013156049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홍승준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5"/>
          <p:cNvGrpSpPr/>
          <p:nvPr/>
        </p:nvGrpSpPr>
        <p:grpSpPr>
          <a:xfrm>
            <a:off x="179512" y="188640"/>
            <a:ext cx="8856900" cy="72008"/>
            <a:chOff x="179512" y="188640"/>
            <a:chExt cx="8856900" cy="72008"/>
          </a:xfrm>
        </p:grpSpPr>
        <p:cxnSp>
          <p:nvCxnSpPr>
            <p:cNvPr id="163" name="Google Shape;163;p25"/>
            <p:cNvCxnSpPr/>
            <p:nvPr/>
          </p:nvCxnSpPr>
          <p:spPr>
            <a:xfrm>
              <a:off x="179512" y="188640"/>
              <a:ext cx="8856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179512" y="260648"/>
              <a:ext cx="8856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5" name="Google Shape;165;p25"/>
          <p:cNvGrpSpPr/>
          <p:nvPr/>
        </p:nvGrpSpPr>
        <p:grpSpPr>
          <a:xfrm>
            <a:off x="179512" y="6597352"/>
            <a:ext cx="8856900" cy="72008"/>
            <a:chOff x="179512" y="6597352"/>
            <a:chExt cx="8856900" cy="72008"/>
          </a:xfrm>
        </p:grpSpPr>
        <p:cxnSp>
          <p:nvCxnSpPr>
            <p:cNvPr id="166" name="Google Shape;166;p25"/>
            <p:cNvCxnSpPr/>
            <p:nvPr/>
          </p:nvCxnSpPr>
          <p:spPr>
            <a:xfrm>
              <a:off x="179512" y="6669360"/>
              <a:ext cx="8856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25"/>
            <p:cNvCxnSpPr/>
            <p:nvPr/>
          </p:nvCxnSpPr>
          <p:spPr>
            <a:xfrm>
              <a:off x="179512" y="6597352"/>
              <a:ext cx="8856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14606"/>
            <a:ext cx="7534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75152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5181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ko-KR" altLang="en-US" sz="16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7" y="2071678"/>
            <a:ext cx="578656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 &amp; EC2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7;p29"/>
          <p:cNvSpPr/>
          <p:nvPr/>
        </p:nvSpPr>
        <p:spPr>
          <a:xfrm>
            <a:off x="611223" y="1789686"/>
            <a:ext cx="7786800" cy="47862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Server </a:t>
            </a:r>
            <a:r>
              <a:rPr lang="ko-KR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기반 </a:t>
            </a:r>
            <a:r>
              <a:rPr lang="en-US" altLang="ko-KR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tier</a:t>
            </a:r>
            <a:r>
              <a:rPr lang="ko-KR" altLang="en-US" sz="2000" dirty="0" smtClean="0">
                <a:solidFill>
                  <a:schemeClr val="dk1"/>
                </a:solidFill>
              </a:rPr>
              <a:t> 표준 </a:t>
            </a:r>
            <a:r>
              <a:rPr lang="ko-KR" altLang="en-US" sz="2000" dirty="0" err="1" smtClean="0">
                <a:solidFill>
                  <a:schemeClr val="dk1"/>
                </a:solidFill>
              </a:rPr>
              <a:t>스펙의</a:t>
            </a:r>
            <a:r>
              <a:rPr lang="ko-KR" altLang="en-US" sz="2000" dirty="0" smtClean="0">
                <a:solidFill>
                  <a:schemeClr val="dk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dk1"/>
                </a:solidFill>
              </a:rPr>
              <a:t>인스턴스</a:t>
            </a:r>
            <a:r>
              <a:rPr lang="ko-KR" altLang="en-US" sz="2000" dirty="0" smtClean="0">
                <a:solidFill>
                  <a:schemeClr val="dk1"/>
                </a:solidFill>
              </a:rPr>
              <a:t> 사용</a:t>
            </a:r>
            <a:endParaRPr lang="en-US" altLang="ko-KR" sz="20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altLang="ko-KR" sz="2000" dirty="0" smtClean="0">
                <a:solidFill>
                  <a:schemeClr val="dk1"/>
                </a:solidFill>
              </a:rPr>
              <a:t>Visual Studio C# .</a:t>
            </a:r>
            <a:r>
              <a:rPr lang="en-US" altLang="ko-KR" sz="2000" dirty="0" err="1" smtClean="0">
                <a:solidFill>
                  <a:schemeClr val="dk1"/>
                </a:solidFill>
              </a:rPr>
              <a:t>Netframework</a:t>
            </a:r>
            <a:r>
              <a:rPr lang="en-US" altLang="ko-KR" sz="2000" dirty="0" smtClean="0">
                <a:solidFill>
                  <a:schemeClr val="dk1"/>
                </a:solidFill>
              </a:rPr>
              <a:t> 4.6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altLang="ko-KR" sz="2000" dirty="0" err="1" smtClean="0">
                <a:solidFill>
                  <a:schemeClr val="dk1"/>
                </a:solidFill>
              </a:rPr>
              <a:t>MySQL</a:t>
            </a:r>
            <a:r>
              <a:rPr lang="en-US" altLang="ko-KR" sz="2000" dirty="0" smtClean="0">
                <a:solidFill>
                  <a:schemeClr val="dk1"/>
                </a:solidFill>
              </a:rPr>
              <a:t> connection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dirty="0" smtClean="0">
                <a:solidFill>
                  <a:schemeClr val="dk1"/>
                </a:solidFill>
              </a:rPr>
              <a:t>Auto </a:t>
            </a:r>
            <a:r>
              <a:rPr lang="en-US" sz="2000" dirty="0" err="1" smtClean="0">
                <a:solidFill>
                  <a:schemeClr val="dk1"/>
                </a:solidFill>
              </a:rPr>
              <a:t>Scailing</a:t>
            </a:r>
            <a:r>
              <a:rPr lang="ko-KR" altLang="en-US" sz="2000" dirty="0" smtClean="0">
                <a:solidFill>
                  <a:schemeClr val="dk1"/>
                </a:solidFill>
              </a:rPr>
              <a:t>을 위한 </a:t>
            </a:r>
            <a:r>
              <a:rPr lang="en-US" altLang="ko-KR" sz="2000" dirty="0" smtClean="0">
                <a:solidFill>
                  <a:schemeClr val="dk1"/>
                </a:solidFill>
              </a:rPr>
              <a:t>AMI </a:t>
            </a:r>
            <a:r>
              <a:rPr lang="ko-KR" altLang="en-US" sz="2000" dirty="0" smtClean="0">
                <a:solidFill>
                  <a:schemeClr val="dk1"/>
                </a:solidFill>
              </a:rPr>
              <a:t>생성</a:t>
            </a:r>
            <a:endParaRPr lang="en-US" altLang="ko-KR" sz="20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ko-KR" sz="2000" dirty="0" smtClean="0">
                <a:solidFill>
                  <a:schemeClr val="dk1"/>
                </a:solidFill>
              </a:rPr>
              <a:t>-</a:t>
            </a:r>
            <a:r>
              <a:rPr lang="ko-KR" altLang="en-US" sz="2000" dirty="0" smtClean="0">
                <a:solidFill>
                  <a:schemeClr val="dk1"/>
                </a:solidFill>
              </a:rPr>
              <a:t>탄력적 </a:t>
            </a:r>
            <a:r>
              <a:rPr lang="en-US" altLang="ko-KR" sz="2000" dirty="0" smtClean="0">
                <a:solidFill>
                  <a:schemeClr val="dk1"/>
                </a:solidFill>
              </a:rPr>
              <a:t>IP </a:t>
            </a:r>
            <a:r>
              <a:rPr lang="ko-KR" altLang="en-US" sz="2000" dirty="0" smtClean="0">
                <a:solidFill>
                  <a:schemeClr val="dk1"/>
                </a:solidFill>
              </a:rPr>
              <a:t>연결</a:t>
            </a:r>
            <a:endParaRPr lang="en-US" altLang="ko-KR" sz="20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RDS : </a:t>
            </a:r>
            <a:r>
              <a:rPr lang="en-US" sz="2000" dirty="0" err="1" smtClean="0"/>
              <a:t>MySQL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&amp; Cloud Front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7;p29"/>
          <p:cNvSpPr/>
          <p:nvPr/>
        </p:nvSpPr>
        <p:spPr>
          <a:xfrm>
            <a:off x="611223" y="1789686"/>
            <a:ext cx="7786800" cy="853496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 :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프로그램의 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APK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압축된 </a:t>
            </a:r>
            <a:r>
              <a:rPr lang="en-US" altLang="ko-KR" sz="1500" dirty="0" smtClean="0">
                <a:solidFill>
                  <a:schemeClr val="dk1"/>
                </a:solidFill>
              </a:rPr>
              <a:t>EXE </a:t>
            </a:r>
            <a:r>
              <a:rPr lang="ko-KR" altLang="en-US" sz="1500" dirty="0" smtClean="0">
                <a:solidFill>
                  <a:schemeClr val="dk1"/>
                </a:solidFill>
              </a:rPr>
              <a:t>파일 업로드</a:t>
            </a:r>
            <a:endParaRPr lang="en-US" sz="15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dirty="0" smtClean="0">
                <a:solidFill>
                  <a:schemeClr val="dk1"/>
                </a:solidFill>
              </a:rPr>
              <a:t>Cloud Front</a:t>
            </a:r>
            <a:r>
              <a:rPr lang="ko-KR" altLang="en-US" sz="1500" dirty="0" smtClean="0">
                <a:solidFill>
                  <a:schemeClr val="dk1"/>
                </a:solidFill>
              </a:rPr>
              <a:t>를 통한 </a:t>
            </a:r>
            <a:r>
              <a:rPr lang="en-US" altLang="ko-KR" sz="1500" dirty="0" smtClean="0">
                <a:solidFill>
                  <a:schemeClr val="dk1"/>
                </a:solidFill>
              </a:rPr>
              <a:t>CDN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7929618" cy="337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831494"/>
            <a:ext cx="7929586" cy="102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&amp; Cloud Front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7;p29"/>
          <p:cNvSpPr/>
          <p:nvPr/>
        </p:nvSpPr>
        <p:spPr>
          <a:xfrm>
            <a:off x="611223" y="1789686"/>
            <a:ext cx="7786800" cy="853496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 :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프로그램의 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APK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압축된 </a:t>
            </a:r>
            <a:r>
              <a:rPr lang="en-US" altLang="ko-KR" sz="1500" dirty="0" smtClean="0">
                <a:solidFill>
                  <a:schemeClr val="dk1"/>
                </a:solidFill>
              </a:rPr>
              <a:t>EXE </a:t>
            </a:r>
            <a:r>
              <a:rPr lang="ko-KR" altLang="en-US" sz="1500" dirty="0" smtClean="0">
                <a:solidFill>
                  <a:schemeClr val="dk1"/>
                </a:solidFill>
              </a:rPr>
              <a:t>파일 업로드</a:t>
            </a:r>
            <a:endParaRPr lang="en-US" sz="15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dirty="0" smtClean="0">
                <a:solidFill>
                  <a:schemeClr val="dk1"/>
                </a:solidFill>
              </a:rPr>
              <a:t>Cloud Front</a:t>
            </a:r>
            <a:r>
              <a:rPr lang="ko-KR" altLang="en-US" sz="1500" dirty="0" smtClean="0">
                <a:solidFill>
                  <a:schemeClr val="dk1"/>
                </a:solidFill>
              </a:rPr>
              <a:t>를 통한 </a:t>
            </a:r>
            <a:r>
              <a:rPr lang="en-US" altLang="ko-KR" sz="1500" dirty="0" smtClean="0">
                <a:solidFill>
                  <a:schemeClr val="dk1"/>
                </a:solidFill>
              </a:rPr>
              <a:t>CDN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86058"/>
            <a:ext cx="765577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Scailing</a:t>
            </a:r>
            <a:r>
              <a:rPr lang="en-US" sz="1600" b="1" dirty="0" smtClean="0"/>
              <a:t> &amp; Cloud Watch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611223" y="1789686"/>
            <a:ext cx="7786800" cy="42486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개의 데이터 포인트에 대한 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사용률을 기준으로 </a:t>
            </a:r>
            <a:r>
              <a:rPr lang="en-US" altLang="ko-KR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 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 조정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86058"/>
            <a:ext cx="7858148" cy="6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2428868"/>
            <a:ext cx="77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Auto Scaling</a:t>
            </a:r>
            <a:r>
              <a:rPr lang="ko-KR" altLang="en-US" dirty="0" smtClean="0"/>
              <a:t>으로 생겨난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3478413"/>
            <a:ext cx="77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Auto Scaling</a:t>
            </a:r>
            <a:r>
              <a:rPr lang="ko-KR" altLang="en-US" dirty="0" smtClean="0"/>
              <a:t> 시작 템플릿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" y="3786190"/>
            <a:ext cx="86391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Scailing</a:t>
            </a:r>
            <a:r>
              <a:rPr lang="en-US" sz="1600" b="1" dirty="0" smtClean="0"/>
              <a:t> &amp; Cloud Watch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611223" y="1789686"/>
            <a:ext cx="7786800" cy="42486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en-US" sz="15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Scailing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기준</a:t>
            </a:r>
            <a:r>
              <a:rPr lang="en-US" altLang="ko-KR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(CPU </a:t>
            </a:r>
            <a:r>
              <a:rPr lang="ko-KR" alt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사용률</a:t>
            </a:r>
            <a:r>
              <a:rPr lang="en-US" altLang="ko-KR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대한 알람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86023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Laod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7;p29"/>
          <p:cNvSpPr/>
          <p:nvPr/>
        </p:nvSpPr>
        <p:spPr>
          <a:xfrm>
            <a:off x="611223" y="1789686"/>
            <a:ext cx="7786800" cy="924934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프로그램 </a:t>
            </a:r>
            <a:r>
              <a:rPr lang="ko-KR" alt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트래픽에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대한 </a:t>
            </a:r>
            <a:r>
              <a:rPr lang="en-US" altLang="ko-KR" sz="1800" dirty="0" smtClean="0">
                <a:solidFill>
                  <a:schemeClr val="dk1"/>
                </a:solidFill>
              </a:rPr>
              <a:t>ELB </a:t>
            </a:r>
            <a:r>
              <a:rPr lang="ko-KR" altLang="en-US" sz="1800" dirty="0" smtClean="0">
                <a:solidFill>
                  <a:schemeClr val="dk1"/>
                </a:solidFill>
              </a:rPr>
              <a:t>설정 및 대상 그룹</a:t>
            </a:r>
            <a:r>
              <a:rPr lang="en-US" altLang="ko-KR" sz="1800" dirty="0" smtClean="0">
                <a:solidFill>
                  <a:schemeClr val="dk1"/>
                </a:solidFill>
              </a:rPr>
              <a:t>(Auto Scaling Group) </a:t>
            </a:r>
            <a:r>
              <a:rPr lang="ko-KR" altLang="en-US" sz="1800" dirty="0" smtClean="0">
                <a:solidFill>
                  <a:schemeClr val="dk1"/>
                </a:solidFill>
              </a:rPr>
              <a:t>설정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0438"/>
            <a:ext cx="8501090" cy="240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40200"/>
            <a:ext cx="9144000" cy="6858000"/>
          </a:xfrm>
          <a:prstGeom prst="rect">
            <a:avLst/>
          </a:prstGeom>
          <a:solidFill>
            <a:srgbClr val="8E53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51520" y="260648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57224" y="2924944"/>
            <a:ext cx="1598996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en-US" sz="3600" dirty="0" smtClean="0">
                <a:solidFill>
                  <a:schemeClr val="lt1"/>
                </a:solidFill>
              </a:rPr>
              <a:t>서비스</a:t>
            </a:r>
            <a:r>
              <a:rPr lang="en-US" sz="3600" dirty="0" err="1" smtClean="0">
                <a:solidFill>
                  <a:schemeClr val="lt1"/>
                </a:solidFill>
              </a:rPr>
              <a:t>소개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000364" y="2924944"/>
            <a:ext cx="1152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</a:rPr>
              <a:t>동작구성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861725" y="2924950"/>
            <a:ext cx="1642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</a:rPr>
              <a:t>스스로</a:t>
            </a:r>
            <a:endParaRPr sz="3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</a:rPr>
              <a:t>평가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858016" y="2924944"/>
            <a:ext cx="1152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</a:rPr>
              <a:t>업계상황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>
            <a:off x="1187624" y="2809503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6"/>
          <p:cNvCxnSpPr/>
          <p:nvPr/>
        </p:nvCxnSpPr>
        <p:spPr>
          <a:xfrm>
            <a:off x="1187624" y="4264521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3203848" y="2809503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3203848" y="4264521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26"/>
          <p:cNvCxnSpPr/>
          <p:nvPr/>
        </p:nvCxnSpPr>
        <p:spPr>
          <a:xfrm>
            <a:off x="5148064" y="2809503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5148064" y="4264521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7020272" y="2809503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6"/>
          <p:cNvCxnSpPr/>
          <p:nvPr/>
        </p:nvCxnSpPr>
        <p:spPr>
          <a:xfrm>
            <a:off x="7020272" y="4264521"/>
            <a:ext cx="79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6"/>
          <p:cNvCxnSpPr/>
          <p:nvPr/>
        </p:nvCxnSpPr>
        <p:spPr>
          <a:xfrm>
            <a:off x="1187624" y="4221088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3203848" y="4221088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5148064" y="4221088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020272" y="4221088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6"/>
          <p:cNvCxnSpPr/>
          <p:nvPr/>
        </p:nvCxnSpPr>
        <p:spPr>
          <a:xfrm>
            <a:off x="1187624" y="2871986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6"/>
          <p:cNvCxnSpPr/>
          <p:nvPr/>
        </p:nvCxnSpPr>
        <p:spPr>
          <a:xfrm>
            <a:off x="3203848" y="2871986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26"/>
          <p:cNvCxnSpPr/>
          <p:nvPr/>
        </p:nvCxnSpPr>
        <p:spPr>
          <a:xfrm>
            <a:off x="5148064" y="2871986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7020272" y="2871986"/>
            <a:ext cx="7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26"/>
          <p:cNvSpPr txBox="1"/>
          <p:nvPr/>
        </p:nvSpPr>
        <p:spPr>
          <a:xfrm>
            <a:off x="1115616" y="241159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131960" y="241159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076176" y="241159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948264" y="241159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동작 구성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8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altLang="ko-KR" sz="16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IAM </a:t>
            </a:r>
            <a:r>
              <a:rPr lang="ko-KR" altLang="en-US" sz="16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보안 그룹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47;p29"/>
          <p:cNvSpPr/>
          <p:nvPr/>
        </p:nvSpPr>
        <p:spPr>
          <a:xfrm>
            <a:off x="611223" y="1789686"/>
            <a:ext cx="7786800" cy="47862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7715304" cy="132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스스로 평가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2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9"/>
          <p:cNvSpPr txBox="1"/>
          <p:nvPr/>
        </p:nvSpPr>
        <p:spPr>
          <a:xfrm>
            <a:off x="2267744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64088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경쟁사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11223" y="1789686"/>
            <a:ext cx="7786800" cy="47862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 프로그래밍의 한계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800" dirty="0" smtClean="0">
                <a:solidFill>
                  <a:schemeClr val="dk1"/>
                </a:solidFill>
              </a:rPr>
              <a:t>다수의 유저들을 수용할 수 있는 서버 구축</a:t>
            </a:r>
            <a:r>
              <a:rPr lang="en-US" altLang="ko-KR" sz="1800" dirty="0" smtClean="0">
                <a:solidFill>
                  <a:schemeClr val="dk1"/>
                </a:solidFill>
              </a:rPr>
              <a:t/>
            </a:r>
            <a:br>
              <a:rPr lang="en-US" altLang="ko-KR" sz="1800" dirty="0" smtClean="0">
                <a:solidFill>
                  <a:schemeClr val="dk1"/>
                </a:solidFill>
              </a:rPr>
            </a:br>
            <a:r>
              <a:rPr lang="ko-KR" altLang="en-US" sz="1800" dirty="0" smtClean="0">
                <a:solidFill>
                  <a:schemeClr val="dk1"/>
                </a:solidFill>
              </a:rPr>
              <a:t>복잡한 게임의 데이터 처리 및 낮은 지연 율의 서버 구축 및 게임 </a:t>
            </a:r>
            <a:r>
              <a:rPr lang="ko-KR" altLang="en-US" sz="1800" dirty="0" err="1" smtClean="0">
                <a:solidFill>
                  <a:schemeClr val="dk1"/>
                </a:solidFill>
              </a:rPr>
              <a:t>컨텐츠</a:t>
            </a:r>
            <a:r>
              <a:rPr lang="ko-KR" altLang="en-US" sz="1800" dirty="0" smtClean="0">
                <a:solidFill>
                  <a:schemeClr val="dk1"/>
                </a:solidFill>
              </a:rPr>
              <a:t> 구현</a:t>
            </a:r>
            <a:r>
              <a:rPr lang="en-US" altLang="ko-KR" sz="1800" dirty="0" smtClean="0">
                <a:solidFill>
                  <a:schemeClr val="dk1"/>
                </a:solidFill>
              </a:rPr>
              <a:t/>
            </a:r>
            <a:br>
              <a:rPr lang="en-US" altLang="ko-KR" sz="1800" dirty="0" smtClean="0">
                <a:solidFill>
                  <a:schemeClr val="dk1"/>
                </a:solidFill>
              </a:rPr>
            </a:br>
            <a:r>
              <a:rPr lang="ko-KR" altLang="en-US" sz="1800" dirty="0" smtClean="0">
                <a:solidFill>
                  <a:schemeClr val="dk1"/>
                </a:solidFill>
              </a:rPr>
              <a:t>무엇보다 재미 있는 게임을 만들었었으면</a:t>
            </a:r>
            <a:r>
              <a:rPr lang="en-US" altLang="ko-KR" sz="1800" dirty="0" smtClean="0">
                <a:solidFill>
                  <a:schemeClr val="dk1"/>
                </a:solidFill>
              </a:rPr>
              <a:t>..</a:t>
            </a:r>
            <a:br>
              <a:rPr lang="en-US" altLang="ko-KR" sz="1800" dirty="0" smtClean="0">
                <a:solidFill>
                  <a:schemeClr val="dk1"/>
                </a:solidFill>
              </a:rPr>
            </a:br>
            <a:endParaRPr lang="en-US" altLang="ko-KR" dirty="0"/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탄력적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r>
              <a:rPr lang="ko-KR" alt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로드밸런서의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트래픽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분산에 대한 고려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ko-KR" altLang="en-US" sz="1800" dirty="0" err="1" smtClean="0">
                <a:solidFill>
                  <a:schemeClr val="dk1"/>
                </a:solidFill>
              </a:rPr>
              <a:t>트래픽</a:t>
            </a:r>
            <a:r>
              <a:rPr lang="ko-KR" altLang="en-US" sz="1800" dirty="0" smtClean="0">
                <a:solidFill>
                  <a:schemeClr val="dk1"/>
                </a:solidFill>
              </a:rPr>
              <a:t> 과다로 인해 생겨난 </a:t>
            </a:r>
            <a:r>
              <a:rPr lang="en-US" altLang="ko-KR" sz="1800" dirty="0" smtClean="0">
                <a:solidFill>
                  <a:schemeClr val="dk1"/>
                </a:solidFill>
              </a:rPr>
              <a:t>Instance</a:t>
            </a:r>
            <a:r>
              <a:rPr lang="ko-KR" altLang="en-US" sz="1800" dirty="0" smtClean="0">
                <a:solidFill>
                  <a:schemeClr val="dk1"/>
                </a:solidFill>
              </a:rPr>
              <a:t>와 기존 </a:t>
            </a:r>
            <a:r>
              <a:rPr lang="en-US" altLang="ko-KR" sz="1800" dirty="0" smtClean="0">
                <a:solidFill>
                  <a:schemeClr val="dk1"/>
                </a:solidFill>
              </a:rPr>
              <a:t>Instance</a:t>
            </a:r>
            <a:r>
              <a:rPr lang="ko-KR" altLang="en-US" sz="1800" dirty="0" smtClean="0">
                <a:solidFill>
                  <a:schemeClr val="dk1"/>
                </a:solidFill>
              </a:rPr>
              <a:t>에 접속 할 유저들을 어떻게 관리 할 것인가에 대한 서버 개발 이전의 계획이 필요하다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altLang="en-US" sz="1800" dirty="0" smtClean="0">
                <a:solidFill>
                  <a:schemeClr val="dk1"/>
                </a:solidFill>
              </a:rPr>
              <a:t>데이터베이스에 대한 계획이 부족</a:t>
            </a: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스스로 평가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2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9"/>
          <p:cNvSpPr txBox="1"/>
          <p:nvPr/>
        </p:nvSpPr>
        <p:spPr>
          <a:xfrm>
            <a:off x="2267744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64088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경쟁사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11223" y="1789686"/>
            <a:ext cx="7786800" cy="47862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ko-KR" altLang="en-US" sz="2000" b="1" i="0" u="none" strike="noStrike" cap="none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  <a:sym typeface="Arial"/>
              </a:rPr>
              <a:t>데이터 베이스의 고려</a:t>
            </a: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altLang="ko-KR" sz="2000" b="1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800" dirty="0" smtClean="0">
                <a:solidFill>
                  <a:schemeClr val="dk1"/>
                </a:solidFill>
              </a:rPr>
              <a:t>최근 게임 서버와 데이터 베이스의 동향을 살펴보면</a:t>
            </a:r>
            <a:r>
              <a:rPr lang="en-US" altLang="ko-KR" sz="1800" dirty="0" smtClean="0">
                <a:solidFill>
                  <a:schemeClr val="dk1"/>
                </a:solidFill>
              </a:rPr>
              <a:t>, Couch Base </a:t>
            </a:r>
            <a:r>
              <a:rPr lang="ko-KR" altLang="en-US" sz="1800" dirty="0" smtClean="0">
                <a:solidFill>
                  <a:schemeClr val="dk1"/>
                </a:solidFill>
              </a:rPr>
              <a:t>기반의 </a:t>
            </a:r>
            <a:r>
              <a:rPr lang="en-US" altLang="ko-KR" sz="1800" dirty="0" err="1" smtClean="0">
                <a:solidFill>
                  <a:schemeClr val="dk1"/>
                </a:solidFill>
              </a:rPr>
              <a:t>NoSQL</a:t>
            </a:r>
            <a:r>
              <a:rPr lang="en-US" altLang="ko-KR" sz="1800" dirty="0" smtClean="0">
                <a:solidFill>
                  <a:schemeClr val="dk1"/>
                </a:solidFill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</a:rPr>
              <a:t>형태로 구현하거나</a:t>
            </a:r>
            <a:r>
              <a:rPr lang="en-US" altLang="ko-KR" sz="1800" dirty="0" smtClean="0">
                <a:solidFill>
                  <a:schemeClr val="dk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dk1"/>
                </a:solidFill>
              </a:rPr>
              <a:t>MongoDB</a:t>
            </a:r>
            <a:r>
              <a:rPr lang="ko-KR" altLang="en-US" sz="1800" dirty="0" smtClean="0">
                <a:solidFill>
                  <a:schemeClr val="dk1"/>
                </a:solidFill>
              </a:rPr>
              <a:t>로 구현하는 경우가 많음</a:t>
            </a:r>
            <a:r>
              <a:rPr lang="en-US" altLang="ko-KR" sz="1800" dirty="0" smtClean="0">
                <a:solidFill>
                  <a:schemeClr val="dk1"/>
                </a:solidFill>
              </a:rPr>
              <a:t>. 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altLang="ko-KR" sz="1800" dirty="0" smtClean="0">
                <a:solidFill>
                  <a:schemeClr val="dk1"/>
                </a:solidFill>
              </a:rPr>
              <a:t>https://www.slideshare.net/awskorea/gaming-on-aws-aws-20909525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ko-KR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3"/>
            <a:ext cx="3357586" cy="175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357562"/>
            <a:ext cx="35004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스스로 평가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2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9"/>
          <p:cNvSpPr txBox="1"/>
          <p:nvPr/>
        </p:nvSpPr>
        <p:spPr>
          <a:xfrm>
            <a:off x="2267744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64088" y="329369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경쟁사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11223" y="1789686"/>
            <a:ext cx="7786800" cy="47862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ko-KR" altLang="en-US" sz="2000" b="1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일정</a:t>
            </a: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altLang="ko-KR" sz="2000" b="1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i="0" u="none" strike="noStrike" cap="none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2000" b="1" dirty="0" smtClean="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endParaRPr lang="en-US" altLang="ko-KR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42910" y="2285992"/>
          <a:ext cx="7715304" cy="439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65"/>
                <a:gridCol w="5665939"/>
              </a:tblGrid>
              <a:tr h="512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60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8~9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</a:t>
                      </a:r>
                      <a:r>
                        <a:rPr lang="en-US" altLang="ko-KR" baseline="0" dirty="0" smtClean="0"/>
                        <a:t> Server Instance </a:t>
                      </a:r>
                      <a:r>
                        <a:rPr lang="ko-KR" altLang="en-US" baseline="0" dirty="0" smtClean="0"/>
                        <a:t>생성 및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C# </a:t>
                      </a:r>
                      <a:r>
                        <a:rPr lang="ko-KR" altLang="en-US" baseline="0" dirty="0" smtClean="0"/>
                        <a:t>서버 환경 구성</a:t>
                      </a:r>
                      <a:endParaRPr lang="ko-KR" altLang="en-US" dirty="0"/>
                    </a:p>
                  </a:txBody>
                  <a:tcPr/>
                </a:tc>
              </a:tr>
              <a:tr h="60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10~16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회원 가입 및 로그인 기능 구현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인스턴스</a:t>
                      </a:r>
                      <a:r>
                        <a:rPr lang="ko-KR" altLang="en-US" baseline="0" dirty="0" smtClean="0"/>
                        <a:t> 서버와 </a:t>
                      </a:r>
                      <a:r>
                        <a:rPr lang="en-US" altLang="ko-KR" baseline="0" dirty="0" smtClean="0"/>
                        <a:t>DB </a:t>
                      </a:r>
                      <a:r>
                        <a:rPr lang="ko-KR" altLang="en-US" baseline="0" dirty="0" smtClean="0"/>
                        <a:t>연결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0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16~19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매칭</a:t>
                      </a:r>
                      <a:r>
                        <a:rPr lang="ko-KR" altLang="en-US" dirty="0" smtClean="0"/>
                        <a:t> 알고리즘 및 게임 진행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게임 결과 저장 까지</a:t>
                      </a:r>
                      <a:endParaRPr lang="ko-KR" altLang="en-US" dirty="0"/>
                    </a:p>
                  </a:txBody>
                  <a:tcPr/>
                </a:tc>
              </a:tr>
              <a:tr h="51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19~21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S3</a:t>
                      </a:r>
                      <a:r>
                        <a:rPr lang="ko-KR" altLang="en-US" baseline="0" dirty="0" smtClean="0"/>
                        <a:t>에 </a:t>
                      </a:r>
                      <a:r>
                        <a:rPr lang="ko-KR" altLang="en-US" dirty="0" smtClean="0"/>
                        <a:t>게임 클라이언트 패키지 등록</a:t>
                      </a:r>
                      <a:r>
                        <a:rPr lang="ko-KR" altLang="en-US" baseline="0" dirty="0" smtClean="0"/>
                        <a:t> 후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Cloud Front </a:t>
                      </a:r>
                      <a:r>
                        <a:rPr lang="ko-KR" altLang="en-US" baseline="0" dirty="0" smtClean="0"/>
                        <a:t>설정</a:t>
                      </a:r>
                      <a:endParaRPr lang="ko-KR" altLang="en-US" dirty="0"/>
                    </a:p>
                  </a:txBody>
                  <a:tcPr/>
                </a:tc>
              </a:tr>
              <a:tr h="51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22~23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Cloud Watch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en-US" altLang="ko-KR" dirty="0" smtClean="0"/>
                        <a:t>Auto</a:t>
                      </a:r>
                      <a:r>
                        <a:rPr lang="en-US" altLang="ko-KR" baseline="0" dirty="0" smtClean="0"/>
                        <a:t> Scaling </a:t>
                      </a:r>
                      <a:endParaRPr lang="ko-KR" altLang="en-US" dirty="0"/>
                    </a:p>
                  </a:txBody>
                  <a:tcPr/>
                </a:tc>
              </a:tr>
              <a:tr h="51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23~25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및 게임 </a:t>
                      </a:r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  <a:tr h="51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25~29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AMI </a:t>
                      </a:r>
                      <a:r>
                        <a:rPr lang="ko-KR" altLang="en-US" dirty="0" smtClean="0"/>
                        <a:t>설정 및 기타 보안 그룹 설정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42910" y="4000504"/>
            <a:ext cx="7715304" cy="642942"/>
          </a:xfrm>
          <a:prstGeom prst="rect">
            <a:avLst/>
          </a:prstGeom>
          <a:solidFill>
            <a:srgbClr val="C00000">
              <a:alpha val="5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업계 현황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648;p49"/>
          <p:cNvGrpSpPr/>
          <p:nvPr/>
        </p:nvGrpSpPr>
        <p:grpSpPr>
          <a:xfrm>
            <a:off x="179466" y="1928802"/>
            <a:ext cx="8378970" cy="4040757"/>
            <a:chOff x="179512" y="1965265"/>
            <a:chExt cx="2232308" cy="1584300"/>
          </a:xfrm>
        </p:grpSpPr>
        <p:sp>
          <p:nvSpPr>
            <p:cNvPr id="649" name="Google Shape;649;p49"/>
            <p:cNvSpPr/>
            <p:nvPr/>
          </p:nvSpPr>
          <p:spPr>
            <a:xfrm>
              <a:off x="179512" y="1965265"/>
              <a:ext cx="2232300" cy="1584300"/>
            </a:xfrm>
            <a:prstGeom prst="rect">
              <a:avLst/>
            </a:prstGeom>
            <a:solidFill>
              <a:srgbClr val="0C0C0C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lvl="0" indent="-342900" algn="just">
                <a:buClr>
                  <a:srgbClr val="FF6E57"/>
                </a:buClr>
                <a:buSzPts val="1400"/>
              </a:pPr>
              <a:r>
                <a:rPr lang="ko-KR" altLang="en-US" sz="1800" dirty="0" smtClean="0">
                  <a:solidFill>
                    <a:schemeClr val="lt1"/>
                  </a:solidFill>
                </a:rPr>
                <a:t>    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ko-KR" altLang="en-US" sz="1800" dirty="0" smtClean="0">
                  <a:solidFill>
                    <a:schemeClr val="lt1"/>
                  </a:solidFill>
                </a:rPr>
                <a:t>게임 서비스는 특정 시간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,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특정 날짜에 게임 서버에 접속하는 유저가 급증 했다가 급감 하기도하여 서버를 늘렸다가 자원이 오랫동안 놀게 되거나 서버를 작게 만들어서 과부하로 서버가 터지는 등 많은 문제 상황이  발생한다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.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따라서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, AWS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와 같은 클라우드 서비스를 이용한 게임 서버의 유연한 운영은  비용 부담을 많이 덜 수 있으며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,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자원을 효율적으로 사용할 수 있는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>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매력적인 요소이다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.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게다가 해외 시장의 확장을 할 경우에도 지역 이전 또는 새로운 해외 서버 구축에 기간을 매우 단축 시켜 줄 수 있다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.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9"/>
            <p:cNvSpPr txBox="1"/>
            <p:nvPr/>
          </p:nvSpPr>
          <p:spPr>
            <a:xfrm>
              <a:off x="251520" y="2385406"/>
              <a:ext cx="21603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E57"/>
                </a:buClr>
                <a:buSzPts val="1400"/>
                <a:buFont typeface="Arial"/>
                <a:buNone/>
              </a:pPr>
              <a:r>
                <a:rPr 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게임 서버는 유연하면서도 탄력적인 운영을 요구한다</a:t>
              </a:r>
              <a:r>
                <a:rPr lang="en-US" altLang="ko-KR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en-US" altLang="ko-KR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altLang="ko-KR" sz="2400" dirty="0" smtClean="0">
                <a:solidFill>
                  <a:srgbClr val="FF6E57"/>
                </a:solidFill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 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직각 삼각형 15"/>
          <p:cNvSpPr/>
          <p:nvPr/>
        </p:nvSpPr>
        <p:spPr>
          <a:xfrm rot="10800000">
            <a:off x="7000892" y="2000240"/>
            <a:ext cx="1500198" cy="142876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업계 현황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648;p49"/>
          <p:cNvGrpSpPr/>
          <p:nvPr/>
        </p:nvGrpSpPr>
        <p:grpSpPr>
          <a:xfrm>
            <a:off x="179466" y="1928802"/>
            <a:ext cx="8378970" cy="4040757"/>
            <a:chOff x="179512" y="1965265"/>
            <a:chExt cx="2232308" cy="1584300"/>
          </a:xfrm>
        </p:grpSpPr>
        <p:sp>
          <p:nvSpPr>
            <p:cNvPr id="649" name="Google Shape;649;p49"/>
            <p:cNvSpPr/>
            <p:nvPr/>
          </p:nvSpPr>
          <p:spPr>
            <a:xfrm>
              <a:off x="179512" y="1965265"/>
              <a:ext cx="2232300" cy="1584300"/>
            </a:xfrm>
            <a:prstGeom prst="rect">
              <a:avLst/>
            </a:prstGeom>
            <a:solidFill>
              <a:srgbClr val="0C0C0C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lvl="0" indent="-342900" algn="just">
                <a:buClr>
                  <a:srgbClr val="FF6E57"/>
                </a:buClr>
                <a:buSzPts val="1400"/>
              </a:pPr>
              <a:r>
                <a:rPr lang="ko-KR" altLang="en-US" sz="1800" dirty="0" smtClean="0">
                  <a:solidFill>
                    <a:schemeClr val="lt1"/>
                  </a:solidFill>
                </a:rPr>
                <a:t>    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endParaRPr lang="en-US" altLang="ko-KR" sz="1800" dirty="0" smtClean="0">
                <a:solidFill>
                  <a:schemeClr val="l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9"/>
            <p:cNvSpPr txBox="1"/>
            <p:nvPr/>
          </p:nvSpPr>
          <p:spPr>
            <a:xfrm>
              <a:off x="251520" y="2385406"/>
              <a:ext cx="21603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E57"/>
                </a:buClr>
                <a:buSzPts val="1400"/>
                <a:buFont typeface="Arial"/>
                <a:buNone/>
              </a:pPr>
              <a:r>
                <a:rPr 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게임 서버는 유연하면서도 탄력적인 운영을 요구한다</a:t>
              </a:r>
              <a:r>
                <a:rPr lang="en-US" altLang="ko-KR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en-US" altLang="ko-KR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altLang="ko-KR" sz="2400" dirty="0" smtClean="0">
                <a:solidFill>
                  <a:srgbClr val="FF6E57"/>
                </a:solidFill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 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직각 삼각형 15"/>
          <p:cNvSpPr/>
          <p:nvPr/>
        </p:nvSpPr>
        <p:spPr>
          <a:xfrm rot="10800000">
            <a:off x="7000892" y="2000240"/>
            <a:ext cx="1500198" cy="142876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86190"/>
            <a:ext cx="5786446" cy="254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업계 현황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928803"/>
            <a:ext cx="2128149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1928802"/>
            <a:ext cx="2246596" cy="189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1928802"/>
            <a:ext cx="2500330" cy="192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071943"/>
            <a:ext cx="22349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4071942"/>
            <a:ext cx="2286016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9" y="4071942"/>
            <a:ext cx="2357454" cy="179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업계 현황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648;p49"/>
          <p:cNvGrpSpPr/>
          <p:nvPr/>
        </p:nvGrpSpPr>
        <p:grpSpPr>
          <a:xfrm>
            <a:off x="179466" y="1928802"/>
            <a:ext cx="8378970" cy="4040757"/>
            <a:chOff x="179512" y="1965265"/>
            <a:chExt cx="2232308" cy="1584300"/>
          </a:xfrm>
        </p:grpSpPr>
        <p:sp>
          <p:nvSpPr>
            <p:cNvPr id="649" name="Google Shape;649;p49"/>
            <p:cNvSpPr/>
            <p:nvPr/>
          </p:nvSpPr>
          <p:spPr>
            <a:xfrm>
              <a:off x="179512" y="1965265"/>
              <a:ext cx="2232300" cy="1584300"/>
            </a:xfrm>
            <a:prstGeom prst="rect">
              <a:avLst/>
            </a:prstGeom>
            <a:solidFill>
              <a:srgbClr val="0C0C0C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lvl="0" indent="-342900" algn="just">
                <a:buClr>
                  <a:srgbClr val="FF6E57"/>
                </a:buClr>
                <a:buSzPts val="1400"/>
              </a:pPr>
              <a:r>
                <a:rPr lang="ko-KR" altLang="en-US" sz="1800" dirty="0" smtClean="0">
                  <a:solidFill>
                    <a:schemeClr val="lt1"/>
                  </a:solidFill>
                </a:rPr>
                <a:t>    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ko-KR" altLang="en-US" sz="1800" dirty="0" smtClean="0">
                  <a:solidFill>
                    <a:schemeClr val="lt1"/>
                  </a:solidFill>
                </a:rPr>
                <a:t>게임 서비스의 또 한가지 특징으로 서버와의 통신 속도 및 게임 상의 지연 율로 인한 게임 진행의 장애나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Delay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가 조금이라도 발생시 유저들의 불만이 커진다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. 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게임 서버는 데이터 처리하는 양이 많고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, </a:t>
              </a:r>
              <a:r>
                <a:rPr lang="ko-KR" altLang="en-US" sz="1800" dirty="0" err="1" smtClean="0">
                  <a:solidFill>
                    <a:schemeClr val="lt1"/>
                  </a:solidFill>
                </a:rPr>
                <a:t>트래픽도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 많기 때문에 </a:t>
              </a:r>
              <a:r>
                <a:rPr lang="ko-KR" altLang="en-US" sz="1800" dirty="0" err="1" smtClean="0">
                  <a:solidFill>
                    <a:schemeClr val="lt1"/>
                  </a:solidFill>
                </a:rPr>
                <a:t>클라우드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 서버의 경우 직접 서버를 구축하는 것에 비해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Delay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가 조금 높아지는 경향이 있다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>.</a:t>
              </a:r>
              <a:r>
                <a:rPr lang="ko-KR" altLang="en-US" sz="1800" dirty="0" smtClean="0">
                  <a:solidFill>
                    <a:schemeClr val="lt1"/>
                  </a:solidFill>
                </a:rPr>
                <a:t>   </a:t>
              </a:r>
              <a:endParaRPr lang="en-US" altLang="ko-KR" sz="1800" dirty="0" smtClean="0">
                <a:solidFill>
                  <a:schemeClr val="l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9"/>
            <p:cNvSpPr txBox="1"/>
            <p:nvPr/>
          </p:nvSpPr>
          <p:spPr>
            <a:xfrm>
              <a:off x="251520" y="2385406"/>
              <a:ext cx="21603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E57"/>
                </a:buClr>
                <a:buSzPts val="1400"/>
                <a:buFont typeface="Arial"/>
                <a:buNone/>
              </a:pPr>
              <a:r>
                <a:rPr 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ko-KR" altLang="en-US" sz="2400" dirty="0" smtClean="0">
                  <a:solidFill>
                    <a:srgbClr val="FF6E57"/>
                  </a:solidFill>
                </a:rPr>
                <a:t>비용적인 측면 </a:t>
              </a:r>
              <a:r>
                <a:rPr lang="en-US" altLang="ko-KR" sz="2400" dirty="0" smtClean="0">
                  <a:solidFill>
                    <a:srgbClr val="FF6E57"/>
                  </a:solidFill>
                </a:rPr>
                <a:t>VS </a:t>
              </a:r>
              <a:r>
                <a:rPr lang="ko-KR" altLang="en-US" sz="2400" dirty="0" smtClean="0">
                  <a:solidFill>
                    <a:srgbClr val="FF6E57"/>
                  </a:solidFill>
                </a:rPr>
                <a:t>성능적인 측면</a:t>
              </a:r>
              <a:endParaRPr lang="en-US" altLang="ko-KR" sz="2400" dirty="0" smtClean="0">
                <a:solidFill>
                  <a:srgbClr val="FF6E57"/>
                </a:solidFill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 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직각 삼각형 15"/>
          <p:cNvSpPr/>
          <p:nvPr/>
        </p:nvSpPr>
        <p:spPr>
          <a:xfrm rot="10800000">
            <a:off x="7000892" y="2000240"/>
            <a:ext cx="1500198" cy="142876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업계 현황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9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9"/>
          <p:cNvSpPr txBox="1"/>
          <p:nvPr/>
        </p:nvSpPr>
        <p:spPr>
          <a:xfrm>
            <a:off x="35496" y="182250"/>
            <a:ext cx="10800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49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648;p49"/>
          <p:cNvGrpSpPr/>
          <p:nvPr/>
        </p:nvGrpSpPr>
        <p:grpSpPr>
          <a:xfrm>
            <a:off x="179466" y="1928802"/>
            <a:ext cx="8378970" cy="4040757"/>
            <a:chOff x="179512" y="1965265"/>
            <a:chExt cx="2232308" cy="1584300"/>
          </a:xfrm>
        </p:grpSpPr>
        <p:sp>
          <p:nvSpPr>
            <p:cNvPr id="649" name="Google Shape;649;p49"/>
            <p:cNvSpPr/>
            <p:nvPr/>
          </p:nvSpPr>
          <p:spPr>
            <a:xfrm>
              <a:off x="179512" y="1965265"/>
              <a:ext cx="2232300" cy="1584300"/>
            </a:xfrm>
            <a:prstGeom prst="rect">
              <a:avLst/>
            </a:prstGeom>
            <a:solidFill>
              <a:srgbClr val="0C0C0C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lvl="0" indent="-342900" algn="just">
                <a:buClr>
                  <a:srgbClr val="FF6E57"/>
                </a:buClr>
                <a:buSzPts val="1400"/>
              </a:pPr>
              <a:r>
                <a:rPr lang="ko-KR" altLang="en-US" sz="1800" dirty="0" smtClean="0">
                  <a:solidFill>
                    <a:schemeClr val="lt1"/>
                  </a:solidFill>
                </a:rPr>
                <a:t>     </a:t>
              </a: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</a:rPr>
                <a:t/>
              </a:r>
              <a:br>
                <a:rPr lang="en-US" altLang="ko-KR" sz="1800" dirty="0" smtClean="0">
                  <a:solidFill>
                    <a:schemeClr val="lt1"/>
                  </a:solidFill>
                </a:rPr>
              </a:br>
              <a:r>
                <a:rPr lang="en-US" altLang="ko-KR" sz="1800" dirty="0" smtClean="0">
                  <a:solidFill>
                    <a:schemeClr val="lt1"/>
                  </a:solidFill>
                  <a:hlinkClick r:id="rId3"/>
                </a:rPr>
                <a:t>https://youtu.be/F1ckAjlkGq4?t=215</a:t>
              </a:r>
              <a:endParaRPr lang="en-US" altLang="ko-KR" sz="1800" dirty="0" smtClean="0">
                <a:solidFill>
                  <a:schemeClr val="lt1"/>
                </a:solidFill>
              </a:endParaRPr>
            </a:p>
            <a:p>
              <a:pPr marL="342900" lvl="0" indent="-342900" algn="just">
                <a:buClr>
                  <a:srgbClr val="FF6E57"/>
                </a:buClr>
                <a:buSzPts val="1400"/>
              </a:pPr>
              <a:endParaRPr lang="en-US" altLang="ko-KR" sz="1800" dirty="0" smtClean="0">
                <a:solidFill>
                  <a:schemeClr val="l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9"/>
            <p:cNvSpPr txBox="1"/>
            <p:nvPr/>
          </p:nvSpPr>
          <p:spPr>
            <a:xfrm>
              <a:off x="251520" y="2385406"/>
              <a:ext cx="21603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E57"/>
                </a:buClr>
                <a:buSzPts val="1400"/>
                <a:buFont typeface="Arial"/>
                <a:buNone/>
              </a:pPr>
              <a:r>
                <a:rPr lang="en-US" sz="2400" b="0" i="0" u="none" strike="noStrike" cap="none" dirty="0" smtClean="0">
                  <a:solidFill>
                    <a:srgbClr val="FF6E57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ko-KR" altLang="en-US" sz="2400" dirty="0" smtClean="0">
                  <a:solidFill>
                    <a:srgbClr val="FF6E57"/>
                  </a:solidFill>
                </a:rPr>
                <a:t>비용적인 측면 </a:t>
              </a:r>
              <a:r>
                <a:rPr lang="en-US" altLang="ko-KR" sz="2400" dirty="0" smtClean="0">
                  <a:solidFill>
                    <a:srgbClr val="FF6E57"/>
                  </a:solidFill>
                </a:rPr>
                <a:t>VS </a:t>
              </a:r>
              <a:r>
                <a:rPr lang="ko-KR" altLang="en-US" sz="2400" dirty="0" smtClean="0">
                  <a:solidFill>
                    <a:srgbClr val="FF6E57"/>
                  </a:solidFill>
                </a:rPr>
                <a:t>성능적인 측면</a:t>
              </a:r>
              <a:endParaRPr lang="en-US" altLang="ko-KR" sz="2400" dirty="0" smtClean="0">
                <a:solidFill>
                  <a:srgbClr val="FF6E57"/>
                </a:solidFill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 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직각 삼각형 15"/>
          <p:cNvSpPr/>
          <p:nvPr/>
        </p:nvSpPr>
        <p:spPr>
          <a:xfrm rot="10800000">
            <a:off x="7000892" y="2000240"/>
            <a:ext cx="1500198" cy="142876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E53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1"/>
          <p:cNvSpPr txBox="1"/>
          <p:nvPr/>
        </p:nvSpPr>
        <p:spPr>
          <a:xfrm>
            <a:off x="2987824" y="2875583"/>
            <a:ext cx="3096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51"/>
          <p:cNvGrpSpPr/>
          <p:nvPr/>
        </p:nvGrpSpPr>
        <p:grpSpPr>
          <a:xfrm>
            <a:off x="179512" y="188640"/>
            <a:ext cx="8856900" cy="72008"/>
            <a:chOff x="179512" y="188640"/>
            <a:chExt cx="8856900" cy="72008"/>
          </a:xfrm>
        </p:grpSpPr>
        <p:cxnSp>
          <p:nvCxnSpPr>
            <p:cNvPr id="681" name="Google Shape;681;p51"/>
            <p:cNvCxnSpPr/>
            <p:nvPr/>
          </p:nvCxnSpPr>
          <p:spPr>
            <a:xfrm>
              <a:off x="179512" y="188640"/>
              <a:ext cx="8856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51"/>
            <p:cNvCxnSpPr/>
            <p:nvPr/>
          </p:nvCxnSpPr>
          <p:spPr>
            <a:xfrm>
              <a:off x="179512" y="260648"/>
              <a:ext cx="8856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51"/>
          <p:cNvGrpSpPr/>
          <p:nvPr/>
        </p:nvGrpSpPr>
        <p:grpSpPr>
          <a:xfrm>
            <a:off x="179512" y="6597352"/>
            <a:ext cx="8856900" cy="72008"/>
            <a:chOff x="179512" y="6597352"/>
            <a:chExt cx="8856900" cy="72008"/>
          </a:xfrm>
        </p:grpSpPr>
        <p:cxnSp>
          <p:nvCxnSpPr>
            <p:cNvPr id="684" name="Google Shape;684;p51"/>
            <p:cNvCxnSpPr/>
            <p:nvPr/>
          </p:nvCxnSpPr>
          <p:spPr>
            <a:xfrm>
              <a:off x="179512" y="6669360"/>
              <a:ext cx="8856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51"/>
            <p:cNvCxnSpPr/>
            <p:nvPr/>
          </p:nvCxnSpPr>
          <p:spPr>
            <a:xfrm>
              <a:off x="179512" y="6597352"/>
              <a:ext cx="8856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2143116"/>
            <a:ext cx="79296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서비스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온라인 게임 서비스 </a:t>
            </a:r>
            <a:r>
              <a:rPr lang="en-US" altLang="ko-KR" b="1" dirty="0" smtClean="0"/>
              <a:t>&lt;Battle Spell&gt;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내용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- </a:t>
            </a:r>
            <a:r>
              <a:rPr lang="ko-KR" altLang="en-US" sz="1500" dirty="0" smtClean="0"/>
              <a:t>게임 서버를 구현하여 온라인 대전 게임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모바일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서비스한다</a:t>
            </a:r>
            <a:r>
              <a:rPr lang="en-US" altLang="ko-KR" sz="1500" dirty="0" smtClean="0"/>
              <a:t>.</a:t>
            </a:r>
            <a:br>
              <a:rPr lang="en-US" altLang="ko-KR" sz="15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300" dirty="0" smtClean="0"/>
              <a:t>(1) </a:t>
            </a:r>
            <a:r>
              <a:rPr lang="ko-KR" altLang="en-US" sz="1300" dirty="0" smtClean="0"/>
              <a:t> 클라이언트 프로그램 패키지 다운로드 기능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(2)  </a:t>
            </a:r>
            <a:r>
              <a:rPr lang="ko-KR" altLang="en-US" sz="1300" dirty="0" smtClean="0"/>
              <a:t>게임 서버 접속 및 계정 생성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로그인 기능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(3)  </a:t>
            </a:r>
            <a:r>
              <a:rPr lang="ko-KR" altLang="en-US" sz="1300" dirty="0" smtClean="0"/>
              <a:t>인 게임 매칭 시스템 및 유저 프로필 열람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(4)  </a:t>
            </a:r>
            <a:r>
              <a:rPr lang="ko-KR" altLang="en-US" sz="1300" dirty="0" smtClean="0"/>
              <a:t>게임 데이터 처리 및 저장</a:t>
            </a:r>
            <a:endParaRPr lang="en-US" altLang="ko-KR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596" y="2500306"/>
            <a:ext cx="7929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요구사항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1500" dirty="0" smtClean="0"/>
              <a:t>인 게임 이전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500" dirty="0" smtClean="0"/>
              <a:t>(1) </a:t>
            </a:r>
            <a:r>
              <a:rPr lang="ko-KR" altLang="en-US" sz="1500" dirty="0" smtClean="0"/>
              <a:t>게임 클라이언트 패키지 다운로드 링크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(2) </a:t>
            </a:r>
            <a:r>
              <a:rPr lang="ko-KR" altLang="en-US" sz="1500" dirty="0" smtClean="0"/>
              <a:t>회원 가입 및 회원 정보 관리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(2) </a:t>
            </a:r>
            <a:r>
              <a:rPr lang="ko-KR" altLang="en-US" sz="1500" dirty="0" smtClean="0"/>
              <a:t>게임 서버 접속 및 유저 프로필 정보 저장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(3) </a:t>
            </a:r>
            <a:r>
              <a:rPr lang="ko-KR" altLang="en-US" sz="1500" dirty="0" smtClean="0">
                <a:solidFill>
                  <a:srgbClr val="C00000"/>
                </a:solidFill>
              </a:rPr>
              <a:t>클라이언트 버전 확인 및 패치 데이터 전송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(4) </a:t>
            </a:r>
            <a:r>
              <a:rPr lang="ko-KR" altLang="en-US" sz="1500" dirty="0" smtClean="0"/>
              <a:t>서버 과부하 모니터링 및 스케일링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smtClean="0"/>
              <a:t>인 게임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(5) </a:t>
            </a:r>
            <a:r>
              <a:rPr lang="ko-KR" altLang="en-US" sz="1500" dirty="0" smtClean="0"/>
              <a:t>유저 중에 </a:t>
            </a:r>
            <a:r>
              <a:rPr lang="ko-KR" altLang="en-US" sz="1500" dirty="0" err="1" smtClean="0"/>
              <a:t>매칭을</a:t>
            </a:r>
            <a:r>
              <a:rPr lang="ko-KR" altLang="en-US" sz="1500" dirty="0" smtClean="0"/>
              <a:t> 시도하는 유저에게 적절한 상대를 골라서 </a:t>
            </a:r>
            <a:r>
              <a:rPr lang="ko-KR" altLang="en-US" sz="1500" dirty="0" err="1" smtClean="0"/>
              <a:t>매칭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(6) </a:t>
            </a:r>
            <a:r>
              <a:rPr lang="ko-KR" altLang="en-US" sz="1500" dirty="0" smtClean="0"/>
              <a:t>게임 진행 과정을 처리하고 게임 유저에게 게임 데이터 전송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smtClean="0"/>
              <a:t>게임 이후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(7) </a:t>
            </a:r>
            <a:r>
              <a:rPr lang="ko-KR" altLang="en-US" sz="1500" dirty="0" smtClean="0"/>
              <a:t>게임 결과 데이터를 데이터베이스에 저장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(8) </a:t>
            </a:r>
            <a:r>
              <a:rPr lang="ko-KR" altLang="en-US" sz="1500" dirty="0" smtClean="0"/>
              <a:t>다시 </a:t>
            </a:r>
            <a:r>
              <a:rPr lang="ko-KR" altLang="en-US" sz="1500" dirty="0" err="1" smtClean="0"/>
              <a:t>매칭</a:t>
            </a:r>
            <a:r>
              <a:rPr lang="ko-KR" altLang="en-US" sz="1500" dirty="0" smtClean="0"/>
              <a:t> 및 </a:t>
            </a:r>
            <a:r>
              <a:rPr lang="ko-KR" altLang="en-US" sz="1500" dirty="0" smtClean="0">
                <a:solidFill>
                  <a:srgbClr val="C00000"/>
                </a:solidFill>
              </a:rPr>
              <a:t>게임 종료 기능 제공</a:t>
            </a:r>
            <a:endParaRPr lang="en-US" altLang="ko-KR" sz="1500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00024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서비스 요구사항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000240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AWS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에서 제공하는 필요한 기능들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596" y="2500306"/>
            <a:ext cx="792961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b="1" dirty="0" smtClean="0"/>
              <a:t>사용할 주요 서비스 및 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500" dirty="0" smtClean="0"/>
              <a:t>(1) S3 &amp; Cloud Front : </a:t>
            </a:r>
            <a:br>
              <a:rPr lang="en-US" altLang="ko-KR" sz="1500" dirty="0" smtClean="0"/>
            </a:br>
            <a:r>
              <a:rPr lang="en-US" altLang="ko-KR" sz="1500" dirty="0" smtClean="0"/>
              <a:t> </a:t>
            </a:r>
            <a:r>
              <a:rPr lang="ko-KR" altLang="en-US" sz="1500" dirty="0" smtClean="0"/>
              <a:t>클라이언트 프로그램 저장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다운로드 및 패치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업데이트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데이터 전송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(2) EC2 instance &lt;Window server 2008&gt; &amp; AMI : </a:t>
            </a:r>
            <a:br>
              <a:rPr lang="en-US" altLang="ko-KR" sz="1500" dirty="0" smtClean="0"/>
            </a:br>
            <a:r>
              <a:rPr lang="en-US" altLang="ko-KR" sz="1500" dirty="0" smtClean="0"/>
              <a:t> </a:t>
            </a:r>
            <a:r>
              <a:rPr lang="ko-KR" altLang="en-US" sz="1500" dirty="0" smtClean="0"/>
              <a:t>서버 프로그램</a:t>
            </a:r>
            <a:r>
              <a:rPr lang="en-US" altLang="ko-KR" sz="1500" dirty="0" smtClean="0"/>
              <a:t>( C# </a:t>
            </a:r>
            <a:r>
              <a:rPr lang="ko-KR" altLang="en-US" sz="1500" dirty="0" smtClean="0"/>
              <a:t>기반 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이 실행될 서버 인스턴스</a:t>
            </a:r>
            <a:r>
              <a:rPr lang="en-US" altLang="ko-KR" sz="1500" dirty="0" smtClean="0"/>
              <a:t> </a:t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(3) RDS instance &lt;</a:t>
            </a:r>
            <a:r>
              <a:rPr lang="en-US" altLang="ko-KR" sz="1500" dirty="0" err="1" smtClean="0"/>
              <a:t>MySQL</a:t>
            </a:r>
            <a:r>
              <a:rPr lang="en-US" altLang="ko-KR" sz="1500" dirty="0" smtClean="0"/>
              <a:t>&gt; : </a:t>
            </a:r>
            <a:br>
              <a:rPr lang="en-US" altLang="ko-KR" sz="1500" dirty="0" smtClean="0"/>
            </a:br>
            <a:r>
              <a:rPr lang="en-US" altLang="ko-KR" sz="1500" dirty="0" smtClean="0"/>
              <a:t> </a:t>
            </a:r>
            <a:r>
              <a:rPr lang="ko-KR" altLang="en-US" sz="1500" dirty="0" smtClean="0"/>
              <a:t>유저들의 계정 정보 및 상태 데이터와 게임 결과 데이터를 기록할 </a:t>
            </a:r>
            <a:r>
              <a:rPr lang="en-US" altLang="ko-KR" sz="1500" dirty="0" smtClean="0"/>
              <a:t>DB</a:t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(4) Cloud Watch &amp; Auto Scaling : </a:t>
            </a:r>
            <a:br>
              <a:rPr lang="en-US" altLang="ko-KR" sz="1500" dirty="0" smtClean="0"/>
            </a:br>
            <a:r>
              <a:rPr lang="en-US" altLang="ko-KR" sz="1500" dirty="0" smtClean="0"/>
              <a:t> DB </a:t>
            </a:r>
            <a:r>
              <a:rPr lang="ko-KR" altLang="en-US" sz="1500" dirty="0" smtClean="0"/>
              <a:t>와 서버 프로그램의 과부화를 확인하고 즉시 처리할 모니터링 시스템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75914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214554"/>
            <a:ext cx="75819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00306"/>
            <a:ext cx="75628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55576" y="404664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-KR" altLang="en-US" sz="2800" dirty="0" smtClean="0">
                <a:solidFill>
                  <a:srgbClr val="595959"/>
                </a:solidFill>
              </a:rPr>
              <a:t>서비스 소개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27584" y="908720"/>
            <a:ext cx="4176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179512" y="236354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7"/>
          <p:cNvSpPr txBox="1"/>
          <p:nvPr/>
        </p:nvSpPr>
        <p:spPr>
          <a:xfrm>
            <a:off x="35496" y="182250"/>
            <a:ext cx="27363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/>
          <p:nvPr/>
        </p:nvCxnSpPr>
        <p:spPr>
          <a:xfrm>
            <a:off x="179512" y="1556792"/>
            <a:ext cx="446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3532028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32;p28"/>
          <p:cNvSpPr txBox="1"/>
          <p:nvPr/>
        </p:nvSpPr>
        <p:spPr>
          <a:xfrm>
            <a:off x="2504753" y="1179350"/>
            <a:ext cx="30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게임 서비스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7524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444</Words>
  <PresentationFormat>화면 슬라이드 쇼(4:3)</PresentationFormat>
  <Paragraphs>179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</dc:creator>
  <cp:lastModifiedBy>Neo</cp:lastModifiedBy>
  <cp:revision>62</cp:revision>
  <dcterms:modified xsi:type="dcterms:W3CDTF">2018-11-28T13:19:12Z</dcterms:modified>
</cp:coreProperties>
</file>