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7" r:id="rId1"/>
  </p:sldMasterIdLst>
  <p:notesMasterIdLst>
    <p:notesMasterId r:id="rId17"/>
  </p:notesMasterIdLst>
  <p:handoutMasterIdLst>
    <p:handoutMasterId r:id="rId18"/>
  </p:handoutMasterIdLst>
  <p:sldIdLst>
    <p:sldId id="269" r:id="rId2"/>
    <p:sldId id="286" r:id="rId3"/>
    <p:sldId id="270" r:id="rId4"/>
    <p:sldId id="271" r:id="rId5"/>
    <p:sldId id="294" r:id="rId6"/>
    <p:sldId id="273" r:id="rId7"/>
    <p:sldId id="287" r:id="rId8"/>
    <p:sldId id="290" r:id="rId9"/>
    <p:sldId id="288" r:id="rId10"/>
    <p:sldId id="289" r:id="rId11"/>
    <p:sldId id="296" r:id="rId12"/>
    <p:sldId id="292" r:id="rId13"/>
    <p:sldId id="297" r:id="rId14"/>
    <p:sldId id="293" r:id="rId15"/>
    <p:sldId id="285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AE2"/>
    <a:srgbClr val="FDF6CF"/>
    <a:srgbClr val="4D7731"/>
    <a:srgbClr val="343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246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079DC-3757-45C1-8677-14947607166D}" type="datetimeFigureOut">
              <a:rPr lang="ru-RU" smtClean="0"/>
              <a:t>29.08.2020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AC85A-AD5E-4039-9EA9-4F2361925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566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FCE20-F769-46C5-8630-B87849951177}" type="datetimeFigureOut">
              <a:rPr lang="ru-RU" smtClean="0"/>
              <a:t>29.08.2020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023EC-3473-4BC3-AF36-218E36901B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75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023EC-3473-4BC3-AF36-218E36901BE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97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023EC-3473-4BC3-AF36-218E36901BE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483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023EC-3473-4BC3-AF36-218E36901BE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032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023EC-3473-4BC3-AF36-218E36901BE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943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E023EC-3473-4BC3-AF36-218E36901BE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177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023EC-3473-4BC3-AF36-218E36901BE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07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139C-F52E-4E68-879F-463880981300}" type="datetime1">
              <a:rPr lang="ru-RU" smtClean="0"/>
              <a:t>29.08.2020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976-E961-47FB-A68D-71692BAF82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9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7862-B583-492F-8465-47E306D20BAF}" type="datetime1">
              <a:rPr lang="ru-RU" smtClean="0"/>
              <a:t>29.08.2020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976-E961-47FB-A68D-71692BAF8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89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E109-967E-4531-9879-F2E26DB3E482}" type="datetime1">
              <a:rPr lang="ru-RU" smtClean="0"/>
              <a:t>29.08.2020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976-E961-47FB-A68D-71692BAF8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97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80F-E10C-48D2-8746-6AEB0C37E8B7}" type="datetime1">
              <a:rPr lang="ru-RU" smtClean="0"/>
              <a:t>29.08.2020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aseline="0">
                <a:solidFill>
                  <a:schemeClr val="tx1"/>
                </a:solidFill>
              </a:defRPr>
            </a:lvl1pPr>
          </a:lstStyle>
          <a:p>
            <a:fld id="{6FE6C976-E961-47FB-A68D-71692BAF829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596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9109-DEE2-4194-80B8-A453C156E201}" type="datetime1">
              <a:rPr lang="ru-RU" smtClean="0"/>
              <a:t>29.08.2020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976-E961-47FB-A68D-71692BAF82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30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4163-8FD8-45E3-B7E9-37627F288D6F}" type="datetime1">
              <a:rPr lang="ru-RU" smtClean="0"/>
              <a:t>29.08.2020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976-E961-47FB-A68D-71692BAF8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33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D2FD-F97D-4096-8D4A-191167C4DCF9}" type="datetime1">
              <a:rPr lang="ru-RU" smtClean="0"/>
              <a:t>29.08.2020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976-E961-47FB-A68D-71692BAF82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06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935DB-9062-47FD-B456-32875FD6A368}" type="datetime1">
              <a:rPr lang="ru-RU" smtClean="0"/>
              <a:t>29.08.2020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976-E961-47FB-A68D-71692BAF829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569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ADEE-938A-4B35-A1CF-087877D6B704}" type="datetime1">
              <a:rPr lang="ru-RU" smtClean="0"/>
              <a:t>29.08.2020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aseline="0">
                <a:solidFill>
                  <a:schemeClr val="tx1"/>
                </a:solidFill>
              </a:defRPr>
            </a:lvl1pPr>
          </a:lstStyle>
          <a:p>
            <a:fld id="{6FE6C976-E961-47FB-A68D-71692BAF829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4388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E64-8F1D-4A51-94BC-8B46A887BF97}" type="datetime1">
              <a:rPr lang="ru-RU" smtClean="0"/>
              <a:t>29.08.2020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976-E961-47FB-A68D-71692BAF82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0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C067-2DC3-4F8C-B810-357B2361731D}" type="datetime1">
              <a:rPr lang="ru-RU" smtClean="0"/>
              <a:t>29.08.2020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976-E961-47FB-A68D-71692BAF82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89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B109-65D3-4FD8-BBA8-7B6B765DADD9}" type="datetime1">
              <a:rPr lang="ru-RU" smtClean="0"/>
              <a:t>29.08.2020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6C976-E961-47FB-A68D-71692BAF829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77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116633"/>
            <a:ext cx="6336704" cy="1301005"/>
          </a:xfrm>
        </p:spPr>
        <p:txBody>
          <a:bodyPr>
            <a:norm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240610"/>
            <a:ext cx="7471695" cy="1268435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1400" dirty="0">
                <a:cs typeface="Times New Roman" pitchFamily="18" charset="0"/>
              </a:rPr>
              <a:t>МИНИСТЕРСТВО НАУКИ </a:t>
            </a:r>
            <a:r>
              <a:rPr lang="ru-RU" sz="1400" dirty="0" smtClean="0">
                <a:cs typeface="Times New Roman" pitchFamily="18" charset="0"/>
              </a:rPr>
              <a:t>И ВЫСШЕГО  ОБРАЗОВАНИЯ РОССИЙСКОЙ ФЕДЕРАЦИИ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1400" dirty="0" smtClean="0">
                <a:cs typeface="Times New Roman" pitchFamily="18" charset="0"/>
              </a:rPr>
              <a:t>Федеральное </a:t>
            </a:r>
            <a:r>
              <a:rPr lang="ru-RU" sz="1400" dirty="0">
                <a:cs typeface="Times New Roman" pitchFamily="18" charset="0"/>
              </a:rPr>
              <a:t>государственное бюджетное </a:t>
            </a:r>
            <a:r>
              <a:rPr lang="ru-RU" sz="1400" dirty="0" smtClean="0">
                <a:cs typeface="Times New Roman" pitchFamily="18" charset="0"/>
              </a:rPr>
              <a:t>образовательное учреждение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1400" dirty="0" smtClean="0">
                <a:cs typeface="Times New Roman" pitchFamily="18" charset="0"/>
              </a:rPr>
              <a:t>высшего образования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1400" dirty="0" smtClean="0">
                <a:cs typeface="Times New Roman" pitchFamily="18" charset="0"/>
              </a:rPr>
              <a:t>«КАЗАНСКИЙ </a:t>
            </a:r>
            <a:r>
              <a:rPr lang="ru-RU" sz="1400" dirty="0">
                <a:cs typeface="Times New Roman" pitchFamily="18" charset="0"/>
              </a:rPr>
              <a:t>ГОСУДАРСТВЕННЫЙ ЭНЕРГЕТИЧЕСКИЙ УНИВЕРСИТЕТ</a:t>
            </a:r>
            <a:r>
              <a:rPr lang="ru-RU" sz="1400" dirty="0" smtClean="0">
                <a:cs typeface="Times New Roman" pitchFamily="18" charset="0"/>
              </a:rPr>
              <a:t>»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1400" dirty="0" smtClean="0">
                <a:cs typeface="Times New Roman" pitchFamily="18" charset="0"/>
              </a:rPr>
              <a:t>(ФГБОУ ВО «КГЭУ»)</a:t>
            </a:r>
            <a:endParaRPr lang="ru-RU" sz="1400" dirty="0"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534" y="1861534"/>
            <a:ext cx="83462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3434F8"/>
                </a:solidFill>
                <a:cs typeface="Times New Roman" pitchFamily="18" charset="0"/>
              </a:rPr>
              <a:t>Разработка </a:t>
            </a:r>
            <a:r>
              <a:rPr lang="ru-RU" sz="2800" dirty="0">
                <a:solidFill>
                  <a:srgbClr val="3434F8"/>
                </a:solidFill>
                <a:cs typeface="Times New Roman" pitchFamily="18" charset="0"/>
              </a:rPr>
              <a:t>программного обеспечения для </a:t>
            </a:r>
            <a:r>
              <a:rPr lang="ru-RU" sz="2800" dirty="0" smtClean="0">
                <a:solidFill>
                  <a:srgbClr val="3434F8"/>
                </a:solidFill>
                <a:cs typeface="Times New Roman" pitchFamily="18" charset="0"/>
              </a:rPr>
              <a:t>автоматизации производственного (технологического) процесса</a:t>
            </a:r>
            <a:endParaRPr lang="ru-RU" sz="2800" dirty="0">
              <a:solidFill>
                <a:srgbClr val="3434F8"/>
              </a:solidFill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42884" y="4509120"/>
            <a:ext cx="53612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cs typeface="Times New Roman" pitchFamily="18" charset="0"/>
              </a:rPr>
              <a:t>Выполнил: Ситдиков Эмиль </a:t>
            </a:r>
            <a:r>
              <a:rPr lang="ru-RU" sz="2000" dirty="0" err="1" smtClean="0">
                <a:cs typeface="Times New Roman" pitchFamily="18" charset="0"/>
              </a:rPr>
              <a:t>Ильнурович</a:t>
            </a:r>
            <a:endParaRPr lang="ru-RU" sz="2000" dirty="0" smtClean="0">
              <a:cs typeface="Times New Roman" pitchFamily="18" charset="0"/>
            </a:endParaRPr>
          </a:p>
          <a:p>
            <a:r>
              <a:rPr lang="ru-RU" sz="2000" dirty="0" smtClean="0">
                <a:cs typeface="Times New Roman" pitchFamily="18" charset="0"/>
              </a:rPr>
              <a:t>Группа: ПОВТ-1-17</a:t>
            </a:r>
            <a:endParaRPr lang="ru-RU" sz="2000" dirty="0">
              <a:cs typeface="Times New Roman" pitchFamily="18" charset="0"/>
            </a:endParaRPr>
          </a:p>
          <a:p>
            <a:r>
              <a:rPr lang="ru-RU" sz="2000" dirty="0" smtClean="0">
                <a:cs typeface="Times New Roman" pitchFamily="18" charset="0"/>
              </a:rPr>
              <a:t>Руководитель практики доц</a:t>
            </a:r>
            <a:r>
              <a:rPr lang="ru-RU" sz="2000" dirty="0">
                <a:cs typeface="Times New Roman" pitchFamily="18" charset="0"/>
              </a:rPr>
              <a:t>. Халидов  </a:t>
            </a:r>
            <a:r>
              <a:rPr lang="ru-RU" sz="2000" dirty="0" smtClean="0">
                <a:cs typeface="Times New Roman" pitchFamily="18" charset="0"/>
              </a:rPr>
              <a:t>А.А.</a:t>
            </a:r>
            <a:endParaRPr lang="ru-RU" sz="2000" dirty="0"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527882" y="5877272"/>
            <a:ext cx="2376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000" dirty="0" smtClean="0">
                <a:solidFill>
                  <a:prstClr val="black"/>
                </a:solidFill>
                <a:cs typeface="Times New Roman" pitchFamily="18" charset="0"/>
              </a:rPr>
              <a:t>Казань - 2020</a:t>
            </a:r>
            <a:endParaRPr lang="ru-RU" sz="2000" dirty="0">
              <a:solidFill>
                <a:prstClr val="black"/>
              </a:solidFill>
              <a:cs typeface="Times New Roman" pitchFamily="18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542884" y="524267"/>
            <a:ext cx="611529" cy="705971"/>
            <a:chOff x="1092083" y="447561"/>
            <a:chExt cx="593788" cy="783051"/>
          </a:xfrm>
        </p:grpSpPr>
        <p:graphicFrame>
          <p:nvGraphicFramePr>
            <p:cNvPr id="11" name="Объект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2812688"/>
                </p:ext>
              </p:extLst>
            </p:nvPr>
          </p:nvGraphicFramePr>
          <p:xfrm>
            <a:off x="1146270" y="447561"/>
            <a:ext cx="457185" cy="460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5" r:id="rId4" imgW="2006600" imgH="1854200" progId="MSDraw">
                    <p:embed/>
                  </p:oleObj>
                </mc:Choice>
                <mc:Fallback>
                  <p:oleObj r:id="rId4" imgW="2006600" imgH="1854200" progId="MSDraw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270" y="447561"/>
                          <a:ext cx="457185" cy="4602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1092083" y="889231"/>
              <a:ext cx="593788" cy="341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spc="100" dirty="0">
                  <a:cs typeface="Times New Roman" panose="02020603050405020304" pitchFamily="18" charset="0"/>
                </a:rPr>
                <a:t>КГЭУ</a:t>
              </a:r>
              <a:endParaRPr lang="ru-RU" spc="100" dirty="0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2268808" y="3742906"/>
            <a:ext cx="45997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000" dirty="0" smtClean="0"/>
              <a:t>производственная практика</a:t>
            </a:r>
            <a:endParaRPr lang="ru-RU" sz="20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8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976-E961-47FB-A68D-71692BAF829D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95536" y="260648"/>
            <a:ext cx="78488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600" u="sng">
                <a:solidFill>
                  <a:srgbClr val="3434F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dirty="0"/>
              <a:t>Архитектура ПО (диаграмма развертывания)</a:t>
            </a:r>
          </a:p>
        </p:txBody>
      </p:sp>
      <p:pic>
        <p:nvPicPr>
          <p:cNvPr id="5122" name="Picture 2" descr="юмл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0768"/>
            <a:ext cx="512298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5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9218" y="258078"/>
            <a:ext cx="5095062" cy="452432"/>
          </a:xfr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ru-RU" sz="2600" u="sng" dirty="0">
                <a:solidFill>
                  <a:srgbClr val="3434F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Выбор средств разработки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976-E961-47FB-A68D-71692BAF829D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987824" y="3961829"/>
            <a:ext cx="597666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onsolas" panose="020B0609020204030204" pitchFamily="49" charset="0"/>
                <a:ea typeface="Calibri" panose="020F0502020204030204" pitchFamily="34" charset="0"/>
              </a:rPr>
              <a:t>IDE 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ru-RU" sz="2000" dirty="0" err="1">
                <a:latin typeface="Consolas" panose="020B0609020204030204" pitchFamily="49" charset="0"/>
                <a:ea typeface="Calibri" panose="020F0502020204030204" pitchFamily="34" charset="0"/>
              </a:rPr>
              <a:t>integrated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  <a:ea typeface="Calibri" panose="020F0502020204030204" pitchFamily="34" charset="0"/>
              </a:rPr>
              <a:t>development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ru-RU" sz="2000" dirty="0" err="1" smtClean="0">
                <a:latin typeface="Consolas" panose="020B0609020204030204" pitchFamily="49" charset="0"/>
                <a:ea typeface="Calibri" panose="020F0502020204030204" pitchFamily="34" charset="0"/>
              </a:rPr>
              <a:t>environment</a:t>
            </a:r>
            <a:r>
              <a:rPr lang="ru-RU" sz="2000" dirty="0" smtClean="0">
                <a:latin typeface="Consolas" panose="020B0609020204030204" pitchFamily="49" charset="0"/>
                <a:ea typeface="Calibri" panose="020F0502020204030204" pitchFamily="34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ru-RU" sz="2000" dirty="0" smtClean="0">
                <a:latin typeface="Consolas" panose="020B0609020204030204" pitchFamily="49" charset="0"/>
                <a:ea typeface="Calibri" panose="020F0502020204030204" pitchFamily="34" charset="0"/>
              </a:rPr>
              <a:t> -интегрированная 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</a:rPr>
              <a:t>среда разработки) </a:t>
            </a:r>
            <a:r>
              <a:rPr lang="ru-RU" sz="2000" dirty="0" smtClean="0">
                <a:latin typeface="Consolas" panose="020B0609020204030204" pitchFamily="49" charset="0"/>
                <a:ea typeface="Calibri" panose="020F0502020204030204" pitchFamily="34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ru-RU" sz="2200" u="sng" dirty="0" err="1">
                <a:solidFill>
                  <a:srgbClr val="3434F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2200" u="sng" dirty="0">
                <a:solidFill>
                  <a:srgbClr val="3434F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u="sng" dirty="0" err="1" smtClean="0">
                <a:solidFill>
                  <a:srgbClr val="3434F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endParaRPr lang="ru-RU" sz="2200" u="sng" dirty="0">
              <a:solidFill>
                <a:srgbClr val="3434F8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956107" y="1201407"/>
            <a:ext cx="51603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latin typeface="Consolas" panose="020B0609020204030204" pitchFamily="49" charset="0"/>
              </a:rPr>
              <a:t>Система </a:t>
            </a:r>
            <a:r>
              <a:rPr lang="ru-RU" sz="2200" dirty="0">
                <a:latin typeface="Consolas" panose="020B0609020204030204" pitchFamily="49" charset="0"/>
              </a:rPr>
              <a:t>управления базами </a:t>
            </a:r>
            <a:r>
              <a:rPr lang="ru-RU" sz="2200" dirty="0" smtClean="0">
                <a:latin typeface="Consolas" panose="020B0609020204030204" pitchFamily="49" charset="0"/>
              </a:rPr>
              <a:t>данных</a:t>
            </a:r>
            <a:r>
              <a:rPr lang="ru-RU" sz="2200" u="sng" dirty="0" smtClean="0">
                <a:latin typeface="Consolas" panose="020B0609020204030204" pitchFamily="49" charset="0"/>
              </a:rPr>
              <a:t/>
            </a:r>
            <a:br>
              <a:rPr lang="ru-RU" sz="2200" u="sng" dirty="0" smtClean="0">
                <a:latin typeface="Consolas" panose="020B0609020204030204" pitchFamily="49" charset="0"/>
              </a:rPr>
            </a:br>
            <a:r>
              <a:rPr lang="ru-RU" sz="2200" u="sng" dirty="0">
                <a:solidFill>
                  <a:srgbClr val="3434F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 SQL </a:t>
            </a:r>
            <a:r>
              <a:rPr lang="ru-RU" sz="2200" u="sng" dirty="0" err="1" smtClean="0">
                <a:solidFill>
                  <a:srgbClr val="3434F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ru-RU" sz="2200" u="sng" dirty="0">
              <a:solidFill>
                <a:srgbClr val="3434F8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956107" y="5455451"/>
            <a:ext cx="40324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Consolas" panose="020B0609020204030204" pitchFamily="49" charset="0"/>
              </a:rPr>
              <a:t>Язык программирования </a:t>
            </a:r>
            <a:r>
              <a:rPr lang="en-US" sz="2200" u="sng" dirty="0" smtClean="0">
                <a:solidFill>
                  <a:srgbClr val="3434F8"/>
                </a:solidFill>
                <a:latin typeface="Consolas" panose="020B0609020204030204" pitchFamily="49" charset="0"/>
              </a:rPr>
              <a:t>C</a:t>
            </a:r>
            <a:r>
              <a:rPr lang="en-US" sz="2200" u="sng" dirty="0">
                <a:solidFill>
                  <a:srgbClr val="3434F8"/>
                </a:solidFill>
                <a:latin typeface="Consolas" panose="020B0609020204030204" pitchFamily="49" charset="0"/>
              </a:rPr>
              <a:t>#</a:t>
            </a:r>
            <a:endParaRPr lang="ru-RU" sz="2200" u="sng" dirty="0">
              <a:solidFill>
                <a:srgbClr val="3434F8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0" y="3966191"/>
            <a:ext cx="2301348" cy="1045196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58" y="5474985"/>
            <a:ext cx="1044170" cy="104417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3" y="987412"/>
            <a:ext cx="1260000" cy="102282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0" y="2470735"/>
            <a:ext cx="1851302" cy="1038996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2987824" y="2401735"/>
            <a:ext cx="53404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Consolas" panose="020B0609020204030204" pitchFamily="49" charset="0"/>
                <a:ea typeface="Calibri" panose="020F0502020204030204" pitchFamily="34" charset="0"/>
              </a:rPr>
              <a:t>Фреймворк (программная платформа)</a:t>
            </a:r>
            <a:br>
              <a:rPr lang="ru-RU" sz="2200" dirty="0"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ru-RU" sz="2200" dirty="0">
                <a:latin typeface="Consolas" panose="020B0609020204030204" pitchFamily="49" charset="0"/>
                <a:ea typeface="Calibri" panose="020F0502020204030204" pitchFamily="34" charset="0"/>
              </a:rPr>
              <a:t>для кроссплатформенной </a:t>
            </a:r>
            <a:r>
              <a:rPr lang="en-US" sz="2200" dirty="0" smtClean="0">
                <a:latin typeface="Consolas" panose="020B0609020204030204" pitchFamily="49" charset="0"/>
                <a:ea typeface="Calibri" panose="020F0502020204030204" pitchFamily="34" charset="0"/>
              </a:rPr>
              <a:t/>
            </a:r>
            <a:br>
              <a:rPr lang="en-US" sz="2200" dirty="0" smtClean="0"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ru-RU" sz="2200" dirty="0" smtClean="0">
                <a:latin typeface="Consolas" panose="020B0609020204030204" pitchFamily="49" charset="0"/>
                <a:ea typeface="Calibri" panose="020F0502020204030204" pitchFamily="34" charset="0"/>
              </a:rPr>
              <a:t>веб </a:t>
            </a:r>
            <a:r>
              <a:rPr lang="ru-RU" sz="2200" dirty="0">
                <a:latin typeface="Consolas" panose="020B0609020204030204" pitchFamily="49" charset="0"/>
                <a:ea typeface="Calibri" panose="020F0502020204030204" pitchFamily="34" charset="0"/>
              </a:rPr>
              <a:t>разработки </a:t>
            </a:r>
            <a:r>
              <a:rPr lang="en-US" sz="2200" u="sng" dirty="0" smtClean="0">
                <a:solidFill>
                  <a:srgbClr val="3434F8"/>
                </a:solidFill>
                <a:latin typeface="Consolas" panose="020B0609020204030204" pitchFamily="49" charset="0"/>
              </a:rPr>
              <a:t>ASP.</a:t>
            </a:r>
            <a:r>
              <a:rPr lang="ru-RU" sz="2200" u="sng" dirty="0" smtClean="0">
                <a:solidFill>
                  <a:srgbClr val="3434F8"/>
                </a:solidFill>
                <a:latin typeface="Consolas" panose="020B0609020204030204" pitchFamily="49" charset="0"/>
              </a:rPr>
              <a:t>NET </a:t>
            </a:r>
            <a:r>
              <a:rPr lang="en-US" sz="2200" u="sng" dirty="0" smtClean="0">
                <a:solidFill>
                  <a:srgbClr val="3434F8"/>
                </a:solidFill>
                <a:latin typeface="Consolas" panose="020B0609020204030204" pitchFamily="49" charset="0"/>
              </a:rPr>
              <a:t>Core 2</a:t>
            </a:r>
            <a:endParaRPr lang="ru-RU" sz="2200" u="sng" dirty="0">
              <a:solidFill>
                <a:srgbClr val="3434F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976-E961-47FB-A68D-71692BAF829D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99592" y="260648"/>
            <a:ext cx="720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600" u="sng">
                <a:solidFill>
                  <a:srgbClr val="3434F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dirty="0"/>
              <a:t>Тестирование ПО</a:t>
            </a:r>
          </a:p>
        </p:txBody>
      </p:sp>
      <p:pic>
        <p:nvPicPr>
          <p:cNvPr id="7170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11148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4768115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Главная форма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59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E6C976-E961-47FB-A68D-71692BAF829D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99592" y="260648"/>
            <a:ext cx="720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600" u="sng">
                <a:solidFill>
                  <a:srgbClr val="3434F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600" b="0" i="0" u="sng" strike="noStrike" kern="1200" cap="none" spc="0" normalizeH="0" baseline="0" noProof="0" dirty="0">
                <a:ln>
                  <a:noFill/>
                </a:ln>
                <a:solidFill>
                  <a:srgbClr val="3434F8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Тестирование ПО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5446365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prstClr val="black"/>
                </a:solidFill>
                <a:latin typeface="Calibri" panose="020F0502020204030204"/>
              </a:rPr>
              <a:t>Одна из двух побочных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форм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4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39294"/>
            <a:ext cx="7344816" cy="413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2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976-E961-47FB-A68D-71692BAF829D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07504" y="332656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600" u="sng">
                <a:solidFill>
                  <a:srgbClr val="3434F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dirty="0"/>
              <a:t>Технико-экономическое обоснование разработки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23528" y="1592506"/>
            <a:ext cx="8496944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ts val="1200"/>
              </a:spcBef>
              <a:spcAft>
                <a:spcPts val="1200"/>
              </a:spcAft>
              <a:buClrTx/>
              <a:buSzTx/>
              <a:buAutoNum type="arabicPeriod"/>
              <a:tabLst/>
            </a:pPr>
            <a:r>
              <a:rPr lang="ru-RU" sz="2200" dirty="0">
                <a:ea typeface="Times New Roman" pitchFamily="18" charset="0"/>
                <a:cs typeface="Arial" pitchFamily="34" charset="0"/>
              </a:rPr>
              <a:t>Стоимость разработки программного </a:t>
            </a:r>
            <a:r>
              <a:rPr lang="ru-RU" sz="2200" dirty="0" smtClean="0">
                <a:ea typeface="Times New Roman" pitchFamily="18" charset="0"/>
                <a:cs typeface="Arial" pitchFamily="34" charset="0"/>
              </a:rPr>
              <a:t>обеспечения: </a:t>
            </a:r>
            <a:r>
              <a:rPr lang="ru-RU" sz="2200" dirty="0">
                <a:solidFill>
                  <a:srgbClr val="3434F8"/>
                </a:solidFill>
                <a:ea typeface="Times New Roman" pitchFamily="18" charset="0"/>
                <a:cs typeface="Arial" pitchFamily="34" charset="0"/>
              </a:rPr>
              <a:t>1</a:t>
            </a:r>
            <a:r>
              <a:rPr lang="ru-RU" sz="2200" dirty="0" smtClean="0">
                <a:solidFill>
                  <a:srgbClr val="3434F8"/>
                </a:solidFill>
                <a:ea typeface="Times New Roman" pitchFamily="18" charset="0"/>
                <a:cs typeface="Arial" pitchFamily="34" charset="0"/>
              </a:rPr>
              <a:t>0</a:t>
            </a:r>
            <a:r>
              <a:rPr lang="ru-RU" sz="22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>
                <a:ea typeface="Times New Roman" pitchFamily="18" charset="0"/>
                <a:cs typeface="Arial" pitchFamily="34" charset="0"/>
              </a:rPr>
              <a:t>тыс. руб.</a:t>
            </a:r>
          </a:p>
          <a:p>
            <a:pPr eaLnBrk="0" fontAlgn="base" hangingPunct="0"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ru-RU" sz="2200" dirty="0">
                <a:ea typeface="Times New Roman" pitchFamily="18" charset="0"/>
                <a:cs typeface="Arial" pitchFamily="34" charset="0"/>
              </a:rPr>
              <a:t>Сумма экономии за год  (при использовании программного </a:t>
            </a:r>
            <a:r>
              <a:rPr lang="ru-RU" sz="2200" dirty="0" smtClean="0">
                <a:ea typeface="Times New Roman" pitchFamily="18" charset="0"/>
                <a:cs typeface="Arial" pitchFamily="34" charset="0"/>
              </a:rPr>
              <a:t>обеспечения): </a:t>
            </a:r>
            <a:r>
              <a:rPr lang="ru-RU" sz="2200" dirty="0" smtClean="0">
                <a:solidFill>
                  <a:srgbClr val="3434F8"/>
                </a:solidFill>
                <a:ea typeface="Times New Roman" pitchFamily="18" charset="0"/>
                <a:cs typeface="Arial" pitchFamily="34" charset="0"/>
              </a:rPr>
              <a:t>35,7</a:t>
            </a:r>
            <a:r>
              <a:rPr lang="ru-RU" sz="22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>
                <a:ea typeface="Times New Roman" pitchFamily="18" charset="0"/>
                <a:cs typeface="Arial" pitchFamily="34" charset="0"/>
              </a:rPr>
              <a:t>тыс. руб.</a:t>
            </a:r>
          </a:p>
          <a:p>
            <a:pPr eaLnBrk="0" fontAlgn="base" hangingPunct="0"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ru-RU" sz="2200" dirty="0">
                <a:ea typeface="Times New Roman" pitchFamily="18" charset="0"/>
                <a:cs typeface="Arial" pitchFamily="34" charset="0"/>
              </a:rPr>
              <a:t>Коэффициент</a:t>
            </a:r>
            <a:r>
              <a:rPr lang="en-US" sz="2200" dirty="0"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>
                <a:ea typeface="Times New Roman" pitchFamily="18" charset="0"/>
                <a:cs typeface="Arial" pitchFamily="34" charset="0"/>
              </a:rPr>
              <a:t>эффективности: </a:t>
            </a:r>
            <a:r>
              <a:rPr lang="ru-RU" sz="2200" dirty="0" smtClean="0">
                <a:solidFill>
                  <a:srgbClr val="3434F8"/>
                </a:solidFill>
                <a:ea typeface="Times New Roman" pitchFamily="18" charset="0"/>
                <a:cs typeface="Arial" pitchFamily="34" charset="0"/>
              </a:rPr>
              <a:t>3,57 </a:t>
            </a:r>
            <a:r>
              <a:rPr lang="ru-RU" sz="22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>
                <a:ea typeface="Times New Roman" pitchFamily="18" charset="0"/>
                <a:cs typeface="Arial" pitchFamily="34" charset="0"/>
              </a:rPr>
              <a:t/>
            </a:r>
            <a:br>
              <a:rPr lang="ru-RU" sz="2200" dirty="0">
                <a:ea typeface="Times New Roman" pitchFamily="18" charset="0"/>
                <a:cs typeface="Arial" pitchFamily="34" charset="0"/>
              </a:rPr>
            </a:br>
            <a:r>
              <a:rPr lang="ru-RU" sz="2200" dirty="0">
                <a:ea typeface="Times New Roman" pitchFamily="18" charset="0"/>
                <a:cs typeface="Arial" pitchFamily="34" charset="0"/>
              </a:rPr>
              <a:t>(количество рублей прибыли на каждый рубль, вложенный в разработку программы).</a:t>
            </a:r>
          </a:p>
          <a:p>
            <a:pPr lvl="0" fontAlgn="base">
              <a:spcBef>
                <a:spcPts val="1200"/>
              </a:spcBef>
              <a:spcAft>
                <a:spcPts val="1200"/>
              </a:spcAft>
            </a:pPr>
            <a:r>
              <a:rPr lang="ru-RU" sz="2200" dirty="0">
                <a:ea typeface="Times New Roman" pitchFamily="18" charset="0"/>
                <a:cs typeface="Arial" pitchFamily="34" charset="0"/>
              </a:rPr>
              <a:t>4.</a:t>
            </a:r>
            <a:r>
              <a:rPr lang="en-US" sz="2200" dirty="0"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>
                <a:ea typeface="Times New Roman" pitchFamily="18" charset="0"/>
                <a:cs typeface="Arial" pitchFamily="34" charset="0"/>
              </a:rPr>
              <a:t>Срок окупаемости</a:t>
            </a:r>
            <a:r>
              <a:rPr lang="en-US" sz="2200" dirty="0">
                <a:ea typeface="Times New Roman" pitchFamily="18" charset="0"/>
                <a:cs typeface="Arial" pitchFamily="34" charset="0"/>
              </a:rPr>
              <a:t>:</a:t>
            </a:r>
            <a:r>
              <a:rPr lang="ru-RU" sz="2200" dirty="0"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 smtClean="0">
                <a:solidFill>
                  <a:srgbClr val="3434F8"/>
                </a:solidFill>
                <a:ea typeface="Times New Roman" pitchFamily="18" charset="0"/>
                <a:cs typeface="Arial" pitchFamily="34" charset="0"/>
              </a:rPr>
              <a:t>4</a:t>
            </a:r>
            <a:r>
              <a:rPr lang="ru-RU" sz="22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>
                <a:ea typeface="Times New Roman" pitchFamily="18" charset="0"/>
                <a:cs typeface="Arial" pitchFamily="34" charset="0"/>
              </a:rPr>
              <a:t>месяца.</a:t>
            </a:r>
          </a:p>
        </p:txBody>
      </p:sp>
    </p:spTree>
    <p:extLst>
      <p:ext uri="{BB962C8B-B14F-4D97-AF65-F5344CB8AC3E}">
        <p14:creationId xmlns:p14="http://schemas.microsoft.com/office/powerpoint/2010/main" val="49668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9872" y="491457"/>
            <a:ext cx="2731132" cy="452432"/>
          </a:xfr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ru-RU" sz="2600" u="sng" dirty="0">
                <a:solidFill>
                  <a:srgbClr val="3434F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Заключение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976-E961-47FB-A68D-71692BAF829D}" type="slidenum">
              <a:rPr lang="ru-RU" sz="1800" smtClean="0">
                <a:solidFill>
                  <a:schemeClr val="tx1"/>
                </a:solidFill>
              </a:rPr>
              <a:pPr/>
              <a:t>15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187624" y="1340768"/>
            <a:ext cx="6768752" cy="4392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200" dirty="0">
                <a:cs typeface="Times New Roman" panose="02020603050405020304" pitchFamily="18" charset="0"/>
              </a:rPr>
              <a:t>В ходе работы были выполнены следующие задачи: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ru-RU" sz="2200" dirty="0"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cs typeface="Times New Roman" panose="02020603050405020304" pitchFamily="18" charset="0"/>
              </a:rPr>
              <a:t>Изучен </a:t>
            </a:r>
            <a:r>
              <a:rPr lang="ru-RU" sz="2200" dirty="0">
                <a:cs typeface="Times New Roman" panose="02020603050405020304" pitchFamily="18" charset="0"/>
              </a:rPr>
              <a:t>процесс функционирования </a:t>
            </a:r>
            <a:r>
              <a:rPr lang="ru-RU" sz="2200" dirty="0" smtClean="0">
                <a:cs typeface="Times New Roman" panose="02020603050405020304" pitchFamily="18" charset="0"/>
              </a:rPr>
              <a:t>больницы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ru-RU" sz="2200" dirty="0"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cs typeface="Times New Roman" panose="02020603050405020304" pitchFamily="18" charset="0"/>
              </a:rPr>
              <a:t>Определены требования к программному обеспечению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ru-RU" sz="2200" dirty="0" smtClean="0">
                <a:cs typeface="Times New Roman" panose="02020603050405020304" pitchFamily="18" charset="0"/>
              </a:rPr>
              <a:t> Разработана модель программного обеспечения с помощью унифицированного языка моделирования UML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ru-RU" sz="2200" dirty="0" smtClean="0">
                <a:cs typeface="Times New Roman" panose="02020603050405020304" pitchFamily="18" charset="0"/>
              </a:rPr>
              <a:t> Разработано </a:t>
            </a:r>
            <a:r>
              <a:rPr lang="ru-RU" sz="2200" dirty="0">
                <a:cs typeface="Times New Roman" panose="02020603050405020304" pitchFamily="18" charset="0"/>
              </a:rPr>
              <a:t>приложение, обеспечивающие удобное и эффективное управление стационарным лечением</a:t>
            </a:r>
            <a:endParaRPr lang="ru-RU" sz="2200" dirty="0" smtClean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sz="2200" dirty="0">
              <a:solidFill>
                <a:schemeClr val="accent6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sz="2200" dirty="0" smtClean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sz="2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ru-RU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42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011315"/>
            <a:ext cx="8229600" cy="648072"/>
          </a:xfrm>
        </p:spPr>
        <p:txBody>
          <a:bodyPr>
            <a:noAutofit/>
          </a:bodyPr>
          <a:lstStyle/>
          <a:p>
            <a:r>
              <a:rPr lang="ru-RU" sz="2200" dirty="0" smtClean="0">
                <a:latin typeface="+mn-lt"/>
                <a:cs typeface="Times New Roman" panose="02020603050405020304" pitchFamily="18" charset="0"/>
              </a:rPr>
              <a:t>Объектом исследования являются  производственные (технологические) процессы на предприятии «Учалинская </a:t>
            </a:r>
            <a:r>
              <a:rPr lang="ru-RU" sz="2200" dirty="0">
                <a:latin typeface="+mn-lt"/>
                <a:cs typeface="Times New Roman" panose="02020603050405020304" pitchFamily="18" charset="0"/>
              </a:rPr>
              <a:t>центральная городская </a:t>
            </a:r>
            <a:r>
              <a:rPr lang="ru-RU" sz="2200" dirty="0" smtClean="0">
                <a:latin typeface="+mn-lt"/>
                <a:cs typeface="Times New Roman" panose="02020603050405020304" pitchFamily="18" charset="0"/>
              </a:rPr>
              <a:t>больница»</a:t>
            </a:r>
            <a:endParaRPr lang="ru-RU" sz="22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976-E961-47FB-A68D-71692BAF829D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763688" y="217152"/>
            <a:ext cx="53499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u="sng" dirty="0" smtClean="0">
                <a:solidFill>
                  <a:srgbClr val="3434F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Объект исследования</a:t>
            </a:r>
            <a:endParaRPr lang="ru-RU" sz="2600" u="sng" dirty="0">
              <a:solidFill>
                <a:srgbClr val="3434F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3688" y="2852936"/>
            <a:ext cx="53499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600" u="sng">
                <a:solidFill>
                  <a:srgbClr val="3434F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dirty="0"/>
              <a:t>Предмет исследования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95536" y="3613956"/>
            <a:ext cx="7560498" cy="9557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00" dirty="0">
                <a:latin typeface="+mn-lt"/>
                <a:cs typeface="Times New Roman" panose="02020603050405020304" pitchFamily="18" charset="0"/>
              </a:rPr>
              <a:t>Предметом исследования является автоматизация </a:t>
            </a:r>
            <a:r>
              <a:rPr lang="ru-RU" sz="2200" dirty="0" smtClean="0">
                <a:latin typeface="+mn-lt"/>
                <a:cs typeface="Times New Roman" panose="02020603050405020304" pitchFamily="18" charset="0"/>
              </a:rPr>
              <a:t>производственного (технологического) процесса </a:t>
            </a:r>
            <a:br>
              <a:rPr lang="ru-RU" sz="2200" dirty="0" smtClean="0">
                <a:latin typeface="+mn-lt"/>
                <a:cs typeface="Times New Roman" panose="02020603050405020304" pitchFamily="18" charset="0"/>
              </a:rPr>
            </a:br>
            <a:r>
              <a:rPr lang="ru-RU" sz="2200" dirty="0" smtClean="0">
                <a:latin typeface="+mn-lt"/>
                <a:cs typeface="Times New Roman" panose="02020603050405020304" pitchFamily="18" charset="0"/>
              </a:rPr>
              <a:t>на предприятии.</a:t>
            </a:r>
            <a:endParaRPr lang="ru-RU" sz="22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6561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Работа выполнена по предложению </a:t>
            </a:r>
            <a:r>
              <a:rPr lang="ru-RU" sz="2200" dirty="0">
                <a:latin typeface="+mn-lt"/>
                <a:cs typeface="Times New Roman" panose="02020603050405020304" pitchFamily="18" charset="0"/>
              </a:rPr>
              <a:t>предприятия ГБУЗ РБ Учалинская </a:t>
            </a:r>
            <a:r>
              <a:rPr lang="ru-RU" sz="2200" dirty="0" smtClean="0">
                <a:latin typeface="+mn-lt"/>
                <a:cs typeface="Times New Roman" panose="02020603050405020304" pitchFamily="18" charset="0"/>
              </a:rPr>
              <a:t>ЦГБ.</a:t>
            </a:r>
            <a:r>
              <a:rPr lang="ru-RU" sz="2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ru-RU" sz="2200" dirty="0" smtClean="0">
                <a:latin typeface="+mn-lt"/>
                <a:cs typeface="Times New Roman" panose="02020603050405020304" pitchFamily="18" charset="0"/>
              </a:rPr>
              <a:t>Актуальность работы заключается в том, что бизнес-процесс, автоматизируемый разрабатываемым программным обеспечением, на данный момент является недостаточно эффективным.</a:t>
            </a:r>
            <a:endParaRPr lang="ru-RU" sz="22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976-E961-47FB-A68D-71692BAF829D}" type="slidenum">
              <a:rPr lang="ru-RU" sz="1800" smtClean="0">
                <a:solidFill>
                  <a:schemeClr val="tx1"/>
                </a:solidFill>
              </a:rPr>
              <a:pPr/>
              <a:t>3</a:t>
            </a:fld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285342"/>
            <a:ext cx="53499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600" u="sng">
                <a:solidFill>
                  <a:srgbClr val="3434F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dirty="0"/>
              <a:t>Актуальность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7664" y="3429000"/>
            <a:ext cx="53499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600" u="sng">
                <a:solidFill>
                  <a:srgbClr val="3434F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dirty="0"/>
              <a:t>Цель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95536" y="3981360"/>
            <a:ext cx="8229600" cy="1607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200" dirty="0" smtClean="0">
                <a:latin typeface="+mn-lt"/>
                <a:cs typeface="Times New Roman" panose="02020603050405020304" pitchFamily="18" charset="0"/>
              </a:rPr>
              <a:t>Разработать программное обеспечение, которое упрощает контроль за назначениями пациентам, облегчает работу медперсонала, а также позволяет контролировать количество доступных лекарственных средств. </a:t>
            </a:r>
            <a:endParaRPr lang="ru-RU" sz="22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2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26818" y="486249"/>
            <a:ext cx="2088232" cy="452432"/>
          </a:xfr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ru-RU" sz="2600" u="sng" dirty="0">
                <a:solidFill>
                  <a:srgbClr val="3434F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Задачи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976-E961-47FB-A68D-71692BAF829D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187624" y="1340768"/>
            <a:ext cx="6768752" cy="4392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200" dirty="0" smtClean="0">
                <a:cs typeface="Times New Roman" panose="02020603050405020304" pitchFamily="18" charset="0"/>
              </a:rPr>
              <a:t> </a:t>
            </a:r>
            <a:r>
              <a:rPr lang="ru-RU" sz="2200" dirty="0">
                <a:cs typeface="Times New Roman" panose="02020603050405020304" pitchFamily="18" charset="0"/>
              </a:rPr>
              <a:t>рассмотреть краткую характеристику предприятия и проанализировать информационную систему предприятия;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200" dirty="0" smtClean="0">
                <a:cs typeface="Times New Roman" panose="02020603050405020304" pitchFamily="18" charset="0"/>
              </a:rPr>
              <a:t>провести </a:t>
            </a:r>
            <a:r>
              <a:rPr lang="ru-RU" sz="2200" dirty="0">
                <a:cs typeface="Times New Roman" panose="02020603050405020304" pitchFamily="18" charset="0"/>
              </a:rPr>
              <a:t>функциональный анализ предметной области;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200" dirty="0" smtClean="0">
                <a:cs typeface="Times New Roman" panose="02020603050405020304" pitchFamily="18" charset="0"/>
              </a:rPr>
              <a:t>разработать </a:t>
            </a:r>
            <a:r>
              <a:rPr lang="ru-RU" sz="2200" dirty="0">
                <a:cs typeface="Times New Roman" panose="02020603050405020304" pitchFamily="18" charset="0"/>
              </a:rPr>
              <a:t>архитектуру программного обеспечения;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200" dirty="0" smtClean="0">
                <a:cs typeface="Times New Roman" panose="02020603050405020304" pitchFamily="18" charset="0"/>
              </a:rPr>
              <a:t>разработать </a:t>
            </a:r>
            <a:r>
              <a:rPr lang="ru-RU" sz="2200" dirty="0">
                <a:cs typeface="Times New Roman" panose="02020603050405020304" pitchFamily="18" charset="0"/>
              </a:rPr>
              <a:t>и внедрить решение для повышения эффективности предприятия. </a:t>
            </a:r>
            <a:endParaRPr lang="ru-RU" sz="2200" i="1" dirty="0" smtClean="0">
              <a:solidFill>
                <a:srgbClr val="4D773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ru-RU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15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976-E961-47FB-A68D-71692BAF829D}" type="slidenum">
              <a:rPr lang="ru-RU" sz="1200" b="1" smtClean="0"/>
              <a:pPr/>
              <a:t>5</a:t>
            </a:fld>
            <a:endParaRPr lang="ru-RU" sz="1200" b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99592" y="116632"/>
            <a:ext cx="7200800" cy="6156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u="sng" dirty="0" smtClean="0">
                <a:solidFill>
                  <a:srgbClr val="3434F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Функциональная модель предметной области</a:t>
            </a:r>
            <a:endParaRPr lang="ru-RU" sz="2400" u="sng" dirty="0">
              <a:solidFill>
                <a:srgbClr val="3434F8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2050" name="Picture 2" descr="Untitled Diagram (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1" y="2204864"/>
            <a:ext cx="9029359" cy="288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5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86249"/>
            <a:ext cx="7200800" cy="452432"/>
          </a:xfr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ru-RU" sz="2600" u="sng" dirty="0">
                <a:solidFill>
                  <a:srgbClr val="3434F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Формирование требований к ПО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976-E961-47FB-A68D-71692BAF829D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187624" y="1340768"/>
            <a:ext cx="6768752" cy="4392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200" dirty="0">
                <a:cs typeface="Times New Roman" panose="02020603050405020304" pitchFamily="18" charset="0"/>
              </a:rPr>
              <a:t>Разрабатываемое программное обеспечение должно </a:t>
            </a:r>
            <a:r>
              <a:rPr lang="ru-RU" sz="2200" dirty="0" smtClean="0">
                <a:cs typeface="Times New Roman" panose="02020603050405020304" pitchFamily="18" charset="0"/>
              </a:rPr>
              <a:t>выполнять следующие функции: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200" dirty="0" smtClean="0">
                <a:cs typeface="Times New Roman" panose="02020603050405020304" pitchFamily="18" charset="0"/>
              </a:rPr>
              <a:t>1. </a:t>
            </a:r>
            <a:r>
              <a:rPr lang="ru-RU" sz="2200" dirty="0">
                <a:cs typeface="Times New Roman" panose="02020603050405020304" pitchFamily="18" charset="0"/>
              </a:rPr>
              <a:t>Возможность </a:t>
            </a:r>
            <a:r>
              <a:rPr lang="ru-RU" sz="2200" dirty="0" smtClean="0">
                <a:cs typeface="Times New Roman" panose="02020603050405020304" pitchFamily="18" charset="0"/>
              </a:rPr>
              <a:t>учёта </a:t>
            </a:r>
            <a:r>
              <a:rPr lang="ru-RU" sz="2200" dirty="0">
                <a:cs typeface="Times New Roman" panose="02020603050405020304" pitchFamily="18" charset="0"/>
              </a:rPr>
              <a:t>процедур и лекарственных назначений </a:t>
            </a:r>
            <a:endParaRPr lang="ru-RU" sz="2200" dirty="0" smtClean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200" dirty="0">
                <a:cs typeface="Times New Roman" panose="02020603050405020304" pitchFamily="18" charset="0"/>
              </a:rPr>
              <a:t>2. </a:t>
            </a:r>
            <a:r>
              <a:rPr lang="ru-RU" sz="2200" dirty="0" smtClean="0">
                <a:cs typeface="Times New Roman" panose="02020603050405020304" pitchFamily="18" charset="0"/>
              </a:rPr>
              <a:t>Учет </a:t>
            </a:r>
            <a:r>
              <a:rPr lang="ru-RU" sz="2200" dirty="0">
                <a:cs typeface="Times New Roman" panose="02020603050405020304" pitchFamily="18" charset="0"/>
              </a:rPr>
              <a:t>пациентов и свободных мест в палатах </a:t>
            </a:r>
            <a:endParaRPr lang="ru-RU" sz="2200" dirty="0" smtClean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200" dirty="0" smtClean="0">
                <a:cs typeface="Times New Roman" panose="02020603050405020304" pitchFamily="18" charset="0"/>
              </a:rPr>
              <a:t>3. Учёт назначений пациентов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sz="22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0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899592" y="342233"/>
            <a:ext cx="7200800" cy="452432"/>
          </a:xfr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ru-RU" sz="2600" u="sng" dirty="0">
                <a:solidFill>
                  <a:srgbClr val="3434F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Архитектура ПО (функции)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976-E961-47FB-A68D-71692BAF829D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3074" name="Picture 2" descr="юмл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94" y="1412776"/>
            <a:ext cx="6623067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6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976-E961-47FB-A68D-71692BAF829D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99592" y="332656"/>
            <a:ext cx="720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600" u="sng">
                <a:solidFill>
                  <a:srgbClr val="3434F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dirty="0"/>
              <a:t>Архитектура ПО </a:t>
            </a:r>
            <a:r>
              <a:rPr lang="ru-RU" dirty="0" smtClean="0"/>
              <a:t>(деятельность)</a:t>
            </a:r>
            <a:endParaRPr lang="ru-RU" dirty="0"/>
          </a:p>
        </p:txBody>
      </p:sp>
      <p:pic>
        <p:nvPicPr>
          <p:cNvPr id="6146" name="Picture 2" descr="юмл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51" y="1196752"/>
            <a:ext cx="7093103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4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C976-E961-47FB-A68D-71692BAF829D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971600" y="260648"/>
            <a:ext cx="720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600" u="sng">
                <a:solidFill>
                  <a:srgbClr val="3434F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dirty="0"/>
              <a:t>Архитектура ПО (структура)</a:t>
            </a:r>
          </a:p>
        </p:txBody>
      </p:sp>
      <p:pic>
        <p:nvPicPr>
          <p:cNvPr id="4098" name="Picture 2" descr="юмл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2776"/>
            <a:ext cx="580411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2889</TotalTime>
  <Words>339</Words>
  <Application>Microsoft Office PowerPoint</Application>
  <PresentationFormat>Экран (4:3)</PresentationFormat>
  <Paragraphs>78</Paragraphs>
  <Slides>15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Тема Office</vt:lpstr>
      <vt:lpstr>MSDraw</vt:lpstr>
      <vt:lpstr> </vt:lpstr>
      <vt:lpstr>Объектом исследования являются  производственные (технологические) процессы на предприятии «Учалинская центральная городская больница»</vt:lpstr>
      <vt:lpstr>Работа выполнена по предложению предприятия ГБУЗ РБ Учалинская ЦГБ. Актуальность работы заключается в том, что бизнес-процесс, автоматизируемый разрабатываемым программным обеспечением, на данный момент является недостаточно эффективным.</vt:lpstr>
      <vt:lpstr>Задачи</vt:lpstr>
      <vt:lpstr>Презентация PowerPoint</vt:lpstr>
      <vt:lpstr>Формирование требований к ПО</vt:lpstr>
      <vt:lpstr>Архитектура ПО (функции)</vt:lpstr>
      <vt:lpstr>Презентация PowerPoint</vt:lpstr>
      <vt:lpstr>Презентация PowerPoint</vt:lpstr>
      <vt:lpstr>Презентация PowerPoint</vt:lpstr>
      <vt:lpstr>Выбор средств разработки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1</cp:lastModifiedBy>
  <cp:revision>157</cp:revision>
  <dcterms:created xsi:type="dcterms:W3CDTF">2018-06-05T16:52:03Z</dcterms:created>
  <dcterms:modified xsi:type="dcterms:W3CDTF">2020-08-29T20:38:37Z</dcterms:modified>
</cp:coreProperties>
</file>