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02" r:id="rId3"/>
    <p:sldId id="348" r:id="rId4"/>
    <p:sldId id="347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1" r:id="rId14"/>
    <p:sldId id="362" r:id="rId15"/>
    <p:sldId id="360" r:id="rId16"/>
    <p:sldId id="359" r:id="rId17"/>
    <p:sldId id="350" r:id="rId18"/>
    <p:sldId id="349" r:id="rId19"/>
    <p:sldId id="34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010" autoAdjust="0"/>
  </p:normalViewPr>
  <p:slideViewPr>
    <p:cSldViewPr>
      <p:cViewPr varScale="1">
        <p:scale>
          <a:sx n="61" d="100"/>
          <a:sy n="61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21FD9F-037E-4145-B7ED-69BE20AEFDDB}" type="datetimeFigureOut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37148-A042-451D-80C1-28E559586B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gpl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6685B8-E8E8-4261-BBD1-6871E67660F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显示结构说明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个项目之间的关系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Flash Builder</a:t>
            </a:r>
            <a:r>
              <a:rPr lang="zh-CN" altLang="en-US" dirty="0" smtClean="0"/>
              <a:t>，演示</a:t>
            </a:r>
            <a:r>
              <a:rPr lang="en-US" altLang="zh-CN" dirty="0" err="1" smtClean="0"/>
              <a:t>LineChart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AreaChart</a:t>
            </a:r>
            <a:r>
              <a:rPr lang="zh-CN" altLang="en-US" dirty="0" smtClean="0"/>
              <a:t>不同的效果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用缓存池的方式代替创建对象的方法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C43F4D-90F5-457C-9F39-C435A8878F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Finger Chart </a:t>
            </a:r>
            <a:r>
              <a:rPr lang="zh-CN" altLang="en-US" dirty="0" smtClean="0"/>
              <a:t>是一个轻量级的基于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技术开发的图表解决方案</a:t>
            </a:r>
            <a:r>
              <a:rPr lang="en-US" altLang="zh-CN" dirty="0" smtClean="0"/>
              <a:t>(</a:t>
            </a:r>
            <a:r>
              <a:rPr lang="zh-CN" altLang="en-US" dirty="0" smtClean="0"/>
              <a:t>未来考虑扩展到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RIAMeeting</a:t>
            </a:r>
            <a:r>
              <a:rPr lang="zh-CN" altLang="en-US" dirty="0" smtClean="0"/>
              <a:t>社区推出，并基于</a:t>
            </a:r>
            <a:r>
              <a:rPr lang="en-US" altLang="zh-CN" dirty="0" smtClean="0">
                <a:hlinkClick r:id="rId3"/>
              </a:rPr>
              <a:t>LGPL</a:t>
            </a:r>
            <a:r>
              <a:rPr lang="zh-CN" altLang="en-US" dirty="0" smtClean="0"/>
              <a:t>协议开源。图表包括常见图表类型，包含线图，柱图，条图，饼图，区域图，散点图，气泡图等； </a:t>
            </a:r>
            <a:r>
              <a:rPr lang="en-US" altLang="zh-CN" dirty="0" smtClean="0"/>
              <a:t>Finger</a:t>
            </a:r>
            <a:r>
              <a:rPr lang="zh-CN" altLang="en-US" dirty="0" smtClean="0"/>
              <a:t>的应用目标是：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应用和移动应用，因此也可以看出图表命名的初衷，即保持轻量级和较小的资源占用，以在有限的硬件资源下获得平稳流畅的运行。 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C43F4D-90F5-457C-9F39-C435A8878F6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页面演示一下</a:t>
            </a:r>
            <a:r>
              <a:rPr lang="en-US" altLang="zh-CN" dirty="0" err="1" smtClean="0"/>
              <a:t>FingerChart</a:t>
            </a:r>
            <a:r>
              <a:rPr lang="zh-CN" altLang="en-US" dirty="0" smtClean="0"/>
              <a:t>的几个类型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编译后大小为</a:t>
            </a:r>
            <a:r>
              <a:rPr lang="en-US" altLang="zh-CN" dirty="0" smtClean="0"/>
              <a:t>30K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打开手机，在手机上演示图表的运行状况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讲解外观的组合机制：</a:t>
            </a:r>
            <a:r>
              <a:rPr lang="en-US" altLang="zh-CN" dirty="0" err="1" smtClean="0"/>
              <a:t>Skin+CSS</a:t>
            </a:r>
            <a:r>
              <a:rPr lang="zh-CN" altLang="en-US" dirty="0" smtClean="0"/>
              <a:t>，这样的好处</a:t>
            </a:r>
            <a:endParaRPr lang="en-US" altLang="zh-CN" dirty="0" smtClean="0"/>
          </a:p>
          <a:p>
            <a:r>
              <a:rPr lang="zh-CN" altLang="en-US" dirty="0" smtClean="0"/>
              <a:t>演示：</a:t>
            </a:r>
            <a:r>
              <a:rPr lang="en-US" altLang="zh-CN" dirty="0" smtClean="0"/>
              <a:t>http://www.riameeting.com/fingerchart/style-exploer/index.html</a:t>
            </a:r>
          </a:p>
          <a:p>
            <a:r>
              <a:rPr lang="zh-CN" altLang="en-US" dirty="0" smtClean="0"/>
              <a:t>如果您对</a:t>
            </a:r>
            <a:r>
              <a:rPr lang="en-US" altLang="zh-CN" dirty="0" smtClean="0"/>
              <a:t>Finger</a:t>
            </a:r>
            <a:r>
              <a:rPr lang="zh-CN" altLang="en-US" dirty="0" smtClean="0"/>
              <a:t>默认的外观不满意，大可以进行自我定制。</a:t>
            </a:r>
            <a:r>
              <a:rPr lang="en-US" altLang="zh-CN" dirty="0" smtClean="0"/>
              <a:t>Finger</a:t>
            </a:r>
            <a:r>
              <a:rPr lang="zh-CN" altLang="en-US" dirty="0" smtClean="0"/>
              <a:t>的外观使用了两套彼此协作的机制：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Skin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使用网页通用的 样式表属性进行描述，而</a:t>
            </a:r>
            <a:r>
              <a:rPr lang="en-US" altLang="zh-CN" dirty="0" smtClean="0"/>
              <a:t>Skin</a:t>
            </a:r>
            <a:r>
              <a:rPr lang="zh-CN" altLang="en-US" dirty="0" smtClean="0"/>
              <a:t>部分则允许您通过</a:t>
            </a:r>
            <a:r>
              <a:rPr lang="en-US" altLang="zh-CN" dirty="0" smtClean="0"/>
              <a:t>Flash Pro</a:t>
            </a:r>
            <a:r>
              <a:rPr lang="zh-CN" altLang="en-US" dirty="0" smtClean="0"/>
              <a:t>进行创建和修改。结合这两种方式，将给您的外观创建带来极大的灵活性。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需求是千变万化的，您可以基于约定的接口创建一个插件，编译为单独的</a:t>
            </a:r>
            <a:r>
              <a:rPr lang="en-US" altLang="zh-CN" dirty="0" smtClean="0"/>
              <a:t>SWF</a:t>
            </a:r>
            <a:r>
              <a:rPr lang="zh-CN" altLang="en-US" dirty="0" smtClean="0"/>
              <a:t>文件，并在图表中载入，与图表协同工作。这种方式将让您在不需修改基本功能的条件下，完成一些额外的功能。插件要实现</a:t>
            </a:r>
            <a:r>
              <a:rPr lang="en-US" altLang="zh-CN" dirty="0" err="1" smtClean="0"/>
              <a:t>IChartPlugin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context_menu.as</a:t>
            </a:r>
            <a:r>
              <a:rPr lang="zh-CN" altLang="en-US" dirty="0" smtClean="0"/>
              <a:t>，演示一个外部插件的构建过程。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Flash Pro CS5</a:t>
            </a:r>
            <a:r>
              <a:rPr lang="zh-CN" altLang="en-US" dirty="0" smtClean="0"/>
              <a:t>有插件支持，安装完毕后，可以进行可视化操作。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test.fla</a:t>
            </a:r>
            <a:r>
              <a:rPr lang="zh-CN" altLang="en-US" dirty="0" smtClean="0"/>
              <a:t>，演示拖一个组件到场景的过程，并设置数据源到：</a:t>
            </a:r>
            <a:r>
              <a:rPr lang="en-US" altLang="zh-CN" dirty="0" smtClean="0"/>
              <a:t>http://www.riameeting.com/fingerchart/download/finger-chart-0.8/data/xml/linechart_data1.xml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Finger</a:t>
            </a:r>
            <a:r>
              <a:rPr lang="zh-CN" altLang="en-US" dirty="0" smtClean="0"/>
              <a:t>基于一个可扩展的架构来实现，各个图表组成部分都得到抽象并与具体实现相分离，图表则基于工厂模式来进行组装，在此基础上扩展其它类型的图表将会更加方便。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37148-A042-451D-80C1-28E559586B9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ABB59-E8A2-457D-B5C4-BB511DE095EF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46EE5-4AFD-41F0-811E-3080907C78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1A287-6F4A-41A2-86B2-5EBB59EA1CD3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9854D-9155-48C7-A89C-140368F30A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55A0-1741-4937-83CF-31AAA848A8C5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6450-9BDA-4C9E-9BFD-AC47BC136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98928-F8E4-4A68-B014-3D7513B276AB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0763" y="6354763"/>
            <a:ext cx="503237" cy="274637"/>
          </a:xfrm>
          <a:noFill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382E1E7-18F4-44F9-9935-EAFBA8B8132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6B37-1B2B-4348-AA35-640B7646032F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C34F-67C1-4D47-814D-66CBF38680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1AD2-5859-4234-91E7-81ACCBFACE86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CA574-96A4-4598-B08B-B004ABE35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4763-4C62-4DC9-9739-09B0B6F68F33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3BF0-FDE7-4632-9506-A695028267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C9229-8939-47E9-A57F-F89229A10E7A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493D-8748-4A7D-BC2D-DBFCD63630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2267-0CFC-42D6-AAED-F7FB023A63EB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748C-E33B-4343-86A7-C6F0EF638F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66C8-73AD-47F3-83A9-D0C5F87B6E9F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7D7FD-C34B-4418-94F1-7A9BC8AAD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7DC11-FCA0-4351-A9E2-0737EE9E7D7E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D0EED-4634-4EC8-86D9-8F10D0E05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37556A-EABB-4E40-929C-38DAC8BF8943}" type="datetime1">
              <a:rPr lang="zh-CN" altLang="en-US"/>
              <a:pPr>
                <a:defRPr/>
              </a:pPr>
              <a:t>2011/7/30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003800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pic>
        <p:nvPicPr>
          <p:cNvPr id="1032" name="图片 8" descr="logo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572375" y="6286500"/>
            <a:ext cx="13303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639969" y="5872957"/>
            <a:ext cx="733425" cy="274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10E929-54CF-4AFE-A4A5-BD9F7A30D4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微软雅黑" pitchFamily="34" charset="-122"/>
          <a:ea typeface="微软雅黑" pitchFamily="34" charset="-122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8077200" cy="121444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accent1">
                    <a:satMod val="150000"/>
                  </a:schemeClr>
                </a:solidFill>
              </a:rPr>
              <a:t>Finger Chart</a:t>
            </a:r>
            <a:br>
              <a:rPr lang="en-US" altLang="zh-CN" sz="44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zh-CN" altLang="en-US" sz="4400" dirty="0" smtClean="0">
                <a:solidFill>
                  <a:schemeClr val="accent1">
                    <a:satMod val="150000"/>
                  </a:schemeClr>
                </a:solidFill>
              </a:rPr>
              <a:t>简介与架构设计</a:t>
            </a:r>
            <a:endParaRPr lang="zh-CN" altLang="en-US" sz="22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3315" name="图片 3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6000768"/>
            <a:ext cx="2214579" cy="67885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1" name="TextBox 40"/>
          <p:cNvSpPr txBox="1"/>
          <p:nvPr/>
        </p:nvSpPr>
        <p:spPr>
          <a:xfrm>
            <a:off x="4000496" y="43576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讲师：郭少瑞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：可扩展的架构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下箭头标注 5"/>
          <p:cNvSpPr/>
          <p:nvPr/>
        </p:nvSpPr>
        <p:spPr>
          <a:xfrm>
            <a:off x="3786182" y="5214950"/>
            <a:ext cx="1785950" cy="1200152"/>
          </a:xfrm>
          <a:prstGeom prst="downArrowCallout">
            <a:avLst/>
          </a:prstGeom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架构图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643050"/>
            <a:ext cx="46672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643050"/>
            <a:ext cx="29919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11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0034" y="428604"/>
            <a:ext cx="8215370" cy="60007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4348" y="4786322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Axis</a:t>
            </a: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坐标系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14810" y="5988626"/>
            <a:ext cx="132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4348" y="3429000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GraphicContainer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容器，包含图表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显示的具体图形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4348" y="2071678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TooltipContainer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容器，包含鼠标提示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48" y="714356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PluginContainer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插件容器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86380" y="4857760"/>
            <a:ext cx="307183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BasicAxis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6380" y="5357826"/>
            <a:ext cx="307183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PieAxis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7224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3108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Column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43570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29454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57224" y="407194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Area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43108" y="407194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Plot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43570" y="407194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Bubble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43570" y="228599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Tooltip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43570" y="785794"/>
            <a:ext cx="178595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ContextMenu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43570" y="1285860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Other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项目结构组织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85926"/>
            <a:ext cx="853563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2956" y="2071678"/>
            <a:ext cx="535195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增强动画表现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928802"/>
            <a:ext cx="3286116" cy="451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左箭头标注 5"/>
          <p:cNvSpPr/>
          <p:nvPr/>
        </p:nvSpPr>
        <p:spPr>
          <a:xfrm>
            <a:off x="3071802" y="3714752"/>
            <a:ext cx="4286280" cy="105727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52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Ieffect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7" name="椭圆 6"/>
          <p:cNvSpPr/>
          <p:nvPr/>
        </p:nvSpPr>
        <p:spPr>
          <a:xfrm>
            <a:off x="7858148" y="5500702"/>
            <a:ext cx="1071570" cy="6429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7608677" cy="45005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643182"/>
            <a:ext cx="5581650" cy="103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事件捕获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57430"/>
            <a:ext cx="7063405" cy="42148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714744" y="1643050"/>
            <a:ext cx="5221063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lineChart.addEventListener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ChartEvent.ITEM_CLICK,itemClickHandler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private function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itemClickHandler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(e:ChartEvent):void {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Alert.show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e.data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"]);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297" y="2400312"/>
            <a:ext cx="4400552" cy="321471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LineChartConfig</a:t>
            </a:r>
            <a:r>
              <a:rPr lang="en-US" dirty="0" smtClean="0"/>
              <a:t> = {...,callback:"</a:t>
            </a:r>
            <a:r>
              <a:rPr lang="en-US" dirty="0" err="1" smtClean="0"/>
              <a:t>callBack</a:t>
            </a:r>
            <a:r>
              <a:rPr lang="en-US" dirty="0" smtClean="0"/>
              <a:t>"};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callBack</a:t>
            </a:r>
            <a:r>
              <a:rPr lang="en-US" dirty="0" smtClean="0"/>
              <a:t>(data) { </a:t>
            </a:r>
          </a:p>
          <a:p>
            <a:pPr>
              <a:buNone/>
            </a:pPr>
            <a:r>
              <a:rPr lang="en-US" dirty="0" smtClean="0"/>
              <a:t>    alert(data);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329" y="2400312"/>
            <a:ext cx="4110389" cy="324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未来版本要完成的功能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720" y="1714488"/>
            <a:ext cx="8501122" cy="4357718"/>
          </a:xfrm>
          <a:prstGeom prst="roundRect">
            <a:avLst>
              <a:gd name="adj" fmla="val 4219"/>
            </a:avLst>
          </a:prstGeom>
          <a:noFill/>
          <a:ln w="19050"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034" y="1928802"/>
            <a:ext cx="8072494" cy="785818"/>
          </a:xfrm>
          <a:prstGeom prst="roundRect">
            <a:avLst>
              <a:gd name="adj" fmla="val 1423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支持更多图表类型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包括地图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034" y="2928934"/>
            <a:ext cx="8072494" cy="785818"/>
          </a:xfrm>
          <a:prstGeom prst="roundRect">
            <a:avLst>
              <a:gd name="adj" fmla="val 1423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多元化的封装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包括后端代码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034" y="3929066"/>
            <a:ext cx="8072494" cy="785818"/>
          </a:xfrm>
          <a:prstGeom prst="roundRect">
            <a:avLst>
              <a:gd name="adj" fmla="val 1423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完善的文档支持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00034" y="4929198"/>
            <a:ext cx="8072494" cy="785818"/>
          </a:xfrm>
          <a:prstGeom prst="roundRect">
            <a:avLst>
              <a:gd name="adj" fmla="val 1423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跨平台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的支持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2214554"/>
            <a:ext cx="7435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www.riameeting.com/fingerchart</a:t>
            </a:r>
            <a:endParaRPr lang="zh-CN" altLang="en-US" sz="3600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214686"/>
            <a:ext cx="3286148" cy="17087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3000364" y="507207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开源靠大家，期待您的参与！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00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1472" y="2604900"/>
            <a:ext cx="8229600" cy="125272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>
                    <a:satMod val="150000"/>
                  </a:schemeClr>
                </a:solidFill>
              </a:rPr>
              <a:t>Thank you!</a:t>
            </a:r>
            <a:endParaRPr lang="zh-CN" alt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E3B57-E988-4133-800A-5D83325E997F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9" name="图片 3" descr="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643050"/>
            <a:ext cx="2357454" cy="722653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45000" dist="25000" dir="5400000" rotWithShape="0">
              <a:srgbClr val="000000">
                <a:alpha val="38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6" name="TextBox 15"/>
          <p:cNvSpPr txBox="1"/>
          <p:nvPr/>
        </p:nvSpPr>
        <p:spPr>
          <a:xfrm>
            <a:off x="2571736" y="391692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更多优秀</a:t>
            </a:r>
            <a:r>
              <a:rPr lang="en-US" altLang="zh-CN" u="sng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u="sng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教程，请访问</a:t>
            </a:r>
            <a:r>
              <a:rPr lang="en-US" altLang="zh-CN" u="sng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RIAMeeting.com</a:t>
            </a:r>
            <a:endParaRPr lang="zh-CN" altLang="en-US" u="sng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00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E3B57-E988-4133-800A-5D83325E997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6" name="图片 5" descr="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571744"/>
            <a:ext cx="6887634" cy="1643074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5715008" y="1357298"/>
            <a:ext cx="2643206" cy="1357322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Open Source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Finger Chart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572140"/>
            <a:ext cx="8229600" cy="5429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altLang="zh-CN" sz="2400" dirty="0" smtClean="0"/>
              <a:t>http://www.riameeting.com/fingerchart/demo.html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42005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2428868"/>
            <a:ext cx="2819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7858148" y="5500702"/>
            <a:ext cx="1071570" cy="6429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Finger Chart</a:t>
            </a:r>
            <a:r>
              <a:rPr lang="zh-CN" altLang="en-US" dirty="0" smtClean="0"/>
              <a:t>设计初衷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2548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轻量级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图表解决方案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大特点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379119" y="-450085"/>
            <a:ext cx="457200" cy="6929486"/>
          </a:xfrm>
          <a:prstGeom prst="leftBrace">
            <a:avLst>
              <a:gd name="adj1" fmla="val 106638"/>
              <a:gd name="adj2" fmla="val 506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571472" y="3429000"/>
            <a:ext cx="1928826" cy="9144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轻量级</a:t>
            </a:r>
          </a:p>
        </p:txBody>
      </p:sp>
      <p:sp>
        <p:nvSpPr>
          <p:cNvPr id="7" name="剪去对角的矩形 6"/>
          <p:cNvSpPr/>
          <p:nvPr/>
        </p:nvSpPr>
        <p:spPr>
          <a:xfrm>
            <a:off x="3143240" y="3429000"/>
            <a:ext cx="1928826" cy="9144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易用</a:t>
            </a:r>
          </a:p>
        </p:txBody>
      </p:sp>
      <p:sp>
        <p:nvSpPr>
          <p:cNvPr id="8" name="剪去对角的矩形 7"/>
          <p:cNvSpPr/>
          <p:nvPr/>
        </p:nvSpPr>
        <p:spPr>
          <a:xfrm>
            <a:off x="6000760" y="3429000"/>
            <a:ext cx="2643206" cy="9144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灵活的外观</a:t>
            </a:r>
          </a:p>
        </p:txBody>
      </p:sp>
      <p:sp>
        <p:nvSpPr>
          <p:cNvPr id="9" name="剪去对角的矩形 8"/>
          <p:cNvSpPr/>
          <p:nvPr/>
        </p:nvSpPr>
        <p:spPr>
          <a:xfrm>
            <a:off x="571472" y="4857760"/>
            <a:ext cx="2286016" cy="9144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外部插件</a:t>
            </a:r>
          </a:p>
        </p:txBody>
      </p:sp>
      <p:sp>
        <p:nvSpPr>
          <p:cNvPr id="10" name="剪去对角的矩形 9"/>
          <p:cNvSpPr/>
          <p:nvPr/>
        </p:nvSpPr>
        <p:spPr>
          <a:xfrm>
            <a:off x="6000760" y="4857760"/>
            <a:ext cx="2643206" cy="9144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可扩展架构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3143240" y="4857760"/>
            <a:ext cx="2643206" cy="9144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可视化组件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：轻量级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853987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929586" y="1643050"/>
            <a:ext cx="1000132" cy="2286016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58148" y="5500702"/>
            <a:ext cx="1071570" cy="6429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357562"/>
            <a:ext cx="61849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：易用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720" y="1714488"/>
            <a:ext cx="4143404" cy="4357718"/>
          </a:xfrm>
          <a:prstGeom prst="roundRect">
            <a:avLst>
              <a:gd name="adj" fmla="val 4219"/>
            </a:avLst>
          </a:prstGeom>
          <a:noFill/>
          <a:ln w="19050"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034" y="1928802"/>
            <a:ext cx="3714776" cy="785818"/>
          </a:xfrm>
          <a:prstGeom prst="roundRect">
            <a:avLst>
              <a:gd name="adj" fmla="val 1423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嵌入方式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928934"/>
            <a:ext cx="3643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 </a:t>
            </a:r>
            <a:r>
              <a:rPr lang="en-US" sz="2400" dirty="0" err="1" smtClean="0"/>
              <a:t>src</a:t>
            </a:r>
            <a:r>
              <a:rPr lang="en-US" sz="2400" dirty="0" smtClean="0"/>
              <a:t>="</a:t>
            </a:r>
            <a:r>
              <a:rPr lang="en-US" sz="2400" dirty="0" err="1" smtClean="0"/>
              <a:t>js</a:t>
            </a:r>
            <a:r>
              <a:rPr lang="en-US" sz="2400" dirty="0" smtClean="0"/>
              <a:t>/finger.js"&gt;&lt;/script&gt;</a:t>
            </a:r>
          </a:p>
          <a:p>
            <a:r>
              <a:rPr lang="en-US" sz="2400" dirty="0" err="1" smtClean="0"/>
              <a:t>finger.output</a:t>
            </a:r>
            <a:r>
              <a:rPr lang="en-US" sz="2400" dirty="0" smtClean="0"/>
              <a:t>("</a:t>
            </a:r>
            <a:r>
              <a:rPr lang="en-US" sz="2400" dirty="0" err="1" smtClean="0"/>
              <a:t>line","chartContainer","data</a:t>
            </a:r>
            <a:r>
              <a:rPr lang="en-US" sz="2400" dirty="0" smtClean="0"/>
              <a:t>/xml/linechart_data1.xml");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14876" y="1714488"/>
            <a:ext cx="4143404" cy="4357718"/>
          </a:xfrm>
          <a:prstGeom prst="roundRect">
            <a:avLst>
              <a:gd name="adj" fmla="val 4219"/>
            </a:avLst>
          </a:prstGeom>
          <a:noFill/>
          <a:ln w="19050"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29190" y="1928802"/>
            <a:ext cx="3714776" cy="785818"/>
          </a:xfrm>
          <a:prstGeom prst="roundRect">
            <a:avLst>
              <a:gd name="adj" fmla="val 1423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组件引用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9190" y="2928934"/>
            <a:ext cx="3643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lineChart:LineChart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LineChart</a:t>
            </a:r>
            <a:r>
              <a:rPr lang="en-US" sz="2400" dirty="0" smtClean="0"/>
              <a:t>(500,300);</a:t>
            </a:r>
            <a:br>
              <a:rPr lang="en-US" sz="2400" dirty="0" smtClean="0"/>
            </a:br>
            <a:r>
              <a:rPr lang="en-US" sz="2400" dirty="0" err="1" smtClean="0"/>
              <a:t>lineChart.chartConfig</a:t>
            </a:r>
            <a:r>
              <a:rPr lang="en-US" sz="2400" dirty="0" smtClean="0"/>
              <a:t> = </a:t>
            </a:r>
            <a:r>
              <a:rPr lang="en-US" sz="2400" dirty="0" err="1" smtClean="0"/>
              <a:t>chartConfig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err="1" smtClean="0"/>
              <a:t>lineChart.x</a:t>
            </a:r>
            <a:r>
              <a:rPr lang="en-US" sz="2400" dirty="0" smtClean="0"/>
              <a:t> = 10;</a:t>
            </a:r>
            <a:br>
              <a:rPr lang="en-US" sz="2400" dirty="0" smtClean="0"/>
            </a:br>
            <a:r>
              <a:rPr lang="en-US" sz="2400" dirty="0" err="1" smtClean="0"/>
              <a:t>lineChart.y</a:t>
            </a:r>
            <a:r>
              <a:rPr lang="en-US" sz="2400" dirty="0" smtClean="0"/>
              <a:t> = 70;</a:t>
            </a:r>
            <a:br>
              <a:rPr lang="en-US" sz="2400" dirty="0" smtClean="0"/>
            </a:br>
            <a:r>
              <a:rPr lang="en-US" sz="2400" dirty="0" err="1" smtClean="0"/>
              <a:t>lineChart.loadAssets</a:t>
            </a:r>
            <a:r>
              <a:rPr lang="en-US" sz="2400" dirty="0" smtClean="0"/>
              <a:t>();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：灵活的外观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643050"/>
            <a:ext cx="6502010" cy="19288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786058"/>
            <a:ext cx="4090996" cy="2844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714773"/>
            <a:ext cx="4667250" cy="3000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椭圆 7"/>
          <p:cNvSpPr/>
          <p:nvPr/>
        </p:nvSpPr>
        <p:spPr>
          <a:xfrm>
            <a:off x="7858148" y="5500702"/>
            <a:ext cx="1071570" cy="6429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：外部插件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644553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214414" y="2143116"/>
            <a:ext cx="4500594" cy="6429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500570"/>
            <a:ext cx="6215074" cy="13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000372"/>
            <a:ext cx="4286280" cy="352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>
          <a:xfrm>
            <a:off x="7858148" y="5500702"/>
            <a:ext cx="1071570" cy="6429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496"/>
            <a:ext cx="4000528" cy="355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：可视化组件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2E1E7-18F4-44F9-9935-EAFBA8B81326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928802"/>
            <a:ext cx="363004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7858148" y="5500702"/>
            <a:ext cx="1071570" cy="6429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286124"/>
            <a:ext cx="387004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4071934" y="4357694"/>
            <a:ext cx="714380" cy="642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 sz="36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4963</TotalTime>
  <Words>694</Words>
  <Application>Microsoft Office PowerPoint</Application>
  <PresentationFormat>全屏显示(4:3)</PresentationFormat>
  <Paragraphs>126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Module</vt:lpstr>
      <vt:lpstr>Finger Chart 简介与架构设计</vt:lpstr>
      <vt:lpstr>幻灯片 2</vt:lpstr>
      <vt:lpstr>Finger Chart演示</vt:lpstr>
      <vt:lpstr>Finger Chart设计初衷</vt:lpstr>
      <vt:lpstr>特点1：轻量级</vt:lpstr>
      <vt:lpstr>特点2：易用</vt:lpstr>
      <vt:lpstr>特点3：灵活的外观</vt:lpstr>
      <vt:lpstr>特点4：外部插件</vt:lpstr>
      <vt:lpstr>特点5：可视化组件</vt:lpstr>
      <vt:lpstr>特点6：可扩展的架构</vt:lpstr>
      <vt:lpstr>幻灯片 11</vt:lpstr>
      <vt:lpstr>项目结构组织</vt:lpstr>
      <vt:lpstr>增强动画表现</vt:lpstr>
      <vt:lpstr>性能优化</vt:lpstr>
      <vt:lpstr>事件捕获</vt:lpstr>
      <vt:lpstr>JavaScript接口</vt:lpstr>
      <vt:lpstr>未来版本要完成的功能</vt:lpstr>
      <vt:lpstr>下载地址</vt:lpstr>
      <vt:lpstr>Thank you!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基础培训</dc:title>
  <dc:creator>Bill</dc:creator>
  <cp:lastModifiedBy>NeoGuo</cp:lastModifiedBy>
  <cp:revision>833</cp:revision>
  <dcterms:created xsi:type="dcterms:W3CDTF">2008-11-15T03:25:10Z</dcterms:created>
  <dcterms:modified xsi:type="dcterms:W3CDTF">2011-07-30T02:16:13Z</dcterms:modified>
</cp:coreProperties>
</file>