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94"/>
  </p:normalViewPr>
  <p:slideViewPr>
    <p:cSldViewPr>
      <p:cViewPr varScale="1">
        <p:scale>
          <a:sx n="124" d="100"/>
          <a:sy n="124" d="100"/>
        </p:scale>
        <p:origin x="1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52017C-B9C4-4854-B652-054632022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E5764-EF75-4258-B2F7-34C1A73A3DC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</p:spPr>
        <p:txBody>
          <a:bodyPr lIns="91421" tIns="45710" rIns="91421" bIns="45710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7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1C1647-40A6-4EAB-A4DD-10227E34705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95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0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2F999-B6E7-4ACB-A3DD-C9EE6BE9A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2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4697F-5188-4B2C-9CE8-98B119D09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3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AC28E-CADC-4D47-9D26-A588321A4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8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32DE1-4C58-4DB9-B0C3-68B0D5BD2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5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134A6-A203-4F80-A2FB-051F0EF46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18079-BC17-4CEB-9F1A-51014ED0B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2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C4C59-E80F-401F-B8EB-B2281E5231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8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C4085-EEE0-4501-8965-F4E0CA150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ED451-548B-4B85-AE8F-75F1666FE3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84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59B00-56C7-4B5F-AC09-CE1B3615F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53863-BE47-41EB-913A-3090376CC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42B94F-8389-4DC7-857A-2439D1CBE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752600" y="1066800"/>
            <a:ext cx="381000" cy="990600"/>
            <a:chOff x="1392" y="2880"/>
            <a:chExt cx="288" cy="480"/>
          </a:xfrm>
        </p:grpSpPr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052513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19113" y="41148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7477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838200" y="1219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976313" y="426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Read</a:t>
            </a:r>
          </a:p>
          <a:p>
            <a:pPr eaLnBrk="0" hangingPunct="0"/>
            <a:r>
              <a:rPr lang="en-US" altLang="en-US" sz="1200"/>
              <a:t>Address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738313" y="4343400"/>
            <a:ext cx="869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Instr[31-0]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1281113" y="38100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200" b="1"/>
              <a:t>Instruction</a:t>
            </a:r>
          </a:p>
          <a:p>
            <a:pPr algn="ctr" eaLnBrk="0" hangingPunct="0"/>
            <a:r>
              <a:rPr lang="en-US" altLang="en-US" sz="1200" b="1"/>
              <a:t>Memory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752600" y="14478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 b="1"/>
              <a:t>Add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42913" y="4343400"/>
            <a:ext cx="395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 b="1"/>
              <a:t>PC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28600" y="762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2143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143000" y="17526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 b="1"/>
              <a:t>4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5052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2500313" y="4495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2652713" y="4267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2652713" y="48006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8382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2652713" y="3886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4953000" y="41148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5105400" y="4724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6477000" y="58674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6324600" y="4495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3429000" y="4876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Write Data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3429000" y="3733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Read Addr 1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3429000" y="4114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Read Addr 2</a:t>
            </a: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Write Addr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3752850" y="3962400"/>
            <a:ext cx="7921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200" b="1"/>
              <a:t>Register</a:t>
            </a:r>
          </a:p>
          <a:p>
            <a:pPr algn="ctr" eaLnBrk="0" hangingPunct="0"/>
            <a:endParaRPr lang="en-US" altLang="en-US" sz="1200" b="1"/>
          </a:p>
          <a:p>
            <a:pPr algn="ctr" eaLnBrk="0" hangingPunct="0"/>
            <a:r>
              <a:rPr lang="en-US" altLang="en-US" sz="1200" b="1"/>
              <a:t>File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4343400" y="3886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200"/>
              <a:t>Read</a:t>
            </a:r>
          </a:p>
          <a:p>
            <a:pPr algn="r" eaLnBrk="0" hangingPunct="0"/>
            <a:r>
              <a:rPr lang="en-US" altLang="en-US" sz="1200"/>
              <a:t> Data 1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4368800" y="45720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200"/>
              <a:t>Read</a:t>
            </a:r>
          </a:p>
          <a:p>
            <a:pPr algn="r" eaLnBrk="0" hangingPunct="0"/>
            <a:r>
              <a:rPr lang="en-US" altLang="en-US" sz="1200"/>
              <a:t> Data 2</a:t>
            </a:r>
          </a:p>
        </p:txBody>
      </p:sp>
      <p:sp>
        <p:nvSpPr>
          <p:cNvPr id="3113" name="Freeform 41"/>
          <p:cNvSpPr>
            <a:spLocks/>
          </p:cNvSpPr>
          <p:nvPr/>
        </p:nvSpPr>
        <p:spPr bwMode="auto">
          <a:xfrm>
            <a:off x="5791200" y="38100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427 h 1099"/>
              <a:gd name="T4" fmla="*/ 111 w 388"/>
              <a:gd name="T5" fmla="*/ 553 h 1099"/>
              <a:gd name="T6" fmla="*/ 0 w 388"/>
              <a:gd name="T7" fmla="*/ 671 h 1099"/>
              <a:gd name="T8" fmla="*/ 0 w 388"/>
              <a:gd name="T9" fmla="*/ 1098 h 1099"/>
              <a:gd name="T10" fmla="*/ 387 w 388"/>
              <a:gd name="T11" fmla="*/ 790 h 1099"/>
              <a:gd name="T12" fmla="*/ 387 w 388"/>
              <a:gd name="T13" fmla="*/ 308 h 1099"/>
              <a:gd name="T14" fmla="*/ 0 w 388"/>
              <a:gd name="T15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892800" y="441960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600"/>
              </a:lnSpc>
            </a:pPr>
            <a:r>
              <a:rPr lang="en-US" altLang="en-US" sz="1200" b="1"/>
              <a:t>ALU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ovf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943600" y="4038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zero</a:t>
            </a: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41910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4191000" y="3124200"/>
            <a:ext cx="9255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RegWrite</a:t>
            </a: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6248400" y="23622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8991600" y="4648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68580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6477000" y="40386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6781800" y="4191000"/>
            <a:ext cx="76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200" b="1"/>
              <a:t>Data</a:t>
            </a:r>
          </a:p>
          <a:p>
            <a:pPr algn="ctr" eaLnBrk="0" hangingPunct="0"/>
            <a:r>
              <a:rPr lang="en-US" altLang="en-US" sz="1200" b="1"/>
              <a:t>Memory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6781800" y="3886200"/>
            <a:ext cx="741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Address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6781800" y="47244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Write Data</a:t>
            </a:r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7467600" y="4343400"/>
            <a:ext cx="909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Read Data</a:t>
            </a:r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6553200" y="2590800"/>
            <a:ext cx="9255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MemWrite</a:t>
            </a: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7848600" y="2286000"/>
            <a:ext cx="9255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MemRead</a:t>
            </a:r>
          </a:p>
        </p:txBody>
      </p:sp>
      <p:sp>
        <p:nvSpPr>
          <p:cNvPr id="3134" name="Line 62"/>
          <p:cNvSpPr>
            <a:spLocks noChangeShapeType="1"/>
          </p:cNvSpPr>
          <p:nvPr/>
        </p:nvSpPr>
        <p:spPr bwMode="auto">
          <a:xfrm>
            <a:off x="7543800" y="518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>
            <a:off x="3276600" y="66294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>
            <a:off x="5054600" y="5334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7" name="Line 65"/>
          <p:cNvSpPr>
            <a:spLocks noChangeShapeType="1"/>
          </p:cNvSpPr>
          <p:nvPr/>
        </p:nvSpPr>
        <p:spPr bwMode="auto">
          <a:xfrm>
            <a:off x="4811713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4202113" y="53340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4252913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/>
            <a:r>
              <a:rPr lang="en-US" altLang="en-US" sz="1200" b="1"/>
              <a:t>Sign</a:t>
            </a:r>
          </a:p>
          <a:p>
            <a:pPr algn="ctr" eaLnBrk="0" hangingPunct="0"/>
            <a:r>
              <a:rPr lang="en-US" altLang="en-US" sz="1200" b="1"/>
              <a:t>Extend</a:t>
            </a:r>
          </a:p>
        </p:txBody>
      </p:sp>
      <p:sp>
        <p:nvSpPr>
          <p:cNvPr id="3140" name="Line 68"/>
          <p:cNvSpPr>
            <a:spLocks noChangeShapeType="1"/>
          </p:cNvSpPr>
          <p:nvPr/>
        </p:nvSpPr>
        <p:spPr bwMode="auto">
          <a:xfrm>
            <a:off x="2638425" y="5715000"/>
            <a:ext cx="156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Line 69"/>
          <p:cNvSpPr>
            <a:spLocks noChangeShapeType="1"/>
          </p:cNvSpPr>
          <p:nvPr/>
        </p:nvSpPr>
        <p:spPr bwMode="auto">
          <a:xfrm>
            <a:off x="3871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2" name="Line 70"/>
          <p:cNvSpPr>
            <a:spLocks noChangeShapeType="1"/>
          </p:cNvSpPr>
          <p:nvPr/>
        </p:nvSpPr>
        <p:spPr bwMode="auto">
          <a:xfrm>
            <a:off x="4887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" name="Text Box 71"/>
          <p:cNvSpPr txBox="1">
            <a:spLocks noChangeArrowheads="1"/>
          </p:cNvSpPr>
          <p:nvPr/>
        </p:nvSpPr>
        <p:spPr bwMode="auto">
          <a:xfrm>
            <a:off x="3871913" y="5715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16</a:t>
            </a:r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876800" y="5715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32</a:t>
            </a: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>
            <a:off x="50546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>
            <a:off x="8382000" y="4876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7" name="Line 75"/>
          <p:cNvSpPr>
            <a:spLocks noChangeShapeType="1"/>
          </p:cNvSpPr>
          <p:nvPr/>
        </p:nvSpPr>
        <p:spPr bwMode="auto">
          <a:xfrm>
            <a:off x="5181600" y="5105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8" name="Line 76"/>
          <p:cNvSpPr>
            <a:spLocks noChangeShapeType="1"/>
          </p:cNvSpPr>
          <p:nvPr/>
        </p:nvSpPr>
        <p:spPr bwMode="auto">
          <a:xfrm>
            <a:off x="3276600" y="50292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AutoShape 77"/>
          <p:cNvSpPr>
            <a:spLocks noChangeArrowheads="1"/>
          </p:cNvSpPr>
          <p:nvPr/>
        </p:nvSpPr>
        <p:spPr bwMode="auto">
          <a:xfrm rot="-5400000">
            <a:off x="8382000" y="45720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Line 78"/>
          <p:cNvSpPr>
            <a:spLocks noChangeShapeType="1"/>
          </p:cNvSpPr>
          <p:nvPr/>
        </p:nvSpPr>
        <p:spPr bwMode="auto">
          <a:xfrm>
            <a:off x="8839200" y="4648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1" name="AutoShape 79"/>
          <p:cNvSpPr>
            <a:spLocks noChangeArrowheads="1"/>
          </p:cNvSpPr>
          <p:nvPr/>
        </p:nvSpPr>
        <p:spPr bwMode="auto">
          <a:xfrm rot="-5400000">
            <a:off x="5092700" y="47625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Line 80"/>
          <p:cNvSpPr>
            <a:spLocks noChangeShapeType="1"/>
          </p:cNvSpPr>
          <p:nvPr/>
        </p:nvSpPr>
        <p:spPr bwMode="auto">
          <a:xfrm>
            <a:off x="5588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auto">
          <a:xfrm>
            <a:off x="3276600" y="5029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" name="Line 82"/>
          <p:cNvSpPr>
            <a:spLocks noChangeShapeType="1"/>
          </p:cNvSpPr>
          <p:nvPr/>
        </p:nvSpPr>
        <p:spPr bwMode="auto">
          <a:xfrm>
            <a:off x="8686800" y="26670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5" name="Rectangle 83"/>
          <p:cNvSpPr>
            <a:spLocks noChangeArrowheads="1"/>
          </p:cNvSpPr>
          <p:nvPr/>
        </p:nvSpPr>
        <p:spPr bwMode="auto">
          <a:xfrm>
            <a:off x="7162800" y="2438400"/>
            <a:ext cx="9255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MemtoReg</a:t>
            </a:r>
          </a:p>
        </p:txBody>
      </p:sp>
      <p:sp>
        <p:nvSpPr>
          <p:cNvPr id="3156" name="Rectangle 84"/>
          <p:cNvSpPr>
            <a:spLocks noChangeArrowheads="1"/>
          </p:cNvSpPr>
          <p:nvPr/>
        </p:nvSpPr>
        <p:spPr bwMode="auto">
          <a:xfrm>
            <a:off x="4343400" y="27432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ALUSrc</a:t>
            </a:r>
          </a:p>
        </p:txBody>
      </p:sp>
      <p:sp>
        <p:nvSpPr>
          <p:cNvPr id="3157" name="Oval 85"/>
          <p:cNvSpPr>
            <a:spLocks noChangeArrowheads="1"/>
          </p:cNvSpPr>
          <p:nvPr/>
        </p:nvSpPr>
        <p:spPr bwMode="auto">
          <a:xfrm>
            <a:off x="5410200" y="17526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8" name="Rectangle 86"/>
          <p:cNvSpPr>
            <a:spLocks noChangeArrowheads="1"/>
          </p:cNvSpPr>
          <p:nvPr/>
        </p:nvSpPr>
        <p:spPr bwMode="auto">
          <a:xfrm>
            <a:off x="5410200" y="175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ts val="1600"/>
              </a:lnSpc>
            </a:pPr>
            <a:r>
              <a:rPr lang="en-US" altLang="en-US" sz="1200" b="1"/>
              <a:t>Shift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altLang="en-US" sz="1200" b="1"/>
              <a:t>left 2</a:t>
            </a:r>
          </a:p>
        </p:txBody>
      </p:sp>
      <p:sp>
        <p:nvSpPr>
          <p:cNvPr id="3159" name="Line 87"/>
          <p:cNvSpPr>
            <a:spLocks noChangeShapeType="1"/>
          </p:cNvSpPr>
          <p:nvPr/>
        </p:nvSpPr>
        <p:spPr bwMode="auto">
          <a:xfrm>
            <a:off x="5181600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0" name="Line 88"/>
          <p:cNvSpPr>
            <a:spLocks noChangeShapeType="1"/>
          </p:cNvSpPr>
          <p:nvPr/>
        </p:nvSpPr>
        <p:spPr bwMode="auto">
          <a:xfrm>
            <a:off x="4419600" y="1600200"/>
            <a:ext cx="1690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61" name="Group 89"/>
          <p:cNvGrpSpPr>
            <a:grpSpLocks/>
          </p:cNvGrpSpPr>
          <p:nvPr/>
        </p:nvGrpSpPr>
        <p:grpSpPr bwMode="auto">
          <a:xfrm>
            <a:off x="6096000" y="1295400"/>
            <a:ext cx="381000" cy="914400"/>
            <a:chOff x="1392" y="2880"/>
            <a:chExt cx="288" cy="480"/>
          </a:xfrm>
        </p:grpSpPr>
        <p:sp>
          <p:nvSpPr>
            <p:cNvPr id="3162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3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6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8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6096000" y="16002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 b="1"/>
              <a:t>Add</a:t>
            </a:r>
          </a:p>
        </p:txBody>
      </p:sp>
      <p:sp>
        <p:nvSpPr>
          <p:cNvPr id="3170" name="Line 98"/>
          <p:cNvSpPr>
            <a:spLocks noChangeShapeType="1"/>
          </p:cNvSpPr>
          <p:nvPr/>
        </p:nvSpPr>
        <p:spPr bwMode="auto">
          <a:xfrm>
            <a:off x="5853113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>
            <a:off x="6477000" y="1752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>
            <a:off x="838200" y="12192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3" name="AutoShape 101"/>
          <p:cNvSpPr>
            <a:spLocks noChangeArrowheads="1"/>
          </p:cNvSpPr>
          <p:nvPr/>
        </p:nvSpPr>
        <p:spPr bwMode="auto">
          <a:xfrm rot="-5400000">
            <a:off x="6400800" y="13716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" name="Line 102"/>
          <p:cNvSpPr>
            <a:spLocks noChangeShapeType="1"/>
          </p:cNvSpPr>
          <p:nvPr/>
        </p:nvSpPr>
        <p:spPr bwMode="auto">
          <a:xfrm>
            <a:off x="5181600" y="1219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Line 103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>
            <a:off x="6858000" y="175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" name="Rectangle 106"/>
          <p:cNvSpPr>
            <a:spLocks noChangeArrowheads="1"/>
          </p:cNvSpPr>
          <p:nvPr/>
        </p:nvSpPr>
        <p:spPr bwMode="auto">
          <a:xfrm>
            <a:off x="6858000" y="19050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PCSrc</a:t>
            </a:r>
          </a:p>
        </p:txBody>
      </p:sp>
      <p:sp>
        <p:nvSpPr>
          <p:cNvPr id="3179" name="Line 107"/>
          <p:cNvSpPr>
            <a:spLocks noChangeShapeType="1"/>
          </p:cNvSpPr>
          <p:nvPr/>
        </p:nvSpPr>
        <p:spPr bwMode="auto">
          <a:xfrm>
            <a:off x="66294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" name="AutoShape 108"/>
          <p:cNvSpPr>
            <a:spLocks noChangeArrowheads="1"/>
          </p:cNvSpPr>
          <p:nvPr/>
        </p:nvSpPr>
        <p:spPr bwMode="auto">
          <a:xfrm rot="-5400000">
            <a:off x="2933700" y="45339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" name="Line 109"/>
          <p:cNvSpPr>
            <a:spLocks noChangeShapeType="1"/>
          </p:cNvSpPr>
          <p:nvPr/>
        </p:nvSpPr>
        <p:spPr bwMode="auto">
          <a:xfrm>
            <a:off x="3352800" y="464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" name="Line 110"/>
          <p:cNvSpPr>
            <a:spLocks noChangeShapeType="1"/>
          </p:cNvSpPr>
          <p:nvPr/>
        </p:nvSpPr>
        <p:spPr bwMode="auto">
          <a:xfrm>
            <a:off x="2957513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" name="Line 111"/>
          <p:cNvSpPr>
            <a:spLocks noChangeShapeType="1"/>
          </p:cNvSpPr>
          <p:nvPr/>
        </p:nvSpPr>
        <p:spPr bwMode="auto">
          <a:xfrm>
            <a:off x="2957513" y="44958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" name="Line 112"/>
          <p:cNvSpPr>
            <a:spLocks noChangeShapeType="1"/>
          </p:cNvSpPr>
          <p:nvPr/>
        </p:nvSpPr>
        <p:spPr bwMode="auto">
          <a:xfrm>
            <a:off x="3200400" y="3124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" name="Rectangle 113"/>
          <p:cNvSpPr>
            <a:spLocks noChangeArrowheads="1"/>
          </p:cNvSpPr>
          <p:nvPr/>
        </p:nvSpPr>
        <p:spPr bwMode="auto">
          <a:xfrm>
            <a:off x="2667000" y="32766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RegDst</a:t>
            </a:r>
          </a:p>
        </p:txBody>
      </p:sp>
      <p:sp>
        <p:nvSpPr>
          <p:cNvPr id="3186" name="Oval 114"/>
          <p:cNvSpPr>
            <a:spLocks noChangeArrowheads="1"/>
          </p:cNvSpPr>
          <p:nvPr/>
        </p:nvSpPr>
        <p:spPr bwMode="auto">
          <a:xfrm>
            <a:off x="5791200" y="541020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" name="Rectangle 115"/>
          <p:cNvSpPr>
            <a:spLocks noChangeArrowheads="1"/>
          </p:cNvSpPr>
          <p:nvPr/>
        </p:nvSpPr>
        <p:spPr bwMode="auto">
          <a:xfrm>
            <a:off x="5867400" y="556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/>
            <a:r>
              <a:rPr lang="en-US" altLang="en-US" sz="1200" b="1"/>
              <a:t>ALU</a:t>
            </a:r>
          </a:p>
          <a:p>
            <a:pPr algn="ctr" eaLnBrk="0" hangingPunct="0"/>
            <a:r>
              <a:rPr lang="en-US" altLang="en-US" sz="1200" b="1"/>
              <a:t>control</a:t>
            </a:r>
          </a:p>
        </p:txBody>
      </p:sp>
      <p:sp>
        <p:nvSpPr>
          <p:cNvPr id="3188" name="Line 116"/>
          <p:cNvSpPr>
            <a:spLocks noChangeShapeType="1"/>
          </p:cNvSpPr>
          <p:nvPr/>
        </p:nvSpPr>
        <p:spPr bwMode="auto">
          <a:xfrm>
            <a:off x="3657600" y="6324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" name="Line 117"/>
          <p:cNvSpPr>
            <a:spLocks noChangeShapeType="1"/>
          </p:cNvSpPr>
          <p:nvPr/>
        </p:nvSpPr>
        <p:spPr bwMode="auto">
          <a:xfrm>
            <a:off x="5548313" y="563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" name="Rectangle 118"/>
          <p:cNvSpPr>
            <a:spLocks noChangeArrowheads="1"/>
          </p:cNvSpPr>
          <p:nvPr/>
        </p:nvSpPr>
        <p:spPr bwMode="auto">
          <a:xfrm>
            <a:off x="8610600" y="43434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191" name="Rectangle 119"/>
          <p:cNvSpPr>
            <a:spLocks noChangeArrowheads="1"/>
          </p:cNvSpPr>
          <p:nvPr/>
        </p:nvSpPr>
        <p:spPr bwMode="auto">
          <a:xfrm>
            <a:off x="5410200" y="49530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192" name="Rectangle 120"/>
          <p:cNvSpPr>
            <a:spLocks noChangeArrowheads="1"/>
          </p:cNvSpPr>
          <p:nvPr/>
        </p:nvSpPr>
        <p:spPr bwMode="auto">
          <a:xfrm>
            <a:off x="3124200" y="46482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193" name="Rectangle 121"/>
          <p:cNvSpPr>
            <a:spLocks noChangeArrowheads="1"/>
          </p:cNvSpPr>
          <p:nvPr/>
        </p:nvSpPr>
        <p:spPr bwMode="auto">
          <a:xfrm>
            <a:off x="3124200" y="43434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194" name="Rectangle 122"/>
          <p:cNvSpPr>
            <a:spLocks noChangeArrowheads="1"/>
          </p:cNvSpPr>
          <p:nvPr/>
        </p:nvSpPr>
        <p:spPr bwMode="auto">
          <a:xfrm>
            <a:off x="5410200" y="45720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195" name="Rectangle 123"/>
          <p:cNvSpPr>
            <a:spLocks noChangeArrowheads="1"/>
          </p:cNvSpPr>
          <p:nvPr/>
        </p:nvSpPr>
        <p:spPr bwMode="auto">
          <a:xfrm>
            <a:off x="8610600" y="47244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196" name="Rectangle 124"/>
          <p:cNvSpPr>
            <a:spLocks noChangeArrowheads="1"/>
          </p:cNvSpPr>
          <p:nvPr/>
        </p:nvSpPr>
        <p:spPr bwMode="auto">
          <a:xfrm>
            <a:off x="6705600" y="11430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197" name="Rectangle 125"/>
          <p:cNvSpPr>
            <a:spLocks noChangeArrowheads="1"/>
          </p:cNvSpPr>
          <p:nvPr/>
        </p:nvSpPr>
        <p:spPr bwMode="auto">
          <a:xfrm>
            <a:off x="6705600" y="16002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198" name="Rectangle 126"/>
          <p:cNvSpPr>
            <a:spLocks noChangeArrowheads="1"/>
          </p:cNvSpPr>
          <p:nvPr/>
        </p:nvSpPr>
        <p:spPr bwMode="auto">
          <a:xfrm>
            <a:off x="2514600" y="20574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ALUOp</a:t>
            </a:r>
          </a:p>
        </p:txBody>
      </p:sp>
      <p:sp>
        <p:nvSpPr>
          <p:cNvPr id="3199" name="Line 127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" name="Rectangle 128"/>
          <p:cNvSpPr>
            <a:spLocks noChangeArrowheads="1"/>
          </p:cNvSpPr>
          <p:nvPr/>
        </p:nvSpPr>
        <p:spPr bwMode="auto">
          <a:xfrm>
            <a:off x="4724400" y="6019800"/>
            <a:ext cx="7620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Instr[5-0]</a:t>
            </a:r>
          </a:p>
        </p:txBody>
      </p:sp>
      <p:sp>
        <p:nvSpPr>
          <p:cNvPr id="3201" name="Rectangle 129"/>
          <p:cNvSpPr>
            <a:spLocks noChangeArrowheads="1"/>
          </p:cNvSpPr>
          <p:nvPr/>
        </p:nvSpPr>
        <p:spPr bwMode="auto">
          <a:xfrm>
            <a:off x="2667000" y="54864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Instr[15-0]</a:t>
            </a:r>
          </a:p>
        </p:txBody>
      </p:sp>
      <p:sp>
        <p:nvSpPr>
          <p:cNvPr id="3202" name="Rectangle 130"/>
          <p:cNvSpPr>
            <a:spLocks noChangeArrowheads="1"/>
          </p:cNvSpPr>
          <p:nvPr/>
        </p:nvSpPr>
        <p:spPr bwMode="auto">
          <a:xfrm>
            <a:off x="2652713" y="36576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Instr[25-21]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2652713" y="40386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Instr[20-16]</a:t>
            </a:r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2576513" y="48006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200"/>
              <a:t>Instr[15  -11]</a:t>
            </a:r>
          </a:p>
        </p:txBody>
      </p:sp>
      <p:sp>
        <p:nvSpPr>
          <p:cNvPr id="3205" name="Line 133"/>
          <p:cNvSpPr>
            <a:spLocks noChangeShapeType="1"/>
          </p:cNvSpPr>
          <p:nvPr/>
        </p:nvSpPr>
        <p:spPr bwMode="auto">
          <a:xfrm>
            <a:off x="228600" y="762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6" name="Line 134"/>
          <p:cNvSpPr>
            <a:spLocks noChangeShapeType="1"/>
          </p:cNvSpPr>
          <p:nvPr/>
        </p:nvSpPr>
        <p:spPr bwMode="auto">
          <a:xfrm>
            <a:off x="7848600" y="762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5181600" y="5105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8" name="Oval 136"/>
          <p:cNvSpPr>
            <a:spLocks noChangeArrowheads="1"/>
          </p:cNvSpPr>
          <p:nvPr/>
        </p:nvSpPr>
        <p:spPr bwMode="auto">
          <a:xfrm>
            <a:off x="2971800" y="1981200"/>
            <a:ext cx="7620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9" name="Rectangle 137"/>
          <p:cNvSpPr>
            <a:spLocks noChangeArrowheads="1"/>
          </p:cNvSpPr>
          <p:nvPr/>
        </p:nvSpPr>
        <p:spPr bwMode="auto">
          <a:xfrm>
            <a:off x="31242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/>
            <a:r>
              <a:rPr lang="en-US" altLang="en-US" sz="1200" b="1"/>
              <a:t>Control</a:t>
            </a:r>
          </a:p>
          <a:p>
            <a:pPr algn="ctr" eaLnBrk="0" hangingPunct="0"/>
            <a:r>
              <a:rPr lang="en-US" altLang="en-US" sz="1200" b="1"/>
              <a:t>Unit</a:t>
            </a:r>
          </a:p>
        </p:txBody>
      </p:sp>
      <p:sp>
        <p:nvSpPr>
          <p:cNvPr id="3210" name="Line 138"/>
          <p:cNvSpPr>
            <a:spLocks noChangeShapeType="1"/>
          </p:cNvSpPr>
          <p:nvPr/>
        </p:nvSpPr>
        <p:spPr bwMode="auto">
          <a:xfrm>
            <a:off x="2667000" y="10668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1" name="Line 139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2" name="Rectangle 140"/>
          <p:cNvSpPr>
            <a:spLocks noChangeArrowheads="1"/>
          </p:cNvSpPr>
          <p:nvPr/>
        </p:nvSpPr>
        <p:spPr bwMode="auto">
          <a:xfrm>
            <a:off x="2133600" y="23622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Instr[31-26]</a:t>
            </a:r>
          </a:p>
        </p:txBody>
      </p:sp>
      <p:sp>
        <p:nvSpPr>
          <p:cNvPr id="3213" name="AutoShape 141"/>
          <p:cNvSpPr>
            <a:spLocks noChangeArrowheads="1"/>
          </p:cNvSpPr>
          <p:nvPr/>
        </p:nvSpPr>
        <p:spPr bwMode="auto">
          <a:xfrm>
            <a:off x="6400800" y="2133600"/>
            <a:ext cx="3048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4" name="Line 142"/>
          <p:cNvSpPr>
            <a:spLocks noChangeShapeType="1"/>
          </p:cNvSpPr>
          <p:nvPr/>
        </p:nvSpPr>
        <p:spPr bwMode="auto">
          <a:xfrm>
            <a:off x="6705600" y="2286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" name="Line 143"/>
          <p:cNvSpPr>
            <a:spLocks noChangeShapeType="1"/>
          </p:cNvSpPr>
          <p:nvPr/>
        </p:nvSpPr>
        <p:spPr bwMode="auto">
          <a:xfrm>
            <a:off x="6248400" y="2362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6" name="Line 144"/>
          <p:cNvSpPr>
            <a:spLocks noChangeShapeType="1"/>
          </p:cNvSpPr>
          <p:nvPr/>
        </p:nvSpPr>
        <p:spPr bwMode="auto">
          <a:xfrm>
            <a:off x="3733800" y="2362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7" name="Rectangle 145"/>
          <p:cNvSpPr>
            <a:spLocks noChangeArrowheads="1"/>
          </p:cNvSpPr>
          <p:nvPr/>
        </p:nvSpPr>
        <p:spPr bwMode="auto">
          <a:xfrm>
            <a:off x="3810000" y="21336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Branch</a:t>
            </a:r>
          </a:p>
        </p:txBody>
      </p:sp>
      <p:sp>
        <p:nvSpPr>
          <p:cNvPr id="3218" name="Line 146"/>
          <p:cNvSpPr>
            <a:spLocks noChangeShapeType="1"/>
          </p:cNvSpPr>
          <p:nvPr/>
        </p:nvSpPr>
        <p:spPr bwMode="auto">
          <a:xfrm>
            <a:off x="3733800" y="2514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9" name="Line 147"/>
          <p:cNvSpPr>
            <a:spLocks noChangeShapeType="1"/>
          </p:cNvSpPr>
          <p:nvPr/>
        </p:nvSpPr>
        <p:spPr bwMode="auto">
          <a:xfrm>
            <a:off x="7543800" y="548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0" name="Line 148"/>
          <p:cNvSpPr>
            <a:spLocks noChangeShapeType="1"/>
          </p:cNvSpPr>
          <p:nvPr/>
        </p:nvSpPr>
        <p:spPr bwMode="auto">
          <a:xfrm>
            <a:off x="8915400" y="25146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1" name="Line 149"/>
          <p:cNvSpPr>
            <a:spLocks noChangeShapeType="1"/>
          </p:cNvSpPr>
          <p:nvPr/>
        </p:nvSpPr>
        <p:spPr bwMode="auto">
          <a:xfrm>
            <a:off x="3733800" y="26670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2" name="Line 150"/>
          <p:cNvSpPr>
            <a:spLocks noChangeShapeType="1"/>
          </p:cNvSpPr>
          <p:nvPr/>
        </p:nvSpPr>
        <p:spPr bwMode="auto">
          <a:xfrm>
            <a:off x="3733800" y="28194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3" name="Line 151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5486400" y="2971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" name="Line 154"/>
          <p:cNvSpPr>
            <a:spLocks noChangeShapeType="1"/>
          </p:cNvSpPr>
          <p:nvPr/>
        </p:nvSpPr>
        <p:spPr bwMode="auto">
          <a:xfrm>
            <a:off x="2590800" y="64770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7" name="Line 155"/>
          <p:cNvSpPr>
            <a:spLocks noChangeShapeType="1"/>
          </p:cNvSpPr>
          <p:nvPr/>
        </p:nvSpPr>
        <p:spPr bwMode="auto">
          <a:xfrm>
            <a:off x="2590800" y="2286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>
            <a:off x="2590800" y="2286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9" name="Line 157"/>
          <p:cNvSpPr>
            <a:spLocks noChangeShapeType="1"/>
          </p:cNvSpPr>
          <p:nvPr/>
        </p:nvSpPr>
        <p:spPr bwMode="auto">
          <a:xfrm>
            <a:off x="3657600" y="5715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>
            <a:off x="5562600" y="5638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1" name="Line 159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2" name="Line 160"/>
          <p:cNvSpPr>
            <a:spLocks noChangeShapeType="1"/>
          </p:cNvSpPr>
          <p:nvPr/>
        </p:nvSpPr>
        <p:spPr bwMode="auto">
          <a:xfrm flipV="1">
            <a:off x="6172200" y="220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3" name="Line 161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4" name="Line 162"/>
          <p:cNvSpPr>
            <a:spLocks noChangeShapeType="1"/>
          </p:cNvSpPr>
          <p:nvPr/>
        </p:nvSpPr>
        <p:spPr bwMode="auto">
          <a:xfrm>
            <a:off x="49530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5" name="Line 163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6" name="Line 164"/>
          <p:cNvSpPr>
            <a:spLocks noChangeShapeType="1"/>
          </p:cNvSpPr>
          <p:nvPr/>
        </p:nvSpPr>
        <p:spPr bwMode="auto">
          <a:xfrm>
            <a:off x="6477000" y="4495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7" name="Line 165"/>
          <p:cNvSpPr>
            <a:spLocks noChangeShapeType="1"/>
          </p:cNvSpPr>
          <p:nvPr/>
        </p:nvSpPr>
        <p:spPr bwMode="auto">
          <a:xfrm>
            <a:off x="51816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8" name="Line 166"/>
          <p:cNvSpPr>
            <a:spLocks noChangeShapeType="1"/>
          </p:cNvSpPr>
          <p:nvPr/>
        </p:nvSpPr>
        <p:spPr bwMode="auto">
          <a:xfrm>
            <a:off x="2667000" y="4495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9" name="AutoShape 167"/>
          <p:cNvSpPr>
            <a:spLocks noChangeArrowheads="1"/>
          </p:cNvSpPr>
          <p:nvPr/>
        </p:nvSpPr>
        <p:spPr bwMode="auto">
          <a:xfrm rot="-5400000">
            <a:off x="7010400" y="11430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Line 168"/>
          <p:cNvSpPr>
            <a:spLocks noChangeShapeType="1"/>
          </p:cNvSpPr>
          <p:nvPr/>
        </p:nvSpPr>
        <p:spPr bwMode="auto">
          <a:xfrm>
            <a:off x="7543800" y="1295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1" name="Oval 169"/>
          <p:cNvSpPr>
            <a:spLocks noChangeArrowheads="1"/>
          </p:cNvSpPr>
          <p:nvPr/>
        </p:nvSpPr>
        <p:spPr bwMode="auto">
          <a:xfrm>
            <a:off x="3200400" y="838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auto">
          <a:xfrm>
            <a:off x="3200400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ts val="1600"/>
              </a:lnSpc>
            </a:pPr>
            <a:r>
              <a:rPr lang="en-US" altLang="en-US" sz="1200" b="1"/>
              <a:t>Shift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altLang="en-US" sz="1200" b="1"/>
              <a:t>left 2</a:t>
            </a:r>
          </a:p>
        </p:txBody>
      </p:sp>
      <p:sp>
        <p:nvSpPr>
          <p:cNvPr id="3243" name="Line 171"/>
          <p:cNvSpPr>
            <a:spLocks noChangeShapeType="1"/>
          </p:cNvSpPr>
          <p:nvPr/>
        </p:nvSpPr>
        <p:spPr bwMode="auto">
          <a:xfrm>
            <a:off x="3581400" y="990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auto">
          <a:xfrm>
            <a:off x="7315200" y="13716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auto">
          <a:xfrm>
            <a:off x="7315200" y="8382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246" name="Line 174"/>
          <p:cNvSpPr>
            <a:spLocks noChangeShapeType="1"/>
          </p:cNvSpPr>
          <p:nvPr/>
        </p:nvSpPr>
        <p:spPr bwMode="auto">
          <a:xfrm>
            <a:off x="4953000" y="381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7" name="Line 175"/>
          <p:cNvSpPr>
            <a:spLocks noChangeShapeType="1"/>
          </p:cNvSpPr>
          <p:nvPr/>
        </p:nvSpPr>
        <p:spPr bwMode="auto">
          <a:xfrm>
            <a:off x="7391400" y="38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8" name="Line 176"/>
          <p:cNvSpPr>
            <a:spLocks noChangeShapeType="1"/>
          </p:cNvSpPr>
          <p:nvPr/>
        </p:nvSpPr>
        <p:spPr bwMode="auto">
          <a:xfrm>
            <a:off x="3657600" y="2209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" name="Line 177"/>
          <p:cNvSpPr>
            <a:spLocks noChangeShapeType="1"/>
          </p:cNvSpPr>
          <p:nvPr/>
        </p:nvSpPr>
        <p:spPr bwMode="auto">
          <a:xfrm>
            <a:off x="4953000" y="381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auto">
          <a:xfrm>
            <a:off x="4419600" y="1981200"/>
            <a:ext cx="6858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 b="1"/>
              <a:t>Jump</a:t>
            </a:r>
          </a:p>
        </p:txBody>
      </p:sp>
      <p:sp>
        <p:nvSpPr>
          <p:cNvPr id="3251" name="Line 179"/>
          <p:cNvSpPr>
            <a:spLocks noChangeShapeType="1"/>
          </p:cNvSpPr>
          <p:nvPr/>
        </p:nvSpPr>
        <p:spPr bwMode="auto">
          <a:xfrm flipV="1">
            <a:off x="44196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2" name="Line 180"/>
          <p:cNvSpPr>
            <a:spLocks noChangeShapeType="1"/>
          </p:cNvSpPr>
          <p:nvPr/>
        </p:nvSpPr>
        <p:spPr bwMode="auto">
          <a:xfrm>
            <a:off x="2667000" y="1066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3" name="Text Box 181"/>
          <p:cNvSpPr txBox="1">
            <a:spLocks noChangeArrowheads="1"/>
          </p:cNvSpPr>
          <p:nvPr/>
        </p:nvSpPr>
        <p:spPr bwMode="auto">
          <a:xfrm>
            <a:off x="4648200" y="9906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32</a:t>
            </a:r>
          </a:p>
        </p:txBody>
      </p:sp>
      <p:sp>
        <p:nvSpPr>
          <p:cNvPr id="3254" name="Line 182"/>
          <p:cNvSpPr>
            <a:spLocks noChangeShapeType="1"/>
          </p:cNvSpPr>
          <p:nvPr/>
        </p:nvSpPr>
        <p:spPr bwMode="auto">
          <a:xfrm>
            <a:off x="2895600" y="990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5" name="Line 183"/>
          <p:cNvSpPr>
            <a:spLocks noChangeShapeType="1"/>
          </p:cNvSpPr>
          <p:nvPr/>
        </p:nvSpPr>
        <p:spPr bwMode="auto">
          <a:xfrm>
            <a:off x="46482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" name="Rectangle 184"/>
          <p:cNvSpPr>
            <a:spLocks noChangeArrowheads="1"/>
          </p:cNvSpPr>
          <p:nvPr/>
        </p:nvSpPr>
        <p:spPr bwMode="auto">
          <a:xfrm>
            <a:off x="2362200" y="7620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Instr[25-0]</a:t>
            </a:r>
          </a:p>
        </p:txBody>
      </p:sp>
      <p:sp>
        <p:nvSpPr>
          <p:cNvPr id="3257" name="Text Box 185"/>
          <p:cNvSpPr txBox="1">
            <a:spLocks noChangeArrowheads="1"/>
          </p:cNvSpPr>
          <p:nvPr/>
        </p:nvSpPr>
        <p:spPr bwMode="auto">
          <a:xfrm>
            <a:off x="2819400" y="10668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26</a:t>
            </a:r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auto">
          <a:xfrm>
            <a:off x="4038600" y="12192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438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4875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7313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09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/>
              <a:t>PC+4[31-28]</a:t>
            </a:r>
          </a:p>
        </p:txBody>
      </p:sp>
      <p:sp>
        <p:nvSpPr>
          <p:cNvPr id="3260" name="Line 188"/>
          <p:cNvSpPr>
            <a:spLocks noChangeShapeType="1"/>
          </p:cNvSpPr>
          <p:nvPr/>
        </p:nvSpPr>
        <p:spPr bwMode="auto">
          <a:xfrm>
            <a:off x="38100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1" name="Text Box 189"/>
          <p:cNvSpPr txBox="1">
            <a:spLocks noChangeArrowheads="1"/>
          </p:cNvSpPr>
          <p:nvPr/>
        </p:nvSpPr>
        <p:spPr bwMode="auto">
          <a:xfrm>
            <a:off x="3733800" y="9906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28</a:t>
            </a:r>
          </a:p>
        </p:txBody>
      </p:sp>
      <p:sp>
        <p:nvSpPr>
          <p:cNvPr id="3263" name="Rectangle 19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422275"/>
          </a:xfrm>
          <a:noFill/>
          <a:ln/>
        </p:spPr>
        <p:txBody>
          <a:bodyPr/>
          <a:lstStyle/>
          <a:p>
            <a:pPr algn="l"/>
            <a:r>
              <a:rPr lang="en-US" altLang="en-US" sz="2000" b="1">
                <a:solidFill>
                  <a:schemeClr val="tx1"/>
                </a:solidFill>
              </a:rPr>
              <a:t>The Single cycle Datapath</a:t>
            </a:r>
          </a:p>
        </p:txBody>
      </p:sp>
      <p:sp>
        <p:nvSpPr>
          <p:cNvPr id="18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Tutorial 10</a:t>
            </a:r>
          </a:p>
        </p:txBody>
      </p:sp>
    </p:spTree>
    <p:extLst>
      <p:ext uri="{BB962C8B-B14F-4D97-AF65-F5344CB8AC3E}">
        <p14:creationId xmlns:p14="http://schemas.microsoft.com/office/powerpoint/2010/main" val="2505462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Tutorial 10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8B2310-0C58-44B4-8598-CCFE1666128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2743200" y="5334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4648200" y="5334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6324600" y="54102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7432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2667000" y="6019800"/>
            <a:ext cx="563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8153400" y="5410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8305800" y="5410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 flipV="1">
            <a:off x="26670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>
            <a:off x="2667000" y="3886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61" name="Group 12"/>
          <p:cNvGrpSpPr>
            <a:grpSpLocks/>
          </p:cNvGrpSpPr>
          <p:nvPr/>
        </p:nvGrpSpPr>
        <p:grpSpPr bwMode="auto">
          <a:xfrm>
            <a:off x="1676400" y="1981200"/>
            <a:ext cx="381000" cy="914400"/>
            <a:chOff x="1392" y="2880"/>
            <a:chExt cx="288" cy="480"/>
          </a:xfrm>
        </p:grpSpPr>
        <p:sp>
          <p:nvSpPr>
            <p:cNvPr id="2222" name="Line 1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" name="Line 1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" name="Line 1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5" name="Line 1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6" name="Line 1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7" name="Line 1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8" name="Line 1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2" name="Rectangle 20"/>
          <p:cNvSpPr>
            <a:spLocks noChangeArrowheads="1"/>
          </p:cNvSpPr>
          <p:nvPr/>
        </p:nvSpPr>
        <p:spPr bwMode="auto">
          <a:xfrm>
            <a:off x="990600" y="297180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3" name="Rectangle 21"/>
          <p:cNvSpPr>
            <a:spLocks noChangeArrowheads="1"/>
          </p:cNvSpPr>
          <p:nvPr/>
        </p:nvSpPr>
        <p:spPr bwMode="auto">
          <a:xfrm>
            <a:off x="533400" y="335280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4" name="Line 22"/>
          <p:cNvSpPr>
            <a:spLocks noChangeShapeType="1"/>
          </p:cNvSpPr>
          <p:nvPr/>
        </p:nvSpPr>
        <p:spPr bwMode="auto">
          <a:xfrm>
            <a:off x="685800" y="3733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23"/>
          <p:cNvSpPr>
            <a:spLocks noChangeShapeType="1"/>
          </p:cNvSpPr>
          <p:nvPr/>
        </p:nvSpPr>
        <p:spPr bwMode="auto">
          <a:xfrm>
            <a:off x="762000" y="2133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24"/>
          <p:cNvSpPr>
            <a:spLocks noChangeShapeType="1"/>
          </p:cNvSpPr>
          <p:nvPr/>
        </p:nvSpPr>
        <p:spPr bwMode="auto">
          <a:xfrm>
            <a:off x="1295400" y="2743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Text Box 25"/>
          <p:cNvSpPr txBox="1">
            <a:spLocks noChangeArrowheads="1"/>
          </p:cNvSpPr>
          <p:nvPr/>
        </p:nvSpPr>
        <p:spPr bwMode="auto">
          <a:xfrm>
            <a:off x="914400" y="3505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/>
              <a:t>Read</a:t>
            </a:r>
          </a:p>
          <a:p>
            <a:r>
              <a:rPr lang="en-US" altLang="en-US" sz="1200" dirty="0"/>
              <a:t>Address</a:t>
            </a:r>
          </a:p>
        </p:txBody>
      </p:sp>
      <p:sp>
        <p:nvSpPr>
          <p:cNvPr id="2068" name="Text Box 26"/>
          <p:cNvSpPr txBox="1">
            <a:spLocks noChangeArrowheads="1"/>
          </p:cNvSpPr>
          <p:nvPr/>
        </p:nvSpPr>
        <p:spPr bwMode="auto">
          <a:xfrm>
            <a:off x="1152525" y="3025775"/>
            <a:ext cx="1108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Instruction</a:t>
            </a:r>
          </a:p>
          <a:p>
            <a:pPr algn="ctr"/>
            <a:r>
              <a:rPr lang="en-US" altLang="en-US" sz="1400" b="1"/>
              <a:t>Memory</a:t>
            </a:r>
          </a:p>
        </p:txBody>
      </p:sp>
      <p:sp>
        <p:nvSpPr>
          <p:cNvPr id="2069" name="Text Box 27"/>
          <p:cNvSpPr txBox="1">
            <a:spLocks noChangeArrowheads="1"/>
          </p:cNvSpPr>
          <p:nvPr/>
        </p:nvSpPr>
        <p:spPr bwMode="auto">
          <a:xfrm>
            <a:off x="1676400" y="22860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Add</a:t>
            </a:r>
          </a:p>
        </p:txBody>
      </p:sp>
      <p:sp>
        <p:nvSpPr>
          <p:cNvPr id="2070" name="Text Box 28"/>
          <p:cNvSpPr txBox="1">
            <a:spLocks noChangeArrowheads="1"/>
          </p:cNvSpPr>
          <p:nvPr/>
        </p:nvSpPr>
        <p:spPr bwMode="auto">
          <a:xfrm rot="-5400000">
            <a:off x="396875" y="356552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PC</a:t>
            </a:r>
          </a:p>
        </p:txBody>
      </p:sp>
      <p:sp>
        <p:nvSpPr>
          <p:cNvPr id="2071" name="Line 29"/>
          <p:cNvSpPr>
            <a:spLocks noChangeShapeType="1"/>
          </p:cNvSpPr>
          <p:nvPr/>
        </p:nvSpPr>
        <p:spPr bwMode="auto">
          <a:xfrm>
            <a:off x="228600" y="3733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Text Box 30"/>
          <p:cNvSpPr txBox="1">
            <a:spLocks noChangeArrowheads="1"/>
          </p:cNvSpPr>
          <p:nvPr/>
        </p:nvSpPr>
        <p:spPr bwMode="auto">
          <a:xfrm>
            <a:off x="10668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4</a:t>
            </a:r>
          </a:p>
        </p:txBody>
      </p:sp>
      <p:sp>
        <p:nvSpPr>
          <p:cNvPr id="2073" name="Line 31"/>
          <p:cNvSpPr>
            <a:spLocks noChangeShapeType="1"/>
          </p:cNvSpPr>
          <p:nvPr/>
        </p:nvSpPr>
        <p:spPr bwMode="auto">
          <a:xfrm>
            <a:off x="228600" y="1295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AutoShape 32"/>
          <p:cNvSpPr>
            <a:spLocks noChangeArrowheads="1"/>
          </p:cNvSpPr>
          <p:nvPr/>
        </p:nvSpPr>
        <p:spPr bwMode="auto">
          <a:xfrm rot="5400000" flipH="1">
            <a:off x="838200" y="1219200"/>
            <a:ext cx="685800" cy="228600"/>
          </a:xfrm>
          <a:custGeom>
            <a:avLst/>
            <a:gdLst>
              <a:gd name="T0" fmla="*/ 600075 w 21600"/>
              <a:gd name="T1" fmla="*/ 114300 h 21600"/>
              <a:gd name="T2" fmla="*/ 342900 w 21600"/>
              <a:gd name="T3" fmla="*/ 228600 h 21600"/>
              <a:gd name="T4" fmla="*/ 85725 w 21600"/>
              <a:gd name="T5" fmla="*/ 114300 h 21600"/>
              <a:gd name="T6" fmla="*/ 342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33"/>
          <p:cNvSpPr>
            <a:spLocks noChangeShapeType="1"/>
          </p:cNvSpPr>
          <p:nvPr/>
        </p:nvSpPr>
        <p:spPr bwMode="auto">
          <a:xfrm flipH="1">
            <a:off x="228600" y="1295400"/>
            <a:ext cx="852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34"/>
          <p:cNvSpPr>
            <a:spLocks noChangeShapeType="1"/>
          </p:cNvSpPr>
          <p:nvPr/>
        </p:nvSpPr>
        <p:spPr bwMode="auto">
          <a:xfrm flipH="1">
            <a:off x="1295400" y="11430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35"/>
          <p:cNvSpPr>
            <a:spLocks noChangeShapeType="1"/>
          </p:cNvSpPr>
          <p:nvPr/>
        </p:nvSpPr>
        <p:spPr bwMode="auto">
          <a:xfrm flipH="1">
            <a:off x="2819400" y="6172200"/>
            <a:ext cx="594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Rectangle 36"/>
          <p:cNvSpPr>
            <a:spLocks noChangeArrowheads="1"/>
          </p:cNvSpPr>
          <p:nvPr/>
        </p:nvSpPr>
        <p:spPr bwMode="auto">
          <a:xfrm>
            <a:off x="3048000" y="297180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9" name="Line 37"/>
          <p:cNvSpPr>
            <a:spLocks noChangeShapeType="1"/>
          </p:cNvSpPr>
          <p:nvPr/>
        </p:nvSpPr>
        <p:spPr bwMode="auto">
          <a:xfrm>
            <a:off x="22860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Line 38"/>
          <p:cNvSpPr>
            <a:spLocks noChangeShapeType="1"/>
          </p:cNvSpPr>
          <p:nvPr/>
        </p:nvSpPr>
        <p:spPr bwMode="auto">
          <a:xfrm>
            <a:off x="2743200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Text Box 39"/>
          <p:cNvSpPr txBox="1">
            <a:spLocks noChangeArrowheads="1"/>
          </p:cNvSpPr>
          <p:nvPr/>
        </p:nvSpPr>
        <p:spPr bwMode="auto">
          <a:xfrm>
            <a:off x="2971800" y="4114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Write Data</a:t>
            </a:r>
          </a:p>
        </p:txBody>
      </p:sp>
      <p:sp>
        <p:nvSpPr>
          <p:cNvPr id="2082" name="Text Box 40"/>
          <p:cNvSpPr txBox="1">
            <a:spLocks noChangeArrowheads="1"/>
          </p:cNvSpPr>
          <p:nvPr/>
        </p:nvSpPr>
        <p:spPr bwMode="auto">
          <a:xfrm>
            <a:off x="2971800" y="2971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Read Addr 1</a:t>
            </a:r>
          </a:p>
        </p:txBody>
      </p:sp>
      <p:sp>
        <p:nvSpPr>
          <p:cNvPr id="2083" name="Text Box 41"/>
          <p:cNvSpPr txBox="1">
            <a:spLocks noChangeArrowheads="1"/>
          </p:cNvSpPr>
          <p:nvPr/>
        </p:nvSpPr>
        <p:spPr bwMode="auto">
          <a:xfrm>
            <a:off x="2971800" y="3352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Read Addr 2</a:t>
            </a:r>
          </a:p>
        </p:txBody>
      </p:sp>
      <p:sp>
        <p:nvSpPr>
          <p:cNvPr id="2084" name="Text Box 42"/>
          <p:cNvSpPr txBox="1">
            <a:spLocks noChangeArrowheads="1"/>
          </p:cNvSpPr>
          <p:nvPr/>
        </p:nvSpPr>
        <p:spPr bwMode="auto">
          <a:xfrm>
            <a:off x="2971800" y="3733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Write Addr</a:t>
            </a:r>
          </a:p>
        </p:txBody>
      </p:sp>
      <p:sp>
        <p:nvSpPr>
          <p:cNvPr id="2085" name="Text Box 43"/>
          <p:cNvSpPr txBox="1">
            <a:spLocks noChangeArrowheads="1"/>
          </p:cNvSpPr>
          <p:nvPr/>
        </p:nvSpPr>
        <p:spPr bwMode="auto">
          <a:xfrm>
            <a:off x="3044825" y="3124200"/>
            <a:ext cx="90011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Register</a:t>
            </a:r>
          </a:p>
          <a:p>
            <a:pPr algn="ctr"/>
            <a:endParaRPr lang="en-US" altLang="en-US" sz="1400" b="1"/>
          </a:p>
          <a:p>
            <a:pPr algn="ctr"/>
            <a:r>
              <a:rPr lang="en-US" altLang="en-US" sz="1400" b="1"/>
              <a:t>File</a:t>
            </a:r>
          </a:p>
        </p:txBody>
      </p:sp>
      <p:sp>
        <p:nvSpPr>
          <p:cNvPr id="2086" name="Text Box 44"/>
          <p:cNvSpPr txBox="1">
            <a:spLocks noChangeArrowheads="1"/>
          </p:cNvSpPr>
          <p:nvPr/>
        </p:nvSpPr>
        <p:spPr bwMode="auto">
          <a:xfrm>
            <a:off x="3733800" y="3124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Read</a:t>
            </a:r>
          </a:p>
          <a:p>
            <a:pPr algn="r"/>
            <a:r>
              <a:rPr lang="en-US" altLang="en-US" sz="1200"/>
              <a:t> Data 1</a:t>
            </a:r>
          </a:p>
        </p:txBody>
      </p:sp>
      <p:sp>
        <p:nvSpPr>
          <p:cNvPr id="2087" name="Text Box 45"/>
          <p:cNvSpPr txBox="1">
            <a:spLocks noChangeArrowheads="1"/>
          </p:cNvSpPr>
          <p:nvPr/>
        </p:nvSpPr>
        <p:spPr bwMode="auto">
          <a:xfrm>
            <a:off x="3733800" y="38100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Read</a:t>
            </a:r>
          </a:p>
          <a:p>
            <a:pPr algn="r"/>
            <a:r>
              <a:rPr lang="en-US" altLang="en-US" sz="1200"/>
              <a:t> Data 2</a:t>
            </a:r>
          </a:p>
        </p:txBody>
      </p:sp>
      <p:sp>
        <p:nvSpPr>
          <p:cNvPr id="2088" name="Line 46"/>
          <p:cNvSpPr>
            <a:spLocks noChangeShapeType="1"/>
          </p:cNvSpPr>
          <p:nvPr/>
        </p:nvSpPr>
        <p:spPr bwMode="auto">
          <a:xfrm>
            <a:off x="2743200" y="495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Line 47"/>
          <p:cNvSpPr>
            <a:spLocks noChangeShapeType="1"/>
          </p:cNvSpPr>
          <p:nvPr/>
        </p:nvSpPr>
        <p:spPr bwMode="auto">
          <a:xfrm>
            <a:off x="2819400" y="487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48"/>
          <p:cNvSpPr>
            <a:spLocks noChangeShapeType="1"/>
          </p:cNvSpPr>
          <p:nvPr/>
        </p:nvSpPr>
        <p:spPr bwMode="auto">
          <a:xfrm>
            <a:off x="4038600" y="487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Text Box 49"/>
          <p:cNvSpPr txBox="1">
            <a:spLocks noChangeArrowheads="1"/>
          </p:cNvSpPr>
          <p:nvPr/>
        </p:nvSpPr>
        <p:spPr bwMode="auto">
          <a:xfrm>
            <a:off x="2819400" y="4953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16</a:t>
            </a:r>
          </a:p>
        </p:txBody>
      </p:sp>
      <p:sp>
        <p:nvSpPr>
          <p:cNvPr id="2092" name="Text Box 50"/>
          <p:cNvSpPr txBox="1">
            <a:spLocks noChangeArrowheads="1"/>
          </p:cNvSpPr>
          <p:nvPr/>
        </p:nvSpPr>
        <p:spPr bwMode="auto">
          <a:xfrm>
            <a:off x="4038600" y="4953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32</a:t>
            </a:r>
          </a:p>
        </p:txBody>
      </p:sp>
      <p:sp>
        <p:nvSpPr>
          <p:cNvPr id="2093" name="Line 51"/>
          <p:cNvSpPr>
            <a:spLocks noChangeShapeType="1"/>
          </p:cNvSpPr>
          <p:nvPr/>
        </p:nvSpPr>
        <p:spPr bwMode="auto">
          <a:xfrm>
            <a:off x="2819400" y="42672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Line 52"/>
          <p:cNvSpPr>
            <a:spLocks noChangeShapeType="1"/>
          </p:cNvSpPr>
          <p:nvPr/>
        </p:nvSpPr>
        <p:spPr bwMode="auto">
          <a:xfrm>
            <a:off x="48006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Line 53"/>
          <p:cNvSpPr>
            <a:spLocks noChangeShapeType="1"/>
          </p:cNvSpPr>
          <p:nvPr/>
        </p:nvSpPr>
        <p:spPr bwMode="auto">
          <a:xfrm>
            <a:off x="4343400" y="4038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Line 54"/>
          <p:cNvSpPr>
            <a:spLocks noChangeShapeType="1"/>
          </p:cNvSpPr>
          <p:nvPr/>
        </p:nvSpPr>
        <p:spPr bwMode="auto">
          <a:xfrm>
            <a:off x="2743200" y="3124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55"/>
          <p:cNvSpPr>
            <a:spLocks noChangeShapeType="1"/>
          </p:cNvSpPr>
          <p:nvPr/>
        </p:nvSpPr>
        <p:spPr bwMode="auto">
          <a:xfrm>
            <a:off x="2743200" y="3124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Line 56"/>
          <p:cNvSpPr>
            <a:spLocks noChangeShapeType="1"/>
          </p:cNvSpPr>
          <p:nvPr/>
        </p:nvSpPr>
        <p:spPr bwMode="auto">
          <a:xfrm>
            <a:off x="4648200" y="40386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Line 57"/>
          <p:cNvSpPr>
            <a:spLocks noChangeShapeType="1"/>
          </p:cNvSpPr>
          <p:nvPr/>
        </p:nvSpPr>
        <p:spPr bwMode="auto">
          <a:xfrm>
            <a:off x="60198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58"/>
          <p:cNvSpPr>
            <a:spLocks/>
          </p:cNvSpPr>
          <p:nvPr/>
        </p:nvSpPr>
        <p:spPr bwMode="auto">
          <a:xfrm>
            <a:off x="5486400" y="31242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Rectangle 59"/>
          <p:cNvSpPr>
            <a:spLocks noChangeArrowheads="1"/>
          </p:cNvSpPr>
          <p:nvPr/>
        </p:nvSpPr>
        <p:spPr bwMode="auto">
          <a:xfrm>
            <a:off x="5588000" y="373380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200" b="1"/>
              <a:t>ALU</a:t>
            </a:r>
          </a:p>
        </p:txBody>
      </p:sp>
      <p:sp>
        <p:nvSpPr>
          <p:cNvPr id="2102" name="AutoShape 60"/>
          <p:cNvSpPr>
            <a:spLocks noChangeArrowheads="1"/>
          </p:cNvSpPr>
          <p:nvPr/>
        </p:nvSpPr>
        <p:spPr bwMode="auto">
          <a:xfrm rot="-5400000">
            <a:off x="4787900" y="4076700"/>
            <a:ext cx="762000" cy="228600"/>
          </a:xfrm>
          <a:custGeom>
            <a:avLst/>
            <a:gdLst>
              <a:gd name="T0" fmla="*/ 666750 w 21600"/>
              <a:gd name="T1" fmla="*/ 114300 h 21600"/>
              <a:gd name="T2" fmla="*/ 381000 w 21600"/>
              <a:gd name="T3" fmla="*/ 228600 h 21600"/>
              <a:gd name="T4" fmla="*/ 95250 w 21600"/>
              <a:gd name="T5" fmla="*/ 114300 h 21600"/>
              <a:gd name="T6" fmla="*/ 3810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Line 61"/>
          <p:cNvSpPr>
            <a:spLocks noChangeShapeType="1"/>
          </p:cNvSpPr>
          <p:nvPr/>
        </p:nvSpPr>
        <p:spPr bwMode="auto">
          <a:xfrm>
            <a:off x="52832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4" name="Line 62"/>
          <p:cNvSpPr>
            <a:spLocks noChangeShapeType="1"/>
          </p:cNvSpPr>
          <p:nvPr/>
        </p:nvSpPr>
        <p:spPr bwMode="auto">
          <a:xfrm>
            <a:off x="4800600" y="44196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Line 63"/>
          <p:cNvSpPr>
            <a:spLocks noChangeShapeType="1"/>
          </p:cNvSpPr>
          <p:nvPr/>
        </p:nvSpPr>
        <p:spPr bwMode="auto">
          <a:xfrm>
            <a:off x="4648200" y="3352800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Oval 64"/>
          <p:cNvSpPr>
            <a:spLocks noChangeArrowheads="1"/>
          </p:cNvSpPr>
          <p:nvPr/>
        </p:nvSpPr>
        <p:spPr bwMode="auto">
          <a:xfrm>
            <a:off x="5029200" y="25908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07" name="Rectangle 65"/>
          <p:cNvSpPr>
            <a:spLocks noChangeArrowheads="1"/>
          </p:cNvSpPr>
          <p:nvPr/>
        </p:nvSpPr>
        <p:spPr bwMode="auto">
          <a:xfrm>
            <a:off x="50292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200" b="1"/>
              <a:t>Shift</a:t>
            </a:r>
          </a:p>
          <a:p>
            <a:pPr algn="ctr">
              <a:lnSpc>
                <a:spcPts val="1600"/>
              </a:lnSpc>
            </a:pPr>
            <a:r>
              <a:rPr lang="en-US" altLang="en-US" sz="1200" b="1"/>
              <a:t>left 2</a:t>
            </a:r>
          </a:p>
        </p:txBody>
      </p:sp>
      <p:sp>
        <p:nvSpPr>
          <p:cNvPr id="2108" name="Line 66"/>
          <p:cNvSpPr>
            <a:spLocks noChangeShapeType="1"/>
          </p:cNvSpPr>
          <p:nvPr/>
        </p:nvSpPr>
        <p:spPr bwMode="auto">
          <a:xfrm>
            <a:off x="4800600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09" name="Group 67"/>
          <p:cNvGrpSpPr>
            <a:grpSpLocks/>
          </p:cNvGrpSpPr>
          <p:nvPr/>
        </p:nvGrpSpPr>
        <p:grpSpPr bwMode="auto">
          <a:xfrm>
            <a:off x="5715000" y="2209800"/>
            <a:ext cx="304800" cy="914400"/>
            <a:chOff x="1392" y="2880"/>
            <a:chExt cx="288" cy="480"/>
          </a:xfrm>
        </p:grpSpPr>
        <p:sp>
          <p:nvSpPr>
            <p:cNvPr id="2215" name="Line 68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Line 69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Line 70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8" name="Line 71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9" name="Line 72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0" name="Line 73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1" name="Line 74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10" name="Text Box 75"/>
          <p:cNvSpPr txBox="1">
            <a:spLocks noChangeArrowheads="1"/>
          </p:cNvSpPr>
          <p:nvPr/>
        </p:nvSpPr>
        <p:spPr bwMode="auto">
          <a:xfrm>
            <a:off x="5638800" y="25146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Add</a:t>
            </a:r>
          </a:p>
        </p:txBody>
      </p:sp>
      <p:sp>
        <p:nvSpPr>
          <p:cNvPr id="2111" name="Line 76"/>
          <p:cNvSpPr>
            <a:spLocks noChangeShapeType="1"/>
          </p:cNvSpPr>
          <p:nvPr/>
        </p:nvSpPr>
        <p:spPr bwMode="auto">
          <a:xfrm>
            <a:off x="5472113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Rectangle 77"/>
          <p:cNvSpPr>
            <a:spLocks noChangeArrowheads="1"/>
          </p:cNvSpPr>
          <p:nvPr/>
        </p:nvSpPr>
        <p:spPr bwMode="auto">
          <a:xfrm>
            <a:off x="6553200" y="304800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13" name="Line 78"/>
          <p:cNvSpPr>
            <a:spLocks noChangeShapeType="1"/>
          </p:cNvSpPr>
          <p:nvPr/>
        </p:nvSpPr>
        <p:spPr bwMode="auto">
          <a:xfrm>
            <a:off x="6324600" y="38100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Text Box 79"/>
          <p:cNvSpPr txBox="1">
            <a:spLocks noChangeArrowheads="1"/>
          </p:cNvSpPr>
          <p:nvPr/>
        </p:nvSpPr>
        <p:spPr bwMode="auto">
          <a:xfrm>
            <a:off x="7007225" y="3048000"/>
            <a:ext cx="871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Data</a:t>
            </a:r>
          </a:p>
          <a:p>
            <a:pPr algn="ctr"/>
            <a:r>
              <a:rPr lang="en-US" altLang="en-US" sz="1400" b="1"/>
              <a:t>Memory</a:t>
            </a:r>
          </a:p>
        </p:txBody>
      </p:sp>
      <p:sp>
        <p:nvSpPr>
          <p:cNvPr id="2115" name="Text Box 80"/>
          <p:cNvSpPr txBox="1">
            <a:spLocks noChangeArrowheads="1"/>
          </p:cNvSpPr>
          <p:nvPr/>
        </p:nvSpPr>
        <p:spPr bwMode="auto">
          <a:xfrm>
            <a:off x="6477000" y="3657600"/>
            <a:ext cx="741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Address</a:t>
            </a:r>
          </a:p>
        </p:txBody>
      </p:sp>
      <p:sp>
        <p:nvSpPr>
          <p:cNvPr id="2116" name="Text Box 81"/>
          <p:cNvSpPr txBox="1">
            <a:spLocks noChangeArrowheads="1"/>
          </p:cNvSpPr>
          <p:nvPr/>
        </p:nvSpPr>
        <p:spPr bwMode="auto">
          <a:xfrm>
            <a:off x="6477000" y="40386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Write Data</a:t>
            </a:r>
          </a:p>
        </p:txBody>
      </p:sp>
      <p:sp>
        <p:nvSpPr>
          <p:cNvPr id="2117" name="Text Box 82"/>
          <p:cNvSpPr txBox="1">
            <a:spLocks noChangeArrowheads="1"/>
          </p:cNvSpPr>
          <p:nvPr/>
        </p:nvSpPr>
        <p:spPr bwMode="auto">
          <a:xfrm>
            <a:off x="7315200" y="358140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Read</a:t>
            </a:r>
          </a:p>
          <a:p>
            <a:r>
              <a:rPr lang="en-US" altLang="en-US" sz="1200"/>
              <a:t>Data</a:t>
            </a:r>
          </a:p>
        </p:txBody>
      </p:sp>
      <p:sp>
        <p:nvSpPr>
          <p:cNvPr id="2118" name="Line 83"/>
          <p:cNvSpPr>
            <a:spLocks noChangeShapeType="1"/>
          </p:cNvSpPr>
          <p:nvPr/>
        </p:nvSpPr>
        <p:spPr bwMode="auto">
          <a:xfrm>
            <a:off x="63246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Line 84"/>
          <p:cNvSpPr>
            <a:spLocks noChangeShapeType="1"/>
          </p:cNvSpPr>
          <p:nvPr/>
        </p:nvSpPr>
        <p:spPr bwMode="auto">
          <a:xfrm>
            <a:off x="8153400" y="4191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AutoShape 85"/>
          <p:cNvSpPr>
            <a:spLocks noChangeArrowheads="1"/>
          </p:cNvSpPr>
          <p:nvPr/>
        </p:nvSpPr>
        <p:spPr bwMode="auto">
          <a:xfrm rot="-5400000">
            <a:off x="8153400" y="3886200"/>
            <a:ext cx="685800" cy="228600"/>
          </a:xfrm>
          <a:custGeom>
            <a:avLst/>
            <a:gdLst>
              <a:gd name="T0" fmla="*/ 600075 w 21600"/>
              <a:gd name="T1" fmla="*/ 114300 h 21600"/>
              <a:gd name="T2" fmla="*/ 342900 w 21600"/>
              <a:gd name="T3" fmla="*/ 228600 h 21600"/>
              <a:gd name="T4" fmla="*/ 85725 w 21600"/>
              <a:gd name="T5" fmla="*/ 114300 h 21600"/>
              <a:gd name="T6" fmla="*/ 342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1" name="Line 86"/>
          <p:cNvSpPr>
            <a:spLocks noChangeShapeType="1"/>
          </p:cNvSpPr>
          <p:nvPr/>
        </p:nvSpPr>
        <p:spPr bwMode="auto">
          <a:xfrm>
            <a:off x="8610600" y="396240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2" name="Line 87"/>
          <p:cNvSpPr>
            <a:spLocks noChangeShapeType="1"/>
          </p:cNvSpPr>
          <p:nvPr/>
        </p:nvSpPr>
        <p:spPr bwMode="auto">
          <a:xfrm>
            <a:off x="43434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3" name="Line 88"/>
          <p:cNvSpPr>
            <a:spLocks noChangeShapeType="1"/>
          </p:cNvSpPr>
          <p:nvPr/>
        </p:nvSpPr>
        <p:spPr bwMode="auto">
          <a:xfrm>
            <a:off x="2819400" y="4267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89"/>
          <p:cNvSpPr>
            <a:spLocks noChangeShapeType="1"/>
          </p:cNvSpPr>
          <p:nvPr/>
        </p:nvSpPr>
        <p:spPr bwMode="auto">
          <a:xfrm>
            <a:off x="2057400" y="2438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Line 90"/>
          <p:cNvSpPr>
            <a:spLocks noChangeShapeType="1"/>
          </p:cNvSpPr>
          <p:nvPr/>
        </p:nvSpPr>
        <p:spPr bwMode="auto">
          <a:xfrm>
            <a:off x="1295400" y="144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6" name="Line 91"/>
          <p:cNvSpPr>
            <a:spLocks noChangeShapeType="1"/>
          </p:cNvSpPr>
          <p:nvPr/>
        </p:nvSpPr>
        <p:spPr bwMode="auto">
          <a:xfrm>
            <a:off x="25908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7" name="Line 92"/>
          <p:cNvSpPr>
            <a:spLocks noChangeShapeType="1"/>
          </p:cNvSpPr>
          <p:nvPr/>
        </p:nvSpPr>
        <p:spPr bwMode="auto">
          <a:xfrm>
            <a:off x="78486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Rectangle 93"/>
          <p:cNvSpPr>
            <a:spLocks noChangeArrowheads="1"/>
          </p:cNvSpPr>
          <p:nvPr/>
        </p:nvSpPr>
        <p:spPr bwMode="auto">
          <a:xfrm>
            <a:off x="2438400" y="220980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29" name="Rectangle 94"/>
          <p:cNvSpPr>
            <a:spLocks noChangeArrowheads="1"/>
          </p:cNvSpPr>
          <p:nvPr/>
        </p:nvSpPr>
        <p:spPr bwMode="auto">
          <a:xfrm>
            <a:off x="4495800" y="2209800"/>
            <a:ext cx="152400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30" name="Line 95"/>
          <p:cNvSpPr>
            <a:spLocks noChangeShapeType="1"/>
          </p:cNvSpPr>
          <p:nvPr/>
        </p:nvSpPr>
        <p:spPr bwMode="auto">
          <a:xfrm>
            <a:off x="2209800" y="2438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" name="Line 96"/>
          <p:cNvSpPr>
            <a:spLocks noChangeShapeType="1"/>
          </p:cNvSpPr>
          <p:nvPr/>
        </p:nvSpPr>
        <p:spPr bwMode="auto">
          <a:xfrm>
            <a:off x="2590800" y="24384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Line 97"/>
          <p:cNvSpPr>
            <a:spLocks noChangeShapeType="1"/>
          </p:cNvSpPr>
          <p:nvPr/>
        </p:nvSpPr>
        <p:spPr bwMode="auto">
          <a:xfrm>
            <a:off x="6019800" y="2667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3" name="Line 98"/>
          <p:cNvSpPr>
            <a:spLocks noChangeShapeType="1"/>
          </p:cNvSpPr>
          <p:nvPr/>
        </p:nvSpPr>
        <p:spPr bwMode="auto">
          <a:xfrm>
            <a:off x="4648200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Line 99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Line 100"/>
          <p:cNvSpPr>
            <a:spLocks noChangeShapeType="1"/>
          </p:cNvSpPr>
          <p:nvPr/>
        </p:nvSpPr>
        <p:spPr bwMode="auto">
          <a:xfrm>
            <a:off x="4876800" y="4953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6" name="Rectangle 101"/>
          <p:cNvSpPr>
            <a:spLocks noChangeArrowheads="1"/>
          </p:cNvSpPr>
          <p:nvPr/>
        </p:nvSpPr>
        <p:spPr bwMode="auto">
          <a:xfrm>
            <a:off x="8001000" y="281940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37" name="Line 102"/>
          <p:cNvSpPr>
            <a:spLocks noChangeShapeType="1"/>
          </p:cNvSpPr>
          <p:nvPr/>
        </p:nvSpPr>
        <p:spPr bwMode="auto">
          <a:xfrm>
            <a:off x="6400800" y="4953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Line 103"/>
          <p:cNvSpPr>
            <a:spLocks noChangeShapeType="1"/>
          </p:cNvSpPr>
          <p:nvPr/>
        </p:nvSpPr>
        <p:spPr bwMode="auto">
          <a:xfrm>
            <a:off x="8153400" y="3810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Line 104"/>
          <p:cNvSpPr>
            <a:spLocks noChangeShapeType="1"/>
          </p:cNvSpPr>
          <p:nvPr/>
        </p:nvSpPr>
        <p:spPr bwMode="auto">
          <a:xfrm>
            <a:off x="8763000" y="39624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Line 105"/>
          <p:cNvSpPr>
            <a:spLocks noChangeShapeType="1"/>
          </p:cNvSpPr>
          <p:nvPr/>
        </p:nvSpPr>
        <p:spPr bwMode="auto">
          <a:xfrm>
            <a:off x="6553200" y="11430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1" name="Line 106"/>
          <p:cNvSpPr>
            <a:spLocks noChangeShapeType="1"/>
          </p:cNvSpPr>
          <p:nvPr/>
        </p:nvSpPr>
        <p:spPr bwMode="auto">
          <a:xfrm flipH="1">
            <a:off x="61722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Line 107"/>
          <p:cNvSpPr>
            <a:spLocks noChangeShapeType="1"/>
          </p:cNvSpPr>
          <p:nvPr/>
        </p:nvSpPr>
        <p:spPr bwMode="auto">
          <a:xfrm flipH="1">
            <a:off x="80010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3" name="Text Box 108"/>
          <p:cNvSpPr txBox="1">
            <a:spLocks noChangeArrowheads="1"/>
          </p:cNvSpPr>
          <p:nvPr/>
        </p:nvSpPr>
        <p:spPr bwMode="auto">
          <a:xfrm>
            <a:off x="2286000" y="190500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IF/ID</a:t>
            </a:r>
          </a:p>
        </p:txBody>
      </p:sp>
      <p:sp>
        <p:nvSpPr>
          <p:cNvPr id="2144" name="Line 109"/>
          <p:cNvSpPr>
            <a:spLocks noChangeShapeType="1"/>
          </p:cNvSpPr>
          <p:nvPr/>
        </p:nvSpPr>
        <p:spPr bwMode="auto">
          <a:xfrm flipV="1">
            <a:off x="4800600" y="2895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5" name="Line 110"/>
          <p:cNvSpPr>
            <a:spLocks noChangeShapeType="1"/>
          </p:cNvSpPr>
          <p:nvPr/>
        </p:nvSpPr>
        <p:spPr bwMode="auto">
          <a:xfrm>
            <a:off x="39624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6" name="Line 111"/>
          <p:cNvSpPr>
            <a:spLocks noChangeShapeType="1"/>
          </p:cNvSpPr>
          <p:nvPr/>
        </p:nvSpPr>
        <p:spPr bwMode="auto">
          <a:xfrm>
            <a:off x="4648200" y="2438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Line 112"/>
          <p:cNvSpPr>
            <a:spLocks noChangeShapeType="1"/>
          </p:cNvSpPr>
          <p:nvPr/>
        </p:nvSpPr>
        <p:spPr bwMode="auto">
          <a:xfrm>
            <a:off x="2209800" y="1447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8" name="Line 113"/>
          <p:cNvSpPr>
            <a:spLocks noChangeShapeType="1"/>
          </p:cNvSpPr>
          <p:nvPr/>
        </p:nvSpPr>
        <p:spPr bwMode="auto">
          <a:xfrm flipV="1">
            <a:off x="594360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9" name="Line 114"/>
          <p:cNvSpPr>
            <a:spLocks noChangeShapeType="1"/>
          </p:cNvSpPr>
          <p:nvPr/>
        </p:nvSpPr>
        <p:spPr bwMode="auto">
          <a:xfrm>
            <a:off x="7620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" name="Rectangle 115"/>
          <p:cNvSpPr>
            <a:spLocks noChangeArrowheads="1"/>
          </p:cNvSpPr>
          <p:nvPr/>
        </p:nvSpPr>
        <p:spPr bwMode="auto">
          <a:xfrm>
            <a:off x="6172200" y="2209800"/>
            <a:ext cx="1524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" name="Oval 116"/>
          <p:cNvSpPr>
            <a:spLocks noChangeArrowheads="1"/>
          </p:cNvSpPr>
          <p:nvPr/>
        </p:nvSpPr>
        <p:spPr bwMode="auto">
          <a:xfrm>
            <a:off x="3124200" y="472440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" name="Rectangle 117"/>
          <p:cNvSpPr>
            <a:spLocks noChangeArrowheads="1"/>
          </p:cNvSpPr>
          <p:nvPr/>
        </p:nvSpPr>
        <p:spPr bwMode="auto">
          <a:xfrm>
            <a:off x="3276600" y="4724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Sign</a:t>
            </a:r>
          </a:p>
          <a:p>
            <a:pPr algn="ctr"/>
            <a:r>
              <a:rPr lang="en-US" altLang="en-US" sz="1200" b="1"/>
              <a:t>Extend</a:t>
            </a:r>
          </a:p>
        </p:txBody>
      </p:sp>
      <p:sp>
        <p:nvSpPr>
          <p:cNvPr id="2153" name="Line 118"/>
          <p:cNvSpPr>
            <a:spLocks noChangeShapeType="1"/>
          </p:cNvSpPr>
          <p:nvPr/>
        </p:nvSpPr>
        <p:spPr bwMode="auto">
          <a:xfrm>
            <a:off x="6324600" y="2667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Line 119"/>
          <p:cNvSpPr>
            <a:spLocks noChangeShapeType="1"/>
          </p:cNvSpPr>
          <p:nvPr/>
        </p:nvSpPr>
        <p:spPr bwMode="auto">
          <a:xfrm>
            <a:off x="5943600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" name="Line 12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" name="Line 121"/>
          <p:cNvSpPr>
            <a:spLocks noChangeShapeType="1"/>
          </p:cNvSpPr>
          <p:nvPr/>
        </p:nvSpPr>
        <p:spPr bwMode="auto">
          <a:xfrm>
            <a:off x="6400800" y="3810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" name="Text Box 122"/>
          <p:cNvSpPr txBox="1">
            <a:spLocks noChangeArrowheads="1"/>
          </p:cNvSpPr>
          <p:nvPr/>
        </p:nvSpPr>
        <p:spPr bwMode="auto">
          <a:xfrm>
            <a:off x="4267200" y="129540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ID/EX</a:t>
            </a:r>
          </a:p>
        </p:txBody>
      </p:sp>
      <p:sp>
        <p:nvSpPr>
          <p:cNvPr id="2158" name="Text Box 123"/>
          <p:cNvSpPr txBox="1">
            <a:spLocks noChangeArrowheads="1"/>
          </p:cNvSpPr>
          <p:nvPr/>
        </p:nvSpPr>
        <p:spPr bwMode="auto">
          <a:xfrm>
            <a:off x="5791200" y="147796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EX/MEM</a:t>
            </a:r>
          </a:p>
        </p:txBody>
      </p:sp>
      <p:sp>
        <p:nvSpPr>
          <p:cNvPr id="2159" name="Text Box 124"/>
          <p:cNvSpPr txBox="1">
            <a:spLocks noChangeArrowheads="1"/>
          </p:cNvSpPr>
          <p:nvPr/>
        </p:nvSpPr>
        <p:spPr bwMode="auto">
          <a:xfrm>
            <a:off x="7696200" y="236220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MEM/WB</a:t>
            </a:r>
          </a:p>
        </p:txBody>
      </p:sp>
      <p:sp>
        <p:nvSpPr>
          <p:cNvPr id="2160" name="Rectangle 125"/>
          <p:cNvSpPr>
            <a:spLocks noChangeArrowheads="1"/>
          </p:cNvSpPr>
          <p:nvPr/>
        </p:nvSpPr>
        <p:spPr bwMode="auto">
          <a:xfrm>
            <a:off x="4495800" y="19812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1" name="Rectangle 126"/>
          <p:cNvSpPr>
            <a:spLocks noChangeArrowheads="1"/>
          </p:cNvSpPr>
          <p:nvPr/>
        </p:nvSpPr>
        <p:spPr bwMode="auto">
          <a:xfrm>
            <a:off x="4495800" y="17526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2" name="Rectangle 127"/>
          <p:cNvSpPr>
            <a:spLocks noChangeArrowheads="1"/>
          </p:cNvSpPr>
          <p:nvPr/>
        </p:nvSpPr>
        <p:spPr bwMode="auto">
          <a:xfrm>
            <a:off x="4495800" y="15240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3" name="Rectangle 128"/>
          <p:cNvSpPr>
            <a:spLocks noChangeArrowheads="1"/>
          </p:cNvSpPr>
          <p:nvPr/>
        </p:nvSpPr>
        <p:spPr bwMode="auto">
          <a:xfrm>
            <a:off x="6172200" y="19812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4" name="Rectangle 129"/>
          <p:cNvSpPr>
            <a:spLocks noChangeArrowheads="1"/>
          </p:cNvSpPr>
          <p:nvPr/>
        </p:nvSpPr>
        <p:spPr bwMode="auto">
          <a:xfrm>
            <a:off x="6172200" y="17526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5" name="Rectangle 130"/>
          <p:cNvSpPr>
            <a:spLocks noChangeArrowheads="1"/>
          </p:cNvSpPr>
          <p:nvPr/>
        </p:nvSpPr>
        <p:spPr bwMode="auto">
          <a:xfrm>
            <a:off x="8001000" y="25908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6" name="Rectangle 131"/>
          <p:cNvSpPr>
            <a:spLocks noChangeArrowheads="1"/>
          </p:cNvSpPr>
          <p:nvPr/>
        </p:nvSpPr>
        <p:spPr bwMode="auto">
          <a:xfrm>
            <a:off x="3429000" y="1752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Control</a:t>
            </a:r>
          </a:p>
        </p:txBody>
      </p:sp>
      <p:sp>
        <p:nvSpPr>
          <p:cNvPr id="2167" name="Oval 132"/>
          <p:cNvSpPr>
            <a:spLocks noChangeArrowheads="1"/>
          </p:cNvSpPr>
          <p:nvPr/>
        </p:nvSpPr>
        <p:spPr bwMode="auto">
          <a:xfrm>
            <a:off x="3276600" y="1371600"/>
            <a:ext cx="7620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68" name="Line 133"/>
          <p:cNvSpPr>
            <a:spLocks noChangeShapeType="1"/>
          </p:cNvSpPr>
          <p:nvPr/>
        </p:nvSpPr>
        <p:spPr bwMode="auto">
          <a:xfrm>
            <a:off x="2743200" y="1905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" name="Line 134"/>
          <p:cNvSpPr>
            <a:spLocks noChangeShapeType="1"/>
          </p:cNvSpPr>
          <p:nvPr/>
        </p:nvSpPr>
        <p:spPr bwMode="auto">
          <a:xfrm>
            <a:off x="2743200" y="1905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Line 135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Line 136"/>
          <p:cNvSpPr>
            <a:spLocks noChangeShapeType="1"/>
          </p:cNvSpPr>
          <p:nvPr/>
        </p:nvSpPr>
        <p:spPr bwMode="auto">
          <a:xfrm>
            <a:off x="4038600" y="1905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Line 137"/>
          <p:cNvSpPr>
            <a:spLocks noChangeShapeType="1"/>
          </p:cNvSpPr>
          <p:nvPr/>
        </p:nvSpPr>
        <p:spPr bwMode="auto">
          <a:xfrm>
            <a:off x="3962400" y="2133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" name="Line 138"/>
          <p:cNvSpPr>
            <a:spLocks noChangeShapeType="1"/>
          </p:cNvSpPr>
          <p:nvPr/>
        </p:nvSpPr>
        <p:spPr bwMode="auto">
          <a:xfrm>
            <a:off x="6324600" y="2133600"/>
            <a:ext cx="1676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" name="Line 139"/>
          <p:cNvSpPr>
            <a:spLocks noChangeShapeType="1"/>
          </p:cNvSpPr>
          <p:nvPr/>
        </p:nvSpPr>
        <p:spPr bwMode="auto">
          <a:xfrm>
            <a:off x="4648200" y="2133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Line 140"/>
          <p:cNvSpPr>
            <a:spLocks noChangeShapeType="1"/>
          </p:cNvSpPr>
          <p:nvPr/>
        </p:nvSpPr>
        <p:spPr bwMode="auto">
          <a:xfrm>
            <a:off x="4648200" y="1905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" name="Line 141"/>
          <p:cNvSpPr>
            <a:spLocks noChangeShapeType="1"/>
          </p:cNvSpPr>
          <p:nvPr/>
        </p:nvSpPr>
        <p:spPr bwMode="auto">
          <a:xfrm>
            <a:off x="4648200" y="1600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" name="Line 142"/>
          <p:cNvSpPr>
            <a:spLocks noChangeShapeType="1"/>
          </p:cNvSpPr>
          <p:nvPr/>
        </p:nvSpPr>
        <p:spPr bwMode="auto">
          <a:xfrm>
            <a:off x="85344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" name="Line 143"/>
          <p:cNvSpPr>
            <a:spLocks noChangeShapeType="1"/>
          </p:cNvSpPr>
          <p:nvPr/>
        </p:nvSpPr>
        <p:spPr bwMode="auto">
          <a:xfrm>
            <a:off x="6324600" y="1905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" name="Line 144"/>
          <p:cNvSpPr>
            <a:spLocks noChangeShapeType="1"/>
          </p:cNvSpPr>
          <p:nvPr/>
        </p:nvSpPr>
        <p:spPr bwMode="auto">
          <a:xfrm>
            <a:off x="81534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" name="Line 145"/>
          <p:cNvSpPr>
            <a:spLocks noChangeShapeType="1"/>
          </p:cNvSpPr>
          <p:nvPr/>
        </p:nvSpPr>
        <p:spPr bwMode="auto">
          <a:xfrm>
            <a:off x="7086600" y="190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" name="Line 146"/>
          <p:cNvSpPr>
            <a:spLocks noChangeShapeType="1"/>
          </p:cNvSpPr>
          <p:nvPr/>
        </p:nvSpPr>
        <p:spPr bwMode="auto">
          <a:xfrm>
            <a:off x="5257800" y="1600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" name="AutoShape 147"/>
          <p:cNvSpPr>
            <a:spLocks noChangeArrowheads="1"/>
          </p:cNvSpPr>
          <p:nvPr/>
        </p:nvSpPr>
        <p:spPr bwMode="auto">
          <a:xfrm rot="-5400000">
            <a:off x="4724400" y="5334000"/>
            <a:ext cx="685800" cy="228600"/>
          </a:xfrm>
          <a:custGeom>
            <a:avLst/>
            <a:gdLst>
              <a:gd name="T0" fmla="*/ 600075 w 21600"/>
              <a:gd name="T1" fmla="*/ 114300 h 21600"/>
              <a:gd name="T2" fmla="*/ 342900 w 21600"/>
              <a:gd name="T3" fmla="*/ 228600 h 21600"/>
              <a:gd name="T4" fmla="*/ 85725 w 21600"/>
              <a:gd name="T5" fmla="*/ 114300 h 21600"/>
              <a:gd name="T6" fmla="*/ 342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3" name="Line 148"/>
          <p:cNvSpPr>
            <a:spLocks noChangeShapeType="1"/>
          </p:cNvSpPr>
          <p:nvPr/>
        </p:nvSpPr>
        <p:spPr bwMode="auto">
          <a:xfrm>
            <a:off x="5181600" y="5410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Line 149"/>
          <p:cNvSpPr>
            <a:spLocks noChangeShapeType="1"/>
          </p:cNvSpPr>
          <p:nvPr/>
        </p:nvSpPr>
        <p:spPr bwMode="auto">
          <a:xfrm>
            <a:off x="2743200" y="5638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5" name="Line 150"/>
          <p:cNvSpPr>
            <a:spLocks noChangeShapeType="1"/>
          </p:cNvSpPr>
          <p:nvPr/>
        </p:nvSpPr>
        <p:spPr bwMode="auto">
          <a:xfrm>
            <a:off x="4648200" y="5638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6" name="Oval 151"/>
          <p:cNvSpPr>
            <a:spLocks noChangeArrowheads="1"/>
          </p:cNvSpPr>
          <p:nvPr/>
        </p:nvSpPr>
        <p:spPr bwMode="auto">
          <a:xfrm>
            <a:off x="5562600" y="43434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87" name="Rectangle 152"/>
          <p:cNvSpPr>
            <a:spLocks noChangeArrowheads="1"/>
          </p:cNvSpPr>
          <p:nvPr/>
        </p:nvSpPr>
        <p:spPr bwMode="auto">
          <a:xfrm>
            <a:off x="5562600" y="4343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200" b="1"/>
              <a:t>ALU</a:t>
            </a:r>
          </a:p>
          <a:p>
            <a:pPr algn="ctr">
              <a:lnSpc>
                <a:spcPts val="1600"/>
              </a:lnSpc>
            </a:pPr>
            <a:r>
              <a:rPr lang="en-US" altLang="en-US" sz="1200" b="1"/>
              <a:t>cntrl</a:t>
            </a:r>
          </a:p>
        </p:txBody>
      </p:sp>
      <p:sp>
        <p:nvSpPr>
          <p:cNvPr id="2188" name="Line 153"/>
          <p:cNvSpPr>
            <a:spLocks noChangeShapeType="1"/>
          </p:cNvSpPr>
          <p:nvPr/>
        </p:nvSpPr>
        <p:spPr bwMode="auto">
          <a:xfrm>
            <a:off x="4800600" y="4648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9" name="Line 154"/>
          <p:cNvSpPr>
            <a:spLocks noChangeShapeType="1"/>
          </p:cNvSpPr>
          <p:nvPr/>
        </p:nvSpPr>
        <p:spPr bwMode="auto">
          <a:xfrm flipV="1">
            <a:off x="5791200" y="419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" name="AutoShape 155"/>
          <p:cNvSpPr>
            <a:spLocks noChangeArrowheads="1"/>
          </p:cNvSpPr>
          <p:nvPr/>
        </p:nvSpPr>
        <p:spPr bwMode="auto">
          <a:xfrm>
            <a:off x="7086600" y="25908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91" name="Line 156"/>
          <p:cNvSpPr>
            <a:spLocks noChangeShapeType="1"/>
          </p:cNvSpPr>
          <p:nvPr/>
        </p:nvSpPr>
        <p:spPr bwMode="auto">
          <a:xfrm>
            <a:off x="6553200" y="2819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2" name="Line 157"/>
          <p:cNvSpPr>
            <a:spLocks noChangeShapeType="1"/>
          </p:cNvSpPr>
          <p:nvPr/>
        </p:nvSpPr>
        <p:spPr bwMode="auto">
          <a:xfrm>
            <a:off x="655320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3" name="Rectangle 158"/>
          <p:cNvSpPr>
            <a:spLocks noChangeArrowheads="1"/>
          </p:cNvSpPr>
          <p:nvPr/>
        </p:nvSpPr>
        <p:spPr bwMode="auto">
          <a:xfrm>
            <a:off x="3352800" y="2590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RegWrite</a:t>
            </a:r>
          </a:p>
        </p:txBody>
      </p:sp>
      <p:sp>
        <p:nvSpPr>
          <p:cNvPr id="2194" name="Rectangle 159"/>
          <p:cNvSpPr>
            <a:spLocks noChangeArrowheads="1"/>
          </p:cNvSpPr>
          <p:nvPr/>
        </p:nvSpPr>
        <p:spPr bwMode="auto">
          <a:xfrm>
            <a:off x="6553200" y="4648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MemWrite</a:t>
            </a:r>
          </a:p>
        </p:txBody>
      </p:sp>
      <p:sp>
        <p:nvSpPr>
          <p:cNvPr id="2195" name="Rectangle 160"/>
          <p:cNvSpPr>
            <a:spLocks noChangeArrowheads="1"/>
          </p:cNvSpPr>
          <p:nvPr/>
        </p:nvSpPr>
        <p:spPr bwMode="auto">
          <a:xfrm>
            <a:off x="7315200" y="4648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MemRead</a:t>
            </a:r>
          </a:p>
        </p:txBody>
      </p:sp>
      <p:sp>
        <p:nvSpPr>
          <p:cNvPr id="2196" name="Rectangle 161"/>
          <p:cNvSpPr>
            <a:spLocks noChangeArrowheads="1"/>
          </p:cNvSpPr>
          <p:nvPr/>
        </p:nvSpPr>
        <p:spPr bwMode="auto">
          <a:xfrm>
            <a:off x="8305800" y="3352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MemtoReg</a:t>
            </a:r>
          </a:p>
        </p:txBody>
      </p:sp>
      <p:sp>
        <p:nvSpPr>
          <p:cNvPr id="2197" name="Rectangle 162"/>
          <p:cNvSpPr>
            <a:spLocks noChangeArrowheads="1"/>
          </p:cNvSpPr>
          <p:nvPr/>
        </p:nvSpPr>
        <p:spPr bwMode="auto">
          <a:xfrm>
            <a:off x="4800600" y="579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RegDst</a:t>
            </a:r>
          </a:p>
        </p:txBody>
      </p:sp>
      <p:sp>
        <p:nvSpPr>
          <p:cNvPr id="2198" name="Rectangle 163"/>
          <p:cNvSpPr>
            <a:spLocks noChangeArrowheads="1"/>
          </p:cNvSpPr>
          <p:nvPr/>
        </p:nvSpPr>
        <p:spPr bwMode="auto">
          <a:xfrm>
            <a:off x="5562600" y="5029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ALUOp</a:t>
            </a:r>
          </a:p>
        </p:txBody>
      </p:sp>
      <p:sp>
        <p:nvSpPr>
          <p:cNvPr id="2199" name="Rectangle 164"/>
          <p:cNvSpPr>
            <a:spLocks noChangeArrowheads="1"/>
          </p:cNvSpPr>
          <p:nvPr/>
        </p:nvSpPr>
        <p:spPr bwMode="auto">
          <a:xfrm>
            <a:off x="4876800" y="3505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ALUSrc</a:t>
            </a:r>
          </a:p>
        </p:txBody>
      </p:sp>
      <p:sp>
        <p:nvSpPr>
          <p:cNvPr id="2200" name="Rectangle 165"/>
          <p:cNvSpPr>
            <a:spLocks noChangeArrowheads="1"/>
          </p:cNvSpPr>
          <p:nvPr/>
        </p:nvSpPr>
        <p:spPr bwMode="auto">
          <a:xfrm>
            <a:off x="6477000" y="2438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Branch</a:t>
            </a:r>
          </a:p>
        </p:txBody>
      </p:sp>
      <p:sp>
        <p:nvSpPr>
          <p:cNvPr id="2201" name="Line 166"/>
          <p:cNvSpPr>
            <a:spLocks noChangeShapeType="1"/>
          </p:cNvSpPr>
          <p:nvPr/>
        </p:nvSpPr>
        <p:spPr bwMode="auto">
          <a:xfrm>
            <a:off x="6934200" y="2667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" name="Line 167"/>
          <p:cNvSpPr>
            <a:spLocks noChangeShapeType="1"/>
          </p:cNvSpPr>
          <p:nvPr/>
        </p:nvSpPr>
        <p:spPr bwMode="auto">
          <a:xfrm>
            <a:off x="7620000" y="914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" name="Line 168"/>
          <p:cNvSpPr>
            <a:spLocks noChangeShapeType="1"/>
          </p:cNvSpPr>
          <p:nvPr/>
        </p:nvSpPr>
        <p:spPr bwMode="auto">
          <a:xfrm>
            <a:off x="7467600" y="2743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" name="Line 169"/>
          <p:cNvSpPr>
            <a:spLocks noChangeShapeType="1"/>
          </p:cNvSpPr>
          <p:nvPr/>
        </p:nvSpPr>
        <p:spPr bwMode="auto">
          <a:xfrm>
            <a:off x="1143000" y="914400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" name="Rectangle 170"/>
          <p:cNvSpPr>
            <a:spLocks noChangeArrowheads="1"/>
          </p:cNvSpPr>
          <p:nvPr/>
        </p:nvSpPr>
        <p:spPr bwMode="auto">
          <a:xfrm>
            <a:off x="7620000" y="1066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/>
              <a:t>PCSrc</a:t>
            </a:r>
          </a:p>
        </p:txBody>
      </p:sp>
      <p:sp>
        <p:nvSpPr>
          <p:cNvPr id="2206" name="Line 171"/>
          <p:cNvSpPr>
            <a:spLocks noChangeShapeType="1"/>
          </p:cNvSpPr>
          <p:nvPr/>
        </p:nvSpPr>
        <p:spPr bwMode="auto">
          <a:xfrm>
            <a:off x="1143000" y="91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7" name="Line 172"/>
          <p:cNvSpPr>
            <a:spLocks noChangeShapeType="1"/>
          </p:cNvSpPr>
          <p:nvPr/>
        </p:nvSpPr>
        <p:spPr bwMode="auto">
          <a:xfrm>
            <a:off x="358140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8" name="Line 173"/>
          <p:cNvSpPr>
            <a:spLocks noChangeShapeType="1"/>
          </p:cNvSpPr>
          <p:nvPr/>
        </p:nvSpPr>
        <p:spPr bwMode="auto">
          <a:xfrm>
            <a:off x="6858000" y="4495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9" name="Line 174"/>
          <p:cNvSpPr>
            <a:spLocks noChangeShapeType="1"/>
          </p:cNvSpPr>
          <p:nvPr/>
        </p:nvSpPr>
        <p:spPr bwMode="auto">
          <a:xfrm>
            <a:off x="7467600" y="4495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0" name="Line 175"/>
          <p:cNvSpPr>
            <a:spLocks noChangeShapeType="1"/>
          </p:cNvSpPr>
          <p:nvPr/>
        </p:nvSpPr>
        <p:spPr bwMode="auto">
          <a:xfrm>
            <a:off x="8458200" y="3581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" name="Line 176"/>
          <p:cNvSpPr>
            <a:spLocks noChangeShapeType="1"/>
          </p:cNvSpPr>
          <p:nvPr/>
        </p:nvSpPr>
        <p:spPr bwMode="auto">
          <a:xfrm>
            <a:off x="51054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" name="Line 177"/>
          <p:cNvSpPr>
            <a:spLocks noChangeShapeType="1"/>
          </p:cNvSpPr>
          <p:nvPr/>
        </p:nvSpPr>
        <p:spPr bwMode="auto">
          <a:xfrm>
            <a:off x="5791200" y="4876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3" name="Line 178"/>
          <p:cNvSpPr>
            <a:spLocks noChangeShapeType="1"/>
          </p:cNvSpPr>
          <p:nvPr/>
        </p:nvSpPr>
        <p:spPr bwMode="auto">
          <a:xfrm>
            <a:off x="5181600" y="3733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22275"/>
          </a:xfrm>
        </p:spPr>
        <p:txBody>
          <a:bodyPr/>
          <a:lstStyle/>
          <a:p>
            <a:pPr eaLnBrk="1" hangingPunct="1"/>
            <a:r>
              <a:rPr lang="en-US" altLang="en-US" sz="2400"/>
              <a:t>Pipelined Datapath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22275"/>
          </a:xfrm>
        </p:spPr>
        <p:txBody>
          <a:bodyPr/>
          <a:lstStyle/>
          <a:p>
            <a:pPr eaLnBrk="1" hangingPunct="1"/>
            <a:r>
              <a:rPr lang="en-US" altLang="en-US" sz="2400"/>
              <a:t>Datapath with Forwarding</a:t>
            </a:r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>
            <a:off x="2514600" y="5257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4419600" y="5257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6705600" y="5334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25146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2438400" y="63246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8382000" y="5334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8534400" y="5334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V="1">
            <a:off x="2438400" y="38862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2438400" y="3886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4" name="Group 13"/>
          <p:cNvGrpSpPr>
            <a:grpSpLocks/>
          </p:cNvGrpSpPr>
          <p:nvPr/>
        </p:nvGrpSpPr>
        <p:grpSpPr bwMode="auto">
          <a:xfrm>
            <a:off x="1447800" y="1981200"/>
            <a:ext cx="381000" cy="914400"/>
            <a:chOff x="1392" y="2880"/>
            <a:chExt cx="288" cy="480"/>
          </a:xfrm>
        </p:grpSpPr>
        <p:sp>
          <p:nvSpPr>
            <p:cNvPr id="3286" name="Line 1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Line 1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Line 1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Line 1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Line 1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Line 2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5" name="Rectangle 21"/>
          <p:cNvSpPr>
            <a:spLocks noChangeArrowheads="1"/>
          </p:cNvSpPr>
          <p:nvPr/>
        </p:nvSpPr>
        <p:spPr bwMode="auto">
          <a:xfrm>
            <a:off x="762000" y="297180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6" name="Rectangle 22"/>
          <p:cNvSpPr>
            <a:spLocks noChangeArrowheads="1"/>
          </p:cNvSpPr>
          <p:nvPr/>
        </p:nvSpPr>
        <p:spPr bwMode="auto">
          <a:xfrm>
            <a:off x="381000" y="3352800"/>
            <a:ext cx="152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7" name="Line 23"/>
          <p:cNvSpPr>
            <a:spLocks noChangeShapeType="1"/>
          </p:cNvSpPr>
          <p:nvPr/>
        </p:nvSpPr>
        <p:spPr bwMode="auto">
          <a:xfrm>
            <a:off x="5334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24"/>
          <p:cNvSpPr>
            <a:spLocks noChangeShapeType="1"/>
          </p:cNvSpPr>
          <p:nvPr/>
        </p:nvSpPr>
        <p:spPr bwMode="auto">
          <a:xfrm>
            <a:off x="609600" y="2133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25"/>
          <p:cNvSpPr>
            <a:spLocks noChangeShapeType="1"/>
          </p:cNvSpPr>
          <p:nvPr/>
        </p:nvSpPr>
        <p:spPr bwMode="auto">
          <a:xfrm>
            <a:off x="1066800" y="2743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Text Box 26"/>
          <p:cNvSpPr txBox="1">
            <a:spLocks noChangeArrowheads="1"/>
          </p:cNvSpPr>
          <p:nvPr/>
        </p:nvSpPr>
        <p:spPr bwMode="auto">
          <a:xfrm>
            <a:off x="685800" y="3505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Read</a:t>
            </a:r>
          </a:p>
          <a:p>
            <a:pPr eaLnBrk="1" hangingPunct="1"/>
            <a:r>
              <a:rPr lang="en-US" altLang="en-US" sz="1200"/>
              <a:t>Address</a:t>
            </a:r>
          </a:p>
        </p:txBody>
      </p:sp>
      <p:sp>
        <p:nvSpPr>
          <p:cNvPr id="3091" name="Text Box 27"/>
          <p:cNvSpPr txBox="1">
            <a:spLocks noChangeArrowheads="1"/>
          </p:cNvSpPr>
          <p:nvPr/>
        </p:nvSpPr>
        <p:spPr bwMode="auto">
          <a:xfrm>
            <a:off x="928688" y="3025775"/>
            <a:ext cx="1098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Instruction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  <p:sp>
        <p:nvSpPr>
          <p:cNvPr id="3092" name="Text Box 28"/>
          <p:cNvSpPr txBox="1">
            <a:spLocks noChangeArrowheads="1"/>
          </p:cNvSpPr>
          <p:nvPr/>
        </p:nvSpPr>
        <p:spPr bwMode="auto">
          <a:xfrm>
            <a:off x="1447800" y="22860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Add</a:t>
            </a:r>
          </a:p>
        </p:txBody>
      </p:sp>
      <p:sp>
        <p:nvSpPr>
          <p:cNvPr id="3093" name="Text Box 29"/>
          <p:cNvSpPr txBox="1">
            <a:spLocks noChangeArrowheads="1"/>
          </p:cNvSpPr>
          <p:nvPr/>
        </p:nvSpPr>
        <p:spPr bwMode="auto">
          <a:xfrm rot="-5400000">
            <a:off x="244475" y="356552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</a:rPr>
              <a:t>PC</a:t>
            </a:r>
          </a:p>
        </p:txBody>
      </p:sp>
      <p:sp>
        <p:nvSpPr>
          <p:cNvPr id="3094" name="Line 30"/>
          <p:cNvSpPr>
            <a:spLocks noChangeShapeType="1"/>
          </p:cNvSpPr>
          <p:nvPr/>
        </p:nvSpPr>
        <p:spPr bwMode="auto">
          <a:xfrm>
            <a:off x="1524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Text Box 31"/>
          <p:cNvSpPr txBox="1">
            <a:spLocks noChangeArrowheads="1"/>
          </p:cNvSpPr>
          <p:nvPr/>
        </p:nvSpPr>
        <p:spPr bwMode="auto">
          <a:xfrm>
            <a:off x="8382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4</a:t>
            </a:r>
          </a:p>
        </p:txBody>
      </p:sp>
      <p:sp>
        <p:nvSpPr>
          <p:cNvPr id="3096" name="Line 32"/>
          <p:cNvSpPr>
            <a:spLocks noChangeShapeType="1"/>
          </p:cNvSpPr>
          <p:nvPr/>
        </p:nvSpPr>
        <p:spPr bwMode="auto">
          <a:xfrm>
            <a:off x="152400" y="1295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AutoShape 33"/>
          <p:cNvSpPr>
            <a:spLocks noChangeArrowheads="1"/>
          </p:cNvSpPr>
          <p:nvPr/>
        </p:nvSpPr>
        <p:spPr bwMode="auto">
          <a:xfrm rot="5400000" flipH="1">
            <a:off x="609600" y="121920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34"/>
          <p:cNvSpPr>
            <a:spLocks noChangeShapeType="1"/>
          </p:cNvSpPr>
          <p:nvPr/>
        </p:nvSpPr>
        <p:spPr bwMode="auto">
          <a:xfrm flipH="1">
            <a:off x="152400" y="1295400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37"/>
          <p:cNvSpPr>
            <a:spLocks noChangeShapeType="1"/>
          </p:cNvSpPr>
          <p:nvPr/>
        </p:nvSpPr>
        <p:spPr bwMode="auto">
          <a:xfrm flipH="1">
            <a:off x="1066800" y="11430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38"/>
          <p:cNvSpPr>
            <a:spLocks noChangeShapeType="1"/>
          </p:cNvSpPr>
          <p:nvPr/>
        </p:nvSpPr>
        <p:spPr bwMode="auto">
          <a:xfrm flipH="1">
            <a:off x="2590800" y="6477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Rectangle 39"/>
          <p:cNvSpPr>
            <a:spLocks noChangeArrowheads="1"/>
          </p:cNvSpPr>
          <p:nvPr/>
        </p:nvSpPr>
        <p:spPr bwMode="auto">
          <a:xfrm>
            <a:off x="2819400" y="2971800"/>
            <a:ext cx="1295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2" name="Line 40"/>
          <p:cNvSpPr>
            <a:spLocks noChangeShapeType="1"/>
          </p:cNvSpPr>
          <p:nvPr/>
        </p:nvSpPr>
        <p:spPr bwMode="auto">
          <a:xfrm>
            <a:off x="20574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41"/>
          <p:cNvSpPr>
            <a:spLocks noChangeShapeType="1"/>
          </p:cNvSpPr>
          <p:nvPr/>
        </p:nvSpPr>
        <p:spPr bwMode="auto">
          <a:xfrm>
            <a:off x="2514600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Text Box 42"/>
          <p:cNvSpPr txBox="1">
            <a:spLocks noChangeArrowheads="1"/>
          </p:cNvSpPr>
          <p:nvPr/>
        </p:nvSpPr>
        <p:spPr bwMode="auto">
          <a:xfrm>
            <a:off x="2743200" y="4114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Write Data</a:t>
            </a:r>
          </a:p>
        </p:txBody>
      </p:sp>
      <p:sp>
        <p:nvSpPr>
          <p:cNvPr id="3105" name="Text Box 43"/>
          <p:cNvSpPr txBox="1">
            <a:spLocks noChangeArrowheads="1"/>
          </p:cNvSpPr>
          <p:nvPr/>
        </p:nvSpPr>
        <p:spPr bwMode="auto">
          <a:xfrm>
            <a:off x="2743200" y="2971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Read Addr 1</a:t>
            </a:r>
          </a:p>
        </p:txBody>
      </p:sp>
      <p:sp>
        <p:nvSpPr>
          <p:cNvPr id="3106" name="Text Box 44"/>
          <p:cNvSpPr txBox="1">
            <a:spLocks noChangeArrowheads="1"/>
          </p:cNvSpPr>
          <p:nvPr/>
        </p:nvSpPr>
        <p:spPr bwMode="auto">
          <a:xfrm>
            <a:off x="2743200" y="335280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Read Addr 2</a:t>
            </a:r>
          </a:p>
        </p:txBody>
      </p:sp>
      <p:sp>
        <p:nvSpPr>
          <p:cNvPr id="3107" name="Text Box 45"/>
          <p:cNvSpPr txBox="1">
            <a:spLocks noChangeArrowheads="1"/>
          </p:cNvSpPr>
          <p:nvPr/>
        </p:nvSpPr>
        <p:spPr bwMode="auto">
          <a:xfrm>
            <a:off x="2743200" y="3733800"/>
            <a:ext cx="903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Write Addr</a:t>
            </a:r>
          </a:p>
        </p:txBody>
      </p:sp>
      <p:sp>
        <p:nvSpPr>
          <p:cNvPr id="3108" name="Text Box 46"/>
          <p:cNvSpPr txBox="1">
            <a:spLocks noChangeArrowheads="1"/>
          </p:cNvSpPr>
          <p:nvPr/>
        </p:nvSpPr>
        <p:spPr bwMode="auto">
          <a:xfrm>
            <a:off x="2705100" y="2679700"/>
            <a:ext cx="15795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Register File</a:t>
            </a:r>
          </a:p>
        </p:txBody>
      </p:sp>
      <p:sp>
        <p:nvSpPr>
          <p:cNvPr id="3109" name="Text Box 47"/>
          <p:cNvSpPr txBox="1">
            <a:spLocks noChangeArrowheads="1"/>
          </p:cNvSpPr>
          <p:nvPr/>
        </p:nvSpPr>
        <p:spPr bwMode="auto">
          <a:xfrm>
            <a:off x="3505200" y="3124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Read</a:t>
            </a:r>
          </a:p>
          <a:p>
            <a:pPr algn="r" eaLnBrk="1" hangingPunct="1"/>
            <a:r>
              <a:rPr lang="en-US" altLang="en-US" sz="1200"/>
              <a:t> Data 1</a:t>
            </a:r>
          </a:p>
        </p:txBody>
      </p:sp>
      <p:sp>
        <p:nvSpPr>
          <p:cNvPr id="3110" name="Text Box 48"/>
          <p:cNvSpPr txBox="1">
            <a:spLocks noChangeArrowheads="1"/>
          </p:cNvSpPr>
          <p:nvPr/>
        </p:nvSpPr>
        <p:spPr bwMode="auto">
          <a:xfrm>
            <a:off x="3505200" y="38100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Read</a:t>
            </a:r>
          </a:p>
          <a:p>
            <a:pPr algn="r" eaLnBrk="1" hangingPunct="1"/>
            <a:r>
              <a:rPr lang="en-US" altLang="en-US" sz="1200"/>
              <a:t> Data 2</a:t>
            </a:r>
          </a:p>
        </p:txBody>
      </p:sp>
      <p:sp>
        <p:nvSpPr>
          <p:cNvPr id="3111" name="Line 49"/>
          <p:cNvSpPr>
            <a:spLocks noChangeShapeType="1"/>
          </p:cNvSpPr>
          <p:nvPr/>
        </p:nvSpPr>
        <p:spPr bwMode="auto">
          <a:xfrm>
            <a:off x="2514600" y="4800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50"/>
          <p:cNvSpPr>
            <a:spLocks noChangeShapeType="1"/>
          </p:cNvSpPr>
          <p:nvPr/>
        </p:nvSpPr>
        <p:spPr bwMode="auto">
          <a:xfrm>
            <a:off x="2772360" y="4732337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51"/>
          <p:cNvSpPr>
            <a:spLocks noChangeShapeType="1"/>
          </p:cNvSpPr>
          <p:nvPr/>
        </p:nvSpPr>
        <p:spPr bwMode="auto">
          <a:xfrm>
            <a:off x="3810000" y="472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Text Box 52"/>
          <p:cNvSpPr txBox="1">
            <a:spLocks noChangeArrowheads="1"/>
          </p:cNvSpPr>
          <p:nvPr/>
        </p:nvSpPr>
        <p:spPr bwMode="auto">
          <a:xfrm>
            <a:off x="2608263" y="44958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16</a:t>
            </a:r>
          </a:p>
        </p:txBody>
      </p:sp>
      <p:sp>
        <p:nvSpPr>
          <p:cNvPr id="3115" name="Text Box 53"/>
          <p:cNvSpPr txBox="1">
            <a:spLocks noChangeArrowheads="1"/>
          </p:cNvSpPr>
          <p:nvPr/>
        </p:nvSpPr>
        <p:spPr bwMode="auto">
          <a:xfrm>
            <a:off x="3733800" y="44958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32</a:t>
            </a:r>
          </a:p>
        </p:txBody>
      </p:sp>
      <p:sp>
        <p:nvSpPr>
          <p:cNvPr id="3116" name="Line 54"/>
          <p:cNvSpPr>
            <a:spLocks noChangeShapeType="1"/>
          </p:cNvSpPr>
          <p:nvPr/>
        </p:nvSpPr>
        <p:spPr bwMode="auto">
          <a:xfrm>
            <a:off x="2590800" y="4271211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55"/>
          <p:cNvSpPr>
            <a:spLocks noChangeShapeType="1"/>
          </p:cNvSpPr>
          <p:nvPr/>
        </p:nvSpPr>
        <p:spPr bwMode="auto">
          <a:xfrm>
            <a:off x="51816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56"/>
          <p:cNvSpPr>
            <a:spLocks noChangeShapeType="1"/>
          </p:cNvSpPr>
          <p:nvPr/>
        </p:nvSpPr>
        <p:spPr bwMode="auto">
          <a:xfrm>
            <a:off x="4114800" y="4114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Line 57"/>
          <p:cNvSpPr>
            <a:spLocks noChangeShapeType="1"/>
          </p:cNvSpPr>
          <p:nvPr/>
        </p:nvSpPr>
        <p:spPr bwMode="auto">
          <a:xfrm>
            <a:off x="2514600" y="3124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0" name="Line 58"/>
          <p:cNvSpPr>
            <a:spLocks noChangeShapeType="1"/>
          </p:cNvSpPr>
          <p:nvPr/>
        </p:nvSpPr>
        <p:spPr bwMode="auto">
          <a:xfrm>
            <a:off x="2514600" y="3124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Line 59"/>
          <p:cNvSpPr>
            <a:spLocks noChangeShapeType="1"/>
          </p:cNvSpPr>
          <p:nvPr/>
        </p:nvSpPr>
        <p:spPr bwMode="auto">
          <a:xfrm>
            <a:off x="5105400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2" name="Line 60"/>
          <p:cNvSpPr>
            <a:spLocks noChangeShapeType="1"/>
          </p:cNvSpPr>
          <p:nvPr/>
        </p:nvSpPr>
        <p:spPr bwMode="auto">
          <a:xfrm>
            <a:off x="64008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" name="Freeform 61"/>
          <p:cNvSpPr>
            <a:spLocks/>
          </p:cNvSpPr>
          <p:nvPr/>
        </p:nvSpPr>
        <p:spPr bwMode="auto">
          <a:xfrm>
            <a:off x="5867400" y="31242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" name="Rectangle 62"/>
          <p:cNvSpPr>
            <a:spLocks noChangeArrowheads="1"/>
          </p:cNvSpPr>
          <p:nvPr/>
        </p:nvSpPr>
        <p:spPr bwMode="auto">
          <a:xfrm>
            <a:off x="5969000" y="3733800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3125" name="AutoShape 63"/>
          <p:cNvSpPr>
            <a:spLocks noChangeArrowheads="1"/>
          </p:cNvSpPr>
          <p:nvPr/>
        </p:nvSpPr>
        <p:spPr bwMode="auto">
          <a:xfrm rot="-5400000">
            <a:off x="5168900" y="4076700"/>
            <a:ext cx="7620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Line 64"/>
          <p:cNvSpPr>
            <a:spLocks noChangeShapeType="1"/>
          </p:cNvSpPr>
          <p:nvPr/>
        </p:nvSpPr>
        <p:spPr bwMode="auto">
          <a:xfrm>
            <a:off x="56642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7" name="Line 67"/>
          <p:cNvSpPr>
            <a:spLocks noChangeShapeType="1"/>
          </p:cNvSpPr>
          <p:nvPr/>
        </p:nvSpPr>
        <p:spPr bwMode="auto">
          <a:xfrm>
            <a:off x="5181600" y="40386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" name="Line 68"/>
          <p:cNvSpPr>
            <a:spLocks noChangeShapeType="1"/>
          </p:cNvSpPr>
          <p:nvPr/>
        </p:nvSpPr>
        <p:spPr bwMode="auto">
          <a:xfrm>
            <a:off x="51054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" name="Oval 69"/>
          <p:cNvSpPr>
            <a:spLocks noChangeArrowheads="1"/>
          </p:cNvSpPr>
          <p:nvPr/>
        </p:nvSpPr>
        <p:spPr bwMode="auto">
          <a:xfrm>
            <a:off x="5410200" y="25908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0" name="Rectangle 70"/>
          <p:cNvSpPr>
            <a:spLocks noChangeArrowheads="1"/>
          </p:cNvSpPr>
          <p:nvPr/>
        </p:nvSpPr>
        <p:spPr bwMode="auto">
          <a:xfrm>
            <a:off x="54102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>
                <a:solidFill>
                  <a:srgbClr val="000000"/>
                </a:solidFill>
              </a:rPr>
              <a:t>Shift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131" name="Line 71"/>
          <p:cNvSpPr>
            <a:spLocks noChangeShapeType="1"/>
          </p:cNvSpPr>
          <p:nvPr/>
        </p:nvSpPr>
        <p:spPr bwMode="auto">
          <a:xfrm>
            <a:off x="5181600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32" name="Group 72"/>
          <p:cNvGrpSpPr>
            <a:grpSpLocks/>
          </p:cNvGrpSpPr>
          <p:nvPr/>
        </p:nvGrpSpPr>
        <p:grpSpPr bwMode="auto">
          <a:xfrm>
            <a:off x="6096000" y="2209800"/>
            <a:ext cx="304800" cy="914400"/>
            <a:chOff x="1392" y="2880"/>
            <a:chExt cx="288" cy="480"/>
          </a:xfrm>
        </p:grpSpPr>
        <p:sp>
          <p:nvSpPr>
            <p:cNvPr id="3279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3" name="Text Box 80"/>
          <p:cNvSpPr txBox="1">
            <a:spLocks noChangeArrowheads="1"/>
          </p:cNvSpPr>
          <p:nvPr/>
        </p:nvSpPr>
        <p:spPr bwMode="auto">
          <a:xfrm>
            <a:off x="6019800" y="2514600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Add</a:t>
            </a:r>
          </a:p>
        </p:txBody>
      </p:sp>
      <p:sp>
        <p:nvSpPr>
          <p:cNvPr id="3134" name="Line 81"/>
          <p:cNvSpPr>
            <a:spLocks noChangeShapeType="1"/>
          </p:cNvSpPr>
          <p:nvPr/>
        </p:nvSpPr>
        <p:spPr bwMode="auto">
          <a:xfrm>
            <a:off x="5853113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5" name="Rectangle 82"/>
          <p:cNvSpPr>
            <a:spLocks noChangeArrowheads="1"/>
          </p:cNvSpPr>
          <p:nvPr/>
        </p:nvSpPr>
        <p:spPr bwMode="auto">
          <a:xfrm>
            <a:off x="6934200" y="3048000"/>
            <a:ext cx="1143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6" name="Line 83"/>
          <p:cNvSpPr>
            <a:spLocks noChangeShapeType="1"/>
          </p:cNvSpPr>
          <p:nvPr/>
        </p:nvSpPr>
        <p:spPr bwMode="auto">
          <a:xfrm>
            <a:off x="6705600" y="38100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7" name="Text Box 84"/>
          <p:cNvSpPr txBox="1">
            <a:spLocks noChangeArrowheads="1"/>
          </p:cNvSpPr>
          <p:nvPr/>
        </p:nvSpPr>
        <p:spPr bwMode="auto">
          <a:xfrm>
            <a:off x="7239000" y="3048000"/>
            <a:ext cx="865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Data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  <p:sp>
        <p:nvSpPr>
          <p:cNvPr id="3138" name="Text Box 85"/>
          <p:cNvSpPr txBox="1">
            <a:spLocks noChangeArrowheads="1"/>
          </p:cNvSpPr>
          <p:nvPr/>
        </p:nvSpPr>
        <p:spPr bwMode="auto">
          <a:xfrm>
            <a:off x="6878638" y="3657600"/>
            <a:ext cx="74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Address</a:t>
            </a:r>
          </a:p>
        </p:txBody>
      </p:sp>
      <p:sp>
        <p:nvSpPr>
          <p:cNvPr id="3139" name="Text Box 86"/>
          <p:cNvSpPr txBox="1">
            <a:spLocks noChangeArrowheads="1"/>
          </p:cNvSpPr>
          <p:nvPr/>
        </p:nvSpPr>
        <p:spPr bwMode="auto">
          <a:xfrm>
            <a:off x="6869113" y="4038600"/>
            <a:ext cx="903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Write Data</a:t>
            </a:r>
          </a:p>
        </p:txBody>
      </p:sp>
      <p:sp>
        <p:nvSpPr>
          <p:cNvPr id="3140" name="Text Box 87"/>
          <p:cNvSpPr txBox="1">
            <a:spLocks noChangeArrowheads="1"/>
          </p:cNvSpPr>
          <p:nvPr/>
        </p:nvSpPr>
        <p:spPr bwMode="auto">
          <a:xfrm>
            <a:off x="7543800" y="358140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Read</a:t>
            </a:r>
          </a:p>
          <a:p>
            <a:pPr eaLnBrk="1" hangingPunct="1"/>
            <a:r>
              <a:rPr lang="en-US" altLang="en-US" sz="1200"/>
              <a:t>Data</a:t>
            </a:r>
          </a:p>
        </p:txBody>
      </p:sp>
      <p:sp>
        <p:nvSpPr>
          <p:cNvPr id="3141" name="Line 88"/>
          <p:cNvSpPr>
            <a:spLocks noChangeShapeType="1"/>
          </p:cNvSpPr>
          <p:nvPr/>
        </p:nvSpPr>
        <p:spPr bwMode="auto">
          <a:xfrm>
            <a:off x="67056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2" name="Line 89"/>
          <p:cNvSpPr>
            <a:spLocks noChangeShapeType="1"/>
          </p:cNvSpPr>
          <p:nvPr/>
        </p:nvSpPr>
        <p:spPr bwMode="auto">
          <a:xfrm>
            <a:off x="8382000" y="4191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" name="AutoShape 90"/>
          <p:cNvSpPr>
            <a:spLocks noChangeArrowheads="1"/>
          </p:cNvSpPr>
          <p:nvPr/>
        </p:nvSpPr>
        <p:spPr bwMode="auto">
          <a:xfrm rot="-5400000">
            <a:off x="8382000" y="388620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Line 91"/>
          <p:cNvSpPr>
            <a:spLocks noChangeShapeType="1"/>
          </p:cNvSpPr>
          <p:nvPr/>
        </p:nvSpPr>
        <p:spPr bwMode="auto">
          <a:xfrm>
            <a:off x="8839200" y="3962400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Line 94"/>
          <p:cNvSpPr>
            <a:spLocks noChangeShapeType="1"/>
          </p:cNvSpPr>
          <p:nvPr/>
        </p:nvSpPr>
        <p:spPr bwMode="auto">
          <a:xfrm>
            <a:off x="41148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6" name="Line 95"/>
          <p:cNvSpPr>
            <a:spLocks noChangeShapeType="1"/>
          </p:cNvSpPr>
          <p:nvPr/>
        </p:nvSpPr>
        <p:spPr bwMode="auto">
          <a:xfrm flipH="1">
            <a:off x="2586789" y="4264024"/>
            <a:ext cx="4010" cy="22193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7" name="Line 96"/>
          <p:cNvSpPr>
            <a:spLocks noChangeShapeType="1"/>
          </p:cNvSpPr>
          <p:nvPr/>
        </p:nvSpPr>
        <p:spPr bwMode="auto">
          <a:xfrm>
            <a:off x="1828800" y="2438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8" name="Line 97"/>
          <p:cNvSpPr>
            <a:spLocks noChangeShapeType="1"/>
          </p:cNvSpPr>
          <p:nvPr/>
        </p:nvSpPr>
        <p:spPr bwMode="auto">
          <a:xfrm>
            <a:off x="1066800" y="144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Line 98"/>
          <p:cNvSpPr>
            <a:spLocks noChangeShapeType="1"/>
          </p:cNvSpPr>
          <p:nvPr/>
        </p:nvSpPr>
        <p:spPr bwMode="auto">
          <a:xfrm>
            <a:off x="23622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0" name="Line 99"/>
          <p:cNvSpPr>
            <a:spLocks noChangeShapeType="1"/>
          </p:cNvSpPr>
          <p:nvPr/>
        </p:nvSpPr>
        <p:spPr bwMode="auto">
          <a:xfrm>
            <a:off x="8077200" y="3810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1" name="Rectangle 100"/>
          <p:cNvSpPr>
            <a:spLocks noChangeArrowheads="1"/>
          </p:cNvSpPr>
          <p:nvPr/>
        </p:nvSpPr>
        <p:spPr bwMode="auto">
          <a:xfrm>
            <a:off x="2209800" y="2209800"/>
            <a:ext cx="152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2" name="Rectangle 101"/>
          <p:cNvSpPr>
            <a:spLocks noChangeArrowheads="1"/>
          </p:cNvSpPr>
          <p:nvPr/>
        </p:nvSpPr>
        <p:spPr bwMode="auto">
          <a:xfrm>
            <a:off x="4267200" y="2209800"/>
            <a:ext cx="152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3" name="Line 102"/>
          <p:cNvSpPr>
            <a:spLocks noChangeShapeType="1"/>
          </p:cNvSpPr>
          <p:nvPr/>
        </p:nvSpPr>
        <p:spPr bwMode="auto">
          <a:xfrm>
            <a:off x="1981200" y="2438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" name="Line 103"/>
          <p:cNvSpPr>
            <a:spLocks noChangeShapeType="1"/>
          </p:cNvSpPr>
          <p:nvPr/>
        </p:nvSpPr>
        <p:spPr bwMode="auto">
          <a:xfrm>
            <a:off x="2362200" y="24384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5" name="Line 104"/>
          <p:cNvSpPr>
            <a:spLocks noChangeShapeType="1"/>
          </p:cNvSpPr>
          <p:nvPr/>
        </p:nvSpPr>
        <p:spPr bwMode="auto">
          <a:xfrm>
            <a:off x="6400800" y="2667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6" name="Line 105"/>
          <p:cNvSpPr>
            <a:spLocks noChangeShapeType="1"/>
          </p:cNvSpPr>
          <p:nvPr/>
        </p:nvSpPr>
        <p:spPr bwMode="auto">
          <a:xfrm>
            <a:off x="4419600" y="4953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7" name="Line 106"/>
          <p:cNvSpPr>
            <a:spLocks noChangeShapeType="1"/>
          </p:cNvSpPr>
          <p:nvPr/>
        </p:nvSpPr>
        <p:spPr bwMode="auto">
          <a:xfrm>
            <a:off x="52578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8" name="Line 107"/>
          <p:cNvSpPr>
            <a:spLocks noChangeShapeType="1"/>
          </p:cNvSpPr>
          <p:nvPr/>
        </p:nvSpPr>
        <p:spPr bwMode="auto">
          <a:xfrm>
            <a:off x="5257800" y="4953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9" name="Rectangle 108"/>
          <p:cNvSpPr>
            <a:spLocks noChangeArrowheads="1"/>
          </p:cNvSpPr>
          <p:nvPr/>
        </p:nvSpPr>
        <p:spPr bwMode="auto">
          <a:xfrm>
            <a:off x="8229600" y="2819400"/>
            <a:ext cx="152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60" name="Line 109"/>
          <p:cNvSpPr>
            <a:spLocks noChangeShapeType="1"/>
          </p:cNvSpPr>
          <p:nvPr/>
        </p:nvSpPr>
        <p:spPr bwMode="auto">
          <a:xfrm>
            <a:off x="6781800" y="4953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1" name="Line 110"/>
          <p:cNvSpPr>
            <a:spLocks noChangeShapeType="1"/>
          </p:cNvSpPr>
          <p:nvPr/>
        </p:nvSpPr>
        <p:spPr bwMode="auto">
          <a:xfrm>
            <a:off x="8382000" y="3810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2" name="Line 111"/>
          <p:cNvSpPr>
            <a:spLocks noChangeShapeType="1"/>
          </p:cNvSpPr>
          <p:nvPr/>
        </p:nvSpPr>
        <p:spPr bwMode="auto">
          <a:xfrm>
            <a:off x="8991600" y="39624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3" name="Line 112"/>
          <p:cNvSpPr>
            <a:spLocks noChangeShapeType="1"/>
          </p:cNvSpPr>
          <p:nvPr/>
        </p:nvSpPr>
        <p:spPr bwMode="auto">
          <a:xfrm>
            <a:off x="6934200" y="11430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" name="Line 113"/>
          <p:cNvSpPr>
            <a:spLocks noChangeShapeType="1"/>
          </p:cNvSpPr>
          <p:nvPr/>
        </p:nvSpPr>
        <p:spPr bwMode="auto">
          <a:xfrm flipH="1" flipV="1">
            <a:off x="4267200" y="4800600"/>
            <a:ext cx="1524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5" name="Line 114"/>
          <p:cNvSpPr>
            <a:spLocks noChangeShapeType="1"/>
          </p:cNvSpPr>
          <p:nvPr/>
        </p:nvSpPr>
        <p:spPr bwMode="auto">
          <a:xfrm flipH="1">
            <a:off x="82296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6" name="Text Box 115"/>
          <p:cNvSpPr txBox="1">
            <a:spLocks noChangeArrowheads="1"/>
          </p:cNvSpPr>
          <p:nvPr/>
        </p:nvSpPr>
        <p:spPr bwMode="auto">
          <a:xfrm>
            <a:off x="2057400" y="1905000"/>
            <a:ext cx="515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</a:rPr>
              <a:t>IF/ID</a:t>
            </a:r>
          </a:p>
        </p:txBody>
      </p:sp>
      <p:sp>
        <p:nvSpPr>
          <p:cNvPr id="3167" name="Line 116"/>
          <p:cNvSpPr>
            <a:spLocks noChangeShapeType="1"/>
          </p:cNvSpPr>
          <p:nvPr/>
        </p:nvSpPr>
        <p:spPr bwMode="auto">
          <a:xfrm flipV="1">
            <a:off x="5181600" y="2895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8" name="Line 117"/>
          <p:cNvSpPr>
            <a:spLocks noChangeShapeType="1"/>
          </p:cNvSpPr>
          <p:nvPr/>
        </p:nvSpPr>
        <p:spPr bwMode="auto">
          <a:xfrm>
            <a:off x="3733800" y="4800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9" name="Line 118"/>
          <p:cNvSpPr>
            <a:spLocks noChangeShapeType="1"/>
          </p:cNvSpPr>
          <p:nvPr/>
        </p:nvSpPr>
        <p:spPr bwMode="auto">
          <a:xfrm>
            <a:off x="4419600" y="2438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0" name="Line 119"/>
          <p:cNvSpPr>
            <a:spLocks noChangeShapeType="1"/>
          </p:cNvSpPr>
          <p:nvPr/>
        </p:nvSpPr>
        <p:spPr bwMode="auto">
          <a:xfrm>
            <a:off x="1981200" y="1447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1" name="Line 120"/>
          <p:cNvSpPr>
            <a:spLocks noChangeShapeType="1"/>
          </p:cNvSpPr>
          <p:nvPr/>
        </p:nvSpPr>
        <p:spPr bwMode="auto">
          <a:xfrm flipV="1">
            <a:off x="632460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2" name="Line 121"/>
          <p:cNvSpPr>
            <a:spLocks noChangeShapeType="1"/>
          </p:cNvSpPr>
          <p:nvPr/>
        </p:nvSpPr>
        <p:spPr bwMode="auto">
          <a:xfrm>
            <a:off x="6096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3" name="Rectangle 122"/>
          <p:cNvSpPr>
            <a:spLocks noChangeArrowheads="1"/>
          </p:cNvSpPr>
          <p:nvPr/>
        </p:nvSpPr>
        <p:spPr bwMode="auto">
          <a:xfrm>
            <a:off x="6553200" y="2209800"/>
            <a:ext cx="152400" cy="3429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74" name="Oval 123"/>
          <p:cNvSpPr>
            <a:spLocks noChangeArrowheads="1"/>
          </p:cNvSpPr>
          <p:nvPr/>
        </p:nvSpPr>
        <p:spPr bwMode="auto">
          <a:xfrm>
            <a:off x="2895600" y="4572000"/>
            <a:ext cx="8128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" name="Rectangle 124"/>
          <p:cNvSpPr>
            <a:spLocks noChangeArrowheads="1"/>
          </p:cNvSpPr>
          <p:nvPr/>
        </p:nvSpPr>
        <p:spPr bwMode="auto">
          <a:xfrm>
            <a:off x="30480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</a:rPr>
              <a:t>Sign</a:t>
            </a:r>
          </a:p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3176" name="Line 125"/>
          <p:cNvSpPr>
            <a:spLocks noChangeShapeType="1"/>
          </p:cNvSpPr>
          <p:nvPr/>
        </p:nvSpPr>
        <p:spPr bwMode="auto">
          <a:xfrm>
            <a:off x="6705600" y="2667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" name="Line 126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" name="Line 127"/>
          <p:cNvSpPr>
            <a:spLocks noChangeShapeType="1"/>
          </p:cNvSpPr>
          <p:nvPr/>
        </p:nvSpPr>
        <p:spPr bwMode="auto">
          <a:xfrm>
            <a:off x="6705600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" name="Line 128"/>
          <p:cNvSpPr>
            <a:spLocks noChangeShapeType="1"/>
          </p:cNvSpPr>
          <p:nvPr/>
        </p:nvSpPr>
        <p:spPr bwMode="auto">
          <a:xfrm>
            <a:off x="6781800" y="38100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" name="Text Box 129"/>
          <p:cNvSpPr txBox="1">
            <a:spLocks noChangeArrowheads="1"/>
          </p:cNvSpPr>
          <p:nvPr/>
        </p:nvSpPr>
        <p:spPr bwMode="auto">
          <a:xfrm>
            <a:off x="4114800" y="1295400"/>
            <a:ext cx="582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</a:rPr>
              <a:t>ID/EX</a:t>
            </a:r>
          </a:p>
        </p:txBody>
      </p:sp>
      <p:sp>
        <p:nvSpPr>
          <p:cNvPr id="3181" name="Text Box 130"/>
          <p:cNvSpPr txBox="1">
            <a:spLocks noChangeArrowheads="1"/>
          </p:cNvSpPr>
          <p:nvPr/>
        </p:nvSpPr>
        <p:spPr bwMode="auto">
          <a:xfrm>
            <a:off x="6172200" y="1477963"/>
            <a:ext cx="785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</a:rPr>
              <a:t>EX/MEM</a:t>
            </a:r>
          </a:p>
        </p:txBody>
      </p:sp>
      <p:sp>
        <p:nvSpPr>
          <p:cNvPr id="3182" name="Text Box 131"/>
          <p:cNvSpPr txBox="1">
            <a:spLocks noChangeArrowheads="1"/>
          </p:cNvSpPr>
          <p:nvPr/>
        </p:nvSpPr>
        <p:spPr bwMode="auto">
          <a:xfrm>
            <a:off x="7924800" y="2362200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</a:rPr>
              <a:t>MEM/WB</a:t>
            </a:r>
          </a:p>
        </p:txBody>
      </p:sp>
      <p:sp>
        <p:nvSpPr>
          <p:cNvPr id="3183" name="Rectangle 132"/>
          <p:cNvSpPr>
            <a:spLocks noChangeArrowheads="1"/>
          </p:cNvSpPr>
          <p:nvPr/>
        </p:nvSpPr>
        <p:spPr bwMode="auto">
          <a:xfrm>
            <a:off x="4267200" y="19812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4" name="Rectangle 133"/>
          <p:cNvSpPr>
            <a:spLocks noChangeArrowheads="1"/>
          </p:cNvSpPr>
          <p:nvPr/>
        </p:nvSpPr>
        <p:spPr bwMode="auto">
          <a:xfrm>
            <a:off x="4267200" y="17526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5" name="Rectangle 134"/>
          <p:cNvSpPr>
            <a:spLocks noChangeArrowheads="1"/>
          </p:cNvSpPr>
          <p:nvPr/>
        </p:nvSpPr>
        <p:spPr bwMode="auto">
          <a:xfrm>
            <a:off x="4267200" y="15240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6" name="Rectangle 135"/>
          <p:cNvSpPr>
            <a:spLocks noChangeArrowheads="1"/>
          </p:cNvSpPr>
          <p:nvPr/>
        </p:nvSpPr>
        <p:spPr bwMode="auto">
          <a:xfrm>
            <a:off x="6553200" y="19812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7" name="Rectangle 136"/>
          <p:cNvSpPr>
            <a:spLocks noChangeArrowheads="1"/>
          </p:cNvSpPr>
          <p:nvPr/>
        </p:nvSpPr>
        <p:spPr bwMode="auto">
          <a:xfrm>
            <a:off x="6553200" y="17526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8" name="Rectangle 137"/>
          <p:cNvSpPr>
            <a:spLocks noChangeArrowheads="1"/>
          </p:cNvSpPr>
          <p:nvPr/>
        </p:nvSpPr>
        <p:spPr bwMode="auto">
          <a:xfrm>
            <a:off x="8229600" y="2590800"/>
            <a:ext cx="152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9" name="Rectangle 138"/>
          <p:cNvSpPr>
            <a:spLocks noChangeArrowheads="1"/>
          </p:cNvSpPr>
          <p:nvPr/>
        </p:nvSpPr>
        <p:spPr bwMode="auto">
          <a:xfrm>
            <a:off x="2743200" y="2133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Control</a:t>
            </a:r>
          </a:p>
        </p:txBody>
      </p:sp>
      <p:sp>
        <p:nvSpPr>
          <p:cNvPr id="3190" name="Oval 139"/>
          <p:cNvSpPr>
            <a:spLocks noChangeArrowheads="1"/>
          </p:cNvSpPr>
          <p:nvPr/>
        </p:nvSpPr>
        <p:spPr bwMode="auto">
          <a:xfrm>
            <a:off x="2743200" y="190500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91" name="Line 140"/>
          <p:cNvSpPr>
            <a:spLocks noChangeShapeType="1"/>
          </p:cNvSpPr>
          <p:nvPr/>
        </p:nvSpPr>
        <p:spPr bwMode="auto">
          <a:xfrm>
            <a:off x="2514600" y="2286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" name="Line 141"/>
          <p:cNvSpPr>
            <a:spLocks noChangeShapeType="1"/>
          </p:cNvSpPr>
          <p:nvPr/>
        </p:nvSpPr>
        <p:spPr bwMode="auto">
          <a:xfrm>
            <a:off x="2514600" y="2286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" name="Line 142"/>
          <p:cNvSpPr>
            <a:spLocks noChangeShapeType="1"/>
          </p:cNvSpPr>
          <p:nvPr/>
        </p:nvSpPr>
        <p:spPr bwMode="auto">
          <a:xfrm>
            <a:off x="6705600" y="21336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" name="Line 143"/>
          <p:cNvSpPr>
            <a:spLocks noChangeShapeType="1"/>
          </p:cNvSpPr>
          <p:nvPr/>
        </p:nvSpPr>
        <p:spPr bwMode="auto">
          <a:xfrm>
            <a:off x="4419600" y="2133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" name="Line 144"/>
          <p:cNvSpPr>
            <a:spLocks noChangeShapeType="1"/>
          </p:cNvSpPr>
          <p:nvPr/>
        </p:nvSpPr>
        <p:spPr bwMode="auto">
          <a:xfrm>
            <a:off x="4419600" y="1905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" name="Line 145"/>
          <p:cNvSpPr>
            <a:spLocks noChangeShapeType="1"/>
          </p:cNvSpPr>
          <p:nvPr/>
        </p:nvSpPr>
        <p:spPr bwMode="auto">
          <a:xfrm>
            <a:off x="4419600" y="1600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" name="Line 146"/>
          <p:cNvSpPr>
            <a:spLocks noChangeShapeType="1"/>
          </p:cNvSpPr>
          <p:nvPr/>
        </p:nvSpPr>
        <p:spPr bwMode="auto">
          <a:xfrm>
            <a:off x="87630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8" name="Line 147"/>
          <p:cNvSpPr>
            <a:spLocks noChangeShapeType="1"/>
          </p:cNvSpPr>
          <p:nvPr/>
        </p:nvSpPr>
        <p:spPr bwMode="auto">
          <a:xfrm>
            <a:off x="6705600" y="190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9" name="Line 148"/>
          <p:cNvSpPr>
            <a:spLocks noChangeShapeType="1"/>
          </p:cNvSpPr>
          <p:nvPr/>
        </p:nvSpPr>
        <p:spPr bwMode="auto">
          <a:xfrm>
            <a:off x="83820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0" name="Line 149"/>
          <p:cNvSpPr>
            <a:spLocks noChangeShapeType="1"/>
          </p:cNvSpPr>
          <p:nvPr/>
        </p:nvSpPr>
        <p:spPr bwMode="auto">
          <a:xfrm>
            <a:off x="7391400" y="190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1" name="Line 150"/>
          <p:cNvSpPr>
            <a:spLocks noChangeShapeType="1"/>
          </p:cNvSpPr>
          <p:nvPr/>
        </p:nvSpPr>
        <p:spPr bwMode="auto">
          <a:xfrm>
            <a:off x="5029200" y="1600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2" name="AutoShape 151"/>
          <p:cNvSpPr>
            <a:spLocks noChangeArrowheads="1"/>
          </p:cNvSpPr>
          <p:nvPr/>
        </p:nvSpPr>
        <p:spPr bwMode="auto">
          <a:xfrm rot="-5400000">
            <a:off x="4648200" y="5257800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3" name="Line 152"/>
          <p:cNvSpPr>
            <a:spLocks noChangeShapeType="1"/>
          </p:cNvSpPr>
          <p:nvPr/>
        </p:nvSpPr>
        <p:spPr bwMode="auto">
          <a:xfrm>
            <a:off x="5105400" y="5334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4" name="Line 153"/>
          <p:cNvSpPr>
            <a:spLocks noChangeShapeType="1"/>
          </p:cNvSpPr>
          <p:nvPr/>
        </p:nvSpPr>
        <p:spPr bwMode="auto">
          <a:xfrm>
            <a:off x="2514600" y="5562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" name="Line 154"/>
          <p:cNvSpPr>
            <a:spLocks noChangeShapeType="1"/>
          </p:cNvSpPr>
          <p:nvPr/>
        </p:nvSpPr>
        <p:spPr bwMode="auto">
          <a:xfrm>
            <a:off x="4419600" y="5562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6" name="Oval 157"/>
          <p:cNvSpPr>
            <a:spLocks noChangeArrowheads="1"/>
          </p:cNvSpPr>
          <p:nvPr/>
        </p:nvSpPr>
        <p:spPr bwMode="auto">
          <a:xfrm>
            <a:off x="5943600" y="43434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07" name="Rectangle 158"/>
          <p:cNvSpPr>
            <a:spLocks noChangeArrowheads="1"/>
          </p:cNvSpPr>
          <p:nvPr/>
        </p:nvSpPr>
        <p:spPr bwMode="auto">
          <a:xfrm>
            <a:off x="5943600" y="4343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/>
              <a:t>ALU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/>
              <a:t>cntrl</a:t>
            </a:r>
          </a:p>
        </p:txBody>
      </p:sp>
      <p:sp>
        <p:nvSpPr>
          <p:cNvPr id="3208" name="Line 159"/>
          <p:cNvSpPr>
            <a:spLocks noChangeShapeType="1"/>
          </p:cNvSpPr>
          <p:nvPr/>
        </p:nvSpPr>
        <p:spPr bwMode="auto">
          <a:xfrm>
            <a:off x="5181600" y="4648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9" name="Line 160"/>
          <p:cNvSpPr>
            <a:spLocks noChangeShapeType="1"/>
          </p:cNvSpPr>
          <p:nvPr/>
        </p:nvSpPr>
        <p:spPr bwMode="auto">
          <a:xfrm flipV="1">
            <a:off x="6172200" y="419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0" name="AutoShape 161"/>
          <p:cNvSpPr>
            <a:spLocks noChangeArrowheads="1"/>
          </p:cNvSpPr>
          <p:nvPr/>
        </p:nvSpPr>
        <p:spPr bwMode="auto">
          <a:xfrm>
            <a:off x="7315200" y="25908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1" name="Line 162"/>
          <p:cNvSpPr>
            <a:spLocks noChangeShapeType="1"/>
          </p:cNvSpPr>
          <p:nvPr/>
        </p:nvSpPr>
        <p:spPr bwMode="auto">
          <a:xfrm flipV="1">
            <a:off x="6934200" y="2819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2" name="Line 163"/>
          <p:cNvSpPr>
            <a:spLocks noChangeShapeType="1"/>
          </p:cNvSpPr>
          <p:nvPr/>
        </p:nvSpPr>
        <p:spPr bwMode="auto">
          <a:xfrm>
            <a:off x="693420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3" name="Rectangle 164"/>
          <p:cNvSpPr>
            <a:spLocks noChangeArrowheads="1"/>
          </p:cNvSpPr>
          <p:nvPr/>
        </p:nvSpPr>
        <p:spPr bwMode="auto">
          <a:xfrm>
            <a:off x="6858000" y="2438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Branch</a:t>
            </a:r>
          </a:p>
        </p:txBody>
      </p:sp>
      <p:sp>
        <p:nvSpPr>
          <p:cNvPr id="3214" name="Line 165"/>
          <p:cNvSpPr>
            <a:spLocks noChangeShapeType="1"/>
          </p:cNvSpPr>
          <p:nvPr/>
        </p:nvSpPr>
        <p:spPr bwMode="auto">
          <a:xfrm>
            <a:off x="7162800" y="2667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" name="Line 166"/>
          <p:cNvSpPr>
            <a:spLocks noChangeShapeType="1"/>
          </p:cNvSpPr>
          <p:nvPr/>
        </p:nvSpPr>
        <p:spPr bwMode="auto">
          <a:xfrm>
            <a:off x="7848600" y="914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6" name="Line 167"/>
          <p:cNvSpPr>
            <a:spLocks noChangeShapeType="1"/>
          </p:cNvSpPr>
          <p:nvPr/>
        </p:nvSpPr>
        <p:spPr bwMode="auto">
          <a:xfrm>
            <a:off x="7696200" y="2743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7" name="Line 168"/>
          <p:cNvSpPr>
            <a:spLocks noChangeShapeType="1"/>
          </p:cNvSpPr>
          <p:nvPr/>
        </p:nvSpPr>
        <p:spPr bwMode="auto">
          <a:xfrm>
            <a:off x="914400" y="91440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8" name="Rectangle 169"/>
          <p:cNvSpPr>
            <a:spLocks noChangeArrowheads="1"/>
          </p:cNvSpPr>
          <p:nvPr/>
        </p:nvSpPr>
        <p:spPr bwMode="auto">
          <a:xfrm>
            <a:off x="7391400" y="685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PCSrc</a:t>
            </a:r>
          </a:p>
        </p:txBody>
      </p:sp>
      <p:sp>
        <p:nvSpPr>
          <p:cNvPr id="3219" name="Line 170"/>
          <p:cNvSpPr>
            <a:spLocks noChangeShapeType="1"/>
          </p:cNvSpPr>
          <p:nvPr/>
        </p:nvSpPr>
        <p:spPr bwMode="auto">
          <a:xfrm>
            <a:off x="914400" y="91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0" name="AutoShape 171"/>
          <p:cNvSpPr>
            <a:spLocks noChangeArrowheads="1"/>
          </p:cNvSpPr>
          <p:nvPr/>
        </p:nvSpPr>
        <p:spPr bwMode="auto">
          <a:xfrm rot="-5400000">
            <a:off x="4522787" y="431641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21" name="AutoShape 172"/>
          <p:cNvSpPr>
            <a:spLocks noChangeArrowheads="1"/>
          </p:cNvSpPr>
          <p:nvPr/>
        </p:nvSpPr>
        <p:spPr bwMode="auto">
          <a:xfrm rot="-5400000">
            <a:off x="4522787" y="3249613"/>
            <a:ext cx="936625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2" name="Line 173"/>
          <p:cNvSpPr>
            <a:spLocks noChangeShapeType="1"/>
          </p:cNvSpPr>
          <p:nvPr/>
        </p:nvSpPr>
        <p:spPr bwMode="auto">
          <a:xfrm>
            <a:off x="4419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3" name="Line 174"/>
          <p:cNvSpPr>
            <a:spLocks noChangeShapeType="1"/>
          </p:cNvSpPr>
          <p:nvPr/>
        </p:nvSpPr>
        <p:spPr bwMode="auto">
          <a:xfrm>
            <a:off x="44196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4" name="Line 175"/>
          <p:cNvSpPr>
            <a:spLocks noChangeShapeType="1"/>
          </p:cNvSpPr>
          <p:nvPr/>
        </p:nvSpPr>
        <p:spPr bwMode="auto">
          <a:xfrm flipH="1">
            <a:off x="4724400" y="61722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" name="Line 176"/>
          <p:cNvSpPr>
            <a:spLocks noChangeShapeType="1"/>
          </p:cNvSpPr>
          <p:nvPr/>
        </p:nvSpPr>
        <p:spPr bwMode="auto">
          <a:xfrm>
            <a:off x="47244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" name="Line 177"/>
          <p:cNvSpPr>
            <a:spLocks noChangeShapeType="1"/>
          </p:cNvSpPr>
          <p:nvPr/>
        </p:nvSpPr>
        <p:spPr bwMode="auto">
          <a:xfrm>
            <a:off x="4724400" y="3657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7" name="Line 178"/>
          <p:cNvSpPr>
            <a:spLocks noChangeShapeType="1"/>
          </p:cNvSpPr>
          <p:nvPr/>
        </p:nvSpPr>
        <p:spPr bwMode="auto">
          <a:xfrm>
            <a:off x="47244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8" name="Line 179"/>
          <p:cNvSpPr>
            <a:spLocks noChangeShapeType="1"/>
          </p:cNvSpPr>
          <p:nvPr/>
        </p:nvSpPr>
        <p:spPr bwMode="auto">
          <a:xfrm>
            <a:off x="45720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9" name="Line 180"/>
          <p:cNvSpPr>
            <a:spLocks noChangeShapeType="1"/>
          </p:cNvSpPr>
          <p:nvPr/>
        </p:nvSpPr>
        <p:spPr bwMode="auto">
          <a:xfrm>
            <a:off x="4572000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0" name="Line 181"/>
          <p:cNvSpPr>
            <a:spLocks noChangeShapeType="1"/>
          </p:cNvSpPr>
          <p:nvPr/>
        </p:nvSpPr>
        <p:spPr bwMode="auto">
          <a:xfrm>
            <a:off x="4572000" y="33528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1" name="Oval 182"/>
          <p:cNvSpPr>
            <a:spLocks noChangeArrowheads="1"/>
          </p:cNvSpPr>
          <p:nvPr/>
        </p:nvSpPr>
        <p:spPr bwMode="auto">
          <a:xfrm>
            <a:off x="5410200" y="556260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32" name="Rectangle 183"/>
          <p:cNvSpPr>
            <a:spLocks noChangeArrowheads="1"/>
          </p:cNvSpPr>
          <p:nvPr/>
        </p:nvSpPr>
        <p:spPr bwMode="auto">
          <a:xfrm>
            <a:off x="5638800" y="563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Forward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 dirty="0"/>
              <a:t>Unit</a:t>
            </a:r>
          </a:p>
        </p:txBody>
      </p:sp>
      <p:sp>
        <p:nvSpPr>
          <p:cNvPr id="3233" name="Line 184"/>
          <p:cNvSpPr>
            <a:spLocks noChangeShapeType="1"/>
          </p:cNvSpPr>
          <p:nvPr/>
        </p:nvSpPr>
        <p:spPr bwMode="auto">
          <a:xfrm flipH="1">
            <a:off x="69342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4" name="Line 185"/>
          <p:cNvSpPr>
            <a:spLocks noChangeShapeType="1"/>
          </p:cNvSpPr>
          <p:nvPr/>
        </p:nvSpPr>
        <p:spPr bwMode="auto">
          <a:xfrm>
            <a:off x="6248400" y="5715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5" name="Line 186"/>
          <p:cNvSpPr>
            <a:spLocks noChangeShapeType="1"/>
          </p:cNvSpPr>
          <p:nvPr/>
        </p:nvSpPr>
        <p:spPr bwMode="auto">
          <a:xfrm>
            <a:off x="6248400" y="58674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6" name="Line 187"/>
          <p:cNvSpPr>
            <a:spLocks noChangeShapeType="1"/>
          </p:cNvSpPr>
          <p:nvPr/>
        </p:nvSpPr>
        <p:spPr bwMode="auto">
          <a:xfrm>
            <a:off x="2514600" y="5791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7" name="Line 188"/>
          <p:cNvSpPr>
            <a:spLocks noChangeShapeType="1"/>
          </p:cNvSpPr>
          <p:nvPr/>
        </p:nvSpPr>
        <p:spPr bwMode="auto">
          <a:xfrm>
            <a:off x="2514600" y="5943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8" name="Line 189"/>
          <p:cNvSpPr>
            <a:spLocks noChangeShapeType="1"/>
          </p:cNvSpPr>
          <p:nvPr/>
        </p:nvSpPr>
        <p:spPr bwMode="auto">
          <a:xfrm>
            <a:off x="4419600" y="579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9" name="Line 190"/>
          <p:cNvSpPr>
            <a:spLocks noChangeShapeType="1"/>
          </p:cNvSpPr>
          <p:nvPr/>
        </p:nvSpPr>
        <p:spPr bwMode="auto">
          <a:xfrm>
            <a:off x="4419600" y="5943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0" name="Line 191"/>
          <p:cNvSpPr>
            <a:spLocks noChangeShapeType="1"/>
          </p:cNvSpPr>
          <p:nvPr/>
        </p:nvSpPr>
        <p:spPr bwMode="auto">
          <a:xfrm flipH="1" flipV="1">
            <a:off x="5029200" y="36576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1" name="Line 192"/>
          <p:cNvSpPr>
            <a:spLocks noChangeShapeType="1"/>
          </p:cNvSpPr>
          <p:nvPr/>
        </p:nvSpPr>
        <p:spPr bwMode="auto">
          <a:xfrm flipH="1" flipV="1">
            <a:off x="5029200" y="472440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2" name="Line 193"/>
          <p:cNvSpPr>
            <a:spLocks noChangeShapeType="1"/>
          </p:cNvSpPr>
          <p:nvPr/>
        </p:nvSpPr>
        <p:spPr bwMode="auto">
          <a:xfrm flipH="1">
            <a:off x="4267200" y="3048000"/>
            <a:ext cx="152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3" name="Line 194"/>
          <p:cNvSpPr>
            <a:spLocks noChangeShapeType="1"/>
          </p:cNvSpPr>
          <p:nvPr/>
        </p:nvSpPr>
        <p:spPr bwMode="auto">
          <a:xfrm flipH="1">
            <a:off x="6553200" y="4191000"/>
            <a:ext cx="1524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4" name="Oval 195"/>
          <p:cNvSpPr>
            <a:spLocks noChangeArrowheads="1"/>
          </p:cNvSpPr>
          <p:nvPr/>
        </p:nvSpPr>
        <p:spPr bwMode="auto">
          <a:xfrm>
            <a:off x="2590800" y="1219200"/>
            <a:ext cx="838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45" name="Rectangle 196"/>
          <p:cNvSpPr>
            <a:spLocks noChangeArrowheads="1"/>
          </p:cNvSpPr>
          <p:nvPr/>
        </p:nvSpPr>
        <p:spPr bwMode="auto">
          <a:xfrm>
            <a:off x="2819400" y="1295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lang="en-US" altLang="en-US" sz="1200" b="1"/>
              <a:t>Hazard</a:t>
            </a:r>
          </a:p>
          <a:p>
            <a:pPr algn="ctr" eaLnBrk="1" hangingPunct="1">
              <a:lnSpc>
                <a:spcPts val="1600"/>
              </a:lnSpc>
            </a:pPr>
            <a:r>
              <a:rPr lang="en-US" altLang="en-US" sz="1200" b="1"/>
              <a:t>Unit</a:t>
            </a:r>
          </a:p>
        </p:txBody>
      </p:sp>
      <p:sp>
        <p:nvSpPr>
          <p:cNvPr id="3246" name="AutoShape 197"/>
          <p:cNvSpPr>
            <a:spLocks noChangeArrowheads="1"/>
          </p:cNvSpPr>
          <p:nvPr/>
        </p:nvSpPr>
        <p:spPr bwMode="auto">
          <a:xfrm rot="-5400000">
            <a:off x="3429000" y="1774825"/>
            <a:ext cx="6858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06 h 21600"/>
              <a:gd name="T4" fmla="*/ 2147483647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98"/>
          <p:cNvSpPr>
            <a:spLocks noChangeArrowheads="1"/>
          </p:cNvSpPr>
          <p:nvPr/>
        </p:nvSpPr>
        <p:spPr bwMode="auto">
          <a:xfrm>
            <a:off x="3657600" y="1622425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0</a:t>
            </a:r>
          </a:p>
        </p:txBody>
      </p:sp>
      <p:sp>
        <p:nvSpPr>
          <p:cNvPr id="3248" name="Rectangle 199"/>
          <p:cNvSpPr>
            <a:spLocks noChangeArrowheads="1"/>
          </p:cNvSpPr>
          <p:nvPr/>
        </p:nvSpPr>
        <p:spPr bwMode="auto">
          <a:xfrm>
            <a:off x="3657600" y="1905000"/>
            <a:ext cx="1524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400"/>
              <a:t>1</a:t>
            </a:r>
          </a:p>
        </p:txBody>
      </p:sp>
      <p:sp>
        <p:nvSpPr>
          <p:cNvPr id="3249" name="Line 200"/>
          <p:cNvSpPr>
            <a:spLocks noChangeShapeType="1"/>
          </p:cNvSpPr>
          <p:nvPr/>
        </p:nvSpPr>
        <p:spPr bwMode="auto">
          <a:xfrm>
            <a:off x="3886200" y="1905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0" name="Line 201"/>
          <p:cNvSpPr>
            <a:spLocks noChangeShapeType="1"/>
          </p:cNvSpPr>
          <p:nvPr/>
        </p:nvSpPr>
        <p:spPr bwMode="auto">
          <a:xfrm>
            <a:off x="4038600" y="1600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1" name="Line 202"/>
          <p:cNvSpPr>
            <a:spLocks noChangeShapeType="1"/>
          </p:cNvSpPr>
          <p:nvPr/>
        </p:nvSpPr>
        <p:spPr bwMode="auto">
          <a:xfrm>
            <a:off x="4038600" y="1600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2" name="Line 203"/>
          <p:cNvSpPr>
            <a:spLocks noChangeShapeType="1"/>
          </p:cNvSpPr>
          <p:nvPr/>
        </p:nvSpPr>
        <p:spPr bwMode="auto">
          <a:xfrm>
            <a:off x="4038600" y="190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3" name="Line 204"/>
          <p:cNvSpPr>
            <a:spLocks noChangeShapeType="1"/>
          </p:cNvSpPr>
          <p:nvPr/>
        </p:nvSpPr>
        <p:spPr bwMode="auto">
          <a:xfrm>
            <a:off x="4038600" y="2133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3" name="Line 209"/>
          <p:cNvSpPr>
            <a:spLocks noChangeShapeType="1"/>
          </p:cNvSpPr>
          <p:nvPr/>
        </p:nvSpPr>
        <p:spPr bwMode="auto">
          <a:xfrm>
            <a:off x="4495800" y="5257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4" name="Line 210"/>
          <p:cNvSpPr>
            <a:spLocks noChangeShapeType="1"/>
          </p:cNvSpPr>
          <p:nvPr/>
        </p:nvSpPr>
        <p:spPr bwMode="auto">
          <a:xfrm flipH="1">
            <a:off x="2667000" y="6172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5" name="Line 211"/>
          <p:cNvSpPr>
            <a:spLocks noChangeShapeType="1"/>
          </p:cNvSpPr>
          <p:nvPr/>
        </p:nvSpPr>
        <p:spPr bwMode="auto">
          <a:xfrm>
            <a:off x="2667000" y="16764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" name="Line 212"/>
          <p:cNvSpPr>
            <a:spLocks noChangeShapeType="1"/>
          </p:cNvSpPr>
          <p:nvPr/>
        </p:nvSpPr>
        <p:spPr bwMode="auto">
          <a:xfrm flipV="1">
            <a:off x="2514600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" name="Line 213"/>
          <p:cNvSpPr>
            <a:spLocks noChangeShapeType="1"/>
          </p:cNvSpPr>
          <p:nvPr/>
        </p:nvSpPr>
        <p:spPr bwMode="auto">
          <a:xfrm flipV="1">
            <a:off x="2514600" y="152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" name="Rectangle 214"/>
          <p:cNvSpPr>
            <a:spLocks noChangeArrowheads="1"/>
          </p:cNvSpPr>
          <p:nvPr/>
        </p:nvSpPr>
        <p:spPr bwMode="auto">
          <a:xfrm>
            <a:off x="2867025" y="5988050"/>
            <a:ext cx="1143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ID/EX.RegisterRt</a:t>
            </a:r>
          </a:p>
        </p:txBody>
      </p:sp>
      <p:grpSp>
        <p:nvGrpSpPr>
          <p:cNvPr id="3255" name="Group 215"/>
          <p:cNvGrpSpPr>
            <a:grpSpLocks/>
          </p:cNvGrpSpPr>
          <p:nvPr/>
        </p:nvGrpSpPr>
        <p:grpSpPr bwMode="auto">
          <a:xfrm>
            <a:off x="3276600" y="1447800"/>
            <a:ext cx="457200" cy="990600"/>
            <a:chOff x="2064" y="912"/>
            <a:chExt cx="288" cy="624"/>
          </a:xfrm>
        </p:grpSpPr>
        <p:sp>
          <p:nvSpPr>
            <p:cNvPr id="3268" name="Line 216"/>
            <p:cNvSpPr>
              <a:spLocks noChangeShapeType="1"/>
            </p:cNvSpPr>
            <p:nvPr/>
          </p:nvSpPr>
          <p:spPr bwMode="auto">
            <a:xfrm flipV="1">
              <a:off x="2064" y="11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217"/>
            <p:cNvSpPr>
              <a:spLocks noChangeShapeType="1"/>
            </p:cNvSpPr>
            <p:nvPr/>
          </p:nvSpPr>
          <p:spPr bwMode="auto">
            <a:xfrm flipV="1">
              <a:off x="2208" y="129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Rectangle 218"/>
            <p:cNvSpPr>
              <a:spLocks noChangeArrowheads="1"/>
            </p:cNvSpPr>
            <p:nvPr/>
          </p:nvSpPr>
          <p:spPr bwMode="auto">
            <a:xfrm>
              <a:off x="2112" y="1344"/>
              <a:ext cx="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/>
                <a:t>0</a:t>
              </a:r>
            </a:p>
          </p:txBody>
        </p:sp>
        <p:sp>
          <p:nvSpPr>
            <p:cNvPr id="3271" name="Line 219"/>
            <p:cNvSpPr>
              <a:spLocks noChangeShapeType="1"/>
            </p:cNvSpPr>
            <p:nvPr/>
          </p:nvSpPr>
          <p:spPr bwMode="auto">
            <a:xfrm>
              <a:off x="2160" y="9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2" name="Line 220"/>
            <p:cNvSpPr>
              <a:spLocks noChangeShapeType="1"/>
            </p:cNvSpPr>
            <p:nvPr/>
          </p:nvSpPr>
          <p:spPr bwMode="auto">
            <a:xfrm>
              <a:off x="2352" y="9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6" name="Group 221"/>
          <p:cNvGrpSpPr>
            <a:grpSpLocks/>
          </p:cNvGrpSpPr>
          <p:nvPr/>
        </p:nvGrpSpPr>
        <p:grpSpPr bwMode="auto">
          <a:xfrm>
            <a:off x="3276600" y="1219200"/>
            <a:ext cx="3048000" cy="685800"/>
            <a:chOff x="2064" y="768"/>
            <a:chExt cx="1920" cy="432"/>
          </a:xfrm>
        </p:grpSpPr>
        <p:sp>
          <p:nvSpPr>
            <p:cNvPr id="3265" name="Line 222"/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223"/>
            <p:cNvSpPr>
              <a:spLocks noChangeShapeType="1"/>
            </p:cNvSpPr>
            <p:nvPr/>
          </p:nvSpPr>
          <p:spPr bwMode="auto">
            <a:xfrm>
              <a:off x="2064" y="8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Rectangle 224"/>
            <p:cNvSpPr>
              <a:spLocks noChangeArrowheads="1"/>
            </p:cNvSpPr>
            <p:nvPr/>
          </p:nvSpPr>
          <p:spPr bwMode="auto">
            <a:xfrm>
              <a:off x="3264" y="7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ID/EX.MemRead</a:t>
              </a:r>
            </a:p>
          </p:txBody>
        </p:sp>
      </p:grpSp>
      <p:grpSp>
        <p:nvGrpSpPr>
          <p:cNvPr id="3257" name="Group 225"/>
          <p:cNvGrpSpPr>
            <a:grpSpLocks/>
          </p:cNvGrpSpPr>
          <p:nvPr/>
        </p:nvGrpSpPr>
        <p:grpSpPr bwMode="auto">
          <a:xfrm>
            <a:off x="457200" y="1295400"/>
            <a:ext cx="2209800" cy="2057400"/>
            <a:chOff x="288" y="816"/>
            <a:chExt cx="1392" cy="1296"/>
          </a:xfrm>
        </p:grpSpPr>
        <p:sp>
          <p:nvSpPr>
            <p:cNvPr id="3261" name="Line 226"/>
            <p:cNvSpPr>
              <a:spLocks noChangeShapeType="1"/>
            </p:cNvSpPr>
            <p:nvPr/>
          </p:nvSpPr>
          <p:spPr bwMode="auto">
            <a:xfrm flipH="1">
              <a:off x="1440" y="9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2" name="Line 227"/>
            <p:cNvSpPr>
              <a:spLocks noChangeShapeType="1"/>
            </p:cNvSpPr>
            <p:nvPr/>
          </p:nvSpPr>
          <p:spPr bwMode="auto">
            <a:xfrm>
              <a:off x="144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3" name="Line 228"/>
            <p:cNvSpPr>
              <a:spLocks noChangeShapeType="1"/>
            </p:cNvSpPr>
            <p:nvPr/>
          </p:nvSpPr>
          <p:spPr bwMode="auto">
            <a:xfrm>
              <a:off x="288" y="12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4" name="Line 229"/>
            <p:cNvSpPr>
              <a:spLocks noChangeShapeType="1"/>
            </p:cNvSpPr>
            <p:nvPr/>
          </p:nvSpPr>
          <p:spPr bwMode="auto">
            <a:xfrm flipH="1">
              <a:off x="288" y="816"/>
              <a:ext cx="13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8" name="Line 230"/>
          <p:cNvSpPr>
            <a:spLocks noChangeShapeType="1"/>
          </p:cNvSpPr>
          <p:nvPr/>
        </p:nvSpPr>
        <p:spPr bwMode="auto">
          <a:xfrm>
            <a:off x="6781800" y="3810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Tutorial 10</a:t>
            </a:r>
          </a:p>
        </p:txBody>
      </p:sp>
      <p:sp>
        <p:nvSpPr>
          <p:cNvPr id="32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100" y="0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573164-B5DD-4859-8555-3C9B0FD38EA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2867025" y="5071562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IF/ID.RegisterRt</a:t>
            </a:r>
          </a:p>
        </p:txBody>
      </p:sp>
      <p:sp>
        <p:nvSpPr>
          <p:cNvPr id="222" name="Rectangle 214"/>
          <p:cNvSpPr>
            <a:spLocks noChangeArrowheads="1"/>
          </p:cNvSpPr>
          <p:nvPr/>
        </p:nvSpPr>
        <p:spPr bwMode="auto">
          <a:xfrm>
            <a:off x="2867025" y="5388226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IF/ID.RegisterRd</a:t>
            </a:r>
          </a:p>
        </p:txBody>
      </p:sp>
      <p:sp>
        <p:nvSpPr>
          <p:cNvPr id="223" name="Rectangle 214"/>
          <p:cNvSpPr>
            <a:spLocks noChangeArrowheads="1"/>
          </p:cNvSpPr>
          <p:nvPr/>
        </p:nvSpPr>
        <p:spPr bwMode="auto">
          <a:xfrm>
            <a:off x="2867025" y="575686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IF/ID.RegisterRt</a:t>
            </a:r>
          </a:p>
        </p:txBody>
      </p:sp>
      <p:sp>
        <p:nvSpPr>
          <p:cNvPr id="224" name="Rectangle 214"/>
          <p:cNvSpPr>
            <a:spLocks noChangeArrowheads="1"/>
          </p:cNvSpPr>
          <p:nvPr/>
        </p:nvSpPr>
        <p:spPr bwMode="auto">
          <a:xfrm>
            <a:off x="2867025" y="5600701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IF/ID.RegisterRs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E1-4C58-4DB9-B0C3-68B0D5BD2EF3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1088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9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299</Words>
  <Application>Microsoft Macintosh PowerPoint</Application>
  <PresentationFormat>On-screen Show (4:3)</PresentationFormat>
  <Paragraphs>183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The Single cycle Datapath</vt:lpstr>
      <vt:lpstr>Pipelined Datapath</vt:lpstr>
      <vt:lpstr>Datapath with Forwarding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NUS</dc:creator>
  <cp:lastModifiedBy>Neo Haowei</cp:lastModifiedBy>
  <cp:revision>13</cp:revision>
  <dcterms:created xsi:type="dcterms:W3CDTF">2008-10-30T10:04:25Z</dcterms:created>
  <dcterms:modified xsi:type="dcterms:W3CDTF">2023-11-05T07:28:45Z</dcterms:modified>
</cp:coreProperties>
</file>