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6"/>
  </p:notesMasterIdLst>
  <p:sldIdLst>
    <p:sldId id="256" r:id="rId2"/>
    <p:sldId id="653" r:id="rId3"/>
    <p:sldId id="258" r:id="rId4"/>
    <p:sldId id="267" r:id="rId5"/>
  </p:sldIdLst>
  <p:sldSz cx="12192000" cy="6858000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99FFCC"/>
    <a:srgbClr val="FFFFCC"/>
    <a:srgbClr val="95F3E8"/>
    <a:srgbClr val="0000FF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377319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4/10/2023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4/10/2023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4/10/2023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</a:t>
            </a:r>
            <a:r>
              <a:rPr lang="en-SG" sz="3200" dirty="0" smtClean="0"/>
              <a:t>#4</a:t>
            </a:r>
            <a:endParaRPr lang="en-SG" sz="3200" dirty="0"/>
          </a:p>
          <a:p>
            <a:r>
              <a:rPr lang="en-SG" sz="3200" dirty="0" smtClean="0"/>
              <a:t>Question 4</a:t>
            </a:r>
            <a:endParaRPr lang="en-SG" sz="32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5641421" y="2993344"/>
            <a:ext cx="5409031" cy="2667262"/>
            <a:chOff x="5885578" y="1549704"/>
            <a:chExt cx="5409031" cy="2667262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85578" y="1549704"/>
              <a:ext cx="5409031" cy="2667262"/>
              <a:chOff x="6078582" y="2131731"/>
              <a:chExt cx="5409031" cy="266726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078582" y="3386206"/>
                <a:ext cx="886968" cy="468351"/>
                <a:chOff x="969264" y="1483112"/>
                <a:chExt cx="886968" cy="468351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165666" y="2182368"/>
                <a:ext cx="886968" cy="468351"/>
                <a:chOff x="969264" y="1483112"/>
                <a:chExt cx="886968" cy="468351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4</a:t>
                  </a:r>
                  <a:endParaRPr lang="en-US" sz="24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572621" y="2131731"/>
                <a:ext cx="886968" cy="468351"/>
                <a:chOff x="969264" y="1483112"/>
                <a:chExt cx="886968" cy="468351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905192" y="2665099"/>
                <a:ext cx="475358" cy="684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9" idx="1"/>
              </p:cNvCxnSpPr>
              <p:nvPr/>
            </p:nvCxnSpPr>
            <p:spPr>
              <a:xfrm flipV="1">
                <a:off x="8094839" y="2365907"/>
                <a:ext cx="1477782" cy="25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76" idx="1"/>
              </p:cNvCxnSpPr>
              <p:nvPr/>
            </p:nvCxnSpPr>
            <p:spPr>
              <a:xfrm flipV="1">
                <a:off x="6947879" y="3281662"/>
                <a:ext cx="830216" cy="28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82" idx="1"/>
              </p:cNvCxnSpPr>
              <p:nvPr/>
            </p:nvCxnSpPr>
            <p:spPr>
              <a:xfrm>
                <a:off x="6947879" y="3753813"/>
                <a:ext cx="1409043" cy="8110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778095" y="3047486"/>
                <a:ext cx="886968" cy="468351"/>
                <a:chOff x="969264" y="1483112"/>
                <a:chExt cx="886968" cy="468351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2</a:t>
                  </a:r>
                  <a:endParaRPr lang="en-US" sz="24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9424812" y="3024713"/>
                <a:ext cx="886968" cy="468351"/>
                <a:chOff x="969264" y="1483112"/>
                <a:chExt cx="886968" cy="468351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8</a:t>
                  </a:r>
                  <a:endParaRPr lang="en-US" sz="2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8356922" y="4330642"/>
                <a:ext cx="886968" cy="468351"/>
                <a:chOff x="969264" y="1483112"/>
                <a:chExt cx="886968" cy="468351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082999" y="1486453"/>
                  <a:ext cx="672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5</a:t>
                  </a:r>
                  <a:endParaRPr lang="en-US" sz="2400" dirty="0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0600645" y="3647716"/>
                <a:ext cx="886968" cy="468351"/>
                <a:chOff x="969264" y="1483112"/>
                <a:chExt cx="886968" cy="468351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6</a:t>
                  </a:r>
                  <a:endParaRPr lang="en-US" sz="2400" dirty="0"/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8064947" y="2522690"/>
                <a:ext cx="1273578" cy="524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</p:cNvCxnSpPr>
              <p:nvPr/>
            </p:nvCxnSpPr>
            <p:spPr>
              <a:xfrm>
                <a:off x="8665063" y="3281662"/>
                <a:ext cx="7420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2" idx="3"/>
              </p:cNvCxnSpPr>
              <p:nvPr/>
            </p:nvCxnSpPr>
            <p:spPr>
              <a:xfrm flipV="1">
                <a:off x="9243890" y="3998436"/>
                <a:ext cx="1293481" cy="566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86" idx="0"/>
              </p:cNvCxnSpPr>
              <p:nvPr/>
            </p:nvCxnSpPr>
            <p:spPr>
              <a:xfrm>
                <a:off x="10459589" y="2522690"/>
                <a:ext cx="584540" cy="112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0311780" y="3332864"/>
                <a:ext cx="440079" cy="283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8868663" y="3700223"/>
                <a:ext cx="886968" cy="468351"/>
                <a:chOff x="969264" y="1483112"/>
                <a:chExt cx="886968" cy="468351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3</a:t>
                  </a:r>
                  <a:endParaRPr lang="en-US" sz="2400" dirty="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>
                <a:off x="8693002" y="3422607"/>
                <a:ext cx="232535" cy="2809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1" idx="3"/>
                <a:endCxn id="85" idx="1"/>
              </p:cNvCxnSpPr>
              <p:nvPr/>
            </p:nvCxnSpPr>
            <p:spPr>
              <a:xfrm flipV="1">
                <a:off x="9755631" y="3881892"/>
                <a:ext cx="845014" cy="52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/>
            <p:cNvCxnSpPr>
              <a:stCxn id="73" idx="3"/>
              <a:endCxn id="111" idx="1"/>
            </p:cNvCxnSpPr>
            <p:nvPr/>
          </p:nvCxnSpPr>
          <p:spPr>
            <a:xfrm>
              <a:off x="6772546" y="3038355"/>
              <a:ext cx="1903113" cy="314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56616" y="164592"/>
            <a:ext cx="478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33CC"/>
                </a:solidFill>
              </a:rPr>
              <a:t>Critical Path Analysis</a:t>
            </a:r>
            <a:endParaRPr lang="en-US" sz="3600" dirty="0">
              <a:solidFill>
                <a:srgbClr val="0033CC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56616" y="1134108"/>
            <a:ext cx="4561530" cy="1312010"/>
            <a:chOff x="577252" y="1481441"/>
            <a:chExt cx="4561530" cy="1312010"/>
          </a:xfrm>
        </p:grpSpPr>
        <p:sp>
          <p:nvSpPr>
            <p:cNvPr id="4" name="TextBox 3"/>
            <p:cNvSpPr txBox="1"/>
            <p:nvPr/>
          </p:nvSpPr>
          <p:spPr>
            <a:xfrm>
              <a:off x="969264" y="2331786"/>
              <a:ext cx="3863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Jobs in sequence/series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77252" y="1481441"/>
              <a:ext cx="4561530" cy="468351"/>
              <a:chOff x="577252" y="1481441"/>
              <a:chExt cx="4561530" cy="46835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9264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457377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45490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77252" y="1713944"/>
                <a:ext cx="4561530" cy="3344"/>
                <a:chOff x="577252" y="1710463"/>
                <a:chExt cx="4561530" cy="3344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77252" y="1710463"/>
                  <a:ext cx="392012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817370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332842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832458" y="1710463"/>
                  <a:ext cx="306324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1428813" y="1931676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Duration = a + b + c</a:t>
              </a:r>
              <a:endParaRPr lang="en-US" sz="2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3395" y="2993344"/>
            <a:ext cx="2858409" cy="2929974"/>
            <a:chOff x="5645213" y="1247265"/>
            <a:chExt cx="2858409" cy="2929974"/>
          </a:xfrm>
        </p:grpSpPr>
        <p:grpSp>
          <p:nvGrpSpPr>
            <p:cNvPr id="54" name="Group 53"/>
            <p:cNvGrpSpPr/>
            <p:nvPr/>
          </p:nvGrpSpPr>
          <p:grpSpPr>
            <a:xfrm>
              <a:off x="6097016" y="1247265"/>
              <a:ext cx="2112264" cy="1954200"/>
              <a:chOff x="6097016" y="1247265"/>
              <a:chExt cx="2112264" cy="19542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709664" y="1247265"/>
                <a:ext cx="886968" cy="468351"/>
                <a:chOff x="969264" y="1483112"/>
                <a:chExt cx="886968" cy="468351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709664" y="1944776"/>
                <a:ext cx="886968" cy="468351"/>
                <a:chOff x="969264" y="1483112"/>
                <a:chExt cx="886968" cy="46835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709664" y="2733114"/>
                <a:ext cx="886968" cy="468351"/>
                <a:chOff x="969264" y="1483112"/>
                <a:chExt cx="886968" cy="468351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97016" y="1479768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6108519" y="1479768"/>
                  <a:ext cx="601145" cy="663337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108519" y="2372265"/>
                  <a:ext cx="601145" cy="610703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7596632" y="1486710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097016" y="1479768"/>
                  <a:ext cx="612648" cy="603087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097016" y="2402842"/>
                  <a:ext cx="612648" cy="580126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5831849" y="3715574"/>
              <a:ext cx="2485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Jobs in parallel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5213" y="3315464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Duration = max(</a:t>
              </a:r>
              <a:r>
                <a:rPr lang="en-US" sz="2000" dirty="0" err="1" smtClean="0"/>
                <a:t>a,b,c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32980" y="5760002"/>
            <a:ext cx="440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Critical path duration = 5 + 4 + 8 + 6 = 23</a:t>
            </a:r>
            <a:endParaRPr lang="en-US" sz="20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67679" y="3392094"/>
            <a:ext cx="3855582" cy="1096764"/>
            <a:chOff x="6987890" y="2737212"/>
            <a:chExt cx="3855582" cy="1096764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6987890" y="2870362"/>
              <a:ext cx="482075" cy="682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8144247" y="2737212"/>
              <a:ext cx="1296540" cy="551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403393" y="3561891"/>
              <a:ext cx="440079" cy="272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433603" y="125319"/>
            <a:ext cx="64683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33CC"/>
                </a:solidFill>
              </a:rPr>
              <a:t>Critical Path </a:t>
            </a:r>
            <a:r>
              <a:rPr lang="en-US" sz="2000" dirty="0" smtClean="0"/>
              <a:t>is the longest path from start to finish, indicating the minimum time necessary to complete the entire operation.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This path is critical as any delay along this path is going to delay the completion of the operation. Hence the critical path is the bottleneck route.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Applications in project management, allocation of resources, scheduling, etc.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2532221"/>
            <a:ext cx="672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What is the critical path for this graph? What is its duration?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 smtClean="0">
                <a:solidFill>
                  <a:srgbClr val="C00000"/>
                </a:solidFill>
              </a:rPr>
              <a:t>Q4</a:t>
            </a:r>
            <a:r>
              <a:rPr lang="en-SG" sz="2800" dirty="0" smtClean="0">
                <a:solidFill>
                  <a:srgbClr val="C00000"/>
                </a:solidFill>
              </a:rPr>
              <a:t>(a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153292" y="732718"/>
            <a:ext cx="19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</a:t>
            </a:r>
            <a:r>
              <a:rPr lang="en-SG" i="1" dirty="0" smtClean="0">
                <a:solidFill>
                  <a:srgbClr val="C00000"/>
                </a:solidFill>
              </a:rPr>
              <a:t>on critical </a:t>
            </a:r>
            <a:r>
              <a:rPr lang="en-SG" i="1" dirty="0">
                <a:solidFill>
                  <a:srgbClr val="C00000"/>
                </a:solidFill>
              </a:rPr>
              <a:t>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4" y="1293392"/>
            <a:ext cx="1202397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67AEF5-27FE-F2DF-CEB0-3C64641BC2DE}"/>
              </a:ext>
            </a:extLst>
          </p:cNvPr>
          <p:cNvGrpSpPr/>
          <p:nvPr/>
        </p:nvGrpSpPr>
        <p:grpSpPr>
          <a:xfrm>
            <a:off x="3953438" y="4946633"/>
            <a:ext cx="5823188" cy="1645435"/>
            <a:chOff x="6413406" y="5070398"/>
            <a:chExt cx="5823188" cy="1645435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5FC7597-C0A6-CE46-70A0-891BD141DD78}"/>
                </a:ext>
              </a:extLst>
            </p:cNvPr>
            <p:cNvSpPr/>
            <p:nvPr/>
          </p:nvSpPr>
          <p:spPr>
            <a:xfrm>
              <a:off x="6413406" y="5070398"/>
              <a:ext cx="3512233" cy="1140339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4DBB6B-95A1-7389-9CE5-17246C45770C}"/>
                </a:ext>
              </a:extLst>
            </p:cNvPr>
            <p:cNvSpPr txBox="1"/>
            <p:nvPr/>
          </p:nvSpPr>
          <p:spPr>
            <a:xfrm>
              <a:off x="9930122" y="6069502"/>
              <a:ext cx="230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RegSrc</a:t>
              </a:r>
              <a:r>
                <a:rPr lang="en-SG" dirty="0">
                  <a:solidFill>
                    <a:srgbClr val="C00000"/>
                  </a:solidFill>
                </a:rPr>
                <a:t>) not included?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3232" y="1411260"/>
            <a:ext cx="6143205" cy="4073609"/>
            <a:chOff x="3513232" y="1411260"/>
            <a:chExt cx="6143205" cy="4073609"/>
          </a:xfrm>
        </p:grpSpPr>
        <p:sp>
          <p:nvSpPr>
            <p:cNvPr id="15" name="Oval 14"/>
            <p:cNvSpPr/>
            <p:nvPr/>
          </p:nvSpPr>
          <p:spPr>
            <a:xfrm>
              <a:off x="3513232" y="4440180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452157" y="5284343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48870" y="4211608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226367" y="1411260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43980" y="5705971"/>
            <a:ext cx="171466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Because </a:t>
            </a:r>
            <a:r>
              <a:rPr lang="en-US" dirty="0" err="1" smtClean="0">
                <a:solidFill>
                  <a:srgbClr val="C00000"/>
                </a:solidFill>
              </a:rPr>
              <a:t>WR</a:t>
            </a:r>
            <a:r>
              <a:rPr lang="en-US" dirty="0" smtClean="0">
                <a:solidFill>
                  <a:srgbClr val="C00000"/>
                </a:solidFill>
              </a:rPr>
              <a:t> is not needed at this moment.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9927290" y="3377530"/>
            <a:ext cx="1340222" cy="788753"/>
          </a:xfrm>
          <a:prstGeom prst="borderCallout2">
            <a:avLst>
              <a:gd name="adj1" fmla="val 18750"/>
              <a:gd name="adj2" fmla="val -828"/>
              <a:gd name="adj3" fmla="val 18750"/>
              <a:gd name="adj4" fmla="val -16667"/>
              <a:gd name="adj5" fmla="val 99748"/>
              <a:gd name="adj6" fmla="val -5417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 memory not needed.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 smtClean="0">
                <a:solidFill>
                  <a:srgbClr val="C00000"/>
                </a:solidFill>
              </a:rPr>
              <a:t>Q4</a:t>
            </a:r>
            <a:r>
              <a:rPr lang="en-SG" sz="2800" dirty="0" smtClean="0">
                <a:solidFill>
                  <a:srgbClr val="C00000"/>
                </a:solidFill>
              </a:rPr>
              <a:t>(b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023784" y="801947"/>
            <a:ext cx="23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</a:t>
            </a:r>
            <a:r>
              <a:rPr lang="en-SG" i="1" dirty="0" smtClean="0">
                <a:solidFill>
                  <a:srgbClr val="C00000"/>
                </a:solidFill>
              </a:rPr>
              <a:t>on critical </a:t>
            </a:r>
            <a:r>
              <a:rPr lang="en-SG" i="1" dirty="0">
                <a:solidFill>
                  <a:srgbClr val="C00000"/>
                </a:solidFill>
              </a:rPr>
              <a:t>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0"/>
            <a:ext cx="5403466" cy="1380130"/>
            <a:chOff x="6413407" y="5070398"/>
            <a:chExt cx="5403466" cy="1380130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8"/>
              <a:ext cx="2171925" cy="1031125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56396" y="5804197"/>
              <a:ext cx="3260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 smtClean="0">
                  <a:solidFill>
                    <a:srgbClr val="C00000"/>
                  </a:solidFill>
                </a:rPr>
                <a:t>) (and Sign-extend) </a:t>
              </a:r>
              <a:r>
                <a:rPr lang="en-SG" dirty="0">
                  <a:solidFill>
                    <a:srgbClr val="C00000"/>
                  </a:solidFill>
                </a:rPr>
                <a:t>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9595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  <p:grpSp>
        <p:nvGrpSpPr>
          <p:cNvPr id="78" name="Group 77"/>
          <p:cNvGrpSpPr/>
          <p:nvPr/>
        </p:nvGrpSpPr>
        <p:grpSpPr>
          <a:xfrm>
            <a:off x="3536316" y="1411260"/>
            <a:ext cx="6125930" cy="3659140"/>
            <a:chOff x="3536316" y="1411260"/>
            <a:chExt cx="6125930" cy="3659140"/>
          </a:xfrm>
        </p:grpSpPr>
        <p:sp>
          <p:nvSpPr>
            <p:cNvPr id="79" name="Oval 78"/>
            <p:cNvSpPr/>
            <p:nvPr/>
          </p:nvSpPr>
          <p:spPr>
            <a:xfrm>
              <a:off x="3536316" y="3991827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457966" y="4869874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131096" y="4717254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226367" y="1411260"/>
              <a:ext cx="204280" cy="20052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6306" y="4946904"/>
            <a:ext cx="2747612" cy="1719054"/>
            <a:chOff x="2716306" y="4946904"/>
            <a:chExt cx="2747612" cy="17190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4DBB6B-95A1-7389-9CE5-17246C45770C}"/>
                </a:ext>
              </a:extLst>
            </p:cNvPr>
            <p:cNvSpPr txBox="1"/>
            <p:nvPr/>
          </p:nvSpPr>
          <p:spPr>
            <a:xfrm>
              <a:off x="2716306" y="6019627"/>
              <a:ext cx="274761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rgbClr val="C00000"/>
                  </a:solidFill>
                </a:rPr>
                <a:t>MUX </a:t>
              </a:r>
              <a:r>
                <a:rPr lang="en-SG" dirty="0">
                  <a:solidFill>
                    <a:srgbClr val="C00000"/>
                  </a:solidFill>
                </a:rPr>
                <a:t>(</a:t>
              </a:r>
              <a:r>
                <a:rPr lang="en-SG" dirty="0" err="1">
                  <a:solidFill>
                    <a:srgbClr val="C00000"/>
                  </a:solidFill>
                </a:rPr>
                <a:t>RegSrc</a:t>
              </a:r>
              <a:r>
                <a:rPr lang="en-SG" dirty="0">
                  <a:solidFill>
                    <a:srgbClr val="C00000"/>
                  </a:solidFill>
                </a:rPr>
                <a:t>) not </a:t>
              </a:r>
              <a:r>
                <a:rPr lang="en-SG" dirty="0" smtClean="0">
                  <a:solidFill>
                    <a:srgbClr val="C00000"/>
                  </a:solidFill>
                </a:rPr>
                <a:t>included. Same reason as (a).</a:t>
              </a:r>
              <a:endParaRPr lang="en-SG" dirty="0">
                <a:solidFill>
                  <a:srgbClr val="C00000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3758184" y="4946904"/>
              <a:ext cx="424056" cy="1060704"/>
            </a:xfrm>
            <a:custGeom>
              <a:avLst/>
              <a:gdLst>
                <a:gd name="connsiteX0" fmla="*/ 0 w 424056"/>
                <a:gd name="connsiteY0" fmla="*/ 1060704 h 1060704"/>
                <a:gd name="connsiteX1" fmla="*/ 420624 w 424056"/>
                <a:gd name="connsiteY1" fmla="*/ 548640 h 1060704"/>
                <a:gd name="connsiteX2" fmla="*/ 164592 w 424056"/>
                <a:gd name="connsiteY2" fmla="*/ 0 h 106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56" h="1060704">
                  <a:moveTo>
                    <a:pt x="0" y="1060704"/>
                  </a:moveTo>
                  <a:cubicBezTo>
                    <a:pt x="196596" y="893064"/>
                    <a:pt x="393192" y="725424"/>
                    <a:pt x="420624" y="548640"/>
                  </a:cubicBezTo>
                  <a:cubicBezTo>
                    <a:pt x="448056" y="371856"/>
                    <a:pt x="306324" y="185928"/>
                    <a:pt x="164592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205900" y="4013788"/>
            <a:ext cx="1963235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Because Sign-extend and MUX(</a:t>
            </a:r>
            <a:r>
              <a:rPr lang="en-US" sz="1600" dirty="0" err="1" smtClean="0">
                <a:solidFill>
                  <a:srgbClr val="C00000"/>
                </a:solidFill>
              </a:rPr>
              <a:t>ALUSrc</a:t>
            </a:r>
            <a:r>
              <a:rPr lang="en-US" sz="1600" dirty="0" smtClean="0">
                <a:solidFill>
                  <a:srgbClr val="C00000"/>
                </a:solidFill>
              </a:rPr>
              <a:t>) are in parallel with </a:t>
            </a:r>
            <a:r>
              <a:rPr lang="en-US" sz="1600" dirty="0" err="1" smtClean="0">
                <a:solidFill>
                  <a:srgbClr val="C00000"/>
                </a:solidFill>
              </a:rPr>
              <a:t>Reg</a:t>
            </a:r>
            <a:r>
              <a:rPr lang="en-US" sz="1600" dirty="0" smtClean="0">
                <a:solidFill>
                  <a:srgbClr val="C00000"/>
                </a:solidFill>
              </a:rPr>
              <a:t>-File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err="1" smtClean="0">
                <a:solidFill>
                  <a:srgbClr val="C00000"/>
                </a:solidFill>
              </a:rPr>
              <a:t>Reg</a:t>
            </a:r>
            <a:r>
              <a:rPr lang="en-US" sz="1600" dirty="0" smtClean="0">
                <a:solidFill>
                  <a:srgbClr val="C00000"/>
                </a:solidFill>
              </a:rPr>
              <a:t>-File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= </a:t>
            </a:r>
            <a:r>
              <a:rPr lang="en-US" sz="1600" dirty="0" smtClean="0">
                <a:solidFill>
                  <a:srgbClr val="C00000"/>
                </a:solidFill>
              </a:rPr>
              <a:t>20</a:t>
            </a:r>
            <a:r>
              <a:rPr lang="en-US" sz="1600" dirty="0" smtClean="0">
                <a:solidFill>
                  <a:srgbClr val="C00000"/>
                </a:solidFill>
              </a:rPr>
              <a:t>0</a:t>
            </a:r>
            <a:r>
              <a:rPr lang="en-US" sz="1600" dirty="0" smtClean="0">
                <a:solidFill>
                  <a:srgbClr val="C00000"/>
                </a:solidFill>
              </a:rPr>
              <a:t>; Sign-</a:t>
            </a:r>
            <a:r>
              <a:rPr lang="en-US" sz="1600" dirty="0" err="1" smtClean="0">
                <a:solidFill>
                  <a:srgbClr val="C00000"/>
                </a:solidFill>
              </a:rPr>
              <a:t>ext</a:t>
            </a:r>
            <a:r>
              <a:rPr lang="en-US" sz="1600" dirty="0" smtClean="0">
                <a:solidFill>
                  <a:srgbClr val="C00000"/>
                </a:solidFill>
              </a:rPr>
              <a:t> + MUX = 20+30 = 50.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2" grpId="0"/>
      <p:bldP spid="108" grpId="0" animBg="1"/>
      <p:bldP spid="8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4187</TotalTime>
  <Words>370</Words>
  <Application>Microsoft Office PowerPoint</Application>
  <PresentationFormat>Widescreen</PresentationFormat>
  <Paragraphs>152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Wingdings</vt:lpstr>
      <vt:lpstr>Retrospect</vt:lpstr>
      <vt:lpstr>CS2100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398</cp:revision>
  <cp:lastPrinted>2023-03-01T02:21:31Z</cp:lastPrinted>
  <dcterms:created xsi:type="dcterms:W3CDTF">2015-03-28T05:22:46Z</dcterms:created>
  <dcterms:modified xsi:type="dcterms:W3CDTF">2023-10-04T03:46:54Z</dcterms:modified>
</cp:coreProperties>
</file>