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702160" y="1203480"/>
            <a:ext cx="3738600" cy="2982960"/>
          </a:xfrm>
          <a:prstGeom prst="rect">
            <a:avLst/>
          </a:prstGeom>
          <a:ln>
            <a:noFill/>
          </a:ln>
        </p:spPr>
      </p:pic>
      <p:pic>
        <p:nvPicPr>
          <p:cNvPr id="35"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702160" y="1203480"/>
            <a:ext cx="3738600" cy="2982960"/>
          </a:xfrm>
          <a:prstGeom prst="rect">
            <a:avLst/>
          </a:prstGeom>
          <a:ln>
            <a:noFill/>
          </a:ln>
        </p:spPr>
      </p:pic>
      <p:pic>
        <p:nvPicPr>
          <p:cNvPr id="71"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311760" y="1432080"/>
            <a:ext cx="8518680" cy="128736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IN" sz="3600" spc="-1" strike="noStrike">
                <a:solidFill>
                  <a:srgbClr val="000000"/>
                </a:solidFill>
                <a:uFill>
                  <a:solidFill>
                    <a:srgbClr val="ffffff"/>
                  </a:solidFill>
                </a:uFill>
                <a:latin typeface="Roboto"/>
                <a:ea typeface="Roboto"/>
              </a:rPr>
              <a:t>Inductive Graphs and Functional Graph Algorithms</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311760" y="2834280"/>
            <a:ext cx="8518680" cy="79092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200" spc="-1" strike="noStrike">
                <a:solidFill>
                  <a:srgbClr val="595959"/>
                </a:solidFill>
                <a:uFill>
                  <a:solidFill>
                    <a:srgbClr val="ffffff"/>
                  </a:solidFill>
                </a:uFill>
                <a:latin typeface="Roboto"/>
                <a:ea typeface="Roboto"/>
              </a:rPr>
              <a:t>Himanshu Singh (16305R005), Vikas Kumar(163059007)</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2200" spc="-1" strike="noStrike">
                <a:solidFill>
                  <a:srgbClr val="595959"/>
                </a:solidFill>
                <a:uFill>
                  <a:solidFill>
                    <a:srgbClr val="ffffff"/>
                  </a:solidFill>
                </a:uFill>
                <a:latin typeface="Roboto"/>
                <a:ea typeface="Roboto"/>
              </a:rPr>
              <a:t>23 Nov 2017</a:t>
            </a:r>
            <a:endParaRPr b="0" lang="en-IN" sz="1800" spc="-1" strike="noStrike">
              <a:solidFill>
                <a:srgbClr val="000000"/>
              </a:solidFill>
              <a:uFill>
                <a:solidFill>
                  <a:srgbClr val="ffffff"/>
                </a:solidFill>
              </a:uFill>
              <a:latin typeface="Arial"/>
            </a:endParaRPr>
          </a:p>
        </p:txBody>
      </p:sp>
      <p:sp>
        <p:nvSpPr>
          <p:cNvPr id="74" name="CustomShape 3"/>
          <p:cNvSpPr/>
          <p:nvPr/>
        </p:nvSpPr>
        <p:spPr>
          <a:xfrm>
            <a:off x="1373040" y="360000"/>
            <a:ext cx="667224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400" spc="-1" strike="noStrike">
                <a:solidFill>
                  <a:srgbClr val="000000"/>
                </a:solidFill>
                <a:uFill>
                  <a:solidFill>
                    <a:srgbClr val="ffffff"/>
                  </a:solidFill>
                </a:uFill>
                <a:latin typeface="Roboto"/>
                <a:ea typeface="Roboto"/>
              </a:rPr>
              <a:t>CS 613 Project Presentation</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Some useful operations</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311760" y="1152360"/>
            <a:ext cx="8518680" cy="3798720"/>
          </a:xfrm>
          <a:prstGeom prst="rect">
            <a:avLst/>
          </a:prstGeom>
          <a:noFill/>
          <a:ln>
            <a:noFill/>
          </a:ln>
        </p:spPr>
        <p:style>
          <a:lnRef idx="0"/>
          <a:fillRef idx="0"/>
          <a:effectRef idx="0"/>
          <a:fontRef idx="minor"/>
        </p:style>
        <p:txBody>
          <a:bodyPr lIns="90000" rIns="90000" tIns="91440" bIns="91440"/>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map function for graph :</a:t>
            </a:r>
            <a:endParaRPr b="0" lang="en-IN" sz="1800" spc="-1" strike="noStrike">
              <a:solidFill>
                <a:srgbClr val="000000"/>
              </a:solidFill>
              <a:uFill>
                <a:solidFill>
                  <a:srgbClr val="ffffff"/>
                </a:solidFill>
              </a:uFill>
              <a:latin typeface="Arial"/>
            </a:endParaRPr>
          </a:p>
          <a:p>
            <a:pPr marL="457200" algn="just">
              <a:lnSpc>
                <a:spcPct val="100000"/>
              </a:lnSpc>
            </a:pPr>
            <a:r>
              <a:rPr b="0" i="1" lang="en-IN" sz="1800" spc="-1" strike="noStrike">
                <a:solidFill>
                  <a:srgbClr val="595959"/>
                </a:solidFill>
                <a:uFill>
                  <a:solidFill>
                    <a:srgbClr val="ffffff"/>
                  </a:solidFill>
                </a:uFill>
                <a:latin typeface="Times New Roman"/>
                <a:ea typeface="Times New Roman"/>
              </a:rPr>
              <a:t>gmap</a:t>
            </a:r>
            <a:r>
              <a:rPr b="0" lang="en-IN" sz="1800" spc="-1" strike="noStrike">
                <a:solidFill>
                  <a:srgbClr val="595959"/>
                </a:solidFill>
                <a:uFill>
                  <a:solidFill>
                    <a:srgbClr val="ffffff"/>
                  </a:solidFill>
                </a:uFill>
                <a:latin typeface="Times New Roman"/>
                <a:ea typeface="Times New Roman"/>
              </a:rPr>
              <a:t> :: (Context a b -&gt; Context c d) -&gt; Graph a b -&gt; Graph c d</a:t>
            </a:r>
            <a:endParaRPr b="0" lang="en-IN" sz="1800" spc="-1" strike="noStrike">
              <a:solidFill>
                <a:srgbClr val="000000"/>
              </a:solidFill>
              <a:uFill>
                <a:solidFill>
                  <a:srgbClr val="ffffff"/>
                </a:solidFill>
              </a:uFill>
              <a:latin typeface="Arial"/>
            </a:endParaRPr>
          </a:p>
          <a:p>
            <a:pPr marL="457200" algn="just">
              <a:lnSpc>
                <a:spcPct val="100000"/>
              </a:lnSpc>
            </a:pPr>
            <a:r>
              <a:rPr b="0" i="1" lang="en-IN" sz="1800" spc="-1" strike="noStrike">
                <a:solidFill>
                  <a:srgbClr val="595959"/>
                </a:solidFill>
                <a:uFill>
                  <a:solidFill>
                    <a:srgbClr val="ffffff"/>
                  </a:solidFill>
                </a:uFill>
                <a:latin typeface="Times New Roman"/>
                <a:ea typeface="Times New Roman"/>
              </a:rPr>
              <a:t>gmap</a:t>
            </a:r>
            <a:r>
              <a:rPr b="0" lang="en-IN" sz="1800" spc="-1" strike="noStrike">
                <a:solidFill>
                  <a:srgbClr val="595959"/>
                </a:solidFill>
                <a:uFill>
                  <a:solidFill>
                    <a:srgbClr val="ffffff"/>
                  </a:solidFill>
                </a:uFill>
                <a:latin typeface="Times New Roman"/>
                <a:ea typeface="Times New Roman"/>
              </a:rPr>
              <a:t> f Empty = Empty</a:t>
            </a:r>
            <a:endParaRPr b="0" lang="en-IN" sz="1800" spc="-1" strike="noStrike">
              <a:solidFill>
                <a:srgbClr val="000000"/>
              </a:solidFill>
              <a:uFill>
                <a:solidFill>
                  <a:srgbClr val="ffffff"/>
                </a:solidFill>
              </a:uFill>
              <a:latin typeface="Arial"/>
            </a:endParaRPr>
          </a:p>
          <a:p>
            <a:pPr marL="457200" algn="just">
              <a:lnSpc>
                <a:spcPct val="100000"/>
              </a:lnSpc>
            </a:pPr>
            <a:r>
              <a:rPr b="0" i="1" lang="en-IN" sz="1800" spc="-1" strike="noStrike">
                <a:solidFill>
                  <a:srgbClr val="595959"/>
                </a:solidFill>
                <a:uFill>
                  <a:solidFill>
                    <a:srgbClr val="ffffff"/>
                  </a:solidFill>
                </a:uFill>
                <a:latin typeface="Times New Roman"/>
                <a:ea typeface="Times New Roman"/>
              </a:rPr>
              <a:t>gmap</a:t>
            </a:r>
            <a:r>
              <a:rPr b="0" lang="en-IN" sz="1800" spc="-1" strike="noStrike">
                <a:solidFill>
                  <a:srgbClr val="595959"/>
                </a:solidFill>
                <a:uFill>
                  <a:solidFill>
                    <a:srgbClr val="ffffff"/>
                  </a:solidFill>
                </a:uFill>
                <a:latin typeface="Times New Roman"/>
                <a:ea typeface="Times New Roman"/>
              </a:rPr>
              <a:t> f (c &amp; g) = f c &amp; </a:t>
            </a:r>
            <a:r>
              <a:rPr b="0" i="1" lang="en-IN" sz="1800" spc="-1" strike="noStrike">
                <a:solidFill>
                  <a:srgbClr val="595959"/>
                </a:solidFill>
                <a:uFill>
                  <a:solidFill>
                    <a:srgbClr val="ffffff"/>
                  </a:solidFill>
                </a:uFill>
                <a:latin typeface="Times New Roman"/>
                <a:ea typeface="Times New Roman"/>
              </a:rPr>
              <a:t>gmap</a:t>
            </a:r>
            <a:r>
              <a:rPr b="0" lang="en-IN" sz="1800" spc="-1" strike="noStrike">
                <a:solidFill>
                  <a:srgbClr val="595959"/>
                </a:solidFill>
                <a:uFill>
                  <a:solidFill>
                    <a:srgbClr val="ffffff"/>
                  </a:solidFill>
                </a:uFill>
                <a:latin typeface="Times New Roman"/>
                <a:ea typeface="Times New Roman"/>
              </a:rPr>
              <a:t> f g</a:t>
            </a:r>
            <a:endParaRPr b="0" lang="en-IN" sz="1800" spc="-1" strike="noStrike">
              <a:solidFill>
                <a:srgbClr val="000000"/>
              </a:solidFill>
              <a:uFill>
                <a:solidFill>
                  <a:srgbClr val="ffffff"/>
                </a:solidFill>
              </a:uFill>
              <a:latin typeface="Arial"/>
            </a:endParaRPr>
          </a:p>
          <a:p>
            <a:pPr marL="457200" indent="387360" algn="just">
              <a:lnSpc>
                <a:spcPct val="100000"/>
              </a:lnSpc>
            </a:pPr>
            <a:r>
              <a:rPr b="0" i="1" lang="en-IN" sz="1800" spc="-1" strike="noStrike">
                <a:solidFill>
                  <a:srgbClr val="666666"/>
                </a:solidFill>
                <a:uFill>
                  <a:solidFill>
                    <a:srgbClr val="ffffff"/>
                  </a:solidFill>
                </a:uFill>
                <a:latin typeface="Arial"/>
                <a:ea typeface="Arial"/>
              </a:rPr>
              <a:t>gmap</a:t>
            </a:r>
            <a:r>
              <a:rPr b="0" lang="en-IN" sz="1800" spc="-1" strike="noStrike">
                <a:solidFill>
                  <a:srgbClr val="666666"/>
                </a:solidFill>
                <a:uFill>
                  <a:solidFill>
                    <a:srgbClr val="ffffff"/>
                  </a:solidFill>
                </a:uFill>
                <a:latin typeface="Arial"/>
                <a:ea typeface="Arial"/>
              </a:rPr>
              <a:t> preserves the structure of the node but not necessarily structure of edges.</a:t>
            </a:r>
            <a:endParaRPr b="0" lang="en-IN" sz="1800" spc="-1" strike="noStrike">
              <a:solidFill>
                <a:srgbClr val="000000"/>
              </a:solidFill>
              <a:uFill>
                <a:solidFill>
                  <a:srgbClr val="ffffff"/>
                </a:solidFill>
              </a:uFill>
              <a:latin typeface="Arial"/>
            </a:endParaRPr>
          </a:p>
          <a:p>
            <a:pPr marL="457200" indent="387360" algn="just">
              <a:lnSpc>
                <a:spcPct val="100000"/>
              </a:lnSpc>
            </a:pPr>
            <a:endParaRPr b="0" lang="en-IN" sz="1800" spc="-1" strike="noStrike">
              <a:solidFill>
                <a:srgbClr val="000000"/>
              </a:solidFill>
              <a:uFill>
                <a:solidFill>
                  <a:srgbClr val="ffffff"/>
                </a:solidFill>
              </a:uFill>
              <a:latin typeface="Arial"/>
            </a:endParaRPr>
          </a:p>
          <a:p>
            <a:pPr marL="457200" indent="-341280">
              <a:lnSpc>
                <a:spcPct val="100000"/>
              </a:lnSpc>
              <a:buClr>
                <a:srgbClr val="595959"/>
              </a:buClr>
              <a:buFont typeface="Arial"/>
              <a:buChar char="●"/>
            </a:pPr>
            <a:r>
              <a:rPr b="0" lang="en-IN" sz="1800" spc="-1" strike="noStrike">
                <a:solidFill>
                  <a:srgbClr val="595959"/>
                </a:solidFill>
                <a:uFill>
                  <a:solidFill>
                    <a:srgbClr val="ffffff"/>
                  </a:solidFill>
                </a:uFill>
                <a:latin typeface="Arial"/>
                <a:ea typeface="Arial"/>
              </a:rPr>
              <a:t>reverse function for graph:</a:t>
            </a:r>
            <a:endParaRPr b="0" lang="en-IN" sz="1800" spc="-1" strike="noStrike">
              <a:solidFill>
                <a:srgbClr val="000000"/>
              </a:solidFill>
              <a:uFill>
                <a:solidFill>
                  <a:srgbClr val="ffffff"/>
                </a:solidFill>
              </a:uFill>
              <a:latin typeface="Arial"/>
            </a:endParaRPr>
          </a:p>
          <a:p>
            <a:pPr marL="457200" algn="just">
              <a:lnSpc>
                <a:spcPct val="100000"/>
              </a:lnSpc>
            </a:pPr>
            <a:r>
              <a:rPr b="0" lang="en-IN" sz="1800" spc="-1" strike="noStrike">
                <a:solidFill>
                  <a:srgbClr val="595959"/>
                </a:solidFill>
                <a:uFill>
                  <a:solidFill>
                    <a:srgbClr val="ffffff"/>
                  </a:solidFill>
                </a:uFill>
                <a:latin typeface="Times New Roman"/>
                <a:ea typeface="Times New Roman"/>
              </a:rPr>
              <a:t>grev :: Graph a b -&gt; Graph a b</a:t>
            </a:r>
            <a:endParaRPr b="0" lang="en-IN" sz="1800" spc="-1" strike="noStrike">
              <a:solidFill>
                <a:srgbClr val="000000"/>
              </a:solidFill>
              <a:uFill>
                <a:solidFill>
                  <a:srgbClr val="ffffff"/>
                </a:solidFill>
              </a:uFill>
              <a:latin typeface="Arial"/>
            </a:endParaRPr>
          </a:p>
          <a:p>
            <a:pPr marL="457200" algn="just">
              <a:lnSpc>
                <a:spcPct val="100000"/>
              </a:lnSpc>
            </a:pPr>
            <a:r>
              <a:rPr b="0" lang="en-IN" sz="1800" spc="-1" strike="noStrike">
                <a:solidFill>
                  <a:srgbClr val="595959"/>
                </a:solidFill>
                <a:uFill>
                  <a:solidFill>
                    <a:srgbClr val="ffffff"/>
                  </a:solidFill>
                </a:uFill>
                <a:latin typeface="Times New Roman"/>
                <a:ea typeface="Times New Roman"/>
              </a:rPr>
              <a:t>grev = gmap swap </a:t>
            </a:r>
            <a:endParaRPr b="0" lang="en-IN" sz="1800" spc="-1" strike="noStrike">
              <a:solidFill>
                <a:srgbClr val="000000"/>
              </a:solidFill>
              <a:uFill>
                <a:solidFill>
                  <a:srgbClr val="ffffff"/>
                </a:solidFill>
              </a:uFill>
              <a:latin typeface="Arial"/>
            </a:endParaRPr>
          </a:p>
          <a:p>
            <a:pPr marL="457200" algn="just">
              <a:lnSpc>
                <a:spcPct val="100000"/>
              </a:lnSpc>
            </a:pPr>
            <a:r>
              <a:rPr b="0" lang="en-IN" sz="1800" spc="-1" strike="noStrike">
                <a:solidFill>
                  <a:srgbClr val="595959"/>
                </a:solidFill>
                <a:uFill>
                  <a:solidFill>
                    <a:srgbClr val="ffffff"/>
                  </a:solidFill>
                </a:uFill>
                <a:latin typeface="Times New Roman"/>
                <a:ea typeface="Times New Roman"/>
              </a:rPr>
              <a:t>           </a:t>
            </a:r>
            <a:r>
              <a:rPr b="0" lang="en-IN" sz="1800" spc="-1" strike="noStrike">
                <a:solidFill>
                  <a:srgbClr val="595959"/>
                </a:solidFill>
                <a:uFill>
                  <a:solidFill>
                    <a:srgbClr val="ffffff"/>
                  </a:solidFill>
                </a:uFill>
                <a:latin typeface="Times New Roman"/>
                <a:ea typeface="Times New Roman"/>
              </a:rPr>
              <a:t>where swap (p, v, l, s) = (s, v, l, p)</a:t>
            </a:r>
            <a:endParaRPr b="0" lang="en-IN" sz="1800" spc="-1" strike="noStrike">
              <a:solidFill>
                <a:srgbClr val="000000"/>
              </a:solidFill>
              <a:uFill>
                <a:solidFill>
                  <a:srgbClr val="ffffff"/>
                </a:solidFill>
              </a:uFill>
              <a:latin typeface="Arial"/>
            </a:endParaRPr>
          </a:p>
          <a:p>
            <a:pPr marL="457200" indent="387360" algn="just">
              <a:lnSpc>
                <a:spcPct val="100000"/>
              </a:lnSpc>
            </a:pPr>
            <a:r>
              <a:rPr b="0" lang="en-IN" sz="1800" spc="-1" strike="noStrike">
                <a:solidFill>
                  <a:srgbClr val="666666"/>
                </a:solidFill>
                <a:uFill>
                  <a:solidFill>
                    <a:srgbClr val="ffffff"/>
                  </a:solidFill>
                </a:uFill>
                <a:latin typeface="Arial"/>
                <a:ea typeface="Arial"/>
              </a:rPr>
              <a:t>predecessor and successor are swapped for each node.</a:t>
            </a:r>
            <a:endParaRPr b="0" lang="en-IN" sz="1800" spc="-1" strike="noStrike">
              <a:solidFill>
                <a:srgbClr val="000000"/>
              </a:solidFill>
              <a:uFill>
                <a:solidFill>
                  <a:srgbClr val="ffffff"/>
                </a:solidFill>
              </a:uFill>
              <a:latin typeface="Arial"/>
            </a:endParaRPr>
          </a:p>
          <a:p>
            <a:pPr marL="457200" indent="387360" algn="just">
              <a:lnSpc>
                <a:spcPct val="100000"/>
              </a:lnSpc>
            </a:pPr>
            <a:endParaRPr b="0" lang="en-IN" sz="1800" spc="-1" strike="noStrike">
              <a:solidFill>
                <a:srgbClr val="000000"/>
              </a:solidFill>
              <a:uFill>
                <a:solidFill>
                  <a:srgbClr val="ffffff"/>
                </a:solidFill>
              </a:uFill>
              <a:latin typeface="Arial"/>
            </a:endParaRPr>
          </a:p>
          <a:p>
            <a:pPr marL="457200" indent="387360">
              <a:lnSpc>
                <a:spcPct val="100000"/>
              </a:lnSpc>
            </a:pPr>
            <a:endParaRPr b="0" lang="en-IN" sz="1800" spc="-1" strike="noStrike">
              <a:solidFill>
                <a:srgbClr val="000000"/>
              </a:solidFill>
              <a:uFill>
                <a:solidFill>
                  <a:srgbClr val="ffffff"/>
                </a:solidFill>
              </a:uFill>
              <a:latin typeface="Arial"/>
            </a:endParaRPr>
          </a:p>
          <a:p>
            <a:pPr marL="457200" indent="387360">
              <a:lnSpc>
                <a:spcPct val="100000"/>
              </a:lnSpc>
            </a:pPr>
            <a:endParaRPr b="0" lang="en-IN" sz="1800" spc="-1" strike="noStrike">
              <a:solidFill>
                <a:srgbClr val="000000"/>
              </a:solidFill>
              <a:uFill>
                <a:solidFill>
                  <a:srgbClr val="ffffff"/>
                </a:solidFill>
              </a:uFill>
              <a:latin typeface="Arial"/>
            </a:endParaRPr>
          </a:p>
          <a:p>
            <a:pPr marL="457200" indent="387360">
              <a:lnSpc>
                <a:spcPct val="100000"/>
              </a:lnSpc>
            </a:pP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DFS &amp; BFS Algorithms using Inductive Graphs</a:t>
            </a:r>
            <a:endParaRPr b="0" lang="en-IN" sz="1800" spc="-1" strike="noStrike">
              <a:solidFill>
                <a:srgbClr val="000000"/>
              </a:solidFill>
              <a:uFill>
                <a:solidFill>
                  <a:srgbClr val="ffffff"/>
                </a:solidFill>
              </a:uFill>
              <a:latin typeface="Arial"/>
            </a:endParaRPr>
          </a:p>
        </p:txBody>
      </p:sp>
      <p:sp>
        <p:nvSpPr>
          <p:cNvPr id="94" name="CustomShape 2"/>
          <p:cNvSpPr/>
          <p:nvPr/>
        </p:nvSpPr>
        <p:spPr>
          <a:xfrm>
            <a:off x="311760" y="1152360"/>
            <a:ext cx="8518680" cy="3709080"/>
          </a:xfrm>
          <a:prstGeom prst="rect">
            <a:avLst/>
          </a:prstGeom>
          <a:noFill/>
          <a:ln>
            <a:noFill/>
          </a:ln>
        </p:spPr>
        <p:style>
          <a:lnRef idx="0"/>
          <a:fillRef idx="0"/>
          <a:effectRef idx="0"/>
          <a:fontRef idx="minor"/>
        </p:style>
        <p:txBody>
          <a:bodyPr lIns="90000" rIns="90000" tIns="91440" bIns="91440"/>
          <a:p>
            <a:pPr marL="457200" indent="-341280" algn="just">
              <a:lnSpc>
                <a:spcPct val="100000"/>
              </a:lnSpc>
              <a:buClr>
                <a:srgbClr val="666666"/>
              </a:buClr>
              <a:buFont typeface="Wingdings" charset="2"/>
              <a:buChar char=""/>
            </a:pPr>
            <a:r>
              <a:rPr b="1" lang="en-IN" sz="1800" spc="-1" strike="noStrike">
                <a:solidFill>
                  <a:srgbClr val="666666"/>
                </a:solidFill>
                <a:uFill>
                  <a:solidFill>
                    <a:srgbClr val="ffffff"/>
                  </a:solidFill>
                </a:uFill>
                <a:latin typeface="Arial"/>
                <a:ea typeface="Arial"/>
              </a:rPr>
              <a:t>Depth First Search:</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595959"/>
                </a:solidFill>
                <a:uFill>
                  <a:solidFill>
                    <a:srgbClr val="ffffff"/>
                  </a:solidFill>
                </a:uFill>
                <a:latin typeface="Arial"/>
                <a:ea typeface="Arial"/>
              </a:rPr>
              <a:t>dfs :: [Node] -&gt; Graph a b -&gt; [Node]</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595959"/>
                </a:solidFill>
                <a:uFill>
                  <a:solidFill>
                    <a:srgbClr val="ffffff"/>
                  </a:solidFill>
                </a:uFill>
                <a:latin typeface="Arial"/>
                <a:ea typeface="Arial"/>
              </a:rPr>
              <a:t>dfs []         g                    = []</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595959"/>
                </a:solidFill>
                <a:uFill>
                  <a:solidFill>
                    <a:srgbClr val="ffffff"/>
                  </a:solidFill>
                </a:uFill>
                <a:latin typeface="Arial"/>
                <a:ea typeface="Arial"/>
              </a:rPr>
              <a:t>dfs (v:vs)  (c &amp;</a:t>
            </a:r>
            <a:r>
              <a:rPr b="0" lang="en-IN" sz="1800" spc="-1" strike="noStrike" baseline="30000">
                <a:solidFill>
                  <a:srgbClr val="595959"/>
                </a:solidFill>
                <a:uFill>
                  <a:solidFill>
                    <a:srgbClr val="ffffff"/>
                  </a:solidFill>
                </a:uFill>
                <a:latin typeface="Arial"/>
                <a:ea typeface="Arial"/>
              </a:rPr>
              <a:t>v</a:t>
            </a:r>
            <a:r>
              <a:rPr b="0" lang="en-IN" sz="1800" spc="-1" strike="noStrike">
                <a:solidFill>
                  <a:srgbClr val="595959"/>
                </a:solidFill>
                <a:uFill>
                  <a:solidFill>
                    <a:srgbClr val="ffffff"/>
                  </a:solidFill>
                </a:uFill>
                <a:latin typeface="Arial"/>
                <a:ea typeface="Arial"/>
              </a:rPr>
              <a:t> g)          = v:dfs (succ c ++ vs) g</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595959"/>
                </a:solidFill>
                <a:uFill>
                  <a:solidFill>
                    <a:srgbClr val="ffffff"/>
                  </a:solidFill>
                </a:uFill>
                <a:latin typeface="Arial"/>
                <a:ea typeface="Arial"/>
              </a:rPr>
              <a:t>dfs (v:vs)  g                    = dfs vs g</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Arial"/>
              <a:buChar char="●"/>
            </a:pPr>
            <a:r>
              <a:rPr b="1" lang="en-IN" sz="1800" spc="-1" strike="noStrike">
                <a:solidFill>
                  <a:srgbClr val="666666"/>
                </a:solidFill>
                <a:uFill>
                  <a:solidFill>
                    <a:srgbClr val="ffffff"/>
                  </a:solidFill>
                </a:uFill>
                <a:latin typeface="Arial"/>
                <a:ea typeface="Arial"/>
              </a:rPr>
              <a:t>Breadth First Search:</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595959"/>
                </a:solidFill>
                <a:uFill>
                  <a:solidFill>
                    <a:srgbClr val="ffffff"/>
                  </a:solidFill>
                </a:uFill>
                <a:latin typeface="Arial"/>
                <a:ea typeface="Arial"/>
              </a:rPr>
              <a:t>bfs :: [Node] -&gt; Graph a b -&gt; [Node]</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595959"/>
                </a:solidFill>
                <a:uFill>
                  <a:solidFill>
                    <a:srgbClr val="ffffff"/>
                  </a:solidFill>
                </a:uFill>
                <a:latin typeface="Arial"/>
                <a:ea typeface="Arial"/>
              </a:rPr>
              <a:t>bfs []           g           =  []</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595959"/>
                </a:solidFill>
                <a:uFill>
                  <a:solidFill>
                    <a:srgbClr val="ffffff"/>
                  </a:solidFill>
                </a:uFill>
                <a:latin typeface="Arial"/>
                <a:ea typeface="Arial"/>
              </a:rPr>
              <a:t>bfs (v:vs) (c &amp;</a:t>
            </a:r>
            <a:r>
              <a:rPr b="0" lang="en-IN" sz="1800" spc="-1" strike="noStrike" baseline="30000">
                <a:solidFill>
                  <a:srgbClr val="595959"/>
                </a:solidFill>
                <a:uFill>
                  <a:solidFill>
                    <a:srgbClr val="ffffff"/>
                  </a:solidFill>
                </a:uFill>
                <a:latin typeface="Arial"/>
                <a:ea typeface="Arial"/>
              </a:rPr>
              <a:t>v</a:t>
            </a:r>
            <a:r>
              <a:rPr b="0" lang="en-IN" sz="1800" spc="-1" strike="noStrike">
                <a:solidFill>
                  <a:srgbClr val="595959"/>
                </a:solidFill>
                <a:uFill>
                  <a:solidFill>
                    <a:srgbClr val="ffffff"/>
                  </a:solidFill>
                </a:uFill>
                <a:latin typeface="Arial"/>
                <a:ea typeface="Arial"/>
              </a:rPr>
              <a:t> g)   =  v:bfs (vs ++ suc c) g</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595959"/>
                </a:solidFill>
                <a:uFill>
                  <a:solidFill>
                    <a:srgbClr val="ffffff"/>
                  </a:solidFill>
                </a:uFill>
                <a:latin typeface="Arial"/>
                <a:ea typeface="Arial"/>
              </a:rPr>
              <a:t>bfs (v:vs) g               =  bfs vs g</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11760" y="303120"/>
            <a:ext cx="4867920" cy="56052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Simplify Feature</a:t>
            </a:r>
            <a:endParaRPr b="0" lang="en-IN" sz="1800" spc="-1" strike="noStrike">
              <a:solidFill>
                <a:srgbClr val="000000"/>
              </a:solidFill>
              <a:uFill>
                <a:solidFill>
                  <a:srgbClr val="ffffff"/>
                </a:solidFill>
              </a:uFill>
              <a:latin typeface="Arial"/>
            </a:endParaRPr>
          </a:p>
        </p:txBody>
      </p:sp>
      <p:sp>
        <p:nvSpPr>
          <p:cNvPr id="96" name="CustomShape 2"/>
          <p:cNvSpPr/>
          <p:nvPr/>
        </p:nvSpPr>
        <p:spPr>
          <a:xfrm>
            <a:off x="311760" y="1152360"/>
            <a:ext cx="4919760" cy="341460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595959"/>
                </a:solidFill>
                <a:uFill>
                  <a:solidFill>
                    <a:srgbClr val="ffffff"/>
                  </a:solidFill>
                </a:uFill>
                <a:latin typeface="Arial"/>
                <a:ea typeface="Arial"/>
              </a:rPr>
              <a:t>Let Six friends (Shyam, Piyush, Ram, Mahi, Shiva, Ravi) went for a trip. If A has to pay x rupees to B then it is represented as an edge from A to B with x as it’s label. So, right side figure represents amount of money one has to give to other. There are certainly some redundant transactions e.g. Shyam has to pay Piyush 30 rupees and Piyush has to pay Mahi 30 rupees. Why not Shyam just pays Mahi 30 rupees. Hence, instead of two transactions only one transaction required. </a:t>
            </a:r>
            <a:r>
              <a:rPr b="1" lang="en-IN" sz="1800" spc="-1" strike="noStrike">
                <a:solidFill>
                  <a:srgbClr val="595959"/>
                </a:solidFill>
                <a:uFill>
                  <a:solidFill>
                    <a:srgbClr val="ffffff"/>
                  </a:solidFill>
                </a:uFill>
                <a:latin typeface="Arial"/>
                <a:ea typeface="Arial"/>
              </a:rPr>
              <a:t>What’s the solution?</a:t>
            </a:r>
            <a:endParaRPr b="0" lang="en-IN" sz="1800" spc="-1" strike="noStrike">
              <a:solidFill>
                <a:srgbClr val="000000"/>
              </a:solidFill>
              <a:uFill>
                <a:solidFill>
                  <a:srgbClr val="ffffff"/>
                </a:solidFill>
              </a:uFill>
              <a:latin typeface="Arial"/>
            </a:endParaRPr>
          </a:p>
        </p:txBody>
      </p:sp>
      <p:pic>
        <p:nvPicPr>
          <p:cNvPr id="97" name="Shape 117" descr=""/>
          <p:cNvPicPr/>
          <p:nvPr/>
        </p:nvPicPr>
        <p:blipFill>
          <a:blip r:embed="rId1"/>
          <a:stretch/>
        </p:blipFill>
        <p:spPr>
          <a:xfrm>
            <a:off x="5451480" y="216360"/>
            <a:ext cx="3455280" cy="46206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418320"/>
            <a:ext cx="8518680" cy="6242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Simplify Feature</a:t>
            </a:r>
            <a:endParaRPr b="0" lang="en-IN" sz="18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2602080" y="1740960"/>
            <a:ext cx="3961080" cy="1665360"/>
          </a:xfrm>
          <a:prstGeom prst="rect">
            <a:avLst/>
          </a:prstGeom>
          <a:ln>
            <a:noFill/>
          </a:ln>
        </p:spPr>
      </p:pic>
      <p:sp>
        <p:nvSpPr>
          <p:cNvPr id="100" name="CustomShape 2"/>
          <p:cNvSpPr/>
          <p:nvPr/>
        </p:nvSpPr>
        <p:spPr>
          <a:xfrm>
            <a:off x="1440000" y="3672000"/>
            <a:ext cx="6262920" cy="857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It turns out that only these many transactions are required. Initially there were 12 transactions but here only 5 transactions are required. This is good relief from headache.</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11760" y="418320"/>
            <a:ext cx="8518680" cy="6242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The Algorithm</a:t>
            </a:r>
            <a:endParaRPr b="0" lang="en-IN" sz="1800" spc="-1" strike="noStrike">
              <a:solidFill>
                <a:srgbClr val="000000"/>
              </a:solidFill>
              <a:uFill>
                <a:solidFill>
                  <a:srgbClr val="ffffff"/>
                </a:solidFill>
              </a:uFill>
              <a:latin typeface="Arial"/>
            </a:endParaRPr>
          </a:p>
        </p:txBody>
      </p:sp>
      <p:sp>
        <p:nvSpPr>
          <p:cNvPr id="102" name="CustomShape 2"/>
          <p:cNvSpPr/>
          <p:nvPr/>
        </p:nvSpPr>
        <p:spPr>
          <a:xfrm>
            <a:off x="504000" y="1224000"/>
            <a:ext cx="8422920" cy="3672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Step 1 : Find out net amount of money one has to pay i.e. it is positive for a user if he has to pay to someone and negative if he is getting from someone.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Step 2 : Make two lists : 1.) Giver : consists of person who has to pay someone when net balance is calculated 2.) Taker : consists of person who has to take money from someone when net balance is calculated.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Step 3 : Sort both lists.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Step 4 : Make a bipartite graph where one set of users belong to Giver and other set belongs to Taker.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Step 5 : First make an edge between two users if they exactly satisfy the demand and supply. Take first user from Giver and Taker, if Giver has to give more than the Taker has to take then make an edge from Giver to Taker with label as the amount that Taker has to take. Increment the pointer in Taker list. Keep pointer in Giver list at the same position while updating the new amount for Giver as (Giver – Taker). </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418320"/>
            <a:ext cx="8518680" cy="6242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The Algorithm</a:t>
            </a:r>
            <a:endParaRPr b="0" lang="en-IN" sz="1800" spc="-1" strike="noStrike">
              <a:solidFill>
                <a:srgbClr val="000000"/>
              </a:solidFill>
              <a:uFill>
                <a:solidFill>
                  <a:srgbClr val="ffffff"/>
                </a:solidFill>
              </a:uFill>
              <a:latin typeface="Arial"/>
            </a:endParaRPr>
          </a:p>
        </p:txBody>
      </p:sp>
      <p:sp>
        <p:nvSpPr>
          <p:cNvPr id="104" name="CustomShape 2"/>
          <p:cNvSpPr/>
          <p:nvPr/>
        </p:nvSpPr>
        <p:spPr>
          <a:xfrm>
            <a:off x="504000" y="1224000"/>
            <a:ext cx="8422920" cy="31608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Step 5 (Continued) : Similarly, if Giver has to give less than the Taker has to take then make an edge from Giver to Taker with label as the amount that Giver has to give. Increment the pointer in Giver’s list while keeping the pointer in taker list at the same position updating it’s new amount to (Taker-Giver). If amount that Giver has to give and Taker has to take are exactly same then make an edge from Giver to Taker with edge label as the amount and increment the pointer in both lists.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Step 6 : Continue like Step 5 till both  lists are empty.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This algorithm guarantees that there will be atmost (|V|-1) number of transactions because the graph is acyclic.</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11760" y="418320"/>
            <a:ext cx="8518680" cy="38286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Thank You (&gt; &lt;)</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Content</a:t>
            </a:r>
            <a:endParaRPr b="0" lang="en-IN" sz="1800" spc="-1" strike="noStrike">
              <a:solidFill>
                <a:srgbClr val="000000"/>
              </a:solidFill>
              <a:uFill>
                <a:solidFill>
                  <a:srgbClr val="ffffff"/>
                </a:solidFill>
              </a:uFill>
              <a:latin typeface="Arial"/>
            </a:endParaRPr>
          </a:p>
        </p:txBody>
      </p:sp>
      <p:sp>
        <p:nvSpPr>
          <p:cNvPr id="76"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595959"/>
                </a:solidFill>
                <a:uFill>
                  <a:solidFill>
                    <a:srgbClr val="ffffff"/>
                  </a:solidFill>
                </a:uFill>
                <a:latin typeface="Arial"/>
                <a:ea typeface="Arial"/>
              </a:rPr>
              <a:t>Motivation</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Goal of Project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Inductive Graphs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Some useful functions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Functional Graph Algorithms (BFS, DFS)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a:t>
            </a:r>
            <a:r>
              <a:rPr b="0" lang="en-IN" sz="1800" spc="-1" strike="noStrike">
                <a:solidFill>
                  <a:srgbClr val="595959"/>
                </a:solidFill>
                <a:uFill>
                  <a:solidFill>
                    <a:srgbClr val="ffffff"/>
                  </a:solidFill>
                </a:uFill>
                <a:latin typeface="Arial"/>
                <a:ea typeface="Arial"/>
              </a:rPr>
              <a:t>Splitwise” Implementation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Motivation</a:t>
            </a:r>
            <a:endParaRPr b="0" lang="en-IN" sz="1800" spc="-1" strike="noStrike">
              <a:solidFill>
                <a:srgbClr val="000000"/>
              </a:solidFill>
              <a:uFill>
                <a:solidFill>
                  <a:srgbClr val="ffffff"/>
                </a:solidFill>
              </a:uFill>
              <a:latin typeface="Arial"/>
            </a:endParaRPr>
          </a:p>
        </p:txBody>
      </p:sp>
      <p:sp>
        <p:nvSpPr>
          <p:cNvPr id="78"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marL="457200" indent="-328320" algn="just">
              <a:lnSpc>
                <a:spcPct val="100000"/>
              </a:lnSpc>
              <a:buClr>
                <a:srgbClr val="000000"/>
              </a:buClr>
              <a:buFont typeface="Roboto"/>
              <a:buChar char="●"/>
            </a:pPr>
            <a:r>
              <a:rPr b="0" lang="en-IN" sz="1600" spc="-1" strike="noStrike">
                <a:solidFill>
                  <a:srgbClr val="000000"/>
                </a:solidFill>
                <a:uFill>
                  <a:solidFill>
                    <a:srgbClr val="ffffff"/>
                  </a:solidFill>
                </a:uFill>
                <a:latin typeface="Roboto"/>
                <a:ea typeface="Roboto"/>
              </a:rPr>
              <a:t>“</a:t>
            </a:r>
            <a:r>
              <a:rPr b="0" lang="en-IN" sz="1600" spc="-1" strike="noStrike">
                <a:solidFill>
                  <a:srgbClr val="000000"/>
                </a:solidFill>
                <a:uFill>
                  <a:solidFill>
                    <a:srgbClr val="ffffff"/>
                  </a:solidFill>
                </a:uFill>
                <a:latin typeface="Roboto"/>
                <a:ea typeface="Roboto"/>
              </a:rPr>
              <a:t>When a node is reached by more than one node and algorithm requires it to be visited at most one time.”</a:t>
            </a:r>
            <a:endParaRPr b="0" lang="en-IN" sz="1800" spc="-1" strike="noStrike">
              <a:solidFill>
                <a:srgbClr val="000000"/>
              </a:solidFill>
              <a:uFill>
                <a:solidFill>
                  <a:srgbClr val="ffffff"/>
                </a:solidFill>
              </a:uFill>
              <a:latin typeface="Arial"/>
            </a:endParaRPr>
          </a:p>
          <a:p>
            <a:pPr marL="457200" indent="-328320" algn="just">
              <a:lnSpc>
                <a:spcPct val="100000"/>
              </a:lnSpc>
              <a:buClr>
                <a:srgbClr val="000000"/>
              </a:buClr>
              <a:buFont typeface="Roboto"/>
              <a:buChar char="●"/>
            </a:pPr>
            <a:r>
              <a:rPr b="0" lang="en-IN" sz="1600" spc="-1" strike="noStrike">
                <a:solidFill>
                  <a:srgbClr val="000000"/>
                </a:solidFill>
                <a:uFill>
                  <a:solidFill>
                    <a:srgbClr val="ffffff"/>
                  </a:solidFill>
                </a:uFill>
                <a:latin typeface="Roboto"/>
                <a:ea typeface="Roboto"/>
              </a:rPr>
              <a:t>In haskell , it can be can be achieved by passing a list to a function which maintains the state for each node if it is visited or not.</a:t>
            </a:r>
            <a:endParaRPr b="0" lang="en-IN" sz="1800" spc="-1" strike="noStrike">
              <a:solidFill>
                <a:srgbClr val="000000"/>
              </a:solidFill>
              <a:uFill>
                <a:solidFill>
                  <a:srgbClr val="ffffff"/>
                </a:solidFill>
              </a:uFill>
              <a:latin typeface="Arial"/>
            </a:endParaRPr>
          </a:p>
          <a:p>
            <a:pPr marL="457200" indent="-328320" algn="just">
              <a:lnSpc>
                <a:spcPct val="100000"/>
              </a:lnSpc>
              <a:buClr>
                <a:srgbClr val="000000"/>
              </a:buClr>
              <a:buFont typeface="Roboto"/>
              <a:buChar char="●"/>
            </a:pPr>
            <a:r>
              <a:rPr b="0" lang="en-IN" sz="1600" spc="-1" strike="noStrike">
                <a:solidFill>
                  <a:srgbClr val="000000"/>
                </a:solidFill>
                <a:uFill>
                  <a:solidFill>
                    <a:srgbClr val="ffffff"/>
                  </a:solidFill>
                </a:uFill>
                <a:latin typeface="Roboto"/>
                <a:ea typeface="Roboto"/>
              </a:rPr>
              <a:t>Issues:</a:t>
            </a:r>
            <a:endParaRPr b="0" lang="en-IN" sz="1800" spc="-1" strike="noStrike">
              <a:solidFill>
                <a:srgbClr val="000000"/>
              </a:solidFill>
              <a:uFill>
                <a:solidFill>
                  <a:srgbClr val="ffffff"/>
                </a:solidFill>
              </a:uFill>
              <a:latin typeface="Arial"/>
            </a:endParaRPr>
          </a:p>
          <a:p>
            <a:pPr lvl="1" marL="914400" indent="-328320" algn="just">
              <a:lnSpc>
                <a:spcPct val="100000"/>
              </a:lnSpc>
              <a:buClr>
                <a:srgbClr val="000000"/>
              </a:buClr>
              <a:buFont typeface="Roboto"/>
              <a:buChar char="○"/>
            </a:pPr>
            <a:r>
              <a:rPr b="0" lang="en-IN" sz="1600" spc="-1" strike="noStrike">
                <a:solidFill>
                  <a:srgbClr val="000000"/>
                </a:solidFill>
                <a:uFill>
                  <a:solidFill>
                    <a:srgbClr val="ffffff"/>
                  </a:solidFill>
                </a:uFill>
                <a:latin typeface="Roboto"/>
                <a:ea typeface="Roboto"/>
              </a:rPr>
              <a:t>Efficiency : BBST to store state of each node O(logn)</a:t>
            </a:r>
            <a:endParaRPr b="0" lang="en-IN" sz="1800" spc="-1" strike="noStrike">
              <a:solidFill>
                <a:srgbClr val="000000"/>
              </a:solidFill>
              <a:uFill>
                <a:solidFill>
                  <a:srgbClr val="ffffff"/>
                </a:solidFill>
              </a:uFill>
              <a:latin typeface="Arial"/>
            </a:endParaRPr>
          </a:p>
          <a:p>
            <a:pPr lvl="1" marL="914400" indent="-328320" algn="just">
              <a:lnSpc>
                <a:spcPct val="100000"/>
              </a:lnSpc>
              <a:buClr>
                <a:srgbClr val="000000"/>
              </a:buClr>
              <a:buFont typeface="Roboto"/>
              <a:buChar char="○"/>
            </a:pPr>
            <a:r>
              <a:rPr b="0" lang="en-IN" sz="1600" spc="-1" strike="noStrike">
                <a:solidFill>
                  <a:srgbClr val="000000"/>
                </a:solidFill>
                <a:uFill>
                  <a:solidFill>
                    <a:srgbClr val="ffffff"/>
                  </a:solidFill>
                </a:uFill>
                <a:latin typeface="Roboto"/>
                <a:ea typeface="Roboto"/>
              </a:rPr>
              <a:t>Clarity : Data Structure has to be passed as argument to each function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Goal of Project</a:t>
            </a:r>
            <a:endParaRPr b="0" lang="en-IN" sz="1800" spc="-1" strike="noStrike">
              <a:solidFill>
                <a:srgbClr val="000000"/>
              </a:solidFill>
              <a:uFill>
                <a:solidFill>
                  <a:srgbClr val="ffffff"/>
                </a:solidFill>
              </a:uFill>
              <a:latin typeface="Arial"/>
            </a:endParaRPr>
          </a:p>
        </p:txBody>
      </p:sp>
      <p:sp>
        <p:nvSpPr>
          <p:cNvPr id="80"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595959"/>
                </a:solidFill>
                <a:uFill>
                  <a:solidFill>
                    <a:srgbClr val="ffffff"/>
                  </a:solidFill>
                </a:uFill>
                <a:latin typeface="Arial"/>
                <a:ea typeface="Arial"/>
              </a:rPr>
              <a:t>To understand Data.Graph.Inductive Library and use graph algorithms to implement “Splitwise’s Simplify Feature” to reduce number of transactions required to settle up expenses.</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Inductive Graph</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This paper focuses on representing a graph as an inductive data structure.</a:t>
            </a:r>
            <a:endParaRPr b="0" lang="en-IN" sz="1800" spc="-1" strike="noStrike">
              <a:solidFill>
                <a:srgbClr val="000000"/>
              </a:solidFill>
              <a:uFill>
                <a:solidFill>
                  <a:srgbClr val="ffffff"/>
                </a:solidFill>
              </a:uFill>
              <a:latin typeface="Arial"/>
            </a:endParaRPr>
          </a:p>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Graph is represented by two constructors</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Context and </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Empty</a:t>
            </a:r>
            <a:endParaRPr b="0" lang="en-IN" sz="1800" spc="-1" strike="noStrike">
              <a:solidFill>
                <a:srgbClr val="000000"/>
              </a:solidFill>
              <a:uFill>
                <a:solidFill>
                  <a:srgbClr val="ffffff"/>
                </a:solidFill>
              </a:uFill>
              <a:latin typeface="Arial"/>
            </a:endParaRPr>
          </a:p>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type Node = Int</a:t>
            </a:r>
            <a:endParaRPr b="0" lang="en-IN" sz="1800" spc="-1" strike="noStrike">
              <a:solidFill>
                <a:srgbClr val="000000"/>
              </a:solidFill>
              <a:uFill>
                <a:solidFill>
                  <a:srgbClr val="ffffff"/>
                </a:solidFill>
              </a:uFill>
              <a:latin typeface="Arial"/>
            </a:endParaRPr>
          </a:p>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type Adj b = [(b, Node)]</a:t>
            </a:r>
            <a:endParaRPr b="0" lang="en-IN" sz="1800" spc="-1" strike="noStrike">
              <a:solidFill>
                <a:srgbClr val="000000"/>
              </a:solidFill>
              <a:uFill>
                <a:solidFill>
                  <a:srgbClr val="ffffff"/>
                </a:solidFill>
              </a:uFill>
              <a:latin typeface="Arial"/>
            </a:endParaRPr>
          </a:p>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type Context a b = (Adj b, Node, a, Adj b)</a:t>
            </a:r>
            <a:endParaRPr b="0" lang="en-IN" sz="1800" spc="-1" strike="noStrike">
              <a:solidFill>
                <a:srgbClr val="000000"/>
              </a:solidFill>
              <a:uFill>
                <a:solidFill>
                  <a:srgbClr val="ffffff"/>
                </a:solidFill>
              </a:uFill>
              <a:latin typeface="Arial"/>
            </a:endParaRPr>
          </a:p>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graph is defined using Context and another constructor Empty</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data Graph a b = Empty | Context a b &amp; Graph a b</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Edge from vertex u to v be named as “u-&gt;v” and Label for vertex i be vi.</a:t>
            </a:r>
            <a:endParaRPr b="0" lang="en-IN" sz="1800" spc="-1" strike="noStrike">
              <a:solidFill>
                <a:srgbClr val="000000"/>
              </a:solidFill>
              <a:uFill>
                <a:solidFill>
                  <a:srgbClr val="ffffff"/>
                </a:solidFill>
              </a:uFill>
              <a:latin typeface="Arial"/>
            </a:endParaRPr>
          </a:p>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We can build the graph with this expression</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 [ ],                   1, ‘v1’, [(“v1-&gt;v2”, 2), (“v1-&gt;v5”, 5)])   &amp; </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([(“v5-&gt;v2”, 5)], 2, ‘v2’, [(“v2-&gt;v3”, 3)])                         &amp; </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 ],                    3,’v3’,  [(“v3-&gt;v4”,4),(“v3-&gt;v5”,5)]       &amp; </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([(“v5-&gt;v4”,5)],   4,’v4’, [ ])                                            &amp; </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 ],                     5,’v5’, [ ])                                            &amp;     Empty</a:t>
            </a:r>
            <a:endParaRPr b="0" lang="en-IN" sz="1800" spc="-1" strike="noStrike">
              <a:solidFill>
                <a:srgbClr val="000000"/>
              </a:solidFill>
              <a:uFill>
                <a:solidFill>
                  <a:srgbClr val="ffffff"/>
                </a:solidFill>
              </a:uFill>
              <a:latin typeface="Arial"/>
            </a:endParaRPr>
          </a:p>
        </p:txBody>
      </p:sp>
      <p:pic>
        <p:nvPicPr>
          <p:cNvPr id="84" name="Shape 86" descr=""/>
          <p:cNvPicPr/>
          <p:nvPr/>
        </p:nvPicPr>
        <p:blipFill>
          <a:blip r:embed="rId1"/>
          <a:stretch/>
        </p:blipFill>
        <p:spPr>
          <a:xfrm>
            <a:off x="2457360" y="42840"/>
            <a:ext cx="4227480" cy="1855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4128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Similarly we can also reverse the order of inserting node contexts</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([(“v1-&gt;v5”,1),(“v3-&gt;v5”,3)],  5,’v5’, [(“v5-&gt;v2”,2),(“v5-&gt;v4”,4)])     &amp;</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([(“v3-&gt;v4”,3)],                      4,’v4’, [ ])                                          &amp;</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([(“v2-&gt;v3”,2)],                      3,’v3’, [ ])                                          &amp;</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([(“v1-&gt;v2”, 1)],                     2, ‘v2’, [ ])                                         &amp;</a:t>
            </a:r>
            <a:endParaRPr b="0" lang="en-IN" sz="1800" spc="-1" strike="noStrike">
              <a:solidFill>
                <a:srgbClr val="000000"/>
              </a:solidFill>
              <a:uFill>
                <a:solidFill>
                  <a:srgbClr val="ffffff"/>
                </a:solidFill>
              </a:uFill>
              <a:latin typeface="Arial"/>
            </a:endParaRPr>
          </a:p>
          <a:p>
            <a:pPr lvl="1" marL="914400" indent="-341280">
              <a:lnSpc>
                <a:spcPct val="100000"/>
              </a:lnSpc>
              <a:buClr>
                <a:srgbClr val="595959"/>
              </a:buClr>
              <a:buFont typeface="Wingdings 2" charset="2"/>
              <a:buChar char=""/>
            </a:pPr>
            <a:r>
              <a:rPr b="0" lang="en-IN" sz="1800" spc="-1" strike="noStrike">
                <a:solidFill>
                  <a:srgbClr val="595959"/>
                </a:solidFill>
                <a:uFill>
                  <a:solidFill>
                    <a:srgbClr val="ffffff"/>
                  </a:solidFill>
                </a:uFill>
                <a:latin typeface="Arial"/>
                <a:ea typeface="Arial"/>
              </a:rPr>
              <a:t>( [ ],                                       1, ‘v1’, [ ])                                         &amp;  Empty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86" name="Shape 92" descr=""/>
          <p:cNvPicPr/>
          <p:nvPr/>
        </p:nvPicPr>
        <p:blipFill>
          <a:blip r:embed="rId1"/>
          <a:stretch/>
        </p:blipFill>
        <p:spPr>
          <a:xfrm>
            <a:off x="2457360" y="42840"/>
            <a:ext cx="4227480" cy="18554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Some useful operations</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marL="457200" indent="-341280" algn="just">
              <a:lnSpc>
                <a:spcPct val="100000"/>
              </a:lnSpc>
              <a:buClr>
                <a:srgbClr val="666666"/>
              </a:buClr>
              <a:buFont typeface="Wingdings" charset="2"/>
              <a:buChar char=""/>
            </a:pPr>
            <a:r>
              <a:rPr b="0" i="1" lang="en-IN" sz="1800" spc="-1" strike="noStrike">
                <a:solidFill>
                  <a:srgbClr val="666666"/>
                </a:solidFill>
                <a:uFill>
                  <a:solidFill>
                    <a:srgbClr val="ffffff"/>
                  </a:solidFill>
                </a:uFill>
                <a:latin typeface="Arial"/>
                <a:ea typeface="Arial"/>
              </a:rPr>
              <a:t>newNodes</a:t>
            </a:r>
            <a:r>
              <a:rPr b="0" lang="en-IN" sz="1800" spc="-1" strike="noStrike">
                <a:solidFill>
                  <a:srgbClr val="666666"/>
                </a:solidFill>
                <a:uFill>
                  <a:solidFill>
                    <a:srgbClr val="ffffff"/>
                  </a:solidFill>
                </a:uFill>
                <a:latin typeface="Arial"/>
                <a:ea typeface="Arial"/>
              </a:rPr>
              <a:t> : This function is useful for extending the graph which construction history is not known.</a:t>
            </a:r>
            <a:endParaRPr b="0" lang="en-IN" sz="1800" spc="-1" strike="noStrike">
              <a:solidFill>
                <a:srgbClr val="000000"/>
              </a:solidFill>
              <a:uFill>
                <a:solidFill>
                  <a:srgbClr val="ffffff"/>
                </a:solidFill>
              </a:uFill>
              <a:latin typeface="Arial"/>
            </a:endParaRPr>
          </a:p>
          <a:p>
            <a:pPr marL="457200" algn="just">
              <a:lnSpc>
                <a:spcPct val="100000"/>
              </a:lnSpc>
            </a:pPr>
            <a:r>
              <a:rPr b="0" lang="en-IN" sz="1800" spc="-1" strike="noStrike">
                <a:solidFill>
                  <a:srgbClr val="666666"/>
                </a:solidFill>
                <a:uFill>
                  <a:solidFill>
                    <a:srgbClr val="ffffff"/>
                  </a:solidFill>
                </a:uFill>
                <a:latin typeface="Arial"/>
                <a:ea typeface="Arial"/>
              </a:rPr>
              <a:t>newNodes :: Int -&gt; Graph a b -&gt; [Node] </a:t>
            </a:r>
            <a:endParaRPr b="0" lang="en-IN" sz="1800" spc="-1" strike="noStrike">
              <a:solidFill>
                <a:srgbClr val="000000"/>
              </a:solidFill>
              <a:uFill>
                <a:solidFill>
                  <a:srgbClr val="ffffff"/>
                </a:solidFill>
              </a:uFill>
              <a:latin typeface="Arial"/>
            </a:endParaRPr>
          </a:p>
          <a:p>
            <a:pPr marL="457200" algn="just">
              <a:lnSpc>
                <a:spcPct val="100000"/>
              </a:lnSpc>
            </a:pPr>
            <a:r>
              <a:rPr b="0" lang="en-IN" sz="1800" spc="-1" strike="noStrike">
                <a:solidFill>
                  <a:srgbClr val="666666"/>
                </a:solidFill>
                <a:uFill>
                  <a:solidFill>
                    <a:srgbClr val="ffffff"/>
                  </a:solidFill>
                </a:uFill>
                <a:latin typeface="Arial"/>
                <a:ea typeface="Arial"/>
              </a:rPr>
              <a:t>newNodes i g = [n+1..n+i] where n = foldr max 0 (nodes g)</a:t>
            </a:r>
            <a:endParaRPr b="0" lang="en-IN" sz="1800" spc="-1" strike="noStrike">
              <a:solidFill>
                <a:srgbClr val="000000"/>
              </a:solidFill>
              <a:uFill>
                <a:solidFill>
                  <a:srgbClr val="ffffff"/>
                </a:solidFill>
              </a:uFill>
              <a:latin typeface="Arial"/>
            </a:endParaRPr>
          </a:p>
          <a:p>
            <a:pPr marL="457200" algn="just">
              <a:lnSpc>
                <a:spcPct val="100000"/>
              </a:lnSpc>
            </a:pPr>
            <a:endParaRPr b="0" lang="en-IN" sz="1800" spc="-1" strike="noStrike">
              <a:solidFill>
                <a:srgbClr val="000000"/>
              </a:solidFill>
              <a:uFill>
                <a:solidFill>
                  <a:srgbClr val="ffffff"/>
                </a:solidFill>
              </a:uFill>
              <a:latin typeface="Arial"/>
            </a:endParaRPr>
          </a:p>
          <a:p>
            <a:pPr marL="457200" indent="-341280" algn="just">
              <a:lnSpc>
                <a:spcPct val="100000"/>
              </a:lnSpc>
              <a:buClr>
                <a:srgbClr val="000000"/>
              </a:buClr>
              <a:buFont typeface="Wingdings" charset="2"/>
              <a:buChar char=""/>
            </a:pPr>
            <a:r>
              <a:rPr b="0" i="1" lang="en-IN" sz="1800" spc="-1" strike="noStrike">
                <a:solidFill>
                  <a:srgbClr val="666666"/>
                </a:solidFill>
                <a:uFill>
                  <a:solidFill>
                    <a:srgbClr val="ffffff"/>
                  </a:solidFill>
                </a:uFill>
                <a:latin typeface="Arial"/>
                <a:ea typeface="Arial"/>
              </a:rPr>
              <a:t>nodes</a:t>
            </a:r>
            <a:r>
              <a:rPr b="0" lang="en-IN" sz="1800" spc="-1" strike="noStrike">
                <a:solidFill>
                  <a:srgbClr val="666666"/>
                </a:solidFill>
                <a:uFill>
                  <a:solidFill>
                    <a:srgbClr val="ffffff"/>
                  </a:solidFill>
                </a:uFill>
                <a:latin typeface="Arial"/>
                <a:ea typeface="Arial"/>
              </a:rPr>
              <a:t> : This function extracts the node values from a graph.</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nodes :: Graph a b -&gt; [Node]</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nodes = ufold (\(p,v,l,s)-&gt;(v:)) []</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ufold :: (Context a b -&gt; c -&gt; c)-&gt;c-&gt;(Graph a b)-&gt;c </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ufold f u Empty = u</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ufold f u (c&amp;g) = f c (ufold f u g)</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Some useful operations</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gmap using ufold</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gmap f = ufold (\c-&gt;(f c &amp;)) Empty</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marL="457200" indent="-341280" algn="just">
              <a:lnSpc>
                <a:spcPct val="100000"/>
              </a:lnSpc>
              <a:buClr>
                <a:srgbClr val="666666"/>
              </a:buClr>
              <a:buFont typeface="Wingdings" charset="2"/>
              <a:buChar char=""/>
            </a:pPr>
            <a:r>
              <a:rPr b="0" lang="en-IN" sz="1800" spc="-1" strike="noStrike">
                <a:solidFill>
                  <a:srgbClr val="666666"/>
                </a:solidFill>
                <a:uFill>
                  <a:solidFill>
                    <a:srgbClr val="ffffff"/>
                  </a:solidFill>
                </a:uFill>
                <a:latin typeface="Arial"/>
                <a:ea typeface="Arial"/>
              </a:rPr>
              <a:t>isEmpty: checks if a graph is empty or not.</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666666"/>
                </a:solidFill>
                <a:uFill>
                  <a:solidFill>
                    <a:srgbClr val="ffffff"/>
                  </a:solidFill>
                </a:uFill>
                <a:latin typeface="Arial"/>
                <a:ea typeface="Arial"/>
              </a:rPr>
              <a:t>isEmpty :: Graph a b -&gt; Bool     </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666666"/>
                </a:solidFill>
                <a:uFill>
                  <a:solidFill>
                    <a:srgbClr val="ffffff"/>
                  </a:solidFill>
                </a:uFill>
                <a:latin typeface="Arial"/>
                <a:ea typeface="Arial"/>
              </a:rPr>
              <a:t>isEmpty Empty = True     </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666666"/>
                </a:solidFill>
                <a:uFill>
                  <a:solidFill>
                    <a:srgbClr val="ffffff"/>
                  </a:solidFill>
                </a:uFill>
                <a:latin typeface="Arial"/>
                <a:ea typeface="Arial"/>
              </a:rPr>
              <a:t>isEmpty _ = False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2017-11-23T23:30:58Z</dcterms:modified>
  <cp:revision>16</cp:revision>
  <dc:subject/>
  <dc:title/>
</cp:coreProperties>
</file>