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regular.fntdata"/><Relationship Id="rId25" Type="http://schemas.openxmlformats.org/officeDocument/2006/relationships/slide" Target="slides/slide21.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rIns="91425" wrap="square" tIns="91425"/>
          <a:lstStyle>
            <a:lvl1pPr lvl="0">
              <a:spcBef>
                <a:spcPts val="1000"/>
              </a:spcBef>
              <a:buSzPct val="100000"/>
              <a:defRPr sz="4800"/>
            </a:lvl1pPr>
            <a:lvl2pPr lvl="1">
              <a:spcBef>
                <a:spcPts val="1000"/>
              </a:spcBef>
              <a:buSzPct val="100000"/>
              <a:defRPr sz="4800"/>
            </a:lvl2pPr>
            <a:lvl3pPr lvl="2">
              <a:spcBef>
                <a:spcPts val="1000"/>
              </a:spcBef>
              <a:buSzPct val="100000"/>
              <a:defRPr sz="4800"/>
            </a:lvl3pPr>
            <a:lvl4pPr lvl="3">
              <a:spcBef>
                <a:spcPts val="1000"/>
              </a:spcBef>
              <a:buSzPct val="100000"/>
              <a:defRPr sz="4800"/>
            </a:lvl4pPr>
            <a:lvl5pPr lvl="4">
              <a:spcBef>
                <a:spcPts val="1000"/>
              </a:spcBef>
              <a:buSzPct val="100000"/>
              <a:defRPr sz="4800"/>
            </a:lvl5pPr>
            <a:lvl6pPr lvl="5">
              <a:spcBef>
                <a:spcPts val="1000"/>
              </a:spcBef>
              <a:buSzPct val="100000"/>
              <a:defRPr sz="4800"/>
            </a:lvl6pPr>
            <a:lvl7pPr lvl="6">
              <a:spcBef>
                <a:spcPts val="1000"/>
              </a:spcBef>
              <a:buSzPct val="100000"/>
              <a:defRPr sz="4800"/>
            </a:lvl7pPr>
            <a:lvl8pPr lvl="7">
              <a:spcBef>
                <a:spcPts val="1000"/>
              </a:spcBef>
              <a:buSzPct val="100000"/>
              <a:defRPr sz="4800"/>
            </a:lvl8pPr>
            <a:lvl9pPr lvl="8">
              <a:spcBef>
                <a:spcPts val="1000"/>
              </a:spcBef>
              <a:buSzPct val="100000"/>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rIns="91425" wrap="square" tIns="91425"/>
          <a:lstStyle>
            <a:lvl1pPr lvl="0">
              <a:lnSpc>
                <a:spcPct val="100000"/>
              </a:lnSpc>
              <a:spcBef>
                <a:spcPts val="1000"/>
              </a:spcBef>
              <a:spcAft>
                <a:spcPts val="0"/>
              </a:spcAft>
              <a:buClr>
                <a:schemeClr val="accent6"/>
              </a:buClr>
              <a:buSzPct val="100000"/>
              <a:buNone/>
              <a:defRPr sz="2400">
                <a:solidFill>
                  <a:schemeClr val="accent6"/>
                </a:solidFill>
              </a:defRPr>
            </a:lvl1pPr>
            <a:lvl2pPr lvl="1">
              <a:lnSpc>
                <a:spcPct val="100000"/>
              </a:lnSpc>
              <a:spcBef>
                <a:spcPts val="1000"/>
              </a:spcBef>
              <a:spcAft>
                <a:spcPts val="0"/>
              </a:spcAft>
              <a:buClr>
                <a:schemeClr val="accent6"/>
              </a:buClr>
              <a:buSzPct val="100000"/>
              <a:buNone/>
              <a:defRPr sz="2400">
                <a:solidFill>
                  <a:schemeClr val="accent6"/>
                </a:solidFill>
              </a:defRPr>
            </a:lvl2pPr>
            <a:lvl3pPr lvl="2">
              <a:lnSpc>
                <a:spcPct val="100000"/>
              </a:lnSpc>
              <a:spcBef>
                <a:spcPts val="1000"/>
              </a:spcBef>
              <a:spcAft>
                <a:spcPts val="0"/>
              </a:spcAft>
              <a:buClr>
                <a:schemeClr val="accent6"/>
              </a:buClr>
              <a:buSzPct val="100000"/>
              <a:buNone/>
              <a:defRPr sz="2400">
                <a:solidFill>
                  <a:schemeClr val="accent6"/>
                </a:solidFill>
              </a:defRPr>
            </a:lvl3pPr>
            <a:lvl4pPr lvl="3">
              <a:lnSpc>
                <a:spcPct val="100000"/>
              </a:lnSpc>
              <a:spcBef>
                <a:spcPts val="1000"/>
              </a:spcBef>
              <a:spcAft>
                <a:spcPts val="0"/>
              </a:spcAft>
              <a:buClr>
                <a:schemeClr val="accent6"/>
              </a:buClr>
              <a:buSzPct val="100000"/>
              <a:buNone/>
              <a:defRPr sz="2400">
                <a:solidFill>
                  <a:schemeClr val="accent6"/>
                </a:solidFill>
              </a:defRPr>
            </a:lvl4pPr>
            <a:lvl5pPr lvl="4">
              <a:lnSpc>
                <a:spcPct val="100000"/>
              </a:lnSpc>
              <a:spcBef>
                <a:spcPts val="1000"/>
              </a:spcBef>
              <a:spcAft>
                <a:spcPts val="0"/>
              </a:spcAft>
              <a:buClr>
                <a:schemeClr val="accent6"/>
              </a:buClr>
              <a:buSzPct val="100000"/>
              <a:buNone/>
              <a:defRPr sz="2400">
                <a:solidFill>
                  <a:schemeClr val="accent6"/>
                </a:solidFill>
              </a:defRPr>
            </a:lvl5pPr>
            <a:lvl6pPr lvl="5">
              <a:lnSpc>
                <a:spcPct val="100000"/>
              </a:lnSpc>
              <a:spcBef>
                <a:spcPts val="1000"/>
              </a:spcBef>
              <a:spcAft>
                <a:spcPts val="0"/>
              </a:spcAft>
              <a:buClr>
                <a:schemeClr val="accent6"/>
              </a:buClr>
              <a:buSzPct val="100000"/>
              <a:buNone/>
              <a:defRPr sz="2400">
                <a:solidFill>
                  <a:schemeClr val="accent6"/>
                </a:solidFill>
              </a:defRPr>
            </a:lvl6pPr>
            <a:lvl7pPr lvl="6">
              <a:lnSpc>
                <a:spcPct val="100000"/>
              </a:lnSpc>
              <a:spcBef>
                <a:spcPts val="1000"/>
              </a:spcBef>
              <a:spcAft>
                <a:spcPts val="0"/>
              </a:spcAft>
              <a:buClr>
                <a:schemeClr val="accent6"/>
              </a:buClr>
              <a:buSzPct val="100000"/>
              <a:buNone/>
              <a:defRPr sz="2400">
                <a:solidFill>
                  <a:schemeClr val="accent6"/>
                </a:solidFill>
              </a:defRPr>
            </a:lvl7pPr>
            <a:lvl8pPr lvl="7">
              <a:lnSpc>
                <a:spcPct val="100000"/>
              </a:lnSpc>
              <a:spcBef>
                <a:spcPts val="1000"/>
              </a:spcBef>
              <a:spcAft>
                <a:spcPts val="0"/>
              </a:spcAft>
              <a:buClr>
                <a:schemeClr val="accent6"/>
              </a:buClr>
              <a:buSzPct val="100000"/>
              <a:buNone/>
              <a:defRPr sz="2400">
                <a:solidFill>
                  <a:schemeClr val="accent6"/>
                </a:solidFill>
              </a:defRPr>
            </a:lvl8pPr>
            <a:lvl9pPr lvl="8">
              <a:lnSpc>
                <a:spcPct val="100000"/>
              </a:lnSpc>
              <a:spcBef>
                <a:spcPts val="1000"/>
              </a:spcBef>
              <a:spcAft>
                <a:spcPts val="0"/>
              </a:spcAft>
              <a:buClr>
                <a:schemeClr val="accent6"/>
              </a:buClr>
              <a:buSzPct val="1000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rIns="91425" wrap="square" tIns="91425"/>
          <a:lstStyle>
            <a:lvl1pPr lvl="0" algn="ctr">
              <a:spcBef>
                <a:spcPts val="0"/>
              </a:spcBef>
              <a:buClr>
                <a:schemeClr val="accent6"/>
              </a:buClr>
              <a:buSzPct val="100000"/>
              <a:defRPr sz="10800">
                <a:solidFill>
                  <a:schemeClr val="accent6"/>
                </a:solidFill>
              </a:defRPr>
            </a:lvl1pPr>
            <a:lvl2pPr lvl="1" algn="ctr">
              <a:spcBef>
                <a:spcPts val="0"/>
              </a:spcBef>
              <a:buClr>
                <a:schemeClr val="accent6"/>
              </a:buClr>
              <a:buSzPct val="100000"/>
              <a:defRPr sz="10800">
                <a:solidFill>
                  <a:schemeClr val="accent6"/>
                </a:solidFill>
              </a:defRPr>
            </a:lvl2pPr>
            <a:lvl3pPr lvl="2" algn="ctr">
              <a:spcBef>
                <a:spcPts val="0"/>
              </a:spcBef>
              <a:buClr>
                <a:schemeClr val="accent6"/>
              </a:buClr>
              <a:buSzPct val="100000"/>
              <a:defRPr sz="10800">
                <a:solidFill>
                  <a:schemeClr val="accent6"/>
                </a:solidFill>
              </a:defRPr>
            </a:lvl3pPr>
            <a:lvl4pPr lvl="3" algn="ctr">
              <a:spcBef>
                <a:spcPts val="0"/>
              </a:spcBef>
              <a:buClr>
                <a:schemeClr val="accent6"/>
              </a:buClr>
              <a:buSzPct val="100000"/>
              <a:defRPr sz="10800">
                <a:solidFill>
                  <a:schemeClr val="accent6"/>
                </a:solidFill>
              </a:defRPr>
            </a:lvl4pPr>
            <a:lvl5pPr lvl="4" algn="ctr">
              <a:spcBef>
                <a:spcPts val="0"/>
              </a:spcBef>
              <a:buClr>
                <a:schemeClr val="accent6"/>
              </a:buClr>
              <a:buSzPct val="100000"/>
              <a:defRPr sz="10800">
                <a:solidFill>
                  <a:schemeClr val="accent6"/>
                </a:solidFill>
              </a:defRPr>
            </a:lvl5pPr>
            <a:lvl6pPr lvl="5" algn="ctr">
              <a:spcBef>
                <a:spcPts val="0"/>
              </a:spcBef>
              <a:buClr>
                <a:schemeClr val="accent6"/>
              </a:buClr>
              <a:buSzPct val="100000"/>
              <a:defRPr sz="10800">
                <a:solidFill>
                  <a:schemeClr val="accent6"/>
                </a:solidFill>
              </a:defRPr>
            </a:lvl6pPr>
            <a:lvl7pPr lvl="6" algn="ctr">
              <a:spcBef>
                <a:spcPts val="0"/>
              </a:spcBef>
              <a:buClr>
                <a:schemeClr val="accent6"/>
              </a:buClr>
              <a:buSzPct val="100000"/>
              <a:defRPr sz="10800">
                <a:solidFill>
                  <a:schemeClr val="accent6"/>
                </a:solidFill>
              </a:defRPr>
            </a:lvl7pPr>
            <a:lvl8pPr lvl="7" algn="ctr">
              <a:spcBef>
                <a:spcPts val="0"/>
              </a:spcBef>
              <a:buClr>
                <a:schemeClr val="accent6"/>
              </a:buClr>
              <a:buSzPct val="100000"/>
              <a:defRPr sz="10800">
                <a:solidFill>
                  <a:schemeClr val="accent6"/>
                </a:solidFill>
              </a:defRPr>
            </a:lvl8pPr>
            <a:lvl9pPr lvl="8" algn="ctr">
              <a:spcBef>
                <a:spcPts val="0"/>
              </a:spcBef>
              <a:buClr>
                <a:schemeClr val="accent6"/>
              </a:buClr>
              <a:buSzPct val="100000"/>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6"/>
              </a:buClr>
              <a:buSzPct val="100000"/>
              <a:buNone/>
              <a:defRPr sz="2100">
                <a:solidFill>
                  <a:schemeClr val="accent6"/>
                </a:solidFill>
              </a:defRPr>
            </a:lvl1pPr>
            <a:lvl2pPr lvl="1" algn="ctr">
              <a:lnSpc>
                <a:spcPct val="100000"/>
              </a:lnSpc>
              <a:spcBef>
                <a:spcPts val="0"/>
              </a:spcBef>
              <a:spcAft>
                <a:spcPts val="0"/>
              </a:spcAft>
              <a:buClr>
                <a:schemeClr val="accent6"/>
              </a:buClr>
              <a:buSzPct val="100000"/>
              <a:buNone/>
              <a:defRPr sz="2100">
                <a:solidFill>
                  <a:schemeClr val="accent6"/>
                </a:solidFill>
              </a:defRPr>
            </a:lvl2pPr>
            <a:lvl3pPr lvl="2" algn="ctr">
              <a:lnSpc>
                <a:spcPct val="100000"/>
              </a:lnSpc>
              <a:spcBef>
                <a:spcPts val="0"/>
              </a:spcBef>
              <a:spcAft>
                <a:spcPts val="0"/>
              </a:spcAft>
              <a:buClr>
                <a:schemeClr val="accent6"/>
              </a:buClr>
              <a:buSzPct val="100000"/>
              <a:buNone/>
              <a:defRPr sz="2100">
                <a:solidFill>
                  <a:schemeClr val="accent6"/>
                </a:solidFill>
              </a:defRPr>
            </a:lvl3pPr>
            <a:lvl4pPr lvl="3" algn="ctr">
              <a:lnSpc>
                <a:spcPct val="100000"/>
              </a:lnSpc>
              <a:spcBef>
                <a:spcPts val="0"/>
              </a:spcBef>
              <a:spcAft>
                <a:spcPts val="0"/>
              </a:spcAft>
              <a:buClr>
                <a:schemeClr val="accent6"/>
              </a:buClr>
              <a:buSzPct val="100000"/>
              <a:buNone/>
              <a:defRPr sz="2100">
                <a:solidFill>
                  <a:schemeClr val="accent6"/>
                </a:solidFill>
              </a:defRPr>
            </a:lvl4pPr>
            <a:lvl5pPr lvl="4" algn="ctr">
              <a:lnSpc>
                <a:spcPct val="100000"/>
              </a:lnSpc>
              <a:spcBef>
                <a:spcPts val="0"/>
              </a:spcBef>
              <a:spcAft>
                <a:spcPts val="0"/>
              </a:spcAft>
              <a:buClr>
                <a:schemeClr val="accent6"/>
              </a:buClr>
              <a:buSzPct val="100000"/>
              <a:buNone/>
              <a:defRPr sz="2100">
                <a:solidFill>
                  <a:schemeClr val="accent6"/>
                </a:solidFill>
              </a:defRPr>
            </a:lvl5pPr>
            <a:lvl6pPr lvl="5" algn="ctr">
              <a:lnSpc>
                <a:spcPct val="100000"/>
              </a:lnSpc>
              <a:spcBef>
                <a:spcPts val="0"/>
              </a:spcBef>
              <a:spcAft>
                <a:spcPts val="0"/>
              </a:spcAft>
              <a:buClr>
                <a:schemeClr val="accent6"/>
              </a:buClr>
              <a:buSzPct val="100000"/>
              <a:buNone/>
              <a:defRPr sz="2100">
                <a:solidFill>
                  <a:schemeClr val="accent6"/>
                </a:solidFill>
              </a:defRPr>
            </a:lvl6pPr>
            <a:lvl7pPr lvl="6" algn="ctr">
              <a:lnSpc>
                <a:spcPct val="100000"/>
              </a:lnSpc>
              <a:spcBef>
                <a:spcPts val="0"/>
              </a:spcBef>
              <a:spcAft>
                <a:spcPts val="0"/>
              </a:spcAft>
              <a:buClr>
                <a:schemeClr val="accent6"/>
              </a:buClr>
              <a:buSzPct val="100000"/>
              <a:buNone/>
              <a:defRPr sz="2100">
                <a:solidFill>
                  <a:schemeClr val="accent6"/>
                </a:solidFill>
              </a:defRPr>
            </a:lvl7pPr>
            <a:lvl8pPr lvl="7" algn="ctr">
              <a:lnSpc>
                <a:spcPct val="100000"/>
              </a:lnSpc>
              <a:spcBef>
                <a:spcPts val="0"/>
              </a:spcBef>
              <a:spcAft>
                <a:spcPts val="0"/>
              </a:spcAft>
              <a:buClr>
                <a:schemeClr val="accent6"/>
              </a:buClr>
              <a:buSzPct val="100000"/>
              <a:buNone/>
              <a:defRPr sz="2100">
                <a:solidFill>
                  <a:schemeClr val="accent6"/>
                </a:solidFill>
              </a:defRPr>
            </a:lvl8pPr>
            <a:lvl9pPr lvl="8" algn="ctr">
              <a:lnSpc>
                <a:spcPct val="100000"/>
              </a:lnSpc>
              <a:spcBef>
                <a:spcPts val="0"/>
              </a:spcBef>
              <a:spcAft>
                <a:spcPts val="0"/>
              </a:spcAft>
              <a:buClr>
                <a:schemeClr val="accent6"/>
              </a:buClr>
              <a:buSzPct val="1000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Lato"/>
              <a:buChar char="●"/>
              <a:defRPr sz="1800">
                <a:solidFill>
                  <a:schemeClr val="dk1"/>
                </a:solidFill>
                <a:latin typeface="Lato"/>
                <a:ea typeface="Lato"/>
                <a:cs typeface="Lato"/>
                <a:sym typeface="Lato"/>
              </a:defRPr>
            </a:lvl1pPr>
            <a:lvl2pPr lvl="1">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2pPr>
            <a:lvl3pPr lvl="2">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3pPr>
            <a:lvl4pPr lvl="3">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4pPr>
            <a:lvl5pPr lvl="4">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5pPr>
            <a:lvl6pPr lvl="5">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6pPr>
            <a:lvl7pPr lvl="6">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7pPr>
            <a:lvl8pPr lvl="7">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8pPr>
            <a:lvl9pPr lvl="8">
              <a:lnSpc>
                <a:spcPct val="115000"/>
              </a:lnSpc>
              <a:spcBef>
                <a:spcPts val="0"/>
              </a:spcBef>
              <a:spcAft>
                <a:spcPts val="1600"/>
              </a:spcAft>
              <a:buClr>
                <a:schemeClr val="dk1"/>
              </a:buClr>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rIns="91425" wrap="square" tIns="91425">
            <a:noAutofit/>
          </a:bodyPr>
          <a:lstStyle/>
          <a:p>
            <a:pPr lvl="0" rtl="0" algn="ctr">
              <a:spcBef>
                <a:spcPts val="0"/>
              </a:spcBef>
              <a:buNone/>
            </a:pPr>
            <a:r>
              <a:rPr lang="en"/>
              <a:t>Human Tracking Fan</a:t>
            </a:r>
          </a:p>
        </p:txBody>
      </p:sp>
      <p:sp>
        <p:nvSpPr>
          <p:cNvPr id="69" name="Shape 69"/>
          <p:cNvSpPr txBox="1"/>
          <p:nvPr>
            <p:ph idx="1" type="subTitle"/>
          </p:nvPr>
        </p:nvSpPr>
        <p:spPr>
          <a:xfrm>
            <a:off x="630600" y="3228375"/>
            <a:ext cx="7893000" cy="1274100"/>
          </a:xfrm>
          <a:prstGeom prst="rect">
            <a:avLst/>
          </a:prstGeom>
        </p:spPr>
        <p:txBody>
          <a:bodyPr anchorCtr="0" anchor="b" bIns="91425" lIns="91425" rIns="91425" wrap="square" tIns="91425">
            <a:noAutofit/>
          </a:bodyPr>
          <a:lstStyle/>
          <a:p>
            <a:pPr lvl="0" rtl="0" algn="ctr">
              <a:spcBef>
                <a:spcPts val="0"/>
              </a:spcBef>
              <a:buNone/>
            </a:pPr>
            <a:r>
              <a:rPr lang="en"/>
              <a:t>Himanshu Singh (16305R005)</a:t>
            </a:r>
          </a:p>
          <a:p>
            <a:pPr lvl="0" rtl="0" algn="ctr">
              <a:spcBef>
                <a:spcPts val="0"/>
              </a:spcBef>
              <a:buNone/>
            </a:pPr>
            <a:r>
              <a:rPr lang="en"/>
              <a:t>Guide : Prof. Krithi Ramamritham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4294967295" type="title"/>
          </p:nvPr>
        </p:nvSpPr>
        <p:spPr>
          <a:xfrm>
            <a:off x="0" y="1619825"/>
            <a:ext cx="8785200" cy="17418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What would the fan do when there are multiple faces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201700" y="756975"/>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Multiple Approaches</a:t>
            </a:r>
          </a:p>
        </p:txBody>
      </p:sp>
      <p:sp>
        <p:nvSpPr>
          <p:cNvPr id="140" name="Shape 140"/>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Always try to bring the leftmost/rightmost/central face among all detected faces in the central region of the frame</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Make a back and forth movement between leftmost and rightmost face</a:t>
            </a:r>
          </a:p>
          <a:p>
            <a:pPr lvl="0" rtl="0">
              <a:lnSpc>
                <a:spcPct val="150000"/>
              </a:lnSpc>
              <a:spcBef>
                <a:spcPts val="0"/>
              </a:spcBef>
              <a:spcAft>
                <a:spcPts val="1600"/>
              </a:spcAft>
              <a:buSzPct val="45833"/>
              <a:buFont typeface="Arial"/>
              <a:buNone/>
            </a:pPr>
            <a:r>
              <a:t/>
            </a:r>
            <a:endParaRPr b="0" sz="2400">
              <a:latin typeface="Lato"/>
              <a:ea typeface="Lato"/>
              <a:cs typeface="Lato"/>
              <a:sym typeface="Lato"/>
            </a:endParaRPr>
          </a:p>
          <a:p>
            <a:pPr lvl="0" rtl="0">
              <a:lnSpc>
                <a:spcPct val="150000"/>
              </a:lnSpc>
              <a:spcBef>
                <a:spcPts val="0"/>
              </a:spcBef>
              <a:spcAft>
                <a:spcPts val="1600"/>
              </a:spcAft>
              <a:buNone/>
            </a:pPr>
            <a:r>
              <a:t/>
            </a:r>
            <a:endParaRPr b="0" sz="2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4294967295" type="title"/>
          </p:nvPr>
        </p:nvSpPr>
        <p:spPr>
          <a:xfrm>
            <a:off x="201700" y="756975"/>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Multiple Approaches</a:t>
            </a:r>
          </a:p>
        </p:txBody>
      </p:sp>
      <p:sp>
        <p:nvSpPr>
          <p:cNvPr id="146" name="Shape 146"/>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Algorithm for 1st approach is simple!</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Algorithm for back and forth movement : First bring the leftmost face in the central region and while doing so count the number of steps. Rotate same number of steps in the reverse direction and then try to bring the rightmost face in the central region.</a:t>
            </a:r>
          </a:p>
          <a:p>
            <a:pPr lvl="0" rtl="0">
              <a:lnSpc>
                <a:spcPct val="150000"/>
              </a:lnSpc>
              <a:spcBef>
                <a:spcPts val="0"/>
              </a:spcBef>
              <a:spcAft>
                <a:spcPts val="1600"/>
              </a:spcAft>
              <a:buSzPct val="45833"/>
              <a:buFont typeface="Arial"/>
              <a:buNone/>
            </a:pPr>
            <a:r>
              <a:t/>
            </a:r>
            <a:endParaRPr b="0" sz="2400">
              <a:latin typeface="Lato"/>
              <a:ea typeface="Lato"/>
              <a:cs typeface="Lato"/>
              <a:sym typeface="Lato"/>
            </a:endParaRPr>
          </a:p>
          <a:p>
            <a:pPr lvl="0" rtl="0">
              <a:lnSpc>
                <a:spcPct val="150000"/>
              </a:lnSpc>
              <a:spcBef>
                <a:spcPts val="0"/>
              </a:spcBef>
              <a:spcAft>
                <a:spcPts val="1600"/>
              </a:spcAft>
              <a:buNone/>
            </a:pPr>
            <a:r>
              <a:t/>
            </a:r>
            <a:endParaRPr b="0" sz="24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4294967295" type="title"/>
          </p:nvPr>
        </p:nvSpPr>
        <p:spPr>
          <a:xfrm>
            <a:off x="78450" y="1877575"/>
            <a:ext cx="8785200" cy="15627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How to control the speed of the fan?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4294967295" type="title"/>
          </p:nvPr>
        </p:nvSpPr>
        <p:spPr>
          <a:xfrm>
            <a:off x="179400" y="521650"/>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2400"/>
              <a:t>Controlling the speed of the fan</a:t>
            </a:r>
          </a:p>
        </p:txBody>
      </p:sp>
      <p:sp>
        <p:nvSpPr>
          <p:cNvPr id="157" name="Shape 157"/>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By hit and trial find out a threshold face size</a:t>
            </a:r>
          </a:p>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Camera captures a frame and and a face is detected</a:t>
            </a:r>
          </a:p>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If size of the face &gt; threshold size =&gt; user is closer to the fan =&gt; Slow down the fan</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Else user is far from the fan =&gt; Speed up the fan</a:t>
            </a:r>
          </a:p>
          <a:p>
            <a:pPr lvl="0" rtl="0">
              <a:lnSpc>
                <a:spcPct val="150000"/>
              </a:lnSpc>
              <a:spcBef>
                <a:spcPts val="0"/>
              </a:spcBef>
              <a:spcAft>
                <a:spcPts val="1600"/>
              </a:spcAft>
              <a:buSzPct val="45833"/>
              <a:buFont typeface="Arial"/>
              <a:buNone/>
            </a:pPr>
            <a:r>
              <a:t/>
            </a:r>
            <a:endParaRPr b="0" sz="2400">
              <a:latin typeface="Lato"/>
              <a:ea typeface="Lato"/>
              <a:cs typeface="Lato"/>
              <a:sym typeface="Lato"/>
            </a:endParaRPr>
          </a:p>
          <a:p>
            <a:pPr lvl="0" rtl="0">
              <a:lnSpc>
                <a:spcPct val="150000"/>
              </a:lnSpc>
              <a:spcBef>
                <a:spcPts val="0"/>
              </a:spcBef>
              <a:spcAft>
                <a:spcPts val="1600"/>
              </a:spcAft>
              <a:buNone/>
            </a:pPr>
            <a:r>
              <a:t/>
            </a:r>
            <a:endParaRPr b="0" sz="24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4294967295" type="title"/>
          </p:nvPr>
        </p:nvSpPr>
        <p:spPr>
          <a:xfrm>
            <a:off x="78450" y="1877575"/>
            <a:ext cx="8785200" cy="15627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What if user is away from the fan?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4294967295" type="title"/>
          </p:nvPr>
        </p:nvSpPr>
        <p:spPr>
          <a:xfrm>
            <a:off x="179400" y="521650"/>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2400"/>
              <a:t>What if user is away from the fan?</a:t>
            </a:r>
          </a:p>
        </p:txBody>
      </p:sp>
      <p:sp>
        <p:nvSpPr>
          <p:cNvPr id="168" name="Shape 168"/>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Camera captures the frame</a:t>
            </a:r>
          </a:p>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A count is maintained to denote consecutive number of frames with no face in it.</a:t>
            </a:r>
          </a:p>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If this count &gt; some predefined value =&gt; Switch off the fan and reset values of variables responsible for speed change</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else  continue in the current mode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4294967295" type="title"/>
          </p:nvPr>
        </p:nvSpPr>
        <p:spPr>
          <a:xfrm>
            <a:off x="78450" y="1877575"/>
            <a:ext cx="8785200" cy="15627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What if user was away from the fan but now has come in front of the fan?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4294967295" type="title"/>
          </p:nvPr>
        </p:nvSpPr>
        <p:spPr>
          <a:xfrm>
            <a:off x="179400" y="521650"/>
            <a:ext cx="8785200" cy="7680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2400"/>
              <a:t>What if user was away from the fan but now has come in front of the fan?</a:t>
            </a:r>
          </a:p>
          <a:p>
            <a:pPr lvl="0" rtl="0">
              <a:spcBef>
                <a:spcPts val="0"/>
              </a:spcBef>
              <a:spcAft>
                <a:spcPts val="1600"/>
              </a:spcAft>
              <a:buNone/>
            </a:pPr>
            <a:r>
              <a:t/>
            </a:r>
            <a:endParaRPr sz="2400"/>
          </a:p>
        </p:txBody>
      </p:sp>
      <p:sp>
        <p:nvSpPr>
          <p:cNvPr id="179" name="Shape 179"/>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Camera captures a frame and a face is detected</a:t>
            </a:r>
          </a:p>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Depending on the size of the face, fan goes in the corresponding speed mode</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Count for switching off the fan is set to zero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4294967295" type="title"/>
          </p:nvPr>
        </p:nvSpPr>
        <p:spPr>
          <a:xfrm>
            <a:off x="78450" y="1877575"/>
            <a:ext cx="8785200" cy="15627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Demonstration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Motivation</a:t>
            </a:r>
          </a:p>
        </p:txBody>
      </p:sp>
      <p:sp>
        <p:nvSpPr>
          <p:cNvPr id="75" name="Shape 75"/>
          <p:cNvSpPr txBox="1"/>
          <p:nvPr>
            <p:ph idx="4294967295" type="title"/>
          </p:nvPr>
        </p:nvSpPr>
        <p:spPr>
          <a:xfrm>
            <a:off x="112050" y="1311100"/>
            <a:ext cx="8796600" cy="4000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2400">
                <a:latin typeface="Lato"/>
                <a:ea typeface="Lato"/>
                <a:cs typeface="Lato"/>
                <a:sym typeface="Lato"/>
              </a:rPr>
              <a:t>Traditional fan is inefficient:</a:t>
            </a:r>
          </a:p>
          <a:p>
            <a:pPr indent="-381000" lvl="0" marL="457200" rtl="0">
              <a:lnSpc>
                <a:spcPct val="150000"/>
              </a:lnSpc>
              <a:spcBef>
                <a:spcPts val="0"/>
              </a:spcBef>
              <a:spcAft>
                <a:spcPts val="0"/>
              </a:spcAft>
              <a:buSzPct val="100000"/>
              <a:buFont typeface="Lato"/>
              <a:buChar char="●"/>
            </a:pPr>
            <a:r>
              <a:rPr b="0" lang="en" sz="2400">
                <a:latin typeface="Lato"/>
                <a:ea typeface="Lato"/>
                <a:cs typeface="Lato"/>
                <a:sym typeface="Lato"/>
              </a:rPr>
              <a:t>Need to adjust the traditional fan according to the position of the user.</a:t>
            </a:r>
          </a:p>
          <a:p>
            <a:pPr indent="-381000" lvl="0" marL="457200" rtl="0">
              <a:lnSpc>
                <a:spcPct val="150000"/>
              </a:lnSpc>
              <a:spcBef>
                <a:spcPts val="0"/>
              </a:spcBef>
              <a:spcAft>
                <a:spcPts val="0"/>
              </a:spcAft>
              <a:buSzPct val="100000"/>
              <a:buFont typeface="Lato"/>
              <a:buChar char="●"/>
            </a:pPr>
            <a:r>
              <a:rPr b="0" lang="en" sz="2400">
                <a:latin typeface="Lato"/>
                <a:ea typeface="Lato"/>
                <a:cs typeface="Lato"/>
                <a:sym typeface="Lato"/>
              </a:rPr>
              <a:t>Traditional fan rotates approximately 180 degree to cover multiple users hence points in empty space most of the time.</a:t>
            </a:r>
          </a:p>
          <a:p>
            <a:pPr indent="-381000" lvl="0" marL="457200" rtl="0">
              <a:lnSpc>
                <a:spcPct val="150000"/>
              </a:lnSpc>
              <a:spcBef>
                <a:spcPts val="0"/>
              </a:spcBef>
              <a:spcAft>
                <a:spcPts val="0"/>
              </a:spcAft>
              <a:buSzPct val="100000"/>
              <a:buFont typeface="Lato"/>
              <a:buChar char="●"/>
            </a:pPr>
            <a:r>
              <a:rPr b="0" lang="en" sz="2400">
                <a:latin typeface="Lato"/>
                <a:ea typeface="Lato"/>
                <a:cs typeface="Lato"/>
                <a:sym typeface="Lato"/>
              </a:rPr>
              <a:t>Need to manually switch on/off when user is not nearby</a:t>
            </a:r>
          </a:p>
          <a:p>
            <a:pPr indent="-381000" lvl="0" marL="457200" rtl="0">
              <a:lnSpc>
                <a:spcPct val="150000"/>
              </a:lnSpc>
              <a:spcBef>
                <a:spcPts val="0"/>
              </a:spcBef>
              <a:spcAft>
                <a:spcPts val="1600"/>
              </a:spcAft>
              <a:buSzPct val="100000"/>
              <a:buFont typeface="Lato"/>
              <a:buChar char="●"/>
            </a:pPr>
            <a:r>
              <a:rPr b="0" lang="en" sz="2400">
                <a:latin typeface="Lato"/>
                <a:ea typeface="Lato"/>
                <a:cs typeface="Lato"/>
                <a:sym typeface="Lato"/>
              </a:rPr>
              <a:t>Need to manually change the speed of the fan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4294967295" type="title"/>
          </p:nvPr>
        </p:nvSpPr>
        <p:spPr>
          <a:xfrm>
            <a:off x="179400" y="521650"/>
            <a:ext cx="8785200" cy="7680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2400"/>
              <a:t>Future Scope</a:t>
            </a:r>
          </a:p>
          <a:p>
            <a:pPr lvl="0" rtl="0">
              <a:spcBef>
                <a:spcPts val="0"/>
              </a:spcBef>
              <a:spcAft>
                <a:spcPts val="1600"/>
              </a:spcAft>
              <a:buNone/>
            </a:pPr>
            <a:r>
              <a:t/>
            </a:r>
            <a:endParaRPr sz="2400"/>
          </a:p>
        </p:txBody>
      </p:sp>
      <p:sp>
        <p:nvSpPr>
          <p:cNvPr id="190" name="Shape 190"/>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Human tracking monitor which dims the display when user is closer to it and increase the brightness when user is far from it.</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Human tracking speaker which decreases the sound when user is nearby and increase the sound when user is away from it.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4294967295" type="title"/>
          </p:nvPr>
        </p:nvSpPr>
        <p:spPr>
          <a:xfrm>
            <a:off x="78450" y="1877575"/>
            <a:ext cx="8785200" cy="15627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4294967295" type="title"/>
          </p:nvPr>
        </p:nvSpPr>
        <p:spPr>
          <a:xfrm>
            <a:off x="1973400" y="1821525"/>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What  is the solution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665700" y="2034450"/>
            <a:ext cx="7812600" cy="768000"/>
          </a:xfrm>
          <a:prstGeom prst="rect">
            <a:avLst/>
          </a:prstGeom>
        </p:spPr>
        <p:txBody>
          <a:bodyPr anchorCtr="0" anchor="t" bIns="91425" lIns="91425" rIns="91425" wrap="square" tIns="91425">
            <a:noAutofit/>
          </a:bodyPr>
          <a:lstStyle/>
          <a:p>
            <a:pPr lvl="0" rtl="0" algn="ctr">
              <a:spcBef>
                <a:spcPts val="0"/>
              </a:spcBef>
              <a:spcAft>
                <a:spcPts val="1600"/>
              </a:spcAft>
              <a:buNone/>
            </a:pPr>
            <a:r>
              <a:rPr lang="en" sz="3600"/>
              <a:t>A fan that can track human!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4294967295" type="title"/>
          </p:nvPr>
        </p:nvSpPr>
        <p:spPr>
          <a:xfrm>
            <a:off x="401300" y="756975"/>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Previous Work</a:t>
            </a:r>
          </a:p>
        </p:txBody>
      </p:sp>
      <p:sp>
        <p:nvSpPr>
          <p:cNvPr id="91" name="Shape 91"/>
          <p:cNvSpPr txBox="1"/>
          <p:nvPr>
            <p:ph idx="4294967295" type="title"/>
          </p:nvPr>
        </p:nvSpPr>
        <p:spPr>
          <a:xfrm>
            <a:off x="535775" y="1480150"/>
            <a:ext cx="7510200" cy="30675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Char char="●"/>
            </a:pPr>
            <a:r>
              <a:rPr b="0" lang="en" sz="2400">
                <a:latin typeface="Lato"/>
                <a:ea typeface="Lato"/>
                <a:cs typeface="Lato"/>
                <a:sym typeface="Lato"/>
              </a:rPr>
              <a:t>Uses two PIR sensors to detect human and rotate the fan in corresponding direction.</a:t>
            </a:r>
          </a:p>
          <a:p>
            <a:pPr indent="-381000" lvl="0" marL="457200" rtl="0">
              <a:lnSpc>
                <a:spcPct val="150000"/>
              </a:lnSpc>
              <a:spcBef>
                <a:spcPts val="0"/>
              </a:spcBef>
              <a:spcAft>
                <a:spcPts val="1600"/>
              </a:spcAft>
              <a:buSzPct val="100000"/>
              <a:buFont typeface="Lato"/>
              <a:buChar char="●"/>
            </a:pPr>
            <a:r>
              <a:rPr b="0" lang="en" sz="2400">
                <a:latin typeface="Lato"/>
                <a:ea typeface="Lato"/>
                <a:cs typeface="Lato"/>
                <a:sym typeface="Lato"/>
              </a:rPr>
              <a:t>But it fails when there are more than one person as PIR sensors can not recognize the user responsible for change in infrared intensity has been recorded.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4294967295" type="title"/>
          </p:nvPr>
        </p:nvSpPr>
        <p:spPr>
          <a:xfrm>
            <a:off x="401300" y="756975"/>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Current</a:t>
            </a:r>
            <a:r>
              <a:rPr lang="en" sz="3600"/>
              <a:t> Work</a:t>
            </a:r>
          </a:p>
        </p:txBody>
      </p:sp>
      <p:sp>
        <p:nvSpPr>
          <p:cNvPr id="97" name="Shape 97"/>
          <p:cNvSpPr txBox="1"/>
          <p:nvPr>
            <p:ph idx="4294967295" type="title"/>
          </p:nvPr>
        </p:nvSpPr>
        <p:spPr>
          <a:xfrm>
            <a:off x="535775" y="1480150"/>
            <a:ext cx="75102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Char char="●"/>
            </a:pPr>
            <a:r>
              <a:rPr b="0" lang="en" sz="2400">
                <a:latin typeface="Lato"/>
                <a:ea typeface="Lato"/>
                <a:cs typeface="Lato"/>
                <a:sym typeface="Lato"/>
              </a:rPr>
              <a:t>Uses pretrained haar cascade classifier to detect human face</a:t>
            </a:r>
          </a:p>
          <a:p>
            <a:pPr indent="-381000" lvl="0" marL="457200" rtl="0">
              <a:lnSpc>
                <a:spcPct val="150000"/>
              </a:lnSpc>
              <a:spcBef>
                <a:spcPts val="0"/>
              </a:spcBef>
              <a:spcAft>
                <a:spcPts val="1600"/>
              </a:spcAft>
              <a:buSzPct val="100000"/>
              <a:buFont typeface="Lato"/>
              <a:buChar char="●"/>
            </a:pPr>
            <a:r>
              <a:rPr b="0" lang="en" sz="2400">
                <a:latin typeface="Lato"/>
                <a:ea typeface="Lato"/>
                <a:cs typeface="Lato"/>
                <a:sym typeface="Lato"/>
              </a:rPr>
              <a:t>A stepper motor that rotates in clockwise and anticlockwise direction depending on the face location in the frame</a:t>
            </a:r>
          </a:p>
          <a:p>
            <a:pPr lvl="0" rtl="0">
              <a:lnSpc>
                <a:spcPct val="150000"/>
              </a:lnSpc>
              <a:spcBef>
                <a:spcPts val="0"/>
              </a:spcBef>
              <a:spcAft>
                <a:spcPts val="1600"/>
              </a:spcAft>
              <a:buNone/>
            </a:pPr>
            <a:r>
              <a:t/>
            </a:r>
            <a:endParaRPr b="0"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4294967295" type="title"/>
          </p:nvPr>
        </p:nvSpPr>
        <p:spPr>
          <a:xfrm>
            <a:off x="401300" y="756975"/>
            <a:ext cx="79248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Algorithm for tracking a human</a:t>
            </a:r>
          </a:p>
        </p:txBody>
      </p:sp>
      <p:sp>
        <p:nvSpPr>
          <p:cNvPr id="103" name="Shape 103"/>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ct val="100000"/>
              <a:buFont typeface="Lato"/>
              <a:buAutoNum type="arabicPeriod"/>
            </a:pPr>
            <a:r>
              <a:rPr b="0" lang="en" sz="2400">
                <a:latin typeface="Lato"/>
                <a:ea typeface="Lato"/>
                <a:cs typeface="Lato"/>
                <a:sym typeface="Lato"/>
              </a:rPr>
              <a:t>Camera captures a frame</a:t>
            </a:r>
          </a:p>
          <a:p>
            <a:pPr indent="-381000" lvl="0" marL="457200" rtl="0">
              <a:lnSpc>
                <a:spcPct val="150000"/>
              </a:lnSpc>
              <a:spcBef>
                <a:spcPts val="0"/>
              </a:spcBef>
              <a:spcAft>
                <a:spcPts val="1600"/>
              </a:spcAft>
              <a:buSzPct val="100000"/>
              <a:buFont typeface="Lato"/>
              <a:buAutoNum type="arabicPeriod"/>
            </a:pPr>
            <a:r>
              <a:rPr b="0" lang="en" sz="2400">
                <a:latin typeface="Lato"/>
                <a:ea typeface="Lato"/>
                <a:cs typeface="Lato"/>
                <a:sym typeface="Lato"/>
              </a:rPr>
              <a:t>A frame is divided into three regions : left, center and right</a:t>
            </a:r>
          </a:p>
          <a:p>
            <a:pPr lvl="0" rtl="0">
              <a:lnSpc>
                <a:spcPct val="150000"/>
              </a:lnSpc>
              <a:spcBef>
                <a:spcPts val="0"/>
              </a:spcBef>
              <a:spcAft>
                <a:spcPts val="1600"/>
              </a:spcAft>
              <a:buNone/>
            </a:pPr>
            <a:r>
              <a:t/>
            </a:r>
            <a:endParaRPr b="0" sz="2400">
              <a:latin typeface="Lato"/>
              <a:ea typeface="Lato"/>
              <a:cs typeface="Lato"/>
              <a:sym typeface="Lato"/>
            </a:endParaRPr>
          </a:p>
          <a:p>
            <a:pPr indent="0" lvl="0" marL="0" rtl="0">
              <a:lnSpc>
                <a:spcPct val="150000"/>
              </a:lnSpc>
              <a:spcBef>
                <a:spcPts val="0"/>
              </a:spcBef>
              <a:spcAft>
                <a:spcPts val="1600"/>
              </a:spcAft>
              <a:buNone/>
            </a:pPr>
            <a:r>
              <a:t/>
            </a:r>
            <a:endParaRPr b="0" sz="2400">
              <a:latin typeface="Lato"/>
              <a:ea typeface="Lato"/>
              <a:cs typeface="Lato"/>
              <a:sym typeface="Lato"/>
            </a:endParaRPr>
          </a:p>
        </p:txBody>
      </p:sp>
      <p:pic>
        <p:nvPicPr>
          <p:cNvPr id="104" name="Shape 104"/>
          <p:cNvPicPr preferRelativeResize="0"/>
          <p:nvPr/>
        </p:nvPicPr>
        <p:blipFill>
          <a:blip r:embed="rId3">
            <a:alphaModFix/>
          </a:blip>
          <a:stretch>
            <a:fillRect/>
          </a:stretch>
        </p:blipFill>
        <p:spPr>
          <a:xfrm>
            <a:off x="3011150" y="2617625"/>
            <a:ext cx="2705100" cy="1685925"/>
          </a:xfrm>
          <a:prstGeom prst="rect">
            <a:avLst/>
          </a:prstGeom>
          <a:noFill/>
          <a:ln>
            <a:noFill/>
          </a:ln>
        </p:spPr>
      </p:pic>
      <p:sp>
        <p:nvSpPr>
          <p:cNvPr id="105" name="Shape 105"/>
          <p:cNvSpPr/>
          <p:nvPr/>
        </p:nvSpPr>
        <p:spPr>
          <a:xfrm>
            <a:off x="4459950" y="2678200"/>
            <a:ext cx="975000" cy="1288800"/>
          </a:xfrm>
          <a:prstGeom prst="rect">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6" name="Shape 106"/>
          <p:cNvSpPr txBox="1"/>
          <p:nvPr/>
        </p:nvSpPr>
        <p:spPr>
          <a:xfrm>
            <a:off x="6129625" y="3372975"/>
            <a:ext cx="1703400" cy="594000"/>
          </a:xfrm>
          <a:prstGeom prst="rect">
            <a:avLst/>
          </a:prstGeom>
          <a:noFill/>
          <a:ln>
            <a:noFill/>
          </a:ln>
        </p:spPr>
        <p:txBody>
          <a:bodyPr anchorCtr="0" anchor="t" bIns="91425" lIns="91425" rIns="91425" wrap="square" tIns="91425">
            <a:noAutofit/>
          </a:bodyPr>
          <a:lstStyle/>
          <a:p>
            <a:pPr lvl="0">
              <a:spcBef>
                <a:spcPts val="0"/>
              </a:spcBef>
              <a:buNone/>
            </a:pPr>
            <a:r>
              <a:rPr lang="en"/>
              <a:t>Center of the detected </a:t>
            </a:r>
            <a:r>
              <a:rPr lang="en"/>
              <a:t>face</a:t>
            </a:r>
            <a:r>
              <a:rPr lang="en"/>
              <a:t> lies in the right region of the frame</a:t>
            </a:r>
          </a:p>
        </p:txBody>
      </p:sp>
      <p:cxnSp>
        <p:nvCxnSpPr>
          <p:cNvPr id="107" name="Shape 107"/>
          <p:cNvCxnSpPr/>
          <p:nvPr/>
        </p:nvCxnSpPr>
        <p:spPr>
          <a:xfrm>
            <a:off x="3910850" y="2667000"/>
            <a:ext cx="11100" cy="1669800"/>
          </a:xfrm>
          <a:prstGeom prst="straightConnector1">
            <a:avLst/>
          </a:prstGeom>
          <a:noFill/>
          <a:ln cap="flat" cmpd="sng" w="76200">
            <a:solidFill>
              <a:schemeClr val="dk2"/>
            </a:solidFill>
            <a:prstDash val="solid"/>
            <a:round/>
            <a:headEnd len="lg" w="lg" type="none"/>
            <a:tailEnd len="lg" w="lg" type="none"/>
          </a:ln>
        </p:spPr>
      </p:cxnSp>
      <p:cxnSp>
        <p:nvCxnSpPr>
          <p:cNvPr id="108" name="Shape 108"/>
          <p:cNvCxnSpPr/>
          <p:nvPr/>
        </p:nvCxnSpPr>
        <p:spPr>
          <a:xfrm>
            <a:off x="4572000" y="2644600"/>
            <a:ext cx="22500" cy="1680900"/>
          </a:xfrm>
          <a:prstGeom prst="straightConnector1">
            <a:avLst/>
          </a:prstGeom>
          <a:noFill/>
          <a:ln cap="flat" cmpd="sng" w="76200">
            <a:solidFill>
              <a:schemeClr val="dk2"/>
            </a:solidFill>
            <a:prstDash val="solid"/>
            <a:round/>
            <a:headEnd len="lg" w="lg" type="none"/>
            <a:tailEnd len="lg" w="lg" type="none"/>
          </a:ln>
        </p:spPr>
      </p:cxnSp>
      <p:sp>
        <p:nvSpPr>
          <p:cNvPr id="109" name="Shape 109"/>
          <p:cNvSpPr txBox="1"/>
          <p:nvPr/>
        </p:nvSpPr>
        <p:spPr>
          <a:xfrm>
            <a:off x="3014375" y="4437525"/>
            <a:ext cx="795600" cy="313800"/>
          </a:xfrm>
          <a:prstGeom prst="rect">
            <a:avLst/>
          </a:prstGeom>
          <a:noFill/>
          <a:ln>
            <a:noFill/>
          </a:ln>
        </p:spPr>
        <p:txBody>
          <a:bodyPr anchorCtr="0" anchor="t" bIns="91425" lIns="91425" rIns="91425" wrap="square" tIns="91425">
            <a:noAutofit/>
          </a:bodyPr>
          <a:lstStyle/>
          <a:p>
            <a:pPr lvl="0">
              <a:spcBef>
                <a:spcPts val="0"/>
              </a:spcBef>
              <a:buNone/>
            </a:pPr>
            <a:r>
              <a:rPr lang="en"/>
              <a:t>Left</a:t>
            </a:r>
          </a:p>
          <a:p>
            <a:pPr lvl="0">
              <a:spcBef>
                <a:spcPts val="0"/>
              </a:spcBef>
              <a:buNone/>
            </a:pPr>
            <a:r>
              <a:rPr lang="en"/>
              <a:t>region</a:t>
            </a:r>
          </a:p>
        </p:txBody>
      </p:sp>
      <p:sp>
        <p:nvSpPr>
          <p:cNvPr id="110" name="Shape 110"/>
          <p:cNvSpPr txBox="1"/>
          <p:nvPr/>
        </p:nvSpPr>
        <p:spPr>
          <a:xfrm>
            <a:off x="3910850" y="4437525"/>
            <a:ext cx="795600" cy="313800"/>
          </a:xfrm>
          <a:prstGeom prst="rect">
            <a:avLst/>
          </a:prstGeom>
          <a:noFill/>
          <a:ln>
            <a:noFill/>
          </a:ln>
        </p:spPr>
        <p:txBody>
          <a:bodyPr anchorCtr="0" anchor="t" bIns="91425" lIns="91425" rIns="91425" wrap="square" tIns="91425">
            <a:noAutofit/>
          </a:bodyPr>
          <a:lstStyle/>
          <a:p>
            <a:pPr lvl="0" rtl="0">
              <a:spcBef>
                <a:spcPts val="0"/>
              </a:spcBef>
              <a:buNone/>
            </a:pPr>
            <a:r>
              <a:rPr lang="en"/>
              <a:t>Central </a:t>
            </a:r>
            <a:r>
              <a:rPr lang="en"/>
              <a:t>region</a:t>
            </a:r>
          </a:p>
        </p:txBody>
      </p:sp>
      <p:sp>
        <p:nvSpPr>
          <p:cNvPr id="111" name="Shape 111"/>
          <p:cNvSpPr txBox="1"/>
          <p:nvPr/>
        </p:nvSpPr>
        <p:spPr>
          <a:xfrm>
            <a:off x="4807325" y="4437525"/>
            <a:ext cx="795600" cy="313800"/>
          </a:xfrm>
          <a:prstGeom prst="rect">
            <a:avLst/>
          </a:prstGeom>
          <a:noFill/>
          <a:ln>
            <a:noFill/>
          </a:ln>
        </p:spPr>
        <p:txBody>
          <a:bodyPr anchorCtr="0" anchor="t" bIns="91425" lIns="91425" rIns="91425" wrap="square" tIns="91425">
            <a:noAutofit/>
          </a:bodyPr>
          <a:lstStyle/>
          <a:p>
            <a:pPr lvl="0" rtl="0">
              <a:spcBef>
                <a:spcPts val="0"/>
              </a:spcBef>
              <a:buNone/>
            </a:pPr>
            <a:r>
              <a:rPr lang="en"/>
              <a:t>Right</a:t>
            </a:r>
          </a:p>
          <a:p>
            <a:pPr lvl="0" rtl="0">
              <a:spcBef>
                <a:spcPts val="0"/>
              </a:spcBef>
              <a:buNone/>
            </a:pPr>
            <a:r>
              <a:rPr lang="en"/>
              <a:t>region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4294967295" type="title"/>
          </p:nvPr>
        </p:nvSpPr>
        <p:spPr>
          <a:xfrm>
            <a:off x="201700" y="756975"/>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Algorithm for tracking a human (contd..)</a:t>
            </a:r>
          </a:p>
        </p:txBody>
      </p:sp>
      <p:sp>
        <p:nvSpPr>
          <p:cNvPr id="117" name="Shape 117"/>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lvl="0" rtl="0">
              <a:lnSpc>
                <a:spcPct val="150000"/>
              </a:lnSpc>
              <a:spcBef>
                <a:spcPts val="0"/>
              </a:spcBef>
              <a:spcAft>
                <a:spcPts val="1600"/>
              </a:spcAft>
              <a:buNone/>
            </a:pPr>
            <a:r>
              <a:rPr b="0" lang="en" sz="2400">
                <a:latin typeface="Lato"/>
                <a:ea typeface="Lato"/>
                <a:cs typeface="Lato"/>
                <a:sym typeface="Lato"/>
              </a:rPr>
              <a:t>3.	If detected face coordinate lies in the central region then do nothing</a:t>
            </a:r>
          </a:p>
          <a:p>
            <a:pPr lvl="0" rtl="0">
              <a:lnSpc>
                <a:spcPct val="150000"/>
              </a:lnSpc>
              <a:spcBef>
                <a:spcPts val="0"/>
              </a:spcBef>
              <a:spcAft>
                <a:spcPts val="1600"/>
              </a:spcAft>
              <a:buNone/>
            </a:pPr>
            <a:r>
              <a:rPr b="0" lang="en" sz="2400">
                <a:latin typeface="Lato"/>
                <a:ea typeface="Lato"/>
                <a:cs typeface="Lato"/>
                <a:sym typeface="Lato"/>
              </a:rPr>
              <a:t>4.	If detected face coordinate lies in the left/right region, set the direction of motor to clockwise/anticlockwise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4294967295" type="title"/>
          </p:nvPr>
        </p:nvSpPr>
        <p:spPr>
          <a:xfrm>
            <a:off x="201700" y="756975"/>
            <a:ext cx="8785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t>Algorithm for tracking a human (contd..)</a:t>
            </a:r>
          </a:p>
        </p:txBody>
      </p:sp>
      <p:sp>
        <p:nvSpPr>
          <p:cNvPr id="123" name="Shape 123"/>
          <p:cNvSpPr txBox="1"/>
          <p:nvPr>
            <p:ph idx="4294967295" type="title"/>
          </p:nvPr>
        </p:nvSpPr>
        <p:spPr>
          <a:xfrm>
            <a:off x="535775" y="1480150"/>
            <a:ext cx="8451300" cy="3405600"/>
          </a:xfrm>
          <a:prstGeom prst="rect">
            <a:avLst/>
          </a:prstGeom>
        </p:spPr>
        <p:txBody>
          <a:bodyPr anchorCtr="0" anchor="t" bIns="91425" lIns="91425" rIns="91425" wrap="square" tIns="91425">
            <a:noAutofit/>
          </a:bodyPr>
          <a:lstStyle/>
          <a:p>
            <a:pPr lvl="0" rtl="0">
              <a:lnSpc>
                <a:spcPct val="150000"/>
              </a:lnSpc>
              <a:spcBef>
                <a:spcPts val="0"/>
              </a:spcBef>
              <a:spcAft>
                <a:spcPts val="1600"/>
              </a:spcAft>
              <a:buSzPct val="45833"/>
              <a:buFont typeface="Arial"/>
              <a:buNone/>
            </a:pPr>
            <a:r>
              <a:rPr b="0" lang="en" sz="2400">
                <a:latin typeface="Lato"/>
                <a:ea typeface="Lato"/>
                <a:cs typeface="Lato"/>
                <a:sym typeface="Lato"/>
              </a:rPr>
              <a:t>5. Rotate the fan by 4.5 degree in the set direction</a:t>
            </a:r>
          </a:p>
          <a:p>
            <a:pPr lvl="0" rtl="0">
              <a:lnSpc>
                <a:spcPct val="150000"/>
              </a:lnSpc>
              <a:spcBef>
                <a:spcPts val="0"/>
              </a:spcBef>
              <a:spcAft>
                <a:spcPts val="1600"/>
              </a:spcAft>
              <a:buSzPct val="45833"/>
              <a:buFont typeface="Arial"/>
              <a:buNone/>
            </a:pPr>
            <a:r>
              <a:t/>
            </a:r>
            <a:endParaRPr b="0" sz="2400">
              <a:latin typeface="Lato"/>
              <a:ea typeface="Lato"/>
              <a:cs typeface="Lato"/>
              <a:sym typeface="Lato"/>
            </a:endParaRPr>
          </a:p>
          <a:p>
            <a:pPr lvl="0" rtl="0">
              <a:lnSpc>
                <a:spcPct val="150000"/>
              </a:lnSpc>
              <a:spcBef>
                <a:spcPts val="0"/>
              </a:spcBef>
              <a:spcAft>
                <a:spcPts val="1600"/>
              </a:spcAft>
              <a:buClr>
                <a:srgbClr val="000000"/>
              </a:buClr>
              <a:buSzPct val="45833"/>
              <a:buFont typeface="Arial"/>
              <a:buNone/>
            </a:pPr>
            <a:r>
              <a:t/>
            </a:r>
            <a:endParaRPr b="0" sz="2400">
              <a:latin typeface="Lato"/>
              <a:ea typeface="Lato"/>
              <a:cs typeface="Lato"/>
              <a:sym typeface="Lato"/>
            </a:endParaRPr>
          </a:p>
          <a:p>
            <a:pPr lvl="0" rtl="0">
              <a:lnSpc>
                <a:spcPct val="150000"/>
              </a:lnSpc>
              <a:spcBef>
                <a:spcPts val="0"/>
              </a:spcBef>
              <a:spcAft>
                <a:spcPts val="1600"/>
              </a:spcAft>
              <a:buClr>
                <a:srgbClr val="000000"/>
              </a:buClr>
              <a:buSzPct val="45833"/>
              <a:buFont typeface="Arial"/>
              <a:buNone/>
            </a:pPr>
            <a:r>
              <a:rPr b="0" lang="en" sz="2400">
                <a:latin typeface="Lato"/>
                <a:ea typeface="Lato"/>
                <a:cs typeface="Lato"/>
                <a:sym typeface="Lato"/>
              </a:rPr>
              <a:t>6. Repeat steps from 1 to 5 till the face detected comes in the central region of the current frame</a:t>
            </a:r>
          </a:p>
          <a:p>
            <a:pPr lvl="0" rtl="0">
              <a:lnSpc>
                <a:spcPct val="150000"/>
              </a:lnSpc>
              <a:spcBef>
                <a:spcPts val="0"/>
              </a:spcBef>
              <a:spcAft>
                <a:spcPts val="1600"/>
              </a:spcAft>
              <a:buClr>
                <a:srgbClr val="000000"/>
              </a:buClr>
              <a:buSzPct val="45833"/>
              <a:buFont typeface="Arial"/>
              <a:buNone/>
            </a:pPr>
            <a:r>
              <a:t/>
            </a:r>
            <a:endParaRPr b="0" sz="2400">
              <a:latin typeface="Lato"/>
              <a:ea typeface="Lato"/>
              <a:cs typeface="Lato"/>
              <a:sym typeface="Lato"/>
            </a:endParaRPr>
          </a:p>
          <a:p>
            <a:pPr indent="-381000" lvl="0" marL="457200" rtl="0">
              <a:lnSpc>
                <a:spcPct val="150000"/>
              </a:lnSpc>
              <a:spcBef>
                <a:spcPts val="0"/>
              </a:spcBef>
              <a:spcAft>
                <a:spcPts val="1600"/>
              </a:spcAft>
              <a:buSzPct val="100000"/>
              <a:buFont typeface="Lato"/>
              <a:buAutoNum type="arabicPeriod"/>
            </a:pPr>
            <a:r>
              <a:t/>
            </a:r>
            <a:endParaRPr b="0" sz="2400">
              <a:latin typeface="Lato"/>
              <a:ea typeface="Lato"/>
              <a:cs typeface="Lato"/>
              <a:sym typeface="Lato"/>
            </a:endParaRPr>
          </a:p>
        </p:txBody>
      </p:sp>
      <p:pic>
        <p:nvPicPr>
          <p:cNvPr id="124" name="Shape 124"/>
          <p:cNvPicPr preferRelativeResize="0"/>
          <p:nvPr/>
        </p:nvPicPr>
        <p:blipFill>
          <a:blip r:embed="rId3">
            <a:alphaModFix/>
          </a:blip>
          <a:stretch>
            <a:fillRect/>
          </a:stretch>
        </p:blipFill>
        <p:spPr>
          <a:xfrm>
            <a:off x="680350" y="1956500"/>
            <a:ext cx="2705100" cy="1685925"/>
          </a:xfrm>
          <a:prstGeom prst="rect">
            <a:avLst/>
          </a:prstGeom>
          <a:noFill/>
          <a:ln>
            <a:noFill/>
          </a:ln>
        </p:spPr>
      </p:pic>
      <p:pic>
        <p:nvPicPr>
          <p:cNvPr id="125" name="Shape 125"/>
          <p:cNvPicPr preferRelativeResize="0"/>
          <p:nvPr/>
        </p:nvPicPr>
        <p:blipFill>
          <a:blip r:embed="rId4">
            <a:alphaModFix/>
          </a:blip>
          <a:stretch>
            <a:fillRect/>
          </a:stretch>
        </p:blipFill>
        <p:spPr>
          <a:xfrm>
            <a:off x="5926225" y="1956488"/>
            <a:ext cx="2266950" cy="1638300"/>
          </a:xfrm>
          <a:prstGeom prst="rect">
            <a:avLst/>
          </a:prstGeom>
          <a:noFill/>
          <a:ln>
            <a:noFill/>
          </a:ln>
        </p:spPr>
      </p:pic>
      <p:cxnSp>
        <p:nvCxnSpPr>
          <p:cNvPr id="126" name="Shape 126"/>
          <p:cNvCxnSpPr>
            <a:stCxn id="124" idx="3"/>
            <a:endCxn id="125" idx="1"/>
          </p:cNvCxnSpPr>
          <p:nvPr/>
        </p:nvCxnSpPr>
        <p:spPr>
          <a:xfrm flipH="1" rot="10800000">
            <a:off x="3385450" y="2775763"/>
            <a:ext cx="2540700" cy="23700"/>
          </a:xfrm>
          <a:prstGeom prst="straightConnector1">
            <a:avLst/>
          </a:prstGeom>
          <a:noFill/>
          <a:ln cap="flat" cmpd="sng" w="9525">
            <a:solidFill>
              <a:schemeClr val="dk2"/>
            </a:solidFill>
            <a:prstDash val="solid"/>
            <a:round/>
            <a:headEnd len="lg" w="lg" type="none"/>
            <a:tailEnd len="lg" w="lg" type="triangle"/>
          </a:ln>
        </p:spPr>
      </p:cxnSp>
      <p:sp>
        <p:nvSpPr>
          <p:cNvPr id="127" name="Shape 127"/>
          <p:cNvSpPr txBox="1"/>
          <p:nvPr/>
        </p:nvSpPr>
        <p:spPr>
          <a:xfrm>
            <a:off x="3731550" y="2308400"/>
            <a:ext cx="1887900" cy="381000"/>
          </a:xfrm>
          <a:prstGeom prst="rect">
            <a:avLst/>
          </a:prstGeom>
          <a:noFill/>
          <a:ln>
            <a:noFill/>
          </a:ln>
        </p:spPr>
        <p:txBody>
          <a:bodyPr anchorCtr="0" anchor="t" bIns="91425" lIns="91425" rIns="91425" wrap="square" tIns="91425">
            <a:noAutofit/>
          </a:bodyPr>
          <a:lstStyle/>
          <a:p>
            <a:pPr lvl="0">
              <a:spcBef>
                <a:spcPts val="0"/>
              </a:spcBef>
              <a:buNone/>
            </a:pPr>
            <a:r>
              <a:rPr lang="en"/>
              <a:t>After 4.5 degree rotation, face comes nearer to the central region</a:t>
            </a:r>
          </a:p>
        </p:txBody>
      </p:sp>
      <p:sp>
        <p:nvSpPr>
          <p:cNvPr id="128" name="Shape 128"/>
          <p:cNvSpPr/>
          <p:nvPr/>
        </p:nvSpPr>
        <p:spPr>
          <a:xfrm>
            <a:off x="2106725" y="2028250"/>
            <a:ext cx="975000" cy="1288800"/>
          </a:xfrm>
          <a:prstGeom prst="rect">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a:off x="6898350" y="2028250"/>
            <a:ext cx="975000" cy="1288800"/>
          </a:xfrm>
          <a:prstGeom prst="rect">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