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4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cd6560e29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cd6560e2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cd6560e29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cd6560e2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cd6560e29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cd6560e2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cd6560e29_0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cd6560e2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cd6560e29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cd6560e2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cd6560e29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cd6560e2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cd6560e29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cd6560e2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cd6560e29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cd6560e2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cd6560e29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cd6560e2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cd6560e29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cd6560e2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cd6560e29_0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cd6560e2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cd6560e29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cd6560e2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cxnSp>
        <p:nvCxnSpPr>
          <p:cNvPr id="55" name="Google Shape;55;p14"/>
          <p:cNvCxnSpPr/>
          <p:nvPr/>
        </p:nvCxnSpPr>
        <p:spPr>
          <a:xfrm>
            <a:off x="7007735" y="4235850"/>
            <a:ext cx="562200" cy="0"/>
          </a:xfrm>
          <a:prstGeom prst="straightConnector1">
            <a:avLst/>
          </a:prstGeom>
          <a:noFill/>
          <a:ln w="76200" cap="flat" cmpd="sng">
            <a:solidFill>
              <a:schemeClr val="lt2"/>
            </a:solidFill>
            <a:prstDash val="solid"/>
            <a:round/>
            <a:headEnd type="none" w="sm" len="sm"/>
            <a:tailEnd type="none" w="sm" len="sm"/>
          </a:ln>
        </p:spPr>
      </p:cxnSp>
      <p:cxnSp>
        <p:nvCxnSpPr>
          <p:cNvPr id="56" name="Google Shape;56;p14"/>
          <p:cNvCxnSpPr/>
          <p:nvPr/>
        </p:nvCxnSpPr>
        <p:spPr>
          <a:xfrm>
            <a:off x="1575035" y="4211002"/>
            <a:ext cx="562200" cy="0"/>
          </a:xfrm>
          <a:prstGeom prst="straightConnector1">
            <a:avLst/>
          </a:prstGeom>
          <a:noFill/>
          <a:ln w="76200" cap="flat" cmpd="sng">
            <a:solidFill>
              <a:schemeClr val="lt2"/>
            </a:solidFill>
            <a:prstDash val="solid"/>
            <a:round/>
            <a:headEnd type="none" w="sm" len="sm"/>
            <a:tailEnd type="none" w="sm" len="sm"/>
          </a:ln>
        </p:spPr>
      </p:cxnSp>
      <p:grpSp>
        <p:nvGrpSpPr>
          <p:cNvPr id="57" name="Google Shape;57;p14"/>
          <p:cNvGrpSpPr/>
          <p:nvPr/>
        </p:nvGrpSpPr>
        <p:grpSpPr>
          <a:xfrm>
            <a:off x="1004144" y="1362666"/>
            <a:ext cx="7136668" cy="203195"/>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59" name="Google Shape;59;p14"/>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60" name="Google Shape;60;p14"/>
          <p:cNvGrpSpPr/>
          <p:nvPr/>
        </p:nvGrpSpPr>
        <p:grpSpPr>
          <a:xfrm>
            <a:off x="1004151" y="5292001"/>
            <a:ext cx="7136668" cy="203195"/>
            <a:chOff x="1346435" y="3969088"/>
            <a:chExt cx="6452100" cy="152400"/>
          </a:xfrm>
        </p:grpSpPr>
        <p:cxnSp>
          <p:nvCxnSpPr>
            <p:cNvPr id="61" name="Google Shape;61;p14"/>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62" name="Google Shape;62;p14"/>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63" name="Google Shape;63;p14"/>
          <p:cNvSpPr txBox="1">
            <a:spLocks noGrp="1"/>
          </p:cNvSpPr>
          <p:nvPr>
            <p:ph type="ctrTitle"/>
          </p:nvPr>
        </p:nvSpPr>
        <p:spPr>
          <a:xfrm>
            <a:off x="1004150" y="2335685"/>
            <a:ext cx="7136700" cy="13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64" name="Google Shape;64;p14"/>
          <p:cNvSpPr txBox="1">
            <a:spLocks noGrp="1"/>
          </p:cNvSpPr>
          <p:nvPr>
            <p:ph type="subTitle" idx="1"/>
          </p:nvPr>
        </p:nvSpPr>
        <p:spPr>
          <a:xfrm>
            <a:off x="2137225" y="3800052"/>
            <a:ext cx="4870500" cy="105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65" name="Google Shape;65;p1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15"/>
          <p:cNvSpPr/>
          <p:nvPr/>
        </p:nvSpPr>
        <p:spPr>
          <a:xfrm>
            <a:off x="-50" y="3429200"/>
            <a:ext cx="9144000" cy="3428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txBox="1">
            <a:spLocks noGrp="1"/>
          </p:cNvSpPr>
          <p:nvPr>
            <p:ph type="title"/>
          </p:nvPr>
        </p:nvSpPr>
        <p:spPr>
          <a:xfrm>
            <a:off x="311700" y="1086400"/>
            <a:ext cx="8571300" cy="125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69" name="Google Shape;69;p1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sp>
        <p:nvSpPr>
          <p:cNvPr id="71" name="Google Shape;71;p16"/>
          <p:cNvSpPr/>
          <p:nvPr/>
        </p:nvSpPr>
        <p:spPr>
          <a:xfrm>
            <a:off x="-75" y="6727600"/>
            <a:ext cx="9144000" cy="130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3" name="Google Shape;73;p16"/>
          <p:cNvSpPr txBox="1">
            <a:spLocks noGrp="1"/>
          </p:cNvSpPr>
          <p:nvPr>
            <p:ph type="body" idx="1"/>
          </p:nvPr>
        </p:nvSpPr>
        <p:spPr>
          <a:xfrm>
            <a:off x="311700" y="1688433"/>
            <a:ext cx="8520600" cy="4403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4" name="Google Shape;74;p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7" name="Google Shape;77;p17"/>
          <p:cNvSpPr txBox="1">
            <a:spLocks noGrp="1"/>
          </p:cNvSpPr>
          <p:nvPr>
            <p:ph type="body" idx="1"/>
          </p:nvPr>
        </p:nvSpPr>
        <p:spPr>
          <a:xfrm>
            <a:off x="311700" y="1688233"/>
            <a:ext cx="3999900" cy="440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8" name="Google Shape;78;p17"/>
          <p:cNvSpPr txBox="1">
            <a:spLocks noGrp="1"/>
          </p:cNvSpPr>
          <p:nvPr>
            <p:ph type="body" idx="2"/>
          </p:nvPr>
        </p:nvSpPr>
        <p:spPr>
          <a:xfrm>
            <a:off x="4832400" y="1688233"/>
            <a:ext cx="3999900" cy="440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82" name="Google Shape;82;p1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 name="Google Shape;85;p19"/>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6" name="Google Shape;86;p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490250" y="701800"/>
            <a:ext cx="5613600" cy="5454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5400"/>
              <a:buNone/>
              <a:defRPr sz="5400" b="0">
                <a:solidFill>
                  <a:schemeClr val="dk2"/>
                </a:solidFill>
              </a:defRPr>
            </a:lvl1pPr>
            <a:lvl2pPr lvl="1" rtl="0">
              <a:spcBef>
                <a:spcPts val="0"/>
              </a:spcBef>
              <a:spcAft>
                <a:spcPts val="0"/>
              </a:spcAft>
              <a:buClr>
                <a:schemeClr val="dk2"/>
              </a:buClr>
              <a:buSzPts val="5400"/>
              <a:buNone/>
              <a:defRPr sz="5400" b="0">
                <a:solidFill>
                  <a:schemeClr val="dk2"/>
                </a:solidFill>
              </a:defRPr>
            </a:lvl2pPr>
            <a:lvl3pPr lvl="2" rtl="0">
              <a:spcBef>
                <a:spcPts val="0"/>
              </a:spcBef>
              <a:spcAft>
                <a:spcPts val="0"/>
              </a:spcAft>
              <a:buClr>
                <a:schemeClr val="dk2"/>
              </a:buClr>
              <a:buSzPts val="5400"/>
              <a:buNone/>
              <a:defRPr sz="5400" b="0">
                <a:solidFill>
                  <a:schemeClr val="dk2"/>
                </a:solidFill>
              </a:defRPr>
            </a:lvl3pPr>
            <a:lvl4pPr lvl="3" rtl="0">
              <a:spcBef>
                <a:spcPts val="0"/>
              </a:spcBef>
              <a:spcAft>
                <a:spcPts val="0"/>
              </a:spcAft>
              <a:buClr>
                <a:schemeClr val="dk2"/>
              </a:buClr>
              <a:buSzPts val="5400"/>
              <a:buNone/>
              <a:defRPr sz="5400" b="0">
                <a:solidFill>
                  <a:schemeClr val="dk2"/>
                </a:solidFill>
              </a:defRPr>
            </a:lvl4pPr>
            <a:lvl5pPr lvl="4" rtl="0">
              <a:spcBef>
                <a:spcPts val="0"/>
              </a:spcBef>
              <a:spcAft>
                <a:spcPts val="0"/>
              </a:spcAft>
              <a:buClr>
                <a:schemeClr val="dk2"/>
              </a:buClr>
              <a:buSzPts val="5400"/>
              <a:buNone/>
              <a:defRPr sz="5400" b="0">
                <a:solidFill>
                  <a:schemeClr val="dk2"/>
                </a:solidFill>
              </a:defRPr>
            </a:lvl5pPr>
            <a:lvl6pPr lvl="5" rtl="0">
              <a:spcBef>
                <a:spcPts val="0"/>
              </a:spcBef>
              <a:spcAft>
                <a:spcPts val="0"/>
              </a:spcAft>
              <a:buClr>
                <a:schemeClr val="dk2"/>
              </a:buClr>
              <a:buSzPts val="5400"/>
              <a:buNone/>
              <a:defRPr sz="5400" b="0">
                <a:solidFill>
                  <a:schemeClr val="dk2"/>
                </a:solidFill>
              </a:defRPr>
            </a:lvl6pPr>
            <a:lvl7pPr lvl="6" rtl="0">
              <a:spcBef>
                <a:spcPts val="0"/>
              </a:spcBef>
              <a:spcAft>
                <a:spcPts val="0"/>
              </a:spcAft>
              <a:buClr>
                <a:schemeClr val="dk2"/>
              </a:buClr>
              <a:buSzPts val="5400"/>
              <a:buNone/>
              <a:defRPr sz="5400" b="0">
                <a:solidFill>
                  <a:schemeClr val="dk2"/>
                </a:solidFill>
              </a:defRPr>
            </a:lvl7pPr>
            <a:lvl8pPr lvl="7" rtl="0">
              <a:spcBef>
                <a:spcPts val="0"/>
              </a:spcBef>
              <a:spcAft>
                <a:spcPts val="0"/>
              </a:spcAft>
              <a:buClr>
                <a:schemeClr val="dk2"/>
              </a:buClr>
              <a:buSzPts val="5400"/>
              <a:buNone/>
              <a:defRPr sz="5400" b="0">
                <a:solidFill>
                  <a:schemeClr val="dk2"/>
                </a:solidFill>
              </a:defRPr>
            </a:lvl8pPr>
            <a:lvl9pPr lvl="8" rtl="0">
              <a:spcBef>
                <a:spcPts val="0"/>
              </a:spcBef>
              <a:spcAft>
                <a:spcPts val="0"/>
              </a:spcAft>
              <a:buClr>
                <a:schemeClr val="dk2"/>
              </a:buClr>
              <a:buSzPts val="5400"/>
              <a:buNone/>
              <a:defRPr sz="5400" b="0">
                <a:solidFill>
                  <a:schemeClr val="dk2"/>
                </a:solidFill>
              </a:defRPr>
            </a:lvl9pPr>
          </a:lstStyle>
          <a:p>
            <a:endParaRPr/>
          </a:p>
        </p:txBody>
      </p:sp>
      <p:sp>
        <p:nvSpPr>
          <p:cNvPr id="89" name="Google Shape;89;p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21"/>
          <p:cNvSpPr/>
          <p:nvPr/>
        </p:nvSpPr>
        <p:spPr>
          <a:xfrm>
            <a:off x="4572000" y="0"/>
            <a:ext cx="4572000" cy="6858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21"/>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93" name="Google Shape;93;p21"/>
          <p:cNvSpPr txBox="1">
            <a:spLocks noGrp="1"/>
          </p:cNvSpPr>
          <p:nvPr>
            <p:ph type="title"/>
          </p:nvPr>
        </p:nvSpPr>
        <p:spPr>
          <a:xfrm>
            <a:off x="265500" y="1386233"/>
            <a:ext cx="4045200" cy="223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 name="Google Shape;94;p21"/>
          <p:cNvSpPr txBox="1">
            <a:spLocks noGrp="1"/>
          </p:cNvSpPr>
          <p:nvPr>
            <p:ph type="subTitle" idx="1"/>
          </p:nvPr>
        </p:nvSpPr>
        <p:spPr>
          <a:xfrm>
            <a:off x="265500" y="3635833"/>
            <a:ext cx="4045200" cy="16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21"/>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96" name="Google Shape;96;p2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a:off x="311700" y="5640967"/>
            <a:ext cx="5998800" cy="7983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99" name="Google Shape;99;p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3"/>
          <p:cNvSpPr/>
          <p:nvPr/>
        </p:nvSpPr>
        <p:spPr>
          <a:xfrm>
            <a:off x="-75"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3"/>
          <p:cNvSpPr txBox="1">
            <a:spLocks noGrp="1"/>
          </p:cNvSpPr>
          <p:nvPr>
            <p:ph type="title" hasCustomPrompt="1"/>
          </p:nvPr>
        </p:nvSpPr>
        <p:spPr>
          <a:xfrm>
            <a:off x="311700" y="1739800"/>
            <a:ext cx="8520600" cy="205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3000"/>
              <a:buNone/>
              <a:defRPr sz="13000">
                <a:solidFill>
                  <a:schemeClr val="accent3"/>
                </a:solidFill>
              </a:defRPr>
            </a:lvl1pPr>
            <a:lvl2pPr lvl="1" algn="ctr" rtl="0">
              <a:spcBef>
                <a:spcPts val="0"/>
              </a:spcBef>
              <a:spcAft>
                <a:spcPts val="0"/>
              </a:spcAft>
              <a:buClr>
                <a:schemeClr val="accent3"/>
              </a:buClr>
              <a:buSzPts val="13000"/>
              <a:buNone/>
              <a:defRPr sz="13000">
                <a:solidFill>
                  <a:schemeClr val="accent3"/>
                </a:solidFill>
              </a:defRPr>
            </a:lvl2pPr>
            <a:lvl3pPr lvl="2" algn="ctr" rtl="0">
              <a:spcBef>
                <a:spcPts val="0"/>
              </a:spcBef>
              <a:spcAft>
                <a:spcPts val="0"/>
              </a:spcAft>
              <a:buClr>
                <a:schemeClr val="accent3"/>
              </a:buClr>
              <a:buSzPts val="13000"/>
              <a:buNone/>
              <a:defRPr sz="13000">
                <a:solidFill>
                  <a:schemeClr val="accent3"/>
                </a:solidFill>
              </a:defRPr>
            </a:lvl3pPr>
            <a:lvl4pPr lvl="3" algn="ctr" rtl="0">
              <a:spcBef>
                <a:spcPts val="0"/>
              </a:spcBef>
              <a:spcAft>
                <a:spcPts val="0"/>
              </a:spcAft>
              <a:buClr>
                <a:schemeClr val="accent3"/>
              </a:buClr>
              <a:buSzPts val="13000"/>
              <a:buNone/>
              <a:defRPr sz="13000">
                <a:solidFill>
                  <a:schemeClr val="accent3"/>
                </a:solidFill>
              </a:defRPr>
            </a:lvl4pPr>
            <a:lvl5pPr lvl="4" algn="ctr" rtl="0">
              <a:spcBef>
                <a:spcPts val="0"/>
              </a:spcBef>
              <a:spcAft>
                <a:spcPts val="0"/>
              </a:spcAft>
              <a:buClr>
                <a:schemeClr val="accent3"/>
              </a:buClr>
              <a:buSzPts val="13000"/>
              <a:buNone/>
              <a:defRPr sz="13000">
                <a:solidFill>
                  <a:schemeClr val="accent3"/>
                </a:solidFill>
              </a:defRPr>
            </a:lvl5pPr>
            <a:lvl6pPr lvl="5" algn="ctr" rtl="0">
              <a:spcBef>
                <a:spcPts val="0"/>
              </a:spcBef>
              <a:spcAft>
                <a:spcPts val="0"/>
              </a:spcAft>
              <a:buClr>
                <a:schemeClr val="accent3"/>
              </a:buClr>
              <a:buSzPts val="13000"/>
              <a:buNone/>
              <a:defRPr sz="13000">
                <a:solidFill>
                  <a:schemeClr val="accent3"/>
                </a:solidFill>
              </a:defRPr>
            </a:lvl6pPr>
            <a:lvl7pPr lvl="6" algn="ctr" rtl="0">
              <a:spcBef>
                <a:spcPts val="0"/>
              </a:spcBef>
              <a:spcAft>
                <a:spcPts val="0"/>
              </a:spcAft>
              <a:buClr>
                <a:schemeClr val="accent3"/>
              </a:buClr>
              <a:buSzPts val="13000"/>
              <a:buNone/>
              <a:defRPr sz="13000">
                <a:solidFill>
                  <a:schemeClr val="accent3"/>
                </a:solidFill>
              </a:defRPr>
            </a:lvl7pPr>
            <a:lvl8pPr lvl="7" algn="ctr" rtl="0">
              <a:spcBef>
                <a:spcPts val="0"/>
              </a:spcBef>
              <a:spcAft>
                <a:spcPts val="0"/>
              </a:spcAft>
              <a:buClr>
                <a:schemeClr val="accent3"/>
              </a:buClr>
              <a:buSzPts val="13000"/>
              <a:buNone/>
              <a:defRPr sz="13000">
                <a:solidFill>
                  <a:schemeClr val="accent3"/>
                </a:solidFill>
              </a:defRPr>
            </a:lvl8pPr>
            <a:lvl9pPr lvl="8" algn="ctr" rtl="0">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a:spLocks noGrp="1"/>
          </p:cNvSpPr>
          <p:nvPr>
            <p:ph type="body" idx="1"/>
          </p:nvPr>
        </p:nvSpPr>
        <p:spPr>
          <a:xfrm>
            <a:off x="311700" y="3994200"/>
            <a:ext cx="8520600" cy="1428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4" name="Google Shape;104;p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5"/>
        <p:cNvGrpSpPr/>
        <p:nvPr/>
      </p:nvGrpSpPr>
      <p:grpSpPr>
        <a:xfrm>
          <a:off x="0" y="0"/>
          <a:ext cx="0" cy="0"/>
          <a:chOff x="0" y="0"/>
          <a:chExt cx="0" cy="0"/>
        </a:xfrm>
      </p:grpSpPr>
      <p:sp>
        <p:nvSpPr>
          <p:cNvPr id="106" name="Google Shape;106;p2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52" name="Google Shape;52;p13"/>
          <p:cNvSpPr txBox="1">
            <a:spLocks noGrp="1"/>
          </p:cNvSpPr>
          <p:nvPr>
            <p:ph type="body" idx="1"/>
          </p:nvPr>
        </p:nvSpPr>
        <p:spPr>
          <a:xfrm>
            <a:off x="311700" y="1688433"/>
            <a:ext cx="8520600" cy="4403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Open Sans"/>
                <a:ea typeface="Open Sans"/>
                <a:cs typeface="Open Sans"/>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tu-ml-2020spring-ta@googlegroups.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document/d/1s84RXs2AEgZr54WCK9IgZrfTF-6B1td-AlKR9oqYa4g/edit"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c/ml2020spring-hw1"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5"/>
          <p:cNvSpPr txBox="1">
            <a:spLocks noGrp="1"/>
          </p:cNvSpPr>
          <p:nvPr>
            <p:ph type="ctrTitle"/>
          </p:nvPr>
        </p:nvSpPr>
        <p:spPr>
          <a:xfrm>
            <a:off x="1004150" y="2335685"/>
            <a:ext cx="7136700" cy="136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t>Machine Learning HW1</a:t>
            </a:r>
            <a:endParaRPr/>
          </a:p>
        </p:txBody>
      </p:sp>
      <p:sp>
        <p:nvSpPr>
          <p:cNvPr id="112" name="Google Shape;112;p25"/>
          <p:cNvSpPr txBox="1">
            <a:spLocks noGrp="1"/>
          </p:cNvSpPr>
          <p:nvPr>
            <p:ph type="subTitle" idx="1"/>
          </p:nvPr>
        </p:nvSpPr>
        <p:spPr>
          <a:xfrm>
            <a:off x="2137225" y="3800052"/>
            <a:ext cx="4870500" cy="105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solidFill>
                  <a:srgbClr val="000000"/>
                </a:solidFill>
              </a:rPr>
              <a:t>ML TAs</a:t>
            </a:r>
            <a:endParaRPr>
              <a:solidFill>
                <a:srgbClr val="000000"/>
              </a:solidFill>
            </a:endParaRPr>
          </a:p>
          <a:p>
            <a:pPr marL="0" lvl="0" indent="0" algn="ctr" rtl="0">
              <a:spcBef>
                <a:spcPts val="0"/>
              </a:spcBef>
              <a:spcAft>
                <a:spcPts val="0"/>
              </a:spcAft>
              <a:buNone/>
            </a:pPr>
            <a:r>
              <a:rPr lang="zh-TW" sz="1800" u="sng">
                <a:solidFill>
                  <a:schemeClr val="hlink"/>
                </a:solidFill>
                <a:hlinkClick r:id="rId3"/>
              </a:rPr>
              <a:t>ntu-ml-2020spring-ta@googlegroups.com</a:t>
            </a:r>
            <a:endParaRPr sz="1800">
              <a:solidFill>
                <a:srgbClr val="000000"/>
              </a:solidFill>
            </a:endParaRPr>
          </a:p>
          <a:p>
            <a:pPr marL="0" lvl="0" indent="0" algn="ctr" rtl="0">
              <a:spcBef>
                <a:spcPts val="0"/>
              </a:spcBef>
              <a:spcAft>
                <a:spcPts val="0"/>
              </a:spcAft>
              <a:buNone/>
            </a:pP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4"/>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b="1"/>
              <a:t>批改</a:t>
            </a:r>
            <a:r>
              <a:rPr lang="zh-TW"/>
              <a:t>規則及 Script 格式</a:t>
            </a:r>
            <a:endParaRPr/>
          </a:p>
        </p:txBody>
      </p:sp>
      <p:sp>
        <p:nvSpPr>
          <p:cNvPr id="169" name="Google Shape;169;p34"/>
          <p:cNvSpPr txBox="1">
            <a:spLocks noGrp="1"/>
          </p:cNvSpPr>
          <p:nvPr>
            <p:ph type="body" idx="1"/>
          </p:nvPr>
        </p:nvSpPr>
        <p:spPr>
          <a:xfrm>
            <a:off x="311700" y="1474667"/>
            <a:ext cx="8520600" cy="5002800"/>
          </a:xfrm>
          <a:prstGeom prst="rect">
            <a:avLst/>
          </a:prstGeom>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rgbClr val="000000"/>
              </a:buClr>
              <a:buSzPts val="2000"/>
              <a:buFont typeface="Source Code Pro"/>
              <a:buChar char="●"/>
            </a:pPr>
            <a:r>
              <a:rPr lang="zh-TW" sz="2000" dirty="0">
                <a:solidFill>
                  <a:srgbClr val="000000"/>
                </a:solidFill>
              </a:rPr>
              <a:t>test data 会 shuffle 过，请勿直接输出事先存取的答案</a:t>
            </a:r>
            <a:endParaRPr sz="2000" dirty="0">
              <a:solidFill>
                <a:srgbClr val="000000"/>
              </a:solidFill>
            </a:endParaRPr>
          </a:p>
          <a:p>
            <a:pPr marL="457200" marR="0" lvl="0" indent="-355600" algn="l" rtl="0">
              <a:lnSpc>
                <a:spcPct val="115000"/>
              </a:lnSpc>
              <a:spcBef>
                <a:spcPts val="0"/>
              </a:spcBef>
              <a:spcAft>
                <a:spcPts val="0"/>
              </a:spcAft>
              <a:buClr>
                <a:srgbClr val="000000"/>
              </a:buClr>
              <a:buSzPts val="2000"/>
              <a:buFont typeface="Source Code Pro"/>
              <a:buChar char="●"/>
            </a:pPr>
            <a:r>
              <a:rPr lang="zh-TW" sz="2000" dirty="0">
                <a:solidFill>
                  <a:srgbClr val="000000"/>
                </a:solidFill>
              </a:rPr>
              <a:t>助教在批改程式部分时，会执行以下指令：</a:t>
            </a:r>
            <a:endParaRPr sz="2000" dirty="0">
              <a:solidFill>
                <a:srgbClr val="000000"/>
              </a:solidFill>
            </a:endParaRPr>
          </a:p>
          <a:p>
            <a:pPr marL="914400" marR="0" lvl="1" indent="-342900" algn="l" rtl="0">
              <a:lnSpc>
                <a:spcPct val="115000"/>
              </a:lnSpc>
              <a:spcBef>
                <a:spcPts val="0"/>
              </a:spcBef>
              <a:spcAft>
                <a:spcPts val="0"/>
              </a:spcAft>
              <a:buClr>
                <a:srgbClr val="FF0000"/>
              </a:buClr>
              <a:buSzPts val="1800"/>
              <a:buChar char="○"/>
            </a:pPr>
            <a:r>
              <a:rPr lang="zh-TW" sz="1800" dirty="0">
                <a:solidFill>
                  <a:srgbClr val="FF0000"/>
                </a:solidFill>
              </a:rPr>
              <a:t>bash  hw1.sh  [input file]  [output file]</a:t>
            </a:r>
            <a:endParaRPr sz="1800" dirty="0">
              <a:solidFill>
                <a:srgbClr val="FF0000"/>
              </a:solidFill>
            </a:endParaRPr>
          </a:p>
          <a:p>
            <a:pPr marL="914400" marR="0" lvl="1" indent="-342900" algn="l" rtl="0">
              <a:lnSpc>
                <a:spcPct val="115000"/>
              </a:lnSpc>
              <a:spcBef>
                <a:spcPts val="0"/>
              </a:spcBef>
              <a:spcAft>
                <a:spcPts val="0"/>
              </a:spcAft>
              <a:buClr>
                <a:srgbClr val="FF0000"/>
              </a:buClr>
              <a:buSzPts val="1800"/>
              <a:buChar char="○"/>
            </a:pPr>
            <a:r>
              <a:rPr lang="zh-TW" sz="1800" dirty="0">
                <a:solidFill>
                  <a:srgbClr val="FF0000"/>
                </a:solidFill>
              </a:rPr>
              <a:t>bash  hw1_best.sh  [input file]  [output file]</a:t>
            </a:r>
            <a:endParaRPr sz="1800" dirty="0">
              <a:solidFill>
                <a:srgbClr val="FF0000"/>
              </a:solidFill>
            </a:endParaRPr>
          </a:p>
          <a:p>
            <a:pPr marL="914400" marR="0" lvl="1" indent="-342900" algn="l" rtl="0">
              <a:lnSpc>
                <a:spcPct val="115000"/>
              </a:lnSpc>
              <a:spcBef>
                <a:spcPts val="0"/>
              </a:spcBef>
              <a:spcAft>
                <a:spcPts val="0"/>
              </a:spcAft>
              <a:buClr>
                <a:srgbClr val="000000"/>
              </a:buClr>
              <a:buSzPts val="1800"/>
              <a:buChar char="○"/>
            </a:pPr>
            <a:r>
              <a:rPr lang="zh-TW" sz="1800" dirty="0">
                <a:solidFill>
                  <a:srgbClr val="000000"/>
                </a:solidFill>
              </a:rPr>
              <a:t>[input file] 为助教提供的 test.csv 路径</a:t>
            </a:r>
            <a:endParaRPr sz="1800" dirty="0">
              <a:solidFill>
                <a:srgbClr val="000000"/>
              </a:solidFill>
            </a:endParaRPr>
          </a:p>
          <a:p>
            <a:pPr marL="914400" marR="0" lvl="1" indent="-342900" algn="l" rtl="0">
              <a:lnSpc>
                <a:spcPct val="115000"/>
              </a:lnSpc>
              <a:spcBef>
                <a:spcPts val="0"/>
              </a:spcBef>
              <a:spcAft>
                <a:spcPts val="0"/>
              </a:spcAft>
              <a:buClr>
                <a:srgbClr val="000000"/>
              </a:buClr>
              <a:buSzPts val="1800"/>
              <a:buChar char="○"/>
            </a:pPr>
            <a:r>
              <a:rPr lang="zh-TW" sz="1800" dirty="0">
                <a:solidFill>
                  <a:srgbClr val="000000"/>
                </a:solidFill>
              </a:rPr>
              <a:t>[output file] 为助教提供的 output file 路径</a:t>
            </a:r>
            <a:endParaRPr sz="1800" dirty="0">
              <a:solidFill>
                <a:srgbClr val="000000"/>
              </a:solidFill>
            </a:endParaRPr>
          </a:p>
          <a:p>
            <a:pPr marL="914400" marR="0" lvl="1" indent="-342900" algn="l" rtl="0">
              <a:lnSpc>
                <a:spcPct val="115000"/>
              </a:lnSpc>
              <a:spcBef>
                <a:spcPts val="0"/>
              </a:spcBef>
              <a:spcAft>
                <a:spcPts val="0"/>
              </a:spcAft>
              <a:buClr>
                <a:srgbClr val="000000"/>
              </a:buClr>
              <a:buSzPts val="1800"/>
              <a:buChar char="○"/>
            </a:pPr>
            <a:r>
              <a:rPr lang="zh-TW" sz="1800" dirty="0">
                <a:solidFill>
                  <a:srgbClr val="000000"/>
                </a:solidFill>
              </a:rPr>
              <a:t>E.g. 如果助教执行了 bash hw1.sh ./data/test.csv ./result/ans.csv，则应该要在 result 资料夹中产生一个档名为 ans.csv 的档案</a:t>
            </a:r>
            <a:endParaRPr sz="1800" dirty="0">
              <a:solidFill>
                <a:srgbClr val="000000"/>
              </a:solidFill>
            </a:endParaRPr>
          </a:p>
          <a:p>
            <a:pPr marL="457200" marR="0" lvl="0" indent="-355600" algn="l" rtl="0">
              <a:lnSpc>
                <a:spcPct val="115000"/>
              </a:lnSpc>
              <a:spcBef>
                <a:spcPts val="0"/>
              </a:spcBef>
              <a:spcAft>
                <a:spcPts val="0"/>
              </a:spcAft>
              <a:buSzPts val="2000"/>
              <a:buChar char="●"/>
            </a:pPr>
            <a:r>
              <a:rPr lang="zh-TW" sz="2000" dirty="0">
                <a:solidFill>
                  <a:srgbClr val="000000"/>
                </a:solidFill>
              </a:rPr>
              <a:t>hw1.sh 及 hw1_best.sh 需要在 </a:t>
            </a:r>
            <a:r>
              <a:rPr lang="zh-TW" sz="2000" dirty="0">
                <a:solidFill>
                  <a:srgbClr val="FF0000"/>
                </a:solidFill>
              </a:rPr>
              <a:t>3 分钟</a:t>
            </a:r>
            <a:r>
              <a:rPr lang="zh-TW" sz="2000" dirty="0">
                <a:solidFill>
                  <a:srgbClr val="000000"/>
                </a:solidFill>
              </a:rPr>
              <a:t>内执行完毕，否则该部分将以 0 分计算。</a:t>
            </a:r>
            <a:endParaRPr sz="2000" dirty="0">
              <a:solidFill>
                <a:srgbClr val="000000"/>
              </a:solidFill>
            </a:endParaRPr>
          </a:p>
          <a:p>
            <a:pPr marL="457200" marR="0" lvl="0" indent="-355600" algn="l" rtl="0">
              <a:lnSpc>
                <a:spcPct val="115000"/>
              </a:lnSpc>
              <a:spcBef>
                <a:spcPts val="0"/>
              </a:spcBef>
              <a:spcAft>
                <a:spcPts val="0"/>
              </a:spcAft>
              <a:buSzPts val="2000"/>
              <a:buChar char="●"/>
            </a:pPr>
            <a:r>
              <a:rPr lang="zh-TW" sz="2000" dirty="0">
                <a:solidFill>
                  <a:srgbClr val="FF0000"/>
                </a:solidFill>
              </a:rPr>
              <a:t>切勿于程式内写死 test.csv 或者是 output file 的路径</a:t>
            </a:r>
            <a:r>
              <a:rPr lang="zh-TW" sz="2000" dirty="0">
                <a:solidFill>
                  <a:srgbClr val="000000"/>
                </a:solidFill>
              </a:rPr>
              <a:t>，否则该部分将以 0 分计算。</a:t>
            </a:r>
            <a:endParaRPr sz="2000" dirty="0">
              <a:solidFill>
                <a:srgbClr val="000000"/>
              </a:solidFill>
            </a:endParaRPr>
          </a:p>
          <a:p>
            <a:pPr marL="457200" marR="0" lvl="0" indent="-355600" algn="l" rtl="0">
              <a:lnSpc>
                <a:spcPct val="115000"/>
              </a:lnSpc>
              <a:spcBef>
                <a:spcPts val="0"/>
              </a:spcBef>
              <a:spcAft>
                <a:spcPts val="0"/>
              </a:spcAft>
              <a:buClr>
                <a:srgbClr val="000000"/>
              </a:buClr>
              <a:buSzPts val="2000"/>
              <a:buChar char="●"/>
            </a:pPr>
            <a:r>
              <a:rPr lang="zh-TW" sz="2000" dirty="0">
                <a:solidFill>
                  <a:srgbClr val="000000"/>
                </a:solidFill>
              </a:rPr>
              <a:t>Script 所使用之模型，如 npy 档、pickle 档等，可以于程式内写死路径，助教会 cd 进 hw1 资料夹执行 reproduce 程序。</a:t>
            </a:r>
            <a:endParaRPr sz="2000"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5"/>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Reproducing Result</a:t>
            </a:r>
            <a:endParaRPr/>
          </a:p>
        </p:txBody>
      </p:sp>
      <p:sp>
        <p:nvSpPr>
          <p:cNvPr id="175" name="Google Shape;175;p35"/>
          <p:cNvSpPr txBox="1">
            <a:spLocks noGrp="1"/>
          </p:cNvSpPr>
          <p:nvPr>
            <p:ph type="body" idx="1"/>
          </p:nvPr>
        </p:nvSpPr>
        <p:spPr>
          <a:xfrm>
            <a:off x="311700" y="1688433"/>
            <a:ext cx="8520600" cy="4403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zh-TW" sz="2000" dirty="0">
                <a:solidFill>
                  <a:srgbClr val="000000"/>
                </a:solidFill>
              </a:rPr>
              <a:t>hw1.sh在reproduce时只需要超过simple baseline即可。</a:t>
            </a:r>
            <a:endParaRPr sz="2000" dirty="0">
              <a:solidFill>
                <a:srgbClr val="000000"/>
              </a:solidFill>
            </a:endParaRPr>
          </a:p>
          <a:p>
            <a:pPr marL="457200" lvl="0" indent="-355600" algn="l" rtl="0">
              <a:spcBef>
                <a:spcPts val="0"/>
              </a:spcBef>
              <a:spcAft>
                <a:spcPts val="0"/>
              </a:spcAft>
              <a:buClr>
                <a:srgbClr val="000000"/>
              </a:buClr>
              <a:buSzPts val="2000"/>
              <a:buChar char="●"/>
            </a:pPr>
            <a:r>
              <a:rPr lang="zh-TW" sz="2000" dirty="0">
                <a:solidFill>
                  <a:srgbClr val="000000"/>
                </a:solidFill>
              </a:rPr>
              <a:t>hw1_best.sh必需要能reproduce出Kaggle上所勾选的成绩。</a:t>
            </a:r>
            <a:endParaRPr sz="2000" dirty="0">
              <a:solidFill>
                <a:srgbClr val="000000"/>
              </a:solidFill>
            </a:endParaRPr>
          </a:p>
          <a:p>
            <a:pPr marL="457200" lvl="0" indent="-355600" algn="l" rtl="0">
              <a:spcBef>
                <a:spcPts val="0"/>
              </a:spcBef>
              <a:spcAft>
                <a:spcPts val="0"/>
              </a:spcAft>
              <a:buSzPts val="2000"/>
              <a:buChar char="●"/>
            </a:pPr>
            <a:r>
              <a:rPr lang="zh-TW" sz="2000" dirty="0">
                <a:solidFill>
                  <a:srgbClr val="000000"/>
                </a:solidFill>
              </a:rPr>
              <a:t>请同学确保你上传的程式所产生的结果，会跟你在 Kaggle 上的结果一致，基本上误差范围在 </a:t>
            </a:r>
            <a:r>
              <a:rPr lang="zh-TW" sz="2000" b="1" dirty="0">
                <a:solidFill>
                  <a:srgbClr val="FF0000"/>
                </a:solidFill>
              </a:rPr>
              <a:t>0.1 </a:t>
            </a:r>
            <a:r>
              <a:rPr lang="zh-TW" sz="2000" dirty="0">
                <a:solidFill>
                  <a:srgbClr val="000000"/>
                </a:solidFill>
              </a:rPr>
              <a:t>之内都属于一致，若超过范围，Kaggle 的部份将不予计分。</a:t>
            </a:r>
            <a:endParaRPr sz="2000"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6"/>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Report</a:t>
            </a:r>
            <a:endParaRPr/>
          </a:p>
        </p:txBody>
      </p:sp>
      <p:sp>
        <p:nvSpPr>
          <p:cNvPr id="181" name="Google Shape;181;p36"/>
          <p:cNvSpPr txBox="1">
            <a:spLocks noGrp="1"/>
          </p:cNvSpPr>
          <p:nvPr>
            <p:ph type="body" idx="1"/>
          </p:nvPr>
        </p:nvSpPr>
        <p:spPr>
          <a:xfrm>
            <a:off x="311700" y="1688433"/>
            <a:ext cx="8520600" cy="5039100"/>
          </a:xfrm>
          <a:prstGeom prst="rect">
            <a:avLst/>
          </a:prstGeom>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rgbClr val="000000"/>
              </a:buClr>
              <a:buSzPts val="2000"/>
              <a:buFont typeface="Source Code Pro"/>
              <a:buChar char="●"/>
            </a:pPr>
            <a:r>
              <a:rPr lang="zh-TW" sz="2000" dirty="0">
                <a:solidFill>
                  <a:srgbClr val="000000"/>
                </a:solidFill>
              </a:rPr>
              <a:t>限制</a:t>
            </a:r>
            <a:endParaRPr sz="2000" dirty="0">
              <a:solidFill>
                <a:srgbClr val="000000"/>
              </a:solidFill>
            </a:endParaRPr>
          </a:p>
          <a:p>
            <a:pPr marL="914400" marR="0" lvl="1" indent="-342900" algn="l" rtl="0">
              <a:lnSpc>
                <a:spcPct val="115000"/>
              </a:lnSpc>
              <a:spcBef>
                <a:spcPts val="0"/>
              </a:spcBef>
              <a:spcAft>
                <a:spcPts val="0"/>
              </a:spcAft>
              <a:buClr>
                <a:srgbClr val="FF0000"/>
              </a:buClr>
              <a:buSzPts val="1800"/>
              <a:buChar char="○"/>
            </a:pPr>
            <a:r>
              <a:rPr lang="zh-TW" sz="1800" dirty="0">
                <a:solidFill>
                  <a:srgbClr val="FF0000"/>
                </a:solidFill>
              </a:rPr>
              <a:t>档名必须为 report.pdf！（</a:t>
            </a:r>
            <a:r>
              <a:rPr lang="zh-TW" sz="1800" b="1" dirty="0">
                <a:solidFill>
                  <a:srgbClr val="FF0000"/>
                </a:solidFill>
              </a:rPr>
              <a:t>R</a:t>
            </a:r>
            <a:r>
              <a:rPr lang="zh-TW" sz="1800" dirty="0">
                <a:solidFill>
                  <a:srgbClr val="FF0000"/>
                </a:solidFill>
              </a:rPr>
              <a:t>eport.pdf 是不正确的）</a:t>
            </a:r>
            <a:endParaRPr sz="1800" dirty="0">
              <a:solidFill>
                <a:srgbClr val="FF0000"/>
              </a:solidFill>
            </a:endParaRPr>
          </a:p>
          <a:p>
            <a:pPr marL="914400" marR="0" lvl="1" indent="-342900" algn="l" rtl="0">
              <a:lnSpc>
                <a:spcPct val="115000"/>
              </a:lnSpc>
              <a:spcBef>
                <a:spcPts val="0"/>
              </a:spcBef>
              <a:spcAft>
                <a:spcPts val="0"/>
              </a:spcAft>
              <a:buClr>
                <a:srgbClr val="000000"/>
              </a:buClr>
              <a:buSzPts val="1800"/>
              <a:buChar char="○"/>
            </a:pPr>
            <a:r>
              <a:rPr lang="zh-TW" sz="1800" dirty="0">
                <a:solidFill>
                  <a:srgbClr val="000000"/>
                </a:solidFill>
              </a:rPr>
              <a:t>撰写 report 时可使用中文或英文，但助教强烈建议使用中文。</a:t>
            </a:r>
            <a:endParaRPr sz="1800" dirty="0">
              <a:solidFill>
                <a:srgbClr val="000000"/>
              </a:solidFill>
            </a:endParaRPr>
          </a:p>
          <a:p>
            <a:pPr marL="914400" marR="0" lvl="1" indent="-342900" algn="l" rtl="0">
              <a:lnSpc>
                <a:spcPct val="115000"/>
              </a:lnSpc>
              <a:spcBef>
                <a:spcPts val="0"/>
              </a:spcBef>
              <a:spcAft>
                <a:spcPts val="0"/>
              </a:spcAft>
              <a:buClr>
                <a:srgbClr val="000000"/>
              </a:buClr>
              <a:buSzPts val="1800"/>
              <a:buChar char="○"/>
            </a:pPr>
            <a:r>
              <a:rPr lang="zh-TW" sz="1800" dirty="0">
                <a:solidFill>
                  <a:srgbClr val="000000"/>
                </a:solidFill>
              </a:rPr>
              <a:t>请</a:t>
            </a:r>
            <a:r>
              <a:rPr lang="zh-TW" sz="1800" dirty="0">
                <a:solidFill>
                  <a:srgbClr val="FF0000"/>
                </a:solidFill>
              </a:rPr>
              <a:t>标明系级、学号、姓名</a:t>
            </a:r>
            <a:r>
              <a:rPr lang="zh-TW" sz="1800" dirty="0">
                <a:solidFill>
                  <a:srgbClr val="000000"/>
                </a:solidFill>
              </a:rPr>
              <a:t>，并按照 report 模板回答问题，切勿随意更动题号顺序</a:t>
            </a:r>
            <a:endParaRPr sz="1800" dirty="0">
              <a:solidFill>
                <a:srgbClr val="000000"/>
              </a:solidFill>
            </a:endParaRPr>
          </a:p>
          <a:p>
            <a:pPr marL="914400" marR="0" lvl="1" indent="-342900" algn="l" rtl="0">
              <a:lnSpc>
                <a:spcPct val="115000"/>
              </a:lnSpc>
              <a:spcBef>
                <a:spcPts val="0"/>
              </a:spcBef>
              <a:spcAft>
                <a:spcPts val="0"/>
              </a:spcAft>
              <a:buClr>
                <a:srgbClr val="000000"/>
              </a:buClr>
              <a:buSzPts val="1800"/>
              <a:buChar char="○"/>
            </a:pPr>
            <a:r>
              <a:rPr lang="zh-TW" sz="1800" dirty="0">
                <a:solidFill>
                  <a:srgbClr val="000000"/>
                </a:solidFill>
              </a:rPr>
              <a:t>若有和其他修课同学讨论，请务必于题号前标明 collaborator（含姓名、学号）</a:t>
            </a:r>
            <a:endParaRPr sz="1800" dirty="0">
              <a:solidFill>
                <a:srgbClr val="000000"/>
              </a:solidFill>
            </a:endParaRPr>
          </a:p>
          <a:p>
            <a:pPr marL="457200" marR="0" lvl="0" indent="-355600" algn="l" rtl="0">
              <a:lnSpc>
                <a:spcPct val="115000"/>
              </a:lnSpc>
              <a:spcBef>
                <a:spcPts val="0"/>
              </a:spcBef>
              <a:spcAft>
                <a:spcPts val="0"/>
              </a:spcAft>
              <a:buClr>
                <a:srgbClr val="000000"/>
              </a:buClr>
              <a:buSzPts val="2000"/>
              <a:buChar char="●"/>
            </a:pPr>
            <a:r>
              <a:rPr lang="zh-TW" sz="2000" dirty="0">
                <a:solidFill>
                  <a:srgbClr val="000000"/>
                </a:solidFill>
              </a:rPr>
              <a:t>Report template </a:t>
            </a:r>
            <a:r>
              <a:rPr lang="zh-TW" sz="2000" u="sng" dirty="0">
                <a:solidFill>
                  <a:schemeClr val="hlink"/>
                </a:solidFill>
                <a:hlinkClick r:id="rId3"/>
              </a:rPr>
              <a:t>连结</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Outline</a:t>
            </a:r>
            <a:endParaRPr/>
          </a:p>
        </p:txBody>
      </p:sp>
      <p:sp>
        <p:nvSpPr>
          <p:cNvPr id="118" name="Google Shape;118;p26"/>
          <p:cNvSpPr txBox="1">
            <a:spLocks noGrp="1"/>
          </p:cNvSpPr>
          <p:nvPr>
            <p:ph type="body" idx="1"/>
          </p:nvPr>
        </p:nvSpPr>
        <p:spPr>
          <a:xfrm>
            <a:off x="311700" y="1688433"/>
            <a:ext cx="8520600" cy="4403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Char char="●"/>
            </a:pPr>
            <a:r>
              <a:rPr lang="zh-TW" sz="2200">
                <a:solidFill>
                  <a:srgbClr val="000000"/>
                </a:solidFill>
              </a:rPr>
              <a:t>HW1 Intro - P</a:t>
            </a:r>
            <a:r>
              <a:rPr lang="zh-TW">
                <a:solidFill>
                  <a:srgbClr val="000000"/>
                </a:solidFill>
              </a:rPr>
              <a:t>M2.5 Prediction</a:t>
            </a:r>
            <a:endParaRPr sz="2200">
              <a:solidFill>
                <a:srgbClr val="000000"/>
              </a:solidFill>
            </a:endParaRPr>
          </a:p>
          <a:p>
            <a:pPr marL="914400" lvl="1" indent="-342900" algn="l" rtl="0">
              <a:spcBef>
                <a:spcPts val="0"/>
              </a:spcBef>
              <a:spcAft>
                <a:spcPts val="0"/>
              </a:spcAft>
              <a:buClr>
                <a:srgbClr val="000000"/>
              </a:buClr>
              <a:buSzPts val="1800"/>
              <a:buChar char="○"/>
            </a:pPr>
            <a:r>
              <a:rPr lang="zh-TW" sz="1800">
                <a:solidFill>
                  <a:srgbClr val="000000"/>
                </a:solidFill>
              </a:rPr>
              <a:t>Tasks Description</a:t>
            </a:r>
            <a:endParaRPr sz="1800">
              <a:solidFill>
                <a:srgbClr val="000000"/>
              </a:solidFill>
            </a:endParaRPr>
          </a:p>
          <a:p>
            <a:pPr marL="914400" lvl="1" indent="-342900" algn="l" rtl="0">
              <a:spcBef>
                <a:spcPts val="0"/>
              </a:spcBef>
              <a:spcAft>
                <a:spcPts val="0"/>
              </a:spcAft>
              <a:buClr>
                <a:srgbClr val="000000"/>
              </a:buClr>
              <a:buSzPts val="1800"/>
              <a:buChar char="○"/>
            </a:pPr>
            <a:r>
              <a:rPr lang="zh-TW" sz="1800">
                <a:solidFill>
                  <a:srgbClr val="000000"/>
                </a:solidFill>
              </a:rPr>
              <a:t>Training/Testing Data</a:t>
            </a:r>
            <a:endParaRPr sz="1800">
              <a:solidFill>
                <a:srgbClr val="000000"/>
              </a:solidFill>
            </a:endParaRPr>
          </a:p>
          <a:p>
            <a:pPr marL="914400" lvl="1" indent="-317500" algn="l" rtl="0">
              <a:spcBef>
                <a:spcPts val="0"/>
              </a:spcBef>
              <a:spcAft>
                <a:spcPts val="0"/>
              </a:spcAft>
              <a:buClr>
                <a:srgbClr val="000000"/>
              </a:buClr>
              <a:buSzPts val="1400"/>
              <a:buChar char="○"/>
            </a:pPr>
            <a:r>
              <a:rPr lang="zh-TW" sz="1800">
                <a:solidFill>
                  <a:srgbClr val="000000"/>
                </a:solidFill>
              </a:rPr>
              <a:t>Sample Submission</a:t>
            </a:r>
            <a:r>
              <a:rPr lang="zh-TW">
                <a:solidFill>
                  <a:srgbClr val="000000"/>
                </a:solidFill>
              </a:rPr>
              <a:t> </a:t>
            </a:r>
            <a:endParaRPr>
              <a:solidFill>
                <a:srgbClr val="000000"/>
              </a:solidFill>
            </a:endParaRPr>
          </a:p>
          <a:p>
            <a:pPr marL="457200" lvl="0" indent="-368300" algn="l" rtl="0">
              <a:spcBef>
                <a:spcPts val="0"/>
              </a:spcBef>
              <a:spcAft>
                <a:spcPts val="0"/>
              </a:spcAft>
              <a:buClr>
                <a:srgbClr val="000000"/>
              </a:buClr>
              <a:buSzPts val="2200"/>
              <a:buChar char="●"/>
            </a:pPr>
            <a:r>
              <a:rPr lang="zh-TW" sz="2200">
                <a:solidFill>
                  <a:srgbClr val="000000"/>
                </a:solidFill>
              </a:rPr>
              <a:t>Kaggle</a:t>
            </a:r>
            <a:endParaRPr sz="2200">
              <a:solidFill>
                <a:srgbClr val="000000"/>
              </a:solidFill>
            </a:endParaRPr>
          </a:p>
          <a:p>
            <a:pPr marL="457200" lvl="0" indent="-368300" algn="l" rtl="0">
              <a:spcBef>
                <a:spcPts val="0"/>
              </a:spcBef>
              <a:spcAft>
                <a:spcPts val="0"/>
              </a:spcAft>
              <a:buClr>
                <a:srgbClr val="000000"/>
              </a:buClr>
              <a:buSzPts val="2200"/>
              <a:buChar char="●"/>
            </a:pPr>
            <a:r>
              <a:rPr lang="zh-TW" sz="2200">
                <a:solidFill>
                  <a:srgbClr val="000000"/>
                </a:solidFill>
              </a:rPr>
              <a:t>Assignment Regulation </a:t>
            </a:r>
            <a:endParaRPr sz="2200">
              <a:solidFill>
                <a:srgbClr val="000000"/>
              </a:solidFill>
            </a:endParaRPr>
          </a:p>
          <a:p>
            <a:pPr marL="457200" lvl="0" indent="-368300" algn="l" rtl="0">
              <a:spcBef>
                <a:spcPts val="0"/>
              </a:spcBef>
              <a:spcAft>
                <a:spcPts val="0"/>
              </a:spcAft>
              <a:buClr>
                <a:srgbClr val="000000"/>
              </a:buClr>
              <a:buSzPts val="2200"/>
              <a:buChar char="●"/>
            </a:pPr>
            <a:r>
              <a:rPr lang="zh-TW" sz="2200">
                <a:solidFill>
                  <a:srgbClr val="000000"/>
                </a:solidFill>
              </a:rPr>
              <a:t>Grading Policy</a:t>
            </a:r>
            <a:endParaRPr sz="2200">
              <a:solidFill>
                <a:srgbClr val="000000"/>
              </a:solidFill>
            </a:endParaRPr>
          </a:p>
          <a:p>
            <a:pPr marL="914400" lvl="1" indent="-342900" algn="l" rtl="0">
              <a:spcBef>
                <a:spcPts val="0"/>
              </a:spcBef>
              <a:spcAft>
                <a:spcPts val="0"/>
              </a:spcAft>
              <a:buClr>
                <a:srgbClr val="000000"/>
              </a:buClr>
              <a:buSzPts val="1800"/>
              <a:buChar char="○"/>
            </a:pPr>
            <a:r>
              <a:rPr lang="zh-TW" sz="1800">
                <a:solidFill>
                  <a:srgbClr val="000000"/>
                </a:solidFill>
              </a:rPr>
              <a:t>GitHub</a:t>
            </a:r>
            <a:endParaRPr sz="1800">
              <a:solidFill>
                <a:srgbClr val="000000"/>
              </a:solidFill>
            </a:endParaRPr>
          </a:p>
          <a:p>
            <a:pPr marL="914400" lvl="1" indent="-342900" algn="l" rtl="0">
              <a:spcBef>
                <a:spcPts val="0"/>
              </a:spcBef>
              <a:spcAft>
                <a:spcPts val="0"/>
              </a:spcAft>
              <a:buClr>
                <a:srgbClr val="000000"/>
              </a:buClr>
              <a:buSzPts val="1800"/>
              <a:buChar char="○"/>
            </a:pPr>
            <a:r>
              <a:rPr lang="zh-TW" sz="1800">
                <a:solidFill>
                  <a:srgbClr val="000000"/>
                </a:solidFill>
              </a:rPr>
              <a:t>Report</a:t>
            </a:r>
            <a:endParaRPr sz="1800">
              <a:solidFill>
                <a:srgbClr val="000000"/>
              </a:solidFill>
            </a:endParaRPr>
          </a:p>
          <a:p>
            <a:pPr marL="914400" lvl="1" indent="-342900" algn="l" rtl="0">
              <a:spcBef>
                <a:spcPts val="0"/>
              </a:spcBef>
              <a:spcAft>
                <a:spcPts val="0"/>
              </a:spcAft>
              <a:buClr>
                <a:srgbClr val="000000"/>
              </a:buClr>
              <a:buSzPts val="1800"/>
              <a:buChar char="○"/>
            </a:pPr>
            <a:r>
              <a:rPr lang="zh-TW" sz="1800">
                <a:solidFill>
                  <a:srgbClr val="000000"/>
                </a:solidFill>
              </a:rPr>
              <a:t>Others</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7"/>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Task Description</a:t>
            </a:r>
            <a:endParaRPr/>
          </a:p>
        </p:txBody>
      </p:sp>
      <p:sp>
        <p:nvSpPr>
          <p:cNvPr id="124" name="Google Shape;124;p27"/>
          <p:cNvSpPr txBox="1">
            <a:spLocks noGrp="1"/>
          </p:cNvSpPr>
          <p:nvPr>
            <p:ph type="body" idx="1"/>
          </p:nvPr>
        </p:nvSpPr>
        <p:spPr>
          <a:xfrm>
            <a:off x="311700" y="1474675"/>
            <a:ext cx="4642200" cy="4133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zh-TW" sz="2000" dirty="0">
                <a:solidFill>
                  <a:srgbClr val="000000"/>
                </a:solidFill>
                <a:highlight>
                  <a:schemeClr val="lt1"/>
                </a:highlight>
              </a:rPr>
              <a:t>本次作业的资料是从行政院环境环保署空气品质监测网所下载的观测资料。</a:t>
            </a:r>
            <a:endParaRPr sz="2000" dirty="0">
              <a:solidFill>
                <a:srgbClr val="000000"/>
              </a:solidFill>
              <a:highlight>
                <a:schemeClr val="lt1"/>
              </a:highlight>
            </a:endParaRPr>
          </a:p>
          <a:p>
            <a:pPr marL="457200" lvl="0" indent="-355600" algn="l" rtl="0">
              <a:spcBef>
                <a:spcPts val="0"/>
              </a:spcBef>
              <a:spcAft>
                <a:spcPts val="0"/>
              </a:spcAft>
              <a:buClr>
                <a:srgbClr val="000000"/>
              </a:buClr>
              <a:buSzPts val="2000"/>
              <a:buChar char="●"/>
            </a:pPr>
            <a:r>
              <a:rPr lang="zh-TW" sz="2000" dirty="0">
                <a:solidFill>
                  <a:srgbClr val="000000"/>
                </a:solidFill>
                <a:highlight>
                  <a:schemeClr val="lt1"/>
                </a:highlight>
              </a:rPr>
              <a:t>希望大家能在本作业实作 linear regression 预测出 PM2.5 的数值。</a:t>
            </a:r>
            <a:endParaRPr sz="2000" dirty="0">
              <a:solidFill>
                <a:srgbClr val="000000"/>
              </a:solidFill>
              <a:highlight>
                <a:schemeClr val="lt1"/>
              </a:highlight>
            </a:endParaRPr>
          </a:p>
        </p:txBody>
      </p:sp>
      <p:pic>
        <p:nvPicPr>
          <p:cNvPr id="125" name="Google Shape;125;p27"/>
          <p:cNvPicPr preferRelativeResize="0"/>
          <p:nvPr/>
        </p:nvPicPr>
        <p:blipFill>
          <a:blip r:embed="rId3">
            <a:alphaModFix/>
          </a:blip>
          <a:stretch>
            <a:fillRect/>
          </a:stretch>
        </p:blipFill>
        <p:spPr>
          <a:xfrm>
            <a:off x="4859400" y="1170500"/>
            <a:ext cx="3972890" cy="373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8"/>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Data Description</a:t>
            </a:r>
            <a:endParaRPr/>
          </a:p>
        </p:txBody>
      </p:sp>
      <p:sp>
        <p:nvSpPr>
          <p:cNvPr id="131" name="Google Shape;131;p28"/>
          <p:cNvSpPr txBox="1">
            <a:spLocks noGrp="1"/>
          </p:cNvSpPr>
          <p:nvPr>
            <p:ph type="body" idx="1"/>
          </p:nvPr>
        </p:nvSpPr>
        <p:spPr>
          <a:xfrm>
            <a:off x="311700" y="1688433"/>
            <a:ext cx="8520600" cy="4403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zh-TW" sz="2000" dirty="0">
                <a:solidFill>
                  <a:srgbClr val="000000"/>
                </a:solidFill>
              </a:rPr>
              <a:t>本次作业使用丰原站的观测记录，分成 train set 跟 test set，train set 是丰原站每个月的前 20 天所有资料。test set 则是从丰原站剩下的资料中取样出来。</a:t>
            </a:r>
            <a:endParaRPr sz="2000" dirty="0">
              <a:solidFill>
                <a:srgbClr val="000000"/>
              </a:solidFill>
            </a:endParaRPr>
          </a:p>
          <a:p>
            <a:pPr marL="914400" lvl="1" indent="-330200" algn="l" rtl="0">
              <a:spcBef>
                <a:spcPts val="0"/>
              </a:spcBef>
              <a:spcAft>
                <a:spcPts val="0"/>
              </a:spcAft>
              <a:buClr>
                <a:srgbClr val="000000"/>
              </a:buClr>
              <a:buSzPts val="1600"/>
              <a:buChar char="○"/>
            </a:pPr>
            <a:r>
              <a:rPr lang="zh-TW" sz="1600" dirty="0">
                <a:solidFill>
                  <a:srgbClr val="000000"/>
                </a:solidFill>
              </a:rPr>
              <a:t>train.csv: 每个月前 20 天的完整资料。</a:t>
            </a:r>
            <a:endParaRPr sz="1600" dirty="0">
              <a:solidFill>
                <a:srgbClr val="000000"/>
              </a:solidFill>
            </a:endParaRPr>
          </a:p>
          <a:p>
            <a:pPr marL="914400" lvl="1" indent="-330200" algn="l" rtl="0">
              <a:spcBef>
                <a:spcPts val="0"/>
              </a:spcBef>
              <a:spcAft>
                <a:spcPts val="0"/>
              </a:spcAft>
              <a:buClr>
                <a:srgbClr val="000000"/>
              </a:buClr>
              <a:buSzPts val="1600"/>
              <a:buChar char="○"/>
            </a:pPr>
            <a:r>
              <a:rPr lang="zh-TW" sz="1600" dirty="0">
                <a:solidFill>
                  <a:srgbClr val="000000"/>
                </a:solidFill>
              </a:rPr>
              <a:t>test.csv : 从剩下的资料当中取样出连续的 10 小时为一笔，前九小时的所有观测数据当作 feature，第十小时的 PM2.5 当作 answer。一共取出 240 笔不重复的 test data，请根据 feature 预测这 240 笔的 PM2.5。</a:t>
            </a:r>
            <a:endParaRPr sz="1600" dirty="0">
              <a:solidFill>
                <a:srgbClr val="000000"/>
              </a:solidFill>
            </a:endParaRPr>
          </a:p>
          <a:p>
            <a:pPr marL="457200" lvl="0" indent="-342900" algn="l" rtl="0">
              <a:spcBef>
                <a:spcPts val="0"/>
              </a:spcBef>
              <a:spcAft>
                <a:spcPts val="0"/>
              </a:spcAft>
              <a:buClr>
                <a:srgbClr val="000000"/>
              </a:buClr>
              <a:buSzPts val="1800"/>
              <a:buChar char="●"/>
            </a:pPr>
            <a:r>
              <a:rPr lang="zh-TW" sz="2000" dirty="0">
                <a:solidFill>
                  <a:srgbClr val="000000"/>
                </a:solidFill>
              </a:rPr>
              <a:t>Data 含有 18 项观测数据 AMB_TEMP, CH4, CO, NHMC, NO, NO2, NOx, O3, PM10, PM2.5, RAINFALL, RH, SO2, THC, WD_HR, WIND_DIREC, WIND_SPEED, WS_HR。</a:t>
            </a:r>
            <a:r>
              <a:rPr lang="zh-TW" sz="1800" dirty="0">
                <a:solidFill>
                  <a:srgbClr val="000000"/>
                </a:solidFill>
              </a:rPr>
              <a:t>  </a:t>
            </a:r>
            <a:endParaRPr sz="1800" dirty="0">
              <a:solidFill>
                <a:srgbClr val="000000"/>
              </a:solidFill>
            </a:endParaRPr>
          </a:p>
          <a:p>
            <a:pPr marL="0" lvl="0" indent="0" algn="l" rtl="0">
              <a:spcBef>
                <a:spcPts val="1600"/>
              </a:spcBef>
              <a:spcAft>
                <a:spcPts val="0"/>
              </a:spcAft>
              <a:buNone/>
            </a:pPr>
            <a:endParaRPr dirty="0"/>
          </a:p>
          <a:p>
            <a:pPr marL="0" lvl="0" indent="0" algn="l" rtl="0">
              <a:spcBef>
                <a:spcPts val="1600"/>
              </a:spcBef>
              <a:spcAft>
                <a:spcPts val="0"/>
              </a:spcAft>
              <a:buNone/>
            </a:pPr>
            <a:r>
              <a:rPr lang="zh-TW" sz="1800" b="1" dirty="0">
                <a:solidFill>
                  <a:srgbClr val="FF0000"/>
                </a:solidFill>
              </a:rPr>
              <a:t>### 到网站上爬出正确资料拿来做参考也将视为作弊，请务必注意!!!</a:t>
            </a:r>
            <a:endParaRPr b="1" dirty="0">
              <a:solidFill>
                <a:srgbClr val="FF0000"/>
              </a:solidFill>
            </a:endParaRPr>
          </a:p>
          <a:p>
            <a:pPr marL="0" lvl="0" indent="0" algn="l" rtl="0">
              <a:spcBef>
                <a:spcPts val="1600"/>
              </a:spcBef>
              <a:spcAft>
                <a:spcPts val="1600"/>
              </a:spcAft>
              <a:buNone/>
            </a:pP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Training Data</a:t>
            </a:r>
            <a:endParaRPr/>
          </a:p>
        </p:txBody>
      </p:sp>
      <p:sp>
        <p:nvSpPr>
          <p:cNvPr id="137" name="Google Shape;137;p29"/>
          <p:cNvSpPr txBox="1"/>
          <p:nvPr/>
        </p:nvSpPr>
        <p:spPr>
          <a:xfrm>
            <a:off x="-263775" y="4085033"/>
            <a:ext cx="5843400" cy="9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8" name="Google Shape;138;p29"/>
          <p:cNvPicPr preferRelativeResize="0"/>
          <p:nvPr/>
        </p:nvPicPr>
        <p:blipFill>
          <a:blip r:embed="rId3">
            <a:alphaModFix/>
          </a:blip>
          <a:stretch>
            <a:fillRect/>
          </a:stretch>
        </p:blipFill>
        <p:spPr>
          <a:xfrm>
            <a:off x="117975" y="2055330"/>
            <a:ext cx="8908051" cy="351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0"/>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Testing Data</a:t>
            </a:r>
            <a:endParaRPr/>
          </a:p>
        </p:txBody>
      </p:sp>
      <p:pic>
        <p:nvPicPr>
          <p:cNvPr id="144" name="Google Shape;144;p30"/>
          <p:cNvPicPr preferRelativeResize="0"/>
          <p:nvPr/>
        </p:nvPicPr>
        <p:blipFill>
          <a:blip r:embed="rId3">
            <a:alphaModFix/>
          </a:blip>
          <a:stretch>
            <a:fillRect/>
          </a:stretch>
        </p:blipFill>
        <p:spPr>
          <a:xfrm>
            <a:off x="244075" y="1688975"/>
            <a:ext cx="8737474" cy="424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1"/>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Kaggle &amp; Submission Format</a:t>
            </a:r>
            <a:endParaRPr/>
          </a:p>
        </p:txBody>
      </p:sp>
      <p:sp>
        <p:nvSpPr>
          <p:cNvPr id="150" name="Google Shape;150;p31"/>
          <p:cNvSpPr txBox="1">
            <a:spLocks noGrp="1"/>
          </p:cNvSpPr>
          <p:nvPr>
            <p:ph type="body" idx="1"/>
          </p:nvPr>
        </p:nvSpPr>
        <p:spPr>
          <a:xfrm>
            <a:off x="311700" y="1688433"/>
            <a:ext cx="8520600" cy="4403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zh-TW" sz="2000" dirty="0">
                <a:solidFill>
                  <a:srgbClr val="000000"/>
                </a:solidFill>
              </a:rPr>
              <a:t>Link: </a:t>
            </a:r>
            <a:r>
              <a:rPr lang="zh-TW" sz="2000" u="sng" dirty="0">
                <a:solidFill>
                  <a:schemeClr val="accent5"/>
                </a:solidFill>
                <a:hlinkClick r:id="rId3">
                  <a:extLst>
                    <a:ext uri="{A12FA001-AC4F-418D-AE19-62706E023703}">
                      <ahyp:hlinkClr xmlns:ahyp="http://schemas.microsoft.com/office/drawing/2018/hyperlinkcolor" val="tx"/>
                    </a:ext>
                  </a:extLst>
                </a:hlinkClick>
              </a:rPr>
              <a:t>https://www.kaggle.com/c/ml2020spring-hw1</a:t>
            </a:r>
            <a:endParaRPr sz="2000" dirty="0">
              <a:solidFill>
                <a:srgbClr val="000000"/>
              </a:solidFill>
            </a:endParaRPr>
          </a:p>
          <a:p>
            <a:pPr marL="457200" lvl="0" indent="-355600" algn="l" rtl="0">
              <a:spcBef>
                <a:spcPts val="0"/>
              </a:spcBef>
              <a:spcAft>
                <a:spcPts val="0"/>
              </a:spcAft>
              <a:buClr>
                <a:srgbClr val="000000"/>
              </a:buClr>
              <a:buSzPts val="2000"/>
              <a:buChar char="●"/>
            </a:pPr>
            <a:r>
              <a:rPr lang="zh-TW" sz="2000" dirty="0">
                <a:solidFill>
                  <a:srgbClr val="000000"/>
                </a:solidFill>
              </a:rPr>
              <a:t>预测 240 笔 testing data 中的 PM2.5 值，并将预测结果上传至 Kaggle</a:t>
            </a:r>
            <a:endParaRPr sz="2000" dirty="0">
              <a:solidFill>
                <a:srgbClr val="000000"/>
              </a:solidFill>
            </a:endParaRPr>
          </a:p>
          <a:p>
            <a:pPr marL="914400" lvl="1" indent="-342900" algn="l" rtl="0">
              <a:spcBef>
                <a:spcPts val="0"/>
              </a:spcBef>
              <a:spcAft>
                <a:spcPts val="0"/>
              </a:spcAft>
              <a:buClr>
                <a:srgbClr val="000000"/>
              </a:buClr>
              <a:buSzPts val="1800"/>
              <a:buChar char="○"/>
            </a:pPr>
            <a:r>
              <a:rPr lang="zh-TW" sz="1800" dirty="0">
                <a:solidFill>
                  <a:srgbClr val="000000"/>
                </a:solidFill>
              </a:rPr>
              <a:t>Upload format : csv file</a:t>
            </a:r>
            <a:endParaRPr sz="1800" dirty="0">
              <a:solidFill>
                <a:srgbClr val="000000"/>
              </a:solidFill>
            </a:endParaRPr>
          </a:p>
          <a:p>
            <a:pPr marL="914400" lvl="1" indent="-342900" algn="l" rtl="0">
              <a:spcBef>
                <a:spcPts val="0"/>
              </a:spcBef>
              <a:spcAft>
                <a:spcPts val="0"/>
              </a:spcAft>
              <a:buClr>
                <a:srgbClr val="000000"/>
              </a:buClr>
              <a:buSzPts val="1800"/>
              <a:buChar char="○"/>
            </a:pPr>
            <a:r>
              <a:rPr lang="zh-TW" sz="1800" dirty="0">
                <a:solidFill>
                  <a:srgbClr val="000000"/>
                </a:solidFill>
              </a:rPr>
              <a:t>第一行必须是 id,value</a:t>
            </a:r>
            <a:endParaRPr sz="1800" dirty="0">
              <a:solidFill>
                <a:srgbClr val="000000"/>
              </a:solidFill>
            </a:endParaRPr>
          </a:p>
          <a:p>
            <a:pPr marL="914400" lvl="1" indent="-342900" algn="l" rtl="0">
              <a:spcBef>
                <a:spcPts val="0"/>
              </a:spcBef>
              <a:spcAft>
                <a:spcPts val="0"/>
              </a:spcAft>
              <a:buClr>
                <a:srgbClr val="000000"/>
              </a:buClr>
              <a:buSzPts val="1800"/>
              <a:buChar char="○"/>
            </a:pPr>
            <a:r>
              <a:rPr lang="zh-TW" sz="1800" dirty="0">
                <a:solidFill>
                  <a:srgbClr val="000000"/>
                </a:solidFill>
              </a:rPr>
              <a:t>第二行开始，每行分别为 id 值及预测 PM2.5 数值，以逗号隔开。</a:t>
            </a:r>
            <a:endParaRPr sz="2000" dirty="0">
              <a:solidFill>
                <a:srgbClr val="000000"/>
              </a:solidFill>
            </a:endParaRPr>
          </a:p>
        </p:txBody>
      </p:sp>
      <p:pic>
        <p:nvPicPr>
          <p:cNvPr id="151" name="Google Shape;151;p31"/>
          <p:cNvPicPr preferRelativeResize="0"/>
          <p:nvPr/>
        </p:nvPicPr>
        <p:blipFill rotWithShape="1">
          <a:blip r:embed="rId4">
            <a:alphaModFix/>
          </a:blip>
          <a:srcRect r="16991" b="34674"/>
          <a:stretch/>
        </p:blipFill>
        <p:spPr>
          <a:xfrm>
            <a:off x="4710075" y="3831100"/>
            <a:ext cx="3969900" cy="26625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2"/>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b="1"/>
              <a:t>作業規定</a:t>
            </a:r>
            <a:r>
              <a:rPr lang="zh-TW"/>
              <a:t> Assignment Regulation</a:t>
            </a:r>
            <a:endParaRPr/>
          </a:p>
        </p:txBody>
      </p:sp>
      <p:sp>
        <p:nvSpPr>
          <p:cNvPr id="157" name="Google Shape;157;p32"/>
          <p:cNvSpPr txBox="1">
            <a:spLocks noGrp="1"/>
          </p:cNvSpPr>
          <p:nvPr>
            <p:ph type="body" idx="1"/>
          </p:nvPr>
        </p:nvSpPr>
        <p:spPr>
          <a:xfrm>
            <a:off x="311700" y="1474674"/>
            <a:ext cx="8520600" cy="47385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zh-TW" sz="2000" dirty="0">
                <a:solidFill>
                  <a:srgbClr val="000000"/>
                </a:solidFill>
              </a:rPr>
              <a:t>hw1.sh</a:t>
            </a:r>
            <a:endParaRPr sz="2000" dirty="0">
              <a:solidFill>
                <a:srgbClr val="000000"/>
              </a:solidFill>
            </a:endParaRPr>
          </a:p>
          <a:p>
            <a:pPr marL="914400" lvl="1" indent="-355600" algn="l" rtl="0">
              <a:spcBef>
                <a:spcPts val="0"/>
              </a:spcBef>
              <a:spcAft>
                <a:spcPts val="0"/>
              </a:spcAft>
              <a:buClr>
                <a:srgbClr val="000000"/>
              </a:buClr>
              <a:buSzPts val="2000"/>
              <a:buChar char="○"/>
            </a:pPr>
            <a:r>
              <a:rPr lang="zh-TW" sz="2000" dirty="0">
                <a:solidFill>
                  <a:srgbClr val="000000"/>
                </a:solidFill>
              </a:rPr>
              <a:t>请</a:t>
            </a:r>
            <a:r>
              <a:rPr lang="zh-TW" sz="2000" b="1" dirty="0">
                <a:solidFill>
                  <a:srgbClr val="FF0000"/>
                </a:solidFill>
              </a:rPr>
              <a:t>手刻</a:t>
            </a:r>
            <a:r>
              <a:rPr lang="zh-TW" sz="2000" dirty="0">
                <a:solidFill>
                  <a:srgbClr val="000000"/>
                </a:solidFill>
              </a:rPr>
              <a:t>实作 linear regression，方法限使用 gradient descent。</a:t>
            </a:r>
            <a:endParaRPr sz="2000" dirty="0">
              <a:solidFill>
                <a:srgbClr val="000000"/>
              </a:solidFill>
            </a:endParaRPr>
          </a:p>
          <a:p>
            <a:pPr marL="914400" lvl="1" indent="-355600" algn="l" rtl="0">
              <a:spcBef>
                <a:spcPts val="0"/>
              </a:spcBef>
              <a:spcAft>
                <a:spcPts val="0"/>
              </a:spcAft>
              <a:buClr>
                <a:srgbClr val="000000"/>
              </a:buClr>
              <a:buSzPts val="2000"/>
              <a:buChar char="○"/>
            </a:pPr>
            <a:r>
              <a:rPr lang="zh-TW" sz="2000" dirty="0">
                <a:solidFill>
                  <a:srgbClr val="FF0000"/>
                </a:solidFill>
              </a:rPr>
              <a:t>禁止使用 numpy.linalg.lstsq</a:t>
            </a:r>
            <a:endParaRPr sz="2000" dirty="0">
              <a:solidFill>
                <a:srgbClr val="000000"/>
              </a:solidFill>
            </a:endParaRPr>
          </a:p>
          <a:p>
            <a:pPr marL="457200" lvl="0" indent="-355600" algn="l" rtl="0">
              <a:spcBef>
                <a:spcPts val="0"/>
              </a:spcBef>
              <a:spcAft>
                <a:spcPts val="0"/>
              </a:spcAft>
              <a:buClr>
                <a:srgbClr val="000000"/>
              </a:buClr>
              <a:buSzPts val="2000"/>
              <a:buChar char="●"/>
            </a:pPr>
            <a:r>
              <a:rPr lang="zh-TW" sz="2000" dirty="0">
                <a:solidFill>
                  <a:srgbClr val="000000"/>
                </a:solidFill>
              </a:rPr>
              <a:t>hw1_best.sh</a:t>
            </a:r>
            <a:endParaRPr sz="2000" dirty="0">
              <a:solidFill>
                <a:srgbClr val="000000"/>
              </a:solidFill>
            </a:endParaRPr>
          </a:p>
          <a:p>
            <a:pPr marL="914400" lvl="1" indent="-355600" algn="l" rtl="0">
              <a:spcBef>
                <a:spcPts val="0"/>
              </a:spcBef>
              <a:spcAft>
                <a:spcPts val="0"/>
              </a:spcAft>
              <a:buClr>
                <a:srgbClr val="000000"/>
              </a:buClr>
              <a:buSzPts val="2000"/>
              <a:buChar char="○"/>
            </a:pPr>
            <a:r>
              <a:rPr lang="zh-TW" sz="2000" dirty="0">
                <a:solidFill>
                  <a:srgbClr val="000000"/>
                </a:solidFill>
              </a:rPr>
              <a:t>不限定作法，但套件规定仍必须遵照期初公告。</a:t>
            </a:r>
            <a:endParaRPr sz="20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3"/>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b="1"/>
              <a:t>繳交格式</a:t>
            </a:r>
            <a:r>
              <a:rPr lang="zh-TW"/>
              <a:t> Submission Format</a:t>
            </a:r>
            <a:endParaRPr/>
          </a:p>
        </p:txBody>
      </p:sp>
      <p:sp>
        <p:nvSpPr>
          <p:cNvPr id="163" name="Google Shape;163;p33"/>
          <p:cNvSpPr txBox="1">
            <a:spLocks noGrp="1"/>
          </p:cNvSpPr>
          <p:nvPr>
            <p:ph type="body" idx="1"/>
          </p:nvPr>
        </p:nvSpPr>
        <p:spPr>
          <a:xfrm>
            <a:off x="311700" y="1688424"/>
            <a:ext cx="8520600" cy="48522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rgbClr val="000000"/>
              </a:buClr>
              <a:buSzPts val="1900"/>
              <a:buChar char="●"/>
            </a:pPr>
            <a:r>
              <a:rPr lang="zh-TW" sz="1900" dirty="0">
                <a:solidFill>
                  <a:srgbClr val="000000"/>
                </a:solidFill>
              </a:rPr>
              <a:t>GitHub 上的 hw1-&lt;account&gt; 里</a:t>
            </a:r>
            <a:r>
              <a:rPr lang="zh-TW" sz="1900" dirty="0">
                <a:solidFill>
                  <a:srgbClr val="FF0000"/>
                </a:solidFill>
              </a:rPr>
              <a:t>至少</a:t>
            </a:r>
            <a:r>
              <a:rPr lang="zh-TW" sz="1900" dirty="0">
                <a:solidFill>
                  <a:srgbClr val="000000"/>
                </a:solidFill>
              </a:rPr>
              <a:t>要有下列 3 类档案：</a:t>
            </a:r>
            <a:endParaRPr sz="1900" dirty="0">
              <a:solidFill>
                <a:srgbClr val="000000"/>
              </a:solidFill>
            </a:endParaRPr>
          </a:p>
          <a:p>
            <a:pPr marL="914400" lvl="1" indent="-336550" algn="l" rtl="0">
              <a:spcBef>
                <a:spcPts val="0"/>
              </a:spcBef>
              <a:spcAft>
                <a:spcPts val="0"/>
              </a:spcAft>
              <a:buClr>
                <a:srgbClr val="000000"/>
              </a:buClr>
              <a:buSzPts val="1700"/>
              <a:buChar char="○"/>
            </a:pPr>
            <a:r>
              <a:rPr lang="zh-TW" sz="1700" dirty="0">
                <a:solidFill>
                  <a:srgbClr val="000000"/>
                </a:solidFill>
              </a:rPr>
              <a:t>report.pdf</a:t>
            </a:r>
            <a:endParaRPr sz="1700" dirty="0">
              <a:solidFill>
                <a:srgbClr val="000000"/>
              </a:solidFill>
            </a:endParaRPr>
          </a:p>
          <a:p>
            <a:pPr marL="914400" lvl="1" indent="-336550" algn="l" rtl="0">
              <a:spcBef>
                <a:spcPts val="0"/>
              </a:spcBef>
              <a:spcAft>
                <a:spcPts val="0"/>
              </a:spcAft>
              <a:buClr>
                <a:srgbClr val="000000"/>
              </a:buClr>
              <a:buSzPts val="1700"/>
              <a:buChar char="○"/>
            </a:pPr>
            <a:r>
              <a:rPr lang="zh-TW" sz="1700" dirty="0">
                <a:solidFill>
                  <a:srgbClr val="000000"/>
                </a:solidFill>
              </a:rPr>
              <a:t>hw1.sh及training、testing相关程式码</a:t>
            </a:r>
            <a:endParaRPr sz="1700" dirty="0">
              <a:solidFill>
                <a:srgbClr val="000000"/>
              </a:solidFill>
            </a:endParaRPr>
          </a:p>
          <a:p>
            <a:pPr marL="914400" lvl="1" indent="-336550" algn="l" rtl="0">
              <a:spcBef>
                <a:spcPts val="0"/>
              </a:spcBef>
              <a:spcAft>
                <a:spcPts val="0"/>
              </a:spcAft>
              <a:buClr>
                <a:srgbClr val="000000"/>
              </a:buClr>
              <a:buSzPts val="1700"/>
              <a:buChar char="○"/>
            </a:pPr>
            <a:r>
              <a:rPr lang="zh-TW" sz="1700" dirty="0">
                <a:solidFill>
                  <a:srgbClr val="000000"/>
                </a:solidFill>
              </a:rPr>
              <a:t>hw1_best.sh及training、testing相关程式码</a:t>
            </a:r>
            <a:endParaRPr sz="1700" dirty="0">
              <a:solidFill>
                <a:srgbClr val="000000"/>
              </a:solidFill>
            </a:endParaRPr>
          </a:p>
          <a:p>
            <a:pPr marL="914400" lvl="1" indent="-336550" algn="l" rtl="0">
              <a:spcBef>
                <a:spcPts val="0"/>
              </a:spcBef>
              <a:spcAft>
                <a:spcPts val="0"/>
              </a:spcAft>
              <a:buClr>
                <a:srgbClr val="FF0000"/>
              </a:buClr>
              <a:buSzPts val="1700"/>
              <a:buChar char="○"/>
            </a:pPr>
            <a:r>
              <a:rPr lang="zh-TW" sz="1700" dirty="0">
                <a:solidFill>
                  <a:srgbClr val="FF0000"/>
                </a:solidFill>
              </a:rPr>
              <a:t>请勿上传 train.csv, test.csv！</a:t>
            </a:r>
            <a:endParaRPr sz="1700" dirty="0">
              <a:solidFill>
                <a:srgbClr val="FF0000"/>
              </a:solidFill>
            </a:endParaRPr>
          </a:p>
          <a:p>
            <a:pPr marL="457200" lvl="0" indent="-349250" algn="l" rtl="0">
              <a:spcBef>
                <a:spcPts val="0"/>
              </a:spcBef>
              <a:spcAft>
                <a:spcPts val="0"/>
              </a:spcAft>
              <a:buClr>
                <a:srgbClr val="000000"/>
              </a:buClr>
              <a:buSzPts val="1900"/>
              <a:buChar char="●"/>
            </a:pPr>
            <a:r>
              <a:rPr lang="zh-TW" sz="1900" dirty="0">
                <a:solidFill>
                  <a:srgbClr val="000000"/>
                </a:solidFill>
              </a:rPr>
              <a:t>你的 repo 里</a:t>
            </a:r>
            <a:r>
              <a:rPr lang="zh-TW" sz="1900" dirty="0">
                <a:solidFill>
                  <a:srgbClr val="FF0000"/>
                </a:solidFill>
              </a:rPr>
              <a:t>可以</a:t>
            </a:r>
            <a:r>
              <a:rPr lang="zh-TW" sz="1900" dirty="0">
                <a:solidFill>
                  <a:srgbClr val="000000"/>
                </a:solidFill>
              </a:rPr>
              <a:t>还有其他档案：</a:t>
            </a:r>
            <a:endParaRPr sz="1900" dirty="0">
              <a:solidFill>
                <a:srgbClr val="000000"/>
              </a:solidFill>
            </a:endParaRPr>
          </a:p>
          <a:p>
            <a:pPr marL="914400" lvl="1" indent="-336550" algn="l" rtl="0">
              <a:spcBef>
                <a:spcPts val="0"/>
              </a:spcBef>
              <a:spcAft>
                <a:spcPts val="0"/>
              </a:spcAft>
              <a:buClr>
                <a:srgbClr val="000000"/>
              </a:buClr>
              <a:buSzPts val="1700"/>
              <a:buChar char="○"/>
            </a:pPr>
            <a:r>
              <a:rPr lang="zh-TW" sz="1700" dirty="0">
                <a:solidFill>
                  <a:srgbClr val="000000"/>
                </a:solidFill>
              </a:rPr>
              <a:t>e.g., model.npy</a:t>
            </a:r>
            <a:endParaRPr sz="1700" dirty="0">
              <a:solidFill>
                <a:srgbClr val="000000"/>
              </a:solidFill>
            </a:endParaRPr>
          </a:p>
          <a:p>
            <a:pPr marL="457200" lvl="0" indent="-349250" algn="l" rtl="0">
              <a:spcBef>
                <a:spcPts val="0"/>
              </a:spcBef>
              <a:spcAft>
                <a:spcPts val="0"/>
              </a:spcAft>
              <a:buClr>
                <a:srgbClr val="FF0000"/>
              </a:buClr>
              <a:buSzPts val="1900"/>
              <a:buChar char="●"/>
            </a:pPr>
            <a:r>
              <a:rPr lang="zh-TW" sz="1900" dirty="0">
                <a:solidFill>
                  <a:srgbClr val="FF0000"/>
                </a:solidFill>
              </a:rPr>
              <a:t>hw1.sh 及 hw1_best.sh 将只执行 testing，请自行跑完 training 部分并且储存相关模型参数并上传至 GitHub。</a:t>
            </a:r>
            <a:endParaRPr sz="1900" dirty="0">
              <a:solidFill>
                <a:srgbClr val="FF0000"/>
              </a:solidFill>
            </a:endParaRPr>
          </a:p>
          <a:p>
            <a:pPr marL="0" lvl="0" indent="0" algn="l" rtl="0">
              <a:spcBef>
                <a:spcPts val="1600"/>
              </a:spcBef>
              <a:spcAft>
                <a:spcPts val="1600"/>
              </a:spcAft>
              <a:buNone/>
            </a:pPr>
            <a:endParaRPr sz="1700" dirty="0">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909</Words>
  <Application>Microsoft Office PowerPoint</Application>
  <PresentationFormat>全屏显示(4:3)</PresentationFormat>
  <Paragraphs>69</Paragraphs>
  <Slides>12</Slides>
  <Notes>12</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12</vt:i4>
      </vt:variant>
    </vt:vector>
  </HeadingPairs>
  <TitlesOfParts>
    <vt:vector size="18" baseType="lpstr">
      <vt:lpstr>Open Sans</vt:lpstr>
      <vt:lpstr>PT Sans Narrow</vt:lpstr>
      <vt:lpstr>Source Code Pro</vt:lpstr>
      <vt:lpstr>Arial</vt:lpstr>
      <vt:lpstr>Simple Light</vt:lpstr>
      <vt:lpstr>Tropic</vt:lpstr>
      <vt:lpstr>Machine Learning HW1</vt:lpstr>
      <vt:lpstr>Outline</vt:lpstr>
      <vt:lpstr>Task Description</vt:lpstr>
      <vt:lpstr>Data Description</vt:lpstr>
      <vt:lpstr>Training Data</vt:lpstr>
      <vt:lpstr>Testing Data</vt:lpstr>
      <vt:lpstr>Kaggle &amp; Submission Format</vt:lpstr>
      <vt:lpstr>作業規定 Assignment Regulation</vt:lpstr>
      <vt:lpstr>繳交格式 Submission Format</vt:lpstr>
      <vt:lpstr>批改規則及 Script 格式</vt:lpstr>
      <vt:lpstr>Reproducing Result</vt:lpstr>
      <vt:lpstr>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HW1</dc:title>
  <cp:lastModifiedBy>洋凡 胡</cp:lastModifiedBy>
  <cp:revision>3</cp:revision>
  <dcterms:modified xsi:type="dcterms:W3CDTF">2020-10-08T08:53:38Z</dcterms:modified>
</cp:coreProperties>
</file>