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 Bauer" initials="M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9682"/>
    <a:srgbClr val="007665"/>
    <a:srgbClr val="FF0080"/>
    <a:srgbClr val="ADA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2" autoAdjust="0"/>
    <p:restoredTop sz="88900" autoAdjust="0"/>
  </p:normalViewPr>
  <p:slideViewPr>
    <p:cSldViewPr>
      <p:cViewPr>
        <p:scale>
          <a:sx n="136" d="100"/>
          <a:sy n="136" d="100"/>
        </p:scale>
        <p:origin x="672" y="133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1A25-A779-42C6-A76E-31F86476D672}" type="datetimeFigureOut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DD251-D151-408B-8C6B-A2939710490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5E9FE-D753-4151-A4FB-D76DCC526291}" type="datetimeFigureOut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DC72-0BE9-40F6-8828-4063CC1E035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de-DE" sz="1200" dirty="0" smtClean="0"/>
              <a:t>Ich möchte Sie herzlich begrüßen zum Vortrag meiner </a:t>
            </a:r>
            <a:r>
              <a:rPr lang="de-DE" sz="1000" b="0" dirty="0" smtClean="0"/>
              <a:t>Diplomarbe</a:t>
            </a:r>
            <a:r>
              <a:rPr lang="de-DE" sz="1200" dirty="0" smtClean="0"/>
              <a:t>it mit dem Thema…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Zunächst kurz zur Gliederung des Vortrags…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Nehmen wir als Ausgangssituation eine Naturkatastrophe an… Sichtarzt Bezug zum Erste-Hilfe Sensor herstellen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Stefan </a:t>
            </a:r>
            <a:r>
              <a:rPr lang="de-DE" dirty="0" err="1" smtClean="0"/>
              <a:t>Fernsner</a:t>
            </a:r>
            <a:r>
              <a:rPr lang="de-DE" dirty="0" smtClean="0"/>
              <a:t> hat in seiner SA bereits ein solches System konzipiert…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Anwendungsserver </a:t>
            </a:r>
            <a:r>
              <a:rPr lang="de-DE" dirty="0" smtClean="0"/>
              <a:t>ausklammern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Simulation </a:t>
            </a:r>
            <a:r>
              <a:rPr lang="de-DE" smtClean="0"/>
              <a:t>mit Kondensatoren </a:t>
            </a:r>
            <a:r>
              <a:rPr lang="de-DE" dirty="0" smtClean="0"/>
              <a:t>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DC72-0BE9-40F6-8828-4063CC1E035A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41D7-3EFF-4C15-9C94-01FBCFDF6529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B214-66C5-4733-B8D4-BC50CC26744C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297-D958-4AF2-B59A-9C17E0BB7CA4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732D-AA54-48D4-AE1D-9E97CAF67490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F209-647D-4C31-9787-DE269FFAECF5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3286-E5CA-4B99-9EDD-D3CDF45E4DAE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288B-D856-4145-A096-2ECFF5DB5121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12A7-D425-493A-8B4D-D122CC615394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AFC-89A2-436F-A4CC-0DC999F26E67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35F-5C8C-47FC-AFB2-B93504F50247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892955"/>
            <a:ext cx="8229600" cy="8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64525"/>
            <a:ext cx="8229600" cy="314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90C4E-F446-48A4-886C-334742B1B851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314" name="Picture 2" descr="http://www.kit.edu/fzk/resources/kit/img/kit_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-20"/>
            <a:ext cx="1790700" cy="730250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0" y="714361"/>
            <a:ext cx="9144000" cy="38099"/>
          </a:xfrm>
          <a:prstGeom prst="rect">
            <a:avLst/>
          </a:prstGeom>
          <a:solidFill>
            <a:srgbClr val="009682"/>
          </a:solidFill>
          <a:ln>
            <a:solidFill>
              <a:srgbClr val="007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3" descr="C:\Users\stormowl\Desktop\unilogo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2066" y="119044"/>
            <a:ext cx="571504" cy="476253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 userDrawn="1"/>
        </p:nvSpPr>
        <p:spPr>
          <a:xfrm>
            <a:off x="5643571" y="95286"/>
            <a:ext cx="351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Universität Karlsruhe (TH)</a:t>
            </a:r>
          </a:p>
          <a:p>
            <a:r>
              <a:rPr lang="de-DE" dirty="0" smtClean="0"/>
              <a:t>Institut für Biomedizinische Technik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30138"/>
            <a:ext cx="9144000" cy="1463148"/>
          </a:xfrm>
        </p:spPr>
        <p:txBody>
          <a:bodyPr>
            <a:noAutofit/>
          </a:bodyPr>
          <a:lstStyle/>
          <a:p>
            <a:r>
              <a:rPr lang="de-DE" sz="2800" dirty="0" smtClean="0"/>
              <a:t>Konzeption und Entwicklung eines intelligenten, mobilen medizinischen Ad-hoc Netzwerks zur Überwachung von Personen bei Massenanfällen von Verletzten (MANV)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0" y="397848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Von </a:t>
            </a:r>
            <a:r>
              <a:rPr lang="de-DE" sz="1600" dirty="0" err="1" smtClean="0"/>
              <a:t>cand</a:t>
            </a:r>
            <a:r>
              <a:rPr lang="de-DE" sz="1600" dirty="0" smtClean="0"/>
              <a:t>. </a:t>
            </a:r>
            <a:r>
              <a:rPr lang="de-DE" sz="1600" dirty="0" err="1" smtClean="0"/>
              <a:t>el</a:t>
            </a:r>
            <a:r>
              <a:rPr lang="de-DE" sz="1600" dirty="0" smtClean="0"/>
              <a:t>. Marco Bauer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 mit Demonstrator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Systemtest und Demonstration</a:t>
            </a:r>
            <a:endParaRPr lang="de-DE" dirty="0"/>
          </a:p>
        </p:txBody>
      </p:sp>
      <p:pic>
        <p:nvPicPr>
          <p:cNvPr id="8" name="Grafik 7" descr="Demonstra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5574" y="1785930"/>
            <a:ext cx="4392855" cy="3224573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Vergleich mit dem Stand der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Systemtest und Demonstration</a:t>
            </a:r>
          </a:p>
        </p:txBody>
      </p:sp>
      <p:pic>
        <p:nvPicPr>
          <p:cNvPr id="7" name="Grafik 6" descr="Diskus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579" y="1790407"/>
            <a:ext cx="6500842" cy="88849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178827" y="295726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Durch eine Prüfsumme im Kommunikationsprotokoll können fehlerhaft übertragene Daten entdeckt werden.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8827" y="3651530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Die verwendeten I²C Treiberbausteine erlauben Buslängen von über 200 Metern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2178827" y="4345792"/>
            <a:ext cx="47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Der I²C-Bus stellt sicher, dass zwischen allen Busteilnehmern eine bidirektionale Kommunikation möglich ist. Es muss kein Busteilnehmer umgesteckt werden, um die Kommunikation mit einem anderen Busteilnehmer zu ermöglichen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42911" y="1607335"/>
            <a:ext cx="6858049" cy="1109746"/>
            <a:chOff x="642910" y="1928802"/>
            <a:chExt cx="6858049" cy="1331695"/>
          </a:xfrm>
        </p:grpSpPr>
        <p:pic>
          <p:nvPicPr>
            <p:cNvPr id="8" name="Grafik 7" descr="Bus_Buffe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76464" y="2395248"/>
              <a:ext cx="1331695" cy="398804"/>
            </a:xfrm>
            <a:prstGeom prst="rect">
              <a:avLst/>
            </a:prstGeom>
          </p:spPr>
        </p:pic>
        <p:pic>
          <p:nvPicPr>
            <p:cNvPr id="9" name="Grafik 8" descr="Sensor_Act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56" y="2237526"/>
              <a:ext cx="1214446" cy="667641"/>
            </a:xfrm>
            <a:prstGeom prst="rect">
              <a:avLst/>
            </a:prstGeom>
          </p:spPr>
        </p:pic>
        <p:sp>
          <p:nvSpPr>
            <p:cNvPr id="10" name="Plus 9"/>
            <p:cNvSpPr/>
            <p:nvPr/>
          </p:nvSpPr>
          <p:spPr>
            <a:xfrm>
              <a:off x="1214414" y="2308964"/>
              <a:ext cx="500066" cy="500066"/>
            </a:xfrm>
            <a:prstGeom prst="mathPlus">
              <a:avLst/>
            </a:prstGeom>
            <a:ln>
              <a:solidFill>
                <a:srgbClr val="009682"/>
              </a:solidFill>
            </a:ln>
            <a:effectLst>
              <a:glow rad="63500">
                <a:srgbClr val="009682">
                  <a:alpha val="40000"/>
                </a:srgb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14745" y="2214554"/>
              <a:ext cx="3786214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Integrieren des Bustreiber-Adapters auf die Sensor-/Aktor-Platine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85918" y="2440779"/>
            <a:ext cx="6010788" cy="1511568"/>
            <a:chOff x="1785918" y="2928934"/>
            <a:chExt cx="6010788" cy="181388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60257"/>
            <a:stretch>
              <a:fillRect/>
            </a:stretch>
          </p:blipFill>
          <p:spPr bwMode="auto">
            <a:xfrm>
              <a:off x="6500826" y="2928934"/>
              <a:ext cx="1295880" cy="1813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63500"/>
            </a:effectLst>
          </p:spPr>
        </p:pic>
        <p:sp>
          <p:nvSpPr>
            <p:cNvPr id="13" name="Textfeld 12"/>
            <p:cNvSpPr txBox="1"/>
            <p:nvPr/>
          </p:nvSpPr>
          <p:spPr>
            <a:xfrm>
              <a:off x="1785918" y="3500437"/>
              <a:ext cx="378621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Entwicklung eines Anwendungsservers zur Konfiguration des medizinischen Netzwerks über eine grafische Benutzeroberfläche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640762" y="4167199"/>
            <a:ext cx="5288692" cy="830997"/>
            <a:chOff x="1640762" y="5000636"/>
            <a:chExt cx="5288692" cy="997196"/>
          </a:xfrm>
        </p:grpSpPr>
        <p:pic>
          <p:nvPicPr>
            <p:cNvPr id="1027" name="Picture 3" descr="C:\Users\Marco Bauer\AppData\Local\Microsoft\Windows\Temporary Internet Files\Content.IE5\ZFH7M4XW\MCj0405956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40762" y="5000636"/>
              <a:ext cx="859536" cy="850392"/>
            </a:xfrm>
            <a:prstGeom prst="rect">
              <a:avLst/>
            </a:prstGeom>
            <a:noFill/>
          </p:spPr>
        </p:pic>
        <p:sp>
          <p:nvSpPr>
            <p:cNvPr id="15" name="Textfeld 14"/>
            <p:cNvSpPr txBox="1"/>
            <p:nvPr/>
          </p:nvSpPr>
          <p:spPr>
            <a:xfrm>
              <a:off x="3143240" y="5000636"/>
              <a:ext cx="378621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Erweiterung des medizinischen Netzwerks mit einem Funksystem, um den Verkabelungsaufwand zu minimieren</a:t>
              </a:r>
              <a:endParaRPr lang="de-DE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3574330" y="1077477"/>
            <a:ext cx="19953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0" b="1" dirty="0" smtClean="0">
                <a:ln w="38100">
                  <a:solidFill>
                    <a:srgbClr val="007665"/>
                  </a:solidFill>
                  <a:prstDash val="solid"/>
                  <a:miter lim="800000"/>
                </a:ln>
                <a:noFill/>
                <a:effectLst>
                  <a:glow rad="63500">
                    <a:srgbClr val="007665">
                      <a:alpha val="40000"/>
                    </a:srgb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de-DE" sz="30000" b="1" dirty="0">
              <a:ln w="38100">
                <a:solidFill>
                  <a:srgbClr val="007665"/>
                </a:solidFill>
                <a:prstDash val="solid"/>
                <a:miter lim="800000"/>
              </a:ln>
              <a:noFill/>
              <a:effectLst>
                <a:glow rad="63500">
                  <a:srgbClr val="007665">
                    <a:alpha val="40000"/>
                  </a:srgb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Fragen…?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128826" y="2143120"/>
            <a:ext cx="4886348" cy="214314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Stand der Technik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Entwicklung des medizinischen Netzwerks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Systemtest und Demonstration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400" dirty="0" smtClean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913-B9E4-4B06-ADC5-9CE3A94C9EDD}" type="datetime1">
              <a:rPr lang="de-DE" smtClean="0"/>
              <a:pPr/>
              <a:t>09.06.2009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Motivation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297-D958-4AF2-B59A-9C17E0BB7CA4}" type="datetime1">
              <a:rPr lang="de-DE" smtClean="0"/>
              <a:pPr/>
              <a:t>09.06.2009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6" name="Picture 12" descr="C:\Users\Marco Bauer\AppData\Local\Microsoft\Windows\Temporary Internet Files\Content.IE5\IOWGPBCW\MPj0407477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3" y="4107665"/>
            <a:ext cx="1822381" cy="1012038"/>
          </a:xfrm>
          <a:prstGeom prst="rect">
            <a:avLst/>
          </a:prstGeom>
          <a:noFill/>
        </p:spPr>
      </p:pic>
      <p:pic>
        <p:nvPicPr>
          <p:cNvPr id="22" name="Grafik 21" descr="94948-Wirbelstur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845462"/>
            <a:ext cx="1214446" cy="760217"/>
          </a:xfrm>
          <a:prstGeom prst="rect">
            <a:avLst/>
          </a:prstGeom>
        </p:spPr>
      </p:pic>
      <p:pic>
        <p:nvPicPr>
          <p:cNvPr id="24" name="Grafik 23" descr="Ueberschwemmung_Bayer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2738437"/>
            <a:ext cx="2143140" cy="1182128"/>
          </a:xfrm>
          <a:prstGeom prst="rect">
            <a:avLst/>
          </a:prstGeom>
        </p:spPr>
      </p:pic>
      <p:pic>
        <p:nvPicPr>
          <p:cNvPr id="25" name="Grafik 24" descr="2005-10-09-xxl--Erdbebe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071550"/>
            <a:ext cx="1237106" cy="1369228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214810" y="1790400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Ausgangssituation:</a:t>
            </a:r>
            <a:r>
              <a:rPr lang="de-DE" dirty="0" smtClean="0"/>
              <a:t> Naturkatastrophe, z.B. Erdbeben, Überschwemmung, großflächiger Brand, etc.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214810" y="2857500"/>
            <a:ext cx="45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Problem:</a:t>
            </a:r>
            <a:r>
              <a:rPr lang="de-DE" dirty="0" smtClean="0"/>
              <a:t> Es gibt viele verletzte Personen auf engem Raum, die medizinische Hilfe benötigen.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214810" y="3929071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accent3">
                    <a:lumMod val="50000"/>
                  </a:schemeClr>
                </a:solidFill>
              </a:rPr>
              <a:t>Abhilfe: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Mobiles medizinisches Netzwerk, das in der Lage ist den Gesundheitszustand von Personen zu überwachen und bei Bedarf eine Aktion auslöst.</a:t>
            </a:r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Stand der Technik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297-D958-4AF2-B59A-9C17E0BB7CA4}" type="datetime1">
              <a:rPr lang="de-DE" smtClean="0"/>
              <a:pPr/>
              <a:t>09.06.2009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Fernsner_Netwo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1607335"/>
            <a:ext cx="2357454" cy="34212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643307" y="1964526"/>
            <a:ext cx="500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Sensoren können Ereignisse, z.B. Herzstillstand an </a:t>
            </a:r>
            <a:r>
              <a:rPr lang="de-DE" dirty="0" err="1" smtClean="0"/>
              <a:t>Aktoren</a:t>
            </a:r>
            <a:r>
              <a:rPr lang="de-DE" dirty="0" smtClean="0"/>
              <a:t> oder das Interface versenden.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43307" y="2738437"/>
            <a:ext cx="500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Aktoren</a:t>
            </a:r>
            <a:r>
              <a:rPr lang="de-DE" dirty="0" smtClean="0"/>
              <a:t> können Statusmeldungen an Sensoren oder das Interface versenden.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643307" y="3512348"/>
            <a:ext cx="500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Das Interface dient zur Konfiguration der Sensor- und Aktor-Knoten. Zusätzlich ist das Interface in der Lage Ereignisse in einer Datenbank abzuspeichern.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/>
      <p:bldP spid="1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297-D958-4AF2-B59A-9C17E0BB7CA4}" type="datetime1">
              <a:rPr lang="de-DE" smtClean="0"/>
              <a:pPr/>
              <a:t>09.06.2009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05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174017"/>
            <a:ext cx="7074000" cy="97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795" y="1190614"/>
            <a:ext cx="7072362" cy="96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2001053" y="2356811"/>
            <a:ext cx="535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Sensoren und Interface können miteinander kommunizieren: Die </a:t>
            </a:r>
            <a:r>
              <a:rPr lang="de-DE" sz="1400" dirty="0" err="1" smtClean="0"/>
              <a:t>Tx</a:t>
            </a:r>
            <a:r>
              <a:rPr lang="de-DE" sz="1400" dirty="0" smtClean="0"/>
              <a:t>-Leitungen der Sensoren ist mit der </a:t>
            </a:r>
            <a:r>
              <a:rPr lang="de-DE" sz="1400" dirty="0" err="1" smtClean="0"/>
              <a:t>Rx</a:t>
            </a:r>
            <a:r>
              <a:rPr lang="de-DE" sz="1400" dirty="0" smtClean="0"/>
              <a:t>-Leitung des Interface verbunden und umgekehrt.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2001053" y="4345792"/>
            <a:ext cx="535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Aktoren</a:t>
            </a:r>
            <a:r>
              <a:rPr lang="de-DE" sz="1400" dirty="0" smtClean="0"/>
              <a:t> und Interface können miteinander kommunizieren: Die </a:t>
            </a:r>
            <a:r>
              <a:rPr lang="de-DE" sz="1400" dirty="0" err="1" smtClean="0"/>
              <a:t>Tx</a:t>
            </a:r>
            <a:r>
              <a:rPr lang="de-DE" sz="1400" dirty="0" smtClean="0"/>
              <a:t>-Leitungen der </a:t>
            </a:r>
            <a:r>
              <a:rPr lang="de-DE" sz="1400" dirty="0" err="1" smtClean="0"/>
              <a:t>Aktoren</a:t>
            </a:r>
            <a:r>
              <a:rPr lang="de-DE" sz="1400" dirty="0" smtClean="0"/>
              <a:t> ist mit der </a:t>
            </a:r>
            <a:r>
              <a:rPr lang="de-DE" sz="1400" dirty="0" err="1" smtClean="0"/>
              <a:t>Rx</a:t>
            </a:r>
            <a:r>
              <a:rPr lang="de-DE" sz="1400" dirty="0" smtClean="0"/>
              <a:t>-Leitung des Interface verbunden und umgekehrt.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Systemüberblick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Entwicklung des medizinischen Netzwerks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24057"/>
            <a:ext cx="5572132" cy="25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5929322" y="2008290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600" dirty="0" smtClean="0"/>
              <a:t> Alle Busteilnehmer werden mit Bustreibern an einer gemeinsamen Busleitung betrieben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929322" y="2949855"/>
            <a:ext cx="307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600" dirty="0" smtClean="0"/>
              <a:t> Die zentrale Stromversorgung stellt die Energieversorgung des gesamten Netzwerks sicher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5929322" y="3891421"/>
            <a:ext cx="307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1600" dirty="0" smtClean="0"/>
              <a:t> Der Interface-Knoten mit einem Anwendungsserver über die EIA-232-Schnittstelle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4343726" y="1942766"/>
            <a:ext cx="1500198" cy="27146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/>
      <p:bldP spid="10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Überblick: Kommunikationsprotokoll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Entwicklung des medizinischen Netzwerks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71472" y="3155158"/>
            <a:ext cx="8001056" cy="357190"/>
            <a:chOff x="500034" y="2928934"/>
            <a:chExt cx="8001056" cy="428628"/>
          </a:xfrm>
        </p:grpSpPr>
        <p:sp>
          <p:nvSpPr>
            <p:cNvPr id="7" name="Rechteck 6"/>
            <p:cNvSpPr/>
            <p:nvPr/>
          </p:nvSpPr>
          <p:spPr>
            <a:xfrm>
              <a:off x="500034" y="2928934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SYNC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214414" y="2928934"/>
              <a:ext cx="85725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Absender-Adresse</a:t>
              </a:r>
              <a:endParaRPr lang="de-DE" sz="120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2071670" y="2928934"/>
              <a:ext cx="85725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Empfänger-Adresse</a:t>
              </a:r>
              <a:endParaRPr lang="de-DE" sz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928926" y="2928934"/>
              <a:ext cx="128520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Class ID</a:t>
              </a:r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214810" y="2928934"/>
              <a:ext cx="12858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Message ID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500694" y="2928934"/>
              <a:ext cx="1000132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Länge des Datenfeldes</a:t>
              </a:r>
              <a:endParaRPr lang="de-DE" sz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500826" y="2928934"/>
              <a:ext cx="12858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Datenfeld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786710" y="2928934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CHK</a:t>
              </a:r>
              <a:endParaRPr lang="de-DE" dirty="0"/>
            </a:p>
          </p:txBody>
        </p:sp>
      </p:grpSp>
      <p:sp>
        <p:nvSpPr>
          <p:cNvPr id="22" name="Legende mit Linie 1 21"/>
          <p:cNvSpPr/>
          <p:nvPr/>
        </p:nvSpPr>
        <p:spPr>
          <a:xfrm>
            <a:off x="142844" y="1845462"/>
            <a:ext cx="1785950" cy="535785"/>
          </a:xfrm>
          <a:prstGeom prst="borderCallout1">
            <a:avLst>
              <a:gd name="adj1" fmla="val 111817"/>
              <a:gd name="adj2" fmla="val 39499"/>
              <a:gd name="adj3" fmla="val 237007"/>
              <a:gd name="adj4" fmla="val 4733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Synchronisationszeichen markiert den Anfang des Datenframes</a:t>
            </a:r>
            <a:endParaRPr lang="de-DE" sz="1200" dirty="0"/>
          </a:p>
        </p:txBody>
      </p:sp>
      <p:sp>
        <p:nvSpPr>
          <p:cNvPr id="24" name="Legende mit Linie 1 23"/>
          <p:cNvSpPr/>
          <p:nvPr/>
        </p:nvSpPr>
        <p:spPr>
          <a:xfrm>
            <a:off x="214282" y="4286260"/>
            <a:ext cx="1785950" cy="535785"/>
          </a:xfrm>
          <a:prstGeom prst="borderCallout1">
            <a:avLst>
              <a:gd name="adj1" fmla="val -11691"/>
              <a:gd name="adj2" fmla="val 49829"/>
              <a:gd name="adj3" fmla="val -133517"/>
              <a:gd name="adj4" fmla="val 823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Kennzeichnet den Absender des Datenframes</a:t>
            </a:r>
            <a:endParaRPr lang="de-DE" sz="1200" dirty="0"/>
          </a:p>
        </p:txBody>
      </p:sp>
      <p:sp>
        <p:nvSpPr>
          <p:cNvPr id="25" name="Legende mit Linie 1 24"/>
          <p:cNvSpPr/>
          <p:nvPr/>
        </p:nvSpPr>
        <p:spPr>
          <a:xfrm>
            <a:off x="2285984" y="1845462"/>
            <a:ext cx="2000264" cy="535785"/>
          </a:xfrm>
          <a:prstGeom prst="borderCallout1">
            <a:avLst>
              <a:gd name="adj1" fmla="val 111817"/>
              <a:gd name="adj2" fmla="val 47519"/>
              <a:gd name="adj3" fmla="val 235759"/>
              <a:gd name="adj4" fmla="val 1252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Kennzeichnet den Empfänger des Datenframes</a:t>
            </a:r>
            <a:endParaRPr lang="de-DE" sz="1200" dirty="0"/>
          </a:p>
        </p:txBody>
      </p:sp>
      <p:sp>
        <p:nvSpPr>
          <p:cNvPr id="26" name="Geschweifte Klammer rechts 25"/>
          <p:cNvSpPr/>
          <p:nvPr/>
        </p:nvSpPr>
        <p:spPr>
          <a:xfrm rot="5400000">
            <a:off x="4077887" y="2494357"/>
            <a:ext cx="416722" cy="2571768"/>
          </a:xfrm>
          <a:prstGeom prst="rightBrace">
            <a:avLst>
              <a:gd name="adj1" fmla="val 27581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000364" y="4107665"/>
            <a:ext cx="2643206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accent3">
                    <a:lumMod val="50000"/>
                  </a:schemeClr>
                </a:solidFill>
              </a:rPr>
              <a:t>Class ID und Message ID kennzeichnen den Typ einer Nachricht.</a:t>
            </a:r>
          </a:p>
          <a:p>
            <a:endParaRPr lang="de-DE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sz="1200" b="1" dirty="0" smtClean="0">
                <a:solidFill>
                  <a:schemeClr val="accent3">
                    <a:lumMod val="50000"/>
                  </a:schemeClr>
                </a:solidFill>
              </a:rPr>
              <a:t>Z.B. Class ID „Event“ und Message ID „Herzstillstand“</a:t>
            </a:r>
            <a:endParaRPr lang="de-DE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Legende mit Linie 1 27"/>
          <p:cNvSpPr/>
          <p:nvPr/>
        </p:nvSpPr>
        <p:spPr>
          <a:xfrm>
            <a:off x="4643438" y="1845462"/>
            <a:ext cx="2000264" cy="535785"/>
          </a:xfrm>
          <a:prstGeom prst="borderCallout1">
            <a:avLst>
              <a:gd name="adj1" fmla="val 111817"/>
              <a:gd name="adj2" fmla="val 47519"/>
              <a:gd name="adj3" fmla="val 237007"/>
              <a:gd name="adj4" fmla="val 6666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Gibt die Länge des Datenfeldes in Bytes an</a:t>
            </a:r>
            <a:endParaRPr lang="de-DE" sz="1200" dirty="0"/>
          </a:p>
        </p:txBody>
      </p:sp>
      <p:sp>
        <p:nvSpPr>
          <p:cNvPr id="29" name="Legende mit Linie 1 28"/>
          <p:cNvSpPr/>
          <p:nvPr/>
        </p:nvSpPr>
        <p:spPr>
          <a:xfrm>
            <a:off x="6572264" y="4286260"/>
            <a:ext cx="2000264" cy="535785"/>
          </a:xfrm>
          <a:prstGeom prst="borderCallout1">
            <a:avLst>
              <a:gd name="adj1" fmla="val -10443"/>
              <a:gd name="adj2" fmla="val 48722"/>
              <a:gd name="adj3" fmla="val -133517"/>
              <a:gd name="adj4" fmla="val 3177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Das Datenfeld enthält die zu übertragenden Nutzdaten</a:t>
            </a:r>
            <a:endParaRPr lang="de-DE" sz="1200" dirty="0"/>
          </a:p>
        </p:txBody>
      </p:sp>
      <p:sp>
        <p:nvSpPr>
          <p:cNvPr id="30" name="Legende mit Linie 1 29"/>
          <p:cNvSpPr/>
          <p:nvPr/>
        </p:nvSpPr>
        <p:spPr>
          <a:xfrm>
            <a:off x="7000892" y="1845462"/>
            <a:ext cx="2000264" cy="535785"/>
          </a:xfrm>
          <a:prstGeom prst="borderCallout1">
            <a:avLst>
              <a:gd name="adj1" fmla="val 113065"/>
              <a:gd name="adj2" fmla="val 50727"/>
              <a:gd name="adj3" fmla="val 234512"/>
              <a:gd name="adj4" fmla="val 5904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Die Prüfsumme beendet den Datenframe und dient zur Datensicherung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24" grpId="0" build="allAtOnce" animBg="1"/>
      <p:bldP spid="25" grpId="0" build="allAtOnce" animBg="1"/>
      <p:bldP spid="26" grpId="0" animBg="1"/>
      <p:bldP spid="27" grpId="0" animBg="1"/>
      <p:bldP spid="28" grpId="0" build="allAtOnce" animBg="1"/>
      <p:bldP spid="29" grpId="0" build="allAtOnce" animBg="1"/>
      <p:bldP spid="3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Kommunikationsprotokoll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Entwicklung des medizinischen Netzwerks</a:t>
            </a:r>
          </a:p>
        </p:txBody>
      </p:sp>
      <p:pic>
        <p:nvPicPr>
          <p:cNvPr id="7" name="Grafik 6" descr="Bewusstlose Pers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996350">
            <a:off x="53957" y="3551272"/>
            <a:ext cx="1505463" cy="1287749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71472" y="1726398"/>
            <a:ext cx="8001056" cy="357190"/>
            <a:chOff x="500034" y="2928934"/>
            <a:chExt cx="8001056" cy="428628"/>
          </a:xfrm>
        </p:grpSpPr>
        <p:sp>
          <p:nvSpPr>
            <p:cNvPr id="9" name="Rechteck 8"/>
            <p:cNvSpPr/>
            <p:nvPr/>
          </p:nvSpPr>
          <p:spPr>
            <a:xfrm>
              <a:off x="500034" y="2928934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SYNC</a:t>
              </a:r>
              <a:endParaRPr lang="de-DE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214414" y="2928934"/>
              <a:ext cx="85725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Absender-Adresse</a:t>
              </a:r>
              <a:endParaRPr lang="de-DE" sz="12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071670" y="2928934"/>
              <a:ext cx="857256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Empfänger-Adresse</a:t>
              </a:r>
              <a:endParaRPr lang="de-DE" sz="120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928926" y="2928934"/>
              <a:ext cx="1285200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Class ID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4810" y="2928934"/>
              <a:ext cx="12858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Message ID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500694" y="2928934"/>
              <a:ext cx="1000132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Länge des Datenfeldes</a:t>
              </a:r>
              <a:endParaRPr lang="de-DE" sz="120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00826" y="2928934"/>
              <a:ext cx="1285884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Datenfeld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786710" y="2928934"/>
              <a:ext cx="714380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CHK</a:t>
              </a:r>
              <a:endParaRPr lang="de-DE" dirty="0"/>
            </a:p>
          </p:txBody>
        </p:sp>
      </p:grpSp>
      <p:pic>
        <p:nvPicPr>
          <p:cNvPr id="17" name="Grafik 16" descr="herzdruckmassage_helferposi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3478236"/>
            <a:ext cx="1143008" cy="126378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426643"/>
            <a:ext cx="1085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3426643"/>
            <a:ext cx="1085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21"/>
          <p:cNvSpPr txBox="1"/>
          <p:nvPr/>
        </p:nvSpPr>
        <p:spPr>
          <a:xfrm>
            <a:off x="71406" y="297445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Bewusstlose Person erleidet Herzstillstand</a:t>
            </a:r>
            <a:endParaRPr lang="de-DE" sz="12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297386" y="2988470"/>
            <a:ext cx="4536566" cy="297658"/>
            <a:chOff x="2418516" y="4572008"/>
            <a:chExt cx="4536566" cy="357190"/>
          </a:xfrm>
        </p:grpSpPr>
        <p:sp>
          <p:nvSpPr>
            <p:cNvPr id="24" name="Rechteck 23"/>
            <p:cNvSpPr/>
            <p:nvPr/>
          </p:nvSpPr>
          <p:spPr>
            <a:xfrm>
              <a:off x="2418516" y="4572008"/>
              <a:ext cx="86618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0x4D 0x42</a:t>
              </a:r>
              <a:endParaRPr lang="de-DE" sz="12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286116" y="4572008"/>
              <a:ext cx="5616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0x14</a:t>
              </a:r>
              <a:endParaRPr lang="de-DE" sz="12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845587" y="4572008"/>
              <a:ext cx="5616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0x28</a:t>
              </a:r>
              <a:endParaRPr lang="de-DE" sz="12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405058" y="4572008"/>
              <a:ext cx="5616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0x0A</a:t>
              </a:r>
              <a:endParaRPr lang="de-DE" sz="12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4965289" y="4572008"/>
              <a:ext cx="5616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0x01</a:t>
              </a:r>
              <a:endParaRPr lang="de-DE" sz="120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5528011" y="4572008"/>
              <a:ext cx="5616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0x00</a:t>
              </a:r>
              <a:endParaRPr lang="de-DE" sz="120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087482" y="4572008"/>
              <a:ext cx="86760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0x47 0x24</a:t>
              </a:r>
              <a:endParaRPr lang="de-DE" sz="1200" dirty="0"/>
            </a:p>
          </p:txBody>
        </p:sp>
      </p:grpSp>
      <p:pic>
        <p:nvPicPr>
          <p:cNvPr id="1031" name="Picture 7" descr="C:\Users\Marco Bauer\AppData\Local\Microsoft\Windows\Temporary Internet Files\Content.IE5\D2OTX3GM\MCj0432617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6710" y="2823387"/>
            <a:ext cx="485658" cy="404715"/>
          </a:xfrm>
          <a:prstGeom prst="rect">
            <a:avLst/>
          </a:prstGeom>
          <a:noFill/>
        </p:spPr>
      </p:pic>
      <p:sp>
        <p:nvSpPr>
          <p:cNvPr id="35" name="Freihandform 34"/>
          <p:cNvSpPr/>
          <p:nvPr/>
        </p:nvSpPr>
        <p:spPr>
          <a:xfrm>
            <a:off x="703386" y="3595824"/>
            <a:ext cx="586153" cy="299047"/>
          </a:xfrm>
          <a:custGeom>
            <a:avLst/>
            <a:gdLst>
              <a:gd name="connsiteX0" fmla="*/ 0 w 586153"/>
              <a:gd name="connsiteY0" fmla="*/ 358856 h 358856"/>
              <a:gd name="connsiteX1" fmla="*/ 168030 w 586153"/>
              <a:gd name="connsiteY1" fmla="*/ 11072 h 358856"/>
              <a:gd name="connsiteX2" fmla="*/ 304800 w 586153"/>
              <a:gd name="connsiteY2" fmla="*/ 292425 h 358856"/>
              <a:gd name="connsiteX3" fmla="*/ 586153 w 586153"/>
              <a:gd name="connsiteY3" fmla="*/ 136118 h 35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153" h="358856">
                <a:moveTo>
                  <a:pt x="0" y="358856"/>
                </a:moveTo>
                <a:cubicBezTo>
                  <a:pt x="58615" y="190500"/>
                  <a:pt x="117230" y="22144"/>
                  <a:pt x="168030" y="11072"/>
                </a:cubicBezTo>
                <a:cubicBezTo>
                  <a:pt x="218830" y="0"/>
                  <a:pt x="235113" y="271584"/>
                  <a:pt x="304800" y="292425"/>
                </a:cubicBezTo>
                <a:cubicBezTo>
                  <a:pt x="374487" y="313266"/>
                  <a:pt x="533399" y="168682"/>
                  <a:pt x="586153" y="136118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7281082" y="3065312"/>
            <a:ext cx="702859" cy="362045"/>
          </a:xfrm>
          <a:custGeom>
            <a:avLst/>
            <a:gdLst>
              <a:gd name="connsiteX0" fmla="*/ 0 w 702859"/>
              <a:gd name="connsiteY0" fmla="*/ 434454 h 434454"/>
              <a:gd name="connsiteX1" fmla="*/ 81886 w 702859"/>
              <a:gd name="connsiteY1" fmla="*/ 25021 h 434454"/>
              <a:gd name="connsiteX2" fmla="*/ 402609 w 702859"/>
              <a:gd name="connsiteY2" fmla="*/ 284328 h 434454"/>
              <a:gd name="connsiteX3" fmla="*/ 702859 w 702859"/>
              <a:gd name="connsiteY3" fmla="*/ 93260 h 434454"/>
              <a:gd name="connsiteX4" fmla="*/ 702859 w 702859"/>
              <a:gd name="connsiteY4" fmla="*/ 93260 h 434454"/>
              <a:gd name="connsiteX5" fmla="*/ 702859 w 702859"/>
              <a:gd name="connsiteY5" fmla="*/ 93260 h 434454"/>
              <a:gd name="connsiteX6" fmla="*/ 702859 w 702859"/>
              <a:gd name="connsiteY6" fmla="*/ 93260 h 43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859" h="434454">
                <a:moveTo>
                  <a:pt x="0" y="434454"/>
                </a:moveTo>
                <a:cubicBezTo>
                  <a:pt x="7392" y="242248"/>
                  <a:pt x="14785" y="50042"/>
                  <a:pt x="81886" y="25021"/>
                </a:cubicBezTo>
                <a:cubicBezTo>
                  <a:pt x="148987" y="0"/>
                  <a:pt x="299114" y="272955"/>
                  <a:pt x="402609" y="284328"/>
                </a:cubicBezTo>
                <a:cubicBezTo>
                  <a:pt x="506104" y="295701"/>
                  <a:pt x="702859" y="93260"/>
                  <a:pt x="702859" y="93260"/>
                </a:cubicBezTo>
                <a:lnTo>
                  <a:pt x="702859" y="93260"/>
                </a:lnTo>
                <a:lnTo>
                  <a:pt x="702859" y="93260"/>
                </a:lnTo>
                <a:lnTo>
                  <a:pt x="702859" y="9326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>
            <a:off x="2366010" y="3539314"/>
            <a:ext cx="4420568" cy="9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eschweifte Klammer rechts 38"/>
          <p:cNvSpPr/>
          <p:nvPr/>
        </p:nvSpPr>
        <p:spPr>
          <a:xfrm rot="16200000" flipV="1">
            <a:off x="4731049" y="2313181"/>
            <a:ext cx="238127" cy="1112449"/>
          </a:xfrm>
          <a:prstGeom prst="rightBrace">
            <a:avLst>
              <a:gd name="adj1" fmla="val 4372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750840" y="2497157"/>
            <a:ext cx="2206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Typ der Nachricht: Herzstillstand</a:t>
            </a:r>
            <a:endParaRPr lang="de-DE" sz="1200" dirty="0"/>
          </a:p>
        </p:txBody>
      </p:sp>
      <p:sp>
        <p:nvSpPr>
          <p:cNvPr id="34" name="Pfeil nach rechts 33"/>
          <p:cNvSpPr/>
          <p:nvPr/>
        </p:nvSpPr>
        <p:spPr>
          <a:xfrm flipH="1">
            <a:off x="2357422" y="3691714"/>
            <a:ext cx="4420568" cy="95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698256" y="4051287"/>
            <a:ext cx="5659826" cy="297658"/>
            <a:chOff x="1571604" y="3714756"/>
            <a:chExt cx="5659826" cy="297658"/>
          </a:xfrm>
        </p:grpSpPr>
        <p:sp>
          <p:nvSpPr>
            <p:cNvPr id="41" name="Rechteck 40"/>
            <p:cNvSpPr/>
            <p:nvPr/>
          </p:nvSpPr>
          <p:spPr>
            <a:xfrm>
              <a:off x="1571604" y="3714756"/>
              <a:ext cx="866186" cy="29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0x4D 0x42</a:t>
              </a:r>
              <a:endParaRPr lang="de-DE" sz="120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2439204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0x28</a:t>
              </a:r>
              <a:endParaRPr lang="de-DE" sz="12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998675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0x14</a:t>
              </a:r>
              <a:endParaRPr lang="de-DE" sz="120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3558146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0x0C</a:t>
              </a:r>
              <a:endParaRPr lang="de-DE" sz="120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118377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0x01</a:t>
              </a:r>
              <a:endParaRPr lang="de-DE" sz="120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681099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0x02</a:t>
              </a:r>
              <a:endParaRPr lang="de-DE" sz="12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6363830" y="3714756"/>
              <a:ext cx="867600" cy="29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0x56 0xEB</a:t>
              </a:r>
              <a:endParaRPr lang="de-DE" sz="12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239340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0x0A</a:t>
              </a:r>
              <a:endParaRPr lang="de-DE" sz="120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5802024" y="3714756"/>
              <a:ext cx="561600" cy="29765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0x01</a:t>
              </a:r>
              <a:endParaRPr lang="de-DE" sz="1200" dirty="0"/>
            </a:p>
          </p:txBody>
        </p:sp>
      </p:grpSp>
      <p:sp>
        <p:nvSpPr>
          <p:cNvPr id="51" name="Geschweifte Klammer rechts 50"/>
          <p:cNvSpPr/>
          <p:nvPr/>
        </p:nvSpPr>
        <p:spPr>
          <a:xfrm rot="5400000">
            <a:off x="4122029" y="3920537"/>
            <a:ext cx="238127" cy="1112449"/>
          </a:xfrm>
          <a:prstGeom prst="rightBrace">
            <a:avLst>
              <a:gd name="adj1" fmla="val 4372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2857488" y="4652204"/>
            <a:ext cx="273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Typ der Nachricht: Bestätigungsnachricht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 animBg="1"/>
      <p:bldP spid="36" grpId="0" animBg="1"/>
      <p:bldP spid="38" grpId="0" animBg="1"/>
      <p:bldP spid="39" grpId="0" animBg="1"/>
      <p:bldP spid="40" grpId="0"/>
      <p:bldP spid="34" grpId="0" animBg="1"/>
      <p:bldP spid="51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Systemtest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5EA2-1997-45B5-B693-9494BD0186D8}" type="datetime1">
              <a:rPr lang="de-DE" smtClean="0"/>
              <a:pPr/>
              <a:t>09.06.2009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1C97-E991-4688-840A-D96C416D8D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Systemtest und Demonstration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6314" y="1893934"/>
            <a:ext cx="3857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Mit jeder fallenden Taktflanke wird beim I²C-Bus ein Datenbit übertragen.</a:t>
            </a:r>
            <a:endParaRPr lang="de-DE" sz="16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58020" y="1666868"/>
            <a:ext cx="3656790" cy="2360608"/>
            <a:chOff x="558020" y="2000241"/>
            <a:chExt cx="3656790" cy="2832729"/>
          </a:xfrm>
        </p:grpSpPr>
        <p:pic>
          <p:nvPicPr>
            <p:cNvPr id="7" name="Grafik 6" descr="driver-12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020" y="2000241"/>
              <a:ext cx="3656790" cy="2500330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1458405" y="4500571"/>
              <a:ext cx="1827167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12 Meter lange Busleitung</a:t>
              </a:r>
              <a:endParaRPr lang="de-DE" sz="1200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86315" y="2738438"/>
            <a:ext cx="3657143" cy="2367903"/>
            <a:chOff x="4786314" y="3286124"/>
            <a:chExt cx="3657143" cy="2841483"/>
          </a:xfrm>
        </p:grpSpPr>
        <p:pic>
          <p:nvPicPr>
            <p:cNvPr id="8" name="Grafik 7" descr="driver-260m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6314" y="3286124"/>
              <a:ext cx="3657143" cy="2500572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5662028" y="5795208"/>
              <a:ext cx="1905715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260 Meter lange Busleitung</a:t>
              </a:r>
              <a:endParaRPr lang="de-DE" sz="12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154750" y="1692663"/>
            <a:ext cx="426273" cy="230832"/>
            <a:chOff x="154749" y="2031193"/>
            <a:chExt cx="426273" cy="276998"/>
          </a:xfrm>
        </p:grpSpPr>
        <p:cxnSp>
          <p:nvCxnSpPr>
            <p:cNvPr id="19" name="Gerade Verbindung mit Pfeil 18"/>
            <p:cNvCxnSpPr/>
            <p:nvPr/>
          </p:nvCxnSpPr>
          <p:spPr>
            <a:xfrm>
              <a:off x="180940" y="2214554"/>
              <a:ext cx="400082" cy="9"/>
            </a:xfrm>
            <a:prstGeom prst="straightConnector1">
              <a:avLst/>
            </a:prstGeom>
            <a:ln w="12700">
              <a:solidFill>
                <a:srgbClr val="ADAA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154749" y="2031193"/>
              <a:ext cx="38664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ADAA00"/>
                  </a:solidFill>
                </a:rPr>
                <a:t>Takt</a:t>
              </a:r>
              <a:endParaRPr lang="de-DE" sz="900" dirty="0">
                <a:solidFill>
                  <a:srgbClr val="ADAA00"/>
                </a:solidFill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8955" y="2460755"/>
            <a:ext cx="500162" cy="230832"/>
            <a:chOff x="68955" y="2952901"/>
            <a:chExt cx="500162" cy="276998"/>
          </a:xfrm>
        </p:grpSpPr>
        <p:cxnSp>
          <p:nvCxnSpPr>
            <p:cNvPr id="21" name="Gerade Verbindung mit Pfeil 20"/>
            <p:cNvCxnSpPr/>
            <p:nvPr/>
          </p:nvCxnSpPr>
          <p:spPr>
            <a:xfrm>
              <a:off x="169035" y="3136262"/>
              <a:ext cx="400082" cy="9"/>
            </a:xfrm>
            <a:prstGeom prst="straightConnector1">
              <a:avLst/>
            </a:prstGeom>
            <a:ln w="12700">
              <a:solidFill>
                <a:srgbClr val="FF0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68955" y="2952901"/>
              <a:ext cx="466794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0080"/>
                  </a:solidFill>
                </a:rPr>
                <a:t>Daten</a:t>
              </a:r>
              <a:endParaRPr lang="de-DE" sz="900" dirty="0">
                <a:solidFill>
                  <a:srgbClr val="FF0080"/>
                </a:solidFill>
              </a:endParaRP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1285852" y="3065861"/>
            <a:ext cx="2587702" cy="369333"/>
            <a:chOff x="1285852" y="3679033"/>
            <a:chExt cx="2587702" cy="443199"/>
          </a:xfrm>
        </p:grpSpPr>
        <p:sp>
          <p:nvSpPr>
            <p:cNvPr id="25" name="Textfeld 24"/>
            <p:cNvSpPr txBox="1"/>
            <p:nvPr/>
          </p:nvSpPr>
          <p:spPr>
            <a:xfrm>
              <a:off x="1285852" y="367903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743055" y="3679034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200258" y="367903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657461" y="367903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114664" y="367903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571868" y="367903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5500694" y="4097545"/>
            <a:ext cx="2928958" cy="369340"/>
            <a:chOff x="5500694" y="4917048"/>
            <a:chExt cx="2928958" cy="443207"/>
          </a:xfrm>
        </p:grpSpPr>
        <p:sp>
          <p:nvSpPr>
            <p:cNvPr id="31" name="Textfeld 30"/>
            <p:cNvSpPr txBox="1"/>
            <p:nvPr/>
          </p:nvSpPr>
          <p:spPr>
            <a:xfrm>
              <a:off x="5500694" y="4917056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026148" y="4917057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551602" y="4917055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077056" y="4917053"/>
              <a:ext cx="30168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602510" y="4917048"/>
              <a:ext cx="301686" cy="44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de-DE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127966" y="4917050"/>
              <a:ext cx="301686" cy="44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de-DE" b="1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187744" y="1648015"/>
            <a:ext cx="2737025" cy="156769"/>
            <a:chOff x="1187743" y="1977617"/>
            <a:chExt cx="2737025" cy="188123"/>
          </a:xfrm>
        </p:grpSpPr>
        <p:sp>
          <p:nvSpPr>
            <p:cNvPr id="39" name="Pfeil nach unten 38"/>
            <p:cNvSpPr/>
            <p:nvPr/>
          </p:nvSpPr>
          <p:spPr>
            <a:xfrm>
              <a:off x="1187743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unten 39"/>
            <p:cNvSpPr/>
            <p:nvPr/>
          </p:nvSpPr>
          <p:spPr>
            <a:xfrm>
              <a:off x="1628756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unten 40"/>
            <p:cNvSpPr/>
            <p:nvPr/>
          </p:nvSpPr>
          <p:spPr>
            <a:xfrm>
              <a:off x="2078813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unten 41"/>
            <p:cNvSpPr/>
            <p:nvPr/>
          </p:nvSpPr>
          <p:spPr>
            <a:xfrm>
              <a:off x="2531251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unten 42"/>
            <p:cNvSpPr/>
            <p:nvPr/>
          </p:nvSpPr>
          <p:spPr>
            <a:xfrm>
              <a:off x="2976546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Pfeil nach unten 43"/>
            <p:cNvSpPr/>
            <p:nvPr/>
          </p:nvSpPr>
          <p:spPr>
            <a:xfrm>
              <a:off x="3428992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Pfeil nach unten 44"/>
            <p:cNvSpPr/>
            <p:nvPr/>
          </p:nvSpPr>
          <p:spPr>
            <a:xfrm>
              <a:off x="3879049" y="1977617"/>
              <a:ext cx="45719" cy="18812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571472" y="4107665"/>
            <a:ext cx="385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Große Buslängen führen zu einer hohen kapazitiven Last auf dem Bus. Die </a:t>
            </a:r>
            <a:r>
              <a:rPr lang="de-DE" sz="1600" dirty="0" err="1" smtClean="0"/>
              <a:t>Anstiegszeit</a:t>
            </a:r>
            <a:r>
              <a:rPr lang="de-DE" sz="1600" dirty="0" smtClean="0"/>
              <a:t> der ansteigenden Flanke erhöht sich.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Bildschirmpräsentation (16:10)</PresentationFormat>
  <Paragraphs>146</Paragraphs>
  <Slides>13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Konzeption und Entwicklung eines intelligenten, mobilen medizinischen Ad-hoc Netzwerks zur Überwachung von Personen bei Massenanfällen von Verletzten (MANV)</vt:lpstr>
      <vt:lpstr>Agenda</vt:lpstr>
      <vt:lpstr>Motivation</vt:lpstr>
      <vt:lpstr>Stand der Technik</vt:lpstr>
      <vt:lpstr>Folie 5</vt:lpstr>
      <vt:lpstr>Systemüberblick</vt:lpstr>
      <vt:lpstr>Überblick: Kommunikationsprotokoll</vt:lpstr>
      <vt:lpstr>Beispiel: Kommunikationsprotokoll</vt:lpstr>
      <vt:lpstr>Systemtest</vt:lpstr>
      <vt:lpstr>Vorführung mit Demonstrator</vt:lpstr>
      <vt:lpstr>Vergleich mit dem Stand der Technik</vt:lpstr>
      <vt:lpstr>Ausblick</vt:lpstr>
      <vt:lpstr>Fragen…?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stormowl</dc:creator>
  <cp:lastModifiedBy>Marco Bauer</cp:lastModifiedBy>
  <cp:revision>206</cp:revision>
  <dcterms:created xsi:type="dcterms:W3CDTF">2008-11-02T13:15:58Z</dcterms:created>
  <dcterms:modified xsi:type="dcterms:W3CDTF">2009-06-09T10:59:28Z</dcterms:modified>
</cp:coreProperties>
</file>