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4"/>
  </p:notesMasterIdLst>
  <p:handoutMasterIdLst>
    <p:handoutMasterId r:id="rId15"/>
  </p:handoutMasterIdLst>
  <p:sldIdLst>
    <p:sldId id="256" r:id="rId5"/>
    <p:sldId id="261" r:id="rId6"/>
    <p:sldId id="259" r:id="rId7"/>
    <p:sldId id="262" r:id="rId8"/>
    <p:sldId id="263" r:id="rId9"/>
    <p:sldId id="264" r:id="rId10"/>
    <p:sldId id="265" r:id="rId11"/>
    <p:sldId id="266"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ZA" dirty="0"/>
            <a:t>Role</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Technologies</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Learned</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ZA" sz="3600" kern="1200" dirty="0"/>
            <a:t>Role</a:t>
          </a:r>
          <a:endParaRPr lang="en-US" sz="3600" kern="1200" dirty="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Technologies</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Learned</a:t>
          </a:r>
        </a:p>
      </dsp:txBody>
      <dsp:txXfrm>
        <a:off x="7628474" y="274626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12/11/2020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46051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12/10/2020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12/10/2020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12/10/2020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12/10/2020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12/10/2020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knexjs.org/#Schema" TargetMode="External"/><Relationship Id="rId3" Type="http://schemas.openxmlformats.org/officeDocument/2006/relationships/hyperlink" Target="https://youtu.be/19Av0Lxml-I?t=521" TargetMode="External"/><Relationship Id="rId7" Type="http://schemas.openxmlformats.org/officeDocument/2006/relationships/hyperlink" Target="http://knexjs.org/#Builder" TargetMode="External"/><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hyperlink" Target="http://knexjs.org/#Interfaces-Streams" TargetMode="External"/><Relationship Id="rId5" Type="http://schemas.openxmlformats.org/officeDocument/2006/relationships/hyperlink" Target="http://knexjs.org/#Interfaces-Promises" TargetMode="External"/><Relationship Id="rId10" Type="http://schemas.openxmlformats.org/officeDocument/2006/relationships/hyperlink" Target="http://knexjs.org/#Installation-pooling" TargetMode="External"/><Relationship Id="rId4" Type="http://schemas.openxmlformats.org/officeDocument/2006/relationships/hyperlink" Target="http://knexjs.org/#Interfaces-Callbacks" TargetMode="External"/><Relationship Id="rId9" Type="http://schemas.openxmlformats.org/officeDocument/2006/relationships/hyperlink" Target="http://knexjs.org/#Transaction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Portfolio integration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INFT4000 (Neo lee, w0435748)</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Portfolio integration</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331075910"/>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500" y="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Role</a:t>
            </a:r>
          </a:p>
        </p:txBody>
      </p:sp>
      <p:sp>
        <p:nvSpPr>
          <p:cNvPr id="12" name="Subtitle 2">
            <a:extLst>
              <a:ext uri="{FF2B5EF4-FFF2-40B4-BE49-F238E27FC236}">
                <a16:creationId xmlns:a16="http://schemas.microsoft.com/office/drawing/2014/main" id="{D5804454-52F4-4E51-ADE9-9DD4A036DCCE}"/>
              </a:ext>
            </a:extLst>
          </p:cNvPr>
          <p:cNvSpPr txBox="1">
            <a:spLocks/>
          </p:cNvSpPr>
          <p:nvPr/>
        </p:nvSpPr>
        <p:spPr>
          <a:xfrm>
            <a:off x="1235663" y="2194697"/>
            <a:ext cx="6012333" cy="262900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bg2"/>
                </a:solidFill>
              </a:rPr>
              <a:t>I started the project because I would like to help to organize the reconciliation for a pre-primary teacher.</a:t>
            </a:r>
          </a:p>
          <a:p>
            <a:r>
              <a:rPr lang="en-US" dirty="0">
                <a:solidFill>
                  <a:schemeClr val="bg2"/>
                </a:solidFill>
              </a:rPr>
              <a:t>I made the portfolio for the project and I implement, test, debug and finish this project.</a:t>
            </a:r>
          </a:p>
        </p:txBody>
      </p:sp>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D6042057-146D-4C5C-9E66-9CD6D8A40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descr="Digital Numbers">
            <a:extLst>
              <a:ext uri="{FF2B5EF4-FFF2-40B4-BE49-F238E27FC236}">
                <a16:creationId xmlns:a16="http://schemas.microsoft.com/office/drawing/2014/main" id="{4488C1D5-F02B-461F-A552-184CE8E92D4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6618" b="9113"/>
          <a:stretch/>
        </p:blipFill>
        <p:spPr>
          <a:xfrm>
            <a:off x="20" y="10"/>
            <a:ext cx="12191980" cy="6857990"/>
          </a:xfrm>
          <a:prstGeom prst="rect">
            <a:avLst/>
          </a:prstGeom>
        </p:spPr>
      </p:pic>
      <p:grpSp>
        <p:nvGrpSpPr>
          <p:cNvPr id="37" name="Group 36">
            <a:extLst>
              <a:ext uri="{FF2B5EF4-FFF2-40B4-BE49-F238E27FC236}">
                <a16:creationId xmlns:a16="http://schemas.microsoft.com/office/drawing/2014/main" id="{6B14832B-2D5A-461D-AD66-7F7ABC303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3643"/>
            <a:ext cx="11307400" cy="5938689"/>
            <a:chOff x="438067" y="453643"/>
            <a:chExt cx="11307400" cy="5938689"/>
          </a:xfrm>
        </p:grpSpPr>
        <p:sp>
          <p:nvSpPr>
            <p:cNvPr id="38" name="Rectangle 37">
              <a:extLst>
                <a:ext uri="{FF2B5EF4-FFF2-40B4-BE49-F238E27FC236}">
                  <a16:creationId xmlns:a16="http://schemas.microsoft.com/office/drawing/2014/main" id="{92294387-CA33-409B-8E85-6CF823B54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11305200"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0BD22D6-8156-4BE4-8990-1A7612D4F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E3951A02-F802-4E54-B083-7BE079C94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8DCA353A-1C61-468C-9643-86730A2B8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le 1">
            <a:extLst>
              <a:ext uri="{FF2B5EF4-FFF2-40B4-BE49-F238E27FC236}">
                <a16:creationId xmlns:a16="http://schemas.microsoft.com/office/drawing/2014/main" id="{CB6EFFDB-D956-40F5-9381-81F6BB2203F0}"/>
              </a:ext>
            </a:extLst>
          </p:cNvPr>
          <p:cNvSpPr txBox="1">
            <a:spLocks/>
          </p:cNvSpPr>
          <p:nvPr/>
        </p:nvSpPr>
        <p:spPr>
          <a:xfrm>
            <a:off x="584199" y="1006956"/>
            <a:ext cx="11015133" cy="137217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dirty="0"/>
              <a:t>Technology (BOOTSTRAP)</a:t>
            </a:r>
          </a:p>
        </p:txBody>
      </p:sp>
      <p:sp>
        <p:nvSpPr>
          <p:cNvPr id="4" name="Subtitle 2">
            <a:extLst>
              <a:ext uri="{FF2B5EF4-FFF2-40B4-BE49-F238E27FC236}">
                <a16:creationId xmlns:a16="http://schemas.microsoft.com/office/drawing/2014/main" id="{DC2F5F11-2689-484E-B419-CCFBE01B048A}"/>
              </a:ext>
            </a:extLst>
          </p:cNvPr>
          <p:cNvSpPr txBox="1">
            <a:spLocks/>
          </p:cNvSpPr>
          <p:nvPr/>
        </p:nvSpPr>
        <p:spPr>
          <a:xfrm>
            <a:off x="581192" y="2438399"/>
            <a:ext cx="11018141" cy="35644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bg1"/>
                </a:solidFill>
              </a:rPr>
              <a:t>Definition</a:t>
            </a:r>
          </a:p>
          <a:p>
            <a:pPr marL="324000" lvl="1" indent="0">
              <a:buNone/>
            </a:pPr>
            <a:r>
              <a:rPr lang="en-US" dirty="0">
                <a:solidFill>
                  <a:schemeClr val="bg1"/>
                </a:solidFill>
              </a:rPr>
              <a:t>“</a:t>
            </a:r>
            <a:r>
              <a:rPr lang="en-US" b="1" i="0" dirty="0">
                <a:solidFill>
                  <a:schemeClr val="bg1"/>
                </a:solidFill>
                <a:effectLst/>
                <a:latin typeface="Verdana" panose="020B0604030504040204" pitchFamily="34" charset="0"/>
              </a:rPr>
              <a:t>Bootstrap</a:t>
            </a:r>
            <a:r>
              <a:rPr lang="en-US" b="0" i="0" dirty="0">
                <a:solidFill>
                  <a:schemeClr val="bg1"/>
                </a:solidFill>
                <a:effectLst/>
                <a:latin typeface="Verdana" panose="020B0604030504040204" pitchFamily="34" charset="0"/>
              </a:rPr>
              <a:t> is the most popular </a:t>
            </a:r>
            <a:r>
              <a:rPr lang="en-US" b="1" i="0" dirty="0">
                <a:solidFill>
                  <a:schemeClr val="bg1"/>
                </a:solidFill>
                <a:effectLst/>
                <a:latin typeface="Verdana" panose="020B0604030504040204" pitchFamily="34" charset="0"/>
              </a:rPr>
              <a:t>CSS Framework</a:t>
            </a:r>
            <a:r>
              <a:rPr lang="en-US" b="0" i="0" dirty="0">
                <a:solidFill>
                  <a:schemeClr val="bg1"/>
                </a:solidFill>
                <a:effectLst/>
                <a:latin typeface="Verdana" panose="020B0604030504040204" pitchFamily="34" charset="0"/>
              </a:rPr>
              <a:t> for developing responsive and mobile-first websites.</a:t>
            </a:r>
            <a:r>
              <a:rPr lang="en-US" dirty="0">
                <a:solidFill>
                  <a:schemeClr val="bg1"/>
                </a:solidFill>
              </a:rPr>
              <a:t>”</a:t>
            </a:r>
          </a:p>
          <a:p>
            <a:r>
              <a:rPr lang="en-US" dirty="0">
                <a:solidFill>
                  <a:schemeClr val="bg1"/>
                </a:solidFill>
              </a:rPr>
              <a:t>How to use</a:t>
            </a:r>
          </a:p>
          <a:p>
            <a:pPr marL="324000" lvl="1" indent="0">
              <a:buNone/>
            </a:pPr>
            <a:r>
              <a:rPr lang="en-US" dirty="0">
                <a:solidFill>
                  <a:schemeClr val="bg1"/>
                </a:solidFill>
              </a:rPr>
              <a:t>A renderer in the electron is working on the browser engine. It means that the electron app needs to use the html and the CSS, and the bootstrap is helping to make a more attractive app.</a:t>
            </a:r>
          </a:p>
        </p:txBody>
      </p:sp>
      <p:sp>
        <p:nvSpPr>
          <p:cNvPr id="5" name="TextBox 4">
            <a:extLst>
              <a:ext uri="{FF2B5EF4-FFF2-40B4-BE49-F238E27FC236}">
                <a16:creationId xmlns:a16="http://schemas.microsoft.com/office/drawing/2014/main" id="{A9C731D2-5DB7-4809-8432-F5FD316206F5}"/>
              </a:ext>
            </a:extLst>
          </p:cNvPr>
          <p:cNvSpPr txBox="1"/>
          <p:nvPr/>
        </p:nvSpPr>
        <p:spPr>
          <a:xfrm>
            <a:off x="438067" y="6400800"/>
            <a:ext cx="6318846" cy="369332"/>
          </a:xfrm>
          <a:prstGeom prst="rect">
            <a:avLst/>
          </a:prstGeom>
          <a:noFill/>
        </p:spPr>
        <p:txBody>
          <a:bodyPr wrap="none" rtlCol="0">
            <a:spAutoFit/>
          </a:bodyPr>
          <a:lstStyle/>
          <a:p>
            <a:r>
              <a:rPr lang="en-US" dirty="0"/>
              <a:t>Source:  https://www.w3schools.com/whatis/whatis_bootstrap.asp</a:t>
            </a:r>
            <a:endParaRPr lang="en-CA" dirty="0"/>
          </a:p>
        </p:txBody>
      </p:sp>
    </p:spTree>
    <p:extLst>
      <p:ext uri="{BB962C8B-B14F-4D97-AF65-F5344CB8AC3E}">
        <p14:creationId xmlns:p14="http://schemas.microsoft.com/office/powerpoint/2010/main" val="371638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D6042057-146D-4C5C-9E66-9CD6D8A40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descr="Digital Numbers">
            <a:extLst>
              <a:ext uri="{FF2B5EF4-FFF2-40B4-BE49-F238E27FC236}">
                <a16:creationId xmlns:a16="http://schemas.microsoft.com/office/drawing/2014/main" id="{D202A0C0-9F22-49A9-A693-D2222D840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6618" b="9113"/>
          <a:stretch/>
        </p:blipFill>
        <p:spPr>
          <a:xfrm>
            <a:off x="20" y="10"/>
            <a:ext cx="12191980" cy="6857990"/>
          </a:xfrm>
          <a:prstGeom prst="rect">
            <a:avLst/>
          </a:prstGeom>
        </p:spPr>
      </p:pic>
      <p:grpSp>
        <p:nvGrpSpPr>
          <p:cNvPr id="19" name="Group 18">
            <a:extLst>
              <a:ext uri="{FF2B5EF4-FFF2-40B4-BE49-F238E27FC236}">
                <a16:creationId xmlns:a16="http://schemas.microsoft.com/office/drawing/2014/main" id="{6B14832B-2D5A-461D-AD66-7F7ABC303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3643"/>
            <a:ext cx="11307400" cy="5938689"/>
            <a:chOff x="438067" y="453643"/>
            <a:chExt cx="11307400" cy="5938689"/>
          </a:xfrm>
        </p:grpSpPr>
        <p:sp>
          <p:nvSpPr>
            <p:cNvPr id="20" name="Rectangle 19">
              <a:extLst>
                <a:ext uri="{FF2B5EF4-FFF2-40B4-BE49-F238E27FC236}">
                  <a16:creationId xmlns:a16="http://schemas.microsoft.com/office/drawing/2014/main" id="{92294387-CA33-409B-8E85-6CF823B54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11305200"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0BD22D6-8156-4BE4-8990-1A7612D4F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3951A02-F802-4E54-B083-7BE079C94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DCA353A-1C61-468C-9643-86730A2B8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grpSp>
      <p:sp>
        <p:nvSpPr>
          <p:cNvPr id="18" name="Title 1">
            <a:extLst>
              <a:ext uri="{FF2B5EF4-FFF2-40B4-BE49-F238E27FC236}">
                <a16:creationId xmlns:a16="http://schemas.microsoft.com/office/drawing/2014/main" id="{E3944661-25A3-4C39-A0D7-EF0C3E97ABB4}"/>
              </a:ext>
            </a:extLst>
          </p:cNvPr>
          <p:cNvSpPr txBox="1">
            <a:spLocks/>
          </p:cNvSpPr>
          <p:nvPr/>
        </p:nvSpPr>
        <p:spPr>
          <a:xfrm>
            <a:off x="584199" y="1006956"/>
            <a:ext cx="11015133" cy="137217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dirty="0"/>
              <a:t>Technology (</a:t>
            </a:r>
            <a:r>
              <a:rPr lang="en-US" dirty="0" err="1"/>
              <a:t>JQuery</a:t>
            </a:r>
            <a:r>
              <a:rPr lang="en-US" dirty="0"/>
              <a:t>)</a:t>
            </a:r>
          </a:p>
        </p:txBody>
      </p:sp>
      <p:sp>
        <p:nvSpPr>
          <p:cNvPr id="24" name="Subtitle 2">
            <a:extLst>
              <a:ext uri="{FF2B5EF4-FFF2-40B4-BE49-F238E27FC236}">
                <a16:creationId xmlns:a16="http://schemas.microsoft.com/office/drawing/2014/main" id="{C5146B95-C2CB-443C-9AD4-1E587EB23865}"/>
              </a:ext>
            </a:extLst>
          </p:cNvPr>
          <p:cNvSpPr txBox="1">
            <a:spLocks/>
          </p:cNvSpPr>
          <p:nvPr/>
        </p:nvSpPr>
        <p:spPr>
          <a:xfrm>
            <a:off x="581192" y="2438399"/>
            <a:ext cx="11018141" cy="35644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bg1"/>
                </a:solidFill>
              </a:rPr>
              <a:t>Definition</a:t>
            </a:r>
          </a:p>
          <a:p>
            <a:pPr marL="324000" lvl="1" indent="0">
              <a:buNone/>
            </a:pPr>
            <a:r>
              <a:rPr lang="en-US" dirty="0">
                <a:solidFill>
                  <a:schemeClr val="bg1"/>
                </a:solidFill>
              </a:rPr>
              <a:t>“</a:t>
            </a:r>
            <a:r>
              <a:rPr lang="en-US" b="1" dirty="0">
                <a:solidFill>
                  <a:schemeClr val="bg1"/>
                </a:solidFill>
              </a:rPr>
              <a:t>jQuery</a:t>
            </a:r>
            <a:r>
              <a:rPr lang="en-US" dirty="0">
                <a:solidFill>
                  <a:schemeClr val="bg1"/>
                </a:solidFill>
              </a:rPr>
              <a:t> is a fast, small, and feature-rich JavaScript library. It makes things like HTML document traversal and manipulation, event handling, animation, and Ajax much simpler with an easy-to-use API that works across a multitude of browsers. With a combination of versatility and extensibility, jQuery has changed the way that millions of people write JavaScript.”</a:t>
            </a:r>
          </a:p>
          <a:p>
            <a:r>
              <a:rPr lang="en-US" dirty="0">
                <a:solidFill>
                  <a:schemeClr val="bg1"/>
                </a:solidFill>
              </a:rPr>
              <a:t>How to use</a:t>
            </a:r>
          </a:p>
          <a:p>
            <a:pPr marL="324000" lvl="1" indent="0">
              <a:buNone/>
            </a:pPr>
            <a:r>
              <a:rPr lang="en-US" dirty="0">
                <a:solidFill>
                  <a:schemeClr val="bg1"/>
                </a:solidFill>
              </a:rPr>
              <a:t>When I try to use the HTML DOM for dynamic features in the pages, I realized the pure </a:t>
            </a:r>
            <a:r>
              <a:rPr lang="en-US" dirty="0" err="1">
                <a:solidFill>
                  <a:schemeClr val="bg1"/>
                </a:solidFill>
              </a:rPr>
              <a:t>javascript</a:t>
            </a:r>
            <a:r>
              <a:rPr lang="en-US" dirty="0">
                <a:solidFill>
                  <a:schemeClr val="bg1"/>
                </a:solidFill>
              </a:rPr>
              <a:t> is a little bit tough for it and I applied the jQuery for this project. It is not easy to use it; however, it is very useful library with many third libraries.</a:t>
            </a:r>
          </a:p>
        </p:txBody>
      </p:sp>
      <p:sp>
        <p:nvSpPr>
          <p:cNvPr id="25" name="TextBox 24">
            <a:extLst>
              <a:ext uri="{FF2B5EF4-FFF2-40B4-BE49-F238E27FC236}">
                <a16:creationId xmlns:a16="http://schemas.microsoft.com/office/drawing/2014/main" id="{DF52F359-EC2C-435A-BDE9-5B4C9108B2F8}"/>
              </a:ext>
            </a:extLst>
          </p:cNvPr>
          <p:cNvSpPr txBox="1"/>
          <p:nvPr/>
        </p:nvSpPr>
        <p:spPr>
          <a:xfrm>
            <a:off x="438067" y="6400800"/>
            <a:ext cx="2733056" cy="369332"/>
          </a:xfrm>
          <a:prstGeom prst="rect">
            <a:avLst/>
          </a:prstGeom>
          <a:noFill/>
        </p:spPr>
        <p:txBody>
          <a:bodyPr wrap="none" rtlCol="0">
            <a:spAutoFit/>
          </a:bodyPr>
          <a:lstStyle/>
          <a:p>
            <a:r>
              <a:rPr lang="en-US" dirty="0"/>
              <a:t>Source:  https://jquery.com/</a:t>
            </a:r>
            <a:endParaRPr lang="en-CA" dirty="0"/>
          </a:p>
        </p:txBody>
      </p:sp>
    </p:spTree>
    <p:extLst>
      <p:ext uri="{BB962C8B-B14F-4D97-AF65-F5344CB8AC3E}">
        <p14:creationId xmlns:p14="http://schemas.microsoft.com/office/powerpoint/2010/main" val="144464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D6042057-146D-4C5C-9E66-9CD6D8A40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descr="Digital Numbers">
            <a:extLst>
              <a:ext uri="{FF2B5EF4-FFF2-40B4-BE49-F238E27FC236}">
                <a16:creationId xmlns:a16="http://schemas.microsoft.com/office/drawing/2014/main" id="{ACA12DF9-DDD1-43D8-80B4-6E4B85812C2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6618" b="9113"/>
          <a:stretch/>
        </p:blipFill>
        <p:spPr>
          <a:xfrm>
            <a:off x="20" y="10"/>
            <a:ext cx="12191980" cy="6857990"/>
          </a:xfrm>
          <a:prstGeom prst="rect">
            <a:avLst/>
          </a:prstGeom>
        </p:spPr>
      </p:pic>
      <p:grpSp>
        <p:nvGrpSpPr>
          <p:cNvPr id="19" name="Group 18">
            <a:extLst>
              <a:ext uri="{FF2B5EF4-FFF2-40B4-BE49-F238E27FC236}">
                <a16:creationId xmlns:a16="http://schemas.microsoft.com/office/drawing/2014/main" id="{6B14832B-2D5A-461D-AD66-7F7ABC303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3643"/>
            <a:ext cx="11307400" cy="5938689"/>
            <a:chOff x="438067" y="453643"/>
            <a:chExt cx="11307400" cy="5938689"/>
          </a:xfrm>
        </p:grpSpPr>
        <p:sp>
          <p:nvSpPr>
            <p:cNvPr id="20" name="Rectangle 19">
              <a:extLst>
                <a:ext uri="{FF2B5EF4-FFF2-40B4-BE49-F238E27FC236}">
                  <a16:creationId xmlns:a16="http://schemas.microsoft.com/office/drawing/2014/main" id="{92294387-CA33-409B-8E85-6CF823B54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11305200"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0BD22D6-8156-4BE4-8990-1A7612D4F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3951A02-F802-4E54-B083-7BE079C94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DCA353A-1C61-468C-9643-86730A2B8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grpSp>
      <p:sp>
        <p:nvSpPr>
          <p:cNvPr id="18" name="Title 1">
            <a:extLst>
              <a:ext uri="{FF2B5EF4-FFF2-40B4-BE49-F238E27FC236}">
                <a16:creationId xmlns:a16="http://schemas.microsoft.com/office/drawing/2014/main" id="{A6D22719-1CD1-4046-BD1B-ADA4560D8865}"/>
              </a:ext>
            </a:extLst>
          </p:cNvPr>
          <p:cNvSpPr txBox="1">
            <a:spLocks/>
          </p:cNvSpPr>
          <p:nvPr/>
        </p:nvSpPr>
        <p:spPr>
          <a:xfrm>
            <a:off x="584199" y="1006956"/>
            <a:ext cx="11015133" cy="137217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dirty="0"/>
              <a:t>Technology (</a:t>
            </a:r>
            <a:r>
              <a:rPr lang="en-US" dirty="0" err="1"/>
              <a:t>knex</a:t>
            </a:r>
            <a:r>
              <a:rPr lang="en-US" dirty="0"/>
              <a:t> with </a:t>
            </a:r>
            <a:r>
              <a:rPr lang="en-US" dirty="0" err="1"/>
              <a:t>sqlite</a:t>
            </a:r>
            <a:r>
              <a:rPr lang="en-US" dirty="0"/>
              <a:t>)</a:t>
            </a:r>
          </a:p>
        </p:txBody>
      </p:sp>
      <p:sp>
        <p:nvSpPr>
          <p:cNvPr id="24" name="Subtitle 2">
            <a:extLst>
              <a:ext uri="{FF2B5EF4-FFF2-40B4-BE49-F238E27FC236}">
                <a16:creationId xmlns:a16="http://schemas.microsoft.com/office/drawing/2014/main" id="{350B9D75-D3B2-4AFC-9F92-2A3060E15CDA}"/>
              </a:ext>
            </a:extLst>
          </p:cNvPr>
          <p:cNvSpPr txBox="1">
            <a:spLocks/>
          </p:cNvSpPr>
          <p:nvPr/>
        </p:nvSpPr>
        <p:spPr>
          <a:xfrm>
            <a:off x="581192" y="2438399"/>
            <a:ext cx="11018141" cy="35644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bg1"/>
                </a:solidFill>
              </a:rPr>
              <a:t>Definition</a:t>
            </a:r>
          </a:p>
          <a:p>
            <a:pPr marL="324000" lvl="1" indent="0">
              <a:buNone/>
            </a:pPr>
            <a:r>
              <a:rPr lang="en-US" dirty="0">
                <a:solidFill>
                  <a:schemeClr val="bg1"/>
                </a:solidFill>
              </a:rPr>
              <a:t>“</a:t>
            </a:r>
            <a:r>
              <a:rPr lang="en-US" b="1" i="0" dirty="0">
                <a:solidFill>
                  <a:schemeClr val="bg1"/>
                </a:solidFill>
                <a:effectLst/>
                <a:latin typeface="Helvetica Neue"/>
              </a:rPr>
              <a:t>Knex.js</a:t>
            </a:r>
            <a:r>
              <a:rPr lang="en-US" b="0" i="0" dirty="0">
                <a:solidFill>
                  <a:schemeClr val="bg1"/>
                </a:solidFill>
                <a:effectLst/>
                <a:latin typeface="Helvetica Neue"/>
              </a:rPr>
              <a:t> (pronounced </a:t>
            </a:r>
            <a:r>
              <a:rPr lang="en-US" b="0" i="0" dirty="0">
                <a:solidFill>
                  <a:srgbClr val="828282"/>
                </a:solidFill>
                <a:effectLst/>
                <a:latin typeface="Helvetica Neue"/>
                <a:hlinkClick r:id="rId3">
                  <a:extLst>
                    <a:ext uri="{A12FA001-AC4F-418D-AE19-62706E023703}">
                      <ahyp:hlinkClr xmlns:ahyp="http://schemas.microsoft.com/office/drawing/2018/hyperlinkcolor" val="tx"/>
                    </a:ext>
                  </a:extLst>
                </a:hlinkClick>
              </a:rPr>
              <a:t>/</a:t>
            </a:r>
            <a:r>
              <a:rPr lang="en-US" b="0" i="0" dirty="0" err="1">
                <a:solidFill>
                  <a:srgbClr val="828282"/>
                </a:solidFill>
                <a:effectLst/>
                <a:latin typeface="Helvetica Neue"/>
                <a:hlinkClick r:id="rId3">
                  <a:extLst>
                    <a:ext uri="{A12FA001-AC4F-418D-AE19-62706E023703}">
                      <ahyp:hlinkClr xmlns:ahyp="http://schemas.microsoft.com/office/drawing/2018/hyperlinkcolor" val="tx"/>
                    </a:ext>
                  </a:extLst>
                </a:hlinkClick>
              </a:rPr>
              <a:t>kəˈnɛks</a:t>
            </a:r>
            <a:r>
              <a:rPr lang="en-US" b="0" i="0" dirty="0">
                <a:solidFill>
                  <a:schemeClr val="bg1"/>
                </a:solidFill>
                <a:effectLst/>
                <a:latin typeface="Helvetica Neue"/>
                <a:hlinkClick r:id="rId3">
                  <a:extLst>
                    <a:ext uri="{A12FA001-AC4F-418D-AE19-62706E023703}">
                      <ahyp:hlinkClr xmlns:ahyp="http://schemas.microsoft.com/office/drawing/2018/hyperlinkcolor" val="tx"/>
                    </a:ext>
                  </a:extLst>
                </a:hlinkClick>
              </a:rPr>
              <a:t>/</a:t>
            </a:r>
            <a:r>
              <a:rPr lang="en-US" b="0" i="0" dirty="0">
                <a:solidFill>
                  <a:schemeClr val="bg1"/>
                </a:solidFill>
                <a:effectLst/>
                <a:latin typeface="Helvetica Neue"/>
              </a:rPr>
              <a:t>) is a "batteries included" SQL query builder for </a:t>
            </a:r>
            <a:r>
              <a:rPr lang="en-US" b="1" i="0" dirty="0">
                <a:solidFill>
                  <a:schemeClr val="bg1"/>
                </a:solidFill>
                <a:effectLst/>
                <a:latin typeface="Helvetica Neue"/>
              </a:rPr>
              <a:t>Postgres</a:t>
            </a:r>
            <a:r>
              <a:rPr lang="en-US" b="0" i="0" dirty="0">
                <a:solidFill>
                  <a:schemeClr val="bg1"/>
                </a:solidFill>
                <a:effectLst/>
                <a:latin typeface="Helvetica Neue"/>
              </a:rPr>
              <a:t>, </a:t>
            </a:r>
            <a:r>
              <a:rPr lang="en-US" b="1" i="0" dirty="0">
                <a:solidFill>
                  <a:schemeClr val="bg1"/>
                </a:solidFill>
                <a:effectLst/>
                <a:latin typeface="Helvetica Neue"/>
              </a:rPr>
              <a:t>MSSQL</a:t>
            </a:r>
            <a:r>
              <a:rPr lang="en-US" b="0" i="0" dirty="0">
                <a:solidFill>
                  <a:schemeClr val="bg1"/>
                </a:solidFill>
                <a:effectLst/>
                <a:latin typeface="Helvetica Neue"/>
              </a:rPr>
              <a:t>, </a:t>
            </a:r>
            <a:r>
              <a:rPr lang="en-US" b="1" i="0" dirty="0">
                <a:solidFill>
                  <a:schemeClr val="bg1"/>
                </a:solidFill>
                <a:effectLst/>
                <a:latin typeface="Helvetica Neue"/>
              </a:rPr>
              <a:t>MySQL</a:t>
            </a:r>
            <a:r>
              <a:rPr lang="en-US" b="0" i="0" dirty="0">
                <a:solidFill>
                  <a:schemeClr val="bg1"/>
                </a:solidFill>
                <a:effectLst/>
                <a:latin typeface="Helvetica Neue"/>
              </a:rPr>
              <a:t>, </a:t>
            </a:r>
            <a:r>
              <a:rPr lang="en-US" b="1" i="0" dirty="0">
                <a:solidFill>
                  <a:schemeClr val="bg1"/>
                </a:solidFill>
                <a:effectLst/>
                <a:latin typeface="Helvetica Neue"/>
              </a:rPr>
              <a:t>MariaDB</a:t>
            </a:r>
            <a:r>
              <a:rPr lang="en-US" b="0" i="0" dirty="0">
                <a:solidFill>
                  <a:schemeClr val="bg1"/>
                </a:solidFill>
                <a:effectLst/>
                <a:latin typeface="Helvetica Neue"/>
              </a:rPr>
              <a:t>, </a:t>
            </a:r>
            <a:r>
              <a:rPr lang="en-US" b="1" i="0" dirty="0">
                <a:solidFill>
                  <a:schemeClr val="bg1"/>
                </a:solidFill>
                <a:effectLst/>
                <a:latin typeface="Helvetica Neue"/>
              </a:rPr>
              <a:t>SQLite3</a:t>
            </a:r>
            <a:r>
              <a:rPr lang="en-US" b="0" i="0" dirty="0">
                <a:solidFill>
                  <a:schemeClr val="bg1"/>
                </a:solidFill>
                <a:effectLst/>
                <a:latin typeface="Helvetica Neue"/>
              </a:rPr>
              <a:t>, </a:t>
            </a:r>
            <a:r>
              <a:rPr lang="en-US" b="1" i="0" dirty="0">
                <a:solidFill>
                  <a:schemeClr val="bg1"/>
                </a:solidFill>
                <a:effectLst/>
                <a:latin typeface="Helvetica Neue"/>
              </a:rPr>
              <a:t>Oracle</a:t>
            </a:r>
            <a:r>
              <a:rPr lang="en-US" b="0" i="0" dirty="0">
                <a:solidFill>
                  <a:schemeClr val="bg1"/>
                </a:solidFill>
                <a:effectLst/>
                <a:latin typeface="Helvetica Neue"/>
              </a:rPr>
              <a:t>, and </a:t>
            </a:r>
            <a:r>
              <a:rPr lang="en-US" b="1" i="0" dirty="0">
                <a:solidFill>
                  <a:schemeClr val="bg1"/>
                </a:solidFill>
                <a:effectLst/>
                <a:latin typeface="Helvetica Neue"/>
              </a:rPr>
              <a:t>Amazon Redshift</a:t>
            </a:r>
            <a:r>
              <a:rPr lang="en-US" b="0" i="0" dirty="0">
                <a:solidFill>
                  <a:schemeClr val="bg1"/>
                </a:solidFill>
                <a:effectLst/>
                <a:latin typeface="Helvetica Neue"/>
              </a:rPr>
              <a:t> designed to be flexible, portable, and fun to use. It features both traditional node style </a:t>
            </a:r>
            <a:r>
              <a:rPr lang="en-US" b="0" i="0" dirty="0">
                <a:solidFill>
                  <a:schemeClr val="bg1"/>
                </a:solidFill>
                <a:effectLst/>
                <a:latin typeface="Helvetica Neue"/>
                <a:hlinkClick r:id="rId4">
                  <a:extLst>
                    <a:ext uri="{A12FA001-AC4F-418D-AE19-62706E023703}">
                      <ahyp:hlinkClr xmlns:ahyp="http://schemas.microsoft.com/office/drawing/2018/hyperlinkcolor" val="tx"/>
                    </a:ext>
                  </a:extLst>
                </a:hlinkClick>
              </a:rPr>
              <a:t>callbacks</a:t>
            </a:r>
            <a:r>
              <a:rPr lang="en-US" b="0" i="0" dirty="0">
                <a:solidFill>
                  <a:schemeClr val="bg1"/>
                </a:solidFill>
                <a:effectLst/>
                <a:latin typeface="Helvetica Neue"/>
              </a:rPr>
              <a:t> as well as a </a:t>
            </a:r>
            <a:r>
              <a:rPr lang="en-US" b="0" i="0" dirty="0">
                <a:solidFill>
                  <a:schemeClr val="bg1"/>
                </a:solidFill>
                <a:effectLst/>
                <a:latin typeface="Helvetica Neue"/>
                <a:hlinkClick r:id="rId5">
                  <a:extLst>
                    <a:ext uri="{A12FA001-AC4F-418D-AE19-62706E023703}">
                      <ahyp:hlinkClr xmlns:ahyp="http://schemas.microsoft.com/office/drawing/2018/hyperlinkcolor" val="tx"/>
                    </a:ext>
                  </a:extLst>
                </a:hlinkClick>
              </a:rPr>
              <a:t>promise</a:t>
            </a:r>
            <a:r>
              <a:rPr lang="en-US" b="0" i="0" dirty="0">
                <a:solidFill>
                  <a:schemeClr val="bg1"/>
                </a:solidFill>
                <a:effectLst/>
                <a:latin typeface="Helvetica Neue"/>
              </a:rPr>
              <a:t> interface for cleaner async flow control, </a:t>
            </a:r>
            <a:r>
              <a:rPr lang="en-US" b="0" i="0" dirty="0">
                <a:solidFill>
                  <a:schemeClr val="bg1"/>
                </a:solidFill>
                <a:effectLst/>
                <a:latin typeface="Helvetica Neue"/>
                <a:hlinkClick r:id="rId6">
                  <a:extLst>
                    <a:ext uri="{A12FA001-AC4F-418D-AE19-62706E023703}">
                      <ahyp:hlinkClr xmlns:ahyp="http://schemas.microsoft.com/office/drawing/2018/hyperlinkcolor" val="tx"/>
                    </a:ext>
                  </a:extLst>
                </a:hlinkClick>
              </a:rPr>
              <a:t>a stream interface</a:t>
            </a:r>
            <a:r>
              <a:rPr lang="en-US" b="0" i="0" dirty="0">
                <a:solidFill>
                  <a:schemeClr val="bg1"/>
                </a:solidFill>
                <a:effectLst/>
                <a:latin typeface="Helvetica Neue"/>
              </a:rPr>
              <a:t>, full featured </a:t>
            </a:r>
            <a:r>
              <a:rPr lang="en-US" b="0" i="0" dirty="0">
                <a:solidFill>
                  <a:schemeClr val="bg1"/>
                </a:solidFill>
                <a:effectLst/>
                <a:latin typeface="Helvetica Neue"/>
                <a:hlinkClick r:id="rId7">
                  <a:extLst>
                    <a:ext uri="{A12FA001-AC4F-418D-AE19-62706E023703}">
                      <ahyp:hlinkClr xmlns:ahyp="http://schemas.microsoft.com/office/drawing/2018/hyperlinkcolor" val="tx"/>
                    </a:ext>
                  </a:extLst>
                </a:hlinkClick>
              </a:rPr>
              <a:t>query</a:t>
            </a:r>
            <a:r>
              <a:rPr lang="en-US" b="0" i="0" dirty="0">
                <a:solidFill>
                  <a:schemeClr val="bg1"/>
                </a:solidFill>
                <a:effectLst/>
                <a:latin typeface="Helvetica Neue"/>
              </a:rPr>
              <a:t> and </a:t>
            </a:r>
            <a:r>
              <a:rPr lang="en-US" b="0" i="0" dirty="0">
                <a:solidFill>
                  <a:schemeClr val="bg1"/>
                </a:solidFill>
                <a:effectLst/>
                <a:latin typeface="Helvetica Neue"/>
                <a:hlinkClick r:id="rId8">
                  <a:extLst>
                    <a:ext uri="{A12FA001-AC4F-418D-AE19-62706E023703}">
                      <ahyp:hlinkClr xmlns:ahyp="http://schemas.microsoft.com/office/drawing/2018/hyperlinkcolor" val="tx"/>
                    </a:ext>
                  </a:extLst>
                </a:hlinkClick>
              </a:rPr>
              <a:t>schema</a:t>
            </a:r>
            <a:r>
              <a:rPr lang="en-US" b="0" i="0" dirty="0">
                <a:solidFill>
                  <a:schemeClr val="bg1"/>
                </a:solidFill>
                <a:effectLst/>
                <a:latin typeface="Helvetica Neue"/>
              </a:rPr>
              <a:t> builders, </a:t>
            </a:r>
            <a:r>
              <a:rPr lang="en-US" b="1" i="0" dirty="0">
                <a:solidFill>
                  <a:srgbClr val="828282"/>
                </a:solidFill>
                <a:effectLst/>
                <a:latin typeface="Helvetica Neue"/>
                <a:hlinkClick r:id="rId9">
                  <a:extLst>
                    <a:ext uri="{A12FA001-AC4F-418D-AE19-62706E023703}">
                      <ahyp:hlinkClr xmlns:ahyp="http://schemas.microsoft.com/office/drawing/2018/hyperlinkcolor" val="tx"/>
                    </a:ext>
                  </a:extLst>
                </a:hlinkClick>
              </a:rPr>
              <a:t>transaction support (with </a:t>
            </a:r>
            <a:r>
              <a:rPr lang="en-US" b="1" i="0" dirty="0" err="1">
                <a:solidFill>
                  <a:srgbClr val="828282"/>
                </a:solidFill>
                <a:effectLst/>
                <a:latin typeface="Helvetica Neue"/>
                <a:hlinkClick r:id="rId9">
                  <a:extLst>
                    <a:ext uri="{A12FA001-AC4F-418D-AE19-62706E023703}">
                      <ahyp:hlinkClr xmlns:ahyp="http://schemas.microsoft.com/office/drawing/2018/hyperlinkcolor" val="tx"/>
                    </a:ext>
                  </a:extLst>
                </a:hlinkClick>
              </a:rPr>
              <a:t>savepoints</a:t>
            </a:r>
            <a:r>
              <a:rPr lang="en-US" b="1" i="0" dirty="0">
                <a:solidFill>
                  <a:schemeClr val="bg1"/>
                </a:solidFill>
                <a:effectLst/>
                <a:latin typeface="Helvetica Neue"/>
                <a:hlinkClick r:id="rId9">
                  <a:extLst>
                    <a:ext uri="{A12FA001-AC4F-418D-AE19-62706E023703}">
                      <ahyp:hlinkClr xmlns:ahyp="http://schemas.microsoft.com/office/drawing/2018/hyperlinkcolor" val="tx"/>
                    </a:ext>
                  </a:extLst>
                </a:hlinkClick>
              </a:rPr>
              <a:t>)</a:t>
            </a:r>
            <a:r>
              <a:rPr lang="en-US" b="0" i="0" dirty="0">
                <a:solidFill>
                  <a:schemeClr val="bg1"/>
                </a:solidFill>
                <a:effectLst/>
                <a:latin typeface="Helvetica Neue"/>
              </a:rPr>
              <a:t>, connection </a:t>
            </a:r>
            <a:r>
              <a:rPr lang="en-US" b="0" i="0" dirty="0">
                <a:solidFill>
                  <a:schemeClr val="bg1"/>
                </a:solidFill>
                <a:effectLst/>
                <a:latin typeface="Helvetica Neue"/>
                <a:hlinkClick r:id="rId10">
                  <a:extLst>
                    <a:ext uri="{A12FA001-AC4F-418D-AE19-62706E023703}">
                      <ahyp:hlinkClr xmlns:ahyp="http://schemas.microsoft.com/office/drawing/2018/hyperlinkcolor" val="tx"/>
                    </a:ext>
                  </a:extLst>
                </a:hlinkClick>
              </a:rPr>
              <a:t>pooling</a:t>
            </a:r>
            <a:r>
              <a:rPr lang="en-US" b="0" i="0" dirty="0">
                <a:solidFill>
                  <a:schemeClr val="bg1"/>
                </a:solidFill>
                <a:effectLst/>
                <a:latin typeface="Helvetica Neue"/>
              </a:rPr>
              <a:t> and standardized responses between different query clients and dialects.</a:t>
            </a:r>
            <a:r>
              <a:rPr lang="en-US" dirty="0">
                <a:solidFill>
                  <a:schemeClr val="bg1"/>
                </a:solidFill>
              </a:rPr>
              <a:t>”</a:t>
            </a:r>
          </a:p>
          <a:p>
            <a:r>
              <a:rPr lang="en-US" dirty="0">
                <a:solidFill>
                  <a:schemeClr val="bg1"/>
                </a:solidFill>
              </a:rPr>
              <a:t>How to use</a:t>
            </a:r>
          </a:p>
          <a:p>
            <a:pPr marL="324000" lvl="1" indent="0">
              <a:buNone/>
            </a:pPr>
            <a:r>
              <a:rPr lang="en-US" dirty="0">
                <a:solidFill>
                  <a:schemeClr val="bg1"/>
                </a:solidFill>
              </a:rPr>
              <a:t>I cannot imagine I can build applications without a database because an application should store data somewhere. During the project, I made a ERD for the data and I used the SQLite for it, and I mixed the Knex and the SQLite in the Electron app. I am not familiar with the syntax of Knex and I struggled with a converting a SQL statement; however, it is a wonderful </a:t>
            </a:r>
            <a:r>
              <a:rPr lang="en-US" dirty="0" err="1">
                <a:solidFill>
                  <a:schemeClr val="bg1"/>
                </a:solidFill>
              </a:rPr>
              <a:t>inferface</a:t>
            </a:r>
            <a:r>
              <a:rPr lang="en-US" dirty="0">
                <a:solidFill>
                  <a:schemeClr val="bg1"/>
                </a:solidFill>
              </a:rPr>
              <a:t> tool for a database.</a:t>
            </a:r>
          </a:p>
        </p:txBody>
      </p:sp>
      <p:sp>
        <p:nvSpPr>
          <p:cNvPr id="25" name="TextBox 24">
            <a:extLst>
              <a:ext uri="{FF2B5EF4-FFF2-40B4-BE49-F238E27FC236}">
                <a16:creationId xmlns:a16="http://schemas.microsoft.com/office/drawing/2014/main" id="{3750D0B9-3856-4068-9D8D-AFE500A99288}"/>
              </a:ext>
            </a:extLst>
          </p:cNvPr>
          <p:cNvSpPr txBox="1"/>
          <p:nvPr/>
        </p:nvSpPr>
        <p:spPr>
          <a:xfrm>
            <a:off x="438067" y="6400800"/>
            <a:ext cx="2573140" cy="369332"/>
          </a:xfrm>
          <a:prstGeom prst="rect">
            <a:avLst/>
          </a:prstGeom>
          <a:noFill/>
        </p:spPr>
        <p:txBody>
          <a:bodyPr wrap="none" rtlCol="0">
            <a:spAutoFit/>
          </a:bodyPr>
          <a:lstStyle/>
          <a:p>
            <a:r>
              <a:rPr lang="en-US" dirty="0"/>
              <a:t>Source:  http://knexjs.org/</a:t>
            </a:r>
            <a:endParaRPr lang="en-CA" dirty="0"/>
          </a:p>
        </p:txBody>
      </p:sp>
    </p:spTree>
    <p:extLst>
      <p:ext uri="{BB962C8B-B14F-4D97-AF65-F5344CB8AC3E}">
        <p14:creationId xmlns:p14="http://schemas.microsoft.com/office/powerpoint/2010/main" val="387972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D6042057-146D-4C5C-9E66-9CD6D8A40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descr="Digital Numbers">
            <a:extLst>
              <a:ext uri="{FF2B5EF4-FFF2-40B4-BE49-F238E27FC236}">
                <a16:creationId xmlns:a16="http://schemas.microsoft.com/office/drawing/2014/main" id="{0C886BF8-E5DA-4D4A-84C7-70BA58BBF88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6618" b="9113"/>
          <a:stretch/>
        </p:blipFill>
        <p:spPr>
          <a:xfrm>
            <a:off x="20" y="10"/>
            <a:ext cx="12191980" cy="6857990"/>
          </a:xfrm>
          <a:prstGeom prst="rect">
            <a:avLst/>
          </a:prstGeom>
        </p:spPr>
      </p:pic>
      <p:grpSp>
        <p:nvGrpSpPr>
          <p:cNvPr id="19" name="Group 18">
            <a:extLst>
              <a:ext uri="{FF2B5EF4-FFF2-40B4-BE49-F238E27FC236}">
                <a16:creationId xmlns:a16="http://schemas.microsoft.com/office/drawing/2014/main" id="{6B14832B-2D5A-461D-AD66-7F7ABC303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3643"/>
            <a:ext cx="11307400" cy="5938689"/>
            <a:chOff x="438067" y="453643"/>
            <a:chExt cx="11307400" cy="5938689"/>
          </a:xfrm>
        </p:grpSpPr>
        <p:sp>
          <p:nvSpPr>
            <p:cNvPr id="20" name="Rectangle 19">
              <a:extLst>
                <a:ext uri="{FF2B5EF4-FFF2-40B4-BE49-F238E27FC236}">
                  <a16:creationId xmlns:a16="http://schemas.microsoft.com/office/drawing/2014/main" id="{92294387-CA33-409B-8E85-6CF823B54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11305200"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0BD22D6-8156-4BE4-8990-1A7612D4F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3951A02-F802-4E54-B083-7BE079C94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DCA353A-1C61-468C-9643-86730A2B8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le 1">
            <a:extLst>
              <a:ext uri="{FF2B5EF4-FFF2-40B4-BE49-F238E27FC236}">
                <a16:creationId xmlns:a16="http://schemas.microsoft.com/office/drawing/2014/main" id="{482A230E-0C16-4565-AED1-3193115FA788}"/>
              </a:ext>
            </a:extLst>
          </p:cNvPr>
          <p:cNvSpPr txBox="1">
            <a:spLocks/>
          </p:cNvSpPr>
          <p:nvPr/>
        </p:nvSpPr>
        <p:spPr>
          <a:xfrm>
            <a:off x="584199" y="1006956"/>
            <a:ext cx="11015133" cy="137217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dirty="0"/>
              <a:t>Technology (Joi)</a:t>
            </a:r>
          </a:p>
        </p:txBody>
      </p:sp>
      <p:sp>
        <p:nvSpPr>
          <p:cNvPr id="16" name="Subtitle 2">
            <a:extLst>
              <a:ext uri="{FF2B5EF4-FFF2-40B4-BE49-F238E27FC236}">
                <a16:creationId xmlns:a16="http://schemas.microsoft.com/office/drawing/2014/main" id="{B0D11440-60FD-484C-B2F6-4FDAF12C2797}"/>
              </a:ext>
            </a:extLst>
          </p:cNvPr>
          <p:cNvSpPr txBox="1">
            <a:spLocks/>
          </p:cNvSpPr>
          <p:nvPr/>
        </p:nvSpPr>
        <p:spPr>
          <a:xfrm>
            <a:off x="581192" y="2438399"/>
            <a:ext cx="11018141" cy="35644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bg1"/>
                </a:solidFill>
              </a:rPr>
              <a:t>Definition</a:t>
            </a:r>
          </a:p>
          <a:p>
            <a:pPr marL="324000" lvl="1" indent="0">
              <a:buNone/>
            </a:pPr>
            <a:r>
              <a:rPr lang="en-US" dirty="0">
                <a:solidFill>
                  <a:schemeClr val="bg1"/>
                </a:solidFill>
              </a:rPr>
              <a:t>“</a:t>
            </a:r>
            <a:r>
              <a:rPr lang="en-US" b="1" i="0" dirty="0">
                <a:solidFill>
                  <a:schemeClr val="bg1"/>
                </a:solidFill>
                <a:effectLst/>
                <a:latin typeface="Source Sans Pro" panose="020B0604020202020204" pitchFamily="34" charset="0"/>
              </a:rPr>
              <a:t>The most powerful schema description language and data validator for JavaScript.</a:t>
            </a:r>
            <a:r>
              <a:rPr lang="en-US" dirty="0">
                <a:solidFill>
                  <a:schemeClr val="bg1"/>
                </a:solidFill>
              </a:rPr>
              <a:t>”</a:t>
            </a:r>
          </a:p>
          <a:p>
            <a:r>
              <a:rPr lang="en-US" dirty="0">
                <a:solidFill>
                  <a:schemeClr val="bg1"/>
                </a:solidFill>
              </a:rPr>
              <a:t>How to use</a:t>
            </a:r>
          </a:p>
          <a:p>
            <a:pPr marL="324000" lvl="1" indent="0">
              <a:buNone/>
            </a:pPr>
            <a:r>
              <a:rPr lang="en-US" dirty="0">
                <a:solidFill>
                  <a:schemeClr val="bg1"/>
                </a:solidFill>
              </a:rPr>
              <a:t>I learned many technologies such as Electron, Express, React, and Laravel this semester. During the learning, I noticed the few things are always used. One of them is a validation tool and the Joi is one of the best validator. In this project, I used it once more and I am so happy with this tool because the result is always satisfied me.</a:t>
            </a:r>
          </a:p>
        </p:txBody>
      </p:sp>
    </p:spTree>
    <p:extLst>
      <p:ext uri="{BB962C8B-B14F-4D97-AF65-F5344CB8AC3E}">
        <p14:creationId xmlns:p14="http://schemas.microsoft.com/office/powerpoint/2010/main" val="303329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FFDA8B7-D418-45DE-8976-038DCE516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Content Placeholder 4" descr="Digital Numbers">
            <a:extLst>
              <a:ext uri="{FF2B5EF4-FFF2-40B4-BE49-F238E27FC236}">
                <a16:creationId xmlns:a16="http://schemas.microsoft.com/office/drawing/2014/main" id="{6E4D80F5-98A1-4F1F-B9FA-2274C1D43868}"/>
              </a:ext>
            </a:extLst>
          </p:cNvPr>
          <p:cNvPicPr>
            <a:picLocks noChangeAspect="1"/>
          </p:cNvPicPr>
          <p:nvPr/>
        </p:nvPicPr>
        <p:blipFill rotWithShape="1">
          <a:blip r:embed="rId3" cstate="screen">
            <a:grayscl/>
            <a:extLst>
              <a:ext uri="{28A0092B-C50C-407E-A947-70E740481C1C}">
                <a14:useLocalDpi xmlns:a14="http://schemas.microsoft.com/office/drawing/2010/main"/>
              </a:ext>
            </a:extLst>
          </a:blip>
          <a:srcRect t="10448" r="9091" b="12943"/>
          <a:stretch/>
        </p:blipFill>
        <p:spPr>
          <a:xfrm>
            <a:off x="0" y="-1"/>
            <a:ext cx="12192000" cy="6857937"/>
          </a:xfrm>
          <a:prstGeom prst="rect">
            <a:avLst/>
          </a:prstGeom>
        </p:spPr>
      </p:pic>
      <p:grpSp>
        <p:nvGrpSpPr>
          <p:cNvPr id="32" name="Group 31">
            <a:extLst>
              <a:ext uri="{FF2B5EF4-FFF2-40B4-BE49-F238E27FC236}">
                <a16:creationId xmlns:a16="http://schemas.microsoft.com/office/drawing/2014/main" id="{4B0B5642-77FE-45F3-BA88-6E83123BD2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33" name="Rectangle 32">
              <a:extLst>
                <a:ext uri="{FF2B5EF4-FFF2-40B4-BE49-F238E27FC236}">
                  <a16:creationId xmlns:a16="http://schemas.microsoft.com/office/drawing/2014/main" id="{198CC3D2-7CAE-42F0-B9E3-188E9712F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651379E5-BFE2-450B-BD7A-1C07362305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903389B6-E350-4897-B6F4-C26854A4E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372177"/>
          </a:xfrm>
        </p:spPr>
        <p:txBody>
          <a:bodyPr vert="horz" lIns="91440" tIns="45720" rIns="91440" bIns="45720" rtlCol="0" anchor="ctr">
            <a:normAutofit/>
          </a:bodyPr>
          <a:lstStyle/>
          <a:p>
            <a:r>
              <a:rPr lang="en-US" dirty="0"/>
              <a:t>learning</a:t>
            </a:r>
          </a:p>
        </p:txBody>
      </p:sp>
      <p:sp>
        <p:nvSpPr>
          <p:cNvPr id="12" name="Subtitle 2">
            <a:extLst>
              <a:ext uri="{FF2B5EF4-FFF2-40B4-BE49-F238E27FC236}">
                <a16:creationId xmlns:a16="http://schemas.microsoft.com/office/drawing/2014/main" id="{D5804454-52F4-4E51-ADE9-9DD4A036DCCE}"/>
              </a:ext>
            </a:extLst>
          </p:cNvPr>
          <p:cNvSpPr txBox="1">
            <a:spLocks/>
          </p:cNvSpPr>
          <p:nvPr/>
        </p:nvSpPr>
        <p:spPr>
          <a:xfrm>
            <a:off x="581192" y="2438399"/>
            <a:ext cx="7216607" cy="35644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solidFill>
                  <a:schemeClr val="bg1"/>
                </a:solidFill>
              </a:rPr>
              <a:t>When I made the portfolio, I thought I know the Electron and other stuff well; however, after I started to make an app, it was not like that.</a:t>
            </a:r>
          </a:p>
          <a:p>
            <a:pPr marL="0" indent="0">
              <a:buNone/>
            </a:pPr>
            <a:r>
              <a:rPr lang="en-US" dirty="0">
                <a:solidFill>
                  <a:schemeClr val="bg1"/>
                </a:solidFill>
              </a:rPr>
              <a:t>Through whole process of this project, it helped me to know many technologies and how to use it and how to solve the problem with those technologies.</a:t>
            </a:r>
          </a:p>
          <a:p>
            <a:pPr marL="0" indent="0">
              <a:buNone/>
            </a:pPr>
            <a:r>
              <a:rPr lang="en-US" dirty="0">
                <a:solidFill>
                  <a:schemeClr val="bg1"/>
                </a:solidFill>
              </a:rPr>
              <a:t>If I start a work after graduating, I remember this process and utilize it.</a:t>
            </a:r>
          </a:p>
        </p:txBody>
      </p:sp>
    </p:spTree>
    <p:extLst>
      <p:ext uri="{BB962C8B-B14F-4D97-AF65-F5344CB8AC3E}">
        <p14:creationId xmlns:p14="http://schemas.microsoft.com/office/powerpoint/2010/main" val="138139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20E4774-EA36-437C-AAB8-D97A395C1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EC20017-339F-4678-AA67-46FEAB44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38175"/>
            <a:ext cx="7498616" cy="57523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4579243" y="1656292"/>
            <a:ext cx="6798608" cy="2085869"/>
          </a:xfrm>
        </p:spPr>
        <p:txBody>
          <a:bodyPr>
            <a:normAutofit/>
          </a:bodyPr>
          <a:lstStyle/>
          <a:p>
            <a:r>
              <a:rPr lang="en-US" dirty="0">
                <a:solidFill>
                  <a:srgbClr val="FFFFFF"/>
                </a:solidFill>
              </a:rPr>
              <a:t>Thank You</a:t>
            </a:r>
          </a:p>
        </p:txBody>
      </p:sp>
      <p:pic>
        <p:nvPicPr>
          <p:cNvPr id="11" name="Content Placeholder 4" descr="Digital Numbers">
            <a:extLst>
              <a:ext uri="{FF2B5EF4-FFF2-40B4-BE49-F238E27FC236}">
                <a16:creationId xmlns:a16="http://schemas.microsoft.com/office/drawing/2014/main" id="{6E3C61B1-B5ED-4A29-AB40-6E5D55E92D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67" r="4963" b="-4"/>
          <a:stretch/>
        </p:blipFill>
        <p:spPr>
          <a:xfrm>
            <a:off x="446534" y="638175"/>
            <a:ext cx="3703319" cy="2744595"/>
          </a:xfrm>
          <a:prstGeom prst="rect">
            <a:avLst/>
          </a:prstGeom>
        </p:spPr>
      </p:pic>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8980" r="6523" b="-2"/>
          <a:stretch/>
        </p:blipFill>
        <p:spPr>
          <a:xfrm>
            <a:off x="446533" y="3475230"/>
            <a:ext cx="3703319" cy="2925569"/>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8</TotalTime>
  <Words>642</Words>
  <Application>Microsoft Office PowerPoint</Application>
  <PresentationFormat>Widescreen</PresentationFormat>
  <Paragraphs>42</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Helvetica Neue</vt:lpstr>
      <vt:lpstr>Calibri</vt:lpstr>
      <vt:lpstr>Gill Sans MT</vt:lpstr>
      <vt:lpstr>Source Sans Pro</vt:lpstr>
      <vt:lpstr>Verdana</vt:lpstr>
      <vt:lpstr>Wingdings 2</vt:lpstr>
      <vt:lpstr>Dividend</vt:lpstr>
      <vt:lpstr>Portfolio integration</vt:lpstr>
      <vt:lpstr>Portfolio integration</vt:lpstr>
      <vt:lpstr>Role</vt:lpstr>
      <vt:lpstr>PowerPoint Presentation</vt:lpstr>
      <vt:lpstr>PowerPoint Presentation</vt:lpstr>
      <vt:lpstr>PowerPoint Presentation</vt:lpstr>
      <vt:lpstr>PowerPoint Presentation</vt:lpstr>
      <vt:lpstr>learning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integration</dc:title>
  <dc:creator>Lee,Neo</dc:creator>
  <cp:lastModifiedBy>Lee,Neo</cp:lastModifiedBy>
  <cp:revision>2</cp:revision>
  <dcterms:created xsi:type="dcterms:W3CDTF">2020-12-11T13:02:00Z</dcterms:created>
  <dcterms:modified xsi:type="dcterms:W3CDTF">2020-12-11T13:10:22Z</dcterms:modified>
</cp:coreProperties>
</file>