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60" r:id="rId9"/>
    <p:sldId id="282" r:id="rId10"/>
    <p:sldId id="261" r:id="rId11"/>
    <p:sldId id="263" r:id="rId12"/>
    <p:sldId id="264" r:id="rId13"/>
    <p:sldId id="266" r:id="rId14"/>
    <p:sldId id="289" r:id="rId15"/>
    <p:sldId id="290" r:id="rId16"/>
    <p:sldId id="291" r:id="rId17"/>
    <p:sldId id="272" r:id="rId18"/>
    <p:sldId id="281" r:id="rId19"/>
    <p:sldId id="285" r:id="rId20"/>
    <p:sldId id="294" r:id="rId21"/>
    <p:sldId id="295" r:id="rId22"/>
    <p:sldId id="301" r:id="rId23"/>
    <p:sldId id="302" r:id="rId24"/>
    <p:sldId id="287" r:id="rId25"/>
    <p:sldId id="283" r:id="rId26"/>
    <p:sldId id="284" r:id="rId27"/>
    <p:sldId id="273" r:id="rId28"/>
    <p:sldId id="274" r:id="rId29"/>
    <p:sldId id="276" r:id="rId30"/>
    <p:sldId id="267" r:id="rId31"/>
    <p:sldId id="296" r:id="rId32"/>
    <p:sldId id="298" r:id="rId33"/>
    <p:sldId id="300" r:id="rId34"/>
    <p:sldId id="265" r:id="rId35"/>
    <p:sldId id="278" r:id="rId36"/>
    <p:sldId id="26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C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14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5EBA-4E93-4271-9DD2-B2DCE8771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E7548-3E1F-4C78-9FBA-4D4DD83B7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F5A87-8FBC-46E6-AC8A-B0FD67F9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87A84-145A-4440-8E60-40FF69E8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AE79F-16CD-4ABF-9C5F-E3AB12354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64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0434D-3DA1-4883-9F53-EFE36C642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391D5-4520-488B-8EBB-2279D3069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989D8-65D3-484C-B279-CB92CE18E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1621C-0E23-4FD0-9576-84337BCD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D9A51-2E30-46A5-838D-3F24182E0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4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BB459E-4E48-48F9-A7DF-374F080B5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D3EF3-8816-4808-B5E9-675FB12F2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015FB-E530-43E8-8BB0-F036846A8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6967D-6B7C-4E3F-82C3-71203D778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4D500-0284-4613-BC37-46C3E020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53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8536F-1F7D-427F-820B-146322495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46AD8-CEA5-45A8-9858-284E7DE81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263A2-ABE3-4587-BA97-DFFA2DCA2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2B6C7-A6E6-4764-848C-317EC606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E567A-A0EE-425C-991A-262B447B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59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A43B-DF7D-478F-82D6-2F459123A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E6C5A-48E7-4357-BFAF-9AEC34C59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B466C-F016-4C0F-B9C7-AD589F9A6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10BBF-8B31-4D71-A880-1E3568CF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BAD70-CD03-4C80-ADBA-F2B292130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59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800D-CCFA-4AEE-AFB3-AF8417C80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3BB41-429B-4953-A9E6-AEE652409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12F45-8380-4299-9393-AF745F89B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DD15C-D62A-4C22-932B-58E0057C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C9523-4B74-4201-B0F6-398A1B5AC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863F6-CE19-4406-93A5-2157241B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13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8CFA-EA84-4590-BD33-E9B29E95A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4F9D9-6C51-484B-BB92-6CAD180C5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A0811-A648-4330-A584-DEDD9B5A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21AF3B-02A6-4DDB-9035-8310748A7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55464-AF4F-49E3-A0CB-9B10EE0D0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58D8FF-7503-4E32-921E-7E786498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6CAD8-2934-48EB-B821-6330AF09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C030A6-B6BC-4C8A-8275-BBAB48861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4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E815B-1B73-4EE6-9EAF-457870C5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00B256-036A-480D-B5E9-FF6BA34F8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0AEBC-4784-41A7-A8E4-C33E8E6B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3B1A3E-A10D-40CC-A57F-29319AC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61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2EECCC-B063-4CC3-8699-747E2FAA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2BF66E-370A-47C4-9A64-6B28B7B2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49BA9-C2F8-4327-AFD6-E0F0F001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1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DF3E1-F5A3-45B1-AFCE-D3FFC01E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A7C46-42AF-47A8-8385-0012FAFE3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83270-250B-47F8-98FE-653CEA42A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9D2BE-6471-4A14-9FDC-A8AB1408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05850-E95B-4195-814A-A01CF5938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B3D29-89A6-42B7-95B2-7A7E3ECC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0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1BFC1-8F00-4005-AB56-1F53DAE4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753AA9-2B58-4F5C-91D6-6BE324099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0EBBD-FF2D-4FE9-93D0-DE016F73F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D5544-0BD7-4558-8365-505B5307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93983-9534-4933-9993-4989CAF1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574D9-9A91-4F02-A67C-9946732D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4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1FA609-24D1-4A31-AAE7-A1AB6495E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43A70-22A2-4F5E-9BAA-B30E6545A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C7858-46A3-4D6F-B02D-D86B7A938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0B569-0791-4553-92F6-42D06E1E6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1E38-CF53-4D81-BF3D-101A50209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1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3" Type="http://schemas.openxmlformats.org/officeDocument/2006/relationships/image" Target="../media/image460.png"/><Relationship Id="rId7" Type="http://schemas.openxmlformats.org/officeDocument/2006/relationships/image" Target="../media/image47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11" Type="http://schemas.openxmlformats.org/officeDocument/2006/relationships/image" Target="../media/image51.png"/><Relationship Id="rId10" Type="http://schemas.openxmlformats.org/officeDocument/2006/relationships/image" Target="../media/image500.png"/><Relationship Id="rId9" Type="http://schemas.openxmlformats.org/officeDocument/2006/relationships/image" Target="../media/image49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3.png"/><Relationship Id="rId7" Type="http://schemas.openxmlformats.org/officeDocument/2006/relationships/image" Target="../media/image6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6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2B1EF-9279-4ABE-8F80-CE512E5A37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Recent numerical results related to neuronal network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B5DF4-D651-4594-8ACF-8BDFA5049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Kyle Chen	</a:t>
            </a:r>
            <a:r>
              <a:rPr lang="en-US" altLang="zh-CN" dirty="0"/>
              <a:t>Jan</a:t>
            </a:r>
            <a:r>
              <a:rPr lang="en-US" dirty="0"/>
              <a:t>. 8, 201</a:t>
            </a:r>
            <a:r>
              <a:rPr lang="en-US" altLang="zh-CN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94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15390-7F05-4380-BA97-B56F197A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Different Timing Steps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CBA2C3-CD38-4333-B5B1-98BC3A795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500" y="1335297"/>
            <a:ext cx="3582638" cy="26869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AEC89B-892B-446B-A79D-3C4352252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744" y="1335297"/>
            <a:ext cx="3582638" cy="26869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3F1552-8277-49E1-AFDA-B9646EB28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500" y="4072539"/>
            <a:ext cx="3582638" cy="2686979"/>
          </a:xfrm>
          <a:prstGeom prst="rect">
            <a:avLst/>
          </a:prstGeom>
        </p:spPr>
      </p:pic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9675D135-5321-49E1-93A9-38C53FC968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1702896"/>
              </p:ext>
            </p:extLst>
          </p:nvPr>
        </p:nvGraphicFramePr>
        <p:xfrm>
          <a:off x="1257052" y="1913107"/>
          <a:ext cx="2303997" cy="18542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395276">
                  <a:extLst>
                    <a:ext uri="{9D8B030D-6E8A-4147-A177-3AD203B41FA5}">
                      <a16:colId xmlns:a16="http://schemas.microsoft.com/office/drawing/2014/main" val="3268484080"/>
                    </a:ext>
                  </a:extLst>
                </a:gridCol>
                <a:gridCol w="908721">
                  <a:extLst>
                    <a:ext uri="{9D8B030D-6E8A-4147-A177-3AD203B41FA5}">
                      <a16:colId xmlns:a16="http://schemas.microsoft.com/office/drawing/2014/main" val="16607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Poisson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 kHz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67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8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57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#bins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93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59.5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5480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3782615-CC36-429B-A28D-8422DC2A06C1}"/>
              </a:ext>
            </a:extLst>
          </p:cNvPr>
          <p:cNvSpPr txBox="1"/>
          <p:nvPr/>
        </p:nvSpPr>
        <p:spPr>
          <a:xfrm>
            <a:off x="6145223" y="116182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FBEBFE-FB6A-4B3A-A072-068D3EE92BAD}"/>
              </a:ext>
            </a:extLst>
          </p:cNvPr>
          <p:cNvSpPr txBox="1"/>
          <p:nvPr/>
        </p:nvSpPr>
        <p:spPr>
          <a:xfrm>
            <a:off x="9550800" y="116182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0.25ms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0190FA-E36B-4E01-AD09-70D8E418DDA7}"/>
              </a:ext>
            </a:extLst>
          </p:cNvPr>
          <p:cNvSpPr txBox="1"/>
          <p:nvPr/>
        </p:nvSpPr>
        <p:spPr>
          <a:xfrm>
            <a:off x="3198285" y="5231362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0.125ms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E6B45B-41E0-47DE-9B20-2C9520DCE5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4744" y="4072538"/>
            <a:ext cx="3582638" cy="26869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1095A9C-B9BD-41FD-8289-C90A7A3B3BE3}"/>
              </a:ext>
            </a:extLst>
          </p:cNvPr>
          <p:cNvSpPr txBox="1"/>
          <p:nvPr/>
        </p:nvSpPr>
        <p:spPr>
          <a:xfrm>
            <a:off x="8734742" y="4734898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0.0625ms</a:t>
            </a:r>
          </a:p>
        </p:txBody>
      </p:sp>
    </p:spTree>
    <p:extLst>
      <p:ext uri="{BB962C8B-B14F-4D97-AF65-F5344CB8AC3E}">
        <p14:creationId xmlns:p14="http://schemas.microsoft.com/office/powerpoint/2010/main" val="1951584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16AD-670B-4A30-A590-FFBF5381E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97288" cy="1325563"/>
          </a:xfrm>
        </p:spPr>
        <p:txBody>
          <a:bodyPr/>
          <a:lstStyle/>
          <a:p>
            <a:r>
              <a:rPr lang="en-US" dirty="0"/>
              <a:t>Mono-direction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35453-21A9-489F-939F-968927023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34" y="2370344"/>
            <a:ext cx="4881717" cy="3661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61AD39-32E0-4F9B-933E-6CC8C1F12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734" y="2370344"/>
            <a:ext cx="4881717" cy="3661288"/>
          </a:xfrm>
          <a:prstGeom prst="rect">
            <a:avLst/>
          </a:prstGeom>
        </p:spPr>
      </p:pic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880116BE-4ACE-4526-9546-3BD5565415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0196344"/>
              </p:ext>
            </p:extLst>
          </p:nvPr>
        </p:nvGraphicFramePr>
        <p:xfrm>
          <a:off x="8505957" y="75317"/>
          <a:ext cx="3584028" cy="22250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86520">
                  <a:extLst>
                    <a:ext uri="{9D8B030D-6E8A-4147-A177-3AD203B41FA5}">
                      <a16:colId xmlns:a16="http://schemas.microsoft.com/office/drawing/2014/main" val="3268484080"/>
                    </a:ext>
                  </a:extLst>
                </a:gridCol>
                <a:gridCol w="1997508">
                  <a:extLst>
                    <a:ext uri="{9D8B030D-6E8A-4147-A177-3AD203B41FA5}">
                      <a16:colId xmlns:a16="http://schemas.microsoft.com/office/drawing/2014/main" val="16607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Poisson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 kHz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67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r>
                        <a:rPr lang="en-US" altLang="zh-CN" dirty="0"/>
                        <a:t>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8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57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9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37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59.5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90836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728179E-0543-493E-90DA-8F18B9F946F4}"/>
              </a:ext>
            </a:extLst>
          </p:cNvPr>
          <p:cNvSpPr txBox="1"/>
          <p:nvPr/>
        </p:nvSpPr>
        <p:spPr>
          <a:xfrm>
            <a:off x="2581834" y="1967113"/>
            <a:ext cx="126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1 to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9C4FDF-7D0F-45E7-AF92-BC2D96622AA0}"/>
              </a:ext>
            </a:extLst>
          </p:cNvPr>
          <p:cNvSpPr txBox="1"/>
          <p:nvPr/>
        </p:nvSpPr>
        <p:spPr>
          <a:xfrm>
            <a:off x="7085502" y="1961427"/>
            <a:ext cx="126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2 to 1</a:t>
            </a:r>
          </a:p>
        </p:txBody>
      </p:sp>
    </p:spTree>
    <p:extLst>
      <p:ext uri="{BB962C8B-B14F-4D97-AF65-F5344CB8AC3E}">
        <p14:creationId xmlns:p14="http://schemas.microsoft.com/office/powerpoint/2010/main" val="2193570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9B91-44DE-41F7-A79B-A8F30454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Bi-direction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A2F3FA-49FF-45F0-9E30-BBE2DD4CB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883" y="2437369"/>
            <a:ext cx="4834473" cy="3625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1B18B9-8702-4E21-B968-350A0E551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83" y="2437369"/>
            <a:ext cx="4834473" cy="36258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0E2F15-D2CC-4355-AD41-5954EDF3D0BC}"/>
              </a:ext>
            </a:extLst>
          </p:cNvPr>
          <p:cNvSpPr txBox="1"/>
          <p:nvPr/>
        </p:nvSpPr>
        <p:spPr>
          <a:xfrm>
            <a:off x="2581834" y="1967113"/>
            <a:ext cx="126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1 to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AE3295-3053-4FF6-84ED-92733799E3FB}"/>
              </a:ext>
            </a:extLst>
          </p:cNvPr>
          <p:cNvSpPr txBox="1"/>
          <p:nvPr/>
        </p:nvSpPr>
        <p:spPr>
          <a:xfrm>
            <a:off x="6810046" y="1965462"/>
            <a:ext cx="126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2 to 1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B3FA949D-8A1C-42B6-AF33-4388603A21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0820341"/>
              </p:ext>
            </p:extLst>
          </p:nvPr>
        </p:nvGraphicFramePr>
        <p:xfrm>
          <a:off x="8505957" y="75317"/>
          <a:ext cx="3584028" cy="22250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86520">
                  <a:extLst>
                    <a:ext uri="{9D8B030D-6E8A-4147-A177-3AD203B41FA5}">
                      <a16:colId xmlns:a16="http://schemas.microsoft.com/office/drawing/2014/main" val="3268484080"/>
                    </a:ext>
                  </a:extLst>
                </a:gridCol>
                <a:gridCol w="1997508">
                  <a:extLst>
                    <a:ext uri="{9D8B030D-6E8A-4147-A177-3AD203B41FA5}">
                      <a16:colId xmlns:a16="http://schemas.microsoft.com/office/drawing/2014/main" val="16607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Poisson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 kHz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67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r>
                        <a:rPr lang="en-US" altLang="zh-CN" dirty="0"/>
                        <a:t>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8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57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9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37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59.5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908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635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DB6B-2A24-4198-A103-6622487F4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481" y="815385"/>
            <a:ext cx="2445806" cy="595513"/>
          </a:xfrm>
        </p:spPr>
        <p:txBody>
          <a:bodyPr>
            <a:normAutofit/>
          </a:bodyPr>
          <a:lstStyle/>
          <a:p>
            <a:r>
              <a:rPr lang="en-US" sz="3600" dirty="0"/>
              <a:t>Robustness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EA3F1-2266-4AC8-85AC-6F4B56E2C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13668" y="640745"/>
            <a:ext cx="7154210" cy="94479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C0B6"/>
                </a:solidFill>
              </a:rPr>
              <a:t>Fix</a:t>
            </a:r>
            <a:r>
              <a:rPr lang="en-US" sz="2000" dirty="0"/>
              <a:t> the product </a:t>
            </a:r>
            <a:r>
              <a:rPr lang="en-US" sz="2000" dirty="0">
                <a:solidFill>
                  <a:srgbClr val="00C0B6"/>
                </a:solidFill>
              </a:rPr>
              <a:t>of Poisson driving rate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00C0B6"/>
                </a:solidFill>
              </a:rPr>
              <a:t>feedforward strength</a:t>
            </a:r>
            <a:r>
              <a:rPr lang="en-US" sz="2000" dirty="0"/>
              <a:t>. Change the Poisson driving rate and investigate the change of mutual information pattern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5282DC-0599-4514-9F48-9D55F8AFC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152" y="1906120"/>
            <a:ext cx="3550361" cy="26627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229361C-AD9C-4381-B135-A518147E8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04" y="1906120"/>
            <a:ext cx="3550361" cy="26627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0494242-4ECB-44A7-8519-F2A68CA66DE9}"/>
              </a:ext>
            </a:extLst>
          </p:cNvPr>
          <p:cNvSpPr txBox="1"/>
          <p:nvPr/>
        </p:nvSpPr>
        <p:spPr>
          <a:xfrm>
            <a:off x="5609784" y="4776298"/>
            <a:ext cx="86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 kHz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D082E0-E254-4F83-A551-713436CDAC4E}"/>
              </a:ext>
            </a:extLst>
          </p:cNvPr>
          <p:cNvSpPr txBox="1"/>
          <p:nvPr/>
        </p:nvSpPr>
        <p:spPr>
          <a:xfrm>
            <a:off x="1963544" y="477922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1.5 kHz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1DD8F-6C56-4F20-8FB7-934214501FA0}"/>
              </a:ext>
            </a:extLst>
          </p:cNvPr>
          <p:cNvSpPr txBox="1"/>
          <p:nvPr/>
        </p:nvSpPr>
        <p:spPr>
          <a:xfrm>
            <a:off x="9220758" y="477629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 kHz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4FC55BE-A2CB-4F95-BAA5-F37E4D9B6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178" y="1906120"/>
            <a:ext cx="3550361" cy="2662771"/>
          </a:xfrm>
          <a:prstGeom prst="rect">
            <a:avLst/>
          </a:prstGeom>
        </p:spPr>
      </p:pic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08591446-A153-41A8-9BC0-7166BE8651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4800877"/>
              </p:ext>
            </p:extLst>
          </p:nvPr>
        </p:nvGraphicFramePr>
        <p:xfrm>
          <a:off x="4617752" y="5353037"/>
          <a:ext cx="1984063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61775">
                  <a:extLst>
                    <a:ext uri="{9D8B030D-6E8A-4147-A177-3AD203B41FA5}">
                      <a16:colId xmlns:a16="http://schemas.microsoft.com/office/drawing/2014/main" val="3268484080"/>
                    </a:ext>
                  </a:extLst>
                </a:gridCol>
                <a:gridCol w="1022288">
                  <a:extLst>
                    <a:ext uri="{9D8B030D-6E8A-4147-A177-3AD203B41FA5}">
                      <a16:colId xmlns:a16="http://schemas.microsoft.com/office/drawing/2014/main" val="16607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9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37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59.5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908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730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CFF275-3358-474A-AE86-74588A0B8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457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753F5C-94EB-45F1-952A-354953990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457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6DC840-E714-43EB-9CDA-B7F91ACD02F9}"/>
              </a:ext>
            </a:extLst>
          </p:cNvPr>
          <p:cNvSpPr txBox="1"/>
          <p:nvPr/>
        </p:nvSpPr>
        <p:spPr>
          <a:xfrm>
            <a:off x="373626" y="304800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 = 0.015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7320C-BF15-41FB-BB47-068FDBA801EE}"/>
              </a:ext>
            </a:extLst>
          </p:cNvPr>
          <p:cNvSpPr txBox="1"/>
          <p:nvPr/>
        </p:nvSpPr>
        <p:spPr>
          <a:xfrm>
            <a:off x="10466439" y="305966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 = 0.075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1BD1A4-1B59-48CF-B3F1-F7B0582720B6}"/>
              </a:ext>
            </a:extLst>
          </p:cNvPr>
          <p:cNvSpPr txBox="1"/>
          <p:nvPr/>
        </p:nvSpPr>
        <p:spPr>
          <a:xfrm>
            <a:off x="212038" y="216310"/>
            <a:ext cx="131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method</a:t>
            </a:r>
          </a:p>
        </p:txBody>
      </p:sp>
    </p:spTree>
    <p:extLst>
      <p:ext uri="{BB962C8B-B14F-4D97-AF65-F5344CB8AC3E}">
        <p14:creationId xmlns:p14="http://schemas.microsoft.com/office/powerpoint/2010/main" val="3260039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CFF275-3358-474A-AE86-74588A0B8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457199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753F5C-94EB-45F1-952A-354953990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457199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6DC840-E714-43EB-9CDA-B7F91ACD02F9}"/>
              </a:ext>
            </a:extLst>
          </p:cNvPr>
          <p:cNvSpPr txBox="1"/>
          <p:nvPr/>
        </p:nvSpPr>
        <p:spPr>
          <a:xfrm>
            <a:off x="373626" y="304800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 = 0.015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7320C-BF15-41FB-BB47-068FDBA801EE}"/>
              </a:ext>
            </a:extLst>
          </p:cNvPr>
          <p:cNvSpPr txBox="1"/>
          <p:nvPr/>
        </p:nvSpPr>
        <p:spPr>
          <a:xfrm>
            <a:off x="10466439" y="305966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 = 0.075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1BD1A4-1B59-48CF-B3F1-F7B0582720B6}"/>
              </a:ext>
            </a:extLst>
          </p:cNvPr>
          <p:cNvSpPr txBox="1"/>
          <p:nvPr/>
        </p:nvSpPr>
        <p:spPr>
          <a:xfrm>
            <a:off x="212038" y="216310"/>
            <a:ext cx="1584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partial method</a:t>
            </a:r>
          </a:p>
        </p:txBody>
      </p:sp>
    </p:spTree>
    <p:extLst>
      <p:ext uri="{BB962C8B-B14F-4D97-AF65-F5344CB8AC3E}">
        <p14:creationId xmlns:p14="http://schemas.microsoft.com/office/powerpoint/2010/main" val="3296027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CFF275-3358-474A-AE86-74588A0B8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"/>
            <a:ext cx="4571999" cy="68579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753F5C-94EB-45F1-952A-354953990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"/>
            <a:ext cx="4571999" cy="68579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6DC840-E714-43EB-9CDA-B7F91ACD02F9}"/>
              </a:ext>
            </a:extLst>
          </p:cNvPr>
          <p:cNvSpPr txBox="1"/>
          <p:nvPr/>
        </p:nvSpPr>
        <p:spPr>
          <a:xfrm>
            <a:off x="373626" y="304800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 = 0.015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7320C-BF15-41FB-BB47-068FDBA801EE}"/>
              </a:ext>
            </a:extLst>
          </p:cNvPr>
          <p:cNvSpPr txBox="1"/>
          <p:nvPr/>
        </p:nvSpPr>
        <p:spPr>
          <a:xfrm>
            <a:off x="10466439" y="305966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 = 0.075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1BD1A4-1B59-48CF-B3F1-F7B0582720B6}"/>
              </a:ext>
            </a:extLst>
          </p:cNvPr>
          <p:cNvSpPr txBox="1"/>
          <p:nvPr/>
        </p:nvSpPr>
        <p:spPr>
          <a:xfrm>
            <a:off x="212038" y="216310"/>
            <a:ext cx="15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 method</a:t>
            </a:r>
          </a:p>
        </p:txBody>
      </p:sp>
    </p:spTree>
    <p:extLst>
      <p:ext uri="{BB962C8B-B14F-4D97-AF65-F5344CB8AC3E}">
        <p14:creationId xmlns:p14="http://schemas.microsoft.com/office/powerpoint/2010/main" val="1260907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2A08B-28D7-4FDA-8D3E-5439E54E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188" y="441967"/>
            <a:ext cx="5127812" cy="1555883"/>
          </a:xfrm>
        </p:spPr>
        <p:txBody>
          <a:bodyPr>
            <a:normAutofit fontScale="90000"/>
          </a:bodyPr>
          <a:lstStyle/>
          <a:p>
            <a:r>
              <a:rPr lang="en-US" dirty="0"/>
              <a:t>Autocovariance-based calculation with average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52BFA7-20AA-47B4-BC18-E99FF6AD4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052" y="-720378"/>
            <a:ext cx="5385226" cy="80778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DF4903-5E80-43C0-BBD9-02C4CADBC760}"/>
              </a:ext>
            </a:extLst>
          </p:cNvPr>
          <p:cNvSpPr txBox="1"/>
          <p:nvPr/>
        </p:nvSpPr>
        <p:spPr>
          <a:xfrm>
            <a:off x="530197" y="2079242"/>
            <a:ext cx="64776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Find the autocovariance length of LFP, which is 20 </a:t>
            </a:r>
            <a:r>
              <a:rPr lang="en-US" dirty="0" err="1"/>
              <a:t>ms</a:t>
            </a:r>
            <a:r>
              <a:rPr lang="en-US" dirty="0"/>
              <a:t> here.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Break time series of LFP in pieces with length </a:t>
            </a:r>
            <a:r>
              <a:rPr lang="en-US" altLang="zh-CN" dirty="0"/>
              <a:t>20 </a:t>
            </a:r>
            <a:r>
              <a:rPr lang="en-US" altLang="zh-CN" dirty="0" err="1"/>
              <a:t>ms</a:t>
            </a:r>
            <a:r>
              <a:rPr lang="en-US" altLang="zh-CN" dirty="0"/>
              <a:t>, and treat all those pieces as a statistical ensemble.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Calculate the PDF at every time point in such 20 </a:t>
            </a:r>
            <a:r>
              <a:rPr lang="en-US" dirty="0" err="1"/>
              <a:t>ms.</a:t>
            </a:r>
            <a:r>
              <a:rPr lang="en-US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 the same operates to the time series of binarized spike trains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For each time delay, calculate the mutual information between any possible combinations between spike train and LFP, and then take averages.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1E90D-3B17-4876-84C3-453DF26E5E7C}"/>
              </a:ext>
            </a:extLst>
          </p:cNvPr>
          <p:cNvSpPr txBox="1"/>
          <p:nvPr/>
        </p:nvSpPr>
        <p:spPr>
          <a:xfrm>
            <a:off x="5228614" y="578246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dt</a:t>
            </a:r>
            <a:r>
              <a:rPr lang="en-US" dirty="0"/>
              <a:t> = 0.5 </a:t>
            </a:r>
            <a:r>
              <a:rPr lang="en-US" dirty="0" err="1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86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41C27-90D6-45F5-8400-01EB0887F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327" y="130629"/>
            <a:ext cx="8544339" cy="1346042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of joint probability distribution function between different ensembles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00E0C9-E15E-4687-B028-5AE652959826}"/>
              </a:ext>
            </a:extLst>
          </p:cNvPr>
          <p:cNvSpPr txBox="1"/>
          <p:nvPr/>
        </p:nvSpPr>
        <p:spPr>
          <a:xfrm>
            <a:off x="747327" y="1618658"/>
            <a:ext cx="4681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Bivariate Two-sample Kolmogorov–Smirnov 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A489B-B11D-497B-8A16-4AB0C859A075}"/>
              </a:ext>
            </a:extLst>
          </p:cNvPr>
          <p:cNvSpPr txBox="1"/>
          <p:nvPr/>
        </p:nvSpPr>
        <p:spPr>
          <a:xfrm>
            <a:off x="747327" y="2129977"/>
            <a:ext cx="1424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X: Spike Train</a:t>
            </a:r>
          </a:p>
          <a:p>
            <a:r>
              <a:rPr lang="en-US" dirty="0"/>
              <a:t>Y: Current</a:t>
            </a:r>
          </a:p>
        </p:txBody>
      </p:sp>
    </p:spTree>
    <p:extLst>
      <p:ext uri="{BB962C8B-B14F-4D97-AF65-F5344CB8AC3E}">
        <p14:creationId xmlns:p14="http://schemas.microsoft.com/office/powerpoint/2010/main" val="2157685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16AD-670B-4A30-A590-FFBF5381E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274"/>
            <a:ext cx="5113919" cy="976038"/>
          </a:xfrm>
        </p:spPr>
        <p:txBody>
          <a:bodyPr/>
          <a:lstStyle/>
          <a:p>
            <a:r>
              <a:rPr lang="en-US" dirty="0"/>
              <a:t>Mono-direction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35453-21A9-489F-939F-968927023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370" y="1371836"/>
            <a:ext cx="3564074" cy="26730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61AD39-32E0-4F9B-933E-6CC8C1F12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370" y="4044892"/>
            <a:ext cx="3564074" cy="26730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28179E-0543-493E-90DA-8F18B9F946F4}"/>
              </a:ext>
            </a:extLst>
          </p:cNvPr>
          <p:cNvSpPr txBox="1"/>
          <p:nvPr/>
        </p:nvSpPr>
        <p:spPr>
          <a:xfrm>
            <a:off x="434981" y="2523698"/>
            <a:ext cx="126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1 to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9C4FDF-7D0F-45E7-AF92-BC2D96622AA0}"/>
              </a:ext>
            </a:extLst>
          </p:cNvPr>
          <p:cNvSpPr txBox="1"/>
          <p:nvPr/>
        </p:nvSpPr>
        <p:spPr>
          <a:xfrm>
            <a:off x="434980" y="5249860"/>
            <a:ext cx="126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2 to 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242723-3B44-42AC-8919-0F253D458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1371836"/>
            <a:ext cx="3564074" cy="26730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40BBF9-3966-4C59-8695-57265D5F9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1" y="4044892"/>
            <a:ext cx="3564074" cy="26730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B43168-897A-4F8F-9F27-B86AF0736E86}"/>
              </a:ext>
            </a:extLst>
          </p:cNvPr>
          <p:cNvSpPr txBox="1"/>
          <p:nvPr/>
        </p:nvSpPr>
        <p:spPr>
          <a:xfrm>
            <a:off x="3372070" y="1022312"/>
            <a:ext cx="726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3B7730-F643-485C-B492-5D01481D4D61}"/>
              </a:ext>
            </a:extLst>
          </p:cNvPr>
          <p:cNvSpPr txBox="1"/>
          <p:nvPr/>
        </p:nvSpPr>
        <p:spPr>
          <a:xfrm>
            <a:off x="7514701" y="102231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</a:t>
            </a:r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C333FC26-6CEB-4008-A7DB-FD40A537EF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774983"/>
              </p:ext>
            </p:extLst>
          </p:nvPr>
        </p:nvGraphicFramePr>
        <p:xfrm>
          <a:off x="9416225" y="94458"/>
          <a:ext cx="2680075" cy="22250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420267">
                  <a:extLst>
                    <a:ext uri="{9D8B030D-6E8A-4147-A177-3AD203B41FA5}">
                      <a16:colId xmlns:a16="http://schemas.microsoft.com/office/drawing/2014/main" val="3268484080"/>
                    </a:ext>
                  </a:extLst>
                </a:gridCol>
                <a:gridCol w="1259808">
                  <a:extLst>
                    <a:ext uri="{9D8B030D-6E8A-4147-A177-3AD203B41FA5}">
                      <a16:colId xmlns:a16="http://schemas.microsoft.com/office/drawing/2014/main" val="16607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Poisson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 kHz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67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r>
                        <a:rPr lang="en-US" altLang="zh-CN" dirty="0"/>
                        <a:t>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8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57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9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37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59.5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908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12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A284-CA40-4681-81AD-A0D46C28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71F22-2606-4C55-82DC-18DDC0872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Use delayed </a:t>
            </a:r>
            <a:r>
              <a:rPr lang="en-US" sz="2400" dirty="0">
                <a:solidFill>
                  <a:srgbClr val="00C0B6"/>
                </a:solidFill>
              </a:rPr>
              <a:t>mutual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C0B6"/>
                </a:solidFill>
              </a:rPr>
              <a:t>information</a:t>
            </a:r>
            <a:r>
              <a:rPr lang="en-US" sz="2400" dirty="0"/>
              <a:t> to investigate the causal relationship between </a:t>
            </a:r>
            <a:r>
              <a:rPr lang="en-US" sz="2400" dirty="0">
                <a:solidFill>
                  <a:srgbClr val="00C0B6"/>
                </a:solidFill>
              </a:rPr>
              <a:t>spike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C0B6"/>
                </a:solidFill>
              </a:rPr>
              <a:t>train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C0B6"/>
                </a:solidFill>
              </a:rPr>
              <a:t>local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C0B6"/>
                </a:solidFill>
              </a:rPr>
              <a:t>field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C0B6"/>
                </a:solidFill>
              </a:rPr>
              <a:t>potential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C0B6"/>
                </a:solidFill>
              </a:rPr>
              <a:t>LFP</a:t>
            </a:r>
            <a:r>
              <a:rPr lang="en-US" sz="2400" dirty="0"/>
              <a:t>)</a:t>
            </a:r>
          </a:p>
          <a:p>
            <a:r>
              <a:rPr lang="en-US" dirty="0"/>
              <a:t>Data was generated by </a:t>
            </a:r>
            <a:r>
              <a:rPr lang="en-US" dirty="0">
                <a:solidFill>
                  <a:srgbClr val="00C0B6"/>
                </a:solidFill>
              </a:rPr>
              <a:t>conductance-based integrate-and-fire neuronal network</a:t>
            </a:r>
            <a:r>
              <a:rPr lang="en-US" dirty="0"/>
              <a:t>;</a:t>
            </a:r>
          </a:p>
          <a:p>
            <a:r>
              <a:rPr lang="en-US" dirty="0"/>
              <a:t>Spike train was a sequence of binary value with specific </a:t>
            </a:r>
            <a:r>
              <a:rPr lang="en-US" dirty="0">
                <a:solidFill>
                  <a:srgbClr val="00C0B6"/>
                </a:solidFill>
              </a:rPr>
              <a:t>timing step</a:t>
            </a:r>
            <a:r>
              <a:rPr lang="en-US" dirty="0"/>
              <a:t>;</a:t>
            </a:r>
          </a:p>
          <a:p>
            <a:r>
              <a:rPr lang="en-US" dirty="0"/>
              <a:t>The summation of neuronal </a:t>
            </a:r>
            <a:r>
              <a:rPr lang="en-US" dirty="0">
                <a:solidFill>
                  <a:srgbClr val="00C0B6"/>
                </a:solidFill>
              </a:rPr>
              <a:t>membrane current </a:t>
            </a:r>
            <a:r>
              <a:rPr lang="en-US" dirty="0"/>
              <a:t>was treated as the LFP in my work;</a:t>
            </a:r>
          </a:p>
        </p:txBody>
      </p:sp>
    </p:spTree>
    <p:extLst>
      <p:ext uri="{BB962C8B-B14F-4D97-AF65-F5344CB8AC3E}">
        <p14:creationId xmlns:p14="http://schemas.microsoft.com/office/powerpoint/2010/main" val="2364170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81F4D-E306-4CC5-B5F8-796187F9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418863" cy="74704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Neuronal interacting layout</a:t>
            </a:r>
            <a:endParaRPr lang="en-US" sz="4000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0A8039A-1B8B-45DE-9D5C-3B17783EA5DD}"/>
              </a:ext>
            </a:extLst>
          </p:cNvPr>
          <p:cNvGrpSpPr/>
          <p:nvPr/>
        </p:nvGrpSpPr>
        <p:grpSpPr>
          <a:xfrm>
            <a:off x="2654220" y="1999027"/>
            <a:ext cx="6883559" cy="1983740"/>
            <a:chOff x="2435561" y="2004707"/>
            <a:chExt cx="6883559" cy="198374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86E053-56F9-4E36-8E2B-1D1C74B353B5}"/>
                </a:ext>
              </a:extLst>
            </p:cNvPr>
            <p:cNvSpPr txBox="1"/>
            <p:nvPr/>
          </p:nvSpPr>
          <p:spPr>
            <a:xfrm>
              <a:off x="6440558" y="2719535"/>
              <a:ext cx="1522106" cy="5193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Neuron </a:t>
              </a:r>
              <a:r>
                <a:rPr lang="en-US" altLang="zh-CN" dirty="0"/>
                <a:t>2</a:t>
              </a:r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CCBF235-6471-4D02-ADE7-8264FDD730B6}"/>
                </a:ext>
              </a:extLst>
            </p:cNvPr>
            <p:cNvSpPr txBox="1"/>
            <p:nvPr/>
          </p:nvSpPr>
          <p:spPr>
            <a:xfrm>
              <a:off x="2435561" y="2719535"/>
              <a:ext cx="1522106" cy="5193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Neuron 1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24B471B-6F69-4157-BCEC-8E3E8B660EEB}"/>
                </a:ext>
              </a:extLst>
            </p:cNvPr>
            <p:cNvSpPr/>
            <p:nvPr/>
          </p:nvSpPr>
          <p:spPr>
            <a:xfrm>
              <a:off x="4229338" y="2719535"/>
              <a:ext cx="1084785" cy="4986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</a:rPr>
                <a:t>Spikes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282628F-BFE1-4276-B445-58C3E01B81AC}"/>
                </a:ext>
              </a:extLst>
            </p:cNvPr>
            <p:cNvSpPr/>
            <p:nvPr/>
          </p:nvSpPr>
          <p:spPr>
            <a:xfrm>
              <a:off x="8234335" y="2719534"/>
              <a:ext cx="1084785" cy="51935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</a:rPr>
                <a:t>Spikes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C032F15-DBC6-4962-BD2E-42592134F9D7}"/>
                </a:ext>
              </a:extLst>
            </p:cNvPr>
            <p:cNvCxnSpPr>
              <a:stCxn id="5" idx="3"/>
              <a:endCxn id="3" idx="2"/>
            </p:cNvCxnSpPr>
            <p:nvPr/>
          </p:nvCxnSpPr>
          <p:spPr>
            <a:xfrm>
              <a:off x="5314123" y="2968879"/>
              <a:ext cx="1126435" cy="10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42BCD76-8B19-495F-8CE7-6E74A807B774}"/>
                </a:ext>
              </a:extLst>
            </p:cNvPr>
            <p:cNvCxnSpPr>
              <a:cxnSpLocks/>
              <a:stCxn id="3" idx="6"/>
              <a:endCxn id="6" idx="1"/>
            </p:cNvCxnSpPr>
            <p:nvPr/>
          </p:nvCxnSpPr>
          <p:spPr>
            <a:xfrm flipV="1">
              <a:off x="7962664" y="2979210"/>
              <a:ext cx="27167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D2F3FFE-313B-4992-8398-92B46B05E0ED}"/>
                </a:ext>
              </a:extLst>
            </p:cNvPr>
            <p:cNvCxnSpPr>
              <a:cxnSpLocks/>
              <a:stCxn id="4" idx="6"/>
              <a:endCxn id="5" idx="1"/>
            </p:cNvCxnSpPr>
            <p:nvPr/>
          </p:nvCxnSpPr>
          <p:spPr>
            <a:xfrm flipV="1">
              <a:off x="3957667" y="2968879"/>
              <a:ext cx="271671" cy="10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73B19AB-0BED-48C5-8F03-13E23128E919}"/>
                </a:ext>
              </a:extLst>
            </p:cNvPr>
            <p:cNvSpPr txBox="1"/>
            <p:nvPr/>
          </p:nvSpPr>
          <p:spPr>
            <a:xfrm>
              <a:off x="2748318" y="3619115"/>
              <a:ext cx="896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Current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F9054A-2C95-4A16-8154-16B184FF1E0E}"/>
                </a:ext>
              </a:extLst>
            </p:cNvPr>
            <p:cNvSpPr txBox="1"/>
            <p:nvPr/>
          </p:nvSpPr>
          <p:spPr>
            <a:xfrm>
              <a:off x="6693295" y="3619115"/>
              <a:ext cx="1016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Current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C81027B-B50F-4082-AB76-0405455AFAAF}"/>
                </a:ext>
              </a:extLst>
            </p:cNvPr>
            <p:cNvCxnSpPr>
              <a:cxnSpLocks/>
              <a:stCxn id="4" idx="4"/>
              <a:endCxn id="13" idx="0"/>
            </p:cNvCxnSpPr>
            <p:nvPr/>
          </p:nvCxnSpPr>
          <p:spPr>
            <a:xfrm>
              <a:off x="3196614" y="3238886"/>
              <a:ext cx="0" cy="380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54CB8DE-CD66-4002-9118-1050647BE02A}"/>
                </a:ext>
              </a:extLst>
            </p:cNvPr>
            <p:cNvCxnSpPr>
              <a:cxnSpLocks/>
              <a:stCxn id="3" idx="4"/>
              <a:endCxn id="14" idx="0"/>
            </p:cNvCxnSpPr>
            <p:nvPr/>
          </p:nvCxnSpPr>
          <p:spPr>
            <a:xfrm>
              <a:off x="7201611" y="3238886"/>
              <a:ext cx="0" cy="380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121CEB15-A46F-4E70-84CD-B6B9343A058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409725" y="2655121"/>
              <a:ext cx="585559" cy="192156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1721709-7273-4F98-82F4-18E15C3CE7D1}"/>
                </a:ext>
              </a:extLst>
            </p:cNvPr>
            <p:cNvSpPr txBox="1"/>
            <p:nvPr/>
          </p:nvSpPr>
          <p:spPr>
            <a:xfrm>
              <a:off x="2748318" y="2004707"/>
              <a:ext cx="896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Poisson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4D71EF-47B0-491E-BEFD-8D9676839898}"/>
                </a:ext>
              </a:extLst>
            </p:cNvPr>
            <p:cNvSpPr txBox="1"/>
            <p:nvPr/>
          </p:nvSpPr>
          <p:spPr>
            <a:xfrm>
              <a:off x="6753315" y="2004707"/>
              <a:ext cx="896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Poisson</a:t>
              </a:r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E566CB1C-1F5C-4C9F-9B98-FE8FD3BA7C8E}"/>
                </a:ext>
              </a:extLst>
            </p:cNvPr>
            <p:cNvCxnSpPr>
              <a:cxnSpLocks/>
              <a:stCxn id="22" idx="1"/>
              <a:endCxn id="14" idx="1"/>
            </p:cNvCxnSpPr>
            <p:nvPr/>
          </p:nvCxnSpPr>
          <p:spPr>
            <a:xfrm rot="10800000" flipV="1">
              <a:off x="6693295" y="2189373"/>
              <a:ext cx="60020" cy="1614408"/>
            </a:xfrm>
            <a:prstGeom prst="bentConnector3">
              <a:avLst>
                <a:gd name="adj1" fmla="val 106755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45F1719C-4ECD-483F-8EDC-DA07427CC960}"/>
                </a:ext>
              </a:extLst>
            </p:cNvPr>
            <p:cNvCxnSpPr>
              <a:cxnSpLocks/>
              <a:stCxn id="21" idx="1"/>
              <a:endCxn id="13" idx="1"/>
            </p:cNvCxnSpPr>
            <p:nvPr/>
          </p:nvCxnSpPr>
          <p:spPr>
            <a:xfrm rot="10800000" flipV="1">
              <a:off x="2748318" y="2189373"/>
              <a:ext cx="12700" cy="1614408"/>
            </a:xfrm>
            <a:prstGeom prst="bentConnector3">
              <a:avLst>
                <a:gd name="adj1" fmla="val 43043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305188B-8D90-46B3-A65B-58500AA4EFB0}"/>
                </a:ext>
              </a:extLst>
            </p:cNvPr>
            <p:cNvCxnSpPr>
              <a:cxnSpLocks/>
              <a:stCxn id="21" idx="2"/>
              <a:endCxn id="4" idx="0"/>
            </p:cNvCxnSpPr>
            <p:nvPr/>
          </p:nvCxnSpPr>
          <p:spPr>
            <a:xfrm>
              <a:off x="3196614" y="2374039"/>
              <a:ext cx="0" cy="345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303BD12-0D96-4EA7-90A0-4B85058710ED}"/>
                </a:ext>
              </a:extLst>
            </p:cNvPr>
            <p:cNvCxnSpPr>
              <a:cxnSpLocks/>
              <a:stCxn id="22" idx="2"/>
              <a:endCxn id="3" idx="0"/>
            </p:cNvCxnSpPr>
            <p:nvPr/>
          </p:nvCxnSpPr>
          <p:spPr>
            <a:xfrm>
              <a:off x="7201611" y="2374039"/>
              <a:ext cx="0" cy="345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45381AB3-30FB-4AF4-95C9-5D186AF25E3D}"/>
                </a:ext>
              </a:extLst>
            </p:cNvPr>
            <p:cNvCxnSpPr>
              <a:cxnSpLocks/>
              <a:stCxn id="6" idx="3"/>
              <a:endCxn id="13" idx="2"/>
            </p:cNvCxnSpPr>
            <p:nvPr/>
          </p:nvCxnSpPr>
          <p:spPr>
            <a:xfrm flipH="1">
              <a:off x="3196614" y="2979210"/>
              <a:ext cx="6122506" cy="1009237"/>
            </a:xfrm>
            <a:prstGeom prst="bentConnector4">
              <a:avLst>
                <a:gd name="adj1" fmla="val -3734"/>
                <a:gd name="adj2" fmla="val 217193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A72ED76-F333-4838-B668-A85EBFCAAC5F}"/>
              </a:ext>
            </a:extLst>
          </p:cNvPr>
          <p:cNvCxnSpPr>
            <a:stCxn id="14" idx="3"/>
            <a:endCxn id="6" idx="2"/>
          </p:cNvCxnSpPr>
          <p:nvPr/>
        </p:nvCxnSpPr>
        <p:spPr>
          <a:xfrm flipV="1">
            <a:off x="7928586" y="3233205"/>
            <a:ext cx="1066801" cy="564896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84423F15-732F-4DEB-8882-043892111C31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3592008" y="3957347"/>
            <a:ext cx="3828262" cy="25420"/>
          </a:xfrm>
          <a:prstGeom prst="bentConnector4">
            <a:avLst>
              <a:gd name="adj1" fmla="val 189"/>
              <a:gd name="adj2" fmla="val 1781282"/>
            </a:avLst>
          </a:prstGeom>
          <a:ln w="12700">
            <a:solidFill>
              <a:srgbClr val="00B05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8356415-CB3C-4712-9297-77DE42BED819}"/>
              </a:ext>
            </a:extLst>
          </p:cNvPr>
          <p:cNvSpPr txBox="1"/>
          <p:nvPr/>
        </p:nvSpPr>
        <p:spPr>
          <a:xfrm>
            <a:off x="4764238" y="4242441"/>
            <a:ext cx="1537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Synchronized?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5F400C6-8F9B-4CDB-AA26-DA1B3EFDD645}"/>
              </a:ext>
            </a:extLst>
          </p:cNvPr>
          <p:cNvSpPr txBox="1"/>
          <p:nvPr/>
        </p:nvSpPr>
        <p:spPr>
          <a:xfrm>
            <a:off x="8265467" y="3558606"/>
            <a:ext cx="12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Correlated!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6BCE3C9-7D14-4BD9-BC1D-000B8E90AA42}"/>
              </a:ext>
            </a:extLst>
          </p:cNvPr>
          <p:cNvSpPr txBox="1"/>
          <p:nvPr/>
        </p:nvSpPr>
        <p:spPr>
          <a:xfrm>
            <a:off x="6495550" y="5230822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89506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5A0E561-DA0A-4FED-83FC-253A039D2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192" y="3762074"/>
            <a:ext cx="3526151" cy="2644613"/>
          </a:xfrm>
          <a:prstGeom prst="rect">
            <a:avLst/>
          </a:prstGeom>
        </p:spPr>
      </p:pic>
      <p:pic>
        <p:nvPicPr>
          <p:cNvPr id="19" name="Picture 18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D29F4254-2E63-4B37-93C4-CD160D628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193" y="1191333"/>
            <a:ext cx="3526151" cy="2644613"/>
          </a:xfrm>
          <a:prstGeom prst="rect">
            <a:avLst/>
          </a:prstGeom>
        </p:spPr>
      </p:pic>
      <p:pic>
        <p:nvPicPr>
          <p:cNvPr id="21" name="Picture 2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44A4C9F-7E45-4F21-80FA-8FD589D48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480" y="1191333"/>
            <a:ext cx="3526151" cy="2644613"/>
          </a:xfrm>
          <a:prstGeom prst="rect">
            <a:avLst/>
          </a:prstGeom>
        </p:spPr>
      </p:pic>
      <p:pic>
        <p:nvPicPr>
          <p:cNvPr id="23" name="Picture 22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718BBF4E-A975-4E20-AD0F-DAAC5E9AD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0839" y="3763842"/>
            <a:ext cx="3523516" cy="26426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BB180FC-F9E3-422B-BA71-F07ADA681700}"/>
              </a:ext>
            </a:extLst>
          </p:cNvPr>
          <p:cNvSpPr txBox="1"/>
          <p:nvPr/>
        </p:nvSpPr>
        <p:spPr>
          <a:xfrm>
            <a:off x="816651" y="2026236"/>
            <a:ext cx="1069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Spike 2</a:t>
            </a:r>
          </a:p>
          <a:p>
            <a:pPr algn="ctr"/>
            <a:r>
              <a:rPr lang="en-US" dirty="0"/>
              <a:t>to</a:t>
            </a:r>
          </a:p>
          <a:p>
            <a:pPr algn="ctr"/>
            <a:r>
              <a:rPr lang="en-US" dirty="0"/>
              <a:t>Current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5F9B02-5443-49B5-9533-126F70D4B026}"/>
              </a:ext>
            </a:extLst>
          </p:cNvPr>
          <p:cNvSpPr txBox="1"/>
          <p:nvPr/>
        </p:nvSpPr>
        <p:spPr>
          <a:xfrm>
            <a:off x="10038655" y="2230755"/>
            <a:ext cx="1069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Current 2</a:t>
            </a:r>
          </a:p>
          <a:p>
            <a:pPr algn="ctr"/>
            <a:r>
              <a:rPr lang="en-US" dirty="0"/>
              <a:t>to</a:t>
            </a:r>
          </a:p>
          <a:p>
            <a:pPr algn="ctr"/>
            <a:r>
              <a:rPr lang="en-US" dirty="0"/>
              <a:t>Current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E54A6A-C03C-4752-8F0D-70F7D269D361}"/>
              </a:ext>
            </a:extLst>
          </p:cNvPr>
          <p:cNvSpPr txBox="1"/>
          <p:nvPr/>
        </p:nvSpPr>
        <p:spPr>
          <a:xfrm>
            <a:off x="816650" y="4466338"/>
            <a:ext cx="1069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Spike 2</a:t>
            </a:r>
          </a:p>
          <a:p>
            <a:pPr algn="ctr"/>
            <a:r>
              <a:rPr lang="en-US" dirty="0"/>
              <a:t>to</a:t>
            </a:r>
          </a:p>
          <a:p>
            <a:pPr algn="ctr"/>
            <a:r>
              <a:rPr lang="en-US" dirty="0"/>
              <a:t>Current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4486C4-1907-43C5-B4EC-AEDF86C8A3EE}"/>
              </a:ext>
            </a:extLst>
          </p:cNvPr>
          <p:cNvSpPr txBox="1"/>
          <p:nvPr/>
        </p:nvSpPr>
        <p:spPr>
          <a:xfrm>
            <a:off x="10038654" y="4466338"/>
            <a:ext cx="13085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/>
              <a:t>Mutual info</a:t>
            </a:r>
          </a:p>
          <a:p>
            <a:pPr algn="ctr"/>
            <a:r>
              <a:rPr lang="en-US" dirty="0"/>
              <a:t>Spike 2</a:t>
            </a:r>
          </a:p>
          <a:p>
            <a:pPr algn="ctr"/>
            <a:r>
              <a:rPr lang="en-US" dirty="0"/>
              <a:t>to</a:t>
            </a:r>
          </a:p>
          <a:p>
            <a:pPr algn="ctr"/>
            <a:r>
              <a:rPr lang="en-US" dirty="0"/>
              <a:t>Current 1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2ED7BC4A-8A93-421C-A2AE-7328212B77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0475652"/>
              </p:ext>
            </p:extLst>
          </p:nvPr>
        </p:nvGraphicFramePr>
        <p:xfrm>
          <a:off x="2797199" y="78813"/>
          <a:ext cx="6195186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92180">
                  <a:extLst>
                    <a:ext uri="{9D8B030D-6E8A-4147-A177-3AD203B41FA5}">
                      <a16:colId xmlns:a16="http://schemas.microsoft.com/office/drawing/2014/main" val="3268484080"/>
                    </a:ext>
                  </a:extLst>
                </a:gridCol>
                <a:gridCol w="1501002">
                  <a:extLst>
                    <a:ext uri="{9D8B030D-6E8A-4147-A177-3AD203B41FA5}">
                      <a16:colId xmlns:a16="http://schemas.microsoft.com/office/drawing/2014/main" val="166075053"/>
                    </a:ext>
                  </a:extLst>
                </a:gridCol>
                <a:gridCol w="1501002">
                  <a:extLst>
                    <a:ext uri="{9D8B030D-6E8A-4147-A177-3AD203B41FA5}">
                      <a16:colId xmlns:a16="http://schemas.microsoft.com/office/drawing/2014/main" val="993832347"/>
                    </a:ext>
                  </a:extLst>
                </a:gridCol>
                <a:gridCol w="1501002">
                  <a:extLst>
                    <a:ext uri="{9D8B030D-6E8A-4147-A177-3AD203B41FA5}">
                      <a16:colId xmlns:a16="http://schemas.microsoft.com/office/drawing/2014/main" val="3420926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Poisson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 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dt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67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r>
                        <a:rPr lang="en-US" altLang="zh-CN" dirty="0"/>
                        <a:t>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#bins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8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57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509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5A0E561-DA0A-4FED-83FC-253A039D2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192" y="3762074"/>
            <a:ext cx="3526150" cy="26446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29F4254-2E63-4B37-93C4-CD160D628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193" y="1191333"/>
            <a:ext cx="3526150" cy="26446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44A4C9F-7E45-4F21-80FA-8FD589D48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480" y="1191333"/>
            <a:ext cx="3526150" cy="264461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18BBF4E-A975-4E20-AD0F-DAAC5E9AD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0839" y="3763842"/>
            <a:ext cx="3523516" cy="264263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BB180FC-F9E3-422B-BA71-F07ADA681700}"/>
              </a:ext>
            </a:extLst>
          </p:cNvPr>
          <p:cNvSpPr txBox="1"/>
          <p:nvPr/>
        </p:nvSpPr>
        <p:spPr>
          <a:xfrm>
            <a:off x="816651" y="2026236"/>
            <a:ext cx="1069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Spike 2</a:t>
            </a:r>
          </a:p>
          <a:p>
            <a:pPr algn="ctr"/>
            <a:r>
              <a:rPr lang="en-US" dirty="0"/>
              <a:t>to</a:t>
            </a:r>
          </a:p>
          <a:p>
            <a:pPr algn="ctr"/>
            <a:r>
              <a:rPr lang="en-US" dirty="0"/>
              <a:t>Current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5F9B02-5443-49B5-9533-126F70D4B026}"/>
              </a:ext>
            </a:extLst>
          </p:cNvPr>
          <p:cNvSpPr txBox="1"/>
          <p:nvPr/>
        </p:nvSpPr>
        <p:spPr>
          <a:xfrm>
            <a:off x="10038655" y="2230755"/>
            <a:ext cx="1069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Current 2</a:t>
            </a:r>
          </a:p>
          <a:p>
            <a:pPr algn="ctr"/>
            <a:r>
              <a:rPr lang="en-US" dirty="0"/>
              <a:t>to</a:t>
            </a:r>
          </a:p>
          <a:p>
            <a:pPr algn="ctr"/>
            <a:r>
              <a:rPr lang="en-US" dirty="0"/>
              <a:t>Current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E54A6A-C03C-4752-8F0D-70F7D269D361}"/>
              </a:ext>
            </a:extLst>
          </p:cNvPr>
          <p:cNvSpPr txBox="1"/>
          <p:nvPr/>
        </p:nvSpPr>
        <p:spPr>
          <a:xfrm>
            <a:off x="816650" y="4466338"/>
            <a:ext cx="1069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Spike 2</a:t>
            </a:r>
          </a:p>
          <a:p>
            <a:pPr algn="ctr"/>
            <a:r>
              <a:rPr lang="en-US" dirty="0"/>
              <a:t>to</a:t>
            </a:r>
          </a:p>
          <a:p>
            <a:pPr algn="ctr"/>
            <a:r>
              <a:rPr lang="en-US" dirty="0"/>
              <a:t>Current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4486C4-1907-43C5-B4EC-AEDF86C8A3EE}"/>
              </a:ext>
            </a:extLst>
          </p:cNvPr>
          <p:cNvSpPr txBox="1"/>
          <p:nvPr/>
        </p:nvSpPr>
        <p:spPr>
          <a:xfrm>
            <a:off x="10038654" y="4466338"/>
            <a:ext cx="13085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/>
              <a:t>Mutual info</a:t>
            </a:r>
          </a:p>
          <a:p>
            <a:pPr algn="ctr"/>
            <a:r>
              <a:rPr lang="en-US" dirty="0"/>
              <a:t>Spike 2</a:t>
            </a:r>
          </a:p>
          <a:p>
            <a:pPr algn="ctr"/>
            <a:r>
              <a:rPr lang="en-US" dirty="0"/>
              <a:t>to</a:t>
            </a:r>
          </a:p>
          <a:p>
            <a:pPr algn="ctr"/>
            <a:r>
              <a:rPr lang="en-US" dirty="0"/>
              <a:t>Current 1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2ED7BC4A-8A93-421C-A2AE-7328212B77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6323339"/>
              </p:ext>
            </p:extLst>
          </p:nvPr>
        </p:nvGraphicFramePr>
        <p:xfrm>
          <a:off x="2797199" y="78813"/>
          <a:ext cx="6195186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92180">
                  <a:extLst>
                    <a:ext uri="{9D8B030D-6E8A-4147-A177-3AD203B41FA5}">
                      <a16:colId xmlns:a16="http://schemas.microsoft.com/office/drawing/2014/main" val="3268484080"/>
                    </a:ext>
                  </a:extLst>
                </a:gridCol>
                <a:gridCol w="1501002">
                  <a:extLst>
                    <a:ext uri="{9D8B030D-6E8A-4147-A177-3AD203B41FA5}">
                      <a16:colId xmlns:a16="http://schemas.microsoft.com/office/drawing/2014/main" val="166075053"/>
                    </a:ext>
                  </a:extLst>
                </a:gridCol>
                <a:gridCol w="1501002">
                  <a:extLst>
                    <a:ext uri="{9D8B030D-6E8A-4147-A177-3AD203B41FA5}">
                      <a16:colId xmlns:a16="http://schemas.microsoft.com/office/drawing/2014/main" val="993832347"/>
                    </a:ext>
                  </a:extLst>
                </a:gridCol>
                <a:gridCol w="1501002">
                  <a:extLst>
                    <a:ext uri="{9D8B030D-6E8A-4147-A177-3AD203B41FA5}">
                      <a16:colId xmlns:a16="http://schemas.microsoft.com/office/drawing/2014/main" val="3420926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Poisson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 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dt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67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r>
                        <a:rPr lang="en-US" altLang="zh-CN" dirty="0"/>
                        <a:t>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#bins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8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57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177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17B7B45-FACC-49E1-BBD0-26BAB23BB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918" y="1128795"/>
            <a:ext cx="7315215" cy="5486411"/>
          </a:xfrm>
          <a:prstGeom prst="rect">
            <a:avLst/>
          </a:prstGeom>
        </p:spPr>
      </p:pic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60872BAE-763B-43DA-A231-FD8C1EA158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628521"/>
              </p:ext>
            </p:extLst>
          </p:nvPr>
        </p:nvGraphicFramePr>
        <p:xfrm>
          <a:off x="2935932" y="175364"/>
          <a:ext cx="6195186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92180">
                  <a:extLst>
                    <a:ext uri="{9D8B030D-6E8A-4147-A177-3AD203B41FA5}">
                      <a16:colId xmlns:a16="http://schemas.microsoft.com/office/drawing/2014/main" val="3268484080"/>
                    </a:ext>
                  </a:extLst>
                </a:gridCol>
                <a:gridCol w="1501002">
                  <a:extLst>
                    <a:ext uri="{9D8B030D-6E8A-4147-A177-3AD203B41FA5}">
                      <a16:colId xmlns:a16="http://schemas.microsoft.com/office/drawing/2014/main" val="166075053"/>
                    </a:ext>
                  </a:extLst>
                </a:gridCol>
                <a:gridCol w="1501002">
                  <a:extLst>
                    <a:ext uri="{9D8B030D-6E8A-4147-A177-3AD203B41FA5}">
                      <a16:colId xmlns:a16="http://schemas.microsoft.com/office/drawing/2014/main" val="993832347"/>
                    </a:ext>
                  </a:extLst>
                </a:gridCol>
                <a:gridCol w="1501002">
                  <a:extLst>
                    <a:ext uri="{9D8B030D-6E8A-4147-A177-3AD203B41FA5}">
                      <a16:colId xmlns:a16="http://schemas.microsoft.com/office/drawing/2014/main" val="3420926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Poisson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 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dt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67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r>
                        <a:rPr lang="en-US" altLang="zh-CN" dirty="0"/>
                        <a:t>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#bins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8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57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622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16AD-670B-4A30-A590-FFBF5381E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274"/>
            <a:ext cx="10515600" cy="976038"/>
          </a:xfrm>
        </p:spPr>
        <p:txBody>
          <a:bodyPr/>
          <a:lstStyle/>
          <a:p>
            <a:r>
              <a:rPr lang="en-US" dirty="0"/>
              <a:t>Bi-direction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35453-21A9-489F-939F-968927023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370" y="1371836"/>
            <a:ext cx="3564073" cy="26730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61AD39-32E0-4F9B-933E-6CC8C1F12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370" y="4044892"/>
            <a:ext cx="3564074" cy="2673055"/>
          </a:xfrm>
          <a:prstGeom prst="rect">
            <a:avLst/>
          </a:prstGeom>
        </p:spPr>
      </p:pic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880116BE-4ACE-4526-9546-3BD5565415D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933858" y="46274"/>
          <a:ext cx="3201049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329106">
                  <a:extLst>
                    <a:ext uri="{9D8B030D-6E8A-4147-A177-3AD203B41FA5}">
                      <a16:colId xmlns:a16="http://schemas.microsoft.com/office/drawing/2014/main" val="3268484080"/>
                    </a:ext>
                  </a:extLst>
                </a:gridCol>
                <a:gridCol w="871943">
                  <a:extLst>
                    <a:ext uri="{9D8B030D-6E8A-4147-A177-3AD203B41FA5}">
                      <a16:colId xmlns:a16="http://schemas.microsoft.com/office/drawing/2014/main" val="16607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Poisson Driving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 kHz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67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Synaptic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r>
                        <a:rPr lang="en-US" altLang="zh-CN" dirty="0"/>
                        <a:t>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8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Feedforward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571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728179E-0543-493E-90DA-8F18B9F946F4}"/>
              </a:ext>
            </a:extLst>
          </p:cNvPr>
          <p:cNvSpPr txBox="1"/>
          <p:nvPr/>
        </p:nvSpPr>
        <p:spPr>
          <a:xfrm>
            <a:off x="434981" y="2523698"/>
            <a:ext cx="126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1 to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9C4FDF-7D0F-45E7-AF92-BC2D96622AA0}"/>
              </a:ext>
            </a:extLst>
          </p:cNvPr>
          <p:cNvSpPr txBox="1"/>
          <p:nvPr/>
        </p:nvSpPr>
        <p:spPr>
          <a:xfrm>
            <a:off x="434980" y="5249860"/>
            <a:ext cx="126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2 to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05D40-AD77-4905-BE8D-C8086CE80BBB}"/>
              </a:ext>
            </a:extLst>
          </p:cNvPr>
          <p:cNvSpPr txBox="1"/>
          <p:nvPr/>
        </p:nvSpPr>
        <p:spPr>
          <a:xfrm>
            <a:off x="10342893" y="3486410"/>
            <a:ext cx="1223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dt</a:t>
            </a:r>
            <a:r>
              <a:rPr lang="en-US" dirty="0"/>
              <a:t> = 0.5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#bins = 20</a:t>
            </a:r>
          </a:p>
          <a:p>
            <a:r>
              <a:rPr lang="en-US" dirty="0"/>
              <a:t>T = 59.5 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242723-3B44-42AC-8919-0F253D458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1371836"/>
            <a:ext cx="3564073" cy="26730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40BBF9-3966-4C59-8695-57265D5F9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1" y="4044892"/>
            <a:ext cx="3564073" cy="26730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B43168-897A-4F8F-9F27-B86AF0736E86}"/>
              </a:ext>
            </a:extLst>
          </p:cNvPr>
          <p:cNvSpPr txBox="1"/>
          <p:nvPr/>
        </p:nvSpPr>
        <p:spPr>
          <a:xfrm>
            <a:off x="3372070" y="1022312"/>
            <a:ext cx="726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3B7730-F643-485C-B492-5D01481D4D61}"/>
              </a:ext>
            </a:extLst>
          </p:cNvPr>
          <p:cNvSpPr txBox="1"/>
          <p:nvPr/>
        </p:nvSpPr>
        <p:spPr>
          <a:xfrm>
            <a:off x="7514701" y="102231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</a:t>
            </a:r>
          </a:p>
        </p:txBody>
      </p:sp>
    </p:spTree>
    <p:extLst>
      <p:ext uri="{BB962C8B-B14F-4D97-AF65-F5344CB8AC3E}">
        <p14:creationId xmlns:p14="http://schemas.microsoft.com/office/powerpoint/2010/main" val="3330504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15390-7F05-4380-BA97-B56F197A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Different Timing Steps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CBA2C3-CD38-4333-B5B1-98BC3A795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499" y="1335297"/>
            <a:ext cx="3582640" cy="26869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AEC89B-892B-446B-A79D-3C4352252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743" y="1335297"/>
            <a:ext cx="3582640" cy="26869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3F1552-8277-49E1-AFDA-B9646EB28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499" y="4072539"/>
            <a:ext cx="3582640" cy="26869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A8E4A1-75A4-4566-9930-BD7E19C78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4744" y="4072539"/>
            <a:ext cx="3582640" cy="26869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BBF16A-2DE7-427B-A4B2-B76E4376AA2B}"/>
              </a:ext>
            </a:extLst>
          </p:cNvPr>
          <p:cNvSpPr txBox="1"/>
          <p:nvPr/>
        </p:nvSpPr>
        <p:spPr>
          <a:xfrm>
            <a:off x="6145223" y="1161822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0.0625ms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F21D10-B2DB-4E9F-9550-4D4F27FA92F8}"/>
              </a:ext>
            </a:extLst>
          </p:cNvPr>
          <p:cNvSpPr txBox="1"/>
          <p:nvPr/>
        </p:nvSpPr>
        <p:spPr>
          <a:xfrm>
            <a:off x="9550800" y="1161821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0.125ms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CC1339-B411-4BA1-BA38-D3F9F6C981E7}"/>
              </a:ext>
            </a:extLst>
          </p:cNvPr>
          <p:cNvSpPr txBox="1"/>
          <p:nvPr/>
        </p:nvSpPr>
        <p:spPr>
          <a:xfrm>
            <a:off x="5167402" y="547161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0.25ms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762AA0-02AC-4968-9C7C-D31841D36D87}"/>
              </a:ext>
            </a:extLst>
          </p:cNvPr>
          <p:cNvSpPr txBox="1"/>
          <p:nvPr/>
        </p:nvSpPr>
        <p:spPr>
          <a:xfrm>
            <a:off x="8812465" y="5528996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0.5ms</a:t>
            </a: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4187E32F-30D7-4884-86EA-B433E1B58D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5855880"/>
              </p:ext>
            </p:extLst>
          </p:nvPr>
        </p:nvGraphicFramePr>
        <p:xfrm>
          <a:off x="1249426" y="2218089"/>
          <a:ext cx="2680075" cy="22250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420267">
                  <a:extLst>
                    <a:ext uri="{9D8B030D-6E8A-4147-A177-3AD203B41FA5}">
                      <a16:colId xmlns:a16="http://schemas.microsoft.com/office/drawing/2014/main" val="3268484080"/>
                    </a:ext>
                  </a:extLst>
                </a:gridCol>
                <a:gridCol w="1259808">
                  <a:extLst>
                    <a:ext uri="{9D8B030D-6E8A-4147-A177-3AD203B41FA5}">
                      <a16:colId xmlns:a16="http://schemas.microsoft.com/office/drawing/2014/main" val="16607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Poisson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 kHz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67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r>
                        <a:rPr lang="en-US" altLang="zh-CN" dirty="0"/>
                        <a:t>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8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57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9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59.5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3796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Direct Method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908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808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15390-7F05-4380-BA97-B56F197A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Different Timing Steps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CBA2C3-CD38-4333-B5B1-98BC3A795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500" y="1335297"/>
            <a:ext cx="3582638" cy="26869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AEC89B-892B-446B-A79D-3C4352252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744" y="1335297"/>
            <a:ext cx="3582638" cy="26869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3F1552-8277-49E1-AFDA-B9646EB28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500" y="4072539"/>
            <a:ext cx="3582638" cy="26869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A8E4A1-75A4-4566-9930-BD7E19C78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4745" y="4072539"/>
            <a:ext cx="3582638" cy="26869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BBF16A-2DE7-427B-A4B2-B76E4376AA2B}"/>
              </a:ext>
            </a:extLst>
          </p:cNvPr>
          <p:cNvSpPr txBox="1"/>
          <p:nvPr/>
        </p:nvSpPr>
        <p:spPr>
          <a:xfrm>
            <a:off x="6145223" y="1161822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0.0625ms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F21D10-B2DB-4E9F-9550-4D4F27FA92F8}"/>
              </a:ext>
            </a:extLst>
          </p:cNvPr>
          <p:cNvSpPr txBox="1"/>
          <p:nvPr/>
        </p:nvSpPr>
        <p:spPr>
          <a:xfrm>
            <a:off x="9550800" y="1161821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0.125ms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CC1339-B411-4BA1-BA38-D3F9F6C981E7}"/>
              </a:ext>
            </a:extLst>
          </p:cNvPr>
          <p:cNvSpPr txBox="1"/>
          <p:nvPr/>
        </p:nvSpPr>
        <p:spPr>
          <a:xfrm>
            <a:off x="5167402" y="547161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0.25ms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762AA0-02AC-4968-9C7C-D31841D36D87}"/>
              </a:ext>
            </a:extLst>
          </p:cNvPr>
          <p:cNvSpPr txBox="1"/>
          <p:nvPr/>
        </p:nvSpPr>
        <p:spPr>
          <a:xfrm>
            <a:off x="8812465" y="5528996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0.5ms</a:t>
            </a: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7334DCF3-D03C-4336-89C4-AEE6DD4C72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9832459"/>
              </p:ext>
            </p:extLst>
          </p:nvPr>
        </p:nvGraphicFramePr>
        <p:xfrm>
          <a:off x="931374" y="2218089"/>
          <a:ext cx="3189467" cy="22250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90212">
                  <a:extLst>
                    <a:ext uri="{9D8B030D-6E8A-4147-A177-3AD203B41FA5}">
                      <a16:colId xmlns:a16="http://schemas.microsoft.com/office/drawing/2014/main" val="3268484080"/>
                    </a:ext>
                  </a:extLst>
                </a:gridCol>
                <a:gridCol w="1499255">
                  <a:extLst>
                    <a:ext uri="{9D8B030D-6E8A-4147-A177-3AD203B41FA5}">
                      <a16:colId xmlns:a16="http://schemas.microsoft.com/office/drawing/2014/main" val="16607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Poisson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 kHz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67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r>
                        <a:rPr lang="en-US" altLang="zh-CN" dirty="0"/>
                        <a:t>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8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57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9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59.5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3796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Ensemble Method with average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908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888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EE6D07-E921-4090-AD54-9DE00422E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9360"/>
            <a:ext cx="12191999" cy="36576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F65A3C9-B157-4C05-B534-267002D7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567572"/>
            <a:ext cx="2773296" cy="1325563"/>
          </a:xfrm>
        </p:spPr>
        <p:txBody>
          <a:bodyPr/>
          <a:lstStyle/>
          <a:p>
            <a:r>
              <a:rPr lang="en-US" dirty="0"/>
              <a:t>Direct calculation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53AA47C-ECC1-4C66-A7DF-A8275C678337}"/>
              </a:ext>
            </a:extLst>
          </p:cNvPr>
          <p:cNvSpPr txBox="1">
            <a:spLocks/>
          </p:cNvSpPr>
          <p:nvPr/>
        </p:nvSpPr>
        <p:spPr>
          <a:xfrm>
            <a:off x="3786382" y="967141"/>
            <a:ext cx="8068236" cy="1633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Relation between synaptic strength and values of maximum mutual information</a:t>
            </a:r>
          </a:p>
          <a:p>
            <a:pPr>
              <a:buFont typeface="Wingdings 2" charset="2"/>
              <a:buChar char=""/>
            </a:pPr>
            <a:r>
              <a:rPr lang="en-US" sz="1600" dirty="0"/>
              <a:t>Synaptic strength ranging from 0.005 to 0.0145</a:t>
            </a:r>
          </a:p>
          <a:p>
            <a:pPr>
              <a:buFont typeface="Wingdings 2" charset="2"/>
              <a:buChar char=""/>
            </a:pPr>
            <a:r>
              <a:rPr lang="en-US" sz="1600" dirty="0"/>
              <a:t>Mean firing rate for presynaptic neuron is 10.5 Hz</a:t>
            </a:r>
          </a:p>
          <a:p>
            <a:pPr>
              <a:buFont typeface="Wingdings 2" charset="2"/>
              <a:buChar char=""/>
            </a:pPr>
            <a:r>
              <a:rPr lang="en-US" sz="1600" dirty="0"/>
              <a:t>Mean firing rate for postsynaptic neuron is ranging from 11Hz to 12.3 Hz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58A778-D8A5-44F7-BBE1-E2587CD460ED}"/>
              </a:ext>
            </a:extLst>
          </p:cNvPr>
          <p:cNvSpPr txBox="1"/>
          <p:nvPr/>
        </p:nvSpPr>
        <p:spPr>
          <a:xfrm>
            <a:off x="563027" y="1954869"/>
            <a:ext cx="1888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dt</a:t>
            </a:r>
            <a:r>
              <a:rPr lang="en-US" dirty="0"/>
              <a:t> = 0.5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#bins = 20</a:t>
            </a:r>
          </a:p>
          <a:p>
            <a:r>
              <a:rPr lang="en-US" dirty="0"/>
              <a:t>T = 59.5 s</a:t>
            </a:r>
          </a:p>
        </p:txBody>
      </p:sp>
    </p:spTree>
    <p:extLst>
      <p:ext uri="{BB962C8B-B14F-4D97-AF65-F5344CB8AC3E}">
        <p14:creationId xmlns:p14="http://schemas.microsoft.com/office/powerpoint/2010/main" val="2745922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EE6D07-E921-4090-AD54-9DE00422E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000964"/>
            <a:ext cx="12191999" cy="36575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F65A3C9-B157-4C05-B534-267002D7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5701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Autocovariance-based calculation without average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F42B61-97FF-4A6A-A3D7-3DC513E1F86C}"/>
              </a:ext>
            </a:extLst>
          </p:cNvPr>
          <p:cNvSpPr txBox="1"/>
          <p:nvPr/>
        </p:nvSpPr>
        <p:spPr>
          <a:xfrm>
            <a:off x="924025" y="5916323"/>
            <a:ext cx="1064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Cannot effectively calculate relationship between them even with small number of bins in histogram calculation</a:t>
            </a:r>
          </a:p>
        </p:txBody>
      </p:sp>
    </p:spTree>
    <p:extLst>
      <p:ext uri="{BB962C8B-B14F-4D97-AF65-F5344CB8AC3E}">
        <p14:creationId xmlns:p14="http://schemas.microsoft.com/office/powerpoint/2010/main" val="84553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EE6D07-E921-4090-AD54-9DE00422E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347473"/>
            <a:ext cx="12191996" cy="36575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F65A3C9-B157-4C05-B534-267002D7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5701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Autocovariance-based calculation with average</a:t>
            </a:r>
          </a:p>
        </p:txBody>
      </p:sp>
    </p:spTree>
    <p:extLst>
      <p:ext uri="{BB962C8B-B14F-4D97-AF65-F5344CB8AC3E}">
        <p14:creationId xmlns:p14="http://schemas.microsoft.com/office/powerpoint/2010/main" val="403768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4DCCF-C17C-45B1-9B6B-85B21C1B1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Paradigm of simulation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93F2A6-09F4-4B68-AC11-38371AF1EE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6322308"/>
              </p:ext>
            </p:extLst>
          </p:nvPr>
        </p:nvGraphicFramePr>
        <p:xfrm>
          <a:off x="1095921" y="2632360"/>
          <a:ext cx="5361674" cy="21234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362896">
                  <a:extLst>
                    <a:ext uri="{9D8B030D-6E8A-4147-A177-3AD203B41FA5}">
                      <a16:colId xmlns:a16="http://schemas.microsoft.com/office/drawing/2014/main" val="3268484080"/>
                    </a:ext>
                  </a:extLst>
                </a:gridCol>
                <a:gridCol w="2998778">
                  <a:extLst>
                    <a:ext uri="{9D8B030D-6E8A-4147-A177-3AD203B41FA5}">
                      <a16:colId xmlns:a16="http://schemas.microsoft.com/office/drawing/2014/main" val="16607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Poisson Driving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1.5 kHz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660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Synaptic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 (changing during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8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Feedforward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57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time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46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bins of histogram calculation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236678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D3490CD7-7EB0-41F5-8C22-E4F7E74605C6}"/>
              </a:ext>
            </a:extLst>
          </p:cNvPr>
          <p:cNvGrpSpPr/>
          <p:nvPr/>
        </p:nvGrpSpPr>
        <p:grpSpPr>
          <a:xfrm>
            <a:off x="7542697" y="3236880"/>
            <a:ext cx="3369027" cy="1016000"/>
            <a:chOff x="2302933" y="4628444"/>
            <a:chExt cx="3369027" cy="1016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0987470-F9A0-47E4-BF90-EFFDACADF35C}"/>
                </a:ext>
              </a:extLst>
            </p:cNvPr>
            <p:cNvSpPr/>
            <p:nvPr/>
          </p:nvSpPr>
          <p:spPr>
            <a:xfrm>
              <a:off x="2302933" y="4628444"/>
              <a:ext cx="1016000" cy="101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1</a:t>
              </a:r>
              <a:endParaRPr lang="en-US" sz="3200" b="1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22CF8F4-4A1C-47C4-A4BB-6B964B10A76B}"/>
                </a:ext>
              </a:extLst>
            </p:cNvPr>
            <p:cNvSpPr/>
            <p:nvPr/>
          </p:nvSpPr>
          <p:spPr>
            <a:xfrm>
              <a:off x="4655960" y="4628444"/>
              <a:ext cx="1016000" cy="101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2</a:t>
              </a:r>
              <a:endParaRPr lang="en-US" sz="3200" b="1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C588E2E-326B-40CB-BFCC-DDBAF9E2E496}"/>
                </a:ext>
              </a:extLst>
            </p:cNvPr>
            <p:cNvCxnSpPr>
              <a:cxnSpLocks/>
            </p:cNvCxnSpPr>
            <p:nvPr/>
          </p:nvCxnSpPr>
          <p:spPr>
            <a:xfrm>
              <a:off x="3408538" y="5136444"/>
              <a:ext cx="1140177" cy="0"/>
            </a:xfrm>
            <a:prstGeom prst="line">
              <a:avLst/>
            </a:prstGeom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14780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6BBB-AA79-439D-A0B5-92BA94B4B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551"/>
          </a:xfrm>
        </p:spPr>
        <p:txBody>
          <a:bodyPr>
            <a:normAutofit fontScale="90000"/>
          </a:bodyPr>
          <a:lstStyle/>
          <a:p>
            <a:r>
              <a:rPr lang="en-US" dirty="0"/>
              <a:t>Mutual information of Gaussian random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8406C-0E02-4829-B97F-49EE649C9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8956" y="2154121"/>
            <a:ext cx="5174320" cy="388073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091666-B663-4D4A-A17C-455D8E17E9C8}"/>
                  </a:ext>
                </a:extLst>
              </p:cNvPr>
              <p:cNvSpPr/>
              <p:nvPr/>
            </p:nvSpPr>
            <p:spPr>
              <a:xfrm>
                <a:off x="985404" y="2449122"/>
                <a:ext cx="351054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pt-BR" dirty="0">
                  <a:latin typeface="Lucida Sans Unicode" panose="020B0602030504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091666-B663-4D4A-A17C-455D8E17E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04" y="2449122"/>
                <a:ext cx="3510540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AE398052-D37A-4E82-AF96-14985B8DEC53}"/>
              </a:ext>
            </a:extLst>
          </p:cNvPr>
          <p:cNvGrpSpPr/>
          <p:nvPr/>
        </p:nvGrpSpPr>
        <p:grpSpPr>
          <a:xfrm>
            <a:off x="1016024" y="1538289"/>
            <a:ext cx="3021495" cy="763331"/>
            <a:chOff x="1498387" y="1540922"/>
            <a:chExt cx="4516548" cy="763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6C6ED14-A449-481E-B8AA-8AD6DCC78811}"/>
                    </a:ext>
                  </a:extLst>
                </p:cNvPr>
                <p:cNvSpPr/>
                <p:nvPr/>
              </p:nvSpPr>
              <p:spPr>
                <a:xfrm>
                  <a:off x="1498387" y="1904143"/>
                  <a:ext cx="4516548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R="1558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2000" i="1" dirty="0"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6C6ED14-A449-481E-B8AA-8AD6DCC788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8387" y="1904143"/>
                  <a:ext cx="4516548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6BECA76F-2FDD-4804-9CAA-7570E921D5AB}"/>
                    </a:ext>
                  </a:extLst>
                </p:cNvPr>
                <p:cNvSpPr/>
                <p:nvPr/>
              </p:nvSpPr>
              <p:spPr>
                <a:xfrm>
                  <a:off x="1498387" y="1540922"/>
                  <a:ext cx="3124078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R="1558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2000" i="1" dirty="0">
                    <a:latin typeface="Arial" panose="020B0604020202020204" pitchFamily="34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6BECA76F-2FDD-4804-9CAA-7570E921D5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8387" y="1540922"/>
                  <a:ext cx="3124078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34E6E4-9C3D-40D8-AA05-B274501CD41C}"/>
                  </a:ext>
                </a:extLst>
              </p:cNvPr>
              <p:cNvSpPr txBox="1"/>
              <p:nvPr/>
            </p:nvSpPr>
            <p:spPr>
              <a:xfrm>
                <a:off x="1016024" y="2885278"/>
                <a:ext cx="2542747" cy="7892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34E6E4-9C3D-40D8-AA05-B274501CD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24" y="2885278"/>
                <a:ext cx="2542747" cy="7892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85F88C-10BA-4CE0-B798-F2E3F4FC74B4}"/>
                  </a:ext>
                </a:extLst>
              </p:cNvPr>
              <p:cNvSpPr txBox="1"/>
              <p:nvPr/>
            </p:nvSpPr>
            <p:spPr>
              <a:xfrm>
                <a:off x="1016024" y="3536033"/>
                <a:ext cx="219001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85F88C-10BA-4CE0-B798-F2E3F4FC7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24" y="3536033"/>
                <a:ext cx="2190016" cy="276999"/>
              </a:xfrm>
              <a:prstGeom prst="rect">
                <a:avLst/>
              </a:prstGeom>
              <a:blipFill>
                <a:blip r:embed="rId9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61A25C-FAF9-4B3C-B3EF-81B852CE56A9}"/>
                  </a:ext>
                </a:extLst>
              </p:cNvPr>
              <p:cNvSpPr txBox="1"/>
              <p:nvPr/>
            </p:nvSpPr>
            <p:spPr>
              <a:xfrm>
                <a:off x="344233" y="4010665"/>
                <a:ext cx="5751767" cy="1942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smaller than 1,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≫1</m:t>
                    </m:r>
                  </m:oMath>
                </a14:m>
                <a:r>
                  <a:rPr lang="en-US" dirty="0"/>
                  <a:t> 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=⁡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(1−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𝛼𝛽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61A25C-FAF9-4B3C-B3EF-81B852CE5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33" y="4010665"/>
                <a:ext cx="5751767" cy="1942968"/>
              </a:xfrm>
              <a:prstGeom prst="rect">
                <a:avLst/>
              </a:prstGeom>
              <a:blipFill>
                <a:blip r:embed="rId10"/>
                <a:stretch>
                  <a:fillRect t="-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008BDD7-4911-4F23-A0DC-7A7CBF69F11D}"/>
              </a:ext>
            </a:extLst>
          </p:cNvPr>
          <p:cNvSpPr txBox="1"/>
          <p:nvPr/>
        </p:nvSpPr>
        <p:spPr>
          <a:xfrm>
            <a:off x="4709212" y="6169076"/>
            <a:ext cx="309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#bins = </a:t>
            </a:r>
            <a:r>
              <a:rPr lang="en-US" altLang="zh-CN" dirty="0"/>
              <a:t>15</a:t>
            </a:r>
            <a:r>
              <a:rPr lang="en-US" dirty="0"/>
              <a:t>0       </a:t>
            </a:r>
            <a:r>
              <a:rPr lang="en-US" altLang="zh-CN" dirty="0"/>
              <a:t>300000 trials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346204-D215-406F-B856-0C65CE6AC132}"/>
                  </a:ext>
                </a:extLst>
              </p:cNvPr>
              <p:cNvSpPr txBox="1"/>
              <p:nvPr/>
            </p:nvSpPr>
            <p:spPr>
              <a:xfrm>
                <a:off x="5951260" y="1369012"/>
                <a:ext cx="4183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  #bin=50  T= 300000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346204-D215-406F-B856-0C65CE6AC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260" y="1369012"/>
                <a:ext cx="4183709" cy="369332"/>
              </a:xfrm>
              <a:prstGeom prst="rect">
                <a:avLst/>
              </a:prstGeom>
              <a:blipFill>
                <a:blip r:embed="rId11"/>
                <a:stretch>
                  <a:fillRect t="-10000" r="-14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517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B78FF58A-145A-47E2-B18C-B095B7166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62" y="476657"/>
            <a:ext cx="3803540" cy="28526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0BF9D-222B-4C37-87E1-B9423DCE2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099" y="476657"/>
            <a:ext cx="3803540" cy="28526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5758BF-B176-49E2-AC24-FBFCD647002B}"/>
                  </a:ext>
                </a:extLst>
              </p:cNvPr>
              <p:cNvSpPr txBox="1"/>
              <p:nvPr/>
            </p:nvSpPr>
            <p:spPr>
              <a:xfrm>
                <a:off x="1243062" y="107325"/>
                <a:ext cx="4055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  #bin=50  T= 300000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5758BF-B176-49E2-AC24-FBFCD6470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062" y="107325"/>
                <a:ext cx="4055469" cy="369332"/>
              </a:xfrm>
              <a:prstGeom prst="rect">
                <a:avLst/>
              </a:prstGeom>
              <a:blipFill>
                <a:blip r:embed="rId4"/>
                <a:stretch>
                  <a:fillRect t="-10000" r="-30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C56F53-6992-47AB-9FE1-BA17638172A2}"/>
                  </a:ext>
                </a:extLst>
              </p:cNvPr>
              <p:cNvSpPr txBox="1"/>
              <p:nvPr/>
            </p:nvSpPr>
            <p:spPr>
              <a:xfrm>
                <a:off x="6087097" y="107325"/>
                <a:ext cx="4055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  #bin=50  T= 300000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C56F53-6992-47AB-9FE1-BA1763817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097" y="107325"/>
                <a:ext cx="4055469" cy="369332"/>
              </a:xfrm>
              <a:prstGeom prst="rect">
                <a:avLst/>
              </a:prstGeom>
              <a:blipFill>
                <a:blip r:embed="rId5"/>
                <a:stretch>
                  <a:fillRect t="-10000" r="-30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A8CD0BF-7648-4E53-A592-28EC2A9988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321" y="3491802"/>
            <a:ext cx="3796680" cy="28475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D55272-AF4B-47CD-B1BB-63C028E74F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3346" y="3491802"/>
            <a:ext cx="3796680" cy="2847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105A95-7F4C-4E89-8530-A9254510B0C6}"/>
                  </a:ext>
                </a:extLst>
              </p:cNvPr>
              <p:cNvSpPr txBox="1"/>
              <p:nvPr/>
            </p:nvSpPr>
            <p:spPr>
              <a:xfrm>
                <a:off x="1241458" y="6402801"/>
                <a:ext cx="4057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  #bin=50  T= 300000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105A95-7F4C-4E89-8530-A9254510B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458" y="6402801"/>
                <a:ext cx="4057073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DF97D2-1E09-443F-9ABC-0D9BB7FA53D7}"/>
                  </a:ext>
                </a:extLst>
              </p:cNvPr>
              <p:cNvSpPr txBox="1"/>
              <p:nvPr/>
            </p:nvSpPr>
            <p:spPr>
              <a:xfrm>
                <a:off x="6125205" y="6402801"/>
                <a:ext cx="3927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  #bin=50  T= 300000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DF97D2-1E09-443F-9ABC-0D9BB7FA5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205" y="6402801"/>
                <a:ext cx="3927229" cy="369332"/>
              </a:xfrm>
              <a:prstGeom prst="rect">
                <a:avLst/>
              </a:prstGeom>
              <a:blipFill>
                <a:blip r:embed="rId9"/>
                <a:stretch>
                  <a:fillRect t="-8197" r="-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284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B78FF58A-145A-47E2-B18C-B095B7166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087" y="1811624"/>
            <a:ext cx="5174317" cy="38807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5758BF-B176-49E2-AC24-FBFCD647002B}"/>
                  </a:ext>
                </a:extLst>
              </p:cNvPr>
              <p:cNvSpPr txBox="1"/>
              <p:nvPr/>
            </p:nvSpPr>
            <p:spPr>
              <a:xfrm>
                <a:off x="3909410" y="1239840"/>
                <a:ext cx="3927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  #bin=50  T= 300000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5758BF-B176-49E2-AC24-FBFCD6470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410" y="1239840"/>
                <a:ext cx="3927229" cy="369332"/>
              </a:xfrm>
              <a:prstGeom prst="rect">
                <a:avLst/>
              </a:prstGeom>
              <a:blipFill>
                <a:blip r:embed="rId3"/>
                <a:stretch>
                  <a:fillRect t="-8197" r="-3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5186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B78FF58A-145A-47E2-B18C-B095B7166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62" y="476657"/>
            <a:ext cx="3803540" cy="28526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0BF9D-222B-4C37-87E1-B9423DCE2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099" y="476657"/>
            <a:ext cx="3803540" cy="28526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5758BF-B176-49E2-AC24-FBFCD647002B}"/>
                  </a:ext>
                </a:extLst>
              </p:cNvPr>
              <p:cNvSpPr txBox="1"/>
              <p:nvPr/>
            </p:nvSpPr>
            <p:spPr>
              <a:xfrm>
                <a:off x="1243062" y="107325"/>
                <a:ext cx="4183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  #bin=50  T= 300000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5758BF-B176-49E2-AC24-FBFCD6470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062" y="107325"/>
                <a:ext cx="4183709" cy="369332"/>
              </a:xfrm>
              <a:prstGeom prst="rect">
                <a:avLst/>
              </a:prstGeom>
              <a:blipFill>
                <a:blip r:embed="rId4"/>
                <a:stretch>
                  <a:fillRect t="-10000" r="-14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C56F53-6992-47AB-9FE1-BA17638172A2}"/>
                  </a:ext>
                </a:extLst>
              </p:cNvPr>
              <p:cNvSpPr txBox="1"/>
              <p:nvPr/>
            </p:nvSpPr>
            <p:spPr>
              <a:xfrm>
                <a:off x="6087097" y="107325"/>
                <a:ext cx="4300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dirty="0"/>
                  <a:t>   #bin=150  T= 300000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C56F53-6992-47AB-9FE1-BA1763817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097" y="107325"/>
                <a:ext cx="4300729" cy="369332"/>
              </a:xfrm>
              <a:prstGeom prst="rect">
                <a:avLst/>
              </a:prstGeom>
              <a:blipFill>
                <a:blip r:embed="rId5"/>
                <a:stretch>
                  <a:fillRect t="-10000" r="-1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A8CD0BF-7648-4E53-A592-28EC2A9988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321" y="3491802"/>
            <a:ext cx="3796680" cy="2847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D55272-AF4B-47CD-B1BB-63C028E74F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3347" y="3491802"/>
            <a:ext cx="3796678" cy="2847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105A95-7F4C-4E89-8530-A9254510B0C6}"/>
                  </a:ext>
                </a:extLst>
              </p:cNvPr>
              <p:cNvSpPr txBox="1"/>
              <p:nvPr/>
            </p:nvSpPr>
            <p:spPr>
              <a:xfrm>
                <a:off x="1241458" y="6402801"/>
                <a:ext cx="4055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dirty="0"/>
                  <a:t>   #bin=50  T= 300000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105A95-7F4C-4E89-8530-A9254510B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458" y="6402801"/>
                <a:ext cx="4055469" cy="369332"/>
              </a:xfrm>
              <a:prstGeom prst="rect">
                <a:avLst/>
              </a:prstGeom>
              <a:blipFill>
                <a:blip r:embed="rId8"/>
                <a:stretch>
                  <a:fillRect t="-8197" r="-3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DF97D2-1E09-443F-9ABC-0D9BB7FA53D7}"/>
                  </a:ext>
                </a:extLst>
              </p:cNvPr>
              <p:cNvSpPr txBox="1"/>
              <p:nvPr/>
            </p:nvSpPr>
            <p:spPr>
              <a:xfrm>
                <a:off x="6125205" y="6402801"/>
                <a:ext cx="4172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dirty="0"/>
                  <a:t>   #bin=150  T= 300000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DF97D2-1E09-443F-9ABC-0D9BB7FA5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205" y="6402801"/>
                <a:ext cx="4172489" cy="369332"/>
              </a:xfrm>
              <a:prstGeom prst="rect">
                <a:avLst/>
              </a:prstGeom>
              <a:blipFill>
                <a:blip r:embed="rId9"/>
                <a:stretch>
                  <a:fillRect t="-8197" r="-29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0407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7B60-65D2-4D72-B632-D9FE74EEE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Triple-neuron system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E196DB-D9F8-456B-B2D6-F502BE4D0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638" y="0"/>
            <a:ext cx="2586435" cy="24390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545536-BD0F-4B4E-8781-89E7298A5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123" y="2194654"/>
            <a:ext cx="3009906" cy="22574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8B79EF-CF33-4D26-9AA5-5D49F5195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122" y="4452084"/>
            <a:ext cx="3009906" cy="22574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BEE54D-8F72-4712-95AB-2C0DED660C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6029" y="2194654"/>
            <a:ext cx="3009906" cy="22574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81EA10-798A-42E1-BBFD-6E630C43C4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6028" y="4452084"/>
            <a:ext cx="3009906" cy="22574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ED9549-4AE4-47EF-AB19-BE442328E6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5935" y="2194654"/>
            <a:ext cx="3009906" cy="22574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14C191-7E7E-43A5-BC81-3EE3766AF4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5935" y="4452084"/>
            <a:ext cx="3009906" cy="225742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277BB09-1D21-45D4-AF87-2E0AF920C1BD}"/>
              </a:ext>
            </a:extLst>
          </p:cNvPr>
          <p:cNvGrpSpPr/>
          <p:nvPr/>
        </p:nvGrpSpPr>
        <p:grpSpPr>
          <a:xfrm>
            <a:off x="6350094" y="714738"/>
            <a:ext cx="1991177" cy="758798"/>
            <a:chOff x="310444" y="4058356"/>
            <a:chExt cx="1991177" cy="75879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FE30A63-A649-478B-A3E2-18AD1DBD94FE}"/>
                </a:ext>
              </a:extLst>
            </p:cNvPr>
            <p:cNvCxnSpPr/>
            <p:nvPr/>
          </p:nvCxnSpPr>
          <p:spPr>
            <a:xfrm>
              <a:off x="378178" y="4447822"/>
              <a:ext cx="18513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B8D2CF4-91BE-47A8-9985-5DB97FEC518C}"/>
                </a:ext>
              </a:extLst>
            </p:cNvPr>
            <p:cNvCxnSpPr/>
            <p:nvPr/>
          </p:nvCxnSpPr>
          <p:spPr>
            <a:xfrm>
              <a:off x="953912" y="4143022"/>
              <a:ext cx="0" cy="637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3AB5D01-096D-4625-BED0-9A0EAF01B835}"/>
                </a:ext>
              </a:extLst>
            </p:cNvPr>
            <p:cNvCxnSpPr/>
            <p:nvPr/>
          </p:nvCxnSpPr>
          <p:spPr>
            <a:xfrm>
              <a:off x="1631244" y="4161371"/>
              <a:ext cx="0" cy="637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351CC6-29F3-4279-A3F2-00C2AD0A3F22}"/>
                </a:ext>
              </a:extLst>
            </p:cNvPr>
            <p:cNvSpPr txBox="1"/>
            <p:nvPr/>
          </p:nvSpPr>
          <p:spPr>
            <a:xfrm>
              <a:off x="310444" y="4058356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1to2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2B346AE-F80B-4DD8-98B3-8D7E5814CB62}"/>
                </a:ext>
              </a:extLst>
            </p:cNvPr>
            <p:cNvSpPr txBox="1"/>
            <p:nvPr/>
          </p:nvSpPr>
          <p:spPr>
            <a:xfrm>
              <a:off x="310444" y="4447822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2to1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06D22B-5906-4522-A5C3-B3C47900A76C}"/>
                </a:ext>
              </a:extLst>
            </p:cNvPr>
            <p:cNvSpPr txBox="1"/>
            <p:nvPr/>
          </p:nvSpPr>
          <p:spPr>
            <a:xfrm>
              <a:off x="944788" y="4058356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2to3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2871AA8-E5E7-4F36-B718-E3D508DC8089}"/>
                </a:ext>
              </a:extLst>
            </p:cNvPr>
            <p:cNvSpPr txBox="1"/>
            <p:nvPr/>
          </p:nvSpPr>
          <p:spPr>
            <a:xfrm>
              <a:off x="944788" y="4447822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3to2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10C00C8-7313-4E32-925C-D45DFE4608F7}"/>
                </a:ext>
              </a:extLst>
            </p:cNvPr>
            <p:cNvSpPr txBox="1"/>
            <p:nvPr/>
          </p:nvSpPr>
          <p:spPr>
            <a:xfrm>
              <a:off x="1631245" y="4058356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1to3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4FDFFA2-3BB2-4D8C-953F-1119556FC320}"/>
                </a:ext>
              </a:extLst>
            </p:cNvPr>
            <p:cNvSpPr txBox="1"/>
            <p:nvPr/>
          </p:nvSpPr>
          <p:spPr>
            <a:xfrm>
              <a:off x="1631245" y="4447822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3to1</a:t>
              </a:r>
            </a:p>
          </p:txBody>
        </p:sp>
      </p:grpSp>
      <p:graphicFrame>
        <p:nvGraphicFramePr>
          <p:cNvPr id="22" name="Content Placeholder 3">
            <a:extLst>
              <a:ext uri="{FF2B5EF4-FFF2-40B4-BE49-F238E27FC236}">
                <a16:creationId xmlns:a16="http://schemas.microsoft.com/office/drawing/2014/main" id="{44808D22-8FEB-481F-89C2-E259C4069B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858025"/>
              </p:ext>
            </p:extLst>
          </p:nvPr>
        </p:nvGraphicFramePr>
        <p:xfrm>
          <a:off x="256398" y="3004769"/>
          <a:ext cx="2680075" cy="22250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420267">
                  <a:extLst>
                    <a:ext uri="{9D8B030D-6E8A-4147-A177-3AD203B41FA5}">
                      <a16:colId xmlns:a16="http://schemas.microsoft.com/office/drawing/2014/main" val="3268484080"/>
                    </a:ext>
                  </a:extLst>
                </a:gridCol>
                <a:gridCol w="1259808">
                  <a:extLst>
                    <a:ext uri="{9D8B030D-6E8A-4147-A177-3AD203B41FA5}">
                      <a16:colId xmlns:a16="http://schemas.microsoft.com/office/drawing/2014/main" val="16607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Poisson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 kHz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67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r>
                        <a:rPr lang="en-US" altLang="zh-CN" dirty="0"/>
                        <a:t>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8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57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9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59.5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3796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Ensemble Method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908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9661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DB5158-AAB7-4D7D-BB37-D627E6650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195" y="1224314"/>
            <a:ext cx="3518192" cy="26386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6A30D8-05ED-4C16-A96A-EC2C7A96A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845" y="1224313"/>
            <a:ext cx="3518193" cy="26386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60E4DE-A118-4327-9F87-90D442E853E7}"/>
              </a:ext>
            </a:extLst>
          </p:cNvPr>
          <p:cNvSpPr txBox="1"/>
          <p:nvPr/>
        </p:nvSpPr>
        <p:spPr>
          <a:xfrm>
            <a:off x="1735755" y="592223"/>
            <a:ext cx="182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Spike and voltage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3B263F-8092-4A82-B1F4-F3FBD8BCD4FC}"/>
              </a:ext>
            </a:extLst>
          </p:cNvPr>
          <p:cNvSpPr txBox="1"/>
          <p:nvPr/>
        </p:nvSpPr>
        <p:spPr>
          <a:xfrm>
            <a:off x="4968582" y="3678291"/>
            <a:ext cx="126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1 to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F96B2-5231-4374-B57C-379DD1C472EF}"/>
              </a:ext>
            </a:extLst>
          </p:cNvPr>
          <p:cNvSpPr txBox="1"/>
          <p:nvPr/>
        </p:nvSpPr>
        <p:spPr>
          <a:xfrm>
            <a:off x="10349987" y="3678291"/>
            <a:ext cx="126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2 to 1</a:t>
            </a:r>
          </a:p>
        </p:txBody>
      </p: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D969CD3-F9C2-40B6-822A-716CD364D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195" y="3862957"/>
            <a:ext cx="3518192" cy="2638644"/>
          </a:xfrm>
          <a:prstGeom prst="rect">
            <a:avLst/>
          </a:prstGeom>
        </p:spPr>
      </p:pic>
      <p:pic>
        <p:nvPicPr>
          <p:cNvPr id="10" name="Picture 9" descr="A close up of a map&#10;&#10;Description generated with high confidence">
            <a:extLst>
              <a:ext uri="{FF2B5EF4-FFF2-40B4-BE49-F238E27FC236}">
                <a16:creationId xmlns:a16="http://schemas.microsoft.com/office/drawing/2014/main" id="{846DFCF9-941D-4978-B913-515DD16B30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0846" y="3862957"/>
            <a:ext cx="3518192" cy="263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477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E58DD-8AE2-4C67-B043-25A30AB18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B8456-04EF-4EE0-800F-CF1D40D82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are the peaks of maximum for inversely directed pairs at zero?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It was induced by the synchronization of neuronal activities(currents).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Maximum mutual information seems independent towards the dynamical regime. [need further tests]</a:t>
            </a:r>
          </a:p>
          <a:p>
            <a:r>
              <a:rPr lang="en-US" dirty="0"/>
              <a:t>What is the relation between interacting strength and mutual information in the spike-LFP calculation? </a:t>
            </a:r>
            <a:r>
              <a:rPr lang="en-US" dirty="0">
                <a:solidFill>
                  <a:srgbClr val="FF0000"/>
                </a:solidFill>
              </a:rPr>
              <a:t>[It seems linear so far.]</a:t>
            </a:r>
          </a:p>
          <a:p>
            <a:r>
              <a:rPr lang="en-US" dirty="0"/>
              <a:t>Why does the curve of experiments change like that as the number of bins in histogram increases? </a:t>
            </a:r>
            <a:r>
              <a:rPr lang="en-US" dirty="0">
                <a:solidFill>
                  <a:srgbClr val="FF0000"/>
                </a:solidFill>
              </a:rPr>
              <a:t>[The higher is the dimension of histogram, the larger dataset is required to ensure the correctness.]</a:t>
            </a:r>
          </a:p>
        </p:txBody>
      </p:sp>
    </p:spTree>
    <p:extLst>
      <p:ext uri="{BB962C8B-B14F-4D97-AF65-F5344CB8AC3E}">
        <p14:creationId xmlns:p14="http://schemas.microsoft.com/office/powerpoint/2010/main" val="2140827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22B04-1393-4F18-A73D-7EBC8850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8490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/>
              <a:t>Sample Figure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1136C9-BD27-4861-A32C-0374269BE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1456" y="769970"/>
            <a:ext cx="7090746" cy="5318060"/>
          </a:xfrm>
          <a:prstGeom prst="roundRect">
            <a:avLst>
              <a:gd name="adj" fmla="val 565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52A7A-5A0E-41F4-8C12-795C7D27F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9797" y="1743964"/>
            <a:ext cx="2959170" cy="25667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The peak lying on the positive side of the graph indicates the same direction of neuronal information as the physical connection does.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E3324E-F786-4521-B8D3-203F482E7099}"/>
              </a:ext>
            </a:extLst>
          </p:cNvPr>
          <p:cNvSpPr txBox="1"/>
          <p:nvPr/>
        </p:nvSpPr>
        <p:spPr>
          <a:xfrm>
            <a:off x="1627676" y="4630827"/>
            <a:ext cx="1223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dt</a:t>
            </a:r>
            <a:r>
              <a:rPr lang="en-US" dirty="0"/>
              <a:t> = 0.5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#bins = 20</a:t>
            </a:r>
          </a:p>
          <a:p>
            <a:r>
              <a:rPr lang="en-US" dirty="0"/>
              <a:t>T = 59.5 s</a:t>
            </a:r>
          </a:p>
        </p:txBody>
      </p:sp>
    </p:spTree>
    <p:extLst>
      <p:ext uri="{BB962C8B-B14F-4D97-AF65-F5344CB8AC3E}">
        <p14:creationId xmlns:p14="http://schemas.microsoft.com/office/powerpoint/2010/main" val="1268341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42A02C-1318-4C15-9510-790E3BE2C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1818"/>
            <a:ext cx="10515600" cy="1694363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dirty="0"/>
              <a:t>Comparison between three strategy to calculate mutual information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5134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2A08B-28D7-4FDA-8D3E-5439E54E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652" y="733959"/>
            <a:ext cx="10515600" cy="1325563"/>
          </a:xfrm>
        </p:spPr>
        <p:txBody>
          <a:bodyPr/>
          <a:lstStyle/>
          <a:p>
            <a:r>
              <a:rPr lang="en-US" dirty="0"/>
              <a:t>Direct calculation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52BFA7-20AA-47B4-BC18-E99FF6AD4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773" y="-720378"/>
            <a:ext cx="5385227" cy="8077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DF4903-5E80-43C0-BBD9-02C4CADBC760}"/>
              </a:ext>
            </a:extLst>
          </p:cNvPr>
          <p:cNvSpPr txBox="1"/>
          <p:nvPr/>
        </p:nvSpPr>
        <p:spPr>
          <a:xfrm>
            <a:off x="1321652" y="2839961"/>
            <a:ext cx="4341445" cy="1122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Treated time series of LFP as WSS signal.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Neglect the autocovariance length of LFP.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85F110-2D5C-4926-831A-DAEB03331BBB}"/>
              </a:ext>
            </a:extLst>
          </p:cNvPr>
          <p:cNvSpPr txBox="1"/>
          <p:nvPr/>
        </p:nvSpPr>
        <p:spPr>
          <a:xfrm>
            <a:off x="4272323" y="510219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dt</a:t>
            </a:r>
            <a:r>
              <a:rPr lang="en-US" dirty="0"/>
              <a:t> = 0.5 </a:t>
            </a:r>
            <a:r>
              <a:rPr lang="en-US" dirty="0" err="1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53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2A08B-28D7-4FDA-8D3E-5439E54E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198" y="441967"/>
            <a:ext cx="6093440" cy="1555883"/>
          </a:xfrm>
        </p:spPr>
        <p:txBody>
          <a:bodyPr>
            <a:normAutofit fontScale="90000"/>
          </a:bodyPr>
          <a:lstStyle/>
          <a:p>
            <a:r>
              <a:rPr lang="en-US" dirty="0"/>
              <a:t>Autocovariance-based calculation without average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52BFA7-20AA-47B4-BC18-E99FF6AD4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052" y="-720378"/>
            <a:ext cx="5385226" cy="8077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DF4903-5E80-43C0-BBD9-02C4CADBC760}"/>
              </a:ext>
            </a:extLst>
          </p:cNvPr>
          <p:cNvSpPr txBox="1"/>
          <p:nvPr/>
        </p:nvSpPr>
        <p:spPr>
          <a:xfrm>
            <a:off x="530197" y="2079242"/>
            <a:ext cx="6477641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Find the autocovariance length of LFP, which is 20 </a:t>
            </a:r>
            <a:r>
              <a:rPr lang="en-US" dirty="0" err="1"/>
              <a:t>ms</a:t>
            </a:r>
            <a:r>
              <a:rPr lang="en-US" dirty="0"/>
              <a:t> here.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Break time series of LFP in pieces with length </a:t>
            </a:r>
            <a:r>
              <a:rPr lang="en-US" altLang="zh-CN" dirty="0"/>
              <a:t>20 </a:t>
            </a:r>
            <a:r>
              <a:rPr lang="en-US" altLang="zh-CN" dirty="0" err="1"/>
              <a:t>ms</a:t>
            </a:r>
            <a:r>
              <a:rPr lang="en-US" altLang="zh-CN" dirty="0"/>
              <a:t>, and treat all those pieces as a statistical ensemble.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Calculate the PDF at every time point in such 20 </a:t>
            </a:r>
            <a:r>
              <a:rPr lang="en-US" dirty="0" err="1"/>
              <a:t>ms.</a:t>
            </a:r>
            <a:r>
              <a:rPr lang="en-US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 the same operates to the time series of binarized spike trains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Randomly pick one time point within 20 </a:t>
            </a:r>
            <a:r>
              <a:rPr lang="en-US" dirty="0" err="1"/>
              <a:t>ms</a:t>
            </a:r>
            <a:r>
              <a:rPr lang="en-US" dirty="0"/>
              <a:t> for the spike train, and calculate the TDMI between the spike train at this time point and LFP at other time points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683F49-B0A4-4B46-94CB-8747CAB6F24A}"/>
              </a:ext>
            </a:extLst>
          </p:cNvPr>
          <p:cNvSpPr txBox="1"/>
          <p:nvPr/>
        </p:nvSpPr>
        <p:spPr>
          <a:xfrm>
            <a:off x="4108852" y="5621097"/>
            <a:ext cx="2418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dt</a:t>
            </a:r>
            <a:r>
              <a:rPr lang="en-US" dirty="0"/>
              <a:t> = 0.5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Index of spike train = 21</a:t>
            </a:r>
          </a:p>
        </p:txBody>
      </p:sp>
    </p:spTree>
    <p:extLst>
      <p:ext uri="{BB962C8B-B14F-4D97-AF65-F5344CB8AC3E}">
        <p14:creationId xmlns:p14="http://schemas.microsoft.com/office/powerpoint/2010/main" val="235691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3F70B-1D61-416A-B071-3B3FB79B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in mutual info measurements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268E4B-A78A-4B45-AE52-E37A93EBC5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58194"/>
            <a:ext cx="5181600" cy="3886199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11B0C3A-B51D-4B13-88AF-A51462C689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58194"/>
            <a:ext cx="5181600" cy="388619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0A2293-F655-4B5E-ADB4-EDCEB69BC463}"/>
              </a:ext>
            </a:extLst>
          </p:cNvPr>
          <p:cNvSpPr txBox="1"/>
          <p:nvPr/>
        </p:nvSpPr>
        <p:spPr>
          <a:xfrm>
            <a:off x="985837" y="6134100"/>
            <a:ext cx="482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Autocovariance of spike train of Neuron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9A07-6772-4DB5-A524-9D394280408E}"/>
              </a:ext>
            </a:extLst>
          </p:cNvPr>
          <p:cNvSpPr txBox="1"/>
          <p:nvPr/>
        </p:nvSpPr>
        <p:spPr>
          <a:xfrm>
            <a:off x="6665093" y="6134100"/>
            <a:ext cx="424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Autocovariance of LFP of Neuron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1EFB5D-BF9F-4FBB-BEB3-770039F05DA0}"/>
              </a:ext>
            </a:extLst>
          </p:cNvPr>
          <p:cNvSpPr txBox="1"/>
          <p:nvPr/>
        </p:nvSpPr>
        <p:spPr>
          <a:xfrm>
            <a:off x="5170939" y="1600876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dirty="0"/>
              <a:t> = 0.0050</a:t>
            </a:r>
          </a:p>
        </p:txBody>
      </p:sp>
    </p:spTree>
    <p:extLst>
      <p:ext uri="{BB962C8B-B14F-4D97-AF65-F5344CB8AC3E}">
        <p14:creationId xmlns:p14="http://schemas.microsoft.com/office/powerpoint/2010/main" val="3316748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3F70B-1D61-416A-B071-3B3FB79B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in mutual info measurements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268E4B-A78A-4B45-AE52-E37A93EBC5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1" y="2058194"/>
            <a:ext cx="5181598" cy="3886199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11B0C3A-B51D-4B13-88AF-A51462C689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1" y="2058194"/>
            <a:ext cx="5181598" cy="388619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0A2293-F655-4B5E-ADB4-EDCEB69BC463}"/>
              </a:ext>
            </a:extLst>
          </p:cNvPr>
          <p:cNvSpPr txBox="1"/>
          <p:nvPr/>
        </p:nvSpPr>
        <p:spPr>
          <a:xfrm>
            <a:off x="985837" y="6134100"/>
            <a:ext cx="482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Autocovariance of spike train of Neuron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9A07-6772-4DB5-A524-9D394280408E}"/>
              </a:ext>
            </a:extLst>
          </p:cNvPr>
          <p:cNvSpPr txBox="1"/>
          <p:nvPr/>
        </p:nvSpPr>
        <p:spPr>
          <a:xfrm>
            <a:off x="6665093" y="6134100"/>
            <a:ext cx="424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Autocovariance of LFP of Neuron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3C8FD7-4F49-40C0-8027-922665E1A7A3}"/>
              </a:ext>
            </a:extLst>
          </p:cNvPr>
          <p:cNvSpPr txBox="1"/>
          <p:nvPr/>
        </p:nvSpPr>
        <p:spPr>
          <a:xfrm>
            <a:off x="5170939" y="1600876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dirty="0"/>
              <a:t> = 0.0145</a:t>
            </a:r>
          </a:p>
        </p:txBody>
      </p:sp>
    </p:spTree>
    <p:extLst>
      <p:ext uri="{BB962C8B-B14F-4D97-AF65-F5344CB8AC3E}">
        <p14:creationId xmlns:p14="http://schemas.microsoft.com/office/powerpoint/2010/main" val="50915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4024</TotalTime>
  <Words>1216</Words>
  <Application>Microsoft Office PowerPoint</Application>
  <PresentationFormat>Widescreen</PresentationFormat>
  <Paragraphs>316</Paragraphs>
  <Slides>36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等线</vt:lpstr>
      <vt:lpstr>等线 Light</vt:lpstr>
      <vt:lpstr>宋体</vt:lpstr>
      <vt:lpstr>Arial</vt:lpstr>
      <vt:lpstr>Calibri</vt:lpstr>
      <vt:lpstr>Calibri Light</vt:lpstr>
      <vt:lpstr>Cambria Math</vt:lpstr>
      <vt:lpstr>Lucida Sans Unicode</vt:lpstr>
      <vt:lpstr>Wingdings 2</vt:lpstr>
      <vt:lpstr>Office Theme</vt:lpstr>
      <vt:lpstr>Recent numerical results related to neuronal network simulation</vt:lpstr>
      <vt:lpstr>In general</vt:lpstr>
      <vt:lpstr>Paradigm of simulation</vt:lpstr>
      <vt:lpstr>Sample Figure</vt:lpstr>
      <vt:lpstr>Comparison between three strategy to calculate mutual information</vt:lpstr>
      <vt:lpstr>Direct calculation</vt:lpstr>
      <vt:lpstr>Autocovariance-based calculation without average</vt:lpstr>
      <vt:lpstr>Details in mutual info measurements</vt:lpstr>
      <vt:lpstr>Details in mutual info measurements</vt:lpstr>
      <vt:lpstr>Different Timing Steps</vt:lpstr>
      <vt:lpstr>Mono-direction</vt:lpstr>
      <vt:lpstr>Bi-direction</vt:lpstr>
      <vt:lpstr>Robustness </vt:lpstr>
      <vt:lpstr>PowerPoint Presentation</vt:lpstr>
      <vt:lpstr>PowerPoint Presentation</vt:lpstr>
      <vt:lpstr>PowerPoint Presentation</vt:lpstr>
      <vt:lpstr>Autocovariance-based calculation with average</vt:lpstr>
      <vt:lpstr>Similarity of joint probability distribution function between different ensembles </vt:lpstr>
      <vt:lpstr>Mono-direction</vt:lpstr>
      <vt:lpstr>Neuronal interacting layout</vt:lpstr>
      <vt:lpstr>PowerPoint Presentation</vt:lpstr>
      <vt:lpstr>PowerPoint Presentation</vt:lpstr>
      <vt:lpstr>PowerPoint Presentation</vt:lpstr>
      <vt:lpstr>Bi-direction</vt:lpstr>
      <vt:lpstr>Different Timing Steps</vt:lpstr>
      <vt:lpstr>Different Timing Steps</vt:lpstr>
      <vt:lpstr>Direct calculation</vt:lpstr>
      <vt:lpstr>Autocovariance-based calculation without average</vt:lpstr>
      <vt:lpstr>Autocovariance-based calculation with average</vt:lpstr>
      <vt:lpstr>Mutual information of Gaussian random variables</vt:lpstr>
      <vt:lpstr>PowerPoint Presentation</vt:lpstr>
      <vt:lpstr>PowerPoint Presentation</vt:lpstr>
      <vt:lpstr>PowerPoint Presentation</vt:lpstr>
      <vt:lpstr>Triple-neuron system</vt:lpstr>
      <vt:lpstr>PowerPoint Presentation</vt:lpstr>
      <vt:lpstr>Coming Questions: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numerical work related to neuronal network simulation</dc:title>
  <dc:creator>Kyle Chen</dc:creator>
  <cp:lastModifiedBy>Kyle Chen</cp:lastModifiedBy>
  <cp:revision>103</cp:revision>
  <dcterms:created xsi:type="dcterms:W3CDTF">2017-11-06T09:58:26Z</dcterms:created>
  <dcterms:modified xsi:type="dcterms:W3CDTF">2018-01-10T08:34:29Z</dcterms:modified>
</cp:coreProperties>
</file>