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305" r:id="rId3"/>
    <p:sldId id="259" r:id="rId4"/>
    <p:sldId id="270" r:id="rId5"/>
    <p:sldId id="291" r:id="rId6"/>
    <p:sldId id="260" r:id="rId7"/>
    <p:sldId id="282" r:id="rId8"/>
    <p:sldId id="266" r:id="rId9"/>
    <p:sldId id="281" r:id="rId10"/>
    <p:sldId id="285" r:id="rId11"/>
    <p:sldId id="306" r:id="rId12"/>
    <p:sldId id="303" r:id="rId13"/>
    <p:sldId id="304" r:id="rId14"/>
    <p:sldId id="302" r:id="rId15"/>
    <p:sldId id="287" r:id="rId16"/>
    <p:sldId id="283" r:id="rId17"/>
    <p:sldId id="273" r:id="rId18"/>
    <p:sldId id="267" r:id="rId19"/>
    <p:sldId id="296" r:id="rId20"/>
    <p:sldId id="298" r:id="rId21"/>
    <p:sldId id="300" r:id="rId22"/>
    <p:sldId id="265" r:id="rId23"/>
    <p:sldId id="27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EBA-4E93-4271-9DD2-B2DCE877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7548-3E1F-4C78-9FBA-4D4DD83B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5A87-8FBC-46E6-AC8A-B0FD67F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7A84-145A-4440-8E60-40FF69E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E79F-16CD-4ABF-9C5F-E3AB123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434D-3DA1-4883-9F53-EFE36C64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91D5-4520-488B-8EBB-2279D306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89D8-65D3-484C-B279-CB92CE18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621C-0E23-4FD0-9576-84337BCD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9A51-2E30-46A5-838D-3F24182E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B459E-4E48-48F9-A7DF-374F080B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3EF3-8816-4808-B5E9-675FB12F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15FB-E530-43E8-8BB0-F036846A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967D-6B7C-4E3F-82C3-71203D77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500-0284-4613-BC37-46C3E020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36F-1F7D-427F-820B-1463224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6AD8-CEA5-45A8-9858-284E7DE8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63A2-ABE3-4587-BA97-DFFA2DCA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6C7-A6E6-4764-848C-317EC606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67A-A0EE-425C-991A-262B447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43B-DF7D-478F-82D6-2F459123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6C5A-48E7-4357-BFAF-9AEC34C5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466C-F016-4C0F-B9C7-AD589F9A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0BBF-8B31-4D71-A880-1E3568CF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D70-CD03-4C80-ADBA-F2B2921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800D-CCFA-4AEE-AFB3-AF8417C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BB41-429B-4953-A9E6-AEE65240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2F45-8380-4299-9393-AF745F89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D15C-D62A-4C22-932B-58E0057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9523-4B74-4201-B0F6-398A1B5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863F6-CE19-4406-93A5-2157241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CFA-EA84-4590-BD33-E9B29E95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F9D9-6C51-484B-BB92-6CAD180C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0811-A648-4330-A584-DEDD9B5A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1AF3B-02A6-4DDB-9035-8310748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55464-AF4F-49E3-A0CB-9B10EE0D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8D8FF-7503-4E32-921E-7E78649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6CAD8-2934-48EB-B821-6330AF0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030A6-B6BC-4C8A-8275-BBAB4886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815B-1B73-4EE6-9EAF-457870C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0B256-036A-480D-B5E9-FF6BA34F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AEBC-4784-41A7-A8E4-C33E8E6B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B1A3E-A10D-40CC-A57F-29319AC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EECCC-B063-4CC3-8699-747E2FA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F66E-370A-47C4-9A64-6B28B7B2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9BA9-C2F8-4327-AFD6-E0F0F001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3E1-F5A3-45B1-AFCE-D3FFC01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7C46-42AF-47A8-8385-0012FAFE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3270-250B-47F8-98FE-653CEA42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D2BE-6471-4A14-9FDC-A8AB1408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5850-E95B-4195-814A-A01CF59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3D29-89A6-42B7-95B2-7A7E3E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FC1-8F00-4005-AB56-1F53DAE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3AA9-2B58-4F5C-91D6-6BE324099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EBBD-FF2D-4FE9-93D0-DE016F73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5544-0BD7-4558-8365-505B530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3983-9534-4933-9993-4989CAF1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74D9-9A91-4F02-A67C-9946732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A609-24D1-4A31-AAE7-A1AB649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3A70-22A2-4F5E-9BAA-B30E6545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7858-46A3-4D6F-B02D-D86B7A93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B569-0791-4553-92F6-42D06E1E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1E38-CF53-4D81-BF3D-101A502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60.png"/><Relationship Id="rId7" Type="http://schemas.openxmlformats.org/officeDocument/2006/relationships/image" Target="../media/image4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510.png"/><Relationship Id="rId10" Type="http://schemas.openxmlformats.org/officeDocument/2006/relationships/image" Target="../media/image500.png"/><Relationship Id="rId9" Type="http://schemas.openxmlformats.org/officeDocument/2006/relationships/image" Target="../media/image4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5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Studies of TDMI Analysis based on Simulation of IF Neuron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Kai Chen	</a:t>
            </a:r>
            <a:r>
              <a:rPr lang="en-US" altLang="zh-CN" dirty="0"/>
              <a:t>Jan</a:t>
            </a:r>
            <a:r>
              <a:rPr lang="en-US" dirty="0"/>
              <a:t>. 201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788"/>
            <a:ext cx="5113919" cy="976038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325"/>
            <a:ext cx="4966874" cy="3725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19" y="1992324"/>
            <a:ext cx="4966874" cy="3725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690470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804389" y="5717479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103944"/>
              </p:ext>
            </p:extLst>
          </p:nvPr>
        </p:nvGraphicFramePr>
        <p:xfrm>
          <a:off x="8815157" y="0"/>
          <a:ext cx="3376843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89509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87334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739436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D96793-9DE0-463D-B8F4-9E7B7621B674}"/>
              </a:ext>
            </a:extLst>
          </p:cNvPr>
          <p:cNvGrpSpPr/>
          <p:nvPr/>
        </p:nvGrpSpPr>
        <p:grpSpPr>
          <a:xfrm>
            <a:off x="1043876" y="2254211"/>
            <a:ext cx="10598548" cy="2904843"/>
            <a:chOff x="608447" y="1535754"/>
            <a:chExt cx="10598548" cy="29048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8328433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654220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447997" y="271385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10122210" y="271385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 flipV="1">
              <a:off x="5532782" y="2963198"/>
              <a:ext cx="7791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9850539" y="297353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4176326" y="296319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885660" y="3794266"/>
              <a:ext cx="1059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8581170" y="3794266"/>
              <a:ext cx="101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415273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9089486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608447" y="1535754"/>
              <a:ext cx="1945408" cy="45862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122976" y="1553614"/>
              <a:ext cx="1863823" cy="44076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30" idx="0"/>
            </p:cNvCxnSpPr>
            <p:nvPr/>
          </p:nvCxnSpPr>
          <p:spPr>
            <a:xfrm rot="5400000">
              <a:off x="1201245" y="2374289"/>
              <a:ext cx="7598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>
              <a:off x="2324100" y="2973530"/>
              <a:ext cx="330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1"/>
              <a:endCxn id="64" idx="0"/>
            </p:cNvCxnSpPr>
            <p:nvPr/>
          </p:nvCxnSpPr>
          <p:spPr>
            <a:xfrm>
              <a:off x="7054888" y="1994383"/>
              <a:ext cx="0" cy="749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0AC6E-C4B4-4A5B-9B8B-45C0EA24717C}"/>
                </a:ext>
              </a:extLst>
            </p:cNvPr>
            <p:cNvSpPr/>
            <p:nvPr/>
          </p:nvSpPr>
          <p:spPr>
            <a:xfrm>
              <a:off x="838200" y="2754195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77B271-C61A-4263-B9DF-F3BFEC728412}"/>
                </a:ext>
              </a:extLst>
            </p:cNvPr>
            <p:cNvSpPr/>
            <p:nvPr/>
          </p:nvSpPr>
          <p:spPr>
            <a:xfrm>
              <a:off x="6311938" y="2743863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44F171-E8DB-4AE3-8ACD-49DA0EB413C5}"/>
                </a:ext>
              </a:extLst>
            </p:cNvPr>
            <p:cNvCxnSpPr>
              <a:stCxn id="64" idx="3"/>
              <a:endCxn id="3" idx="2"/>
            </p:cNvCxnSpPr>
            <p:nvPr/>
          </p:nvCxnSpPr>
          <p:spPr>
            <a:xfrm>
              <a:off x="7797838" y="2963198"/>
              <a:ext cx="530595" cy="1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FE41EAE-C80E-4652-ADC4-D86D509CAA4C}"/>
              </a:ext>
            </a:extLst>
          </p:cNvPr>
          <p:cNvSpPr/>
          <p:nvPr/>
        </p:nvSpPr>
        <p:spPr>
          <a:xfrm>
            <a:off x="1121228" y="2978973"/>
            <a:ext cx="5095543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774BDE-041C-40F8-ADD5-9C180FC7F6D6}"/>
              </a:ext>
            </a:extLst>
          </p:cNvPr>
          <p:cNvSpPr/>
          <p:nvPr/>
        </p:nvSpPr>
        <p:spPr>
          <a:xfrm>
            <a:off x="6587829" y="2978973"/>
            <a:ext cx="5212284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570E5D-4F01-41BF-87BE-147F6003C057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rot="16200000" flipH="1">
            <a:off x="6687808" y="2321947"/>
            <a:ext cx="12700" cy="5674213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839C2A-5C0F-4986-87EB-2D75007BCA6E}"/>
              </a:ext>
            </a:extLst>
          </p:cNvPr>
          <p:cNvSpPr txBox="1"/>
          <p:nvPr/>
        </p:nvSpPr>
        <p:spPr>
          <a:xfrm>
            <a:off x="5819285" y="5194783"/>
            <a:ext cx="15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EF49BB-F550-4EEA-9CFA-ADCB1024D65C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 flipV="1">
            <a:off x="10033231" y="3951662"/>
            <a:ext cx="1066801" cy="884227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9D20EF-FB5A-457B-B607-D384BFFB9641}"/>
              </a:ext>
            </a:extLst>
          </p:cNvPr>
          <p:cNvSpPr txBox="1"/>
          <p:nvPr/>
        </p:nvSpPr>
        <p:spPr>
          <a:xfrm>
            <a:off x="10324780" y="4220334"/>
            <a:ext cx="12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Correlated!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E41C198-4A5F-41D6-9FDE-927E5FCB93AB}"/>
              </a:ext>
            </a:extLst>
          </p:cNvPr>
          <p:cNvCxnSpPr>
            <a:cxnSpLocks/>
            <a:stCxn id="6" idx="3"/>
            <a:endCxn id="78" idx="2"/>
          </p:cNvCxnSpPr>
          <p:nvPr/>
        </p:nvCxnSpPr>
        <p:spPr>
          <a:xfrm flipH="1">
            <a:off x="3669000" y="3691987"/>
            <a:ext cx="7973424" cy="1418789"/>
          </a:xfrm>
          <a:prstGeom prst="bentConnector4">
            <a:avLst>
              <a:gd name="adj1" fmla="val -2867"/>
              <a:gd name="adj2" fmla="val 1514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4B3E8D-A033-4FCB-8CBD-4BA10DC3FF9E}"/>
              </a:ext>
            </a:extLst>
          </p:cNvPr>
          <p:cNvSpPr txBox="1"/>
          <p:nvPr/>
        </p:nvSpPr>
        <p:spPr>
          <a:xfrm>
            <a:off x="7997779" y="581345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571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1" cy="2644613"/>
          </a:xfrm>
          <a:prstGeom prst="rect">
            <a:avLst/>
          </a:prstGeom>
        </p:spPr>
      </p:pic>
      <p:pic>
        <p:nvPicPr>
          <p:cNvPr id="19" name="Picture 1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1" cy="2644613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24" y="3744195"/>
            <a:ext cx="3526151" cy="2644613"/>
          </a:xfrm>
          <a:prstGeom prst="rect">
            <a:avLst/>
          </a:prstGeom>
        </p:spPr>
      </p:pic>
      <p:pic>
        <p:nvPicPr>
          <p:cNvPr id="23" name="Picture 22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441" y="1166582"/>
            <a:ext cx="3523516" cy="26426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19F105-9721-45C9-BC39-2A015FC6040B}"/>
              </a:ext>
            </a:extLst>
          </p:cNvPr>
          <p:cNvSpPr txBox="1"/>
          <p:nvPr/>
        </p:nvSpPr>
        <p:spPr>
          <a:xfrm>
            <a:off x="9955587" y="1835271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932E5-6BA8-4664-A703-77F4FCA4AA4C}"/>
              </a:ext>
            </a:extLst>
          </p:cNvPr>
          <p:cNvSpPr txBox="1"/>
          <p:nvPr/>
        </p:nvSpPr>
        <p:spPr>
          <a:xfrm>
            <a:off x="733582" y="1753154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B0F7E-C02A-4307-92D8-1379E72E5F6D}"/>
              </a:ext>
            </a:extLst>
          </p:cNvPr>
          <p:cNvSpPr txBox="1"/>
          <p:nvPr/>
        </p:nvSpPr>
        <p:spPr>
          <a:xfrm>
            <a:off x="733582" y="4097006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340215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5A0E561-DA0A-4FED-83FC-253A039D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92" y="3762074"/>
            <a:ext cx="3526150" cy="26446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9F4254-2E63-4B37-93C4-CD160D62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93" y="1191333"/>
            <a:ext cx="3526150" cy="26446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A4C9F-7E45-4F21-80FA-8FD589D4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641" y="3762074"/>
            <a:ext cx="3526150" cy="26446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8BBF4E-A975-4E20-AD0F-DAAC5E9AD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642" y="1193310"/>
            <a:ext cx="3523516" cy="2642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B180FC-F9E3-422B-BA71-F07ADA681700}"/>
              </a:ext>
            </a:extLst>
          </p:cNvPr>
          <p:cNvSpPr txBox="1"/>
          <p:nvPr/>
        </p:nvSpPr>
        <p:spPr>
          <a:xfrm>
            <a:off x="816651" y="2026236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F9B02-5443-49B5-9533-126F70D4B026}"/>
              </a:ext>
            </a:extLst>
          </p:cNvPr>
          <p:cNvSpPr txBox="1"/>
          <p:nvPr/>
        </p:nvSpPr>
        <p:spPr>
          <a:xfrm>
            <a:off x="10038655" y="2230755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54A6A-C03C-4752-8F0D-70F7D269D361}"/>
              </a:ext>
            </a:extLst>
          </p:cNvPr>
          <p:cNvSpPr txBox="1"/>
          <p:nvPr/>
        </p:nvSpPr>
        <p:spPr>
          <a:xfrm>
            <a:off x="816650" y="4466338"/>
            <a:ext cx="106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4486C4-1907-43C5-B4EC-AEDF86C8A3EE}"/>
              </a:ext>
            </a:extLst>
          </p:cNvPr>
          <p:cNvSpPr txBox="1"/>
          <p:nvPr/>
        </p:nvSpPr>
        <p:spPr>
          <a:xfrm>
            <a:off x="10038654" y="4466338"/>
            <a:ext cx="1308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Mutual info</a:t>
            </a:r>
          </a:p>
          <a:p>
            <a:pPr algn="ctr"/>
            <a:r>
              <a:rPr lang="en-US" dirty="0"/>
              <a:t>Spike 2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Current 1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ED7BC4A-8A93-421C-A2AE-7328212B77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7199" y="78813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A146A2-E1BA-470B-B494-B37BDA3B0002}"/>
              </a:ext>
            </a:extLst>
          </p:cNvPr>
          <p:cNvSpPr txBox="1"/>
          <p:nvPr/>
        </p:nvSpPr>
        <p:spPr>
          <a:xfrm>
            <a:off x="9955587" y="1835271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A0625-497A-40F2-ACF5-233693D7C6FF}"/>
              </a:ext>
            </a:extLst>
          </p:cNvPr>
          <p:cNvSpPr txBox="1"/>
          <p:nvPr/>
        </p:nvSpPr>
        <p:spPr>
          <a:xfrm>
            <a:off x="733582" y="1755323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3A3C7-DE82-49BE-B1F7-A3F870DA508C}"/>
              </a:ext>
            </a:extLst>
          </p:cNvPr>
          <p:cNvSpPr txBox="1"/>
          <p:nvPr/>
        </p:nvSpPr>
        <p:spPr>
          <a:xfrm>
            <a:off x="733582" y="4097006"/>
            <a:ext cx="12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390415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17B7B45-FACC-49E1-BBD0-26BAB23B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18" y="1128795"/>
            <a:ext cx="7315215" cy="5486411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0872BAE-763B-43DA-A231-FD8C1EA15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28521"/>
              </p:ext>
            </p:extLst>
          </p:nvPr>
        </p:nvGraphicFramePr>
        <p:xfrm>
          <a:off x="2935932" y="175364"/>
          <a:ext cx="6195186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218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993832347"/>
                    </a:ext>
                  </a:extLst>
                </a:gridCol>
                <a:gridCol w="1501002">
                  <a:extLst>
                    <a:ext uri="{9D8B030D-6E8A-4147-A177-3AD203B41FA5}">
                      <a16:colId xmlns:a16="http://schemas.microsoft.com/office/drawing/2014/main" val="342092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#bins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2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10515600" cy="976038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0" y="1371836"/>
            <a:ext cx="3564073" cy="2673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0" y="4044892"/>
            <a:ext cx="3564074" cy="267305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33858" y="46274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2910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871943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434981" y="252369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434980" y="524986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05D40-AD77-4905-BE8D-C8086CE80BBB}"/>
              </a:ext>
            </a:extLst>
          </p:cNvPr>
          <p:cNvSpPr txBox="1"/>
          <p:nvPr/>
        </p:nvSpPr>
        <p:spPr>
          <a:xfrm>
            <a:off x="10342893" y="348641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42723-3B44-42AC-8919-0F253D45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71836"/>
            <a:ext cx="3564073" cy="26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0BBF9-3966-4C59-8695-57265D5F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044892"/>
            <a:ext cx="3564073" cy="267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3168-897A-4F8F-9F27-B86AF0736E86}"/>
              </a:ext>
            </a:extLst>
          </p:cNvPr>
          <p:cNvSpPr txBox="1"/>
          <p:nvPr/>
        </p:nvSpPr>
        <p:spPr>
          <a:xfrm>
            <a:off x="3372070" y="102231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7730-F643-485C-B492-5D01481D4D61}"/>
              </a:ext>
            </a:extLst>
          </p:cNvPr>
          <p:cNvSpPr txBox="1"/>
          <p:nvPr/>
        </p:nvSpPr>
        <p:spPr>
          <a:xfrm>
            <a:off x="7514701" y="102231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33050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9" y="1335297"/>
            <a:ext cx="3582640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3" y="1335297"/>
            <a:ext cx="3582640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99" y="4072539"/>
            <a:ext cx="3582640" cy="268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4" y="4072539"/>
            <a:ext cx="3582640" cy="2686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BF16A-2DE7-427B-A4B2-B76E4376AA2B}"/>
              </a:ext>
            </a:extLst>
          </p:cNvPr>
          <p:cNvSpPr txBox="1"/>
          <p:nvPr/>
        </p:nvSpPr>
        <p:spPr>
          <a:xfrm>
            <a:off x="6145223" y="1161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21D10-B2DB-4E9F-9550-4D4F27FA92F8}"/>
              </a:ext>
            </a:extLst>
          </p:cNvPr>
          <p:cNvSpPr txBox="1"/>
          <p:nvPr/>
        </p:nvSpPr>
        <p:spPr>
          <a:xfrm>
            <a:off x="9550800" y="11618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C1339-B411-4BA1-BA38-D3F9F6C981E7}"/>
              </a:ext>
            </a:extLst>
          </p:cNvPr>
          <p:cNvSpPr txBox="1"/>
          <p:nvPr/>
        </p:nvSpPr>
        <p:spPr>
          <a:xfrm>
            <a:off x="5167402" y="54716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62AA0-02AC-4968-9C7C-D31841D36D87}"/>
              </a:ext>
            </a:extLst>
          </p:cNvPr>
          <p:cNvSpPr txBox="1"/>
          <p:nvPr/>
        </p:nvSpPr>
        <p:spPr>
          <a:xfrm>
            <a:off x="8812465" y="552899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187E32F-30D7-4884-86EA-B433E1B5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55880"/>
              </p:ext>
            </p:extLst>
          </p:nvPr>
        </p:nvGraphicFramePr>
        <p:xfrm>
          <a:off x="1249426" y="2218089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Direct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0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" y="83158"/>
            <a:ext cx="418555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Direct calculation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3AA47C-ECC1-4C66-A7DF-A8275C678337}"/>
              </a:ext>
            </a:extLst>
          </p:cNvPr>
          <p:cNvSpPr txBox="1">
            <a:spLocks/>
          </p:cNvSpPr>
          <p:nvPr/>
        </p:nvSpPr>
        <p:spPr>
          <a:xfrm>
            <a:off x="3965997" y="591864"/>
            <a:ext cx="8068236" cy="163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Relation between synaptic strength and values of maximum mutual information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Synaptic strength ranging from 0.001 to 0.0145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presynaptic neuron is 25.5 Hz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postsynaptic neuron is ranging from 25.32 Hz to 28.06 Hz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5CA6-F23C-4B37-9704-B16C29FE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97" y="2225577"/>
            <a:ext cx="5852172" cy="4325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523ED-6998-4465-9DD4-B1944EAD3155}"/>
                  </a:ext>
                </a:extLst>
              </p:cNvPr>
              <p:cNvSpPr txBox="1"/>
              <p:nvPr/>
            </p:nvSpPr>
            <p:spPr>
              <a:xfrm>
                <a:off x="6798128" y="3720790"/>
                <a:ext cx="861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523ED-6998-4465-9DD4-B1944EAD3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8" y="3720790"/>
                <a:ext cx="861903" cy="276999"/>
              </a:xfrm>
              <a:prstGeom prst="rect">
                <a:avLst/>
              </a:prstGeom>
              <a:blipFill>
                <a:blip r:embed="rId3"/>
                <a:stretch>
                  <a:fillRect l="-6338" t="-4348" r="-28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331794D-6B4B-41AB-8610-23D757ED8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569995"/>
              </p:ext>
            </p:extLst>
          </p:nvPr>
        </p:nvGraphicFramePr>
        <p:xfrm>
          <a:off x="580489" y="3511623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10203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590846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2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56" y="2154121"/>
            <a:ext cx="5174320" cy="3880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/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ucida Sans Unicode" panose="020B0602030504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4" y="2449122"/>
                <a:ext cx="351054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398052-D37A-4E82-AF96-14985B8DEC53}"/>
              </a:ext>
            </a:extLst>
          </p:cNvPr>
          <p:cNvGrpSpPr/>
          <p:nvPr/>
        </p:nvGrpSpPr>
        <p:grpSpPr>
          <a:xfrm>
            <a:off x="1016024" y="1538289"/>
            <a:ext cx="3021495" cy="763331"/>
            <a:chOff x="1498387" y="1540922"/>
            <a:chExt cx="4516548" cy="763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/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/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540922"/>
                  <a:ext cx="312407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2885278"/>
                <a:ext cx="2542747" cy="789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4" y="3536033"/>
                <a:ext cx="2190016" cy="276999"/>
              </a:xfrm>
              <a:prstGeom prst="rect">
                <a:avLst/>
              </a:prstGeom>
              <a:blipFill>
                <a:blip r:embed="rId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344233" y="4010665"/>
                <a:ext cx="5751767" cy="1942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smaller than 1,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33" y="4010665"/>
                <a:ext cx="5751767" cy="1942968"/>
              </a:xfrm>
              <a:prstGeom prst="rect">
                <a:avLst/>
              </a:prstGeom>
              <a:blipFill>
                <a:blip r:embed="rId10"/>
                <a:stretch>
                  <a:fillRect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4709212" y="6169076"/>
            <a:ext cx="30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       </a:t>
            </a:r>
            <a:r>
              <a:rPr lang="en-US" altLang="zh-CN" dirty="0"/>
              <a:t>300000 trials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/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346204-D215-406F-B856-0C65CE6A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60" y="1369012"/>
                <a:ext cx="4183709" cy="369332"/>
              </a:xfrm>
              <a:prstGeom prst="rect">
                <a:avLst/>
              </a:prstGeom>
              <a:blipFill>
                <a:blip r:embed="rId11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055469" cy="369332"/>
              </a:xfrm>
              <a:prstGeom prst="rect">
                <a:avLst/>
              </a:prstGeom>
              <a:blipFill>
                <a:blip r:embed="rId4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055469" cy="369332"/>
              </a:xfrm>
              <a:prstGeom prst="rect">
                <a:avLst/>
              </a:prstGeom>
              <a:blipFill>
                <a:blip r:embed="rId5"/>
                <a:stretch>
                  <a:fillRect t="-10000" r="-30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6" y="3491802"/>
            <a:ext cx="3796680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707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3927229" cy="369332"/>
              </a:xfrm>
              <a:prstGeom prst="rect">
                <a:avLst/>
              </a:prstGeom>
              <a:blipFill>
                <a:blip r:embed="rId9"/>
                <a:stretch>
                  <a:fillRect t="-8197" r="-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28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739436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Paradigm of simulation</a:t>
            </a:r>
            <a:endParaRPr lang="en-US" sz="4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D96793-9DE0-463D-B8F4-9E7B7621B674}"/>
              </a:ext>
            </a:extLst>
          </p:cNvPr>
          <p:cNvGrpSpPr/>
          <p:nvPr/>
        </p:nvGrpSpPr>
        <p:grpSpPr>
          <a:xfrm>
            <a:off x="1043876" y="2254211"/>
            <a:ext cx="10598548" cy="2904843"/>
            <a:chOff x="608447" y="1535754"/>
            <a:chExt cx="10598548" cy="29048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8328433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654220" y="271385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447997" y="271385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10122210" y="271385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cxnSpLocks/>
              <a:stCxn id="5" idx="3"/>
              <a:endCxn id="64" idx="1"/>
            </p:cNvCxnSpPr>
            <p:nvPr/>
          </p:nvCxnSpPr>
          <p:spPr>
            <a:xfrm flipV="1">
              <a:off x="5532782" y="2963198"/>
              <a:ext cx="7791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9850539" y="297353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4176326" y="296319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885660" y="3794266"/>
              <a:ext cx="1059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8581170" y="3794266"/>
              <a:ext cx="101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Synaptic Current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415273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9089486" y="3233206"/>
              <a:ext cx="0" cy="561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608447" y="1535754"/>
              <a:ext cx="1945408" cy="45862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122976" y="1553614"/>
              <a:ext cx="1863823" cy="440769"/>
            </a:xfrm>
            <a:prstGeom prst="snip2Diag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 Driving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30" idx="0"/>
            </p:cNvCxnSpPr>
            <p:nvPr/>
          </p:nvCxnSpPr>
          <p:spPr>
            <a:xfrm rot="5400000">
              <a:off x="1201245" y="2374289"/>
              <a:ext cx="7598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>
              <a:off x="2324100" y="2973530"/>
              <a:ext cx="330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1"/>
              <a:endCxn id="64" idx="0"/>
            </p:cNvCxnSpPr>
            <p:nvPr/>
          </p:nvCxnSpPr>
          <p:spPr>
            <a:xfrm>
              <a:off x="7054888" y="1994383"/>
              <a:ext cx="0" cy="749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C0AC6E-C4B4-4A5B-9B8B-45C0EA24717C}"/>
                </a:ext>
              </a:extLst>
            </p:cNvPr>
            <p:cNvSpPr/>
            <p:nvPr/>
          </p:nvSpPr>
          <p:spPr>
            <a:xfrm>
              <a:off x="838200" y="2754195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77B271-C61A-4263-B9DF-F3BFEC728412}"/>
                </a:ext>
              </a:extLst>
            </p:cNvPr>
            <p:cNvSpPr/>
            <p:nvPr/>
          </p:nvSpPr>
          <p:spPr>
            <a:xfrm>
              <a:off x="6311938" y="2743863"/>
              <a:ext cx="1485900" cy="438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Conductance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44F171-E8DB-4AE3-8ACD-49DA0EB413C5}"/>
                </a:ext>
              </a:extLst>
            </p:cNvPr>
            <p:cNvCxnSpPr>
              <a:stCxn id="64" idx="3"/>
              <a:endCxn id="3" idx="2"/>
            </p:cNvCxnSpPr>
            <p:nvPr/>
          </p:nvCxnSpPr>
          <p:spPr>
            <a:xfrm>
              <a:off x="7797838" y="2963198"/>
              <a:ext cx="530595" cy="10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FE41EAE-C80E-4652-ADC4-D86D509CAA4C}"/>
              </a:ext>
            </a:extLst>
          </p:cNvPr>
          <p:cNvSpPr/>
          <p:nvPr/>
        </p:nvSpPr>
        <p:spPr>
          <a:xfrm>
            <a:off x="1121228" y="2978973"/>
            <a:ext cx="5095543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2774BDE-041C-40F8-ADD5-9C180FC7F6D6}"/>
              </a:ext>
            </a:extLst>
          </p:cNvPr>
          <p:cNvSpPr/>
          <p:nvPr/>
        </p:nvSpPr>
        <p:spPr>
          <a:xfrm>
            <a:off x="6587829" y="2978973"/>
            <a:ext cx="5212284" cy="2131803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87" y="1811624"/>
            <a:ext cx="5174317" cy="388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3909410" y="1239840"/>
                <a:ext cx="3927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410" y="1239840"/>
                <a:ext cx="3927229" cy="369332"/>
              </a:xfrm>
              <a:prstGeom prst="rect">
                <a:avLst/>
              </a:prstGeom>
              <a:blipFill>
                <a:blip r:embed="rId3"/>
                <a:stretch>
                  <a:fillRect t="-8197" r="-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1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62" y="476657"/>
            <a:ext cx="3803540" cy="28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99" y="476657"/>
            <a:ext cx="3803540" cy="2852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/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5758BF-B176-49E2-AC24-FBFCD647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2" y="107325"/>
                <a:ext cx="4183709" cy="369332"/>
              </a:xfrm>
              <a:prstGeom prst="rect">
                <a:avLst/>
              </a:prstGeom>
              <a:blipFill>
                <a:blip r:embed="rId4"/>
                <a:stretch>
                  <a:fillRect t="-10000" r="-14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/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56F53-6992-47AB-9FE1-BA176381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97" y="107325"/>
                <a:ext cx="4300729" cy="369332"/>
              </a:xfrm>
              <a:prstGeom prst="rect">
                <a:avLst/>
              </a:prstGeom>
              <a:blipFill>
                <a:blip r:embed="rId5"/>
                <a:stretch>
                  <a:fillRect t="-10000" r="-1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8CD0BF-7648-4E53-A592-28EC2A998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321" y="3491802"/>
            <a:ext cx="3796680" cy="284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55272-AF4B-47CD-B1BB-63C028E74F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347" y="3491802"/>
            <a:ext cx="3796678" cy="2847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/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#bin=50  T= 300000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105A95-7F4C-4E89-8530-A9254510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8" y="6402801"/>
                <a:ext cx="4055469" cy="369332"/>
              </a:xfrm>
              <a:prstGeom prst="rect">
                <a:avLst/>
              </a:prstGeom>
              <a:blipFill>
                <a:blip r:embed="rId8"/>
                <a:stretch>
                  <a:fillRect t="-8197" r="-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/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dirty="0"/>
                  <a:t>   #bin=150  T= 300000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DF97D2-1E09-443F-9ABC-0D9BB7FA5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5" y="6402801"/>
                <a:ext cx="4172489" cy="369332"/>
              </a:xfrm>
              <a:prstGeom prst="rect">
                <a:avLst/>
              </a:prstGeom>
              <a:blipFill>
                <a:blip r:embed="rId9"/>
                <a:stretch>
                  <a:fillRect t="-8197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38" y="0"/>
            <a:ext cx="2586435" cy="243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23" y="2194654"/>
            <a:ext cx="3009905" cy="2257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79EF-CF33-4D26-9AA5-5D49F519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22" y="4452084"/>
            <a:ext cx="3009905" cy="2257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EE54D-8F72-4712-95AB-2C0DED66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029" y="2194654"/>
            <a:ext cx="3009905" cy="225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1EA10-798A-42E1-BBFD-6E630C43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28" y="4452084"/>
            <a:ext cx="3009905" cy="2257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935" y="2194654"/>
            <a:ext cx="3009905" cy="2257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4C191-7E7E-43A5-BC81-3EE3766AF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5935" y="4452084"/>
            <a:ext cx="3009905" cy="22574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77BB09-1D21-45D4-AF87-2E0AF920C1BD}"/>
              </a:ext>
            </a:extLst>
          </p:cNvPr>
          <p:cNvGrpSpPr/>
          <p:nvPr/>
        </p:nvGrpSpPr>
        <p:grpSpPr>
          <a:xfrm>
            <a:off x="6350094" y="714738"/>
            <a:ext cx="1991177" cy="758798"/>
            <a:chOff x="310444" y="4058356"/>
            <a:chExt cx="1991177" cy="7587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E30A63-A649-478B-A3E2-18AD1DBD94FE}"/>
                </a:ext>
              </a:extLst>
            </p:cNvPr>
            <p:cNvCxnSpPr/>
            <p:nvPr/>
          </p:nvCxnSpPr>
          <p:spPr>
            <a:xfrm>
              <a:off x="378178" y="4447822"/>
              <a:ext cx="1851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8D2CF4-91BE-47A8-9985-5DB97FEC518C}"/>
                </a:ext>
              </a:extLst>
            </p:cNvPr>
            <p:cNvCxnSpPr/>
            <p:nvPr/>
          </p:nvCxnSpPr>
          <p:spPr>
            <a:xfrm>
              <a:off x="953912" y="4143022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AB5D01-096D-4625-BED0-9A0EAF01B835}"/>
                </a:ext>
              </a:extLst>
            </p:cNvPr>
            <p:cNvCxnSpPr/>
            <p:nvPr/>
          </p:nvCxnSpPr>
          <p:spPr>
            <a:xfrm>
              <a:off x="1631244" y="4161371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351CC6-29F3-4279-A3F2-00C2AD0A3F22}"/>
                </a:ext>
              </a:extLst>
            </p:cNvPr>
            <p:cNvSpPr txBox="1"/>
            <p:nvPr/>
          </p:nvSpPr>
          <p:spPr>
            <a:xfrm>
              <a:off x="310444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346AE-F80B-4DD8-98B3-8D7E5814CB62}"/>
                </a:ext>
              </a:extLst>
            </p:cNvPr>
            <p:cNvSpPr txBox="1"/>
            <p:nvPr/>
          </p:nvSpPr>
          <p:spPr>
            <a:xfrm>
              <a:off x="310444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6D22B-5906-4522-A5C3-B3C47900A76C}"/>
                </a:ext>
              </a:extLst>
            </p:cNvPr>
            <p:cNvSpPr txBox="1"/>
            <p:nvPr/>
          </p:nvSpPr>
          <p:spPr>
            <a:xfrm>
              <a:off x="944788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871AA8-E5E7-4F36-B718-E3D508DC8089}"/>
                </a:ext>
              </a:extLst>
            </p:cNvPr>
            <p:cNvSpPr txBox="1"/>
            <p:nvPr/>
          </p:nvSpPr>
          <p:spPr>
            <a:xfrm>
              <a:off x="944788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C00C8-7313-4E32-925C-D45DFE4608F7}"/>
                </a:ext>
              </a:extLst>
            </p:cNvPr>
            <p:cNvSpPr txBox="1"/>
            <p:nvPr/>
          </p:nvSpPr>
          <p:spPr>
            <a:xfrm>
              <a:off x="1631245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DFFA2-3BB2-4D8C-953F-1119556FC320}"/>
                </a:ext>
              </a:extLst>
            </p:cNvPr>
            <p:cNvSpPr txBox="1"/>
            <p:nvPr/>
          </p:nvSpPr>
          <p:spPr>
            <a:xfrm>
              <a:off x="1631245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3to1</a:t>
              </a:r>
            </a:p>
          </p:txBody>
        </p:sp>
      </p:grp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44808D22-8FEB-481F-89C2-E259C4069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62245"/>
              </p:ext>
            </p:extLst>
          </p:nvPr>
        </p:nvGraphicFramePr>
        <p:xfrm>
          <a:off x="256398" y="3004769"/>
          <a:ext cx="2680075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B5158-AAB7-4D7D-BB37-D627E665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21" y="1224314"/>
            <a:ext cx="3518192" cy="2638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6A30D8-05ED-4C16-A96A-EC2C7A96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92" y="1224313"/>
            <a:ext cx="3518193" cy="263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0E4DE-A118-4327-9F87-90D442E853E7}"/>
              </a:ext>
            </a:extLst>
          </p:cNvPr>
          <p:cNvSpPr txBox="1"/>
          <p:nvPr/>
        </p:nvSpPr>
        <p:spPr>
          <a:xfrm>
            <a:off x="1210845" y="450709"/>
            <a:ext cx="2361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Spike and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263F-8092-4A82-B1F4-F3FBD8BCD4FC}"/>
              </a:ext>
            </a:extLst>
          </p:cNvPr>
          <p:cNvSpPr txBox="1"/>
          <p:nvPr/>
        </p:nvSpPr>
        <p:spPr>
          <a:xfrm>
            <a:off x="4968582" y="367829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F96B2-5231-4374-B57C-379DD1C472EF}"/>
              </a:ext>
            </a:extLst>
          </p:cNvPr>
          <p:cNvSpPr txBox="1"/>
          <p:nvPr/>
        </p:nvSpPr>
        <p:spPr>
          <a:xfrm>
            <a:off x="10203313" y="367829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969CD3-F9C2-40B6-822A-716CD364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21" y="3862957"/>
            <a:ext cx="3518192" cy="2638644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846DFCF9-941D-4978-B913-515DD16B3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693" y="3862957"/>
            <a:ext cx="3518192" cy="2638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4871B-ADEC-4771-A22E-38AC68FBACAD}"/>
              </a:ext>
            </a:extLst>
          </p:cNvPr>
          <p:cNvSpPr txBox="1"/>
          <p:nvPr/>
        </p:nvSpPr>
        <p:spPr>
          <a:xfrm>
            <a:off x="394595" y="235896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1.5kHz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B934E-93C6-4DAD-8ED9-AE74B58C46AE}"/>
              </a:ext>
            </a:extLst>
          </p:cNvPr>
          <p:cNvSpPr txBox="1"/>
          <p:nvPr/>
        </p:nvSpPr>
        <p:spPr>
          <a:xfrm>
            <a:off x="394595" y="499761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0.1kHz</a:t>
            </a:r>
          </a:p>
        </p:txBody>
      </p:sp>
    </p:spTree>
    <p:extLst>
      <p:ext uri="{BB962C8B-B14F-4D97-AF65-F5344CB8AC3E}">
        <p14:creationId xmlns:p14="http://schemas.microsoft.com/office/powerpoint/2010/main" val="257884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58DD-8AE2-4C67-B043-25A30AB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8456-04EF-4EE0-800F-CF1D40D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the peaks of maximum for inversely directed pairs at zero?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It was induced by the synchronization of neuronal activities(currents).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Maximum mutual information seems independent towards the dynamical regime. [need further tests]</a:t>
            </a:r>
          </a:p>
          <a:p>
            <a:r>
              <a:rPr lang="en-US" dirty="0"/>
              <a:t>What is the relation between interacting strength and mutual information in the spike-LFP calculation? </a:t>
            </a:r>
            <a:r>
              <a:rPr lang="en-US" dirty="0">
                <a:solidFill>
                  <a:srgbClr val="FF0000"/>
                </a:solidFill>
              </a:rPr>
              <a:t>[It seems linear so far.]</a:t>
            </a:r>
          </a:p>
          <a:p>
            <a:r>
              <a:rPr lang="en-US" dirty="0"/>
              <a:t>Why does the curve of experiments change like that as the number of bins in histogram increases? </a:t>
            </a:r>
            <a:r>
              <a:rPr lang="en-US" dirty="0">
                <a:solidFill>
                  <a:srgbClr val="FF0000"/>
                </a:solidFill>
              </a:rPr>
              <a:t>[The higher is the dimension of histogram, the larger dataset is required to ensure the correctness.]</a:t>
            </a:r>
          </a:p>
        </p:txBody>
      </p:sp>
    </p:spTree>
    <p:extLst>
      <p:ext uri="{BB962C8B-B14F-4D97-AF65-F5344CB8AC3E}">
        <p14:creationId xmlns:p14="http://schemas.microsoft.com/office/powerpoint/2010/main" val="21408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B04-1393-4F18-A73D-7EBC8850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849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Sample Figure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136C9-BD27-4861-A32C-0374269B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942" y="769970"/>
            <a:ext cx="7090746" cy="5318059"/>
          </a:xfrm>
          <a:prstGeom prst="roundRect">
            <a:avLst>
              <a:gd name="adj" fmla="val 565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2A7A-5A0E-41F4-8C12-795C7D27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96" y="1656878"/>
            <a:ext cx="2959170" cy="2566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peak lying on the positive side of the graph indicates the same direction of neuronal information as the physical connection does.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91C41D-D3F5-4BB5-B666-CEF8CD981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783885"/>
              </p:ext>
            </p:extLst>
          </p:nvPr>
        </p:nvGraphicFramePr>
        <p:xfrm>
          <a:off x="451514" y="4294414"/>
          <a:ext cx="3824121" cy="2219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53743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7037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94261"/>
                  </a:ext>
                </a:extLst>
              </a:tr>
              <a:tr h="1555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9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52" y="733959"/>
            <a:ext cx="7147434" cy="1007755"/>
          </a:xfrm>
        </p:spPr>
        <p:txBody>
          <a:bodyPr>
            <a:normAutofit/>
          </a:bodyPr>
          <a:lstStyle/>
          <a:p>
            <a:r>
              <a:rPr lang="en-US" dirty="0"/>
              <a:t>Mutual information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6699517" y="2055153"/>
            <a:ext cx="4341445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Treated time series of LFP as WSS signal.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Neglect the autocovariance length of LFP.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5F110-2D5C-4926-831A-DAEB03331BBB}"/>
              </a:ext>
            </a:extLst>
          </p:cNvPr>
          <p:cNvSpPr txBox="1"/>
          <p:nvPr/>
        </p:nvSpPr>
        <p:spPr>
          <a:xfrm>
            <a:off x="4272323" y="51021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AFD46A7-CEA7-4E4E-BE89-7E97BA93B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703802"/>
              </p:ext>
            </p:extLst>
          </p:nvPr>
        </p:nvGraphicFramePr>
        <p:xfrm>
          <a:off x="6958178" y="4080502"/>
          <a:ext cx="3824121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53743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7037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955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9423C02-796E-4AEB-9314-9AC49DA4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2" y="2055153"/>
            <a:ext cx="5718635" cy="40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5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4571999" cy="6857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4571999" cy="6857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method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F7CE894-D763-425C-9A25-E97CC3F80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592339"/>
              </p:ext>
            </p:extLst>
          </p:nvPr>
        </p:nvGraphicFramePr>
        <p:xfrm>
          <a:off x="10051525" y="138780"/>
          <a:ext cx="1984063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1775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02228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FB5D-BF9F-4FBB-BEB3-770039F05DA0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0.0050</a:t>
            </a:r>
          </a:p>
        </p:txBody>
      </p:sp>
    </p:spTree>
    <p:extLst>
      <p:ext uri="{BB962C8B-B14F-4D97-AF65-F5344CB8AC3E}">
        <p14:creationId xmlns:p14="http://schemas.microsoft.com/office/powerpoint/2010/main" val="331674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058194"/>
            <a:ext cx="5181598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2058194"/>
            <a:ext cx="5181598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C8FD7-4F49-40C0-8027-922665E1A7A3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0.0145</a:t>
            </a:r>
          </a:p>
        </p:txBody>
      </p:sp>
    </p:spTree>
    <p:extLst>
      <p:ext uri="{BB962C8B-B14F-4D97-AF65-F5344CB8AC3E}">
        <p14:creationId xmlns:p14="http://schemas.microsoft.com/office/powerpoint/2010/main" val="5091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B6B-2A24-4198-A103-6622487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81" y="815385"/>
            <a:ext cx="2445806" cy="595513"/>
          </a:xfrm>
        </p:spPr>
        <p:txBody>
          <a:bodyPr>
            <a:normAutofit/>
          </a:bodyPr>
          <a:lstStyle/>
          <a:p>
            <a:r>
              <a:rPr lang="en-US" sz="3600" dirty="0"/>
              <a:t>Robustness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A3F1-2266-4AC8-85AC-6F4B56E2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3668" y="640745"/>
            <a:ext cx="7154210" cy="9447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C0B6"/>
                </a:solidFill>
              </a:rPr>
              <a:t>Fix</a:t>
            </a:r>
            <a:r>
              <a:rPr lang="en-US" sz="2000" dirty="0"/>
              <a:t> the product </a:t>
            </a:r>
            <a:r>
              <a:rPr lang="en-US" sz="2000" dirty="0">
                <a:solidFill>
                  <a:srgbClr val="00C0B6"/>
                </a:solidFill>
              </a:rPr>
              <a:t>of Poisson driving rate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C0B6"/>
                </a:solidFill>
              </a:rPr>
              <a:t>feedforward strength</a:t>
            </a:r>
            <a:r>
              <a:rPr lang="en-US" sz="2000" dirty="0"/>
              <a:t>. Change the Poisson driving rate and investigate the change of mutual information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282DC-0599-4514-9F48-9D55F8AF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52" y="1906120"/>
            <a:ext cx="3550361" cy="26627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9361C-AD9C-4381-B135-A518147E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4" y="1906120"/>
            <a:ext cx="3550361" cy="26627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94242-4ECB-44A7-8519-F2A68CA66DE9}"/>
              </a:ext>
            </a:extLst>
          </p:cNvPr>
          <p:cNvSpPr txBox="1"/>
          <p:nvPr/>
        </p:nvSpPr>
        <p:spPr>
          <a:xfrm>
            <a:off x="5609784" y="4776298"/>
            <a:ext cx="100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 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082E0-E254-4F83-A551-713436CDAC4E}"/>
              </a:ext>
            </a:extLst>
          </p:cNvPr>
          <p:cNvSpPr txBox="1"/>
          <p:nvPr/>
        </p:nvSpPr>
        <p:spPr>
          <a:xfrm>
            <a:off x="1963544" y="477922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kHz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1DD8F-6C56-4F20-8FB7-934214501FA0}"/>
              </a:ext>
            </a:extLst>
          </p:cNvPr>
          <p:cNvSpPr txBox="1"/>
          <p:nvPr/>
        </p:nvSpPr>
        <p:spPr>
          <a:xfrm>
            <a:off x="9220758" y="4776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kHz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FC55BE-A2CB-4F95-BAA5-F37E4D9B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78" y="1906120"/>
            <a:ext cx="3550361" cy="2662770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8591446-A153-41A8-9BC0-7166BE865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396217"/>
              </p:ext>
            </p:extLst>
          </p:nvPr>
        </p:nvGraphicFramePr>
        <p:xfrm>
          <a:off x="4068024" y="5145630"/>
          <a:ext cx="3301606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98734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02872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3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1C27-90D6-45F5-8400-01EB0887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7" y="359385"/>
            <a:ext cx="10094844" cy="1346042"/>
          </a:xfrm>
        </p:spPr>
        <p:txBody>
          <a:bodyPr>
            <a:normAutofit/>
          </a:bodyPr>
          <a:lstStyle/>
          <a:p>
            <a:r>
              <a:rPr lang="en-US" sz="3200" dirty="0"/>
              <a:t>Similarity of joint probability distribution function between different ensembles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0E0C9-E15E-4687-B028-5AE652959826}"/>
              </a:ext>
            </a:extLst>
          </p:cNvPr>
          <p:cNvSpPr txBox="1"/>
          <p:nvPr/>
        </p:nvSpPr>
        <p:spPr>
          <a:xfrm>
            <a:off x="747327" y="1847413"/>
            <a:ext cx="468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Bivariate Two-sample Kolmogorov–Smirnov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A489B-B11D-497B-8A16-4AB0C859A075}"/>
              </a:ext>
            </a:extLst>
          </p:cNvPr>
          <p:cNvSpPr txBox="1"/>
          <p:nvPr/>
        </p:nvSpPr>
        <p:spPr>
          <a:xfrm>
            <a:off x="747327" y="2358731"/>
            <a:ext cx="5106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Spike Train</a:t>
            </a:r>
          </a:p>
          <a:p>
            <a:r>
              <a:rPr lang="en-US" dirty="0"/>
              <a:t>Y: Current</a:t>
            </a:r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): joint distribution density function</a:t>
            </a:r>
          </a:p>
          <a:p>
            <a:r>
              <a:rPr lang="en-US" dirty="0"/>
              <a:t>F</a:t>
            </a:r>
            <a:r>
              <a:rPr lang="en-US" sz="1200" dirty="0"/>
              <a:t>i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 cumulative distribution density function(CDF)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0070B8-736F-44F6-B297-9DA5F2047AAB}"/>
                  </a:ext>
                </a:extLst>
              </p:cNvPr>
              <p:cNvSpPr txBox="1"/>
              <p:nvPr/>
            </p:nvSpPr>
            <p:spPr>
              <a:xfrm>
                <a:off x="747327" y="3611586"/>
                <a:ext cx="5716535" cy="2296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the distance between CDFs of two sets of data from different ensembles, F</a:t>
                </a:r>
                <a:r>
                  <a:rPr lang="en-US" sz="12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G</a:t>
                </a:r>
                <a:r>
                  <a:rPr lang="en-US" sz="1200" dirty="0" err="1"/>
                  <a:t>i</a:t>
                </a:r>
                <a:endParaRPr lang="en-US" sz="1200" dirty="0"/>
              </a:p>
              <a:p>
                <a:r>
                  <a:rPr lang="en-US" dirty="0"/>
                  <a:t>D = </a:t>
                </a:r>
                <a:r>
                  <a:rPr lang="en-US" dirty="0" err="1"/>
                  <a:t>sup</a:t>
                </a:r>
                <a:r>
                  <a:rPr lang="en-US" sz="1200" dirty="0" err="1"/>
                  <a:t>x,y</a:t>
                </a:r>
                <a:r>
                  <a:rPr lang="en-US" dirty="0" err="1"/>
                  <a:t>|F</a:t>
                </a:r>
                <a:r>
                  <a:rPr lang="en-US" sz="1200" dirty="0" err="1"/>
                  <a:t>i</a:t>
                </a:r>
                <a:r>
                  <a:rPr lang="en-US" dirty="0"/>
                  <a:t>(x, y) - </a:t>
                </a:r>
                <a:r>
                  <a:rPr lang="en-US" dirty="0" err="1"/>
                  <a:t>G</a:t>
                </a:r>
                <a:r>
                  <a:rPr lang="en-US" sz="1200" dirty="0" err="1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x’,y</a:t>
                </a:r>
                <a:r>
                  <a:rPr lang="en-US" dirty="0"/>
                  <a:t>’)|</a:t>
                </a:r>
              </a:p>
              <a:p>
                <a:r>
                  <a:rPr lang="en-US" dirty="0"/>
                  <a:t>The null hypothesis is that F</a:t>
                </a:r>
                <a:r>
                  <a:rPr lang="en-US" sz="1200" dirty="0"/>
                  <a:t>i</a:t>
                </a:r>
                <a:r>
                  <a:rPr lang="en-US" dirty="0"/>
                  <a:t>(x, y) and </a:t>
                </a:r>
                <a:r>
                  <a:rPr lang="en-US" dirty="0" err="1"/>
                  <a:t>G</a:t>
                </a:r>
                <a:r>
                  <a:rPr lang="en-US" sz="1200" dirty="0" err="1"/>
                  <a:t>i</a:t>
                </a:r>
                <a:r>
                  <a:rPr lang="en-US" dirty="0"/>
                  <a:t>(</a:t>
                </a:r>
                <a:r>
                  <a:rPr lang="en-US" dirty="0" err="1"/>
                  <a:t>x’,y</a:t>
                </a:r>
                <a:r>
                  <a:rPr lang="en-US" dirty="0"/>
                  <a:t>’) are identical.</a:t>
                </a:r>
              </a:p>
              <a:p>
                <a:r>
                  <a:rPr lang="en-US" dirty="0"/>
                  <a:t>The null hypothesis is rejected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0070B8-736F-44F6-B297-9DA5F204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27" y="3611586"/>
                <a:ext cx="5716535" cy="2296591"/>
              </a:xfrm>
              <a:prstGeom prst="rect">
                <a:avLst/>
              </a:prstGeom>
              <a:blipFill>
                <a:blip r:embed="rId2"/>
                <a:stretch>
                  <a:fillRect l="-961" t="-1326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5151CA-ED1A-432E-9FC4-CB1095A49B3F}"/>
                  </a:ext>
                </a:extLst>
              </p:cNvPr>
              <p:cNvSpPr/>
              <p:nvPr/>
            </p:nvSpPr>
            <p:spPr>
              <a:xfrm>
                <a:off x="7817209" y="1385748"/>
                <a:ext cx="2296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P-value(two-sided):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5151CA-ED1A-432E-9FC4-CB1095A49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09" y="1385748"/>
                <a:ext cx="2296783" cy="646331"/>
              </a:xfrm>
              <a:prstGeom prst="rect">
                <a:avLst/>
              </a:prstGeom>
              <a:blipFill>
                <a:blip r:embed="rId3"/>
                <a:stretch>
                  <a:fillRect l="-2122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2213C-D074-47C3-AA11-91777164EF5A}"/>
              </a:ext>
            </a:extLst>
          </p:cNvPr>
          <p:cNvSpPr/>
          <p:nvPr/>
        </p:nvSpPr>
        <p:spPr>
          <a:xfrm>
            <a:off x="636815" y="7074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</a:t>
            </a:r>
            <a:r>
              <a:rPr lang="en-US" sz="1200" dirty="0"/>
              <a:t>1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Pr</a:t>
            </a:r>
            <a:r>
              <a:rPr lang="en-US" dirty="0"/>
              <a:t>(X &lt; x &amp; Y &lt; y)</a:t>
            </a:r>
          </a:p>
          <a:p>
            <a:r>
              <a:rPr lang="en-US" dirty="0"/>
              <a:t>F</a:t>
            </a:r>
            <a:r>
              <a:rPr lang="en-US" sz="1200" dirty="0"/>
              <a:t>2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Pr</a:t>
            </a:r>
            <a:r>
              <a:rPr lang="en-US" dirty="0"/>
              <a:t>(X &gt; x &amp; Y &lt; y)</a:t>
            </a:r>
          </a:p>
          <a:p>
            <a:r>
              <a:rPr lang="en-US" dirty="0"/>
              <a:t>F</a:t>
            </a:r>
            <a:r>
              <a:rPr lang="en-US" sz="1200" dirty="0"/>
              <a:t>3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Pr</a:t>
            </a:r>
            <a:r>
              <a:rPr lang="en-US" dirty="0"/>
              <a:t>(X &lt; x &amp; Y &gt; y)</a:t>
            </a:r>
          </a:p>
          <a:p>
            <a:r>
              <a:rPr lang="en-US" dirty="0"/>
              <a:t>F</a:t>
            </a:r>
            <a:r>
              <a:rPr lang="en-US" sz="1200" dirty="0"/>
              <a:t>4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Pr</a:t>
            </a:r>
            <a:r>
              <a:rPr lang="en-US" dirty="0"/>
              <a:t>(X &gt; x &amp; Y &gt; y)</a:t>
            </a:r>
          </a:p>
        </p:txBody>
      </p:sp>
    </p:spTree>
    <p:extLst>
      <p:ext uri="{BB962C8B-B14F-4D97-AF65-F5344CB8AC3E}">
        <p14:creationId xmlns:p14="http://schemas.microsoft.com/office/powerpoint/2010/main" val="2157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5881</TotalTime>
  <Words>1037</Words>
  <Application>Microsoft Office PowerPoint</Application>
  <PresentationFormat>Widescreen</PresentationFormat>
  <Paragraphs>274</Paragraphs>
  <Slides>24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Lucida Sans Unicode</vt:lpstr>
      <vt:lpstr>Wingdings 2</vt:lpstr>
      <vt:lpstr>Office Theme</vt:lpstr>
      <vt:lpstr>Studies of TDMI Analysis based on Simulation of IF Neuron</vt:lpstr>
      <vt:lpstr>Paradigm of simulation</vt:lpstr>
      <vt:lpstr>Sample Figure</vt:lpstr>
      <vt:lpstr>Mutual information calculation</vt:lpstr>
      <vt:lpstr>PowerPoint Presentation</vt:lpstr>
      <vt:lpstr>Details in mutual info measurements</vt:lpstr>
      <vt:lpstr>Details in mutual info measurements</vt:lpstr>
      <vt:lpstr>Robustness </vt:lpstr>
      <vt:lpstr>Similarity of joint probability distribution function between different ensembles </vt:lpstr>
      <vt:lpstr>Mono-direction</vt:lpstr>
      <vt:lpstr>Neuronal Interaction layout</vt:lpstr>
      <vt:lpstr>PowerPoint Presentation</vt:lpstr>
      <vt:lpstr>PowerPoint Presentation</vt:lpstr>
      <vt:lpstr>PowerPoint Presentation</vt:lpstr>
      <vt:lpstr>Bi-direction</vt:lpstr>
      <vt:lpstr>Different Timing Steps</vt:lpstr>
      <vt:lpstr>Direct calculation</vt:lpstr>
      <vt:lpstr>Mutual information of Gaussian random variables</vt:lpstr>
      <vt:lpstr>PowerPoint Presentation</vt:lpstr>
      <vt:lpstr>PowerPoint Presentation</vt:lpstr>
      <vt:lpstr>PowerPoint Presentation</vt:lpstr>
      <vt:lpstr>Triple-neuron system</vt:lpstr>
      <vt:lpstr>PowerPoint Presentation</vt:lpstr>
      <vt:lpstr>Coming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numerical work related to neuronal network simulation</dc:title>
  <dc:creator>Kyle Chen</dc:creator>
  <cp:lastModifiedBy>Kyle Chen</cp:lastModifiedBy>
  <cp:revision>131</cp:revision>
  <dcterms:created xsi:type="dcterms:W3CDTF">2017-11-06T09:58:26Z</dcterms:created>
  <dcterms:modified xsi:type="dcterms:W3CDTF">2018-01-28T10:21:29Z</dcterms:modified>
</cp:coreProperties>
</file>