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2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0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4" y="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11/6/2017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2B1EF-9279-4ABE-8F80-CE512E5A37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 numerical work related to neuronal network simulation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BB5DF4-D651-4594-8ACF-8BDFA5049A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Kyle Chen	Nov. 6, 2017</a:t>
            </a:r>
          </a:p>
        </p:txBody>
      </p:sp>
    </p:spTree>
    <p:extLst>
      <p:ext uri="{BB962C8B-B14F-4D97-AF65-F5344CB8AC3E}">
        <p14:creationId xmlns:p14="http://schemas.microsoft.com/office/powerpoint/2010/main" val="3324994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4DB6B-2A24-4198-A103-6622487F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Robustness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9EA3F1-2266-4AC8-85AC-6F4B56E2C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3151" y="2568222"/>
            <a:ext cx="3547533" cy="3292827"/>
          </a:xfrm>
        </p:spPr>
        <p:txBody>
          <a:bodyPr/>
          <a:lstStyle/>
          <a:p>
            <a:r>
              <a:rPr lang="en-US" dirty="0">
                <a:solidFill>
                  <a:srgbClr val="00C0B6"/>
                </a:solidFill>
              </a:rPr>
              <a:t>Fix</a:t>
            </a:r>
            <a:r>
              <a:rPr lang="en-US" dirty="0"/>
              <a:t> the product </a:t>
            </a:r>
            <a:r>
              <a:rPr lang="en-US" dirty="0">
                <a:solidFill>
                  <a:srgbClr val="00C0B6"/>
                </a:solidFill>
              </a:rPr>
              <a:t>of Poisson driving rate </a:t>
            </a:r>
            <a:r>
              <a:rPr lang="en-US" dirty="0"/>
              <a:t>and </a:t>
            </a:r>
            <a:r>
              <a:rPr lang="en-US" dirty="0">
                <a:solidFill>
                  <a:srgbClr val="00C0B6"/>
                </a:solidFill>
              </a:rPr>
              <a:t>feedforward strength</a:t>
            </a:r>
            <a:r>
              <a:rPr lang="en-US" dirty="0"/>
              <a:t>. Change the Poisson driving rate and investigate the change of mutual information pattern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5282DC-0599-4514-9F48-9D55F8AFC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284" y="3491094"/>
            <a:ext cx="3550363" cy="26627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E47AC8D-FF12-49B6-B0E8-A20D23992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7648" y="3491094"/>
            <a:ext cx="3550363" cy="266277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229361C-AD9C-4381-B135-A518147E8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7647" y="828322"/>
            <a:ext cx="3550363" cy="266277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0494242-4ECB-44A7-8519-F2A68CA66DE9}"/>
              </a:ext>
            </a:extLst>
          </p:cNvPr>
          <p:cNvSpPr txBox="1"/>
          <p:nvPr/>
        </p:nvSpPr>
        <p:spPr>
          <a:xfrm>
            <a:off x="6142627" y="366889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0.75 kHz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D082E0-E254-4F83-A551-713436CDAC4E}"/>
              </a:ext>
            </a:extLst>
          </p:cNvPr>
          <p:cNvSpPr txBox="1"/>
          <p:nvPr/>
        </p:nvSpPr>
        <p:spPr>
          <a:xfrm>
            <a:off x="9789171" y="366889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1.5 kHz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D1DD8F-6C56-4F20-8FB7-934214501FA0}"/>
              </a:ext>
            </a:extLst>
          </p:cNvPr>
          <p:cNvSpPr txBox="1"/>
          <p:nvPr/>
        </p:nvSpPr>
        <p:spPr>
          <a:xfrm>
            <a:off x="6174686" y="622017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kHz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3DD939-D734-41DF-AD5C-F0EC5A8E1D3B}"/>
              </a:ext>
            </a:extLst>
          </p:cNvPr>
          <p:cNvSpPr txBox="1"/>
          <p:nvPr/>
        </p:nvSpPr>
        <p:spPr>
          <a:xfrm>
            <a:off x="9725050" y="6220178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kHz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4FC55BE-A2CB-4F95-BAA5-F37E4D9B60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7283" y="828322"/>
            <a:ext cx="3550363" cy="266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730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:p14="http://schemas.microsoft.com/office/powerpoint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E2264E67-6F59-4D8D-8E5F-8245B0FEAE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3561A3C-B6B4-4CB6-9591-1702576009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0790" y="929274"/>
            <a:ext cx="6267743" cy="470080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46EAB52-3A24-456E-8D38-DD90323CF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>
                <a:solidFill>
                  <a:srgbClr val="FFFFFF"/>
                </a:solidFill>
              </a:rPr>
              <a:t>Results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B2C77E1-0F11-4E3D-A19D-7F1A41687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1514" y="2046514"/>
            <a:ext cx="3575737" cy="39948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1800" dirty="0">
                <a:solidFill>
                  <a:srgbClr val="FFFFFF"/>
                </a:solidFill>
              </a:rPr>
              <a:t>Relation between </a:t>
            </a:r>
            <a:r>
              <a:rPr lang="en-US" altLang="zh-CN" sz="1800" dirty="0">
                <a:solidFill>
                  <a:srgbClr val="00C0B6"/>
                </a:solidFill>
              </a:rPr>
              <a:t>synaptic strength</a:t>
            </a:r>
            <a:r>
              <a:rPr lang="en-US" altLang="zh-CN" sz="1800" dirty="0">
                <a:solidFill>
                  <a:srgbClr val="FFFFFF"/>
                </a:solidFill>
              </a:rPr>
              <a:t> and values of </a:t>
            </a:r>
            <a:r>
              <a:rPr lang="en-US" altLang="zh-CN" sz="1800" dirty="0">
                <a:solidFill>
                  <a:srgbClr val="00C0B6"/>
                </a:solidFill>
              </a:rPr>
              <a:t>maximum mutual information</a:t>
            </a:r>
          </a:p>
          <a:p>
            <a:pPr>
              <a:buFont typeface="Wingdings 2" charset="2"/>
              <a:buChar char=""/>
            </a:pPr>
            <a:r>
              <a:rPr lang="en-US" sz="1600" dirty="0">
                <a:solidFill>
                  <a:srgbClr val="FFFFFF"/>
                </a:solidFill>
              </a:rPr>
              <a:t>Synaptic strength ranging from </a:t>
            </a:r>
            <a:r>
              <a:rPr lang="en-US" sz="1600" dirty="0">
                <a:solidFill>
                  <a:srgbClr val="00C0B6"/>
                </a:solidFill>
              </a:rPr>
              <a:t>0.005 </a:t>
            </a:r>
            <a:r>
              <a:rPr lang="en-US" sz="1600" dirty="0">
                <a:solidFill>
                  <a:schemeClr val="bg1"/>
                </a:solidFill>
              </a:rPr>
              <a:t>to </a:t>
            </a:r>
            <a:r>
              <a:rPr lang="en-US" sz="1600" dirty="0">
                <a:solidFill>
                  <a:srgbClr val="00C0B6"/>
                </a:solidFill>
              </a:rPr>
              <a:t>0.0145</a:t>
            </a:r>
          </a:p>
          <a:p>
            <a:pPr>
              <a:buFont typeface="Wingdings 2" charset="2"/>
              <a:buChar char=""/>
            </a:pPr>
            <a:r>
              <a:rPr lang="en-US" sz="1600" dirty="0">
                <a:solidFill>
                  <a:srgbClr val="FFFFFF"/>
                </a:solidFill>
              </a:rPr>
              <a:t>Mean firing rate for </a:t>
            </a:r>
            <a:r>
              <a:rPr lang="en-US" sz="1600" dirty="0">
                <a:solidFill>
                  <a:srgbClr val="00C0B6"/>
                </a:solidFill>
              </a:rPr>
              <a:t>pre</a:t>
            </a:r>
            <a:r>
              <a:rPr lang="en-US" sz="1600" dirty="0">
                <a:solidFill>
                  <a:srgbClr val="FFFFFF"/>
                </a:solidFill>
              </a:rPr>
              <a:t>synaptic neuron is </a:t>
            </a:r>
            <a:r>
              <a:rPr lang="en-US" sz="1600" dirty="0">
                <a:solidFill>
                  <a:srgbClr val="00C0B6"/>
                </a:solidFill>
              </a:rPr>
              <a:t>10.5 Hz</a:t>
            </a:r>
          </a:p>
          <a:p>
            <a:pPr>
              <a:buFont typeface="Wingdings 2" charset="2"/>
              <a:buChar char=""/>
            </a:pPr>
            <a:r>
              <a:rPr lang="en-US" sz="1600" dirty="0">
                <a:solidFill>
                  <a:srgbClr val="FFFFFF"/>
                </a:solidFill>
              </a:rPr>
              <a:t>Mean firing rate for </a:t>
            </a:r>
            <a:r>
              <a:rPr lang="en-US" sz="1600" dirty="0">
                <a:solidFill>
                  <a:srgbClr val="00C0B6"/>
                </a:solidFill>
              </a:rPr>
              <a:t>post</a:t>
            </a:r>
            <a:r>
              <a:rPr lang="en-US" sz="1600" dirty="0">
                <a:solidFill>
                  <a:srgbClr val="FFFFFF"/>
                </a:solidFill>
              </a:rPr>
              <a:t>synaptic neuron is ranging from </a:t>
            </a:r>
            <a:r>
              <a:rPr lang="en-US" sz="1600" dirty="0">
                <a:solidFill>
                  <a:srgbClr val="00C0B6"/>
                </a:solidFill>
              </a:rPr>
              <a:t>11Hz</a:t>
            </a:r>
            <a:r>
              <a:rPr lang="en-US" sz="1600" dirty="0">
                <a:solidFill>
                  <a:srgbClr val="FFFFFF"/>
                </a:solidFill>
              </a:rPr>
              <a:t> to </a:t>
            </a:r>
            <a:r>
              <a:rPr lang="en-US" sz="1600" dirty="0">
                <a:solidFill>
                  <a:srgbClr val="00C0B6"/>
                </a:solidFill>
              </a:rPr>
              <a:t>12.3 Hz</a:t>
            </a:r>
          </a:p>
        </p:txBody>
      </p:sp>
    </p:spTree>
    <p:extLst>
      <p:ext uri="{BB962C8B-B14F-4D97-AF65-F5344CB8AC3E}">
        <p14:creationId xmlns:p14="http://schemas.microsoft.com/office/powerpoint/2010/main" val="3499622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C6BBB-AA79-439D-A0B5-92BA94B4B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Derivations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28406C-0E02-4829-B97F-49EE649C9D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2714" y="2373230"/>
            <a:ext cx="4849284" cy="3636963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6C6ED14-A449-481E-B8AA-8AD6DCC78811}"/>
              </a:ext>
            </a:extLst>
          </p:cNvPr>
          <p:cNvSpPr/>
          <p:nvPr/>
        </p:nvSpPr>
        <p:spPr>
          <a:xfrm>
            <a:off x="1079064" y="2725677"/>
            <a:ext cx="322200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15580"/>
            <a:r>
              <a:rPr lang="en-US" sz="3200" i="1" dirty="0" err="1">
                <a:latin typeface="Arial" panose="020B0604020202020204" pitchFamily="34" charset="0"/>
              </a:rPr>
              <a:t>X</a:t>
            </a:r>
            <a:r>
              <a:rPr lang="en-US" sz="1100" i="1" baseline="-25000" dirty="0" err="1">
                <a:latin typeface="Bookman Old Style" panose="02050604050505020204" pitchFamily="18" charset="0"/>
              </a:rPr>
              <a:t>n</a:t>
            </a:r>
            <a:r>
              <a:rPr lang="en-US" sz="1100" i="1" baseline="-25000" dirty="0">
                <a:latin typeface="Bookman Old Style" panose="02050604050505020204" pitchFamily="18" charset="0"/>
              </a:rPr>
              <a:t> </a:t>
            </a:r>
            <a:r>
              <a:rPr lang="en-US" sz="3200" baseline="30000" dirty="0">
                <a:latin typeface="Tahoma" panose="020B0604030504040204" pitchFamily="34" charset="0"/>
              </a:rPr>
              <a:t>= </a:t>
            </a:r>
            <a:r>
              <a:rPr lang="el-GR" sz="3200" i="1" baseline="30000" dirty="0">
                <a:latin typeface="Arial" panose="020B0604020202020204" pitchFamily="34" charset="0"/>
              </a:rPr>
              <a:t>α</a:t>
            </a:r>
            <a:r>
              <a:rPr lang="en-US" sz="3200" i="1" baseline="30000" dirty="0">
                <a:latin typeface="Arial" panose="020B0604020202020204" pitchFamily="34" charset="0"/>
              </a:rPr>
              <a:t>X</a:t>
            </a:r>
            <a:r>
              <a:rPr lang="en-US" sz="1100" i="1" baseline="-25000" dirty="0">
                <a:latin typeface="Bookman Old Style" panose="02050604050505020204" pitchFamily="18" charset="0"/>
              </a:rPr>
              <a:t>n</a:t>
            </a:r>
            <a:r>
              <a:rPr lang="en-US" sz="1100" i="1" baseline="-25000" dirty="0">
                <a:latin typeface="Arial" panose="020B0604020202020204" pitchFamily="34" charset="0"/>
              </a:rPr>
              <a:t>−</a:t>
            </a:r>
            <a:r>
              <a:rPr lang="en-US" sz="1100" baseline="-25000" dirty="0">
                <a:latin typeface="Bauhaus 93" panose="04030905020B02020C02" pitchFamily="82" charset="0"/>
              </a:rPr>
              <a:t>1 </a:t>
            </a:r>
            <a:r>
              <a:rPr lang="en-US" sz="3200" baseline="30000" dirty="0">
                <a:latin typeface="Tahoma" panose="020B0604030504040204" pitchFamily="34" charset="0"/>
              </a:rPr>
              <a:t>+ </a:t>
            </a:r>
            <a:r>
              <a:rPr lang="en-US" sz="3200" i="1" baseline="30000" dirty="0" err="1">
                <a:latin typeface="Arial" panose="020B0604020202020204" pitchFamily="34" charset="0"/>
              </a:rPr>
              <a:t>E</a:t>
            </a:r>
            <a:r>
              <a:rPr lang="en-US" sz="1100" i="1" baseline="-25000" dirty="0" err="1">
                <a:latin typeface="Bookman Old Style" panose="02050604050505020204" pitchFamily="18" charset="0"/>
              </a:rPr>
              <a:t>n</a:t>
            </a:r>
            <a:endParaRPr lang="en-US" sz="1100" baseline="30000" dirty="0">
              <a:latin typeface="Bookman Old Style" panose="02050604050505020204" pitchFamily="18" charset="0"/>
            </a:endParaRPr>
          </a:p>
          <a:p>
            <a:pPr marR="15580"/>
            <a:r>
              <a:rPr lang="en-US" sz="3200" i="1" dirty="0" err="1">
                <a:latin typeface="Arial" panose="020B0604020202020204" pitchFamily="34" charset="0"/>
              </a:rPr>
              <a:t>Y</a:t>
            </a:r>
            <a:r>
              <a:rPr lang="en-US" sz="1100" i="1" baseline="-25000" dirty="0" err="1">
                <a:latin typeface="Bookman Old Style" panose="02050604050505020204" pitchFamily="18" charset="0"/>
              </a:rPr>
              <a:t>n</a:t>
            </a:r>
            <a:r>
              <a:rPr lang="en-US" sz="1100" i="1" baseline="-25000" dirty="0">
                <a:latin typeface="Bookman Old Style" panose="02050604050505020204" pitchFamily="18" charset="0"/>
              </a:rPr>
              <a:t> </a:t>
            </a:r>
            <a:r>
              <a:rPr lang="en-US" sz="3200" baseline="30000" dirty="0">
                <a:latin typeface="Tahoma" panose="020B0604030504040204" pitchFamily="34" charset="0"/>
              </a:rPr>
              <a:t>= </a:t>
            </a:r>
            <a:r>
              <a:rPr lang="el-GR" sz="3200" i="1" baseline="30000" dirty="0">
                <a:latin typeface="Arial" panose="020B0604020202020204" pitchFamily="34" charset="0"/>
              </a:rPr>
              <a:t>β</a:t>
            </a:r>
            <a:r>
              <a:rPr lang="en-US" sz="3200" i="1" baseline="30000" dirty="0">
                <a:latin typeface="Arial" panose="020B0604020202020204" pitchFamily="34" charset="0"/>
              </a:rPr>
              <a:t>Y</a:t>
            </a:r>
            <a:r>
              <a:rPr lang="en-US" sz="1100" i="1" baseline="-25000" dirty="0">
                <a:latin typeface="Bookman Old Style" panose="02050604050505020204" pitchFamily="18" charset="0"/>
              </a:rPr>
              <a:t>n</a:t>
            </a:r>
            <a:r>
              <a:rPr lang="en-US" sz="1100" i="1" baseline="-25000" dirty="0">
                <a:latin typeface="Arial" panose="020B0604020202020204" pitchFamily="34" charset="0"/>
              </a:rPr>
              <a:t>−</a:t>
            </a:r>
            <a:r>
              <a:rPr lang="en-US" sz="1100" baseline="-25000" dirty="0">
                <a:latin typeface="Bauhaus 93" panose="04030905020B02020C02" pitchFamily="82" charset="0"/>
              </a:rPr>
              <a:t>1 </a:t>
            </a:r>
            <a:r>
              <a:rPr lang="en-US" sz="3200" baseline="30000" dirty="0">
                <a:latin typeface="Tahoma" panose="020B0604030504040204" pitchFamily="34" charset="0"/>
              </a:rPr>
              <a:t>+ </a:t>
            </a:r>
            <a:r>
              <a:rPr lang="el-GR" sz="3200" i="1" baseline="30000" dirty="0">
                <a:latin typeface="Arial" panose="020B0604020202020204" pitchFamily="34" charset="0"/>
              </a:rPr>
              <a:t>ξ</a:t>
            </a:r>
            <a:r>
              <a:rPr lang="en-US" sz="1100" i="1" baseline="-25000" dirty="0" err="1">
                <a:latin typeface="Bookman Old Style" panose="02050604050505020204" pitchFamily="18" charset="0"/>
              </a:rPr>
              <a:t>xy</a:t>
            </a:r>
            <a:r>
              <a:rPr lang="en-US" sz="1100" i="1" baseline="-25000" dirty="0">
                <a:latin typeface="Bookman Old Style" panose="02050604050505020204" pitchFamily="18" charset="0"/>
              </a:rPr>
              <a:t> </a:t>
            </a:r>
            <a:r>
              <a:rPr lang="en-US" sz="3200" i="1" baseline="30000" dirty="0">
                <a:latin typeface="Arial" panose="020B0604020202020204" pitchFamily="34" charset="0"/>
              </a:rPr>
              <a:t>f </a:t>
            </a:r>
            <a:r>
              <a:rPr lang="en-US" sz="3200" baseline="30000" dirty="0">
                <a:latin typeface="Tahoma" panose="020B0604030504040204" pitchFamily="34" charset="0"/>
              </a:rPr>
              <a:t>(</a:t>
            </a:r>
            <a:r>
              <a:rPr lang="en-US" sz="3200" i="1" baseline="30000" dirty="0">
                <a:latin typeface="Arial" panose="020B0604020202020204" pitchFamily="34" charset="0"/>
              </a:rPr>
              <a:t>X</a:t>
            </a:r>
            <a:r>
              <a:rPr lang="en-US" sz="1100" i="1" baseline="-25000" dirty="0">
                <a:latin typeface="Bookman Old Style" panose="02050604050505020204" pitchFamily="18" charset="0"/>
              </a:rPr>
              <a:t>n</a:t>
            </a:r>
            <a:r>
              <a:rPr lang="en-US" sz="1100" i="1" baseline="-25000" dirty="0">
                <a:latin typeface="Arial" panose="020B0604020202020204" pitchFamily="34" charset="0"/>
              </a:rPr>
              <a:t>−</a:t>
            </a:r>
            <a:r>
              <a:rPr lang="en-US" sz="1100" baseline="-25000" dirty="0">
                <a:latin typeface="Bauhaus 93" panose="04030905020B02020C02" pitchFamily="82" charset="0"/>
              </a:rPr>
              <a:t>1</a:t>
            </a:r>
            <a:r>
              <a:rPr lang="en-US" sz="3200" baseline="30000" dirty="0">
                <a:latin typeface="Tahoma" panose="020B0604030504040204" pitchFamily="34" charset="0"/>
              </a:rPr>
              <a:t>) + </a:t>
            </a:r>
            <a:r>
              <a:rPr lang="el-GR" sz="3200" i="1" baseline="30000" dirty="0">
                <a:latin typeface="Arial" panose="020B0604020202020204" pitchFamily="34" charset="0"/>
              </a:rPr>
              <a:t>η</a:t>
            </a:r>
            <a:r>
              <a:rPr lang="en-US" sz="1100" i="1" baseline="-25000" dirty="0">
                <a:latin typeface="Bookman Old Style" panose="02050604050505020204" pitchFamily="18" charset="0"/>
              </a:rPr>
              <a:t>n</a:t>
            </a:r>
            <a:endParaRPr lang="en-US" sz="1100" baseline="30000" dirty="0">
              <a:latin typeface="Bookman Old Style" panose="020506040505050202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091666-B663-4D4A-A17C-455D8E17E9C8}"/>
              </a:ext>
            </a:extLst>
          </p:cNvPr>
          <p:cNvSpPr/>
          <p:nvPr/>
        </p:nvSpPr>
        <p:spPr>
          <a:xfrm>
            <a:off x="1035777" y="3960880"/>
            <a:ext cx="48980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i="1" dirty="0">
                <a:latin typeface="Arial" panose="020B0604020202020204" pitchFamily="34" charset="0"/>
              </a:rPr>
              <a:t>I</a:t>
            </a:r>
            <a:r>
              <a:rPr lang="es-ES" sz="2400" dirty="0">
                <a:latin typeface="Lucida Sans Unicode" panose="020B0602030504020204" pitchFamily="34" charset="0"/>
              </a:rPr>
              <a:t>(</a:t>
            </a:r>
            <a:r>
              <a:rPr lang="es-ES" sz="2400" i="1" dirty="0">
                <a:latin typeface="Arial" panose="020B0604020202020204" pitchFamily="34" charset="0"/>
              </a:rPr>
              <a:t>X</a:t>
            </a:r>
            <a:r>
              <a:rPr lang="es-ES" sz="2400" dirty="0">
                <a:latin typeface="Lucida Sans Unicode" panose="020B0602030504020204" pitchFamily="34" charset="0"/>
              </a:rPr>
              <a:t>; </a:t>
            </a:r>
            <a:r>
              <a:rPr lang="es-ES" sz="2400" i="1" dirty="0">
                <a:latin typeface="Arial" panose="020B0604020202020204" pitchFamily="34" charset="0"/>
              </a:rPr>
              <a:t>Y </a:t>
            </a:r>
            <a:r>
              <a:rPr lang="es-ES" sz="2400" dirty="0">
                <a:latin typeface="Lucida Sans Unicode" panose="020B0602030504020204" pitchFamily="34" charset="0"/>
              </a:rPr>
              <a:t>)</a:t>
            </a:r>
            <a:r>
              <a:rPr lang="pt-BR" sz="2400" i="1" dirty="0">
                <a:latin typeface="Lucida Sans Unicode" panose="020B0602030504020204" pitchFamily="34" charset="0"/>
                <a:ea typeface="宋体" panose="02010600030101010101" pitchFamily="2" charset="-122"/>
              </a:rPr>
              <a:t>= </a:t>
            </a:r>
            <a:r>
              <a:rPr lang="pt-BR" sz="2400" i="1" dirty="0">
                <a:latin typeface="Arial" panose="020B0604020202020204" pitchFamily="34" charset="0"/>
                <a:ea typeface="宋体" panose="02010600030101010101" pitchFamily="2" charset="-122"/>
              </a:rPr>
              <a:t>H</a:t>
            </a:r>
            <a:r>
              <a:rPr lang="pt-BR" sz="2400" dirty="0">
                <a:latin typeface="Lucida Sans Unicode" panose="020B0602030504020204" pitchFamily="34" charset="0"/>
                <a:ea typeface="宋体" panose="02010600030101010101" pitchFamily="2" charset="-122"/>
              </a:rPr>
              <a:t>(</a:t>
            </a:r>
            <a:r>
              <a:rPr lang="pt-BR" sz="2400" i="1" dirty="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pt-BR" sz="2400" dirty="0">
                <a:latin typeface="Lucida Sans Unicode" panose="020B0602030504020204" pitchFamily="34" charset="0"/>
                <a:ea typeface="宋体" panose="02010600030101010101" pitchFamily="2" charset="-122"/>
              </a:rPr>
              <a:t>) + </a:t>
            </a:r>
            <a:r>
              <a:rPr lang="pt-BR" sz="2400" i="1" dirty="0">
                <a:latin typeface="Arial" panose="020B0604020202020204" pitchFamily="34" charset="0"/>
                <a:ea typeface="宋体" panose="02010600030101010101" pitchFamily="2" charset="-122"/>
              </a:rPr>
              <a:t>H</a:t>
            </a:r>
            <a:r>
              <a:rPr lang="pt-BR" sz="2400" dirty="0">
                <a:latin typeface="Lucida Sans Unicode" panose="020B0602030504020204" pitchFamily="34" charset="0"/>
                <a:ea typeface="宋体" panose="02010600030101010101" pitchFamily="2" charset="-122"/>
              </a:rPr>
              <a:t>(</a:t>
            </a:r>
            <a:r>
              <a:rPr lang="pt-BR" sz="2400" i="1" dirty="0">
                <a:latin typeface="Arial" panose="020B0604020202020204" pitchFamily="34" charset="0"/>
                <a:ea typeface="宋体" panose="02010600030101010101" pitchFamily="2" charset="-122"/>
              </a:rPr>
              <a:t>Y </a:t>
            </a:r>
            <a:r>
              <a:rPr lang="pt-BR" sz="2400" dirty="0">
                <a:latin typeface="Lucida Sans Unicode" panose="020B0602030504020204" pitchFamily="34" charset="0"/>
                <a:ea typeface="宋体" panose="02010600030101010101" pitchFamily="2" charset="-122"/>
              </a:rPr>
              <a:t>) </a:t>
            </a:r>
            <a:r>
              <a:rPr lang="pt-BR" sz="2400" i="1" dirty="0">
                <a:latin typeface="Arial" panose="020B0604020202020204" pitchFamily="34" charset="0"/>
                <a:ea typeface="宋体" panose="02010600030101010101" pitchFamily="2" charset="-122"/>
              </a:rPr>
              <a:t>− H</a:t>
            </a:r>
            <a:r>
              <a:rPr lang="pt-BR" sz="2400" dirty="0">
                <a:latin typeface="Lucida Sans Unicode" panose="020B0602030504020204" pitchFamily="34" charset="0"/>
                <a:ea typeface="宋体" panose="02010600030101010101" pitchFamily="2" charset="-122"/>
              </a:rPr>
              <a:t>(</a:t>
            </a:r>
            <a:r>
              <a:rPr lang="pt-BR" sz="2400" i="1" dirty="0">
                <a:latin typeface="Arial" panose="020B0604020202020204" pitchFamily="34" charset="0"/>
                <a:ea typeface="宋体" panose="02010600030101010101" pitchFamily="2" charset="-122"/>
              </a:rPr>
              <a:t>X, Y </a:t>
            </a:r>
            <a:r>
              <a:rPr lang="pt-BR" sz="2400" dirty="0">
                <a:latin typeface="Lucida Sans Unicode" panose="020B0602030504020204" pitchFamily="34" charset="0"/>
                <a:ea typeface="宋体" panose="02010600030101010101" pitchFamily="2" charset="-122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6270CDC-9AE2-4385-8951-499A02940E62}"/>
                  </a:ext>
                </a:extLst>
              </p:cNvPr>
              <p:cNvSpPr/>
              <p:nvPr/>
            </p:nvSpPr>
            <p:spPr>
              <a:xfrm>
                <a:off x="1035777" y="5103940"/>
                <a:ext cx="3644225" cy="7877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i="1" dirty="0">
                    <a:latin typeface="Arial" panose="020B0604020202020204" pitchFamily="34" charset="0"/>
                  </a:rPr>
                  <a:t>I</a:t>
                </a:r>
                <a:r>
                  <a:rPr lang="en-US" sz="2400" dirty="0">
                    <a:latin typeface="Tahoma" panose="020B0604030504040204" pitchFamily="34" charset="0"/>
                  </a:rPr>
                  <a:t>(</a:t>
                </a:r>
                <a:r>
                  <a:rPr lang="en-US" sz="2400" i="1" dirty="0">
                    <a:latin typeface="Arial" panose="020B0604020202020204" pitchFamily="34" charset="0"/>
                  </a:rPr>
                  <a:t>X</a:t>
                </a:r>
                <a:r>
                  <a:rPr lang="en-US" sz="2400" dirty="0">
                    <a:latin typeface="Tahoma" panose="020B0604030504040204" pitchFamily="34" charset="0"/>
                  </a:rPr>
                  <a:t>; </a:t>
                </a:r>
                <a:r>
                  <a:rPr lang="en-US" sz="2400" i="1" dirty="0">
                    <a:latin typeface="Arial" panose="020B0604020202020204" pitchFamily="34" charset="0"/>
                  </a:rPr>
                  <a:t>Y </a:t>
                </a:r>
                <a:r>
                  <a:rPr lang="en-US" sz="2400" dirty="0">
                    <a:latin typeface="Tahoma" panose="020B0604030504040204" pitchFamily="34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i="1" dirty="0">
                    <a:latin typeface="Arial" panose="020B0604020202020204" pitchFamily="34" charset="0"/>
                  </a:rPr>
                  <a:t> log</a:t>
                </a:r>
                <a:r>
                  <a:rPr lang="en-US" sz="2400" dirty="0">
                    <a:latin typeface="Tahoma" panose="020B0604030504040204" pitchFamily="34" charset="0"/>
                  </a:rPr>
                  <a:t>(1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latin typeface="Tahoma" panose="020B0604030504040204" pitchFamily="34" charset="0"/>
                  </a:rPr>
                  <a:t>)</a:t>
                </a:r>
                <a:endParaRPr lang="el-GR" sz="2400" baseline="30000" dirty="0">
                  <a:latin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6270CDC-9AE2-4385-8951-499A02940E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777" y="5103940"/>
                <a:ext cx="3644225" cy="787716"/>
              </a:xfrm>
              <a:prstGeom prst="rect">
                <a:avLst/>
              </a:prstGeom>
              <a:blipFill>
                <a:blip r:embed="rId3"/>
                <a:stretch>
                  <a:fillRect l="-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E9BCCB5-1D4F-4A35-94C8-40DE7ABB5628}"/>
                  </a:ext>
                </a:extLst>
              </p:cNvPr>
              <p:cNvSpPr txBox="1"/>
              <p:nvPr/>
            </p:nvSpPr>
            <p:spPr>
              <a:xfrm>
                <a:off x="1079064" y="4741602"/>
                <a:ext cx="319377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≪1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E9BCCB5-1D4F-4A35-94C8-40DE7ABB5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064" y="4741602"/>
                <a:ext cx="3193770" cy="369332"/>
              </a:xfrm>
              <a:prstGeom prst="rect">
                <a:avLst/>
              </a:prstGeom>
              <a:blipFill>
                <a:blip r:embed="rId4"/>
                <a:stretch>
                  <a:fillRect b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517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E58DD-8AE2-4C67-B043-25A30AB18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B8456-04EF-4EE0-800F-CF1D40D82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resolution of mutual information figure;</a:t>
            </a:r>
          </a:p>
          <a:p>
            <a:endParaRPr lang="en-US" dirty="0"/>
          </a:p>
          <a:p>
            <a:r>
              <a:rPr lang="en-US" altLang="zh-CN" dirty="0"/>
              <a:t>A theory to prove my </a:t>
            </a:r>
            <a:r>
              <a:rPr lang="en-US" altLang="zh-CN"/>
              <a:t>numerical findings;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827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5A284-CA40-4681-81AD-A0D46C287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general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71F22-2606-4C55-82DC-18DDC0872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Use delayed </a:t>
            </a:r>
            <a:r>
              <a:rPr lang="en-US" sz="2400" dirty="0">
                <a:solidFill>
                  <a:srgbClr val="00C0B6"/>
                </a:solidFill>
              </a:rPr>
              <a:t>mutual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C0B6"/>
                </a:solidFill>
              </a:rPr>
              <a:t>information</a:t>
            </a:r>
            <a:r>
              <a:rPr lang="en-US" sz="2400" dirty="0"/>
              <a:t> to investigate the causal relationship between </a:t>
            </a:r>
            <a:r>
              <a:rPr lang="en-US" sz="2400" dirty="0">
                <a:solidFill>
                  <a:srgbClr val="00C0B6"/>
                </a:solidFill>
              </a:rPr>
              <a:t>spike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C0B6"/>
                </a:solidFill>
              </a:rPr>
              <a:t>train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C0B6"/>
                </a:solidFill>
              </a:rPr>
              <a:t>local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C0B6"/>
                </a:solidFill>
              </a:rPr>
              <a:t>field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C0B6"/>
                </a:solidFill>
              </a:rPr>
              <a:t>potential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C0B6"/>
                </a:solidFill>
              </a:rPr>
              <a:t>LFP</a:t>
            </a:r>
            <a:r>
              <a:rPr lang="en-US" sz="2400" dirty="0"/>
              <a:t>)</a:t>
            </a:r>
          </a:p>
          <a:p>
            <a:r>
              <a:rPr lang="en-US" dirty="0"/>
              <a:t>Data was generated by </a:t>
            </a:r>
            <a:r>
              <a:rPr lang="en-US" dirty="0">
                <a:solidFill>
                  <a:srgbClr val="00C0B6"/>
                </a:solidFill>
              </a:rPr>
              <a:t>conductance-based integrate-and-fire neuronal network</a:t>
            </a:r>
            <a:r>
              <a:rPr lang="en-US" dirty="0"/>
              <a:t>;</a:t>
            </a:r>
          </a:p>
          <a:p>
            <a:r>
              <a:rPr lang="en-US" dirty="0"/>
              <a:t>Spike train was a sequence of binary value with specific </a:t>
            </a:r>
            <a:r>
              <a:rPr lang="en-US" dirty="0">
                <a:solidFill>
                  <a:srgbClr val="00C0B6"/>
                </a:solidFill>
              </a:rPr>
              <a:t>timing step</a:t>
            </a:r>
            <a:r>
              <a:rPr lang="en-US" dirty="0"/>
              <a:t>;</a:t>
            </a:r>
          </a:p>
          <a:p>
            <a:r>
              <a:rPr lang="en-US" dirty="0"/>
              <a:t>The summation of neuronal </a:t>
            </a:r>
            <a:r>
              <a:rPr lang="en-US" dirty="0">
                <a:solidFill>
                  <a:srgbClr val="00C0B6"/>
                </a:solidFill>
              </a:rPr>
              <a:t>membrane current </a:t>
            </a:r>
            <a:r>
              <a:rPr lang="en-US" dirty="0"/>
              <a:t>was treated as the LFP in my work;</a:t>
            </a:r>
          </a:p>
        </p:txBody>
      </p:sp>
    </p:spTree>
    <p:extLst>
      <p:ext uri="{BB962C8B-B14F-4D97-AF65-F5344CB8AC3E}">
        <p14:creationId xmlns:p14="http://schemas.microsoft.com/office/powerpoint/2010/main" val="2364170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4DCCF-C17C-45B1-9B6B-85B21C1B1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Paradigm of simulation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593F2A6-09F4-4B68-AC11-38371AF1EE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8213058"/>
              </p:ext>
            </p:extLst>
          </p:nvPr>
        </p:nvGraphicFramePr>
        <p:xfrm>
          <a:off x="1095922" y="3131820"/>
          <a:ext cx="5281424" cy="22250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40712">
                  <a:extLst>
                    <a:ext uri="{9D8B030D-6E8A-4147-A177-3AD203B41FA5}">
                      <a16:colId xmlns:a16="http://schemas.microsoft.com/office/drawing/2014/main" val="3268484080"/>
                    </a:ext>
                  </a:extLst>
                </a:gridCol>
                <a:gridCol w="2640712">
                  <a:extLst>
                    <a:ext uri="{9D8B030D-6E8A-4147-A177-3AD203B41FA5}">
                      <a16:colId xmlns:a16="http://schemas.microsoft.com/office/drawing/2014/main" val="166075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Refractory 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660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Poisson Driving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 kHz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672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Synaptic 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489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Feedforward 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357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time 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462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Timing 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0.03125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236678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D3490CD7-7EB0-41F5-8C22-E4F7E74605C6}"/>
              </a:ext>
            </a:extLst>
          </p:cNvPr>
          <p:cNvGrpSpPr/>
          <p:nvPr/>
        </p:nvGrpSpPr>
        <p:grpSpPr>
          <a:xfrm>
            <a:off x="7573433" y="3671570"/>
            <a:ext cx="3369027" cy="1016000"/>
            <a:chOff x="2302933" y="4628444"/>
            <a:chExt cx="3369027" cy="1016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0987470-F9A0-47E4-BF90-EFFDACADF35C}"/>
                </a:ext>
              </a:extLst>
            </p:cNvPr>
            <p:cNvSpPr/>
            <p:nvPr/>
          </p:nvSpPr>
          <p:spPr>
            <a:xfrm>
              <a:off x="2302933" y="4628444"/>
              <a:ext cx="1016000" cy="101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/>
                <a:t>1</a:t>
              </a:r>
              <a:endParaRPr lang="en-US" sz="3200" b="1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22CF8F4-4A1C-47C4-A4BB-6B964B10A76B}"/>
                </a:ext>
              </a:extLst>
            </p:cNvPr>
            <p:cNvSpPr/>
            <p:nvPr/>
          </p:nvSpPr>
          <p:spPr>
            <a:xfrm>
              <a:off x="4655960" y="4628444"/>
              <a:ext cx="1016000" cy="101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/>
                <a:t>2</a:t>
              </a:r>
              <a:endParaRPr lang="en-US" sz="3200" b="1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C0FF82C-7492-44FC-B789-1C731163CE5F}"/>
                </a:ext>
              </a:extLst>
            </p:cNvPr>
            <p:cNvGrpSpPr/>
            <p:nvPr/>
          </p:nvGrpSpPr>
          <p:grpSpPr>
            <a:xfrm>
              <a:off x="3351388" y="5067695"/>
              <a:ext cx="1272116" cy="137498"/>
              <a:chOff x="3261783" y="4373224"/>
              <a:chExt cx="1272116" cy="137498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DC588E2E-326B-40CB-BFCC-DDBAF9E2E4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18933" y="4441973"/>
                <a:ext cx="114017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19FC5ED4-101B-4DDF-9C8A-037C05DD6CBD}"/>
                  </a:ext>
                </a:extLst>
              </p:cNvPr>
              <p:cNvSpPr/>
              <p:nvPr/>
            </p:nvSpPr>
            <p:spPr>
              <a:xfrm rot="16200000">
                <a:off x="4405884" y="4382706"/>
                <a:ext cx="137498" cy="118533"/>
              </a:xfrm>
              <a:prstGeom prst="triangle">
                <a:avLst/>
              </a:prstGeom>
              <a:ln>
                <a:solidFill>
                  <a:srgbClr val="00C0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AC6F04A-7AAE-4BE4-90BA-E03A83DB6C81}"/>
                  </a:ext>
                </a:extLst>
              </p:cNvPr>
              <p:cNvSpPr/>
              <p:nvPr/>
            </p:nvSpPr>
            <p:spPr>
              <a:xfrm>
                <a:off x="3261783" y="4400964"/>
                <a:ext cx="82015" cy="82015"/>
              </a:xfrm>
              <a:prstGeom prst="ellipse">
                <a:avLst/>
              </a:prstGeom>
              <a:ln>
                <a:solidFill>
                  <a:srgbClr val="00C0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11478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:p14="http://schemas.microsoft.com/office/powerpoint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264E67-6F59-4D8D-8E5F-8245B0FEAE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81136C9-BD27-4861-A32C-0374269BE5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0790" y="929274"/>
            <a:ext cx="6267743" cy="470080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522B04-1393-4F18-A73D-7EBC88503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Sample Figure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852A7A-5A0E-41F4-8C12-795C7D27F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1514" y="2046514"/>
            <a:ext cx="3575737" cy="39948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The peak lying on the </a:t>
            </a:r>
            <a:r>
              <a:rPr lang="en-US" sz="1600" dirty="0">
                <a:solidFill>
                  <a:srgbClr val="00C0B6"/>
                </a:solidFill>
              </a:rPr>
              <a:t>positive side </a:t>
            </a:r>
            <a:r>
              <a:rPr lang="en-US" sz="1600" dirty="0">
                <a:solidFill>
                  <a:srgbClr val="FFFFFF"/>
                </a:solidFill>
              </a:rPr>
              <a:t>of the graph indicates the same </a:t>
            </a:r>
            <a:r>
              <a:rPr lang="en-US" sz="1600" dirty="0">
                <a:solidFill>
                  <a:srgbClr val="00C0B6"/>
                </a:solidFill>
              </a:rPr>
              <a:t>direction</a:t>
            </a:r>
            <a:r>
              <a:rPr lang="en-US" sz="1600" dirty="0">
                <a:solidFill>
                  <a:srgbClr val="FFFFFF"/>
                </a:solidFill>
              </a:rPr>
              <a:t> of neuronal information as the </a:t>
            </a:r>
            <a:r>
              <a:rPr lang="en-US" sz="1600" dirty="0">
                <a:solidFill>
                  <a:srgbClr val="00C0B6"/>
                </a:solidFill>
              </a:rPr>
              <a:t>physical connection</a:t>
            </a:r>
            <a:r>
              <a:rPr lang="en-US" sz="1600" dirty="0">
                <a:solidFill>
                  <a:srgbClr val="FFFFFF"/>
                </a:solidFill>
              </a:rPr>
              <a:t> does.</a:t>
            </a:r>
          </a:p>
        </p:txBody>
      </p:sp>
    </p:spTree>
    <p:extLst>
      <p:ext uri="{BB962C8B-B14F-4D97-AF65-F5344CB8AC3E}">
        <p14:creationId xmlns:p14="http://schemas.microsoft.com/office/powerpoint/2010/main" val="12683411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3F70B-1D61-416A-B071-3B3FB79B0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in mutual info measurements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1268E4B-A78A-4B45-AE52-E37A93EBC5F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85837" y="2222500"/>
            <a:ext cx="4851400" cy="3638550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11B0C3A-B51D-4B13-88AF-A51462C689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59525" y="2222500"/>
            <a:ext cx="4851400" cy="363855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0A2293-F655-4B5E-ADB4-EDCEB69BC463}"/>
              </a:ext>
            </a:extLst>
          </p:cNvPr>
          <p:cNvSpPr txBox="1"/>
          <p:nvPr/>
        </p:nvSpPr>
        <p:spPr>
          <a:xfrm>
            <a:off x="985837" y="6134100"/>
            <a:ext cx="4823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Autocovariance of spike train of Neuron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7C9A07-6772-4DB5-A524-9D394280408E}"/>
              </a:ext>
            </a:extLst>
          </p:cNvPr>
          <p:cNvSpPr txBox="1"/>
          <p:nvPr/>
        </p:nvSpPr>
        <p:spPr>
          <a:xfrm>
            <a:off x="6665093" y="6134100"/>
            <a:ext cx="4240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Autocovariance of LFP of Neuron 1</a:t>
            </a:r>
          </a:p>
        </p:txBody>
      </p:sp>
    </p:spTree>
    <p:extLst>
      <p:ext uri="{BB962C8B-B14F-4D97-AF65-F5344CB8AC3E}">
        <p14:creationId xmlns:p14="http://schemas.microsoft.com/office/powerpoint/2010/main" val="3316748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15390-7F05-4380-BA97-B56F197A3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Different Timing Steps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CBA2C3-CD38-4333-B5B1-98BC3A795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886" y="2063245"/>
            <a:ext cx="2911867" cy="2183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AEC89B-892B-446B-A79D-3C4352252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0130" y="2063245"/>
            <a:ext cx="2911867" cy="2183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D89A90-0D41-45CA-B10D-762C48AFA0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840" y="4508495"/>
            <a:ext cx="2911867" cy="2183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3F1552-8277-49E1-AFDA-B9646EB28D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0886" y="4508495"/>
            <a:ext cx="2911867" cy="2183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A8E4A1-75A4-4566-9930-BD7E19C78D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0131" y="4508495"/>
            <a:ext cx="2911867" cy="2183900"/>
          </a:xfrm>
          <a:prstGeom prst="rect">
            <a:avLst/>
          </a:prstGeom>
        </p:spPr>
      </p:pic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id="{9675D135-5321-49E1-93A9-38C53FC968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1931975"/>
              </p:ext>
            </p:extLst>
          </p:nvPr>
        </p:nvGraphicFramePr>
        <p:xfrm>
          <a:off x="519481" y="2598935"/>
          <a:ext cx="3584028" cy="1112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07764">
                  <a:extLst>
                    <a:ext uri="{9D8B030D-6E8A-4147-A177-3AD203B41FA5}">
                      <a16:colId xmlns:a16="http://schemas.microsoft.com/office/drawing/2014/main" val="3268484080"/>
                    </a:ext>
                  </a:extLst>
                </a:gridCol>
                <a:gridCol w="976264">
                  <a:extLst>
                    <a:ext uri="{9D8B030D-6E8A-4147-A177-3AD203B41FA5}">
                      <a16:colId xmlns:a16="http://schemas.microsoft.com/office/drawing/2014/main" val="166075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Poisson Driving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 kHz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672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Synaptic 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</a:t>
                      </a:r>
                      <a:r>
                        <a:rPr lang="en-US" altLang="zh-CN" dirty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489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Feedforward 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357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1584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616AD-670B-4A30-A590-FFBF5381E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Indication of direction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735453-21A9-489F-939F-968927023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924" y="2506656"/>
            <a:ext cx="4402675" cy="33020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61AD39-32E0-4F9B-933E-6CC8C1F12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524" y="2506656"/>
            <a:ext cx="4402675" cy="3302006"/>
          </a:xfrm>
          <a:prstGeom prst="rect">
            <a:avLst/>
          </a:prstGeom>
        </p:spPr>
      </p:pic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880116BE-4ACE-4526-9546-3BD5565415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7688326"/>
              </p:ext>
            </p:extLst>
          </p:nvPr>
        </p:nvGraphicFramePr>
        <p:xfrm>
          <a:off x="7585877" y="528835"/>
          <a:ext cx="3584028" cy="1112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07764">
                  <a:extLst>
                    <a:ext uri="{9D8B030D-6E8A-4147-A177-3AD203B41FA5}">
                      <a16:colId xmlns:a16="http://schemas.microsoft.com/office/drawing/2014/main" val="3268484080"/>
                    </a:ext>
                  </a:extLst>
                </a:gridCol>
                <a:gridCol w="976264">
                  <a:extLst>
                    <a:ext uri="{9D8B030D-6E8A-4147-A177-3AD203B41FA5}">
                      <a16:colId xmlns:a16="http://schemas.microsoft.com/office/drawing/2014/main" val="166075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Poisson Driving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 kHz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672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Synaptic 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  <a:r>
                        <a:rPr lang="en-US" altLang="zh-CN" dirty="0"/>
                        <a:t>075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489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Feedforward 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357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3570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69B91-44DE-41F7-A79B-A8F304541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Indication of direction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A2F3FA-49FF-45F0-9E30-BBE2DD4CB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883" y="2437369"/>
            <a:ext cx="4834474" cy="36258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1B18B9-8702-4E21-B968-350A0E551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83" y="2437369"/>
            <a:ext cx="4834474" cy="3625855"/>
          </a:xfrm>
          <a:prstGeom prst="rect">
            <a:avLst/>
          </a:prstGeom>
        </p:spPr>
      </p:pic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ED2530BF-D102-4411-98B3-517EB22CA3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5538840"/>
              </p:ext>
            </p:extLst>
          </p:nvPr>
        </p:nvGraphicFramePr>
        <p:xfrm>
          <a:off x="7585877" y="528835"/>
          <a:ext cx="3584028" cy="1112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07764">
                  <a:extLst>
                    <a:ext uri="{9D8B030D-6E8A-4147-A177-3AD203B41FA5}">
                      <a16:colId xmlns:a16="http://schemas.microsoft.com/office/drawing/2014/main" val="3268484080"/>
                    </a:ext>
                  </a:extLst>
                </a:gridCol>
                <a:gridCol w="976264">
                  <a:extLst>
                    <a:ext uri="{9D8B030D-6E8A-4147-A177-3AD203B41FA5}">
                      <a16:colId xmlns:a16="http://schemas.microsoft.com/office/drawing/2014/main" val="166075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Poisson Driving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 kHz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672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Synaptic 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  <a:r>
                        <a:rPr lang="en-US" altLang="zh-CN" dirty="0"/>
                        <a:t>075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489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Feedforward 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357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1635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97B60-65D2-4D72-B632-D9FE74EEE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Triple-neuron system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E196DB-D9F8-456B-B2D6-F502BE4D0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9067" y="50916"/>
            <a:ext cx="1895156" cy="17871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545536-BD0F-4B4E-8781-89E7298A5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892" y="2222852"/>
            <a:ext cx="3009907" cy="22574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8B79EF-CF33-4D26-9AA5-5D49F5195F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3891" y="4480282"/>
            <a:ext cx="3009907" cy="22574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BEE54D-8F72-4712-95AB-2C0DED660C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3798" y="2222852"/>
            <a:ext cx="3009907" cy="22574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C81EA10-798A-42E1-BBFD-6E630C43C4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3797" y="4480282"/>
            <a:ext cx="3009907" cy="22574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ED9549-4AE4-47EF-AB19-BE442328E6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33704" y="2222852"/>
            <a:ext cx="3009907" cy="225743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D14C191-7E7E-43A5-BC81-3EE3766AF4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33704" y="4480282"/>
            <a:ext cx="3009907" cy="225743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FE30A63-A649-478B-A3E2-18AD1DBD94FE}"/>
              </a:ext>
            </a:extLst>
          </p:cNvPr>
          <p:cNvCxnSpPr/>
          <p:nvPr/>
        </p:nvCxnSpPr>
        <p:spPr>
          <a:xfrm>
            <a:off x="378178" y="4447822"/>
            <a:ext cx="18513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B8D2CF4-91BE-47A8-9985-5DB97FEC518C}"/>
              </a:ext>
            </a:extLst>
          </p:cNvPr>
          <p:cNvCxnSpPr/>
          <p:nvPr/>
        </p:nvCxnSpPr>
        <p:spPr>
          <a:xfrm>
            <a:off x="953912" y="4143022"/>
            <a:ext cx="0" cy="637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3AB5D01-096D-4625-BED0-9A0EAF01B835}"/>
              </a:ext>
            </a:extLst>
          </p:cNvPr>
          <p:cNvCxnSpPr/>
          <p:nvPr/>
        </p:nvCxnSpPr>
        <p:spPr>
          <a:xfrm>
            <a:off x="1631244" y="4161371"/>
            <a:ext cx="0" cy="637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6351CC6-29F3-4279-A3F2-00C2AD0A3F22}"/>
              </a:ext>
            </a:extLst>
          </p:cNvPr>
          <p:cNvSpPr txBox="1"/>
          <p:nvPr/>
        </p:nvSpPr>
        <p:spPr>
          <a:xfrm>
            <a:off x="310444" y="4058356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1to2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B346AE-F80B-4DD8-98B3-8D7E5814CB62}"/>
              </a:ext>
            </a:extLst>
          </p:cNvPr>
          <p:cNvSpPr txBox="1"/>
          <p:nvPr/>
        </p:nvSpPr>
        <p:spPr>
          <a:xfrm>
            <a:off x="310444" y="4447822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2to1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06D22B-5906-4522-A5C3-B3C47900A76C}"/>
              </a:ext>
            </a:extLst>
          </p:cNvPr>
          <p:cNvSpPr txBox="1"/>
          <p:nvPr/>
        </p:nvSpPr>
        <p:spPr>
          <a:xfrm>
            <a:off x="944788" y="4058356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2to3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871AA8-E5E7-4F36-B718-E3D508DC8089}"/>
              </a:ext>
            </a:extLst>
          </p:cNvPr>
          <p:cNvSpPr txBox="1"/>
          <p:nvPr/>
        </p:nvSpPr>
        <p:spPr>
          <a:xfrm>
            <a:off x="944788" y="4447822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3to2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0C00C8-7313-4E32-925C-D45DFE4608F7}"/>
              </a:ext>
            </a:extLst>
          </p:cNvPr>
          <p:cNvSpPr txBox="1"/>
          <p:nvPr/>
        </p:nvSpPr>
        <p:spPr>
          <a:xfrm>
            <a:off x="1631245" y="4058356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1to3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FDFFA2-3BB2-4D8C-953F-1119556FC320}"/>
              </a:ext>
            </a:extLst>
          </p:cNvPr>
          <p:cNvSpPr txBox="1"/>
          <p:nvPr/>
        </p:nvSpPr>
        <p:spPr>
          <a:xfrm>
            <a:off x="1631245" y="4447822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3to1</a:t>
            </a:r>
          </a:p>
        </p:txBody>
      </p:sp>
    </p:spTree>
    <p:extLst>
      <p:ext uri="{BB962C8B-B14F-4D97-AF65-F5344CB8AC3E}">
        <p14:creationId xmlns:p14="http://schemas.microsoft.com/office/powerpoint/2010/main" val="19009661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109</TotalTime>
  <Words>353</Words>
  <Application>Microsoft Office PowerPoint</Application>
  <PresentationFormat>Widescreen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宋体</vt:lpstr>
      <vt:lpstr>Arial</vt:lpstr>
      <vt:lpstr>Bauhaus 93</vt:lpstr>
      <vt:lpstr>Bookman Old Style</vt:lpstr>
      <vt:lpstr>Cambria Math</vt:lpstr>
      <vt:lpstr>Century Gothic</vt:lpstr>
      <vt:lpstr>Lucida Sans Unicode</vt:lpstr>
      <vt:lpstr>Tahoma</vt:lpstr>
      <vt:lpstr>Wingdings 2</vt:lpstr>
      <vt:lpstr>Quotable</vt:lpstr>
      <vt:lpstr>My numerical work related to neuronal network simulation</vt:lpstr>
      <vt:lpstr>In general</vt:lpstr>
      <vt:lpstr>Paradigm of simulation</vt:lpstr>
      <vt:lpstr>Sample Figure</vt:lpstr>
      <vt:lpstr>Details in mutual info measurements</vt:lpstr>
      <vt:lpstr>Different Timing Steps</vt:lpstr>
      <vt:lpstr>Indication of direction</vt:lpstr>
      <vt:lpstr>Indication of direction</vt:lpstr>
      <vt:lpstr>Triple-neuron system</vt:lpstr>
      <vt:lpstr>Robustness </vt:lpstr>
      <vt:lpstr>Results</vt:lpstr>
      <vt:lpstr>Some Derivations</vt:lpstr>
      <vt:lpstr>Current 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numerical work related to neuronal network simulation</dc:title>
  <dc:creator>Kyle Chen</dc:creator>
  <cp:lastModifiedBy>Kyle Chen</cp:lastModifiedBy>
  <cp:revision>17</cp:revision>
  <dcterms:created xsi:type="dcterms:W3CDTF">2017-11-06T09:58:26Z</dcterms:created>
  <dcterms:modified xsi:type="dcterms:W3CDTF">2017-11-06T13:21:59Z</dcterms:modified>
</cp:coreProperties>
</file>