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89" r:id="rId3"/>
    <p:sldId id="287" r:id="rId4"/>
    <p:sldId id="288" r:id="rId5"/>
    <p:sldId id="265" r:id="rId6"/>
    <p:sldId id="266" r:id="rId7"/>
    <p:sldId id="267" r:id="rId8"/>
    <p:sldId id="270" r:id="rId9"/>
    <p:sldId id="281" r:id="rId10"/>
    <p:sldId id="276" r:id="rId11"/>
    <p:sldId id="285" r:id="rId12"/>
    <p:sldId id="272" r:id="rId13"/>
    <p:sldId id="273" r:id="rId14"/>
    <p:sldId id="260" r:id="rId15"/>
    <p:sldId id="261" r:id="rId16"/>
    <p:sldId id="262" r:id="rId17"/>
    <p:sldId id="263" r:id="rId18"/>
    <p:sldId id="275" r:id="rId19"/>
    <p:sldId id="258" r:id="rId20"/>
    <p:sldId id="278" r:id="rId21"/>
    <p:sldId id="279" r:id="rId22"/>
    <p:sldId id="271" r:id="rId23"/>
    <p:sldId id="259" r:id="rId24"/>
    <p:sldId id="264" r:id="rId25"/>
    <p:sldId id="274" r:id="rId26"/>
    <p:sldId id="282" r:id="rId27"/>
    <p:sldId id="268" r:id="rId28"/>
    <p:sldId id="280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53574-4267-4AB9-9480-C9F71CD4EDA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644BD-7257-454C-AD27-096FBCCF6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9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讲一下参数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7B4F3-1C69-4AEF-A425-6265A96A4B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3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CF16-8B5A-46AF-A4CA-C27C8ED93C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945C-0774-4927-9DC0-36572482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2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2240-D657-43F2-B05C-95D47A985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TDMI on Analyzing Neural </a:t>
            </a:r>
            <a:r>
              <a:rPr lang="en-US" dirty="0" smtClean="0"/>
              <a:t>Data(III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6C93-882D-468D-B96D-DDAA0B855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594"/>
            <a:ext cx="9144000" cy="1655762"/>
          </a:xfrm>
        </p:spPr>
        <p:txBody>
          <a:bodyPr/>
          <a:lstStyle/>
          <a:p>
            <a:r>
              <a:rPr lang="en-US" dirty="0" smtClean="0"/>
              <a:t>Kai </a:t>
            </a:r>
            <a:r>
              <a:rPr lang="en-US" dirty="0"/>
              <a:t>Chen</a:t>
            </a:r>
          </a:p>
          <a:p>
            <a:r>
              <a:rPr lang="en-US" dirty="0" smtClean="0"/>
              <a:t>9/26/2018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LFP Model – Point </a:t>
            </a:r>
            <a:r>
              <a:rPr lang="en-US" dirty="0"/>
              <a:t>Current </a:t>
            </a:r>
            <a:r>
              <a:rPr lang="en-US" dirty="0" smtClean="0"/>
              <a:t>model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90" b="50558"/>
          <a:stretch/>
        </p:blipFill>
        <p:spPr>
          <a:xfrm>
            <a:off x="921016" y="4141107"/>
            <a:ext cx="6542585" cy="23865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90882" y="5398842"/>
            <a:ext cx="41780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Lindén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H.,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Tetzlaff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Potjans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T. C.,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Pettersen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K. H.,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Grün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S.,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Diesmann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M.,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Einevoll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T. (2011). </a:t>
            </a:r>
            <a:endParaRPr lang="en-US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Modeling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the spatial reach of the LFP.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Neuron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72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(5), 859-872.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5171E-A19C-4B3A-975C-5F5563F1F682}"/>
              </a:ext>
            </a:extLst>
          </p:cNvPr>
          <p:cNvSpPr txBox="1"/>
          <p:nvPr/>
        </p:nvSpPr>
        <p:spPr>
          <a:xfrm>
            <a:off x="838200" y="1528309"/>
            <a:ext cx="506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‘Point source’ current model of local field potential: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54321" y="3352498"/>
            <a:ext cx="4250331" cy="408638"/>
            <a:chOff x="4039806" y="3342328"/>
            <a:chExt cx="4250331" cy="40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E10905-634A-4328-8BFE-CD47D4ECA3B3}"/>
                    </a:ext>
                  </a:extLst>
                </p:cNvPr>
                <p:cNvSpPr txBox="1"/>
                <p:nvPr/>
              </p:nvSpPr>
              <p:spPr>
                <a:xfrm>
                  <a:off x="7336478" y="3405845"/>
                  <a:ext cx="953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E10905-634A-4328-8BFE-CD47D4ECA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6478" y="3405845"/>
                  <a:ext cx="95365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643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1A40ECA-39C6-4BF5-9C15-DBE414B35CCA}"/>
                    </a:ext>
                  </a:extLst>
                </p:cNvPr>
                <p:cNvSpPr/>
                <p:nvPr/>
              </p:nvSpPr>
              <p:spPr>
                <a:xfrm>
                  <a:off x="4039806" y="3342328"/>
                  <a:ext cx="3189719" cy="4086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1A40ECA-39C6-4BF5-9C15-DBE414B35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06" y="3342328"/>
                  <a:ext cx="3189719" cy="408638"/>
                </a:xfrm>
                <a:prstGeom prst="rect">
                  <a:avLst/>
                </a:prstGeom>
                <a:blipFill>
                  <a:blip r:embed="rId4"/>
                  <a:stretch>
                    <a:fillRect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8FCDC4-9B82-4B2C-A995-677D17C7CD97}"/>
                  </a:ext>
                </a:extLst>
              </p:cNvPr>
              <p:cNvSpPr txBox="1"/>
              <p:nvPr/>
            </p:nvSpPr>
            <p:spPr>
              <a:xfrm>
                <a:off x="1754371" y="2207960"/>
                <a:ext cx="233089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𝜋𝜎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8FCDC4-9B82-4B2C-A995-677D17C7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71" y="2207960"/>
                <a:ext cx="2330895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8055719" y="1798033"/>
            <a:ext cx="3632628" cy="2715580"/>
            <a:chOff x="8215055" y="1496777"/>
            <a:chExt cx="3632628" cy="2715580"/>
          </a:xfrm>
        </p:grpSpPr>
        <p:grpSp>
          <p:nvGrpSpPr>
            <p:cNvPr id="30" name="Group 29"/>
            <p:cNvGrpSpPr/>
            <p:nvPr/>
          </p:nvGrpSpPr>
          <p:grpSpPr>
            <a:xfrm>
              <a:off x="8215055" y="1496777"/>
              <a:ext cx="2715580" cy="2715580"/>
              <a:chOff x="8215055" y="1496777"/>
              <a:chExt cx="2715580" cy="271558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286305" y="1568027"/>
                <a:ext cx="2573080" cy="257308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501595" y="1496777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501595" y="4069857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215055" y="2783317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0788135" y="2788080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447745" y="1928577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555445" y="1930641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555445" y="3671075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0447745" y="3642030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037990" y="1619438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965200" y="1614738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317320" y="2312752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965200" y="3962982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0037990" y="3961871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701010" y="3258482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0701010" y="2312752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317320" y="3253882"/>
                <a:ext cx="142500" cy="142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9501595" y="2784967"/>
              <a:ext cx="142500" cy="142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652034" y="2046504"/>
              <a:ext cx="1189439" cy="731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1" idx="1"/>
            </p:cNvCxnSpPr>
            <p:nvPr/>
          </p:nvCxnSpPr>
          <p:spPr>
            <a:xfrm flipH="1" flipV="1">
              <a:off x="8827007" y="1828488"/>
              <a:ext cx="695457" cy="977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157033" y="20696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772260" y="1753872"/>
              <a:ext cx="107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Electrode</a:t>
              </a:r>
              <a:endParaRPr lang="en-US" dirty="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4363192" y="2393590"/>
            <a:ext cx="723014" cy="3489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8FCDC4-9B82-4B2C-A995-677D17C7CD97}"/>
                  </a:ext>
                </a:extLst>
              </p:cNvPr>
              <p:cNvSpPr txBox="1"/>
              <p:nvPr/>
            </p:nvSpPr>
            <p:spPr>
              <a:xfrm>
                <a:off x="5413464" y="2207960"/>
                <a:ext cx="1776064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8FCDC4-9B82-4B2C-A995-677D17C7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64" y="2207960"/>
                <a:ext cx="1776064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6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5" y="629402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Interaction layout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9DC3D-5755-4FB3-9AEF-E83DA377DE22}"/>
              </a:ext>
            </a:extLst>
          </p:cNvPr>
          <p:cNvGrpSpPr/>
          <p:nvPr/>
        </p:nvGrpSpPr>
        <p:grpSpPr>
          <a:xfrm>
            <a:off x="1409141" y="1874417"/>
            <a:ext cx="4440231" cy="3967872"/>
            <a:chOff x="6286122" y="1612715"/>
            <a:chExt cx="4440231" cy="396787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DC28E7C-D559-4B92-B015-91DE64605812}"/>
                </a:ext>
              </a:extLst>
            </p:cNvPr>
            <p:cNvSpPr txBox="1"/>
            <p:nvPr/>
          </p:nvSpPr>
          <p:spPr>
            <a:xfrm>
              <a:off x="6589041" y="161271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spike 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64E1F0-DC29-47F6-BE46-FDF02E3D2A77}"/>
                </a:ext>
              </a:extLst>
            </p:cNvPr>
            <p:cNvSpPr txBox="1"/>
            <p:nvPr/>
          </p:nvSpPr>
          <p:spPr>
            <a:xfrm>
              <a:off x="9388901" y="161271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spike 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C1558E-8CD6-413E-A12A-C8531D19873C}"/>
                </a:ext>
              </a:extLst>
            </p:cNvPr>
            <p:cNvSpPr txBox="1"/>
            <p:nvPr/>
          </p:nvSpPr>
          <p:spPr>
            <a:xfrm>
              <a:off x="6462404" y="521125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current 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C7DF8D-B53A-4C32-9639-9B6C18FBF168}"/>
                </a:ext>
              </a:extLst>
            </p:cNvPr>
            <p:cNvSpPr txBox="1"/>
            <p:nvPr/>
          </p:nvSpPr>
          <p:spPr>
            <a:xfrm>
              <a:off x="9262264" y="521125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current 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E656F2-7369-4574-88E2-512687C8351B}"/>
                </a:ext>
              </a:extLst>
            </p:cNvPr>
            <p:cNvSpPr/>
            <p:nvPr/>
          </p:nvSpPr>
          <p:spPr>
            <a:xfrm>
              <a:off x="6753826" y="2249493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4DBEA33-6B05-4839-89C0-5D7817277359}"/>
                </a:ext>
              </a:extLst>
            </p:cNvPr>
            <p:cNvSpPr/>
            <p:nvPr/>
          </p:nvSpPr>
          <p:spPr>
            <a:xfrm>
              <a:off x="6753826" y="4373181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346902B-B6BC-4484-9273-59E4DE2214A7}"/>
                </a:ext>
              </a:extLst>
            </p:cNvPr>
            <p:cNvSpPr/>
            <p:nvPr/>
          </p:nvSpPr>
          <p:spPr>
            <a:xfrm>
              <a:off x="9553686" y="4373181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6238CBA-DBC5-4A85-80A3-B0DA3BF5641B}"/>
                </a:ext>
              </a:extLst>
            </p:cNvPr>
            <p:cNvSpPr/>
            <p:nvPr/>
          </p:nvSpPr>
          <p:spPr>
            <a:xfrm>
              <a:off x="9553686" y="2260199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7A1188-BC56-41EF-A4A4-7F3E63F7D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0664" y="3089342"/>
              <a:ext cx="0" cy="118779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C8DE76B-E33E-41AE-AF5B-32454D156DF1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52" y="3090401"/>
              <a:ext cx="0" cy="118779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8D9048A-29CB-45F9-AEDC-93B157899EC9}"/>
                </a:ext>
              </a:extLst>
            </p:cNvPr>
            <p:cNvCxnSpPr/>
            <p:nvPr/>
          </p:nvCxnSpPr>
          <p:spPr>
            <a:xfrm>
              <a:off x="7539500" y="2926086"/>
              <a:ext cx="1999881" cy="14907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1899097-E0CD-44A3-ADFE-8861FFC52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500" y="2965751"/>
              <a:ext cx="1999881" cy="15167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124C39E-EA4B-41D4-A782-018B5BF43D31}"/>
                    </a:ext>
                  </a:extLst>
                </p:cNvPr>
                <p:cNvSpPr txBox="1"/>
                <p:nvPr/>
              </p:nvSpPr>
              <p:spPr>
                <a:xfrm>
                  <a:off x="6286122" y="3471330"/>
                  <a:ext cx="723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124C39E-EA4B-41D4-A782-018B5BF43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22" y="3471330"/>
                  <a:ext cx="72321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515B8AB-AAD7-4A4A-A41F-1A3671CF5933}"/>
                    </a:ext>
                  </a:extLst>
                </p:cNvPr>
                <p:cNvSpPr txBox="1"/>
                <p:nvPr/>
              </p:nvSpPr>
              <p:spPr>
                <a:xfrm>
                  <a:off x="7903127" y="2953228"/>
                  <a:ext cx="723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515B8AB-AAD7-4A4A-A41F-1A3671CF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3127" y="2953228"/>
                  <a:ext cx="72321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F11E1F-A480-4E6C-802A-67A485E35773}"/>
                    </a:ext>
                  </a:extLst>
                </p:cNvPr>
                <p:cNvSpPr txBox="1"/>
                <p:nvPr/>
              </p:nvSpPr>
              <p:spPr>
                <a:xfrm>
                  <a:off x="10003142" y="3518652"/>
                  <a:ext cx="7232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F11E1F-A480-4E6C-802A-67A485E35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142" y="3518652"/>
                  <a:ext cx="7232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609078-483A-4050-8857-9025ADE7BACB}"/>
              </a:ext>
            </a:extLst>
          </p:cNvPr>
          <p:cNvGrpSpPr/>
          <p:nvPr/>
        </p:nvGrpSpPr>
        <p:grpSpPr>
          <a:xfrm>
            <a:off x="7487751" y="3050798"/>
            <a:ext cx="2873198" cy="747254"/>
            <a:chOff x="1721484" y="3423302"/>
            <a:chExt cx="2873198" cy="74725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A657D1-7BC4-4CF3-A2CB-6E6ABD2A75B0}"/>
                </a:ext>
              </a:extLst>
            </p:cNvPr>
            <p:cNvSpPr/>
            <p:nvPr/>
          </p:nvSpPr>
          <p:spPr>
            <a:xfrm>
              <a:off x="1721484" y="3423302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B0E8B2-ED6D-44B3-9D1B-0CCCA5ECFEE4}"/>
                </a:ext>
              </a:extLst>
            </p:cNvPr>
            <p:cNvSpPr/>
            <p:nvPr/>
          </p:nvSpPr>
          <p:spPr>
            <a:xfrm>
              <a:off x="3853126" y="3429000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0CC5AEE-7FD6-4A0F-A62D-BBCFFF6F4D9C}"/>
                </a:ext>
              </a:extLst>
            </p:cNvPr>
            <p:cNvCxnSpPr/>
            <p:nvPr/>
          </p:nvCxnSpPr>
          <p:spPr>
            <a:xfrm>
              <a:off x="2640137" y="3799778"/>
              <a:ext cx="108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0C13F1-B792-4D39-B1D6-DB46573EDBDB}"/>
                  </a:ext>
                </a:extLst>
              </p:cNvPr>
              <p:cNvSpPr txBox="1"/>
              <p:nvPr/>
            </p:nvSpPr>
            <p:spPr>
              <a:xfrm>
                <a:off x="8562744" y="2866132"/>
                <a:ext cx="723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0C13F1-B792-4D39-B1D6-DB46573E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744" y="2866132"/>
                <a:ext cx="7232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A99C55D-F8EC-4636-A333-1110F6B9432C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1501" y="2872424"/>
            <a:ext cx="5698" cy="2131642"/>
          </a:xfrm>
          <a:prstGeom prst="bentConnector3">
            <a:avLst>
              <a:gd name="adj1" fmla="val -169027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48002D-6857-46B8-98E7-1F996AA0D053}"/>
                  </a:ext>
                </a:extLst>
              </p:cNvPr>
              <p:cNvSpPr txBox="1"/>
              <p:nvPr/>
            </p:nvSpPr>
            <p:spPr>
              <a:xfrm>
                <a:off x="8562743" y="4402064"/>
                <a:ext cx="72321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48002D-6857-46B8-98E7-1F996AA0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743" y="4402064"/>
                <a:ext cx="723211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0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0" y="1690688"/>
            <a:ext cx="5400000" cy="4320000"/>
          </a:xfrm>
          <a:prstGeom prst="rect">
            <a:avLst/>
          </a:prstGeom>
        </p:spPr>
      </p:pic>
      <p:pic>
        <p:nvPicPr>
          <p:cNvPr id="5" name="Pictur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00" y="1690688"/>
            <a:ext cx="5400000" cy="432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232113" y="537889"/>
            <a:ext cx="3564148" cy="980033"/>
            <a:chOff x="7203057" y="1961575"/>
            <a:chExt cx="3564148" cy="980033"/>
          </a:xfrm>
        </p:grpSpPr>
        <p:sp>
          <p:nvSpPr>
            <p:cNvPr id="7" name="Oval 6"/>
            <p:cNvSpPr/>
            <p:nvPr/>
          </p:nvSpPr>
          <p:spPr>
            <a:xfrm>
              <a:off x="7203057" y="2063624"/>
              <a:ext cx="875582" cy="8755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891623" y="2066026"/>
              <a:ext cx="875582" cy="8755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8324491" y="2501415"/>
              <a:ext cx="13457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822461" y="1961575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11340" y="5819554"/>
            <a:ext cx="22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 from 1 to 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11340" y="5840568"/>
            <a:ext cx="22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 from 2 to 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57638" y="754563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S=5e-3 (0.5mV)</a:t>
            </a:r>
          </a:p>
          <a:p>
            <a:r>
              <a:rPr lang="en-US" dirty="0" smtClean="0"/>
              <a:t>T=1e7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70994" cy="50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83124" y="1872029"/>
                <a:ext cx="5412764" cy="917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24" y="1872029"/>
                <a:ext cx="5412764" cy="917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7090832" y="3360287"/>
            <a:ext cx="3813033" cy="2964251"/>
            <a:chOff x="6072917" y="3645458"/>
            <a:chExt cx="3813033" cy="29642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917" y="3749933"/>
              <a:ext cx="3813033" cy="285977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306573" y="3645458"/>
              <a:ext cx="1345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 = 0.56 mV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15274" y="1787910"/>
            <a:ext cx="3564148" cy="980033"/>
            <a:chOff x="7203057" y="1961575"/>
            <a:chExt cx="3564148" cy="980033"/>
          </a:xfrm>
        </p:grpSpPr>
        <p:sp>
          <p:nvSpPr>
            <p:cNvPr id="5" name="Oval 4"/>
            <p:cNvSpPr/>
            <p:nvPr/>
          </p:nvSpPr>
          <p:spPr>
            <a:xfrm>
              <a:off x="7203057" y="2063624"/>
              <a:ext cx="875582" cy="8755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891623" y="2066026"/>
              <a:ext cx="875582" cy="8755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324491" y="2501415"/>
              <a:ext cx="13457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822461" y="1961575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69692"/>
              </p:ext>
            </p:extLst>
          </p:nvPr>
        </p:nvGraphicFramePr>
        <p:xfrm>
          <a:off x="2768394" y="3360287"/>
          <a:ext cx="2880000" cy="2880000"/>
        </p:xfrm>
        <a:graphic>
          <a:graphicData uri="http://schemas.openxmlformats.org/drawingml/2006/table">
            <a:tbl>
              <a:tblPr bandRow="1"/>
              <a:tblGrid>
                <a:gridCol w="1440000">
                  <a:extLst>
                    <a:ext uri="{9D8B030D-6E8A-4147-A177-3AD203B41FA5}">
                      <a16:colId xmlns:a16="http://schemas.microsoft.com/office/drawing/2014/main" val="214841325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141655582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P(0,0)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P(1,0)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136826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P(0,1)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P(1,1)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4431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83124" y="2897858"/>
            <a:ext cx="4050579" cy="3050202"/>
            <a:chOff x="491731" y="2902072"/>
            <a:chExt cx="4050579" cy="3050202"/>
          </a:xfrm>
        </p:grpSpPr>
        <p:sp>
          <p:nvSpPr>
            <p:cNvPr id="16" name="TextBox 15"/>
            <p:cNvSpPr txBox="1"/>
            <p:nvPr/>
          </p:nvSpPr>
          <p:spPr>
            <a:xfrm>
              <a:off x="2796329" y="29020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2152" y="290283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440" y="3830124"/>
              <a:ext cx="1627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LFP &lt; threshold</a:t>
              </a:r>
            </a:p>
            <a:p>
              <a:pPr algn="ctr"/>
              <a:r>
                <a:rPr lang="en-US" dirty="0" smtClean="0"/>
                <a:t>(denote as 0)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731" y="5305943"/>
              <a:ext cx="17429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LFP &gt;= threshold</a:t>
              </a:r>
            </a:p>
            <a:p>
              <a:pPr algn="ctr"/>
              <a:r>
                <a:rPr lang="en-US" dirty="0" smtClean="0"/>
                <a:t>(denote as 1)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09958" y="32739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Y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29682" y="2902836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7740503" y="5748670"/>
            <a:ext cx="26510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21434" y="5301729"/>
                <a:ext cx="1502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=1.8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434" y="5301729"/>
                <a:ext cx="15029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1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X and Y are weakly coupled,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Taylor expansion: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50243" y="4865871"/>
            <a:ext cx="3347190" cy="1027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sz="3200" b="0" dirty="0" smtClean="0"/>
                  <a:t>LFP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 smtClean="0"/>
                  <a:t>) is influenced by pre-synaptic spikes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=1</a:t>
                </a:r>
                <a:r>
                  <a:rPr lang="en-US" sz="3200" dirty="0" smtClean="0"/>
                  <a:t>)</a:t>
                </a:r>
              </a:p>
              <a:p>
                <a:r>
                  <a:rPr lang="en-US" sz="3200" dirty="0" smtClean="0"/>
                  <a:t>Base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New </a:t>
                </a:r>
                <a:r>
                  <a:rPr lang="en-US" sz="3200" dirty="0"/>
                  <a:t>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8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11114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11114" cy="4351338"/>
              </a:xfrm>
              <a:blipFill>
                <a:blip r:embed="rId2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306840"/>
                  </p:ext>
                </p:extLst>
              </p:nvPr>
            </p:nvGraphicFramePr>
            <p:xfrm>
              <a:off x="8568266" y="735049"/>
              <a:ext cx="3364096" cy="720000"/>
            </p:xfrm>
            <a:graphic>
              <a:graphicData uri="http://schemas.openxmlformats.org/drawingml/2006/table">
                <a:tbl>
                  <a:tblPr bandRow="1"/>
                  <a:tblGrid>
                    <a:gridCol w="1682048">
                      <a:extLst>
                        <a:ext uri="{9D8B030D-6E8A-4147-A177-3AD203B41FA5}">
                          <a16:colId xmlns:a16="http://schemas.microsoft.com/office/drawing/2014/main" val="2148413251"/>
                        </a:ext>
                      </a:extLst>
                    </a:gridCol>
                    <a:gridCol w="1682048">
                      <a:extLst>
                        <a:ext uri="{9D8B030D-6E8A-4147-A177-3AD203B41FA5}">
                          <a16:colId xmlns:a16="http://schemas.microsoft.com/office/drawing/2014/main" val="414165558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dirty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3016" marR="63016" marT="31508" marB="31508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dirty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US" sz="1600" dirty="0" smtClean="0"/>
                        </a:p>
                      </a:txBody>
                      <a:tcPr marL="63016" marR="63016" marT="31508" marB="31508" anchor="ctr"/>
                    </a:tc>
                    <a:extLst>
                      <a:ext uri="{0D108BD9-81ED-4DB2-BD59-A6C34878D82A}">
                        <a16:rowId xmlns:a16="http://schemas.microsoft.com/office/drawing/2014/main" val="225813682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dirty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sz="1600" dirty="0" smtClean="0"/>
                        </a:p>
                      </a:txBody>
                      <a:tcPr marL="63016" marR="63016" marT="31508" marB="31508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dirty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sz="1600" dirty="0" smtClean="0"/>
                        </a:p>
                      </a:txBody>
                      <a:tcPr marL="63016" marR="63016" marT="31508" marB="31508" anchor="ctr"/>
                    </a:tc>
                    <a:extLst>
                      <a:ext uri="{0D108BD9-81ED-4DB2-BD59-A6C34878D82A}">
                        <a16:rowId xmlns:a16="http://schemas.microsoft.com/office/drawing/2014/main" val="5294431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306840"/>
                  </p:ext>
                </p:extLst>
              </p:nvPr>
            </p:nvGraphicFramePr>
            <p:xfrm>
              <a:off x="8568266" y="735049"/>
              <a:ext cx="3364096" cy="720000"/>
            </p:xfrm>
            <a:graphic>
              <a:graphicData uri="http://schemas.openxmlformats.org/drawingml/2006/table">
                <a:tbl>
                  <a:tblPr bandRow="1"/>
                  <a:tblGrid>
                    <a:gridCol w="1682048">
                      <a:extLst>
                        <a:ext uri="{9D8B030D-6E8A-4147-A177-3AD203B41FA5}">
                          <a16:colId xmlns:a16="http://schemas.microsoft.com/office/drawing/2014/main" val="2148413251"/>
                        </a:ext>
                      </a:extLst>
                    </a:gridCol>
                    <a:gridCol w="1682048">
                      <a:extLst>
                        <a:ext uri="{9D8B030D-6E8A-4147-A177-3AD203B41FA5}">
                          <a16:colId xmlns:a16="http://schemas.microsoft.com/office/drawing/2014/main" val="414165558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16" marR="63016" marT="31508" marB="31508" anchor="ctr">
                        <a:blipFill>
                          <a:blip r:embed="rId3"/>
                          <a:stretch>
                            <a:fillRect l="-361" t="-1667" r="-100361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16" marR="63016" marT="31508" marB="31508" anchor="ctr">
                        <a:blipFill>
                          <a:blip r:embed="rId3"/>
                          <a:stretch>
                            <a:fillRect l="-100725" t="-1667" r="-725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13682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16" marR="63016" marT="31508" marB="31508" anchor="ctr">
                        <a:blipFill>
                          <a:blip r:embed="rId3"/>
                          <a:stretch>
                            <a:fillRect l="-361" t="-103390" r="-100361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16" marR="63016" marT="31508" marB="31508" anchor="ctr">
                        <a:blipFill>
                          <a:blip r:embed="rId3"/>
                          <a:stretch>
                            <a:fillRect l="-100725" t="-103390" r="-725" b="-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4431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/>
          <p:cNvGrpSpPr/>
          <p:nvPr/>
        </p:nvGrpSpPr>
        <p:grpSpPr>
          <a:xfrm>
            <a:off x="6201834" y="365125"/>
            <a:ext cx="5014967" cy="1055737"/>
            <a:chOff x="-1074140" y="2902072"/>
            <a:chExt cx="7277040" cy="1531941"/>
          </a:xfrm>
        </p:grpSpPr>
        <p:sp>
          <p:nvSpPr>
            <p:cNvPr id="7" name="TextBox 6"/>
            <p:cNvSpPr txBox="1"/>
            <p:nvPr/>
          </p:nvSpPr>
          <p:spPr>
            <a:xfrm>
              <a:off x="3327713" y="2902072"/>
              <a:ext cx="437766" cy="535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65134" y="2902837"/>
              <a:ext cx="437766" cy="535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074140" y="3540805"/>
              <a:ext cx="3483193" cy="446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LFP &lt; threshold(denote as 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074140" y="3987409"/>
              <a:ext cx="3483193" cy="446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LFP &gt;= threshold(denote as 1)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2063" y="3068084"/>
              <a:ext cx="430786" cy="535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17287" y="2902837"/>
              <a:ext cx="442418" cy="535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17456" y="3679102"/>
            <a:ext cx="3717501" cy="369332"/>
            <a:chOff x="5989674" y="3711501"/>
            <a:chExt cx="371750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614469" y="3711501"/>
                  <a:ext cx="3092706" cy="36933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469" y="3711501"/>
                  <a:ext cx="30927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5989674" y="3896167"/>
              <a:ext cx="4678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063835" y="4680684"/>
                <a:ext cx="2372957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Denote: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835" y="4680684"/>
                <a:ext cx="2372957" cy="1631216"/>
              </a:xfrm>
              <a:prstGeom prst="rect">
                <a:avLst/>
              </a:prstGeom>
              <a:blipFill>
                <a:blip r:embed="rId5"/>
                <a:stretch>
                  <a:fillRect l="-2558" t="-1859" r="-512" b="-2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Synaptic strength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329552" y="1690688"/>
                <a:ext cx="5532895" cy="108324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329552" y="1690688"/>
                <a:ext cx="5532895" cy="10832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773930"/>
            <a:ext cx="5040000" cy="37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773930"/>
            <a:ext cx="5040000" cy="37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61559" y="3033580"/>
                <a:ext cx="8188374" cy="3358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b="0" i="1" dirty="0" smtClean="0"/>
              </a:p>
              <a:p>
                <a:r>
                  <a:rPr lang="en-US" sz="2400" i="1" dirty="0" smtClean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i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b="1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559" y="3033580"/>
                <a:ext cx="8188374" cy="3358420"/>
              </a:xfrm>
              <a:prstGeom prst="rect">
                <a:avLst/>
              </a:prstGeom>
              <a:blipFill>
                <a:blip r:embed="rId5"/>
                <a:stretch>
                  <a:fillRect l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32982 -0.1909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7" y="-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32852 0.0905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78" y="1019864"/>
            <a:ext cx="7211318" cy="57690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Max(MI) vs. Synaptic Strength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13464" y="462026"/>
            <a:ext cx="2640004" cy="5940000"/>
            <a:chOff x="8953796" y="462026"/>
            <a:chExt cx="2640004" cy="594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797" y="462026"/>
              <a:ext cx="2639999" cy="198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801" y="2442026"/>
              <a:ext cx="2639999" cy="19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796" y="4422026"/>
              <a:ext cx="2639999" cy="19800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853463" y="132135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0.06 mV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53462" y="325369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0.56 mV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53461" y="51733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0.96 mV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37649" y="146690"/>
            <a:ext cx="3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 for different Synaptic 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478D-76F4-45BE-A3B1-F972443C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Time-delayed Mutual information(TDMI)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05D83-8F23-4CFD-B3EA-C4A7064D7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84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05D83-8F23-4CFD-B3EA-C4A7064D7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84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E4479E1-0C62-4BB2-B6AA-E75318916B4C}"/>
              </a:ext>
            </a:extLst>
          </p:cNvPr>
          <p:cNvGrpSpPr/>
          <p:nvPr/>
        </p:nvGrpSpPr>
        <p:grpSpPr>
          <a:xfrm>
            <a:off x="2314982" y="4229429"/>
            <a:ext cx="7562036" cy="2263446"/>
            <a:chOff x="2146002" y="4229429"/>
            <a:chExt cx="7562036" cy="22634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AEAA169-C67F-4F80-B627-183C0D00BBF8}"/>
                </a:ext>
              </a:extLst>
            </p:cNvPr>
            <p:cNvSpPr/>
            <p:nvPr/>
          </p:nvSpPr>
          <p:spPr>
            <a:xfrm>
              <a:off x="2393302" y="4706511"/>
              <a:ext cx="232188" cy="2613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2D514D-955C-4AD0-A66C-AB47F2145AFB}"/>
                </a:ext>
              </a:extLst>
            </p:cNvPr>
            <p:cNvSpPr/>
            <p:nvPr/>
          </p:nvSpPr>
          <p:spPr>
            <a:xfrm>
              <a:off x="4095102" y="4706511"/>
              <a:ext cx="232188" cy="2613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61A410-1F79-4F87-9613-4A3C63EF32F9}"/>
                </a:ext>
              </a:extLst>
            </p:cNvPr>
            <p:cNvSpPr/>
            <p:nvPr/>
          </p:nvSpPr>
          <p:spPr>
            <a:xfrm>
              <a:off x="2393302" y="5717672"/>
              <a:ext cx="232188" cy="2613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4C30D9-662C-48E4-BD81-55020A1F0BDA}"/>
                </a:ext>
              </a:extLst>
            </p:cNvPr>
            <p:cNvSpPr/>
            <p:nvPr/>
          </p:nvSpPr>
          <p:spPr>
            <a:xfrm>
              <a:off x="4095102" y="5717672"/>
              <a:ext cx="232188" cy="2613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17DD27C-2518-4B2D-9753-CE373A638934}"/>
                </a:ext>
              </a:extLst>
            </p:cNvPr>
            <p:cNvSpPr/>
            <p:nvPr/>
          </p:nvSpPr>
          <p:spPr>
            <a:xfrm>
              <a:off x="5683159" y="4711437"/>
              <a:ext cx="232188" cy="2613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326BD1-B844-4C3A-8C98-1D0CD38D0D67}"/>
                </a:ext>
              </a:extLst>
            </p:cNvPr>
            <p:cNvSpPr/>
            <p:nvPr/>
          </p:nvSpPr>
          <p:spPr>
            <a:xfrm>
              <a:off x="5683159" y="5722598"/>
              <a:ext cx="232188" cy="2613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BCE04A-D937-491C-8BC4-BB0B3FB97EC2}"/>
                </a:ext>
              </a:extLst>
            </p:cNvPr>
            <p:cNvSpPr/>
            <p:nvPr/>
          </p:nvSpPr>
          <p:spPr>
            <a:xfrm>
              <a:off x="7441924" y="4706511"/>
              <a:ext cx="232188" cy="2613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2838ED-8F6D-4BD3-8DE5-323BC782967D}"/>
                </a:ext>
              </a:extLst>
            </p:cNvPr>
            <p:cNvSpPr/>
            <p:nvPr/>
          </p:nvSpPr>
          <p:spPr>
            <a:xfrm>
              <a:off x="7441924" y="5717672"/>
              <a:ext cx="232188" cy="2613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F6FA7C5-1E48-4FE5-850A-C862DACF334C}"/>
                </a:ext>
              </a:extLst>
            </p:cNvPr>
            <p:cNvSpPr/>
            <p:nvPr/>
          </p:nvSpPr>
          <p:spPr>
            <a:xfrm>
              <a:off x="9233160" y="4688406"/>
              <a:ext cx="232188" cy="2613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775C760-AD1A-4AC8-877D-8DBD2A3A0906}"/>
                </a:ext>
              </a:extLst>
            </p:cNvPr>
            <p:cNvSpPr/>
            <p:nvPr/>
          </p:nvSpPr>
          <p:spPr>
            <a:xfrm>
              <a:off x="9233160" y="5699567"/>
              <a:ext cx="232188" cy="2613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380EE0B-6A3D-472F-A2B8-777BCED25526}"/>
                    </a:ext>
                  </a:extLst>
                </p:cNvPr>
                <p:cNvSpPr txBox="1"/>
                <p:nvPr/>
              </p:nvSpPr>
              <p:spPr>
                <a:xfrm>
                  <a:off x="5550274" y="4229429"/>
                  <a:ext cx="497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380EE0B-6A3D-472F-A2B8-777BCED25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274" y="4229429"/>
                  <a:ext cx="4979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4CEC082-1A22-42B6-B3BF-67DFB2F7B364}"/>
                    </a:ext>
                  </a:extLst>
                </p:cNvPr>
                <p:cNvSpPr txBox="1"/>
                <p:nvPr/>
              </p:nvSpPr>
              <p:spPr>
                <a:xfrm>
                  <a:off x="5572166" y="6123543"/>
                  <a:ext cx="460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4CEC082-1A22-42B6-B3BF-67DFB2F7B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166" y="6123543"/>
                  <a:ext cx="4605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281D3CD-329F-4DE0-BED2-ED9405B80F33}"/>
                    </a:ext>
                  </a:extLst>
                </p:cNvPr>
                <p:cNvSpPr txBox="1"/>
                <p:nvPr/>
              </p:nvSpPr>
              <p:spPr>
                <a:xfrm>
                  <a:off x="7199233" y="4229429"/>
                  <a:ext cx="71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281D3CD-329F-4DE0-BED2-ED9405B80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233" y="4229429"/>
                  <a:ext cx="7175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BA4B67-250A-4048-814E-06D52C1AC4E5}"/>
                    </a:ext>
                  </a:extLst>
                </p:cNvPr>
                <p:cNvSpPr txBox="1"/>
                <p:nvPr/>
              </p:nvSpPr>
              <p:spPr>
                <a:xfrm>
                  <a:off x="8990469" y="4229429"/>
                  <a:ext cx="71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BA4B67-250A-4048-814E-06D52C1AC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0469" y="4229429"/>
                  <a:ext cx="717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948CC47-8828-44F7-812F-796F9014B239}"/>
                    </a:ext>
                  </a:extLst>
                </p:cNvPr>
                <p:cNvSpPr txBox="1"/>
                <p:nvPr/>
              </p:nvSpPr>
              <p:spPr>
                <a:xfrm>
                  <a:off x="3852411" y="4229429"/>
                  <a:ext cx="71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948CC47-8828-44F7-812F-796F9014B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411" y="4229429"/>
                  <a:ext cx="7175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C6A883F-96CB-48F2-ADD5-45880ED34C42}"/>
                    </a:ext>
                  </a:extLst>
                </p:cNvPr>
                <p:cNvSpPr txBox="1"/>
                <p:nvPr/>
              </p:nvSpPr>
              <p:spPr>
                <a:xfrm>
                  <a:off x="2150611" y="4229429"/>
                  <a:ext cx="71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C6A883F-96CB-48F2-ADD5-45880ED34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611" y="4229429"/>
                  <a:ext cx="71756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900D1F-1DB5-407B-9C44-8C363078149C}"/>
                    </a:ext>
                  </a:extLst>
                </p:cNvPr>
                <p:cNvSpPr txBox="1"/>
                <p:nvPr/>
              </p:nvSpPr>
              <p:spPr>
                <a:xfrm>
                  <a:off x="7199233" y="6123543"/>
                  <a:ext cx="680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900D1F-1DB5-407B-9C44-8C3630781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233" y="6123543"/>
                  <a:ext cx="68018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E29FB84-08CA-4DC1-98A1-21DCD7AC9112}"/>
                    </a:ext>
                  </a:extLst>
                </p:cNvPr>
                <p:cNvSpPr txBox="1"/>
                <p:nvPr/>
              </p:nvSpPr>
              <p:spPr>
                <a:xfrm>
                  <a:off x="8990468" y="6123543"/>
                  <a:ext cx="680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E29FB84-08CA-4DC1-98A1-21DCD7AC9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0468" y="6123543"/>
                  <a:ext cx="68018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F981DA8-DC3D-4103-BC6E-E51E91589D6F}"/>
                    </a:ext>
                  </a:extLst>
                </p:cNvPr>
                <p:cNvSpPr txBox="1"/>
                <p:nvPr/>
              </p:nvSpPr>
              <p:spPr>
                <a:xfrm>
                  <a:off x="3852411" y="6123543"/>
                  <a:ext cx="680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F981DA8-DC3D-4103-BC6E-E51E91589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411" y="6123543"/>
                  <a:ext cx="68018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C0156D8-0031-45CF-85B9-7EAADBBA13A7}"/>
                    </a:ext>
                  </a:extLst>
                </p:cNvPr>
                <p:cNvSpPr txBox="1"/>
                <p:nvPr/>
              </p:nvSpPr>
              <p:spPr>
                <a:xfrm>
                  <a:off x="2146002" y="6123543"/>
                  <a:ext cx="680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C0156D8-0031-45CF-85B9-7EAADBBA1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002" y="6123543"/>
                  <a:ext cx="68018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78D8581-C8AF-4DDD-94BB-1BDCE1E53349}"/>
                </a:ext>
              </a:extLst>
            </p:cNvPr>
            <p:cNvCxnSpPr/>
            <p:nvPr/>
          </p:nvCxnSpPr>
          <p:spPr>
            <a:xfrm>
              <a:off x="5810138" y="5062186"/>
              <a:ext cx="0" cy="5715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23EA447-E686-4F3C-8F4A-5EF3E8CE0F17}"/>
                </a:ext>
              </a:extLst>
            </p:cNvPr>
            <p:cNvCxnSpPr/>
            <p:nvPr/>
          </p:nvCxnSpPr>
          <p:spPr>
            <a:xfrm>
              <a:off x="5978311" y="5013200"/>
              <a:ext cx="1409700" cy="6863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6A82B64-C1D9-4419-B35D-B2318D3832B7}"/>
                </a:ext>
              </a:extLst>
            </p:cNvPr>
            <p:cNvCxnSpPr/>
            <p:nvPr/>
          </p:nvCxnSpPr>
          <p:spPr>
            <a:xfrm flipH="1">
              <a:off x="4378111" y="5017968"/>
              <a:ext cx="1262743" cy="615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B7601AA-C28F-4138-A134-4BAD14A30D59}"/>
                </a:ext>
              </a:extLst>
            </p:cNvPr>
            <p:cNvCxnSpPr>
              <a:cxnSpLocks/>
            </p:cNvCxnSpPr>
            <p:nvPr/>
          </p:nvCxnSpPr>
          <p:spPr>
            <a:xfrm>
              <a:off x="6172439" y="4942424"/>
              <a:ext cx="2973615" cy="7571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130162B-5EA7-4253-809C-8AE86E71A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424" y="4882571"/>
              <a:ext cx="2761643" cy="7810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B3F50D1-157D-42B0-AD71-C2F2D05924AE}"/>
                    </a:ext>
                  </a:extLst>
                </p:cNvPr>
                <p:cNvSpPr txBox="1"/>
                <p:nvPr/>
              </p:nvSpPr>
              <p:spPr>
                <a:xfrm>
                  <a:off x="5446029" y="5202542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B3F50D1-157D-42B0-AD71-C2F2D059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029" y="5202542"/>
                  <a:ext cx="7779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07FECDC-4C09-4287-95FA-F73549F781BB}"/>
                    </a:ext>
                  </a:extLst>
                </p:cNvPr>
                <p:cNvSpPr txBox="1"/>
                <p:nvPr/>
              </p:nvSpPr>
              <p:spPr>
                <a:xfrm>
                  <a:off x="6341724" y="5202542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07FECDC-4C09-4287-95FA-F73549F781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724" y="5202542"/>
                  <a:ext cx="7779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B110706-397A-4570-964D-A57AE45672D5}"/>
                    </a:ext>
                  </a:extLst>
                </p:cNvPr>
                <p:cNvSpPr txBox="1"/>
                <p:nvPr/>
              </p:nvSpPr>
              <p:spPr>
                <a:xfrm>
                  <a:off x="4436104" y="5206827"/>
                  <a:ext cx="95103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B110706-397A-4570-964D-A57AE4567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6104" y="5206827"/>
                  <a:ext cx="95103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CCDF805-01AD-4453-BBF7-C75B5E2AAA6A}"/>
                    </a:ext>
                  </a:extLst>
                </p:cNvPr>
                <p:cNvSpPr txBox="1"/>
                <p:nvPr/>
              </p:nvSpPr>
              <p:spPr>
                <a:xfrm>
                  <a:off x="3219282" y="5202542"/>
                  <a:ext cx="9510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CCDF805-01AD-4453-BBF7-C75B5E2AA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282" y="5202542"/>
                  <a:ext cx="95103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2ED938-997D-475A-B276-5B299524567A}"/>
                    </a:ext>
                  </a:extLst>
                </p:cNvPr>
                <p:cNvSpPr txBox="1"/>
                <p:nvPr/>
              </p:nvSpPr>
              <p:spPr>
                <a:xfrm>
                  <a:off x="7489127" y="5202542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2ED938-997D-475A-B276-5B2995245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127" y="5202542"/>
                  <a:ext cx="7779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5283C-5708-4AF8-A304-B47DF080D1EC}"/>
                  </a:ext>
                </a:extLst>
              </p:cNvPr>
              <p:cNvSpPr txBox="1"/>
              <p:nvPr/>
            </p:nvSpPr>
            <p:spPr>
              <a:xfrm>
                <a:off x="1726373" y="2997307"/>
                <a:ext cx="8739254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random series X and Y,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5283C-5708-4AF8-A304-B47DF080D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73" y="2997307"/>
                <a:ext cx="8739254" cy="987193"/>
              </a:xfrm>
              <a:prstGeom prst="rect">
                <a:avLst/>
              </a:prstGeom>
              <a:blipFill>
                <a:blip r:embed="rId18"/>
                <a:stretch>
                  <a:fillRect l="-558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1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neuron system – Mode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9" y="1287271"/>
            <a:ext cx="6480000" cy="518400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888285" y="2610905"/>
            <a:ext cx="2790998" cy="2767566"/>
            <a:chOff x="6775410" y="2148343"/>
            <a:chExt cx="2790998" cy="2767566"/>
          </a:xfrm>
        </p:grpSpPr>
        <p:grpSp>
          <p:nvGrpSpPr>
            <p:cNvPr id="25" name="Group 24"/>
            <p:cNvGrpSpPr/>
            <p:nvPr/>
          </p:nvGrpSpPr>
          <p:grpSpPr>
            <a:xfrm>
              <a:off x="6775410" y="2148343"/>
              <a:ext cx="2790998" cy="2767566"/>
              <a:chOff x="6598200" y="2226315"/>
              <a:chExt cx="2790998" cy="2767566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598200" y="2226315"/>
                <a:ext cx="685647" cy="6856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2</a:t>
                </a:r>
                <a:endParaRPr lang="en-US" sz="36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703551" y="2228196"/>
                <a:ext cx="685647" cy="6856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1</a:t>
                </a:r>
                <a:endParaRPr lang="en-US" sz="3600" dirty="0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7476368" y="2569139"/>
                <a:ext cx="105380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605888" y="4308234"/>
                <a:ext cx="685647" cy="6856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3</a:t>
                </a:r>
                <a:endParaRPr lang="en-US" sz="3600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6421812" y="3610098"/>
                <a:ext cx="105380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 rot="10800000" flipV="1">
              <a:off x="7549662" y="2833924"/>
              <a:ext cx="1331099" cy="134112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623636" y="6067855"/>
            <a:ext cx="218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delay (</a:t>
            </a:r>
            <a:r>
              <a:rPr lang="en-US" sz="2400" dirty="0" err="1" smtClean="0"/>
              <a:t>ms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5679" y="2330899"/>
            <a:ext cx="553998" cy="3327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smtClean="0"/>
              <a:t>Mutual information (</a:t>
            </a:r>
            <a:r>
              <a:rPr lang="en-US" sz="2400" dirty="0" err="1" smtClean="0"/>
              <a:t>nats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1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neuron system – Mode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9" y="1287272"/>
            <a:ext cx="6480000" cy="5184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888284" y="2610905"/>
            <a:ext cx="2790998" cy="2767566"/>
            <a:chOff x="6775410" y="2148343"/>
            <a:chExt cx="2790998" cy="2767566"/>
          </a:xfrm>
        </p:grpSpPr>
        <p:grpSp>
          <p:nvGrpSpPr>
            <p:cNvPr id="3" name="Group 2"/>
            <p:cNvGrpSpPr/>
            <p:nvPr/>
          </p:nvGrpSpPr>
          <p:grpSpPr>
            <a:xfrm>
              <a:off x="6775410" y="2148343"/>
              <a:ext cx="2790998" cy="2767566"/>
              <a:chOff x="6598200" y="2226315"/>
              <a:chExt cx="2790998" cy="276756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598200" y="2226315"/>
                <a:ext cx="685647" cy="6856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1</a:t>
                </a:r>
                <a:endParaRPr lang="en-US" sz="36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703551" y="2228196"/>
                <a:ext cx="685647" cy="6856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2</a:t>
                </a:r>
                <a:endParaRPr lang="en-US" sz="36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7476368" y="2569139"/>
                <a:ext cx="105380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605888" y="4308234"/>
                <a:ext cx="685647" cy="6856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3</a:t>
                </a:r>
                <a:endParaRPr lang="en-US" sz="3600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rot="5400000">
                <a:off x="6421812" y="3610098"/>
                <a:ext cx="105380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 flipV="1">
              <a:off x="7549662" y="2833924"/>
              <a:ext cx="1331099" cy="134112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23636" y="6067855"/>
            <a:ext cx="218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delay (</a:t>
            </a:r>
            <a:r>
              <a:rPr lang="en-US" sz="2400" dirty="0" err="1" smtClean="0"/>
              <a:t>ms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5679" y="2330899"/>
            <a:ext cx="553998" cy="33275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smtClean="0"/>
              <a:t>Mutual information (</a:t>
            </a:r>
            <a:r>
              <a:rPr lang="en-US" sz="2400" dirty="0" err="1" smtClean="0"/>
              <a:t>nats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92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DE2C-8317-41B3-84FF-61FB605F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Setups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98C43-4463-43DD-A98B-ED6EA3875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71" y="1529079"/>
            <a:ext cx="4458738" cy="4458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EDDA0-0670-4FCE-A2A7-25E4E576E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636477"/>
                <a:ext cx="6246479" cy="4351338"/>
              </a:xfrm>
            </p:spPr>
            <p:txBody>
              <a:bodyPr/>
              <a:lstStyle/>
              <a:p>
                <a:r>
                  <a:rPr lang="en-US" dirty="0"/>
                  <a:t>100 excitatory neurons</a:t>
                </a:r>
              </a:p>
              <a:p>
                <a:r>
                  <a:rPr lang="en-US" dirty="0"/>
                  <a:t>Connectivity probability(p):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Randomly</a:t>
                </a:r>
                <a:r>
                  <a:rPr lang="en-US" dirty="0"/>
                  <a:t> connected by </a:t>
                </a:r>
                <a:r>
                  <a:rPr lang="en-US" dirty="0">
                    <a:solidFill>
                      <a:srgbClr val="FF0000"/>
                    </a:solidFill>
                  </a:rPr>
                  <a:t>20%</a:t>
                </a:r>
              </a:p>
              <a:p>
                <a:r>
                  <a:rPr lang="en-US" dirty="0"/>
                  <a:t>Homogeneous Poisson input rate(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1.3 kHz</a:t>
                </a:r>
              </a:p>
              <a:p>
                <a:r>
                  <a:rPr lang="en-US" dirty="0"/>
                  <a:t>Poisson strength(</a:t>
                </a:r>
                <a:r>
                  <a:rPr lang="en-US" i="1" dirty="0"/>
                  <a:t>f</a:t>
                </a:r>
                <a:r>
                  <a:rPr lang="en-US" dirty="0"/>
                  <a:t>)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5e-3</a:t>
                </a:r>
                <a:r>
                  <a:rPr lang="en-US" dirty="0"/>
                  <a:t> (Roughly </a:t>
                </a:r>
                <a:r>
                  <a:rPr lang="en-US" dirty="0">
                    <a:solidFill>
                      <a:srgbClr val="FF0000"/>
                    </a:solidFill>
                  </a:rPr>
                  <a:t>0.5mV</a:t>
                </a:r>
                <a:r>
                  <a:rPr lang="en-US" dirty="0"/>
                  <a:t> EPSP for 15mV subthreshold range of voltage)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EDDA0-0670-4FCE-A2A7-25E4E576E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636477"/>
                <a:ext cx="6246479" cy="4351338"/>
              </a:xfrm>
              <a:blipFill>
                <a:blip r:embed="rId3"/>
                <a:stretch>
                  <a:fillRect l="-175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418FE98-66CC-4800-8280-C8BE0ADB2899}"/>
              </a:ext>
            </a:extLst>
          </p:cNvPr>
          <p:cNvSpPr txBox="1"/>
          <p:nvPr/>
        </p:nvSpPr>
        <p:spPr>
          <a:xfrm>
            <a:off x="1200451" y="5327843"/>
            <a:ext cx="4099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Refractory period = 2ms</a:t>
            </a:r>
          </a:p>
          <a:p>
            <a:r>
              <a:rPr lang="en-US" dirty="0"/>
              <a:t>Time constant of </a:t>
            </a:r>
            <a:r>
              <a:rPr lang="en-US" dirty="0" smtClean="0"/>
              <a:t>GE </a:t>
            </a:r>
            <a:r>
              <a:rPr lang="en-US" dirty="0"/>
              <a:t>= 2ms</a:t>
            </a:r>
          </a:p>
          <a:p>
            <a:r>
              <a:rPr lang="en-US" dirty="0"/>
              <a:t>Time delay of synaptic interactions = 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BD644-46EF-414D-9392-53A24ECE558F}"/>
              </a:ext>
            </a:extLst>
          </p:cNvPr>
          <p:cNvSpPr/>
          <p:nvPr/>
        </p:nvSpPr>
        <p:spPr>
          <a:xfrm>
            <a:off x="912628" y="1467293"/>
            <a:ext cx="10441172" cy="48803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4E7E0A-73AE-4937-9093-F82511679DBA}"/>
              </a:ext>
            </a:extLst>
          </p:cNvPr>
          <p:cNvCxnSpPr>
            <a:cxnSpLocks/>
          </p:cNvCxnSpPr>
          <p:nvPr/>
        </p:nvCxnSpPr>
        <p:spPr>
          <a:xfrm>
            <a:off x="6983818" y="1467293"/>
            <a:ext cx="0" cy="4880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LFP-driving neuron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5021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751" y="1875354"/>
            <a:ext cx="4398438" cy="4398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71751" y="459582"/>
            <a:ext cx="45590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500 LFP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LFP generated by 20 individual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Length of time series 1e7 </a:t>
            </a:r>
            <a:r>
              <a:rPr lang="en-US" sz="2000" dirty="0" err="1" smtClean="0"/>
              <a:t>ms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20% random connecting prob.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98505" y="1690688"/>
            <a:ext cx="2881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Max(MI) vs. Connecting Rate</a:t>
            </a:r>
          </a:p>
        </p:txBody>
      </p:sp>
    </p:spTree>
    <p:extLst>
      <p:ext uri="{BB962C8B-B14F-4D97-AF65-F5344CB8AC3E}">
        <p14:creationId xmlns:p14="http://schemas.microsoft.com/office/powerpoint/2010/main" val="12610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reconstruction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43" y="1461122"/>
            <a:ext cx="6013086" cy="4810470"/>
          </a:xfrm>
        </p:spPr>
      </p:pic>
      <p:sp>
        <p:nvSpPr>
          <p:cNvPr id="3" name="TextBox 2"/>
          <p:cNvSpPr txBox="1"/>
          <p:nvPr/>
        </p:nvSpPr>
        <p:spPr>
          <a:xfrm>
            <a:off x="6564329" y="2434336"/>
            <a:ext cx="1139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 I: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5475" y="3604747"/>
            <a:ext cx="1229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Type II: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6620" y="4775157"/>
            <a:ext cx="1319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Type III: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19439" y="2365912"/>
            <a:ext cx="2790998" cy="687528"/>
            <a:chOff x="7203057" y="2063624"/>
            <a:chExt cx="3564148" cy="877984"/>
          </a:xfrm>
        </p:grpSpPr>
        <p:sp>
          <p:nvSpPr>
            <p:cNvPr id="8" name="Oval 7"/>
            <p:cNvSpPr/>
            <p:nvPr/>
          </p:nvSpPr>
          <p:spPr>
            <a:xfrm>
              <a:off x="7203057" y="2063624"/>
              <a:ext cx="875582" cy="8755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891623" y="2066026"/>
              <a:ext cx="875582" cy="8755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324491" y="2501415"/>
              <a:ext cx="13457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119439" y="3522593"/>
            <a:ext cx="2790998" cy="687528"/>
            <a:chOff x="7203057" y="2063624"/>
            <a:chExt cx="3564148" cy="877984"/>
          </a:xfrm>
        </p:grpSpPr>
        <p:sp>
          <p:nvSpPr>
            <p:cNvPr id="14" name="Oval 13"/>
            <p:cNvSpPr/>
            <p:nvPr/>
          </p:nvSpPr>
          <p:spPr>
            <a:xfrm>
              <a:off x="7203057" y="2063624"/>
              <a:ext cx="875582" cy="8755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891623" y="2066026"/>
              <a:ext cx="875582" cy="8755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8324491" y="2501416"/>
              <a:ext cx="13457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129008" y="4702587"/>
            <a:ext cx="2790998" cy="687528"/>
            <a:chOff x="7203057" y="2063624"/>
            <a:chExt cx="3564148" cy="877984"/>
          </a:xfrm>
        </p:grpSpPr>
        <p:sp>
          <p:nvSpPr>
            <p:cNvPr id="18" name="Oval 17"/>
            <p:cNvSpPr/>
            <p:nvPr/>
          </p:nvSpPr>
          <p:spPr>
            <a:xfrm>
              <a:off x="7203057" y="2063624"/>
              <a:ext cx="875582" cy="8755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  <a:endParaRPr lang="en-US" sz="36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891623" y="2066026"/>
              <a:ext cx="875582" cy="8755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2</a:t>
              </a:r>
              <a:endParaRPr lang="en-US" sz="3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324491" y="2501415"/>
              <a:ext cx="1345720" cy="0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8536063" y="1096956"/>
            <a:ext cx="197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 from 1 to 2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87857" y="1792390"/>
            <a:ext cx="1280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Spike train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314178" y="179239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LFP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0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reconstruction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8402"/>
            <a:ext cx="5760000" cy="43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8403"/>
            <a:ext cx="5760000" cy="43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74" y="1465435"/>
            <a:ext cx="7294451" cy="48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24245 -0.3932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22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parameters into LFP model</a:t>
            </a:r>
          </a:p>
          <a:p>
            <a:pPr lvl="1"/>
            <a:r>
              <a:rPr lang="en-US" dirty="0" smtClean="0"/>
              <a:t>Mix-types of neurons in network</a:t>
            </a:r>
          </a:p>
          <a:p>
            <a:pPr lvl="1"/>
            <a:r>
              <a:rPr lang="en-US" dirty="0" smtClean="0"/>
              <a:t>Spatial distribution of neurons (Filtering effect)</a:t>
            </a:r>
          </a:p>
          <a:p>
            <a:r>
              <a:rPr lang="en-US" dirty="0" smtClean="0"/>
              <a:t>Tuning the network into theta band oscillatory state</a:t>
            </a:r>
          </a:p>
          <a:p>
            <a:pPr lvl="1"/>
            <a:r>
              <a:rPr lang="en-US" dirty="0" smtClean="0"/>
              <a:t>How does TDMI work with LFPs in oscillatory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attention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neuron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14" y="1358066"/>
            <a:ext cx="6485228" cy="5188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86" y="1358066"/>
            <a:ext cx="6485228" cy="5188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6939" y="76554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T=1e7ms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3786" y="617691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07386" y="617691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LFP-driven neuron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5801784" cy="4351338"/>
          </a:xfrm>
        </p:spPr>
      </p:pic>
      <p:sp>
        <p:nvSpPr>
          <p:cNvPr id="5" name="Rectangle 4"/>
          <p:cNvSpPr/>
          <p:nvPr/>
        </p:nvSpPr>
        <p:spPr>
          <a:xfrm>
            <a:off x="2298505" y="1875354"/>
            <a:ext cx="2881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Max(MI) vs. Connecting Rate</a:t>
            </a:r>
          </a:p>
        </p:txBody>
      </p:sp>
    </p:spTree>
    <p:extLst>
      <p:ext uri="{BB962C8B-B14F-4D97-AF65-F5344CB8AC3E}">
        <p14:creationId xmlns:p14="http://schemas.microsoft.com/office/powerpoint/2010/main" val="20278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83F6-00F1-4206-82FD-CD596A6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about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A4293B-984D-4BF2-851B-8E206D7EA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Shannon Entropy</a:t>
                </a:r>
                <a:r>
                  <a:rPr lang="en-US" altLang="zh-CN" b="1" dirty="0" smtClean="0"/>
                  <a:t>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Mutual </a:t>
                </a:r>
                <a:r>
                  <a:rPr lang="en-US" b="1" dirty="0" smtClean="0"/>
                  <a:t>Information(MI):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 smtClean="0"/>
                  <a:t>Time-delayed Mutual Information(TDMI):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A4293B-984D-4BF2-851B-8E206D7EA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043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1254644" y="5153247"/>
            <a:ext cx="9626008" cy="1127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A62A-5DF4-4AA3-82D6-96557FB9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information(MI)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7B379-3709-4024-BC9E-BF486E548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Define</a:t>
                </a:r>
                <a:r>
                  <a:rPr lang="en-US" altLang="zh-CN" b="1" dirty="0"/>
                  <a:t>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if X and Y are independent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7B379-3709-4024-BC9E-BF486E548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2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Background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588" y="3260205"/>
            <a:ext cx="3510588" cy="288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6129283"/>
            <a:ext cx="9212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characterization </a:t>
            </a:r>
            <a:r>
              <a:rPr lang="en-US" sz="1600" dirty="0" smtClean="0"/>
              <a:t>of hippocampal theta-driving neurons </a:t>
            </a:r>
            <a:r>
              <a:rPr lang="en-US" sz="1600" dirty="0"/>
              <a:t>— a time-delayed </a:t>
            </a:r>
            <a:r>
              <a:rPr lang="en-US" sz="1600" dirty="0" smtClean="0"/>
              <a:t>mutual information approach  </a:t>
            </a:r>
          </a:p>
          <a:p>
            <a:r>
              <a:rPr lang="en-US" sz="1600" dirty="0" err="1" smtClean="0"/>
              <a:t>Songting</a:t>
            </a:r>
            <a:r>
              <a:rPr lang="en-US" sz="1600" dirty="0" smtClean="0"/>
              <a:t> Li, </a:t>
            </a:r>
            <a:r>
              <a:rPr lang="en-US" sz="1600" dirty="0" err="1"/>
              <a:t>Jiamin</a:t>
            </a:r>
            <a:r>
              <a:rPr lang="en-US" sz="1600" dirty="0"/>
              <a:t> </a:t>
            </a:r>
            <a:r>
              <a:rPr lang="en-US" sz="1600" dirty="0" smtClean="0"/>
              <a:t>Xu, </a:t>
            </a:r>
            <a:r>
              <a:rPr lang="en-US" sz="1600" dirty="0" err="1"/>
              <a:t>Guifen</a:t>
            </a:r>
            <a:r>
              <a:rPr lang="en-US" sz="1600" dirty="0"/>
              <a:t> </a:t>
            </a:r>
            <a:r>
              <a:rPr lang="en-US" sz="1600" dirty="0" smtClean="0"/>
              <a:t>Chen, </a:t>
            </a:r>
            <a:r>
              <a:rPr lang="en-US" sz="1600" dirty="0" err="1"/>
              <a:t>Longnian</a:t>
            </a:r>
            <a:r>
              <a:rPr lang="en-US" sz="1600" dirty="0"/>
              <a:t> </a:t>
            </a:r>
            <a:r>
              <a:rPr lang="en-US" sz="1600" dirty="0" smtClean="0"/>
              <a:t>Lin, </a:t>
            </a:r>
            <a:r>
              <a:rPr lang="en-US" sz="1600" dirty="0"/>
              <a:t>Douglas </a:t>
            </a:r>
            <a:r>
              <a:rPr lang="en-US" sz="1600" dirty="0" smtClean="0"/>
              <a:t>Zhou </a:t>
            </a:r>
            <a:r>
              <a:rPr lang="en-US" sz="1600" dirty="0"/>
              <a:t>&amp; David </a:t>
            </a:r>
            <a:r>
              <a:rPr lang="en-US" sz="1600" dirty="0" smtClean="0"/>
              <a:t>Cai</a:t>
            </a:r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40208" y="1976736"/>
            <a:ext cx="5767372" cy="3386267"/>
            <a:chOff x="1111871" y="1937472"/>
            <a:chExt cx="5767372" cy="3386267"/>
          </a:xfrm>
        </p:grpSpPr>
        <p:grpSp>
          <p:nvGrpSpPr>
            <p:cNvPr id="60" name="Group 59"/>
            <p:cNvGrpSpPr/>
            <p:nvPr/>
          </p:nvGrpSpPr>
          <p:grpSpPr>
            <a:xfrm>
              <a:off x="1111871" y="2361464"/>
              <a:ext cx="2962275" cy="2962275"/>
              <a:chOff x="8560642" y="733849"/>
              <a:chExt cx="2962275" cy="2962275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9084114" y="1291771"/>
                <a:ext cx="1867814" cy="1937886"/>
                <a:chOff x="9084114" y="1291771"/>
                <a:chExt cx="1867814" cy="1937886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084114" y="12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9430100" y="12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9776086" y="12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0122072" y="12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0468058" y="12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0814042" y="12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9084114" y="1649964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9430100" y="1649964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9776086" y="1649964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0122072" y="1649964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0468058" y="1649964"/>
                  <a:ext cx="137886" cy="13788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0814042" y="1649964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9084114" y="2008157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9430100" y="2008157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9776086" y="2008157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0122072" y="2008157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0468058" y="2008157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0814042" y="2008157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9084114" y="2366350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9430100" y="2366350"/>
                  <a:ext cx="137886" cy="13788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9776086" y="2366350"/>
                  <a:ext cx="137886" cy="1378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0122072" y="2366350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0468058" y="2366350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0814042" y="2366350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9084114" y="2739285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9430100" y="2739285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9776086" y="2739285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0122072" y="2739285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0468058" y="2739285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0814042" y="2739285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9084114" y="30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9430100" y="30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9776086" y="30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0122072" y="30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0468058" y="30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0814042" y="3091771"/>
                  <a:ext cx="137886" cy="13788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Oval 58"/>
              <p:cNvSpPr/>
              <p:nvPr/>
            </p:nvSpPr>
            <p:spPr>
              <a:xfrm>
                <a:off x="8560642" y="733849"/>
                <a:ext cx="2962275" cy="296227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 flipV="1">
              <a:off x="2907171" y="2184828"/>
              <a:ext cx="283028" cy="4767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180779" y="1937472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LFP</a:t>
              </a:r>
              <a:endParaRPr lang="en-US" dirty="0"/>
            </a:p>
          </p:txBody>
        </p:sp>
        <p:cxnSp>
          <p:nvCxnSpPr>
            <p:cNvPr id="64" name="Straight Arrow Connector 63"/>
            <p:cNvCxnSpPr>
              <a:endCxn id="68" idx="1"/>
            </p:cNvCxnSpPr>
            <p:nvPr/>
          </p:nvCxnSpPr>
          <p:spPr>
            <a:xfrm>
              <a:off x="2057529" y="4062908"/>
              <a:ext cx="2248317" cy="5813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3117348" y="2613338"/>
              <a:ext cx="1202263" cy="71609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05846" y="4459618"/>
              <a:ext cx="2573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non theta-driving neuron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19611" y="2290780"/>
              <a:ext cx="212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theta-driving neuron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7740" y="662280"/>
            <a:ext cx="34112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Background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0564"/>
            <a:ext cx="10515600" cy="35388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6129283"/>
            <a:ext cx="9212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characterization </a:t>
            </a:r>
            <a:r>
              <a:rPr lang="en-US" sz="1600" dirty="0" smtClean="0"/>
              <a:t>of hippocampal theta-driving neurons </a:t>
            </a:r>
            <a:r>
              <a:rPr lang="en-US" sz="1600" dirty="0"/>
              <a:t>— a time-delayed </a:t>
            </a:r>
            <a:r>
              <a:rPr lang="en-US" sz="1600" dirty="0" smtClean="0"/>
              <a:t>mutual information approach  </a:t>
            </a:r>
          </a:p>
          <a:p>
            <a:r>
              <a:rPr lang="en-US" sz="1600" dirty="0" err="1" smtClean="0"/>
              <a:t>Songting</a:t>
            </a:r>
            <a:r>
              <a:rPr lang="en-US" sz="1600" dirty="0" smtClean="0"/>
              <a:t> Li, </a:t>
            </a:r>
            <a:r>
              <a:rPr lang="en-US" sz="1600" dirty="0" err="1"/>
              <a:t>Jiamin</a:t>
            </a:r>
            <a:r>
              <a:rPr lang="en-US" sz="1600" dirty="0"/>
              <a:t> </a:t>
            </a:r>
            <a:r>
              <a:rPr lang="en-US" sz="1600" dirty="0" smtClean="0"/>
              <a:t>Xu, </a:t>
            </a:r>
            <a:r>
              <a:rPr lang="en-US" sz="1600" dirty="0" err="1"/>
              <a:t>Guifen</a:t>
            </a:r>
            <a:r>
              <a:rPr lang="en-US" sz="1600" dirty="0"/>
              <a:t> </a:t>
            </a:r>
            <a:r>
              <a:rPr lang="en-US" sz="1600" dirty="0" smtClean="0"/>
              <a:t>Chen, </a:t>
            </a:r>
            <a:r>
              <a:rPr lang="en-US" sz="1600" dirty="0" err="1"/>
              <a:t>Longnian</a:t>
            </a:r>
            <a:r>
              <a:rPr lang="en-US" sz="1600" dirty="0"/>
              <a:t> </a:t>
            </a:r>
            <a:r>
              <a:rPr lang="en-US" sz="1600" dirty="0" smtClean="0"/>
              <a:t>Lin, </a:t>
            </a:r>
            <a:r>
              <a:rPr lang="en-US" sz="1600" dirty="0"/>
              <a:t>Douglas </a:t>
            </a:r>
            <a:r>
              <a:rPr lang="en-US" sz="1600" dirty="0" smtClean="0"/>
              <a:t>Zhou </a:t>
            </a:r>
            <a:r>
              <a:rPr lang="en-US" sz="1600" dirty="0"/>
              <a:t>&amp; David </a:t>
            </a:r>
            <a:r>
              <a:rPr lang="en-US" sz="1600" dirty="0" smtClean="0"/>
              <a:t>Cai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60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Whether TDMI indicates the real physical connection?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does it do that?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What’s the relationship between physical interaction and MI signal?</a:t>
            </a:r>
          </a:p>
        </p:txBody>
      </p:sp>
    </p:spTree>
    <p:extLst>
      <p:ext uri="{BB962C8B-B14F-4D97-AF65-F5344CB8AC3E}">
        <p14:creationId xmlns:p14="http://schemas.microsoft.com/office/powerpoint/2010/main" val="3956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210C-9749-4BCA-8FAF-0329125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r>
              <a:rPr lang="en-US" sz="3600" dirty="0" smtClean="0"/>
              <a:t> </a:t>
            </a:r>
            <a:r>
              <a:rPr lang="en-US" dirty="0" smtClean="0"/>
              <a:t>System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925742" y="1314266"/>
            <a:ext cx="4775200" cy="4951920"/>
            <a:chOff x="744681" y="1690688"/>
            <a:chExt cx="4775200" cy="49519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DEAA79F-4532-430D-B6D0-B3F0FEE02D17}"/>
                </a:ext>
              </a:extLst>
            </p:cNvPr>
            <p:cNvCxnSpPr>
              <a:cxnSpLocks/>
            </p:cNvCxnSpPr>
            <p:nvPr/>
          </p:nvCxnSpPr>
          <p:spPr>
            <a:xfrm>
              <a:off x="1157207" y="2435035"/>
              <a:ext cx="29344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DB1DDA-69ED-4834-819A-68FA0A4970A7}"/>
                </a:ext>
              </a:extLst>
            </p:cNvPr>
            <p:cNvSpPr txBox="1"/>
            <p:nvPr/>
          </p:nvSpPr>
          <p:spPr>
            <a:xfrm>
              <a:off x="1241156" y="2140567"/>
              <a:ext cx="285046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0 0 0 0 1 0 0 0 1 0 0 0 0 1 0 1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1A7C4B-7EEC-4DD6-A67F-B0D48EB43788}"/>
                </a:ext>
              </a:extLst>
            </p:cNvPr>
            <p:cNvSpPr txBox="1"/>
            <p:nvPr/>
          </p:nvSpPr>
          <p:spPr>
            <a:xfrm>
              <a:off x="838200" y="1733803"/>
              <a:ext cx="1188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Spike Train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ABF81A-5CCA-42AC-AB0D-F2197EB0E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57207" y="3485045"/>
              <a:ext cx="29344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B9BE92-5893-4400-8F07-9FC06D5480EA}"/>
                </a:ext>
              </a:extLst>
            </p:cNvPr>
            <p:cNvSpPr txBox="1"/>
            <p:nvPr/>
          </p:nvSpPr>
          <p:spPr>
            <a:xfrm>
              <a:off x="838200" y="2744998"/>
              <a:ext cx="2057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Field Potential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2ED9E6-B99E-4F11-B368-75A6707637C2}"/>
                    </a:ext>
                  </a:extLst>
                </p:cNvPr>
                <p:cNvSpPr txBox="1"/>
                <p:nvPr/>
              </p:nvSpPr>
              <p:spPr>
                <a:xfrm>
                  <a:off x="1205096" y="3076899"/>
                  <a:ext cx="2884379" cy="39466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2ED9E6-B99E-4F11-B368-75A670763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96" y="3076899"/>
                  <a:ext cx="2884379" cy="394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E419D70-319F-405A-83B2-D51174CD83B8}"/>
                </a:ext>
              </a:extLst>
            </p:cNvPr>
            <p:cNvCxnSpPr/>
            <p:nvPr/>
          </p:nvCxnSpPr>
          <p:spPr>
            <a:xfrm>
              <a:off x="3806126" y="2103135"/>
              <a:ext cx="1859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EC11F-5961-4131-865C-15F141568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4456" y="1973745"/>
              <a:ext cx="101795" cy="104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B4017F-473C-4357-91C9-13B98CAE8D65}"/>
                </a:ext>
              </a:extLst>
            </p:cNvPr>
            <p:cNvSpPr txBox="1"/>
            <p:nvPr/>
          </p:nvSpPr>
          <p:spPr>
            <a:xfrm>
              <a:off x="3973055" y="169068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dt</a:t>
              </a:r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76F903-EBED-4373-9D7E-FF0F9F2F7B5E}"/>
                </a:ext>
              </a:extLst>
            </p:cNvPr>
            <p:cNvCxnSpPr/>
            <p:nvPr/>
          </p:nvCxnSpPr>
          <p:spPr>
            <a:xfrm>
              <a:off x="4164774" y="2325233"/>
              <a:ext cx="5247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DAE79B-705E-41B5-8272-F1053C98692B}"/>
                </a:ext>
              </a:extLst>
            </p:cNvPr>
            <p:cNvCxnSpPr>
              <a:cxnSpLocks/>
            </p:cNvCxnSpPr>
            <p:nvPr/>
          </p:nvCxnSpPr>
          <p:spPr>
            <a:xfrm>
              <a:off x="4162588" y="3336428"/>
              <a:ext cx="511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A0792F-253E-414B-906C-6C2CCE24603D}"/>
                </a:ext>
              </a:extLst>
            </p:cNvPr>
            <p:cNvSpPr txBox="1"/>
            <p:nvPr/>
          </p:nvSpPr>
          <p:spPr>
            <a:xfrm>
              <a:off x="4867759" y="214056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579627-F7AF-43AC-9A7B-01C092CC0741}"/>
                </a:ext>
              </a:extLst>
            </p:cNvPr>
            <p:cNvSpPr txBox="1"/>
            <p:nvPr/>
          </p:nvSpPr>
          <p:spPr>
            <a:xfrm>
              <a:off x="4865221" y="315176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509D10-D957-4B28-8BE4-F4ADCDDCCFEE}"/>
                    </a:ext>
                  </a:extLst>
                </p:cNvPr>
                <p:cNvSpPr/>
                <p:nvPr/>
              </p:nvSpPr>
              <p:spPr>
                <a:xfrm>
                  <a:off x="744681" y="3942875"/>
                  <a:ext cx="4301113" cy="8050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dirty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509D10-D957-4B28-8BE4-F4ADCDDCC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81" y="3942875"/>
                  <a:ext cx="4301113" cy="8050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A2F45AD-6D50-4D43-B459-C67BD7FD8604}"/>
                    </a:ext>
                  </a:extLst>
                </p:cNvPr>
                <p:cNvSpPr txBox="1"/>
                <p:nvPr/>
              </p:nvSpPr>
              <p:spPr>
                <a:xfrm>
                  <a:off x="1451000" y="5152755"/>
                  <a:ext cx="2554353" cy="4033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A2F45AD-6D50-4D43-B459-C67BD7FD8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00" y="5152755"/>
                  <a:ext cx="2554353" cy="403316"/>
                </a:xfrm>
                <a:prstGeom prst="rect">
                  <a:avLst/>
                </a:prstGeom>
                <a:blipFill>
                  <a:blip r:embed="rId5"/>
                  <a:stretch>
                    <a:fillRect l="-1193" t="-1515" r="-1193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FAE525-0605-4CF8-A90C-7C1F00DDD3F7}"/>
                </a:ext>
              </a:extLst>
            </p:cNvPr>
            <p:cNvSpPr/>
            <p:nvPr/>
          </p:nvSpPr>
          <p:spPr>
            <a:xfrm>
              <a:off x="744681" y="6180943"/>
              <a:ext cx="4775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222222"/>
                  </a:solidFill>
                  <a:latin typeface="Arial" panose="020B0604020202020204" pitchFamily="34" charset="0"/>
                </a:rPr>
                <a:t>Roulston, M. S. (1999). </a:t>
              </a:r>
            </a:p>
            <a:p>
              <a:r>
                <a:rPr lang="en-US" sz="1200" dirty="0">
                  <a:solidFill>
                    <a:srgbClr val="222222"/>
                  </a:solidFill>
                  <a:latin typeface="Arial" panose="020B0604020202020204" pitchFamily="34" charset="0"/>
                </a:rPr>
                <a:t>Estimating the errors on measured entropy and mutual information.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75284" y="3833624"/>
            <a:ext cx="4568921" cy="2432562"/>
            <a:chOff x="1076046" y="3583933"/>
            <a:chExt cx="4568921" cy="24325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9FC1A6-FAAD-4BAD-8796-A88AC7716BA2}"/>
                </a:ext>
              </a:extLst>
            </p:cNvPr>
            <p:cNvGrpSpPr/>
            <p:nvPr/>
          </p:nvGrpSpPr>
          <p:grpSpPr>
            <a:xfrm>
              <a:off x="1076046" y="3583933"/>
              <a:ext cx="4568921" cy="618246"/>
              <a:chOff x="1212459" y="4073709"/>
              <a:chExt cx="4568921" cy="6182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81273D6-C879-43E1-B78D-D343C487F150}"/>
                      </a:ext>
                    </a:extLst>
                  </p:cNvPr>
                  <p:cNvSpPr txBox="1"/>
                  <p:nvPr/>
                </p:nvSpPr>
                <p:spPr>
                  <a:xfrm>
                    <a:off x="1212459" y="4073709"/>
                    <a:ext cx="3545521" cy="6182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33535DA-B254-4FBB-8D56-E7F7EAF672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2459" y="4073709"/>
                    <a:ext cx="3545521" cy="6182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274BA73-8CEE-4C80-9F7B-EF72BFB5EE9E}"/>
                      </a:ext>
                    </a:extLst>
                  </p:cNvPr>
                  <p:cNvSpPr txBox="1"/>
                  <p:nvPr/>
                </p:nvSpPr>
                <p:spPr>
                  <a:xfrm>
                    <a:off x="4827721" y="4244332"/>
                    <a:ext cx="9536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D7F989D-1E98-4A54-8155-0CAD5FBFD2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7721" y="4244332"/>
                    <a:ext cx="95365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43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7B71145-FECC-454D-B9C9-24A8A9E1D2F3}"/>
                    </a:ext>
                  </a:extLst>
                </p:cNvPr>
                <p:cNvSpPr txBox="1"/>
                <p:nvPr/>
              </p:nvSpPr>
              <p:spPr>
                <a:xfrm>
                  <a:off x="1185526" y="4334777"/>
                  <a:ext cx="2763375" cy="7362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7B71145-FECC-454D-B9C9-24A8A9E1D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526" y="4334777"/>
                  <a:ext cx="2763375" cy="73622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3921CD9-48D8-4623-B15B-E461090595AA}"/>
                    </a:ext>
                  </a:extLst>
                </p:cNvPr>
                <p:cNvSpPr txBox="1"/>
                <p:nvPr/>
              </p:nvSpPr>
              <p:spPr>
                <a:xfrm>
                  <a:off x="1185526" y="5152091"/>
                  <a:ext cx="4370172" cy="8644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0" dirty="0" smtClean="0"/>
                    <a:t>When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3921CD9-48D8-4623-B15B-E46109059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526" y="5152091"/>
                  <a:ext cx="4370172" cy="864404"/>
                </a:xfrm>
                <a:prstGeom prst="rect">
                  <a:avLst/>
                </a:prstGeom>
                <a:blipFill>
                  <a:blip r:embed="rId9"/>
                  <a:stretch>
                    <a:fillRect l="-33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C9E478-32D5-4864-963B-6E41B160407F}"/>
              </a:ext>
            </a:extLst>
          </p:cNvPr>
          <p:cNvSpPr txBox="1"/>
          <p:nvPr/>
        </p:nvSpPr>
        <p:spPr>
          <a:xfrm>
            <a:off x="647887" y="1999244"/>
            <a:ext cx="2729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Conductance-based Integrate-and-fire model: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42F08C9-5797-4C1C-A705-17049814B15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8" y="1492784"/>
            <a:ext cx="2455922" cy="22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LFP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9732397" y="4951227"/>
            <a:ext cx="220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Mazzoni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Lindén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H.,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Cuntz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H.,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Lansner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Panzeri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S.,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Einevoll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T. (2015). Computing the local field potential (LFP) from integrate-and-fire network models. 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11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(12), e1004584.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352"/>
            <a:ext cx="8894197" cy="5442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014" y="484880"/>
            <a:ext cx="8274598" cy="9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727</Words>
  <Application>Microsoft Office PowerPoint</Application>
  <PresentationFormat>Widescreen</PresentationFormat>
  <Paragraphs>232</Paragraphs>
  <Slides>29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Application of TDMI on Analyzing Neural Data(III)</vt:lpstr>
      <vt:lpstr>Time-delayed Mutual information(TDMI)</vt:lpstr>
      <vt:lpstr>Review about mutual information</vt:lpstr>
      <vt:lpstr>Mutual information(MI)</vt:lpstr>
      <vt:lpstr>Experimental Background</vt:lpstr>
      <vt:lpstr>Experimental Background</vt:lpstr>
      <vt:lpstr>Questions</vt:lpstr>
      <vt:lpstr>Model System</vt:lpstr>
      <vt:lpstr>LFP Model</vt:lpstr>
      <vt:lpstr>LFP Model – Point Current model </vt:lpstr>
      <vt:lpstr>Neuronal Interaction layout</vt:lpstr>
      <vt:lpstr>Numerical Result</vt:lpstr>
      <vt:lpstr>Numerical Result</vt:lpstr>
      <vt:lpstr>How it works</vt:lpstr>
      <vt:lpstr>How it works</vt:lpstr>
      <vt:lpstr>How it works</vt:lpstr>
      <vt:lpstr>How it works</vt:lpstr>
      <vt:lpstr>Synaptic strength</vt:lpstr>
      <vt:lpstr>Max(MI) vs. Synaptic Strength</vt:lpstr>
      <vt:lpstr>Three neuron system – Mode 1</vt:lpstr>
      <vt:lpstr>Three neuron system – Mode 2</vt:lpstr>
      <vt:lpstr>Network Setups</vt:lpstr>
      <vt:lpstr>LFP-driving neuron</vt:lpstr>
      <vt:lpstr>Network reconstruction</vt:lpstr>
      <vt:lpstr>Network reconstruction</vt:lpstr>
      <vt:lpstr>Next step</vt:lpstr>
      <vt:lpstr>Thanks for attention</vt:lpstr>
      <vt:lpstr>Three neuron system</vt:lpstr>
      <vt:lpstr>LFP-driven neuron</vt:lpstr>
    </vt:vector>
  </TitlesOfParts>
  <Company>Shanghai Jiao 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TDMI on Analyzing Neural Data(III)</dc:title>
  <dc:creator>Chen Kyle</dc:creator>
  <cp:lastModifiedBy>Chen Kyle</cp:lastModifiedBy>
  <cp:revision>102</cp:revision>
  <dcterms:created xsi:type="dcterms:W3CDTF">2018-08-24T07:13:23Z</dcterms:created>
  <dcterms:modified xsi:type="dcterms:W3CDTF">2018-09-28T06:26:39Z</dcterms:modified>
</cp:coreProperties>
</file>