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8" r:id="rId3"/>
    <p:sldId id="267" r:id="rId4"/>
    <p:sldId id="269" r:id="rId5"/>
    <p:sldId id="270" r:id="rId6"/>
    <p:sldId id="271" r:id="rId7"/>
    <p:sldId id="266" r:id="rId8"/>
    <p:sldId id="258" r:id="rId9"/>
    <p:sldId id="290" r:id="rId10"/>
    <p:sldId id="318" r:id="rId11"/>
    <p:sldId id="316" r:id="rId12"/>
    <p:sldId id="317" r:id="rId13"/>
    <p:sldId id="312" r:id="rId14"/>
    <p:sldId id="319" r:id="rId15"/>
    <p:sldId id="320" r:id="rId16"/>
    <p:sldId id="310" r:id="rId17"/>
    <p:sldId id="315" r:id="rId18"/>
    <p:sldId id="322" r:id="rId19"/>
    <p:sldId id="314" r:id="rId20"/>
    <p:sldId id="321" r:id="rId21"/>
    <p:sldId id="311" r:id="rId22"/>
    <p:sldId id="259" r:id="rId23"/>
    <p:sldId id="260" r:id="rId24"/>
    <p:sldId id="2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CAD2C4-CC43-4A2E-BB4F-E5191EA7935F}">
          <p14:sldIdLst>
            <p14:sldId id="256"/>
            <p14:sldId id="268"/>
            <p14:sldId id="267"/>
            <p14:sldId id="269"/>
            <p14:sldId id="270"/>
            <p14:sldId id="271"/>
            <p14:sldId id="266"/>
            <p14:sldId id="258"/>
            <p14:sldId id="290"/>
            <p14:sldId id="318"/>
            <p14:sldId id="316"/>
            <p14:sldId id="317"/>
            <p14:sldId id="312"/>
            <p14:sldId id="319"/>
            <p14:sldId id="320"/>
            <p14:sldId id="310"/>
            <p14:sldId id="315"/>
            <p14:sldId id="322"/>
            <p14:sldId id="314"/>
            <p14:sldId id="321"/>
            <p14:sldId id="311"/>
          </p14:sldIdLst>
        </p14:section>
        <p14:section name="Backups" id="{6CDFA7EE-68B1-46FD-A42C-8AD47FF3C360}">
          <p14:sldIdLst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4" autoAdjust="0"/>
    <p:restoredTop sz="88552" autoAdjust="0"/>
  </p:normalViewPr>
  <p:slideViewPr>
    <p:cSldViewPr snapToGrid="0">
      <p:cViewPr>
        <p:scale>
          <a:sx n="85" d="100"/>
          <a:sy n="85" d="100"/>
        </p:scale>
        <p:origin x="8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FCC7D-71EF-452C-9D3C-53918A51B70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904C7-D94C-4493-890C-79911FF6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2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Poisson Rate=1.3kHz</a:t>
            </a:r>
          </a:p>
          <a:p>
            <a:r>
              <a:rPr lang="en-US" dirty="0"/>
              <a:t>S = 5e-3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 = 5e-3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dt = 0.5 </a:t>
            </a:r>
            <a:r>
              <a:rPr lang="en-US" dirty="0" err="1"/>
              <a:t>ms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Binsize</a:t>
            </a:r>
            <a:r>
              <a:rPr lang="en-US" dirty="0"/>
              <a:t> = 0.03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904C7-D94C-4493-890C-79911FF606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3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904C7-D94C-4493-890C-79911FF606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3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904C7-D94C-4493-890C-79911FF606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26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2F48-4DC4-4177-AE24-3F7A6D760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83B67-3DEF-4337-ACE3-B01B1D884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DD57D-EC23-4436-BDC4-53C5C3FF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C168-1D70-4DFB-B683-FD7749E2D42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88AA6-D6AE-4100-9028-7F6AA8E8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0DB72-9DA0-4E1C-86D7-B9B96344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4CD6-DC20-49E2-9FF9-159AD4B5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8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77E6-DEF0-424D-B0D9-6A5CDC2B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905BD-0A2F-4BB6-BEEE-F9EC4921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6F14C-32B3-4F47-A579-2059E39B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C168-1D70-4DFB-B683-FD7749E2D42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A4B46-6CE5-474F-AD12-326E3E19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20A79-1D6E-4410-8E30-9420A92F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4CD6-DC20-49E2-9FF9-159AD4B5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7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45012-BCCA-4701-ACFF-50B00DCF3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3DC2A-6DFA-4D88-B7DC-D99C85513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941C6-A247-42D3-A400-BDDCD7B3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C168-1D70-4DFB-B683-FD7749E2D42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1C2B1-3F24-4654-9EA7-748E8E3B2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9DDAA-D74E-4BF6-B090-962A9230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4CD6-DC20-49E2-9FF9-159AD4B5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6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C831-C1F9-4597-997E-50B843FC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77CF-EFFB-40FF-A4B5-7AA94C53D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2E8D1-9D1E-4E7D-A568-1E6062EA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C168-1D70-4DFB-B683-FD7749E2D42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DF1E1-5F38-430C-973F-03D8AF94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A7E56-6712-4557-B8A7-139BD537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4CD6-DC20-49E2-9FF9-159AD4B5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8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297D-2C02-4568-8C90-F1A1D4B3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0345B-AC1F-4A35-AE0E-16CA5CEA1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146C-70BA-4B47-88E3-562757B8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C168-1D70-4DFB-B683-FD7749E2D42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D35A0-DC88-4D10-9BBD-09E314C6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1D71F-99C5-497E-B1C0-14F5DCF2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4CD6-DC20-49E2-9FF9-159AD4B5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8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4F72-5F64-453D-B889-742D3554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974C7-CB59-49C4-923C-D908AC844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DB302-ABB6-41DB-8243-C174D2211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69735-1315-491A-A75B-32E2AF6B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C168-1D70-4DFB-B683-FD7749E2D42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393C1-E9C6-4F6C-9018-6D161951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2402D-7BE0-4CB9-94DC-361BC94A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4CD6-DC20-49E2-9FF9-159AD4B5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2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91C9-4870-4E27-94A9-E9015562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56890-BFA3-4BC6-AB75-3CB3BF8DA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D71D-3079-46FF-BD34-3EB7A5A91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131E4-4129-4433-8964-553AF8926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645B8-5C2F-404B-8FD2-C2AAB16E3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450B12-1637-44B5-B10D-C7EA2417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C168-1D70-4DFB-B683-FD7749E2D42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7BE64-CABE-43B8-8615-EB8DC6EC0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CE66B8-9F8B-4AAE-83F5-FDB6BFD0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4CD6-DC20-49E2-9FF9-159AD4B5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3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B97A-2377-4A77-A7FD-F62F3C3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8B693-ECD3-4D3A-AAB0-F3918052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C168-1D70-4DFB-B683-FD7749E2D42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EE8F7-2B11-424D-AB5A-6F61A92E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BE6DD-BC53-4DFB-B0C7-0235BAFD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4CD6-DC20-49E2-9FF9-159AD4B5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8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8517A-8EAB-4353-8BEC-BD39A148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C168-1D70-4DFB-B683-FD7749E2D42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FBDF6-6C0E-4CE5-A4FB-1F04D8C6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06A5-8F3D-4E5D-BA91-24D86185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4CD6-DC20-49E2-9FF9-159AD4B5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3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74DE-AE55-4F9D-8540-A35B1646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D195E-590B-49A4-87CB-7B12ACF86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B9E88-D604-4429-9AEE-BD3C4A26E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F97FF-B47B-4C38-A819-FE5C63A1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C168-1D70-4DFB-B683-FD7749E2D42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1294B-B4EE-4382-8019-3D569826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AC882-3174-4A0F-A6EF-8B7CFD8A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4CD6-DC20-49E2-9FF9-159AD4B5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7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470E-1BFB-4328-B409-E6F52C7B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F33B5-3D89-4C40-BA98-946F036BD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FE34F-8A23-4A19-AC2E-F831E9DA4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9A953-5316-49DE-9CFC-B959D11D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C168-1D70-4DFB-B683-FD7749E2D42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FE455-C0F0-450C-9DE9-9BADC403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10832-245F-4B13-A972-B3060DAF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4CD6-DC20-49E2-9FF9-159AD4B5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3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FD309-22F0-43F4-B34C-41C67A62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E4FF5-33BE-48A9-9496-B440B159D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FEED7-A2EA-4FC0-B3D7-4E37D3EF3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C168-1D70-4DFB-B683-FD7749E2D42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B1AD4-1C4E-4F1D-8C5D-937CFD045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E8206-5B82-41C5-8925-EAFB741C3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E4CD6-DC20-49E2-9FF9-159AD4B5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0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2240-D657-43F2-B05C-95D47A985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of TDMI on Analyzing Neural Data(II)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06C93-882D-468D-B96D-DDAA0B855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9594"/>
            <a:ext cx="9144000" cy="1655762"/>
          </a:xfrm>
        </p:spPr>
        <p:txBody>
          <a:bodyPr/>
          <a:lstStyle/>
          <a:p>
            <a:r>
              <a:rPr lang="en-US" dirty="0"/>
              <a:t>Kyle Chen</a:t>
            </a:r>
          </a:p>
          <a:p>
            <a:r>
              <a:rPr lang="en-US" dirty="0"/>
              <a:t>May 23</a:t>
            </a:r>
          </a:p>
        </p:txBody>
      </p:sp>
    </p:spTree>
    <p:extLst>
      <p:ext uri="{BB962C8B-B14F-4D97-AF65-F5344CB8AC3E}">
        <p14:creationId xmlns:p14="http://schemas.microsoft.com/office/powerpoint/2010/main" val="3136707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94C61B-2839-4CFE-A9CC-796B07C84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2" y="1263468"/>
            <a:ext cx="10827896" cy="5413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B505E7-1130-4944-9048-AE8EC6DC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TDMI estimation with threshold scheme</a:t>
            </a:r>
          </a:p>
        </p:txBody>
      </p:sp>
    </p:spTree>
    <p:extLst>
      <p:ext uri="{BB962C8B-B14F-4D97-AF65-F5344CB8AC3E}">
        <p14:creationId xmlns:p14="http://schemas.microsoft.com/office/powerpoint/2010/main" val="174841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9C6C9D-5116-45B6-BF3E-453653A700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8"/>
          <a:stretch/>
        </p:blipFill>
        <p:spPr>
          <a:xfrm>
            <a:off x="8475440" y="1121808"/>
            <a:ext cx="3611646" cy="27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97C811-169B-4558-9050-78FB21F051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8"/>
          <a:stretch/>
        </p:blipFill>
        <p:spPr>
          <a:xfrm>
            <a:off x="8475440" y="3818677"/>
            <a:ext cx="3611646" cy="27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4F74A0-F63C-425B-8291-163AF8050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8"/>
          <a:stretch/>
        </p:blipFill>
        <p:spPr>
          <a:xfrm>
            <a:off x="5472671" y="1110947"/>
            <a:ext cx="3611646" cy="270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E6FD75-75C2-4C6E-AB8D-9126E575E9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7" y="1854453"/>
            <a:ext cx="5486411" cy="43891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F6BFBA-2200-497B-9FF7-A26981ACED77}"/>
              </a:ext>
            </a:extLst>
          </p:cNvPr>
          <p:cNvSpPr txBox="1"/>
          <p:nvPr/>
        </p:nvSpPr>
        <p:spPr>
          <a:xfrm>
            <a:off x="2053653" y="1522001"/>
            <a:ext cx="240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interaction case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CD8308-42BE-4373-8604-CA332224091B}"/>
              </a:ext>
            </a:extLst>
          </p:cNvPr>
          <p:cNvSpPr txBox="1">
            <a:spLocks/>
          </p:cNvSpPr>
          <p:nvPr/>
        </p:nvSpPr>
        <p:spPr>
          <a:xfrm>
            <a:off x="838201" y="365126"/>
            <a:ext cx="10681740" cy="7489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Maximum TDMI for neuronal pairs in network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D9ADFDFD-DB55-49B3-A542-367B049B1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369323"/>
              </p:ext>
            </p:extLst>
          </p:nvPr>
        </p:nvGraphicFramePr>
        <p:xfrm>
          <a:off x="5933870" y="4049017"/>
          <a:ext cx="30310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411">
                  <a:extLst>
                    <a:ext uri="{9D8B030D-6E8A-4147-A177-3AD203B41FA5}">
                      <a16:colId xmlns:a16="http://schemas.microsoft.com/office/drawing/2014/main" val="4024324742"/>
                    </a:ext>
                  </a:extLst>
                </a:gridCol>
                <a:gridCol w="1494597">
                  <a:extLst>
                    <a:ext uri="{9D8B030D-6E8A-4147-A177-3AD203B41FA5}">
                      <a16:colId xmlns:a16="http://schemas.microsoft.com/office/drawing/2014/main" val="860607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00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45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Recording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/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3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34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Effective 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83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2e-3 (0.2mV)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81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967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9C6C9D-5116-45B6-BF3E-453653A70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532" y="1121808"/>
            <a:ext cx="3565462" cy="27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97C811-169B-4558-9050-78FB21F05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499" y="3818677"/>
            <a:ext cx="3573528" cy="27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4F74A0-F63C-425B-8291-163AF8050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763" y="1110947"/>
            <a:ext cx="3565462" cy="270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E6FD75-75C2-4C6E-AB8D-9126E575E9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7" y="1854453"/>
            <a:ext cx="5486410" cy="43891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F6BFBA-2200-497B-9FF7-A26981ACED77}"/>
              </a:ext>
            </a:extLst>
          </p:cNvPr>
          <p:cNvSpPr txBox="1"/>
          <p:nvPr/>
        </p:nvSpPr>
        <p:spPr>
          <a:xfrm>
            <a:off x="2052218" y="1522001"/>
            <a:ext cx="257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 interaction case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CD8308-42BE-4373-8604-CA332224091B}"/>
              </a:ext>
            </a:extLst>
          </p:cNvPr>
          <p:cNvSpPr txBox="1">
            <a:spLocks/>
          </p:cNvSpPr>
          <p:nvPr/>
        </p:nvSpPr>
        <p:spPr>
          <a:xfrm>
            <a:off x="838201" y="365126"/>
            <a:ext cx="10681740" cy="7489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Maximum TDMI for neuronal pairs in network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D9ADFDFD-DB55-49B3-A542-367B049B1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91193"/>
              </p:ext>
            </p:extLst>
          </p:nvPr>
        </p:nvGraphicFramePr>
        <p:xfrm>
          <a:off x="5933870" y="4049017"/>
          <a:ext cx="30827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621">
                  <a:extLst>
                    <a:ext uri="{9D8B030D-6E8A-4147-A177-3AD203B41FA5}">
                      <a16:colId xmlns:a16="http://schemas.microsoft.com/office/drawing/2014/main" val="4024324742"/>
                    </a:ext>
                  </a:extLst>
                </a:gridCol>
                <a:gridCol w="1520093">
                  <a:extLst>
                    <a:ext uri="{9D8B030D-6E8A-4147-A177-3AD203B41FA5}">
                      <a16:colId xmlns:a16="http://schemas.microsoft.com/office/drawing/2014/main" val="860607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00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45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Recording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/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3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34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Effective 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83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2e-4 (0.02mV)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81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182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FC76-5A1B-4473-A9BD-4A128560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Spike triggered average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AF9BB-7433-4020-A954-6B2EA1065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690688"/>
            <a:ext cx="5587998" cy="4190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C8F5E0-8CEB-4BAB-B06A-8215C861B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83" y="1690688"/>
            <a:ext cx="5587999" cy="4190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2AC1C7-7673-45A6-87A4-FA0AF36A1A48}"/>
              </a:ext>
            </a:extLst>
          </p:cNvPr>
          <p:cNvSpPr txBox="1"/>
          <p:nvPr/>
        </p:nvSpPr>
        <p:spPr>
          <a:xfrm>
            <a:off x="2384616" y="604853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2e-3 (0.2mV)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688FF1-5B87-4C92-9738-29784FC1FF1E}"/>
              </a:ext>
            </a:extLst>
          </p:cNvPr>
          <p:cNvSpPr txBox="1"/>
          <p:nvPr/>
        </p:nvSpPr>
        <p:spPr>
          <a:xfrm>
            <a:off x="8104698" y="604853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2e-4 (0.02mV)</a:t>
            </a:r>
          </a:p>
        </p:txBody>
      </p:sp>
    </p:spTree>
    <p:extLst>
      <p:ext uri="{BB962C8B-B14F-4D97-AF65-F5344CB8AC3E}">
        <p14:creationId xmlns:p14="http://schemas.microsoft.com/office/powerpoint/2010/main" val="224501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9C6C9D-5116-45B6-BF3E-453653A70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00" y="1121808"/>
            <a:ext cx="3608126" cy="27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97C811-169B-4558-9050-78FB21F05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440" y="3820410"/>
            <a:ext cx="3611646" cy="2696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C2037D-1C89-4AF7-99B9-2E995872F9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8"/>
          <a:stretch/>
        </p:blipFill>
        <p:spPr>
          <a:xfrm>
            <a:off x="5472671" y="1120243"/>
            <a:ext cx="3611646" cy="270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E6FD75-75C2-4C6E-AB8D-9126E575E9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7" y="1854453"/>
            <a:ext cx="5486410" cy="43891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F6BFBA-2200-497B-9FF7-A26981ACED77}"/>
              </a:ext>
            </a:extLst>
          </p:cNvPr>
          <p:cNvSpPr txBox="1"/>
          <p:nvPr/>
        </p:nvSpPr>
        <p:spPr>
          <a:xfrm>
            <a:off x="2053653" y="1522001"/>
            <a:ext cx="240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interaction case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CD8308-42BE-4373-8604-CA332224091B}"/>
              </a:ext>
            </a:extLst>
          </p:cNvPr>
          <p:cNvSpPr txBox="1">
            <a:spLocks/>
          </p:cNvSpPr>
          <p:nvPr/>
        </p:nvSpPr>
        <p:spPr>
          <a:xfrm>
            <a:off x="838201" y="365126"/>
            <a:ext cx="10681740" cy="7489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Maximum TDMI for neuronal pairs in network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D9ADFDFD-DB55-49B3-A542-367B049B1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959962"/>
              </p:ext>
            </p:extLst>
          </p:nvPr>
        </p:nvGraphicFramePr>
        <p:xfrm>
          <a:off x="5933870" y="4049017"/>
          <a:ext cx="30310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411">
                  <a:extLst>
                    <a:ext uri="{9D8B030D-6E8A-4147-A177-3AD203B41FA5}">
                      <a16:colId xmlns:a16="http://schemas.microsoft.com/office/drawing/2014/main" val="4024324742"/>
                    </a:ext>
                  </a:extLst>
                </a:gridCol>
                <a:gridCol w="1494597">
                  <a:extLst>
                    <a:ext uri="{9D8B030D-6E8A-4147-A177-3AD203B41FA5}">
                      <a16:colId xmlns:a16="http://schemas.microsoft.com/office/drawing/2014/main" val="860607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00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45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Recording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/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3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34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Effective 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83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2e-3 (0.2mV)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81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280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9C6C9D-5116-45B6-BF3E-453653A70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532" y="1124855"/>
            <a:ext cx="3565462" cy="2693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97C811-169B-4558-9050-78FB21F05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499" y="3818677"/>
            <a:ext cx="3573528" cy="2699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4F74A0-F63C-425B-8291-163AF8050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763" y="1113994"/>
            <a:ext cx="3565462" cy="26939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E6FD75-75C2-4C6E-AB8D-9126E575E9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7" y="1854453"/>
            <a:ext cx="5486410" cy="43891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F6BFBA-2200-497B-9FF7-A26981ACED77}"/>
              </a:ext>
            </a:extLst>
          </p:cNvPr>
          <p:cNvSpPr txBox="1"/>
          <p:nvPr/>
        </p:nvSpPr>
        <p:spPr>
          <a:xfrm>
            <a:off x="2052218" y="1522001"/>
            <a:ext cx="257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 interaction case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CD8308-42BE-4373-8604-CA332224091B}"/>
              </a:ext>
            </a:extLst>
          </p:cNvPr>
          <p:cNvSpPr txBox="1">
            <a:spLocks/>
          </p:cNvSpPr>
          <p:nvPr/>
        </p:nvSpPr>
        <p:spPr>
          <a:xfrm>
            <a:off x="838201" y="365126"/>
            <a:ext cx="10681740" cy="7489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Maximum TDMI for neuronal pairs in network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D9ADFDFD-DB55-49B3-A542-367B049B1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323713"/>
              </p:ext>
            </p:extLst>
          </p:nvPr>
        </p:nvGraphicFramePr>
        <p:xfrm>
          <a:off x="5933870" y="4049017"/>
          <a:ext cx="30827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621">
                  <a:extLst>
                    <a:ext uri="{9D8B030D-6E8A-4147-A177-3AD203B41FA5}">
                      <a16:colId xmlns:a16="http://schemas.microsoft.com/office/drawing/2014/main" val="4024324742"/>
                    </a:ext>
                  </a:extLst>
                </a:gridCol>
                <a:gridCol w="1520093">
                  <a:extLst>
                    <a:ext uri="{9D8B030D-6E8A-4147-A177-3AD203B41FA5}">
                      <a16:colId xmlns:a16="http://schemas.microsoft.com/office/drawing/2014/main" val="860607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00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45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Recording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/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3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34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Effective 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83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2e-4 (0.02mV)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81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636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7B60-65D2-4D72-B632-D9FE74EEE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4741"/>
            <a:ext cx="10515600" cy="1325563"/>
          </a:xfrm>
        </p:spPr>
        <p:txBody>
          <a:bodyPr/>
          <a:lstStyle/>
          <a:p>
            <a:r>
              <a:rPr lang="en-US" altLang="zh-CN" dirty="0"/>
              <a:t>Three-neuron system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196DB-D9F8-456B-B2D6-F502BE4D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290" y="128006"/>
            <a:ext cx="2586435" cy="24390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ED9549-4AE4-47EF-AB19-BE442328E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848" y="2637155"/>
            <a:ext cx="8008152" cy="3003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545536-BD0F-4B4E-8781-89E7298A5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76" y="2610943"/>
            <a:ext cx="4004074" cy="30030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351CC6-29F3-4279-A3F2-00C2AD0A3F22}"/>
              </a:ext>
            </a:extLst>
          </p:cNvPr>
          <p:cNvSpPr txBox="1"/>
          <p:nvPr/>
        </p:nvSpPr>
        <p:spPr>
          <a:xfrm>
            <a:off x="2304624" y="571858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1to2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0C00C8-7313-4E32-925C-D45DFE4608F7}"/>
              </a:ext>
            </a:extLst>
          </p:cNvPr>
          <p:cNvSpPr txBox="1"/>
          <p:nvPr/>
        </p:nvSpPr>
        <p:spPr>
          <a:xfrm>
            <a:off x="8038081" y="571858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1to3</a:t>
            </a:r>
          </a:p>
        </p:txBody>
      </p:sp>
      <p:graphicFrame>
        <p:nvGraphicFramePr>
          <p:cNvPr id="22" name="Content Placeholder 3">
            <a:extLst>
              <a:ext uri="{FF2B5EF4-FFF2-40B4-BE49-F238E27FC236}">
                <a16:creationId xmlns:a16="http://schemas.microsoft.com/office/drawing/2014/main" id="{44808D22-8FEB-481F-89C2-E259C4069B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1556127"/>
              </p:ext>
            </p:extLst>
          </p:nvPr>
        </p:nvGraphicFramePr>
        <p:xfrm>
          <a:off x="9113605" y="469530"/>
          <a:ext cx="2680075" cy="1854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20267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259808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Binsize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9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79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966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B910-0805-428B-B720-7AE5C859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High-order neuronal pathway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92BA8-FD2D-480F-AD7F-003B737887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r="50000"/>
          <a:stretch/>
        </p:blipFill>
        <p:spPr>
          <a:xfrm>
            <a:off x="1016000" y="1776081"/>
            <a:ext cx="5080000" cy="4354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12BA62-E20E-48E0-B172-CBA7D3240F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2" r="49740"/>
          <a:stretch/>
        </p:blipFill>
        <p:spPr>
          <a:xfrm>
            <a:off x="6096000" y="1776081"/>
            <a:ext cx="5022850" cy="4354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67EE05-6777-4427-8B69-EC384236D7BD}"/>
              </a:ext>
            </a:extLst>
          </p:cNvPr>
          <p:cNvSpPr txBox="1"/>
          <p:nvPr/>
        </p:nvSpPr>
        <p:spPr>
          <a:xfrm>
            <a:off x="3191797" y="1519852"/>
            <a:ext cx="106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 to #34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50ADB-72C8-47C4-898D-F3FD1374C391}"/>
              </a:ext>
            </a:extLst>
          </p:cNvPr>
          <p:cNvSpPr txBox="1"/>
          <p:nvPr/>
        </p:nvSpPr>
        <p:spPr>
          <a:xfrm>
            <a:off x="8102481" y="1591415"/>
            <a:ext cx="106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 to #89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B3E273-5347-49DE-A8B0-8D218345F3D8}"/>
              </a:ext>
            </a:extLst>
          </p:cNvPr>
          <p:cNvSpPr txBox="1"/>
          <p:nvPr/>
        </p:nvSpPr>
        <p:spPr>
          <a:xfrm>
            <a:off x="2767043" y="5992050"/>
            <a:ext cx="1997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2</a:t>
            </a:r>
            <a:r>
              <a:rPr lang="en-US" baseline="30000" dirty="0"/>
              <a:t>nd</a:t>
            </a:r>
            <a:r>
              <a:rPr lang="en-US" dirty="0"/>
              <a:t> pathways = 4</a:t>
            </a:r>
          </a:p>
          <a:p>
            <a:r>
              <a:rPr lang="en-US" dirty="0"/>
              <a:t># 3</a:t>
            </a:r>
            <a:r>
              <a:rPr lang="en-US" baseline="30000" dirty="0"/>
              <a:t>rd</a:t>
            </a:r>
            <a:r>
              <a:rPr lang="en-US" dirty="0"/>
              <a:t> pathways = 55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D267D0-204E-4DEA-A603-9F150473B9EC}"/>
              </a:ext>
            </a:extLst>
          </p:cNvPr>
          <p:cNvSpPr txBox="1"/>
          <p:nvPr/>
        </p:nvSpPr>
        <p:spPr>
          <a:xfrm>
            <a:off x="7652612" y="6025286"/>
            <a:ext cx="1997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2</a:t>
            </a:r>
            <a:r>
              <a:rPr lang="en-US" baseline="30000" dirty="0"/>
              <a:t>nd</a:t>
            </a:r>
            <a:r>
              <a:rPr lang="en-US" dirty="0"/>
              <a:t> pathways = 6</a:t>
            </a:r>
          </a:p>
          <a:p>
            <a:r>
              <a:rPr lang="en-US" dirty="0"/>
              <a:t># 3</a:t>
            </a:r>
            <a:r>
              <a:rPr lang="en-US" baseline="30000" dirty="0"/>
              <a:t>rd</a:t>
            </a:r>
            <a:r>
              <a:rPr lang="en-US" dirty="0"/>
              <a:t> pathways = 74</a:t>
            </a:r>
          </a:p>
        </p:txBody>
      </p:sp>
    </p:spTree>
    <p:extLst>
      <p:ext uri="{BB962C8B-B14F-4D97-AF65-F5344CB8AC3E}">
        <p14:creationId xmlns:p14="http://schemas.microsoft.com/office/powerpoint/2010/main" val="1969684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573D-5A0A-4AA8-B1F4-23320A21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demo of TDMI analysis between spike train and local field potential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F1584-47F1-4B2F-9A7C-D07450909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1001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02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036B-1A05-4922-9F48-9617E4472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696114"/>
            <a:ext cx="563245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Numerical demo of TDMI analysis between spike train and local field potential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4B0CD-3300-4BED-A1DD-D5E5B8F75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2673347"/>
            <a:ext cx="4980928" cy="37356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4985E1-A315-4279-8A8C-E89AF7A33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72" y="2673346"/>
            <a:ext cx="4980928" cy="37356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C1ED3D-C342-414E-8CFE-64993465A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636" y="0"/>
            <a:ext cx="3505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5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9A29-751E-4F5C-8283-AC960882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about last talk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430796-65C7-47D5-ABC8-C954FF9E0FE3}"/>
              </a:ext>
            </a:extLst>
          </p:cNvPr>
          <p:cNvCxnSpPr>
            <a:cxnSpLocks/>
          </p:cNvCxnSpPr>
          <p:nvPr/>
        </p:nvCxnSpPr>
        <p:spPr>
          <a:xfrm>
            <a:off x="912628" y="2945217"/>
            <a:ext cx="104411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9D06886-493B-4FE2-BA47-71783E2DF64E}"/>
              </a:ext>
            </a:extLst>
          </p:cNvPr>
          <p:cNvSpPr/>
          <p:nvPr/>
        </p:nvSpPr>
        <p:spPr>
          <a:xfrm>
            <a:off x="992372" y="1551497"/>
            <a:ext cx="8107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Definition of entropy and (time-delayed) 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9276565-381C-46FE-A4B3-F1BA92807288}"/>
                  </a:ext>
                </a:extLst>
              </p:cNvPr>
              <p:cNvSpPr/>
              <p:nvPr/>
            </p:nvSpPr>
            <p:spPr>
              <a:xfrm>
                <a:off x="5457161" y="3482160"/>
                <a:ext cx="5815123" cy="15535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i="1" dirty="0"/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en-US" sz="2000" i="1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=⁡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𝛼𝛽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𝛼𝛽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9276565-381C-46FE-A4B3-F1BA928072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161" y="3482160"/>
                <a:ext cx="5815123" cy="1553567"/>
              </a:xfrm>
              <a:prstGeom prst="rect">
                <a:avLst/>
              </a:prstGeom>
              <a:blipFill>
                <a:blip r:embed="rId2"/>
                <a:stretch>
                  <a:fillRect l="-104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4623073-7148-494D-9EC1-CDA04638E064}"/>
              </a:ext>
            </a:extLst>
          </p:cNvPr>
          <p:cNvSpPr/>
          <p:nvPr/>
        </p:nvSpPr>
        <p:spPr>
          <a:xfrm>
            <a:off x="992372" y="5572669"/>
            <a:ext cx="4693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TDMI analysis in two-neuron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FC5620-FD13-4628-8816-CC6E91EB4DE8}"/>
              </a:ext>
            </a:extLst>
          </p:cNvPr>
          <p:cNvSpPr/>
          <p:nvPr/>
        </p:nvSpPr>
        <p:spPr>
          <a:xfrm>
            <a:off x="912628" y="1467293"/>
            <a:ext cx="10441172" cy="48803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5997029-5839-45D1-820E-54D4D0977159}"/>
                  </a:ext>
                </a:extLst>
              </p:cNvPr>
              <p:cNvSpPr/>
              <p:nvPr/>
            </p:nvSpPr>
            <p:spPr>
              <a:xfrm>
                <a:off x="2828260" y="1996640"/>
                <a:ext cx="6962554" cy="8838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d>
                      <m:r>
                        <a:rPr lang="en-US" sz="2000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5997029-5839-45D1-820E-54D4D0977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260" y="1996640"/>
                <a:ext cx="6962554" cy="8838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E269FEBF-FD57-445C-936B-139FEAF6285E}"/>
              </a:ext>
            </a:extLst>
          </p:cNvPr>
          <p:cNvSpPr/>
          <p:nvPr/>
        </p:nvSpPr>
        <p:spPr>
          <a:xfrm>
            <a:off x="992372" y="3062169"/>
            <a:ext cx="5461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TDMI between Gaussian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30EAEB3-F1DC-4930-B24E-68CF64668BF2}"/>
                  </a:ext>
                </a:extLst>
              </p:cNvPr>
              <p:cNvSpPr/>
              <p:nvPr/>
            </p:nvSpPr>
            <p:spPr>
              <a:xfrm>
                <a:off x="1787552" y="3529589"/>
                <a:ext cx="3258483" cy="710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30EAEB3-F1DC-4930-B24E-68CF64668B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552" y="3529589"/>
                <a:ext cx="3258483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BE2FBDC-55F9-4EB5-B053-7D46AB91E824}"/>
                  </a:ext>
                </a:extLst>
              </p:cNvPr>
              <p:cNvSpPr/>
              <p:nvPr/>
            </p:nvSpPr>
            <p:spPr>
              <a:xfrm>
                <a:off x="2031862" y="4410649"/>
                <a:ext cx="276986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BE2FBDC-55F9-4EB5-B053-7D46AB91E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862" y="4410649"/>
                <a:ext cx="2769861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C5662B-13DD-4F4F-9F7D-9B7B880DA8BB}"/>
              </a:ext>
            </a:extLst>
          </p:cNvPr>
          <p:cNvCxnSpPr>
            <a:cxnSpLocks/>
          </p:cNvCxnSpPr>
          <p:nvPr/>
        </p:nvCxnSpPr>
        <p:spPr>
          <a:xfrm>
            <a:off x="912628" y="5218812"/>
            <a:ext cx="104411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BD64F84-D954-44C1-BD4E-D33B7B220570}"/>
              </a:ext>
            </a:extLst>
          </p:cNvPr>
          <p:cNvSpPr/>
          <p:nvPr/>
        </p:nvSpPr>
        <p:spPr>
          <a:xfrm>
            <a:off x="6096000" y="5498089"/>
            <a:ext cx="49821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Mutual information estimation scheme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Fake signal in in-directed connected neural pairs</a:t>
            </a:r>
          </a:p>
        </p:txBody>
      </p:sp>
    </p:spTree>
    <p:extLst>
      <p:ext uri="{BB962C8B-B14F-4D97-AF65-F5344CB8AC3E}">
        <p14:creationId xmlns:p14="http://schemas.microsoft.com/office/powerpoint/2010/main" val="3020125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3FC3-73B7-4A4C-B5C3-BBEEA249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900"/>
          </a:xfrm>
        </p:spPr>
        <p:txBody>
          <a:bodyPr/>
          <a:lstStyle/>
          <a:p>
            <a:r>
              <a:rPr lang="en-US" dirty="0"/>
              <a:t>Questions to be answered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4A195C-444F-421B-A121-4F64686C9F9E}"/>
              </a:ext>
            </a:extLst>
          </p:cNvPr>
          <p:cNvGrpSpPr/>
          <p:nvPr/>
        </p:nvGrpSpPr>
        <p:grpSpPr>
          <a:xfrm>
            <a:off x="1001737" y="2291436"/>
            <a:ext cx="6207054" cy="523220"/>
            <a:chOff x="985192" y="1982183"/>
            <a:chExt cx="6207054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BF2FBC4-FC72-412C-A0CC-DC880D84BF6A}"/>
                    </a:ext>
                  </a:extLst>
                </p:cNvPr>
                <p:cNvSpPr txBox="1"/>
                <p:nvPr/>
              </p:nvSpPr>
              <p:spPr>
                <a:xfrm>
                  <a:off x="985192" y="1982183"/>
                  <a:ext cx="217450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BF2FBC4-FC72-412C-A0CC-DC880D84BF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" y="1982183"/>
                  <a:ext cx="2174506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12936BC-2C0A-4BA5-9417-7A46569519E2}"/>
                    </a:ext>
                  </a:extLst>
                </p:cNvPr>
                <p:cNvSpPr txBox="1"/>
                <p:nvPr/>
              </p:nvSpPr>
              <p:spPr>
                <a:xfrm>
                  <a:off x="4178023" y="1982183"/>
                  <a:ext cx="301422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12936BC-2C0A-4BA5-9417-7A46569519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023" y="1982183"/>
                  <a:ext cx="3014223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862FACE-AB70-46B5-9532-1DF69FEFDC2B}"/>
                </a:ext>
              </a:extLst>
            </p:cNvPr>
            <p:cNvCxnSpPr>
              <a:stCxn id="3" idx="3"/>
              <a:endCxn id="4" idx="1"/>
            </p:cNvCxnSpPr>
            <p:nvPr/>
          </p:nvCxnSpPr>
          <p:spPr>
            <a:xfrm>
              <a:off x="3159698" y="2243793"/>
              <a:ext cx="10183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73A9CAF-631A-4A8C-90FF-BDA74A045FA9}"/>
              </a:ext>
            </a:extLst>
          </p:cNvPr>
          <p:cNvGrpSpPr/>
          <p:nvPr/>
        </p:nvGrpSpPr>
        <p:grpSpPr>
          <a:xfrm>
            <a:off x="7189253" y="4275179"/>
            <a:ext cx="3860646" cy="1747310"/>
            <a:chOff x="6168411" y="3781366"/>
            <a:chExt cx="4915358" cy="222466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9A64E9-8D62-4260-953F-CD87F4967133}"/>
                </a:ext>
              </a:extLst>
            </p:cNvPr>
            <p:cNvSpPr/>
            <p:nvPr/>
          </p:nvSpPr>
          <p:spPr>
            <a:xfrm>
              <a:off x="6168411" y="4522922"/>
              <a:ext cx="741556" cy="7415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A809B69-AB5C-4E3A-BEBF-D961F24E3CC1}"/>
                </a:ext>
              </a:extLst>
            </p:cNvPr>
            <p:cNvSpPr/>
            <p:nvPr/>
          </p:nvSpPr>
          <p:spPr>
            <a:xfrm>
              <a:off x="8300053" y="3781366"/>
              <a:ext cx="741556" cy="7415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4C6AE3A-A631-42ED-9A5E-E7B103324B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7064" y="4281692"/>
              <a:ext cx="1100258" cy="48792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6FDFEC5-0B47-439F-BD16-0638253534D7}"/>
                </a:ext>
              </a:extLst>
            </p:cNvPr>
            <p:cNvSpPr/>
            <p:nvPr/>
          </p:nvSpPr>
          <p:spPr>
            <a:xfrm>
              <a:off x="8300053" y="5264478"/>
              <a:ext cx="741556" cy="7415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BECBDF9-4B35-4A9E-A4F7-F4F3BA788CB0}"/>
                </a:ext>
              </a:extLst>
            </p:cNvPr>
            <p:cNvCxnSpPr>
              <a:cxnSpLocks/>
            </p:cNvCxnSpPr>
            <p:nvPr/>
          </p:nvCxnSpPr>
          <p:spPr>
            <a:xfrm>
              <a:off x="7085575" y="5137544"/>
              <a:ext cx="1101747" cy="4977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F9F41B6-90C0-4FB9-BACA-E0F4F8AA76FE}"/>
                </a:ext>
              </a:extLst>
            </p:cNvPr>
            <p:cNvSpPr/>
            <p:nvPr/>
          </p:nvSpPr>
          <p:spPr>
            <a:xfrm>
              <a:off x="10342213" y="4522922"/>
              <a:ext cx="741556" cy="7415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DBA62A4-7097-4582-961D-DE62580A822E}"/>
                </a:ext>
              </a:extLst>
            </p:cNvPr>
            <p:cNvCxnSpPr>
              <a:cxnSpLocks/>
            </p:cNvCxnSpPr>
            <p:nvPr/>
          </p:nvCxnSpPr>
          <p:spPr>
            <a:xfrm>
              <a:off x="9148496" y="4281692"/>
              <a:ext cx="1101747" cy="4977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F7E76E8-94C2-44A4-8D4E-D45DF2227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9985" y="5175037"/>
              <a:ext cx="1100258" cy="48792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1D86FB-DAB6-45BA-917D-5B4E914F7B81}"/>
              </a:ext>
            </a:extLst>
          </p:cNvPr>
          <p:cNvGrpSpPr/>
          <p:nvPr/>
        </p:nvGrpSpPr>
        <p:grpSpPr>
          <a:xfrm>
            <a:off x="1052595" y="4887224"/>
            <a:ext cx="5290405" cy="523220"/>
            <a:chOff x="924809" y="4761002"/>
            <a:chExt cx="5290405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476B1FB-068A-4997-B4C1-33CEDF91B5E5}"/>
                    </a:ext>
                  </a:extLst>
                </p:cNvPr>
                <p:cNvSpPr txBox="1"/>
                <p:nvPr/>
              </p:nvSpPr>
              <p:spPr>
                <a:xfrm>
                  <a:off x="924809" y="4761002"/>
                  <a:ext cx="13314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476B1FB-068A-4997-B4C1-33CEDF91B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809" y="4761002"/>
                  <a:ext cx="1331454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3BC179-151B-4266-98CC-9043A89035C3}"/>
                    </a:ext>
                  </a:extLst>
                </p:cNvPr>
                <p:cNvSpPr txBox="1"/>
                <p:nvPr/>
              </p:nvSpPr>
              <p:spPr>
                <a:xfrm>
                  <a:off x="3159698" y="4761002"/>
                  <a:ext cx="305551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3BC179-151B-4266-98CC-9043A8903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698" y="4761002"/>
                  <a:ext cx="3055516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9FC87A7-35C7-487A-991E-4042D3831588}"/>
                </a:ext>
              </a:extLst>
            </p:cNvPr>
            <p:cNvCxnSpPr>
              <a:stCxn id="30" idx="3"/>
              <a:endCxn id="31" idx="1"/>
            </p:cNvCxnSpPr>
            <p:nvPr/>
          </p:nvCxnSpPr>
          <p:spPr>
            <a:xfrm>
              <a:off x="2256263" y="5022612"/>
              <a:ext cx="9034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1EA4FBC-FBD7-4EED-BA48-D4BD80DFE850}"/>
              </a:ext>
            </a:extLst>
          </p:cNvPr>
          <p:cNvGrpSpPr/>
          <p:nvPr/>
        </p:nvGrpSpPr>
        <p:grpSpPr>
          <a:xfrm>
            <a:off x="7563897" y="1818504"/>
            <a:ext cx="3143605" cy="1653547"/>
            <a:chOff x="8159729" y="1818504"/>
            <a:chExt cx="3143605" cy="16535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4C0F034-1A95-4C8F-B80A-B53437AAB5E9}"/>
                </a:ext>
              </a:extLst>
            </p:cNvPr>
            <p:cNvGrpSpPr/>
            <p:nvPr/>
          </p:nvGrpSpPr>
          <p:grpSpPr>
            <a:xfrm>
              <a:off x="8159729" y="1818504"/>
              <a:ext cx="2135584" cy="1653546"/>
              <a:chOff x="8210571" y="1204332"/>
              <a:chExt cx="2873198" cy="2224668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76145A7-4CB6-49D7-B192-A8BAA3B1D5EB}"/>
                  </a:ext>
                </a:extLst>
              </p:cNvPr>
              <p:cNvSpPr/>
              <p:nvPr/>
            </p:nvSpPr>
            <p:spPr>
              <a:xfrm>
                <a:off x="8210571" y="1945888"/>
                <a:ext cx="741556" cy="74155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620BA00-8CCF-4965-94CD-6CDB37BA4A90}"/>
                  </a:ext>
                </a:extLst>
              </p:cNvPr>
              <p:cNvSpPr/>
              <p:nvPr/>
            </p:nvSpPr>
            <p:spPr>
              <a:xfrm>
                <a:off x="10342213" y="1204332"/>
                <a:ext cx="741556" cy="74155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C9CBAB0-C111-4331-BD37-296DF1FF3D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29224" y="1704658"/>
                <a:ext cx="1100258" cy="48792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941E15B-FCB1-45C6-91F7-D21CA8316949}"/>
                  </a:ext>
                </a:extLst>
              </p:cNvPr>
              <p:cNvSpPr/>
              <p:nvPr/>
            </p:nvSpPr>
            <p:spPr>
              <a:xfrm>
                <a:off x="10342213" y="2687444"/>
                <a:ext cx="741556" cy="74155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570A62B-ECF0-4232-8296-E8095FDAD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7735" y="2560510"/>
                <a:ext cx="1101747" cy="49771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34FF0058-DAA8-4681-9D49-AC039B553637}"/>
                </a:ext>
              </a:extLst>
            </p:cNvPr>
            <p:cNvSpPr/>
            <p:nvPr/>
          </p:nvSpPr>
          <p:spPr>
            <a:xfrm flipH="1">
              <a:off x="10411558" y="1832775"/>
              <a:ext cx="350897" cy="1639276"/>
            </a:xfrm>
            <a:prstGeom prst="leftBrace">
              <a:avLst>
                <a:gd name="adj1" fmla="val 10416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4B0DA67-A50E-4CDA-93DF-8885961281E6}"/>
                </a:ext>
              </a:extLst>
            </p:cNvPr>
            <p:cNvSpPr txBox="1"/>
            <p:nvPr/>
          </p:nvSpPr>
          <p:spPr>
            <a:xfrm>
              <a:off x="10796464" y="2467747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LFP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0FFF91-9719-44D6-82A8-BE20EA8F777F}"/>
              </a:ext>
            </a:extLst>
          </p:cNvPr>
          <p:cNvCxnSpPr>
            <a:cxnSpLocks/>
          </p:cNvCxnSpPr>
          <p:nvPr/>
        </p:nvCxnSpPr>
        <p:spPr>
          <a:xfrm>
            <a:off x="912628" y="3928044"/>
            <a:ext cx="104411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6F4B893-543B-4815-857C-47CB11D2E594}"/>
              </a:ext>
            </a:extLst>
          </p:cNvPr>
          <p:cNvSpPr/>
          <p:nvPr/>
        </p:nvSpPr>
        <p:spPr>
          <a:xfrm>
            <a:off x="912628" y="1467294"/>
            <a:ext cx="10441172" cy="49689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85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9A29-751E-4F5C-8283-AC960882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430796-65C7-47D5-ABC8-C954FF9E0FE3}"/>
              </a:ext>
            </a:extLst>
          </p:cNvPr>
          <p:cNvCxnSpPr>
            <a:cxnSpLocks/>
          </p:cNvCxnSpPr>
          <p:nvPr/>
        </p:nvCxnSpPr>
        <p:spPr>
          <a:xfrm>
            <a:off x="912628" y="2690036"/>
            <a:ext cx="104411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9D06886-493B-4FE2-BA47-71783E2DF64E}"/>
              </a:ext>
            </a:extLst>
          </p:cNvPr>
          <p:cNvSpPr/>
          <p:nvPr/>
        </p:nvSpPr>
        <p:spPr>
          <a:xfrm>
            <a:off x="992372" y="1551497"/>
            <a:ext cx="8107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Mutual information estimation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623073-7148-494D-9EC1-CDA04638E064}"/>
              </a:ext>
            </a:extLst>
          </p:cNvPr>
          <p:cNvSpPr/>
          <p:nvPr/>
        </p:nvSpPr>
        <p:spPr>
          <a:xfrm>
            <a:off x="992372" y="4274925"/>
            <a:ext cx="9910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Numerical demo of TDMI analysis between spike train and local field potential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FC5620-FD13-4628-8816-CC6E91EB4DE8}"/>
              </a:ext>
            </a:extLst>
          </p:cNvPr>
          <p:cNvSpPr/>
          <p:nvPr/>
        </p:nvSpPr>
        <p:spPr>
          <a:xfrm>
            <a:off x="912628" y="1467294"/>
            <a:ext cx="10441172" cy="34656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69FEBF-FD57-445C-936B-139FEAF6285E}"/>
              </a:ext>
            </a:extLst>
          </p:cNvPr>
          <p:cNvSpPr/>
          <p:nvPr/>
        </p:nvSpPr>
        <p:spPr>
          <a:xfrm>
            <a:off x="992372" y="2772191"/>
            <a:ext cx="7069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TDMI implies neuronal connecting pattern in networks :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C5662B-13DD-4F4F-9F7D-9B7B880DA8BB}"/>
              </a:ext>
            </a:extLst>
          </p:cNvPr>
          <p:cNvCxnSpPr>
            <a:cxnSpLocks/>
          </p:cNvCxnSpPr>
          <p:nvPr/>
        </p:nvCxnSpPr>
        <p:spPr>
          <a:xfrm>
            <a:off x="912628" y="4192771"/>
            <a:ext cx="104411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BD64F84-D954-44C1-BD4E-D33B7B220570}"/>
              </a:ext>
            </a:extLst>
          </p:cNvPr>
          <p:cNvSpPr/>
          <p:nvPr/>
        </p:nvSpPr>
        <p:spPr>
          <a:xfrm>
            <a:off x="992372" y="3316010"/>
            <a:ext cx="100809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 connection can be inferred by the order of magnitude of maximum MI between neuronal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Inversely direct connection can be inferred if the amount of data is sufficiently large.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BBB9CB-48F2-4C4C-A04D-8B888DA680BA}"/>
              </a:ext>
            </a:extLst>
          </p:cNvPr>
          <p:cNvSpPr txBox="1"/>
          <p:nvPr/>
        </p:nvSpPr>
        <p:spPr>
          <a:xfrm>
            <a:off x="1104013" y="2093781"/>
            <a:ext cx="906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error in MI estimation is </a:t>
            </a:r>
            <a:r>
              <a:rPr lang="en-US" dirty="0">
                <a:solidFill>
                  <a:srgbClr val="FF0000"/>
                </a:solidFill>
              </a:rPr>
              <a:t>quadratically </a:t>
            </a:r>
            <a:r>
              <a:rPr lang="en-US" dirty="0"/>
              <a:t>proportional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the binning size </a:t>
            </a:r>
            <a:r>
              <a:rPr lang="en-US" i="1" dirty="0">
                <a:solidFill>
                  <a:srgbClr val="FF0000"/>
                </a:solidFill>
              </a:rPr>
              <a:t>h</a:t>
            </a:r>
            <a:r>
              <a:rPr lang="en-US" dirty="0"/>
              <a:t> in LFP’s histogram.</a:t>
            </a:r>
          </a:p>
        </p:txBody>
      </p:sp>
    </p:spTree>
    <p:extLst>
      <p:ext uri="{BB962C8B-B14F-4D97-AF65-F5344CB8AC3E}">
        <p14:creationId xmlns:p14="http://schemas.microsoft.com/office/powerpoint/2010/main" val="883190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CB35B5-2258-48AA-95B0-887D2BC68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942" y="2331814"/>
            <a:ext cx="5486411" cy="438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1FC286-2ABE-4478-9696-5C8252A16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5" y="7674"/>
            <a:ext cx="4441384" cy="33310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1BC8AA-45FE-4C53-9BF8-FF6BE70AF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5" y="3526962"/>
            <a:ext cx="4441384" cy="33310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C71D7C-B29A-466B-8B2A-07FC98FE66A5}"/>
              </a:ext>
            </a:extLst>
          </p:cNvPr>
          <p:cNvSpPr txBox="1"/>
          <p:nvPr/>
        </p:nvSpPr>
        <p:spPr>
          <a:xfrm>
            <a:off x="5021977" y="1005424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</a:t>
            </a:r>
          </a:p>
          <a:p>
            <a:r>
              <a:rPr lang="en-US" dirty="0"/>
              <a:t>case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6E8B9B2-7C78-4BC6-9A2C-8A19190A6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938369"/>
              </p:ext>
            </p:extLst>
          </p:nvPr>
        </p:nvGraphicFramePr>
        <p:xfrm>
          <a:off x="6635587" y="299938"/>
          <a:ext cx="436112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973">
                  <a:extLst>
                    <a:ext uri="{9D8B030D-6E8A-4147-A177-3AD203B41FA5}">
                      <a16:colId xmlns:a16="http://schemas.microsoft.com/office/drawing/2014/main" val="4024324742"/>
                    </a:ext>
                  </a:extLst>
                </a:gridCol>
                <a:gridCol w="1616148">
                  <a:extLst>
                    <a:ext uri="{9D8B030D-6E8A-4147-A177-3AD203B41FA5}">
                      <a16:colId xmlns:a16="http://schemas.microsoft.com/office/drawing/2014/main" val="860607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00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data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45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Recording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/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3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 size in histogram of </a:t>
                      </a:r>
                      <a:r>
                        <a:rPr lang="en-US" dirty="0" err="1"/>
                        <a:t>lfp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34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Effective 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83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Synaptic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2e-4 (0.02mV)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81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096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81C84E-C2A3-4266-A8F4-F2322A3C6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94" y="115262"/>
            <a:ext cx="4055728" cy="3244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293C5E-5BF6-45F9-8FE9-4ED81FE5B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45" y="3376759"/>
            <a:ext cx="4055728" cy="324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E5CDF4-7663-42B8-832A-424FD284D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94" y="3376759"/>
            <a:ext cx="4055728" cy="3244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56DD7E-8A86-4CA8-A0DA-1D8F88052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45" y="115261"/>
            <a:ext cx="4055728" cy="3244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C06B02-2C33-4656-B718-3681B5E9ABA2}"/>
              </a:ext>
            </a:extLst>
          </p:cNvPr>
          <p:cNvSpPr txBox="1"/>
          <p:nvPr/>
        </p:nvSpPr>
        <p:spPr>
          <a:xfrm>
            <a:off x="4520129" y="1414386"/>
            <a:ext cx="10246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Binsize</a:t>
            </a:r>
            <a:endParaRPr lang="en-US" dirty="0"/>
          </a:p>
          <a:p>
            <a:pPr algn="ctr"/>
            <a:r>
              <a:rPr lang="en-US" dirty="0"/>
              <a:t>0.1</a:t>
            </a:r>
          </a:p>
          <a:p>
            <a:pPr algn="ctr"/>
            <a:r>
              <a:rPr lang="en-US" dirty="0"/>
              <a:t>Effective</a:t>
            </a:r>
          </a:p>
          <a:p>
            <a:pPr algn="ctr"/>
            <a:r>
              <a:rPr lang="en-US" dirty="0"/>
              <a:t>#bins 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B7C4FA-1BE0-49A8-85A8-014A61CFD0DC}"/>
              </a:ext>
            </a:extLst>
          </p:cNvPr>
          <p:cNvSpPr txBox="1"/>
          <p:nvPr/>
        </p:nvSpPr>
        <p:spPr>
          <a:xfrm>
            <a:off x="10411864" y="1414386"/>
            <a:ext cx="828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Binsize</a:t>
            </a:r>
            <a:endParaRPr lang="en-US" dirty="0"/>
          </a:p>
          <a:p>
            <a:pPr algn="ctr"/>
            <a:r>
              <a:rPr lang="en-US" dirty="0"/>
              <a:t>0.08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49FD6-B25D-4ACF-B315-6EFCA73C3D49}"/>
              </a:ext>
            </a:extLst>
          </p:cNvPr>
          <p:cNvSpPr txBox="1"/>
          <p:nvPr/>
        </p:nvSpPr>
        <p:spPr>
          <a:xfrm>
            <a:off x="4618104" y="4675884"/>
            <a:ext cx="828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Binsize</a:t>
            </a:r>
            <a:endParaRPr lang="en-US" dirty="0"/>
          </a:p>
          <a:p>
            <a:pPr algn="ctr"/>
            <a:r>
              <a:rPr lang="en-US" dirty="0"/>
              <a:t>0.05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B3E9C-B005-4C5E-B763-A755DF3EB71A}"/>
              </a:ext>
            </a:extLst>
          </p:cNvPr>
          <p:cNvSpPr txBox="1"/>
          <p:nvPr/>
        </p:nvSpPr>
        <p:spPr>
          <a:xfrm>
            <a:off x="10411864" y="4532823"/>
            <a:ext cx="828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Binsize</a:t>
            </a:r>
            <a:endParaRPr lang="en-US" dirty="0"/>
          </a:p>
          <a:p>
            <a:pPr algn="ctr"/>
            <a:r>
              <a:rPr lang="en-US" dirty="0"/>
              <a:t>0.03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06675D-6BE9-4F6C-BF1D-45CB0D803292}"/>
              </a:ext>
            </a:extLst>
          </p:cNvPr>
          <p:cNvSpPr txBox="1"/>
          <p:nvPr/>
        </p:nvSpPr>
        <p:spPr>
          <a:xfrm>
            <a:off x="4533272" y="236658"/>
            <a:ext cx="1827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Synaptic Strength</a:t>
            </a:r>
          </a:p>
          <a:p>
            <a:pPr algn="ctr"/>
            <a:r>
              <a:rPr lang="en-US" dirty="0"/>
              <a:t>2e-3</a:t>
            </a:r>
          </a:p>
        </p:txBody>
      </p:sp>
    </p:spTree>
    <p:extLst>
      <p:ext uri="{BB962C8B-B14F-4D97-AF65-F5344CB8AC3E}">
        <p14:creationId xmlns:p14="http://schemas.microsoft.com/office/powerpoint/2010/main" val="2625293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81C84E-C2A3-4266-A8F4-F2322A3C6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94" y="115262"/>
            <a:ext cx="4055727" cy="3244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293C5E-5BF6-45F9-8FE9-4ED81FE5B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45" y="3376759"/>
            <a:ext cx="4055727" cy="3244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E5CDF4-7663-42B8-832A-424FD284D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94" y="3376759"/>
            <a:ext cx="4055727" cy="3244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56DD7E-8A86-4CA8-A0DA-1D8F88052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45" y="115261"/>
            <a:ext cx="4055727" cy="32445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C06B02-2C33-4656-B718-3681B5E9ABA2}"/>
              </a:ext>
            </a:extLst>
          </p:cNvPr>
          <p:cNvSpPr txBox="1"/>
          <p:nvPr/>
        </p:nvSpPr>
        <p:spPr>
          <a:xfrm>
            <a:off x="4520128" y="1414386"/>
            <a:ext cx="1024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Binsize</a:t>
            </a:r>
            <a:endParaRPr lang="en-US" dirty="0"/>
          </a:p>
          <a:p>
            <a:pPr algn="ctr"/>
            <a:r>
              <a:rPr lang="en-US" dirty="0"/>
              <a:t>0.1</a:t>
            </a:r>
          </a:p>
          <a:p>
            <a:pPr algn="ctr"/>
            <a:r>
              <a:rPr lang="en-US" dirty="0"/>
              <a:t>Effective</a:t>
            </a:r>
          </a:p>
          <a:p>
            <a:pPr algn="ctr"/>
            <a:r>
              <a:rPr lang="en-US" dirty="0"/>
              <a:t>#bins 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B7C4FA-1BE0-49A8-85A8-014A61CFD0DC}"/>
              </a:ext>
            </a:extLst>
          </p:cNvPr>
          <p:cNvSpPr txBox="1"/>
          <p:nvPr/>
        </p:nvSpPr>
        <p:spPr>
          <a:xfrm>
            <a:off x="10411864" y="1414386"/>
            <a:ext cx="828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Binsize</a:t>
            </a:r>
            <a:endParaRPr lang="en-US" dirty="0"/>
          </a:p>
          <a:p>
            <a:pPr algn="ctr"/>
            <a:r>
              <a:rPr lang="en-US" dirty="0"/>
              <a:t>0.08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49FD6-B25D-4ACF-B315-6EFCA73C3D49}"/>
              </a:ext>
            </a:extLst>
          </p:cNvPr>
          <p:cNvSpPr txBox="1"/>
          <p:nvPr/>
        </p:nvSpPr>
        <p:spPr>
          <a:xfrm>
            <a:off x="4618104" y="4675884"/>
            <a:ext cx="828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Binsize</a:t>
            </a:r>
            <a:endParaRPr lang="en-US" dirty="0"/>
          </a:p>
          <a:p>
            <a:pPr algn="ctr"/>
            <a:r>
              <a:rPr lang="en-US" dirty="0"/>
              <a:t>0.05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B3E9C-B005-4C5E-B763-A755DF3EB71A}"/>
              </a:ext>
            </a:extLst>
          </p:cNvPr>
          <p:cNvSpPr txBox="1"/>
          <p:nvPr/>
        </p:nvSpPr>
        <p:spPr>
          <a:xfrm>
            <a:off x="10411864" y="4532823"/>
            <a:ext cx="828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Binsize</a:t>
            </a:r>
            <a:endParaRPr lang="en-US" dirty="0"/>
          </a:p>
          <a:p>
            <a:pPr algn="ctr"/>
            <a:r>
              <a:rPr lang="en-US" dirty="0"/>
              <a:t>0.03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845A40-0EA6-410B-A6D8-CD0ACCDB23C8}"/>
              </a:ext>
            </a:extLst>
          </p:cNvPr>
          <p:cNvSpPr txBox="1"/>
          <p:nvPr/>
        </p:nvSpPr>
        <p:spPr>
          <a:xfrm>
            <a:off x="4533272" y="236658"/>
            <a:ext cx="1827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Synaptic Strength</a:t>
            </a:r>
          </a:p>
          <a:p>
            <a:pPr algn="ctr"/>
            <a:r>
              <a:rPr lang="en-US" dirty="0"/>
              <a:t>2e-4</a:t>
            </a:r>
          </a:p>
        </p:txBody>
      </p:sp>
    </p:spTree>
    <p:extLst>
      <p:ext uri="{BB962C8B-B14F-4D97-AF65-F5344CB8AC3E}">
        <p14:creationId xmlns:p14="http://schemas.microsoft.com/office/powerpoint/2010/main" val="252597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9A29-751E-4F5C-8283-AC960882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430796-65C7-47D5-ABC8-C954FF9E0FE3}"/>
              </a:ext>
            </a:extLst>
          </p:cNvPr>
          <p:cNvCxnSpPr>
            <a:cxnSpLocks/>
          </p:cNvCxnSpPr>
          <p:nvPr/>
        </p:nvCxnSpPr>
        <p:spPr>
          <a:xfrm>
            <a:off x="912628" y="2908313"/>
            <a:ext cx="104411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9D06886-493B-4FE2-BA47-71783E2DF64E}"/>
              </a:ext>
            </a:extLst>
          </p:cNvPr>
          <p:cNvSpPr/>
          <p:nvPr/>
        </p:nvSpPr>
        <p:spPr>
          <a:xfrm>
            <a:off x="992372" y="1769774"/>
            <a:ext cx="8107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Mutual information estimation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623073-7148-494D-9EC1-CDA04638E064}"/>
              </a:ext>
            </a:extLst>
          </p:cNvPr>
          <p:cNvSpPr/>
          <p:nvPr/>
        </p:nvSpPr>
        <p:spPr>
          <a:xfrm>
            <a:off x="992372" y="4493202"/>
            <a:ext cx="9910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Numerical demo of TDMI analysis between spike train and local field potential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FC5620-FD13-4628-8816-CC6E91EB4DE8}"/>
              </a:ext>
            </a:extLst>
          </p:cNvPr>
          <p:cNvSpPr/>
          <p:nvPr/>
        </p:nvSpPr>
        <p:spPr>
          <a:xfrm>
            <a:off x="912628" y="1685570"/>
            <a:ext cx="10441172" cy="37532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69FEBF-FD57-445C-936B-139FEAF6285E}"/>
              </a:ext>
            </a:extLst>
          </p:cNvPr>
          <p:cNvSpPr/>
          <p:nvPr/>
        </p:nvSpPr>
        <p:spPr>
          <a:xfrm>
            <a:off x="992372" y="2990468"/>
            <a:ext cx="7069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TDMI implies neuronal connecting pattern in networks :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C5662B-13DD-4F4F-9F7D-9B7B880DA8BB}"/>
              </a:ext>
            </a:extLst>
          </p:cNvPr>
          <p:cNvCxnSpPr>
            <a:cxnSpLocks/>
          </p:cNvCxnSpPr>
          <p:nvPr/>
        </p:nvCxnSpPr>
        <p:spPr>
          <a:xfrm>
            <a:off x="912628" y="4411048"/>
            <a:ext cx="104411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BD64F84-D954-44C1-BD4E-D33B7B220570}"/>
              </a:ext>
            </a:extLst>
          </p:cNvPr>
          <p:cNvSpPr/>
          <p:nvPr/>
        </p:nvSpPr>
        <p:spPr>
          <a:xfrm>
            <a:off x="992372" y="3534287"/>
            <a:ext cx="77102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difference of magnitude of TDMI signal between different neuronal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Fake signal in in-directed connected neural pairs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BBB9CB-48F2-4C4C-A04D-8B888DA680BA}"/>
              </a:ext>
            </a:extLst>
          </p:cNvPr>
          <p:cNvSpPr txBox="1"/>
          <p:nvPr/>
        </p:nvSpPr>
        <p:spPr>
          <a:xfrm>
            <a:off x="1104013" y="2312058"/>
            <a:ext cx="7539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Deviation of numerically calculated MI value away from true (theoretical) value</a:t>
            </a:r>
          </a:p>
        </p:txBody>
      </p:sp>
    </p:spTree>
    <p:extLst>
      <p:ext uri="{BB962C8B-B14F-4D97-AF65-F5344CB8AC3E}">
        <p14:creationId xmlns:p14="http://schemas.microsoft.com/office/powerpoint/2010/main" val="109256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50E9-2977-4C49-8EBA-921D0C4D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 Estimation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8BEDBA9-2B9E-465C-B1F4-BD3721C3FE8E}"/>
              </a:ext>
            </a:extLst>
          </p:cNvPr>
          <p:cNvGrpSpPr/>
          <p:nvPr/>
        </p:nvGrpSpPr>
        <p:grpSpPr>
          <a:xfrm>
            <a:off x="761741" y="1680167"/>
            <a:ext cx="10532711" cy="982320"/>
            <a:chOff x="1044575" y="1868118"/>
            <a:chExt cx="10532711" cy="9823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B9B8FE3-C208-4BF9-BAB6-AA3D9653E9EC}"/>
                </a:ext>
              </a:extLst>
            </p:cNvPr>
            <p:cNvGrpSpPr/>
            <p:nvPr/>
          </p:nvGrpSpPr>
          <p:grpSpPr>
            <a:xfrm>
              <a:off x="1044575" y="1868118"/>
              <a:ext cx="10532711" cy="982320"/>
              <a:chOff x="1044575" y="1868118"/>
              <a:chExt cx="10532711" cy="9823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0E7D5C4B-2BE8-4E86-8F82-5C857F3360F2}"/>
                      </a:ext>
                    </a:extLst>
                  </p:cNvPr>
                  <p:cNvSpPr/>
                  <p:nvPr/>
                </p:nvSpPr>
                <p:spPr>
                  <a:xfrm>
                    <a:off x="6936785" y="1959104"/>
                    <a:ext cx="4640501" cy="87389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𝑒𝑠𝑡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  <m:sup/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f>
                                    <m:f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nary>
                            </m:e>
                          </m:nary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0E7D5C4B-2BE8-4E86-8F82-5C857F3360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6785" y="1959104"/>
                    <a:ext cx="4640501" cy="87389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1AEF189C-AD3D-499E-A80D-EC20D6A74310}"/>
                      </a:ext>
                    </a:extLst>
                  </p:cNvPr>
                  <p:cNvSpPr/>
                  <p:nvPr/>
                </p:nvSpPr>
                <p:spPr>
                  <a:xfrm>
                    <a:off x="1044575" y="1868118"/>
                    <a:ext cx="4409605" cy="9823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∬"/>
                              <m:limLoc m:val="undOvr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𝑑𝑥𝑑𝑦</m:t>
                              </m:r>
                            </m:e>
                          </m:nary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1AEF189C-AD3D-499E-A80D-EC20D6A743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575" y="1868118"/>
                    <a:ext cx="4409605" cy="9823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Arrow: Left-Right 6">
              <a:extLst>
                <a:ext uri="{FF2B5EF4-FFF2-40B4-BE49-F238E27FC236}">
                  <a16:creationId xmlns:a16="http://schemas.microsoft.com/office/drawing/2014/main" id="{AAE2B7D6-16BB-4B2D-B5FC-96A378184555}"/>
                </a:ext>
              </a:extLst>
            </p:cNvPr>
            <p:cNvSpPr/>
            <p:nvPr/>
          </p:nvSpPr>
          <p:spPr>
            <a:xfrm>
              <a:off x="5594743" y="2215737"/>
              <a:ext cx="1201479" cy="287079"/>
            </a:xfrm>
            <a:prstGeom prst="left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CA3648-173A-498B-8C45-7CFDA3E016A6}"/>
                  </a:ext>
                </a:extLst>
              </p:cNvPr>
              <p:cNvSpPr/>
              <p:nvPr/>
            </p:nvSpPr>
            <p:spPr>
              <a:xfrm>
                <a:off x="363020" y="3288732"/>
                <a:ext cx="5962530" cy="1022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∬"/>
                                  <m:limLoc m:val="undOvr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4"/>
                                        </m:r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4"/>
                                        </m:r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4"/>
                                        </m:r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4"/>
                                        </m:r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f>
                                    <m:f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den>
                                  </m:f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𝑑𝑥𝑑𝑦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CA3648-173A-498B-8C45-7CFDA3E01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20" y="3288732"/>
                <a:ext cx="5962530" cy="1022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4EC18E5-02D2-4D99-BFF8-9C31C2D8115D}"/>
                  </a:ext>
                </a:extLst>
              </p:cNvPr>
              <p:cNvSpPr/>
              <p:nvPr/>
            </p:nvSpPr>
            <p:spPr>
              <a:xfrm>
                <a:off x="6717256" y="3357821"/>
                <a:ext cx="5232715" cy="88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4EC18E5-02D2-4D99-BFF8-9C31C2D81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256" y="3357821"/>
                <a:ext cx="5232715" cy="8838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B640D97F-EC6A-4567-AD05-76E13CE5CD65}"/>
              </a:ext>
            </a:extLst>
          </p:cNvPr>
          <p:cNvSpPr/>
          <p:nvPr/>
        </p:nvSpPr>
        <p:spPr>
          <a:xfrm>
            <a:off x="6227762" y="3721523"/>
            <a:ext cx="524623" cy="19138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0EA3920-1A0B-410A-A75C-7C9179DEC446}"/>
              </a:ext>
            </a:extLst>
          </p:cNvPr>
          <p:cNvSpPr/>
          <p:nvPr/>
        </p:nvSpPr>
        <p:spPr>
          <a:xfrm rot="5400000">
            <a:off x="2704231" y="2895837"/>
            <a:ext cx="524623" cy="26116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F7BCB9B-39A9-4336-B097-D8B38B18A7C9}"/>
              </a:ext>
            </a:extLst>
          </p:cNvPr>
          <p:cNvSpPr/>
          <p:nvPr/>
        </p:nvSpPr>
        <p:spPr>
          <a:xfrm rot="16200000" flipV="1">
            <a:off x="8711889" y="2895837"/>
            <a:ext cx="524623" cy="26116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390BDC-FF46-484C-8E0F-3F292F1B8D89}"/>
              </a:ext>
            </a:extLst>
          </p:cNvPr>
          <p:cNvSpPr txBox="1"/>
          <p:nvPr/>
        </p:nvSpPr>
        <p:spPr>
          <a:xfrm>
            <a:off x="9276463" y="2919400"/>
            <a:ext cx="157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Approximation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B472AFC-BB75-4E7E-943C-FF01E86A3462}"/>
              </a:ext>
            </a:extLst>
          </p:cNvPr>
          <p:cNvGrpSpPr/>
          <p:nvPr/>
        </p:nvGrpSpPr>
        <p:grpSpPr>
          <a:xfrm>
            <a:off x="685541" y="5734995"/>
            <a:ext cx="11380615" cy="975075"/>
            <a:chOff x="685541" y="5734995"/>
            <a:chExt cx="11380615" cy="9750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806817-72B4-486B-B267-0093F0691F68}"/>
                </a:ext>
              </a:extLst>
            </p:cNvPr>
            <p:cNvSpPr txBox="1"/>
            <p:nvPr/>
          </p:nvSpPr>
          <p:spPr>
            <a:xfrm>
              <a:off x="685541" y="6025294"/>
              <a:ext cx="1991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spike-LFP case: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32DE2F4-B529-48AD-A9C6-B597B82F646C}"/>
                    </a:ext>
                  </a:extLst>
                </p:cNvPr>
                <p:cNvSpPr/>
                <p:nvPr/>
              </p:nvSpPr>
              <p:spPr>
                <a:xfrm>
                  <a:off x="2597988" y="5734995"/>
                  <a:ext cx="9468168" cy="9750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{0,1}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"/>
                                            <m:endChr m:val="|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𝑥𝑦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  <m:f>
                                      <m:f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</m:e>
                            </m:nary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{0,1}</m:t>
                                </m:r>
                              </m:sup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"/>
                                            <m:endChr m:val="|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𝑥𝑦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𝑑𝑦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32DE2F4-B529-48AD-A9C6-B597B82F64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7988" y="5734995"/>
                  <a:ext cx="9468168" cy="9750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86D2D3-E4D8-40D7-B474-F57C20810F79}"/>
                </a:ext>
              </a:extLst>
            </p:cNvPr>
            <p:cNvSpPr/>
            <p:nvPr/>
          </p:nvSpPr>
          <p:spPr>
            <a:xfrm>
              <a:off x="3228055" y="6010853"/>
              <a:ext cx="285750" cy="3982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95EC035-6BB3-4F71-98C4-5A1F6C58F085}"/>
              </a:ext>
            </a:extLst>
          </p:cNvPr>
          <p:cNvGrpSpPr/>
          <p:nvPr/>
        </p:nvGrpSpPr>
        <p:grpSpPr>
          <a:xfrm>
            <a:off x="685541" y="4753033"/>
            <a:ext cx="8361200" cy="830035"/>
            <a:chOff x="685541" y="4753033"/>
            <a:chExt cx="8361200" cy="83003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15CA74-7CC7-4F93-BD98-A79176B02AC8}"/>
                </a:ext>
              </a:extLst>
            </p:cNvPr>
            <p:cNvSpPr txBox="1"/>
            <p:nvPr/>
          </p:nvSpPr>
          <p:spPr>
            <a:xfrm>
              <a:off x="685541" y="4959707"/>
              <a:ext cx="1912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Gaussian case: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8DF931F-625B-4A72-B6B4-1D5F3332B297}"/>
                    </a:ext>
                  </a:extLst>
                </p:cNvPr>
                <p:cNvSpPr/>
                <p:nvPr/>
              </p:nvSpPr>
              <p:spPr>
                <a:xfrm>
                  <a:off x="2677112" y="4753033"/>
                  <a:ext cx="6369629" cy="8300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𝑒𝑠𝑡</m:t>
                            </m:r>
                          </m:sub>
                        </m:s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𝑑𝑦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8DF931F-625B-4A72-B6B4-1D5F3332B2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112" y="4753033"/>
                  <a:ext cx="6369629" cy="83003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50920DA-25B2-46D5-8403-2962CA9D2713}"/>
                </a:ext>
              </a:extLst>
            </p:cNvPr>
            <p:cNvSpPr/>
            <p:nvPr/>
          </p:nvSpPr>
          <p:spPr>
            <a:xfrm>
              <a:off x="4660900" y="4909179"/>
              <a:ext cx="285750" cy="3982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559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3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50E9-2977-4C49-8EBA-921D0C4D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 Estimation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D73F7B-E842-4B03-A9B9-065340CEA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514" y="1690687"/>
            <a:ext cx="5852172" cy="43891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21A1B4-82E2-4DF8-9BF5-47DA3D1C7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42" y="1690688"/>
            <a:ext cx="5852172" cy="438912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97644C8-9E60-4FCB-93B7-6D3466BD609C}"/>
              </a:ext>
            </a:extLst>
          </p:cNvPr>
          <p:cNvSpPr txBox="1"/>
          <p:nvPr/>
        </p:nvSpPr>
        <p:spPr>
          <a:xfrm>
            <a:off x="2520230" y="6094659"/>
            <a:ext cx="14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Gaussian case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331E89-50DF-4D2F-B7F7-5677FEDAAF3C}"/>
              </a:ext>
            </a:extLst>
          </p:cNvPr>
          <p:cNvSpPr txBox="1"/>
          <p:nvPr/>
        </p:nvSpPr>
        <p:spPr>
          <a:xfrm>
            <a:off x="8351274" y="6097525"/>
            <a:ext cx="153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Spike-LFP case</a:t>
            </a:r>
          </a:p>
        </p:txBody>
      </p:sp>
    </p:spTree>
    <p:extLst>
      <p:ext uri="{BB962C8B-B14F-4D97-AF65-F5344CB8AC3E}">
        <p14:creationId xmlns:p14="http://schemas.microsoft.com/office/powerpoint/2010/main" val="118827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6A3590-09A6-472C-9AA0-8D94D98C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029"/>
            <a:ext cx="10515600" cy="1075906"/>
          </a:xfrm>
        </p:spPr>
        <p:txBody>
          <a:bodyPr>
            <a:normAutofit/>
          </a:bodyPr>
          <a:lstStyle/>
          <a:p>
            <a:r>
              <a:rPr lang="en-US" sz="3600" dirty="0"/>
              <a:t>TDMI implies neuronal connecting pattern in networks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980715-922D-4E8E-B173-3BA14F56C919}"/>
              </a:ext>
            </a:extLst>
          </p:cNvPr>
          <p:cNvGrpSpPr/>
          <p:nvPr/>
        </p:nvGrpSpPr>
        <p:grpSpPr>
          <a:xfrm>
            <a:off x="6688538" y="4541369"/>
            <a:ext cx="5238016" cy="1718881"/>
            <a:chOff x="5626834" y="1378567"/>
            <a:chExt cx="5238016" cy="17188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AFF92A-2591-4C86-B69A-A5E736463B3D}"/>
                </a:ext>
              </a:extLst>
            </p:cNvPr>
            <p:cNvSpPr/>
            <p:nvPr/>
          </p:nvSpPr>
          <p:spPr>
            <a:xfrm>
              <a:off x="5626834" y="1378567"/>
              <a:ext cx="5238016" cy="17188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FA60EAA-72E2-46E7-9D0C-0BBAD035CE5E}"/>
                </a:ext>
              </a:extLst>
            </p:cNvPr>
            <p:cNvGrpSpPr/>
            <p:nvPr/>
          </p:nvGrpSpPr>
          <p:grpSpPr>
            <a:xfrm>
              <a:off x="5926121" y="1830765"/>
              <a:ext cx="3708085" cy="501356"/>
              <a:chOff x="1212459" y="4073709"/>
              <a:chExt cx="3708085" cy="5013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4F544E3B-21AA-4BFB-91F9-C7079DB644CF}"/>
                      </a:ext>
                    </a:extLst>
                  </p:cNvPr>
                  <p:cNvSpPr txBox="1"/>
                  <p:nvPr/>
                </p:nvSpPr>
                <p:spPr>
                  <a:xfrm>
                    <a:off x="1212459" y="4073709"/>
                    <a:ext cx="2803075" cy="5013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f>
                            <m:f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num>
                            <m:den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400" b="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4F544E3B-21AA-4BFB-91F9-C7079DB644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2459" y="4073709"/>
                    <a:ext cx="2803075" cy="50135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4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2003DA7-6660-401F-B7BB-4E63D281CE31}"/>
                      </a:ext>
                    </a:extLst>
                  </p:cNvPr>
                  <p:cNvSpPr txBox="1"/>
                  <p:nvPr/>
                </p:nvSpPr>
                <p:spPr>
                  <a:xfrm>
                    <a:off x="4180021" y="4244332"/>
                    <a:ext cx="740523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2003DA7-6660-401F-B7BB-4E63D281CE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0021" y="4244332"/>
                    <a:ext cx="740523" cy="2154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377" b="-3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314FA00-2535-48AF-89FE-3C2FC58EE840}"/>
                    </a:ext>
                  </a:extLst>
                </p:cNvPr>
                <p:cNvSpPr txBox="1"/>
                <p:nvPr/>
              </p:nvSpPr>
              <p:spPr>
                <a:xfrm>
                  <a:off x="5676181" y="2403783"/>
                  <a:ext cx="2763375" cy="5725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314FA00-2535-48AF-89FE-3C2FC58EE8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181" y="2403783"/>
                  <a:ext cx="2763375" cy="572593"/>
                </a:xfrm>
                <a:prstGeom prst="rect">
                  <a:avLst/>
                </a:prstGeom>
                <a:blipFill>
                  <a:blip r:embed="rId5"/>
                  <a:stretch>
                    <a:fillRect t="-131915" b="-1787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2F22B3-E5E4-4DA9-83C4-37782714DBB2}"/>
                </a:ext>
              </a:extLst>
            </p:cNvPr>
            <p:cNvSpPr txBox="1"/>
            <p:nvPr/>
          </p:nvSpPr>
          <p:spPr>
            <a:xfrm>
              <a:off x="5676181" y="1453962"/>
              <a:ext cx="3980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Conductance-based Integrate-and-fire model: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2262EB-DD46-4C17-80D8-815DBE431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2722" y="1925003"/>
              <a:ext cx="1066568" cy="95756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182B3D-4F5E-4C95-BFE6-D7AAC00A7D35}"/>
              </a:ext>
            </a:extLst>
          </p:cNvPr>
          <p:cNvGrpSpPr/>
          <p:nvPr/>
        </p:nvGrpSpPr>
        <p:grpSpPr>
          <a:xfrm>
            <a:off x="1157138" y="2423696"/>
            <a:ext cx="2873198" cy="747254"/>
            <a:chOff x="1721484" y="3423302"/>
            <a:chExt cx="2873198" cy="74725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A9D4BD8-1066-4720-9324-B73A44390AF5}"/>
                </a:ext>
              </a:extLst>
            </p:cNvPr>
            <p:cNvSpPr/>
            <p:nvPr/>
          </p:nvSpPr>
          <p:spPr>
            <a:xfrm>
              <a:off x="1721484" y="3423302"/>
              <a:ext cx="741556" cy="7415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16405E6-0D6B-4EA3-AB50-BD02AE7E6B91}"/>
                </a:ext>
              </a:extLst>
            </p:cNvPr>
            <p:cNvSpPr/>
            <p:nvPr/>
          </p:nvSpPr>
          <p:spPr>
            <a:xfrm>
              <a:off x="3853126" y="3429000"/>
              <a:ext cx="741556" cy="7415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5A26EE2-0BB9-458C-905B-5076F9D41E8D}"/>
                </a:ext>
              </a:extLst>
            </p:cNvPr>
            <p:cNvCxnSpPr/>
            <p:nvPr/>
          </p:nvCxnSpPr>
          <p:spPr>
            <a:xfrm>
              <a:off x="2640137" y="3799778"/>
              <a:ext cx="10800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F087B85-D521-4409-B46F-051878C66A8A}"/>
              </a:ext>
            </a:extLst>
          </p:cNvPr>
          <p:cNvGrpSpPr/>
          <p:nvPr/>
        </p:nvGrpSpPr>
        <p:grpSpPr>
          <a:xfrm>
            <a:off x="1039248" y="4661020"/>
            <a:ext cx="4938862" cy="741556"/>
            <a:chOff x="1456182" y="4531352"/>
            <a:chExt cx="4938862" cy="74155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0041CC4-BC16-46D8-A74E-025A134A1347}"/>
                </a:ext>
              </a:extLst>
            </p:cNvPr>
            <p:cNvSpPr/>
            <p:nvPr/>
          </p:nvSpPr>
          <p:spPr>
            <a:xfrm>
              <a:off x="1456182" y="4531352"/>
              <a:ext cx="741556" cy="7415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C1C477E-72CC-4A16-B7AE-ECD10C4E85BF}"/>
                </a:ext>
              </a:extLst>
            </p:cNvPr>
            <p:cNvSpPr/>
            <p:nvPr/>
          </p:nvSpPr>
          <p:spPr>
            <a:xfrm>
              <a:off x="2295643" y="4531352"/>
              <a:ext cx="741556" cy="7415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EBE132-774C-45D8-89BD-65D13A9F43AA}"/>
                </a:ext>
              </a:extLst>
            </p:cNvPr>
            <p:cNvSpPr/>
            <p:nvPr/>
          </p:nvSpPr>
          <p:spPr>
            <a:xfrm>
              <a:off x="3135104" y="4531352"/>
              <a:ext cx="741556" cy="7415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0C3FC4F-3F96-4A96-96DE-4AD38F238941}"/>
                </a:ext>
              </a:extLst>
            </p:cNvPr>
            <p:cNvSpPr/>
            <p:nvPr/>
          </p:nvSpPr>
          <p:spPr>
            <a:xfrm>
              <a:off x="3974565" y="4531352"/>
              <a:ext cx="741556" cy="7415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56BB712-44A7-4B58-8276-EE2E6AFD8E75}"/>
                </a:ext>
              </a:extLst>
            </p:cNvPr>
            <p:cNvSpPr/>
            <p:nvPr/>
          </p:nvSpPr>
          <p:spPr>
            <a:xfrm>
              <a:off x="5653488" y="4531352"/>
              <a:ext cx="741556" cy="7415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50CCAF7-120B-4216-AEFF-BC752C5E7047}"/>
                </a:ext>
              </a:extLst>
            </p:cNvPr>
            <p:cNvSpPr/>
            <p:nvPr/>
          </p:nvSpPr>
          <p:spPr>
            <a:xfrm>
              <a:off x="4887571" y="4840840"/>
              <a:ext cx="122579" cy="1225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DEB1137-B2B5-4BC9-8363-7E78C4769DB8}"/>
                </a:ext>
              </a:extLst>
            </p:cNvPr>
            <p:cNvSpPr/>
            <p:nvPr/>
          </p:nvSpPr>
          <p:spPr>
            <a:xfrm>
              <a:off x="5117150" y="4840840"/>
              <a:ext cx="122579" cy="1225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24E2A8E-3C14-491E-A29C-185EA43C516B}"/>
                </a:ext>
              </a:extLst>
            </p:cNvPr>
            <p:cNvSpPr/>
            <p:nvPr/>
          </p:nvSpPr>
          <p:spPr>
            <a:xfrm>
              <a:off x="5346730" y="4840840"/>
              <a:ext cx="122579" cy="1225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8AC2604-D3FD-4743-8320-BC488A7257CE}"/>
              </a:ext>
            </a:extLst>
          </p:cNvPr>
          <p:cNvSpPr txBox="1"/>
          <p:nvPr/>
        </p:nvSpPr>
        <p:spPr>
          <a:xfrm>
            <a:off x="1157138" y="1815017"/>
            <a:ext cx="235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Previously: two neuron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011F60-BE2A-4197-AC5D-2B3D4CBFE480}"/>
              </a:ext>
            </a:extLst>
          </p:cNvPr>
          <p:cNvSpPr txBox="1"/>
          <p:nvPr/>
        </p:nvSpPr>
        <p:spPr>
          <a:xfrm>
            <a:off x="1210328" y="4085334"/>
            <a:ext cx="304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Now: 100 neuron in a network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24BFB75-2186-4010-9915-D4D19E68965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" r="962"/>
          <a:stretch/>
        </p:blipFill>
        <p:spPr>
          <a:xfrm>
            <a:off x="4593216" y="1346046"/>
            <a:ext cx="7541634" cy="2812884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984BA271-D351-4091-B45F-97DC8F0AA752}"/>
              </a:ext>
            </a:extLst>
          </p:cNvPr>
          <p:cNvSpPr/>
          <p:nvPr/>
        </p:nvSpPr>
        <p:spPr>
          <a:xfrm rot="16200000">
            <a:off x="3324014" y="3168323"/>
            <a:ext cx="369329" cy="4938862"/>
          </a:xfrm>
          <a:prstGeom prst="leftBrace">
            <a:avLst>
              <a:gd name="adj1" fmla="val 22598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733D3-36FE-46FE-83F6-E79584B76048}"/>
              </a:ext>
            </a:extLst>
          </p:cNvPr>
          <p:cNvSpPr txBox="1"/>
          <p:nvPr/>
        </p:nvSpPr>
        <p:spPr>
          <a:xfrm>
            <a:off x="1714793" y="5849592"/>
            <a:ext cx="35877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Network consisting 100 I&amp;F neurons</a:t>
            </a:r>
          </a:p>
        </p:txBody>
      </p:sp>
    </p:spTree>
    <p:extLst>
      <p:ext uri="{BB962C8B-B14F-4D97-AF65-F5344CB8AC3E}">
        <p14:creationId xmlns:p14="http://schemas.microsoft.com/office/powerpoint/2010/main" val="317662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DE2C-8317-41B3-84FF-61FB605F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Setups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98C43-4463-43DD-A98B-ED6EA38755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1" t="8251" r="16055"/>
          <a:stretch/>
        </p:blipFill>
        <p:spPr>
          <a:xfrm>
            <a:off x="7313278" y="1967023"/>
            <a:ext cx="3771163" cy="3675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9EDDA0-0670-4FCE-A2A7-25E4E576ED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636477"/>
                <a:ext cx="6246479" cy="4351338"/>
              </a:xfrm>
            </p:spPr>
            <p:txBody>
              <a:bodyPr/>
              <a:lstStyle/>
              <a:p>
                <a:r>
                  <a:rPr lang="en-US" dirty="0"/>
                  <a:t>100 excitatory neurons</a:t>
                </a:r>
              </a:p>
              <a:p>
                <a:r>
                  <a:rPr lang="en-US" dirty="0"/>
                  <a:t>Connectivity probability(p):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Randomly</a:t>
                </a:r>
                <a:r>
                  <a:rPr lang="en-US" dirty="0"/>
                  <a:t> connected by </a:t>
                </a:r>
                <a:r>
                  <a:rPr lang="en-US" dirty="0">
                    <a:solidFill>
                      <a:srgbClr val="FF0000"/>
                    </a:solidFill>
                  </a:rPr>
                  <a:t>20%</a:t>
                </a:r>
              </a:p>
              <a:p>
                <a:r>
                  <a:rPr lang="en-US" dirty="0"/>
                  <a:t>Homogeneous Poisson input rate(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): 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1.3 kHz</a:t>
                </a:r>
              </a:p>
              <a:p>
                <a:r>
                  <a:rPr lang="en-US" dirty="0"/>
                  <a:t>Poisson strength(</a:t>
                </a:r>
                <a:r>
                  <a:rPr lang="en-US" i="1" dirty="0"/>
                  <a:t>f</a:t>
                </a:r>
                <a:r>
                  <a:rPr lang="en-US" dirty="0"/>
                  <a:t>)</a:t>
                </a:r>
                <a:r>
                  <a:rPr lang="en-US" i="1" dirty="0"/>
                  <a:t>:</a:t>
                </a:r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5e-3</a:t>
                </a:r>
                <a:r>
                  <a:rPr lang="en-US" dirty="0"/>
                  <a:t> (Roughly </a:t>
                </a:r>
                <a:r>
                  <a:rPr lang="en-US" dirty="0">
                    <a:solidFill>
                      <a:srgbClr val="FF0000"/>
                    </a:solidFill>
                  </a:rPr>
                  <a:t>0.5mV</a:t>
                </a:r>
                <a:r>
                  <a:rPr lang="en-US" dirty="0"/>
                  <a:t> EPSP for 15mV subthreshold range of voltage)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9EDDA0-0670-4FCE-A2A7-25E4E576ED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636477"/>
                <a:ext cx="6246479" cy="4351338"/>
              </a:xfrm>
              <a:blipFill>
                <a:blip r:embed="rId3"/>
                <a:stretch>
                  <a:fillRect l="-175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418FE98-66CC-4800-8280-C8BE0ADB2899}"/>
              </a:ext>
            </a:extLst>
          </p:cNvPr>
          <p:cNvSpPr txBox="1"/>
          <p:nvPr/>
        </p:nvSpPr>
        <p:spPr>
          <a:xfrm>
            <a:off x="1200451" y="5327843"/>
            <a:ext cx="4099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Refractory period = 2ms</a:t>
            </a:r>
          </a:p>
          <a:p>
            <a:r>
              <a:rPr lang="en-US" dirty="0"/>
              <a:t>Time constant of g = 2ms</a:t>
            </a:r>
          </a:p>
          <a:p>
            <a:r>
              <a:rPr lang="en-US" dirty="0"/>
              <a:t>Time delay of synaptic interactions = 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EBD644-46EF-414D-9392-53A24ECE558F}"/>
              </a:ext>
            </a:extLst>
          </p:cNvPr>
          <p:cNvSpPr/>
          <p:nvPr/>
        </p:nvSpPr>
        <p:spPr>
          <a:xfrm>
            <a:off x="912628" y="1467293"/>
            <a:ext cx="10441172" cy="48803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4E7E0A-73AE-4937-9093-F82511679DBA}"/>
              </a:ext>
            </a:extLst>
          </p:cNvPr>
          <p:cNvCxnSpPr>
            <a:cxnSpLocks/>
          </p:cNvCxnSpPr>
          <p:nvPr/>
        </p:nvCxnSpPr>
        <p:spPr>
          <a:xfrm>
            <a:off x="6983818" y="1467293"/>
            <a:ext cx="0" cy="4880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8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10C0C8A-3AC5-4A47-BCA1-67B5012C4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8"/>
          <a:stretch/>
        </p:blipFill>
        <p:spPr>
          <a:xfrm>
            <a:off x="8475440" y="1117944"/>
            <a:ext cx="3611646" cy="269999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7C46BD7-B05B-4FC9-96B5-2ACD6702DD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8"/>
          <a:stretch/>
        </p:blipFill>
        <p:spPr>
          <a:xfrm>
            <a:off x="8475440" y="3817943"/>
            <a:ext cx="3611646" cy="27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4F74A0-F63C-425B-8291-163AF8050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8"/>
          <a:stretch/>
        </p:blipFill>
        <p:spPr>
          <a:xfrm>
            <a:off x="5430939" y="1117944"/>
            <a:ext cx="3611646" cy="26999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E6FD75-75C2-4C6E-AB8D-9126E575E9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7" y="1854453"/>
            <a:ext cx="5486411" cy="43891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F6BFBA-2200-497B-9FF7-A26981ACED77}"/>
              </a:ext>
            </a:extLst>
          </p:cNvPr>
          <p:cNvSpPr txBox="1"/>
          <p:nvPr/>
        </p:nvSpPr>
        <p:spPr>
          <a:xfrm>
            <a:off x="2634429" y="1522001"/>
            <a:ext cx="140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case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CD8308-42BE-4373-8604-CA332224091B}"/>
              </a:ext>
            </a:extLst>
          </p:cNvPr>
          <p:cNvSpPr txBox="1">
            <a:spLocks/>
          </p:cNvSpPr>
          <p:nvPr/>
        </p:nvSpPr>
        <p:spPr>
          <a:xfrm>
            <a:off x="838201" y="365126"/>
            <a:ext cx="10681740" cy="7489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Maximum TDMI for neuronal pairs in network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0E07242-F9DF-4AD1-95E5-CF57A50D9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99088"/>
              </p:ext>
            </p:extLst>
          </p:nvPr>
        </p:nvGraphicFramePr>
        <p:xfrm>
          <a:off x="595138" y="7020837"/>
          <a:ext cx="106774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269">
                  <a:extLst>
                    <a:ext uri="{9D8B030D-6E8A-4147-A177-3AD203B41FA5}">
                      <a16:colId xmlns:a16="http://schemas.microsoft.com/office/drawing/2014/main" val="392898197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77039503"/>
                    </a:ext>
                  </a:extLst>
                </a:gridCol>
                <a:gridCol w="2271009">
                  <a:extLst>
                    <a:ext uri="{9D8B030D-6E8A-4147-A177-3AD203B41FA5}">
                      <a16:colId xmlns:a16="http://schemas.microsoft.com/office/drawing/2014/main" val="2893667062"/>
                    </a:ext>
                  </a:extLst>
                </a:gridCol>
                <a:gridCol w="5658786">
                  <a:extLst>
                    <a:ext uri="{9D8B030D-6E8A-4147-A177-3AD203B41FA5}">
                      <a16:colId xmlns:a16="http://schemas.microsoft.com/office/drawing/2014/main" val="3524495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 = 2e-3(0.2mV)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 = 1e7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Recording rate = 2/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ms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Binning size of LFP = 0.03 (roughly 6-7 effective bins)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92646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D9ADFDFD-DB55-49B3-A542-367B049B1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54902"/>
              </p:ext>
            </p:extLst>
          </p:nvPr>
        </p:nvGraphicFramePr>
        <p:xfrm>
          <a:off x="5933870" y="4049017"/>
          <a:ext cx="30310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411">
                  <a:extLst>
                    <a:ext uri="{9D8B030D-6E8A-4147-A177-3AD203B41FA5}">
                      <a16:colId xmlns:a16="http://schemas.microsoft.com/office/drawing/2014/main" val="4024324742"/>
                    </a:ext>
                  </a:extLst>
                </a:gridCol>
                <a:gridCol w="1494597">
                  <a:extLst>
                    <a:ext uri="{9D8B030D-6E8A-4147-A177-3AD203B41FA5}">
                      <a16:colId xmlns:a16="http://schemas.microsoft.com/office/drawing/2014/main" val="860607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00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45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Recording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/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3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Binsize</a:t>
                      </a:r>
                      <a:r>
                        <a:rPr lang="en-US" dirty="0"/>
                        <a:t> of LFP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34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Effective 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83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2e-3 (0.2mV)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81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1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1F4D-E306-4CC5-B5F8-796187F9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85" y="629402"/>
            <a:ext cx="6418863" cy="74704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Neuronal Interaction layout</a:t>
            </a:r>
            <a:endParaRPr lang="en-US" sz="4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F9DC3D-5755-4FB3-9AEF-E83DA377DE22}"/>
              </a:ext>
            </a:extLst>
          </p:cNvPr>
          <p:cNvGrpSpPr/>
          <p:nvPr/>
        </p:nvGrpSpPr>
        <p:grpSpPr>
          <a:xfrm>
            <a:off x="1409141" y="1874417"/>
            <a:ext cx="4440231" cy="3967872"/>
            <a:chOff x="6286122" y="1612715"/>
            <a:chExt cx="4440231" cy="396787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DC28E7C-D559-4B92-B015-91DE64605812}"/>
                </a:ext>
              </a:extLst>
            </p:cNvPr>
            <p:cNvSpPr txBox="1"/>
            <p:nvPr/>
          </p:nvSpPr>
          <p:spPr>
            <a:xfrm>
              <a:off x="6589041" y="1612715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spike 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B64E1F0-DC29-47F6-BE46-FDF02E3D2A77}"/>
                </a:ext>
              </a:extLst>
            </p:cNvPr>
            <p:cNvSpPr txBox="1"/>
            <p:nvPr/>
          </p:nvSpPr>
          <p:spPr>
            <a:xfrm>
              <a:off x="9388901" y="1612715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spike 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2C1558E-8CD6-413E-A12A-C8531D19873C}"/>
                </a:ext>
              </a:extLst>
            </p:cNvPr>
            <p:cNvSpPr txBox="1"/>
            <p:nvPr/>
          </p:nvSpPr>
          <p:spPr>
            <a:xfrm>
              <a:off x="6462404" y="5211255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current 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CC7DF8D-B53A-4C32-9639-9B6C18FBF168}"/>
                </a:ext>
              </a:extLst>
            </p:cNvPr>
            <p:cNvSpPr txBox="1"/>
            <p:nvPr/>
          </p:nvSpPr>
          <p:spPr>
            <a:xfrm>
              <a:off x="9262264" y="5211255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current 2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E656F2-7369-4574-88E2-512687C8351B}"/>
                </a:ext>
              </a:extLst>
            </p:cNvPr>
            <p:cNvSpPr/>
            <p:nvPr/>
          </p:nvSpPr>
          <p:spPr>
            <a:xfrm>
              <a:off x="6753826" y="2249493"/>
              <a:ext cx="741556" cy="7415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4DBEA33-6B05-4839-89C0-5D7817277359}"/>
                </a:ext>
              </a:extLst>
            </p:cNvPr>
            <p:cNvSpPr/>
            <p:nvPr/>
          </p:nvSpPr>
          <p:spPr>
            <a:xfrm>
              <a:off x="6753826" y="4373181"/>
              <a:ext cx="741556" cy="7415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346902B-B6BC-4484-9273-59E4DE2214A7}"/>
                </a:ext>
              </a:extLst>
            </p:cNvPr>
            <p:cNvSpPr/>
            <p:nvPr/>
          </p:nvSpPr>
          <p:spPr>
            <a:xfrm>
              <a:off x="9553686" y="4373181"/>
              <a:ext cx="741556" cy="7415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6238CBA-DBC5-4A85-80A3-B0DA3BF5641B}"/>
                </a:ext>
              </a:extLst>
            </p:cNvPr>
            <p:cNvSpPr/>
            <p:nvPr/>
          </p:nvSpPr>
          <p:spPr>
            <a:xfrm>
              <a:off x="9553686" y="2260199"/>
              <a:ext cx="741556" cy="7415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27A1188-BC56-41EF-A4A4-7F3E63F7DE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0664" y="3089342"/>
              <a:ext cx="0" cy="118779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C8DE76B-E33E-41AE-AF5B-32454D156DF1}"/>
                </a:ext>
              </a:extLst>
            </p:cNvPr>
            <p:cNvCxnSpPr>
              <a:cxnSpLocks/>
            </p:cNvCxnSpPr>
            <p:nvPr/>
          </p:nvCxnSpPr>
          <p:spPr>
            <a:xfrm>
              <a:off x="9920552" y="3090401"/>
              <a:ext cx="0" cy="118779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8D9048A-29CB-45F9-AEDC-93B157899EC9}"/>
                </a:ext>
              </a:extLst>
            </p:cNvPr>
            <p:cNvCxnSpPr/>
            <p:nvPr/>
          </p:nvCxnSpPr>
          <p:spPr>
            <a:xfrm>
              <a:off x="7539500" y="2926086"/>
              <a:ext cx="1999881" cy="14907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1899097-E0CD-44A3-ADFE-8861FFC52E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9500" y="2965751"/>
              <a:ext cx="1999881" cy="151674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124C39E-EA4B-41D4-A782-018B5BF43D31}"/>
                    </a:ext>
                  </a:extLst>
                </p:cNvPr>
                <p:cNvSpPr txBox="1"/>
                <p:nvPr/>
              </p:nvSpPr>
              <p:spPr>
                <a:xfrm>
                  <a:off x="6286122" y="3471330"/>
                  <a:ext cx="7232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124C39E-EA4B-41D4-A782-018B5BF43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122" y="3471330"/>
                  <a:ext cx="72321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515B8AB-AAD7-4A4A-A41F-1A3671CF5933}"/>
                    </a:ext>
                  </a:extLst>
                </p:cNvPr>
                <p:cNvSpPr txBox="1"/>
                <p:nvPr/>
              </p:nvSpPr>
              <p:spPr>
                <a:xfrm>
                  <a:off x="7903127" y="2953228"/>
                  <a:ext cx="7232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515B8AB-AAD7-4A4A-A41F-1A3671CF5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3127" y="2953228"/>
                  <a:ext cx="72321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DF11E1F-A480-4E6C-802A-67A485E35773}"/>
                    </a:ext>
                  </a:extLst>
                </p:cNvPr>
                <p:cNvSpPr txBox="1"/>
                <p:nvPr/>
              </p:nvSpPr>
              <p:spPr>
                <a:xfrm>
                  <a:off x="10003142" y="3518652"/>
                  <a:ext cx="7232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DF11E1F-A480-4E6C-802A-67A485E357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3142" y="3518652"/>
                  <a:ext cx="72321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609078-483A-4050-8857-9025ADE7BACB}"/>
              </a:ext>
            </a:extLst>
          </p:cNvPr>
          <p:cNvGrpSpPr/>
          <p:nvPr/>
        </p:nvGrpSpPr>
        <p:grpSpPr>
          <a:xfrm>
            <a:off x="7487751" y="3050798"/>
            <a:ext cx="2873198" cy="747254"/>
            <a:chOff x="1721484" y="3423302"/>
            <a:chExt cx="2873198" cy="74725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1A657D1-7BC4-4CF3-A2CB-6E6ABD2A75B0}"/>
                </a:ext>
              </a:extLst>
            </p:cNvPr>
            <p:cNvSpPr/>
            <p:nvPr/>
          </p:nvSpPr>
          <p:spPr>
            <a:xfrm>
              <a:off x="1721484" y="3423302"/>
              <a:ext cx="741556" cy="7415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AB0E8B2-ED6D-44B3-9D1B-0CCCA5ECFEE4}"/>
                </a:ext>
              </a:extLst>
            </p:cNvPr>
            <p:cNvSpPr/>
            <p:nvPr/>
          </p:nvSpPr>
          <p:spPr>
            <a:xfrm>
              <a:off x="3853126" y="3429000"/>
              <a:ext cx="741556" cy="7415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0CC5AEE-7FD6-4A0F-A62D-BBCFFF6F4D9C}"/>
                </a:ext>
              </a:extLst>
            </p:cNvPr>
            <p:cNvCxnSpPr/>
            <p:nvPr/>
          </p:nvCxnSpPr>
          <p:spPr>
            <a:xfrm>
              <a:off x="2640137" y="3799778"/>
              <a:ext cx="10800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20C13F1-B792-4D39-B1D6-DB46573EDBDB}"/>
                  </a:ext>
                </a:extLst>
              </p:cNvPr>
              <p:cNvSpPr txBox="1"/>
              <p:nvPr/>
            </p:nvSpPr>
            <p:spPr>
              <a:xfrm>
                <a:off x="8562744" y="2866132"/>
                <a:ext cx="723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20C13F1-B792-4D39-B1D6-DB46573ED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744" y="2866132"/>
                <a:ext cx="72321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A99C55D-F8EC-4636-A333-1110F6B9432C}"/>
              </a:ext>
            </a:extLst>
          </p:cNvPr>
          <p:cNvCxnSpPr>
            <a:cxnSpLocks/>
          </p:cNvCxnSpPr>
          <p:nvPr/>
        </p:nvCxnSpPr>
        <p:spPr>
          <a:xfrm rot="5400000" flipH="1">
            <a:off x="8921501" y="2872424"/>
            <a:ext cx="5698" cy="2131642"/>
          </a:xfrm>
          <a:prstGeom prst="bentConnector3">
            <a:avLst>
              <a:gd name="adj1" fmla="val -169027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48002D-6857-46B8-98E7-1F996AA0D053}"/>
                  </a:ext>
                </a:extLst>
              </p:cNvPr>
              <p:cNvSpPr txBox="1"/>
              <p:nvPr/>
            </p:nvSpPr>
            <p:spPr>
              <a:xfrm>
                <a:off x="8562743" y="4402064"/>
                <a:ext cx="723211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48002D-6857-46B8-98E7-1F996AA0D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743" y="4402064"/>
                <a:ext cx="723211" cy="372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08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6196</TotalTime>
  <Words>797</Words>
  <Application>Microsoft Office PowerPoint</Application>
  <PresentationFormat>Widescreen</PresentationFormat>
  <Paragraphs>238</Paragraphs>
  <Slides>24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Arial</vt:lpstr>
      <vt:lpstr>Calibri</vt:lpstr>
      <vt:lpstr>Calibri Light</vt:lpstr>
      <vt:lpstr>Cambria Math</vt:lpstr>
      <vt:lpstr>Consolas</vt:lpstr>
      <vt:lpstr>Office Theme</vt:lpstr>
      <vt:lpstr>Application of TDMI on Analyzing Neural Data(II)</vt:lpstr>
      <vt:lpstr>Review about last talk</vt:lpstr>
      <vt:lpstr>Outline</vt:lpstr>
      <vt:lpstr>Mutual Information Estimation</vt:lpstr>
      <vt:lpstr>Mutual Information Estimation</vt:lpstr>
      <vt:lpstr>TDMI implies neuronal connecting pattern in networks</vt:lpstr>
      <vt:lpstr>Network Setups</vt:lpstr>
      <vt:lpstr>PowerPoint Presentation</vt:lpstr>
      <vt:lpstr>Neuronal Interaction layout</vt:lpstr>
      <vt:lpstr>TDMI estimation with threshold scheme</vt:lpstr>
      <vt:lpstr>PowerPoint Presentation</vt:lpstr>
      <vt:lpstr>PowerPoint Presentation</vt:lpstr>
      <vt:lpstr>Spike triggered average</vt:lpstr>
      <vt:lpstr>PowerPoint Presentation</vt:lpstr>
      <vt:lpstr>PowerPoint Presentation</vt:lpstr>
      <vt:lpstr>Three-neuron system</vt:lpstr>
      <vt:lpstr>High-order neuronal pathway</vt:lpstr>
      <vt:lpstr>Numerical demo of TDMI analysis between spike train and local field potential</vt:lpstr>
      <vt:lpstr>Numerical demo of TDMI analysis between spike train and local field potential</vt:lpstr>
      <vt:lpstr>Questions to be answered</vt:lpstr>
      <vt:lpstr>Summary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Results</dc:title>
  <dc:creator>Kyle Chen</dc:creator>
  <cp:lastModifiedBy>Chen Kyle</cp:lastModifiedBy>
  <cp:revision>69</cp:revision>
  <dcterms:created xsi:type="dcterms:W3CDTF">2018-04-30T13:53:29Z</dcterms:created>
  <dcterms:modified xsi:type="dcterms:W3CDTF">2018-06-11T10:06:15Z</dcterms:modified>
</cp:coreProperties>
</file>