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305" r:id="rId3"/>
    <p:sldId id="259" r:id="rId4"/>
    <p:sldId id="270" r:id="rId5"/>
    <p:sldId id="291" r:id="rId6"/>
    <p:sldId id="281" r:id="rId7"/>
    <p:sldId id="260" r:id="rId8"/>
    <p:sldId id="282" r:id="rId9"/>
    <p:sldId id="285" r:id="rId10"/>
    <p:sldId id="306" r:id="rId11"/>
    <p:sldId id="303" r:id="rId12"/>
    <p:sldId id="304" r:id="rId13"/>
    <p:sldId id="302" r:id="rId14"/>
    <p:sldId id="283" r:id="rId15"/>
    <p:sldId id="287" r:id="rId16"/>
    <p:sldId id="266" r:id="rId17"/>
    <p:sldId id="273" r:id="rId18"/>
    <p:sldId id="267" r:id="rId19"/>
    <p:sldId id="296" r:id="rId20"/>
    <p:sldId id="298" r:id="rId21"/>
    <p:sldId id="300" r:id="rId22"/>
    <p:sldId id="265" r:id="rId23"/>
    <p:sldId id="278"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C0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5" autoAdjust="0"/>
    <p:restoredTop sz="94660"/>
  </p:normalViewPr>
  <p:slideViewPr>
    <p:cSldViewPr snapToGrid="0">
      <p:cViewPr varScale="1">
        <p:scale>
          <a:sx n="117" d="100"/>
          <a:sy n="117" d="100"/>
        </p:scale>
        <p:origin x="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5EBA-4E93-4271-9DD2-B2DCE8771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E7548-3E1F-4C78-9FBA-4D4DD83B7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5F5A87-8FBC-46E6-AC8A-B0FD67F9E234}"/>
              </a:ext>
            </a:extLst>
          </p:cNvPr>
          <p:cNvSpPr>
            <a:spLocks noGrp="1"/>
          </p:cNvSpPr>
          <p:nvPr>
            <p:ph type="dt" sz="half" idx="10"/>
          </p:nvPr>
        </p:nvSpPr>
        <p:spPr/>
        <p:txBody>
          <a:bodyPr/>
          <a:lstStyle/>
          <a:p>
            <a:fld id="{08B9EBBA-996F-894A-B54A-D6246ED52CEA}" type="datetimeFigureOut">
              <a:rPr lang="en-US" smtClean="0"/>
              <a:pPr/>
              <a:t>2/1/2018</a:t>
            </a:fld>
            <a:endParaRPr lang="en-US" dirty="0"/>
          </a:p>
        </p:txBody>
      </p:sp>
      <p:sp>
        <p:nvSpPr>
          <p:cNvPr id="5" name="Footer Placeholder 4">
            <a:extLst>
              <a:ext uri="{FF2B5EF4-FFF2-40B4-BE49-F238E27FC236}">
                <a16:creationId xmlns:a16="http://schemas.microsoft.com/office/drawing/2014/main" id="{2D087A84-145A-4440-8E60-40FF69E816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0AE79F-16CD-4ABF-9C5F-E3AB123545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64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434D-3DA1-4883-9F53-EFE36C642C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391D5-4520-488B-8EBB-2279D30696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989D8-65D3-484C-B279-CB92CE18E456}"/>
              </a:ext>
            </a:extLst>
          </p:cNvPr>
          <p:cNvSpPr>
            <a:spLocks noGrp="1"/>
          </p:cNvSpPr>
          <p:nvPr>
            <p:ph type="dt" sz="half" idx="10"/>
          </p:nvPr>
        </p:nvSpPr>
        <p:spPr/>
        <p:txBody>
          <a:bodyPr/>
          <a:lstStyle/>
          <a:p>
            <a:fld id="{C6C52C72-DE31-F449-A4ED-4C594FD91407}" type="datetimeFigureOut">
              <a:rPr lang="en-US" smtClean="0"/>
              <a:pPr/>
              <a:t>2/1/2018</a:t>
            </a:fld>
            <a:endParaRPr lang="en-US" dirty="0"/>
          </a:p>
        </p:txBody>
      </p:sp>
      <p:sp>
        <p:nvSpPr>
          <p:cNvPr id="5" name="Footer Placeholder 4">
            <a:extLst>
              <a:ext uri="{FF2B5EF4-FFF2-40B4-BE49-F238E27FC236}">
                <a16:creationId xmlns:a16="http://schemas.microsoft.com/office/drawing/2014/main" id="{6B71621C-0E23-4FD0-9576-84337BCD0B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9DD9A51-2E30-46A5-838D-3F24182E027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04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B459E-4E48-48F9-A7DF-374F080B53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1D3EF3-8816-4808-B5E9-675FB12F20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015FB-E530-43E8-8BB0-F036846A8233}"/>
              </a:ext>
            </a:extLst>
          </p:cNvPr>
          <p:cNvSpPr>
            <a:spLocks noGrp="1"/>
          </p:cNvSpPr>
          <p:nvPr>
            <p:ph type="dt" sz="half" idx="10"/>
          </p:nvPr>
        </p:nvSpPr>
        <p:spPr/>
        <p:txBody>
          <a:bodyPr/>
          <a:lstStyle/>
          <a:p>
            <a:fld id="{ED62726E-379B-B349-9EED-81ED093FA806}" type="datetimeFigureOut">
              <a:rPr lang="en-US" smtClean="0"/>
              <a:pPr/>
              <a:t>2/1/2018</a:t>
            </a:fld>
            <a:endParaRPr lang="en-US" dirty="0"/>
          </a:p>
        </p:txBody>
      </p:sp>
      <p:sp>
        <p:nvSpPr>
          <p:cNvPr id="5" name="Footer Placeholder 4">
            <a:extLst>
              <a:ext uri="{FF2B5EF4-FFF2-40B4-BE49-F238E27FC236}">
                <a16:creationId xmlns:a16="http://schemas.microsoft.com/office/drawing/2014/main" id="{9606967D-6B7C-4E3F-82C3-71203D778D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B4D500-0284-4613-BC37-46C3E0208A9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053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536F-1F7D-427F-820B-146322495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46AD8-CEA5-45A8-9858-284E7DE819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263A2-ABE3-4587-BA97-DFFA2DCA24D5}"/>
              </a:ext>
            </a:extLst>
          </p:cNvPr>
          <p:cNvSpPr>
            <a:spLocks noGrp="1"/>
          </p:cNvSpPr>
          <p:nvPr>
            <p:ph type="dt" sz="half" idx="10"/>
          </p:nvPr>
        </p:nvSpPr>
        <p:spPr/>
        <p:txBody>
          <a:bodyPr/>
          <a:lstStyle/>
          <a:p>
            <a:fld id="{9B3A1323-8D79-1946-B0D7-40001CF92E9D}" type="datetimeFigureOut">
              <a:rPr lang="en-US" smtClean="0"/>
              <a:pPr/>
              <a:t>2/1/2018</a:t>
            </a:fld>
            <a:endParaRPr lang="en-US" dirty="0"/>
          </a:p>
        </p:txBody>
      </p:sp>
      <p:sp>
        <p:nvSpPr>
          <p:cNvPr id="5" name="Footer Placeholder 4">
            <a:extLst>
              <a:ext uri="{FF2B5EF4-FFF2-40B4-BE49-F238E27FC236}">
                <a16:creationId xmlns:a16="http://schemas.microsoft.com/office/drawing/2014/main" id="{FC12B6C7-A6E6-4764-848C-317EC60679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EE567A-A0EE-425C-991A-262B447B21C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959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A43B-DF7D-478F-82D6-2F459123A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7E6C5A-48E7-4357-BFAF-9AEC34C59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6B466C-F016-4C0F-B9C7-AD589F9A6BBE}"/>
              </a:ext>
            </a:extLst>
          </p:cNvPr>
          <p:cNvSpPr>
            <a:spLocks noGrp="1"/>
          </p:cNvSpPr>
          <p:nvPr>
            <p:ph type="dt" sz="half" idx="10"/>
          </p:nvPr>
        </p:nvSpPr>
        <p:spPr/>
        <p:txBody>
          <a:bodyPr/>
          <a:lstStyle/>
          <a:p>
            <a:fld id="{8DFA1846-DA80-1C48-A609-854EA85C59AD}" type="datetimeFigureOut">
              <a:rPr lang="en-US" smtClean="0"/>
              <a:pPr/>
              <a:t>2/1/2018</a:t>
            </a:fld>
            <a:endParaRPr lang="en-US" dirty="0"/>
          </a:p>
        </p:txBody>
      </p:sp>
      <p:sp>
        <p:nvSpPr>
          <p:cNvPr id="5" name="Footer Placeholder 4">
            <a:extLst>
              <a:ext uri="{FF2B5EF4-FFF2-40B4-BE49-F238E27FC236}">
                <a16:creationId xmlns:a16="http://schemas.microsoft.com/office/drawing/2014/main" id="{93210BBF-8B31-4D71-A880-1E3568CFAC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BBAD70-CD03-4C80-ADBA-F2B2921308A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59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800D-CCFA-4AEE-AFB3-AF8417C80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D3BB41-429B-4953-A9E6-AEE652409F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12F45-8380-4299-9393-AF745F89BD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DD15C-D62A-4C22-932B-58E0057C2FD1}"/>
              </a:ext>
            </a:extLst>
          </p:cNvPr>
          <p:cNvSpPr>
            <a:spLocks noGrp="1"/>
          </p:cNvSpPr>
          <p:nvPr>
            <p:ph type="dt" sz="half" idx="10"/>
          </p:nvPr>
        </p:nvSpPr>
        <p:spPr/>
        <p:txBody>
          <a:bodyPr/>
          <a:lstStyle/>
          <a:p>
            <a:fld id="{57302355-E14B-8545-A8F8-0FE83CC9D524}" type="datetimeFigureOut">
              <a:rPr lang="en-US" smtClean="0"/>
              <a:pPr/>
              <a:t>2/1/2018</a:t>
            </a:fld>
            <a:endParaRPr lang="en-US" dirty="0"/>
          </a:p>
        </p:txBody>
      </p:sp>
      <p:sp>
        <p:nvSpPr>
          <p:cNvPr id="6" name="Footer Placeholder 5">
            <a:extLst>
              <a:ext uri="{FF2B5EF4-FFF2-40B4-BE49-F238E27FC236}">
                <a16:creationId xmlns:a16="http://schemas.microsoft.com/office/drawing/2014/main" id="{6B2C9523-4B74-4201-B0F6-398A1B5AC1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A863F6-CE19-4406-93A5-2157241BA4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13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CFA-EA84-4590-BD33-E9B29E95A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14F9D9-6C51-484B-BB92-6CAD180C5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06A0811-A648-4330-A584-DEDD9B5A88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21AF3B-02A6-4DDB-9035-8310748A7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655464-AF4F-49E3-A0CB-9B10EE0D00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58D8FF-7503-4E32-921E-7E7864986B4C}"/>
              </a:ext>
            </a:extLst>
          </p:cNvPr>
          <p:cNvSpPr>
            <a:spLocks noGrp="1"/>
          </p:cNvSpPr>
          <p:nvPr>
            <p:ph type="dt" sz="half" idx="10"/>
          </p:nvPr>
        </p:nvSpPr>
        <p:spPr/>
        <p:txBody>
          <a:bodyPr/>
          <a:lstStyle/>
          <a:p>
            <a:fld id="{02640F58-564D-2B4F-AE67-E407BA4FCF45}" type="datetimeFigureOut">
              <a:rPr lang="en-US" smtClean="0"/>
              <a:pPr/>
              <a:t>2/1/2018</a:t>
            </a:fld>
            <a:endParaRPr lang="en-US" dirty="0"/>
          </a:p>
        </p:txBody>
      </p:sp>
      <p:sp>
        <p:nvSpPr>
          <p:cNvPr id="8" name="Footer Placeholder 7">
            <a:extLst>
              <a:ext uri="{FF2B5EF4-FFF2-40B4-BE49-F238E27FC236}">
                <a16:creationId xmlns:a16="http://schemas.microsoft.com/office/drawing/2014/main" id="{75A6CAD8-2934-48EB-B821-6330AF09B6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2C030A6-B6BC-4C8A-8275-BBAB4886118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4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815B-1B73-4EE6-9EAF-457870C56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0B256-036A-480D-B5E9-FF6BA34F8833}"/>
              </a:ext>
            </a:extLst>
          </p:cNvPr>
          <p:cNvSpPr>
            <a:spLocks noGrp="1"/>
          </p:cNvSpPr>
          <p:nvPr>
            <p:ph type="dt" sz="half" idx="10"/>
          </p:nvPr>
        </p:nvSpPr>
        <p:spPr/>
        <p:txBody>
          <a:bodyPr/>
          <a:lstStyle/>
          <a:p>
            <a:fld id="{F13A34C8-038E-2045-AF43-DF7DBB8E0E9E}" type="datetimeFigureOut">
              <a:rPr lang="en-US" smtClean="0"/>
              <a:pPr/>
              <a:t>2/1/2018</a:t>
            </a:fld>
            <a:endParaRPr lang="en-US" dirty="0"/>
          </a:p>
        </p:txBody>
      </p:sp>
      <p:sp>
        <p:nvSpPr>
          <p:cNvPr id="4" name="Footer Placeholder 3">
            <a:extLst>
              <a:ext uri="{FF2B5EF4-FFF2-40B4-BE49-F238E27FC236}">
                <a16:creationId xmlns:a16="http://schemas.microsoft.com/office/drawing/2014/main" id="{F3E0AEBC-4784-41A7-A8E4-C33E8E6BED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3B1A3E-A10D-40CC-A57F-29319AC64E1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6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EECCC-B063-4CC3-8699-747E2FAA30D3}"/>
              </a:ext>
            </a:extLst>
          </p:cNvPr>
          <p:cNvSpPr>
            <a:spLocks noGrp="1"/>
          </p:cNvSpPr>
          <p:nvPr>
            <p:ph type="dt" sz="half" idx="10"/>
          </p:nvPr>
        </p:nvSpPr>
        <p:spPr/>
        <p:txBody>
          <a:bodyPr/>
          <a:lstStyle/>
          <a:p>
            <a:fld id="{8818C68F-D26B-8F47-958C-23B49CF8A634}" type="datetimeFigureOut">
              <a:rPr lang="en-US" smtClean="0"/>
              <a:pPr/>
              <a:t>2/1/2018</a:t>
            </a:fld>
            <a:endParaRPr lang="en-US" dirty="0"/>
          </a:p>
        </p:txBody>
      </p:sp>
      <p:sp>
        <p:nvSpPr>
          <p:cNvPr id="3" name="Footer Placeholder 2">
            <a:extLst>
              <a:ext uri="{FF2B5EF4-FFF2-40B4-BE49-F238E27FC236}">
                <a16:creationId xmlns:a16="http://schemas.microsoft.com/office/drawing/2014/main" id="{632BF66E-370A-47C4-9A64-6B28B7B2AC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9B49BA9-C2F8-4327-AFD6-E0F0F0019A8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517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F3E1-F5A3-45B1-AFCE-D3FFC01EE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7A7C46-42AF-47A8-8385-0012FAFE3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83270-250B-47F8-98FE-653CEA42A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E9D2BE-6471-4A14-9FDC-A8AB1408121E}"/>
              </a:ext>
            </a:extLst>
          </p:cNvPr>
          <p:cNvSpPr>
            <a:spLocks noGrp="1"/>
          </p:cNvSpPr>
          <p:nvPr>
            <p:ph type="dt" sz="half" idx="10"/>
          </p:nvPr>
        </p:nvSpPr>
        <p:spPr/>
        <p:txBody>
          <a:bodyPr/>
          <a:lstStyle/>
          <a:p>
            <a:fld id="{D0DF5E60-9974-AC48-9591-99C2BB44B7CF}" type="datetimeFigureOut">
              <a:rPr lang="en-US" smtClean="0"/>
              <a:pPr/>
              <a:t>2/1/2018</a:t>
            </a:fld>
            <a:endParaRPr lang="en-US" dirty="0"/>
          </a:p>
        </p:txBody>
      </p:sp>
      <p:sp>
        <p:nvSpPr>
          <p:cNvPr id="6" name="Footer Placeholder 5">
            <a:extLst>
              <a:ext uri="{FF2B5EF4-FFF2-40B4-BE49-F238E27FC236}">
                <a16:creationId xmlns:a16="http://schemas.microsoft.com/office/drawing/2014/main" id="{88305850-E95B-4195-814A-A01CF59383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BB3D29-89A6-42B7-95B2-7A7E3ECCEE0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50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BFC1-8F00-4005-AB56-1F53DAE41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753AA9-2B58-4F5C-91D6-6BE324099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D0EBBD-FF2D-4FE9-93D0-DE016F73F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4D5544-0BD7-4558-8365-505B5307216D}"/>
              </a:ext>
            </a:extLst>
          </p:cNvPr>
          <p:cNvSpPr>
            <a:spLocks noGrp="1"/>
          </p:cNvSpPr>
          <p:nvPr>
            <p:ph type="dt" sz="half" idx="10"/>
          </p:nvPr>
        </p:nvSpPr>
        <p:spPr/>
        <p:txBody>
          <a:bodyPr/>
          <a:lstStyle/>
          <a:p>
            <a:fld id="{18C79C5D-2A6F-F04D-97DA-BEF2467B64E4}" type="datetimeFigureOut">
              <a:rPr lang="en-US" smtClean="0"/>
              <a:pPr/>
              <a:t>2/1/2018</a:t>
            </a:fld>
            <a:endParaRPr lang="en-US" dirty="0"/>
          </a:p>
        </p:txBody>
      </p:sp>
      <p:sp>
        <p:nvSpPr>
          <p:cNvPr id="6" name="Footer Placeholder 5">
            <a:extLst>
              <a:ext uri="{FF2B5EF4-FFF2-40B4-BE49-F238E27FC236}">
                <a16:creationId xmlns:a16="http://schemas.microsoft.com/office/drawing/2014/main" id="{26393983-9534-4933-9993-4989CAF130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7574D9-9A91-4F02-A67C-9946732DE7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984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FA609-24D1-4A31-AAE7-A1AB6495E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43A70-22A2-4F5E-9BAA-B30E6545A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C7858-46A3-4D6F-B02D-D86B7A938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2/1/2018</a:t>
            </a:fld>
            <a:endParaRPr lang="en-US" dirty="0"/>
          </a:p>
        </p:txBody>
      </p:sp>
      <p:sp>
        <p:nvSpPr>
          <p:cNvPr id="5" name="Footer Placeholder 4">
            <a:extLst>
              <a:ext uri="{FF2B5EF4-FFF2-40B4-BE49-F238E27FC236}">
                <a16:creationId xmlns:a16="http://schemas.microsoft.com/office/drawing/2014/main" id="{A2E0B569-0791-4553-92F6-42D06E1E6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7FE1E38-CF53-4D81-BF3D-101A50209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41593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60.png"/><Relationship Id="rId7" Type="http://schemas.openxmlformats.org/officeDocument/2006/relationships/image" Target="../media/image470.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510.png"/><Relationship Id="rId10" Type="http://schemas.openxmlformats.org/officeDocument/2006/relationships/image" Target="../media/image38.png"/><Relationship Id="rId9" Type="http://schemas.openxmlformats.org/officeDocument/2006/relationships/image" Target="../media/image490.png"/></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5.png"/><Relationship Id="rId4" Type="http://schemas.openxmlformats.org/officeDocument/2006/relationships/image" Target="../media/image540.png"/><Relationship Id="rId9"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45.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8.png"/></Relationships>
</file>

<file path=ppt/slides/_rels/slide2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B1EF-9279-4ABE-8F80-CE512E5A37B8}"/>
              </a:ext>
            </a:extLst>
          </p:cNvPr>
          <p:cNvSpPr>
            <a:spLocks noGrp="1"/>
          </p:cNvSpPr>
          <p:nvPr>
            <p:ph type="ctrTitle"/>
          </p:nvPr>
        </p:nvSpPr>
        <p:spPr/>
        <p:txBody>
          <a:bodyPr>
            <a:normAutofit fontScale="90000"/>
          </a:bodyPr>
          <a:lstStyle/>
          <a:p>
            <a:r>
              <a:rPr lang="en-US" dirty="0"/>
              <a:t>Studies of TDMI Analysis based on Simulation of IF Neurons</a:t>
            </a:r>
          </a:p>
        </p:txBody>
      </p:sp>
      <p:sp>
        <p:nvSpPr>
          <p:cNvPr id="3" name="Subtitle 2">
            <a:extLst>
              <a:ext uri="{FF2B5EF4-FFF2-40B4-BE49-F238E27FC236}">
                <a16:creationId xmlns:a16="http://schemas.microsoft.com/office/drawing/2014/main" id="{91BB5DF4-D651-4594-8ACF-8BDFA5049ABC}"/>
              </a:ext>
            </a:extLst>
          </p:cNvPr>
          <p:cNvSpPr>
            <a:spLocks noGrp="1"/>
          </p:cNvSpPr>
          <p:nvPr>
            <p:ph type="subTitle" idx="1"/>
          </p:nvPr>
        </p:nvSpPr>
        <p:spPr>
          <a:xfrm>
            <a:off x="1524000" y="3602038"/>
            <a:ext cx="9144000" cy="1655762"/>
          </a:xfrm>
        </p:spPr>
        <p:txBody>
          <a:bodyPr>
            <a:normAutofit/>
          </a:bodyPr>
          <a:lstStyle/>
          <a:p>
            <a:r>
              <a:rPr lang="en-US" dirty="0"/>
              <a:t>Kai Chen	</a:t>
            </a:r>
            <a:r>
              <a:rPr lang="en-US" altLang="zh-CN" dirty="0"/>
              <a:t>Jan</a:t>
            </a:r>
            <a:r>
              <a:rPr lang="en-US" dirty="0"/>
              <a:t>. 201</a:t>
            </a:r>
            <a:r>
              <a:rPr lang="en-US" altLang="zh-CN" dirty="0"/>
              <a:t>8</a:t>
            </a:r>
            <a:endParaRPr lang="en-US" dirty="0"/>
          </a:p>
        </p:txBody>
      </p:sp>
    </p:spTree>
    <p:extLst>
      <p:ext uri="{BB962C8B-B14F-4D97-AF65-F5344CB8AC3E}">
        <p14:creationId xmlns:p14="http://schemas.microsoft.com/office/powerpoint/2010/main" val="3324994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1F4D-E306-4CC5-B5F8-796187F904BB}"/>
              </a:ext>
            </a:extLst>
          </p:cNvPr>
          <p:cNvSpPr>
            <a:spLocks noGrp="1"/>
          </p:cNvSpPr>
          <p:nvPr>
            <p:ph type="title"/>
          </p:nvPr>
        </p:nvSpPr>
        <p:spPr>
          <a:xfrm>
            <a:off x="887186" y="739436"/>
            <a:ext cx="6418863" cy="747043"/>
          </a:xfrm>
        </p:spPr>
        <p:txBody>
          <a:bodyPr>
            <a:normAutofit/>
          </a:bodyPr>
          <a:lstStyle/>
          <a:p>
            <a:r>
              <a:rPr lang="en-US" altLang="zh-CN" sz="4000" dirty="0"/>
              <a:t>Neuronal Interaction layout</a:t>
            </a:r>
            <a:endParaRPr lang="en-US" sz="4000" dirty="0"/>
          </a:p>
        </p:txBody>
      </p:sp>
      <p:grpSp>
        <p:nvGrpSpPr>
          <p:cNvPr id="77" name="Group 76">
            <a:extLst>
              <a:ext uri="{FF2B5EF4-FFF2-40B4-BE49-F238E27FC236}">
                <a16:creationId xmlns:a16="http://schemas.microsoft.com/office/drawing/2014/main" id="{0CD96793-9DE0-463D-B8F4-9E7B7621B674}"/>
              </a:ext>
            </a:extLst>
          </p:cNvPr>
          <p:cNvGrpSpPr/>
          <p:nvPr/>
        </p:nvGrpSpPr>
        <p:grpSpPr>
          <a:xfrm>
            <a:off x="1043876" y="2254211"/>
            <a:ext cx="10598548" cy="2904843"/>
            <a:chOff x="608447" y="1535754"/>
            <a:chExt cx="10598548" cy="2904843"/>
          </a:xfrm>
        </p:grpSpPr>
        <p:sp>
          <p:nvSpPr>
            <p:cNvPr id="3" name="TextBox 2">
              <a:extLst>
                <a:ext uri="{FF2B5EF4-FFF2-40B4-BE49-F238E27FC236}">
                  <a16:creationId xmlns:a16="http://schemas.microsoft.com/office/drawing/2014/main" id="{4486E053-56F9-4E36-8E2B-1D1C74B353B5}"/>
                </a:ext>
              </a:extLst>
            </p:cNvPr>
            <p:cNvSpPr txBox="1"/>
            <p:nvPr/>
          </p:nvSpPr>
          <p:spPr>
            <a:xfrm>
              <a:off x="8328433" y="2713855"/>
              <a:ext cx="1522106" cy="519351"/>
            </a:xfrm>
            <a:prstGeom prst="ellipse">
              <a:avLst/>
            </a:prstGeom>
            <a:noFill/>
            <a:ln>
              <a:solidFill>
                <a:schemeClr val="tx1"/>
              </a:solidFill>
            </a:ln>
          </p:spPr>
          <p:txBody>
            <a:bodyPr wrap="square" rtlCol="0">
              <a:spAutoFit/>
            </a:bodyPr>
            <a:lstStyle/>
            <a:p>
              <a:r>
                <a:rPr lang="en-US" dirty="0"/>
                <a:t>Neuron </a:t>
              </a:r>
              <a:r>
                <a:rPr lang="en-US" altLang="zh-CN" dirty="0"/>
                <a:t>2</a:t>
              </a:r>
              <a:endParaRPr lang="en-US" dirty="0"/>
            </a:p>
          </p:txBody>
        </p:sp>
        <p:sp>
          <p:nvSpPr>
            <p:cNvPr id="4" name="TextBox 3">
              <a:extLst>
                <a:ext uri="{FF2B5EF4-FFF2-40B4-BE49-F238E27FC236}">
                  <a16:creationId xmlns:a16="http://schemas.microsoft.com/office/drawing/2014/main" id="{4CCBF235-6471-4D02-ADE7-8264FDD730B6}"/>
                </a:ext>
              </a:extLst>
            </p:cNvPr>
            <p:cNvSpPr txBox="1"/>
            <p:nvPr/>
          </p:nvSpPr>
          <p:spPr>
            <a:xfrm>
              <a:off x="2654220" y="2713855"/>
              <a:ext cx="1522106" cy="519351"/>
            </a:xfrm>
            <a:prstGeom prst="ellipse">
              <a:avLst/>
            </a:prstGeom>
            <a:noFill/>
            <a:ln>
              <a:solidFill>
                <a:schemeClr val="tx1"/>
              </a:solidFill>
            </a:ln>
          </p:spPr>
          <p:txBody>
            <a:bodyPr wrap="square" rtlCol="0">
              <a:spAutoFit/>
            </a:bodyPr>
            <a:lstStyle/>
            <a:p>
              <a:r>
                <a:rPr lang="en-US" dirty="0"/>
                <a:t>Neuron 1</a:t>
              </a:r>
            </a:p>
          </p:txBody>
        </p:sp>
        <p:sp>
          <p:nvSpPr>
            <p:cNvPr id="5" name="Rectangle: Rounded Corners 4">
              <a:extLst>
                <a:ext uri="{FF2B5EF4-FFF2-40B4-BE49-F238E27FC236}">
                  <a16:creationId xmlns:a16="http://schemas.microsoft.com/office/drawing/2014/main" id="{024B471B-6F69-4157-BCEC-8E3E8B660EEB}"/>
                </a:ext>
              </a:extLst>
            </p:cNvPr>
            <p:cNvSpPr/>
            <p:nvPr/>
          </p:nvSpPr>
          <p:spPr>
            <a:xfrm>
              <a:off x="4447997" y="2713855"/>
              <a:ext cx="1084785" cy="4986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sp>
          <p:nvSpPr>
            <p:cNvPr id="6" name="Rectangle: Rounded Corners 5">
              <a:extLst>
                <a:ext uri="{FF2B5EF4-FFF2-40B4-BE49-F238E27FC236}">
                  <a16:creationId xmlns:a16="http://schemas.microsoft.com/office/drawing/2014/main" id="{A282628F-BFE1-4276-B445-58C3E01B81AC}"/>
                </a:ext>
              </a:extLst>
            </p:cNvPr>
            <p:cNvSpPr/>
            <p:nvPr/>
          </p:nvSpPr>
          <p:spPr>
            <a:xfrm>
              <a:off x="10122210" y="2713854"/>
              <a:ext cx="1084785" cy="519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cxnSp>
          <p:nvCxnSpPr>
            <p:cNvPr id="8" name="Straight Arrow Connector 7">
              <a:extLst>
                <a:ext uri="{FF2B5EF4-FFF2-40B4-BE49-F238E27FC236}">
                  <a16:creationId xmlns:a16="http://schemas.microsoft.com/office/drawing/2014/main" id="{5C032F15-DBC6-4962-BD2E-42592134F9D7}"/>
                </a:ext>
              </a:extLst>
            </p:cNvPr>
            <p:cNvCxnSpPr>
              <a:cxnSpLocks/>
              <a:stCxn id="5" idx="3"/>
              <a:endCxn id="64" idx="1"/>
            </p:cNvCxnSpPr>
            <p:nvPr/>
          </p:nvCxnSpPr>
          <p:spPr>
            <a:xfrm flipV="1">
              <a:off x="5532782" y="2963198"/>
              <a:ext cx="7791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2BCD76-8B19-495F-8CE7-6E74A807B774}"/>
                </a:ext>
              </a:extLst>
            </p:cNvPr>
            <p:cNvCxnSpPr>
              <a:cxnSpLocks/>
              <a:stCxn id="3" idx="6"/>
              <a:endCxn id="6" idx="1"/>
            </p:cNvCxnSpPr>
            <p:nvPr/>
          </p:nvCxnSpPr>
          <p:spPr>
            <a:xfrm flipV="1">
              <a:off x="9850539" y="2973530"/>
              <a:ext cx="271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D2F3FFE-313B-4992-8398-92B46B05E0ED}"/>
                </a:ext>
              </a:extLst>
            </p:cNvPr>
            <p:cNvCxnSpPr>
              <a:cxnSpLocks/>
              <a:stCxn id="4" idx="6"/>
              <a:endCxn id="5" idx="1"/>
            </p:cNvCxnSpPr>
            <p:nvPr/>
          </p:nvCxnSpPr>
          <p:spPr>
            <a:xfrm flipV="1">
              <a:off x="4176326" y="2963199"/>
              <a:ext cx="271671" cy="1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3B19AB-0BED-48C5-8F03-13E23128E919}"/>
                </a:ext>
              </a:extLst>
            </p:cNvPr>
            <p:cNvSpPr txBox="1"/>
            <p:nvPr/>
          </p:nvSpPr>
          <p:spPr>
            <a:xfrm>
              <a:off x="2885660" y="3794266"/>
              <a:ext cx="1059226" cy="646331"/>
            </a:xfrm>
            <a:prstGeom prst="rect">
              <a:avLst/>
            </a:prstGeom>
            <a:noFill/>
          </p:spPr>
          <p:txBody>
            <a:bodyPr wrap="square" rtlCol="0">
              <a:spAutoFit/>
            </a:bodyPr>
            <a:lstStyle/>
            <a:p>
              <a:pPr algn="ctr"/>
              <a:r>
                <a:rPr lang="en-US" dirty="0"/>
                <a:t>Synaptic Current</a:t>
              </a:r>
            </a:p>
          </p:txBody>
        </p:sp>
        <p:sp>
          <p:nvSpPr>
            <p:cNvPr id="14" name="TextBox 13">
              <a:extLst>
                <a:ext uri="{FF2B5EF4-FFF2-40B4-BE49-F238E27FC236}">
                  <a16:creationId xmlns:a16="http://schemas.microsoft.com/office/drawing/2014/main" id="{BEF9054A-2C95-4A16-8154-16B184FF1E0E}"/>
                </a:ext>
              </a:extLst>
            </p:cNvPr>
            <p:cNvSpPr txBox="1"/>
            <p:nvPr/>
          </p:nvSpPr>
          <p:spPr>
            <a:xfrm>
              <a:off x="8581170" y="3794266"/>
              <a:ext cx="1016632" cy="646331"/>
            </a:xfrm>
            <a:prstGeom prst="rect">
              <a:avLst/>
            </a:prstGeom>
            <a:noFill/>
          </p:spPr>
          <p:txBody>
            <a:bodyPr wrap="square" rtlCol="0">
              <a:spAutoFit/>
            </a:bodyPr>
            <a:lstStyle/>
            <a:p>
              <a:pPr algn="ctr"/>
              <a:r>
                <a:rPr lang="en-US" dirty="0"/>
                <a:t>Synaptic Current</a:t>
              </a:r>
            </a:p>
          </p:txBody>
        </p:sp>
        <p:cxnSp>
          <p:nvCxnSpPr>
            <p:cNvPr id="16" name="Straight Arrow Connector 15">
              <a:extLst>
                <a:ext uri="{FF2B5EF4-FFF2-40B4-BE49-F238E27FC236}">
                  <a16:creationId xmlns:a16="http://schemas.microsoft.com/office/drawing/2014/main" id="{8C81027B-B50F-4082-AB76-0405455AFAAF}"/>
                </a:ext>
              </a:extLst>
            </p:cNvPr>
            <p:cNvCxnSpPr>
              <a:cxnSpLocks/>
              <a:stCxn id="4" idx="4"/>
              <a:endCxn id="13" idx="0"/>
            </p:cNvCxnSpPr>
            <p:nvPr/>
          </p:nvCxnSpPr>
          <p:spPr>
            <a:xfrm>
              <a:off x="3415273"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CB8DE-CD66-4002-9118-1050647BE02A}"/>
                </a:ext>
              </a:extLst>
            </p:cNvPr>
            <p:cNvCxnSpPr>
              <a:cxnSpLocks/>
              <a:stCxn id="3" idx="4"/>
              <a:endCxn id="14" idx="0"/>
            </p:cNvCxnSpPr>
            <p:nvPr/>
          </p:nvCxnSpPr>
          <p:spPr>
            <a:xfrm>
              <a:off x="9089486"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1721709-7273-4F98-82F4-18E15C3CE7D1}"/>
                </a:ext>
              </a:extLst>
            </p:cNvPr>
            <p:cNvSpPr txBox="1"/>
            <p:nvPr/>
          </p:nvSpPr>
          <p:spPr>
            <a:xfrm>
              <a:off x="608447" y="1535754"/>
              <a:ext cx="1945408" cy="458629"/>
            </a:xfrm>
            <a:prstGeom prst="snip2DiagRect">
              <a:avLst/>
            </a:prstGeom>
            <a:noFill/>
            <a:ln>
              <a:solidFill>
                <a:schemeClr val="tx1"/>
              </a:solidFill>
            </a:ln>
          </p:spPr>
          <p:txBody>
            <a:bodyPr wrap="square" rtlCol="0">
              <a:spAutoFit/>
            </a:bodyPr>
            <a:lstStyle/>
            <a:p>
              <a:pPr algn="ctr"/>
              <a:r>
                <a:rPr lang="en-US" dirty="0"/>
                <a:t>Poisson Driving</a:t>
              </a:r>
            </a:p>
          </p:txBody>
        </p:sp>
        <p:sp>
          <p:nvSpPr>
            <p:cNvPr id="22" name="TextBox 21">
              <a:extLst>
                <a:ext uri="{FF2B5EF4-FFF2-40B4-BE49-F238E27FC236}">
                  <a16:creationId xmlns:a16="http://schemas.microsoft.com/office/drawing/2014/main" id="{B74D71EF-47B0-491E-BEFD-8D9676839898}"/>
                </a:ext>
              </a:extLst>
            </p:cNvPr>
            <p:cNvSpPr txBox="1"/>
            <p:nvPr/>
          </p:nvSpPr>
          <p:spPr>
            <a:xfrm>
              <a:off x="6122976" y="1553614"/>
              <a:ext cx="1863823" cy="440769"/>
            </a:xfrm>
            <a:prstGeom prst="snip2DiagRect">
              <a:avLst/>
            </a:prstGeom>
            <a:noFill/>
            <a:ln>
              <a:solidFill>
                <a:schemeClr val="tx1"/>
              </a:solidFill>
            </a:ln>
          </p:spPr>
          <p:txBody>
            <a:bodyPr wrap="square" rtlCol="0">
              <a:spAutoFit/>
            </a:bodyPr>
            <a:lstStyle/>
            <a:p>
              <a:pPr algn="ctr"/>
              <a:r>
                <a:rPr lang="en-US" dirty="0"/>
                <a:t>Poisson Driving</a:t>
              </a:r>
            </a:p>
          </p:txBody>
        </p:sp>
        <p:cxnSp>
          <p:nvCxnSpPr>
            <p:cNvPr id="35" name="Connector: Elbow 34">
              <a:extLst>
                <a:ext uri="{FF2B5EF4-FFF2-40B4-BE49-F238E27FC236}">
                  <a16:creationId xmlns:a16="http://schemas.microsoft.com/office/drawing/2014/main" id="{45F1719C-4ECD-483F-8EDC-DA07427CC960}"/>
                </a:ext>
              </a:extLst>
            </p:cNvPr>
            <p:cNvCxnSpPr>
              <a:cxnSpLocks/>
              <a:stCxn id="21" idx="1"/>
              <a:endCxn id="30" idx="0"/>
            </p:cNvCxnSpPr>
            <p:nvPr/>
          </p:nvCxnSpPr>
          <p:spPr>
            <a:xfrm rot="5400000">
              <a:off x="1201245" y="2374289"/>
              <a:ext cx="75981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305188B-8D90-46B3-A65B-58500AA4EFB0}"/>
                </a:ext>
              </a:extLst>
            </p:cNvPr>
            <p:cNvCxnSpPr>
              <a:cxnSpLocks/>
              <a:stCxn id="30" idx="3"/>
              <a:endCxn id="4" idx="2"/>
            </p:cNvCxnSpPr>
            <p:nvPr/>
          </p:nvCxnSpPr>
          <p:spPr>
            <a:xfrm>
              <a:off x="2324100" y="2973530"/>
              <a:ext cx="3301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303BD12-0D96-4EA7-90A0-4B85058710ED}"/>
                </a:ext>
              </a:extLst>
            </p:cNvPr>
            <p:cNvCxnSpPr>
              <a:cxnSpLocks/>
              <a:stCxn id="22" idx="1"/>
              <a:endCxn id="64" idx="0"/>
            </p:cNvCxnSpPr>
            <p:nvPr/>
          </p:nvCxnSpPr>
          <p:spPr>
            <a:xfrm>
              <a:off x="7054888" y="1994383"/>
              <a:ext cx="0" cy="74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C0AC6E-C4B4-4A5B-9B8B-45C0EA24717C}"/>
                </a:ext>
              </a:extLst>
            </p:cNvPr>
            <p:cNvSpPr/>
            <p:nvPr/>
          </p:nvSpPr>
          <p:spPr>
            <a:xfrm>
              <a:off x="838200" y="2754195"/>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sp>
          <p:nvSpPr>
            <p:cNvPr id="64" name="Rectangle 63">
              <a:extLst>
                <a:ext uri="{FF2B5EF4-FFF2-40B4-BE49-F238E27FC236}">
                  <a16:creationId xmlns:a16="http://schemas.microsoft.com/office/drawing/2014/main" id="{3177B271-C61A-4263-B9DF-F3BFEC728412}"/>
                </a:ext>
              </a:extLst>
            </p:cNvPr>
            <p:cNvSpPr/>
            <p:nvPr/>
          </p:nvSpPr>
          <p:spPr>
            <a:xfrm>
              <a:off x="6311938" y="2743863"/>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cxnSp>
          <p:nvCxnSpPr>
            <p:cNvPr id="71" name="Straight Arrow Connector 70">
              <a:extLst>
                <a:ext uri="{FF2B5EF4-FFF2-40B4-BE49-F238E27FC236}">
                  <a16:creationId xmlns:a16="http://schemas.microsoft.com/office/drawing/2014/main" id="{4344F171-E8DB-4AE3-8ACD-49DA0EB413C5}"/>
                </a:ext>
              </a:extLst>
            </p:cNvPr>
            <p:cNvCxnSpPr>
              <a:stCxn id="64" idx="3"/>
              <a:endCxn id="3" idx="2"/>
            </p:cNvCxnSpPr>
            <p:nvPr/>
          </p:nvCxnSpPr>
          <p:spPr>
            <a:xfrm>
              <a:off x="7797838" y="2963198"/>
              <a:ext cx="530595" cy="1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Rounded Corners 77">
            <a:extLst>
              <a:ext uri="{FF2B5EF4-FFF2-40B4-BE49-F238E27FC236}">
                <a16:creationId xmlns:a16="http://schemas.microsoft.com/office/drawing/2014/main" id="{3FE41EAE-C80E-4652-ADC4-D86D509CAA4C}"/>
              </a:ext>
            </a:extLst>
          </p:cNvPr>
          <p:cNvSpPr/>
          <p:nvPr/>
        </p:nvSpPr>
        <p:spPr>
          <a:xfrm>
            <a:off x="1121228" y="2978973"/>
            <a:ext cx="5095543"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A2774BDE-041C-40F8-ADD5-9C180FC7F6D6}"/>
              </a:ext>
            </a:extLst>
          </p:cNvPr>
          <p:cNvSpPr/>
          <p:nvPr/>
        </p:nvSpPr>
        <p:spPr>
          <a:xfrm>
            <a:off x="6587829" y="2978973"/>
            <a:ext cx="5212284"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24">
            <a:extLst>
              <a:ext uri="{FF2B5EF4-FFF2-40B4-BE49-F238E27FC236}">
                <a16:creationId xmlns:a16="http://schemas.microsoft.com/office/drawing/2014/main" id="{A5570E5D-4F01-41BF-87BE-147F6003C057}"/>
              </a:ext>
            </a:extLst>
          </p:cNvPr>
          <p:cNvCxnSpPr>
            <a:cxnSpLocks/>
            <a:stCxn id="13" idx="2"/>
            <a:endCxn id="14" idx="2"/>
          </p:cNvCxnSpPr>
          <p:nvPr/>
        </p:nvCxnSpPr>
        <p:spPr>
          <a:xfrm rot="16200000" flipH="1">
            <a:off x="6687808" y="2321947"/>
            <a:ext cx="12700" cy="5674213"/>
          </a:xfrm>
          <a:prstGeom prst="bentConnector3">
            <a:avLst>
              <a:gd name="adj1" fmla="val 1800000"/>
            </a:avLst>
          </a:prstGeom>
          <a:ln w="12700">
            <a:solidFill>
              <a:srgbClr val="00B05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0839C2A-5C0F-4986-87EB-2D75007BCA6E}"/>
              </a:ext>
            </a:extLst>
          </p:cNvPr>
          <p:cNvSpPr txBox="1"/>
          <p:nvPr/>
        </p:nvSpPr>
        <p:spPr>
          <a:xfrm>
            <a:off x="5819285" y="5194783"/>
            <a:ext cx="1537087" cy="369332"/>
          </a:xfrm>
          <a:prstGeom prst="rect">
            <a:avLst/>
          </a:prstGeom>
          <a:noFill/>
        </p:spPr>
        <p:txBody>
          <a:bodyPr wrap="square" rtlCol="0">
            <a:spAutoFit/>
          </a:bodyPr>
          <a:lstStyle/>
          <a:p>
            <a:r>
              <a:rPr lang="en-US" dirty="0"/>
              <a:t>Synchronized?</a:t>
            </a:r>
          </a:p>
        </p:txBody>
      </p:sp>
      <p:cxnSp>
        <p:nvCxnSpPr>
          <p:cNvPr id="29" name="Straight Arrow Connector 28">
            <a:extLst>
              <a:ext uri="{FF2B5EF4-FFF2-40B4-BE49-F238E27FC236}">
                <a16:creationId xmlns:a16="http://schemas.microsoft.com/office/drawing/2014/main" id="{DCEF49BB-F550-4EEA-9CFA-ADCB1024D65C}"/>
              </a:ext>
            </a:extLst>
          </p:cNvPr>
          <p:cNvCxnSpPr>
            <a:cxnSpLocks/>
            <a:stCxn id="14" idx="3"/>
            <a:endCxn id="6" idx="2"/>
          </p:cNvCxnSpPr>
          <p:nvPr/>
        </p:nvCxnSpPr>
        <p:spPr>
          <a:xfrm flipV="1">
            <a:off x="10033231" y="3951662"/>
            <a:ext cx="1066801" cy="884227"/>
          </a:xfrm>
          <a:prstGeom prst="straightConnector1">
            <a:avLst/>
          </a:prstGeom>
          <a:ln w="1905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29D20EF-FB5A-457B-B607-D384BFFB9641}"/>
              </a:ext>
            </a:extLst>
          </p:cNvPr>
          <p:cNvSpPr txBox="1"/>
          <p:nvPr/>
        </p:nvSpPr>
        <p:spPr>
          <a:xfrm>
            <a:off x="10324780" y="4220334"/>
            <a:ext cx="1283567" cy="369332"/>
          </a:xfrm>
          <a:prstGeom prst="rect">
            <a:avLst/>
          </a:prstGeom>
          <a:noFill/>
        </p:spPr>
        <p:txBody>
          <a:bodyPr wrap="square" rtlCol="0">
            <a:spAutoFit/>
          </a:bodyPr>
          <a:lstStyle/>
          <a:p>
            <a:r>
              <a:rPr lang="en-US" dirty="0"/>
              <a:t>Correlated!</a:t>
            </a:r>
          </a:p>
        </p:txBody>
      </p:sp>
      <p:cxnSp>
        <p:nvCxnSpPr>
          <p:cNvPr id="33" name="Connector: Elbow 32">
            <a:extLst>
              <a:ext uri="{FF2B5EF4-FFF2-40B4-BE49-F238E27FC236}">
                <a16:creationId xmlns:a16="http://schemas.microsoft.com/office/drawing/2014/main" id="{5E41C198-4A5F-41D6-9FDE-927E5FCB93AB}"/>
              </a:ext>
            </a:extLst>
          </p:cNvPr>
          <p:cNvCxnSpPr>
            <a:cxnSpLocks/>
            <a:stCxn id="6" idx="3"/>
            <a:endCxn id="78" idx="2"/>
          </p:cNvCxnSpPr>
          <p:nvPr/>
        </p:nvCxnSpPr>
        <p:spPr>
          <a:xfrm flipH="1">
            <a:off x="3669000" y="3691987"/>
            <a:ext cx="7973424" cy="1418789"/>
          </a:xfrm>
          <a:prstGeom prst="bentConnector4">
            <a:avLst>
              <a:gd name="adj1" fmla="val -2867"/>
              <a:gd name="adj2" fmla="val 15140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64B3E8D-A033-4FCB-8CBD-4BA10DC3FF9E}"/>
              </a:ext>
            </a:extLst>
          </p:cNvPr>
          <p:cNvSpPr txBox="1"/>
          <p:nvPr/>
        </p:nvSpPr>
        <p:spPr>
          <a:xfrm>
            <a:off x="7997779" y="5813458"/>
            <a:ext cx="327334"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322571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generated with very high confidence">
            <a:extLst>
              <a:ext uri="{FF2B5EF4-FFF2-40B4-BE49-F238E27FC236}">
                <a16:creationId xmlns:a16="http://schemas.microsoft.com/office/drawing/2014/main" id="{A5A0E561-DA0A-4FED-83FC-253A039D21B7}"/>
              </a:ext>
            </a:extLst>
          </p:cNvPr>
          <p:cNvPicPr>
            <a:picLocks noChangeAspect="1"/>
          </p:cNvPicPr>
          <p:nvPr/>
        </p:nvPicPr>
        <p:blipFill>
          <a:blip r:embed="rId2"/>
          <a:stretch>
            <a:fillRect/>
          </a:stretch>
        </p:blipFill>
        <p:spPr>
          <a:xfrm>
            <a:off x="6571192" y="3762074"/>
            <a:ext cx="3526151" cy="2644613"/>
          </a:xfrm>
          <a:prstGeom prst="rect">
            <a:avLst/>
          </a:prstGeom>
        </p:spPr>
      </p:pic>
      <p:pic>
        <p:nvPicPr>
          <p:cNvPr id="19" name="Picture 18" descr="A close up of a piece of paper&#10;&#10;Description generated with high confidence">
            <a:extLst>
              <a:ext uri="{FF2B5EF4-FFF2-40B4-BE49-F238E27FC236}">
                <a16:creationId xmlns:a16="http://schemas.microsoft.com/office/drawing/2014/main" id="{D29F4254-2E63-4B37-93C4-CD160D628CBB}"/>
              </a:ext>
            </a:extLst>
          </p:cNvPr>
          <p:cNvPicPr>
            <a:picLocks noChangeAspect="1"/>
          </p:cNvPicPr>
          <p:nvPr/>
        </p:nvPicPr>
        <p:blipFill>
          <a:blip r:embed="rId3"/>
          <a:stretch>
            <a:fillRect/>
          </a:stretch>
        </p:blipFill>
        <p:spPr>
          <a:xfrm>
            <a:off x="6571193" y="1191333"/>
            <a:ext cx="3526151" cy="2644613"/>
          </a:xfrm>
          <a:prstGeom prst="rect">
            <a:avLst/>
          </a:prstGeom>
        </p:spPr>
      </p:pic>
      <p:pic>
        <p:nvPicPr>
          <p:cNvPr id="21" name="Picture 20" descr="A screenshot of a cell phone&#10;&#10;Description generated with high confidence">
            <a:extLst>
              <a:ext uri="{FF2B5EF4-FFF2-40B4-BE49-F238E27FC236}">
                <a16:creationId xmlns:a16="http://schemas.microsoft.com/office/drawing/2014/main" id="{B44A4C9F-7E45-4F21-80FA-8FD589D48A27}"/>
              </a:ext>
            </a:extLst>
          </p:cNvPr>
          <p:cNvPicPr>
            <a:picLocks noChangeAspect="1"/>
          </p:cNvPicPr>
          <p:nvPr/>
        </p:nvPicPr>
        <p:blipFill>
          <a:blip r:embed="rId4"/>
          <a:stretch>
            <a:fillRect/>
          </a:stretch>
        </p:blipFill>
        <p:spPr>
          <a:xfrm>
            <a:off x="2401124" y="3744195"/>
            <a:ext cx="3526151" cy="2644613"/>
          </a:xfrm>
          <a:prstGeom prst="rect">
            <a:avLst/>
          </a:prstGeom>
        </p:spPr>
      </p:pic>
      <p:pic>
        <p:nvPicPr>
          <p:cNvPr id="23" name="Picture 22" descr="A picture containing screenshot&#10;&#10;Description generated with high confidence">
            <a:extLst>
              <a:ext uri="{FF2B5EF4-FFF2-40B4-BE49-F238E27FC236}">
                <a16:creationId xmlns:a16="http://schemas.microsoft.com/office/drawing/2014/main" id="{718BBF4E-A975-4E20-AD0F-DAAC5E9AD7F4}"/>
              </a:ext>
            </a:extLst>
          </p:cNvPr>
          <p:cNvPicPr>
            <a:picLocks noChangeAspect="1"/>
          </p:cNvPicPr>
          <p:nvPr/>
        </p:nvPicPr>
        <p:blipFill>
          <a:blip r:embed="rId5"/>
          <a:stretch>
            <a:fillRect/>
          </a:stretch>
        </p:blipFill>
        <p:spPr>
          <a:xfrm>
            <a:off x="2402441" y="1166582"/>
            <a:ext cx="3523516" cy="2642637"/>
          </a:xfrm>
          <a:prstGeom prst="rect">
            <a:avLst/>
          </a:prstGeom>
        </p:spPr>
      </p:pic>
      <p:sp>
        <p:nvSpPr>
          <p:cNvPr id="24" name="TextBox 23">
            <a:extLst>
              <a:ext uri="{FF2B5EF4-FFF2-40B4-BE49-F238E27FC236}">
                <a16:creationId xmlns:a16="http://schemas.microsoft.com/office/drawing/2014/main" id="{FBB180FC-F9E3-422B-BA71-F07ADA681700}"/>
              </a:ext>
            </a:extLst>
          </p:cNvPr>
          <p:cNvSpPr txBox="1"/>
          <p:nvPr/>
        </p:nvSpPr>
        <p:spPr>
          <a:xfrm>
            <a:off x="816651" y="2026236"/>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2</a:t>
            </a:r>
          </a:p>
        </p:txBody>
      </p:sp>
      <p:sp>
        <p:nvSpPr>
          <p:cNvPr id="25" name="TextBox 24">
            <a:extLst>
              <a:ext uri="{FF2B5EF4-FFF2-40B4-BE49-F238E27FC236}">
                <a16:creationId xmlns:a16="http://schemas.microsoft.com/office/drawing/2014/main" id="{2D5F9B02-5443-49B5-9533-126F70D4B026}"/>
              </a:ext>
            </a:extLst>
          </p:cNvPr>
          <p:cNvSpPr txBox="1"/>
          <p:nvPr/>
        </p:nvSpPr>
        <p:spPr>
          <a:xfrm>
            <a:off x="10038655" y="2230755"/>
            <a:ext cx="1069203" cy="923330"/>
          </a:xfrm>
          <a:prstGeom prst="rect">
            <a:avLst/>
          </a:prstGeom>
          <a:noFill/>
        </p:spPr>
        <p:txBody>
          <a:bodyPr wrap="none" rtlCol="0">
            <a:spAutoFit/>
          </a:bodyPr>
          <a:lstStyle/>
          <a:p>
            <a:pPr algn="ctr"/>
            <a:r>
              <a:rPr lang="en-US" dirty="0"/>
              <a:t>Current 2</a:t>
            </a:r>
          </a:p>
          <a:p>
            <a:pPr algn="ctr"/>
            <a:r>
              <a:rPr lang="en-US" dirty="0"/>
              <a:t>to</a:t>
            </a:r>
          </a:p>
          <a:p>
            <a:pPr algn="ctr"/>
            <a:r>
              <a:rPr lang="en-US" dirty="0"/>
              <a:t>Current 1</a:t>
            </a:r>
          </a:p>
        </p:txBody>
      </p:sp>
      <p:sp>
        <p:nvSpPr>
          <p:cNvPr id="26" name="TextBox 25">
            <a:extLst>
              <a:ext uri="{FF2B5EF4-FFF2-40B4-BE49-F238E27FC236}">
                <a16:creationId xmlns:a16="http://schemas.microsoft.com/office/drawing/2014/main" id="{B8E54A6A-C03C-4752-8F0D-70F7D269D361}"/>
              </a:ext>
            </a:extLst>
          </p:cNvPr>
          <p:cNvSpPr txBox="1"/>
          <p:nvPr/>
        </p:nvSpPr>
        <p:spPr>
          <a:xfrm>
            <a:off x="816650" y="4466338"/>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1</a:t>
            </a:r>
          </a:p>
        </p:txBody>
      </p:sp>
      <p:sp>
        <p:nvSpPr>
          <p:cNvPr id="27" name="TextBox 26">
            <a:extLst>
              <a:ext uri="{FF2B5EF4-FFF2-40B4-BE49-F238E27FC236}">
                <a16:creationId xmlns:a16="http://schemas.microsoft.com/office/drawing/2014/main" id="{A04486C4-1907-43C5-B4EC-AEDF86C8A3EE}"/>
              </a:ext>
            </a:extLst>
          </p:cNvPr>
          <p:cNvSpPr txBox="1"/>
          <p:nvPr/>
        </p:nvSpPr>
        <p:spPr>
          <a:xfrm>
            <a:off x="10038654" y="4466338"/>
            <a:ext cx="1308500" cy="1200329"/>
          </a:xfrm>
          <a:prstGeom prst="rect">
            <a:avLst/>
          </a:prstGeom>
          <a:noFill/>
        </p:spPr>
        <p:txBody>
          <a:bodyPr wrap="none" rtlCol="0">
            <a:spAutoFit/>
          </a:bodyPr>
          <a:lstStyle/>
          <a:p>
            <a:pPr algn="ctr"/>
            <a:r>
              <a:rPr lang="en-US" b="1" i="1" dirty="0"/>
              <a:t>Mutual info</a:t>
            </a:r>
          </a:p>
          <a:p>
            <a:pPr algn="ctr"/>
            <a:r>
              <a:rPr lang="en-US" dirty="0"/>
              <a:t>Spike 2</a:t>
            </a:r>
          </a:p>
          <a:p>
            <a:pPr algn="ctr"/>
            <a:r>
              <a:rPr lang="en-US" dirty="0"/>
              <a:t>to</a:t>
            </a:r>
          </a:p>
          <a:p>
            <a:pPr algn="ctr"/>
            <a:r>
              <a:rPr lang="en-US" dirty="0"/>
              <a:t>Current 1</a:t>
            </a:r>
          </a:p>
        </p:txBody>
      </p:sp>
      <p:graphicFrame>
        <p:nvGraphicFramePr>
          <p:cNvPr id="12" name="Content Placeholder 3">
            <a:extLst>
              <a:ext uri="{FF2B5EF4-FFF2-40B4-BE49-F238E27FC236}">
                <a16:creationId xmlns:a16="http://schemas.microsoft.com/office/drawing/2014/main" id="{2ED7BC4A-8A93-421C-A2AE-7328212B7780}"/>
              </a:ext>
            </a:extLst>
          </p:cNvPr>
          <p:cNvGraphicFramePr>
            <a:graphicFrameLocks/>
          </p:cNvGraphicFramePr>
          <p:nvPr>
            <p:extLst/>
          </p:nvPr>
        </p:nvGraphicFramePr>
        <p:xfrm>
          <a:off x="2797199" y="78813"/>
          <a:ext cx="6195186" cy="1112520"/>
        </p:xfrm>
        <a:graphic>
          <a:graphicData uri="http://schemas.openxmlformats.org/drawingml/2006/table">
            <a:tbl>
              <a:tblPr firstCol="1" bandRow="1">
                <a:tableStyleId>{5C22544A-7EE6-4342-B048-85BDC9FD1C3A}</a:tableStyleId>
              </a:tblPr>
              <a:tblGrid>
                <a:gridCol w="1692180">
                  <a:extLst>
                    <a:ext uri="{9D8B030D-6E8A-4147-A177-3AD203B41FA5}">
                      <a16:colId xmlns:a16="http://schemas.microsoft.com/office/drawing/2014/main" val="3268484080"/>
                    </a:ext>
                  </a:extLst>
                </a:gridCol>
                <a:gridCol w="1501002">
                  <a:extLst>
                    <a:ext uri="{9D8B030D-6E8A-4147-A177-3AD203B41FA5}">
                      <a16:colId xmlns:a16="http://schemas.microsoft.com/office/drawing/2014/main" val="166075053"/>
                    </a:ext>
                  </a:extLst>
                </a:gridCol>
                <a:gridCol w="1501002">
                  <a:extLst>
                    <a:ext uri="{9D8B030D-6E8A-4147-A177-3AD203B41FA5}">
                      <a16:colId xmlns:a16="http://schemas.microsoft.com/office/drawing/2014/main" val="993832347"/>
                    </a:ext>
                  </a:extLst>
                </a:gridCol>
                <a:gridCol w="1501002">
                  <a:extLst>
                    <a:ext uri="{9D8B030D-6E8A-4147-A177-3AD203B41FA5}">
                      <a16:colId xmlns:a16="http://schemas.microsoft.com/office/drawing/2014/main" val="3420926079"/>
                    </a:ext>
                  </a:extLst>
                </a:gridCol>
              </a:tblGrid>
              <a:tr h="370840">
                <a:tc>
                  <a:txBody>
                    <a:bodyPr/>
                    <a:lstStyle/>
                    <a:p>
                      <a:r>
                        <a:rPr lang="en-US" dirty="0"/>
                        <a:t>Poisson Rate</a:t>
                      </a:r>
                    </a:p>
                  </a:txBody>
                  <a:tcPr/>
                </a:tc>
                <a:tc>
                  <a:txBody>
                    <a:bodyPr/>
                    <a:lstStyle/>
                    <a:p>
                      <a:r>
                        <a:rPr lang="en-US" dirty="0"/>
                        <a:t>1.5 kHz</a:t>
                      </a:r>
                    </a:p>
                  </a:txBody>
                  <a:tcPr/>
                </a:tc>
                <a:tc>
                  <a:txBody>
                    <a:bodyPr/>
                    <a:lstStyle/>
                    <a:p>
                      <a:r>
                        <a:rPr lang="en-US" dirty="0" err="1">
                          <a:solidFill>
                            <a:schemeClr val="bg1"/>
                          </a:solidFill>
                        </a:rPr>
                        <a:t>dt</a:t>
                      </a:r>
                      <a:endParaRPr lang="en-US" dirty="0">
                        <a:solidFill>
                          <a:schemeClr val="bg1"/>
                        </a:solidFill>
                      </a:endParaRPr>
                    </a:p>
                  </a:txBody>
                  <a:tcPr>
                    <a:solidFill>
                      <a:srgbClr val="4472C4"/>
                    </a:solidFill>
                  </a:tcPr>
                </a:tc>
                <a:tc>
                  <a:txBody>
                    <a:bodyPr/>
                    <a:lstStyle/>
                    <a:p>
                      <a:r>
                        <a:rPr lang="en-US" dirty="0"/>
                        <a:t>0.5ms</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tc>
                  <a:txBody>
                    <a:bodyPr/>
                    <a:lstStyle/>
                    <a:p>
                      <a:r>
                        <a:rPr lang="en-US" dirty="0">
                          <a:solidFill>
                            <a:schemeClr val="bg1"/>
                          </a:solidFill>
                        </a:rPr>
                        <a:t>#bins</a:t>
                      </a:r>
                    </a:p>
                  </a:txBody>
                  <a:tcPr>
                    <a:solidFill>
                      <a:srgbClr val="4472C4"/>
                    </a:solidFill>
                  </a:tcPr>
                </a:tc>
                <a:tc>
                  <a:txBody>
                    <a:bodyPr/>
                    <a:lstStyle/>
                    <a:p>
                      <a:r>
                        <a:rPr lang="en-US" dirty="0"/>
                        <a:t>20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tc>
                  <a:txBody>
                    <a:bodyPr/>
                    <a:lstStyle/>
                    <a:p>
                      <a:r>
                        <a:rPr lang="en-US" dirty="0">
                          <a:solidFill>
                            <a:schemeClr val="bg1"/>
                          </a:solidFill>
                        </a:rPr>
                        <a:t>T</a:t>
                      </a:r>
                    </a:p>
                  </a:txBody>
                  <a:tcPr>
                    <a:solidFill>
                      <a:srgbClr val="4472C4"/>
                    </a:solidFill>
                  </a:tcPr>
                </a:tc>
                <a:tc>
                  <a:txBody>
                    <a:bodyPr/>
                    <a:lstStyle/>
                    <a:p>
                      <a:r>
                        <a:rPr lang="en-US" dirty="0"/>
                        <a:t>10mins</a:t>
                      </a:r>
                    </a:p>
                  </a:txBody>
                  <a:tcPr/>
                </a:tc>
                <a:extLst>
                  <a:ext uri="{0D108BD9-81ED-4DB2-BD59-A6C34878D82A}">
                    <a16:rowId xmlns:a16="http://schemas.microsoft.com/office/drawing/2014/main" val="1797357136"/>
                  </a:ext>
                </a:extLst>
              </a:tr>
            </a:tbl>
          </a:graphicData>
        </a:graphic>
      </p:graphicFrame>
      <p:sp>
        <p:nvSpPr>
          <p:cNvPr id="2" name="TextBox 1">
            <a:extLst>
              <a:ext uri="{FF2B5EF4-FFF2-40B4-BE49-F238E27FC236}">
                <a16:creationId xmlns:a16="http://schemas.microsoft.com/office/drawing/2014/main" id="{4819F105-9721-45C9-BC39-2A015FC6040B}"/>
              </a:ext>
            </a:extLst>
          </p:cNvPr>
          <p:cNvSpPr txBox="1"/>
          <p:nvPr/>
        </p:nvSpPr>
        <p:spPr>
          <a:xfrm>
            <a:off x="9955587" y="1835271"/>
            <a:ext cx="1235338" cy="369332"/>
          </a:xfrm>
          <a:prstGeom prst="rect">
            <a:avLst/>
          </a:prstGeom>
          <a:noFill/>
        </p:spPr>
        <p:txBody>
          <a:bodyPr wrap="none" rtlCol="0">
            <a:spAutoFit/>
          </a:bodyPr>
          <a:lstStyle/>
          <a:p>
            <a:r>
              <a:rPr lang="en-US" b="1" dirty="0"/>
              <a:t>Covariance</a:t>
            </a:r>
          </a:p>
        </p:txBody>
      </p:sp>
      <p:sp>
        <p:nvSpPr>
          <p:cNvPr id="13" name="TextBox 12">
            <a:extLst>
              <a:ext uri="{FF2B5EF4-FFF2-40B4-BE49-F238E27FC236}">
                <a16:creationId xmlns:a16="http://schemas.microsoft.com/office/drawing/2014/main" id="{340932E5-6BA8-4664-A703-77F4FCA4AA4C}"/>
              </a:ext>
            </a:extLst>
          </p:cNvPr>
          <p:cNvSpPr txBox="1"/>
          <p:nvPr/>
        </p:nvSpPr>
        <p:spPr>
          <a:xfrm>
            <a:off x="733582" y="1753154"/>
            <a:ext cx="1235338" cy="369332"/>
          </a:xfrm>
          <a:prstGeom prst="rect">
            <a:avLst/>
          </a:prstGeom>
          <a:noFill/>
        </p:spPr>
        <p:txBody>
          <a:bodyPr wrap="none" rtlCol="0">
            <a:spAutoFit/>
          </a:bodyPr>
          <a:lstStyle/>
          <a:p>
            <a:r>
              <a:rPr lang="en-US" b="1" dirty="0"/>
              <a:t>Covariance</a:t>
            </a:r>
          </a:p>
        </p:txBody>
      </p:sp>
      <p:sp>
        <p:nvSpPr>
          <p:cNvPr id="14" name="TextBox 13">
            <a:extLst>
              <a:ext uri="{FF2B5EF4-FFF2-40B4-BE49-F238E27FC236}">
                <a16:creationId xmlns:a16="http://schemas.microsoft.com/office/drawing/2014/main" id="{DA5B0F7E-C02A-4307-92D8-1379E72E5F6D}"/>
              </a:ext>
            </a:extLst>
          </p:cNvPr>
          <p:cNvSpPr txBox="1"/>
          <p:nvPr/>
        </p:nvSpPr>
        <p:spPr>
          <a:xfrm>
            <a:off x="733582" y="4097006"/>
            <a:ext cx="1235338" cy="369332"/>
          </a:xfrm>
          <a:prstGeom prst="rect">
            <a:avLst/>
          </a:prstGeom>
          <a:noFill/>
        </p:spPr>
        <p:txBody>
          <a:bodyPr wrap="none" rtlCol="0">
            <a:spAutoFit/>
          </a:bodyPr>
          <a:lstStyle/>
          <a:p>
            <a:r>
              <a:rPr lang="en-US" b="1" dirty="0"/>
              <a:t>Covariance</a:t>
            </a:r>
          </a:p>
        </p:txBody>
      </p:sp>
    </p:spTree>
    <p:extLst>
      <p:ext uri="{BB962C8B-B14F-4D97-AF65-F5344CB8AC3E}">
        <p14:creationId xmlns:p14="http://schemas.microsoft.com/office/powerpoint/2010/main" val="340215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5A0E561-DA0A-4FED-83FC-253A039D21B7}"/>
              </a:ext>
            </a:extLst>
          </p:cNvPr>
          <p:cNvPicPr>
            <a:picLocks noChangeAspect="1"/>
          </p:cNvPicPr>
          <p:nvPr/>
        </p:nvPicPr>
        <p:blipFill>
          <a:blip r:embed="rId2"/>
          <a:stretch>
            <a:fillRect/>
          </a:stretch>
        </p:blipFill>
        <p:spPr>
          <a:xfrm>
            <a:off x="6571192" y="3762074"/>
            <a:ext cx="3526150" cy="2644613"/>
          </a:xfrm>
          <a:prstGeom prst="rect">
            <a:avLst/>
          </a:prstGeom>
        </p:spPr>
      </p:pic>
      <p:pic>
        <p:nvPicPr>
          <p:cNvPr id="19" name="Picture 18">
            <a:extLst>
              <a:ext uri="{FF2B5EF4-FFF2-40B4-BE49-F238E27FC236}">
                <a16:creationId xmlns:a16="http://schemas.microsoft.com/office/drawing/2014/main" id="{D29F4254-2E63-4B37-93C4-CD160D628CBB}"/>
              </a:ext>
            </a:extLst>
          </p:cNvPr>
          <p:cNvPicPr>
            <a:picLocks noChangeAspect="1"/>
          </p:cNvPicPr>
          <p:nvPr/>
        </p:nvPicPr>
        <p:blipFill>
          <a:blip r:embed="rId3"/>
          <a:stretch>
            <a:fillRect/>
          </a:stretch>
        </p:blipFill>
        <p:spPr>
          <a:xfrm>
            <a:off x="6571193" y="1191333"/>
            <a:ext cx="3526150" cy="2644613"/>
          </a:xfrm>
          <a:prstGeom prst="rect">
            <a:avLst/>
          </a:prstGeom>
        </p:spPr>
      </p:pic>
      <p:pic>
        <p:nvPicPr>
          <p:cNvPr id="21" name="Picture 20">
            <a:extLst>
              <a:ext uri="{FF2B5EF4-FFF2-40B4-BE49-F238E27FC236}">
                <a16:creationId xmlns:a16="http://schemas.microsoft.com/office/drawing/2014/main" id="{B44A4C9F-7E45-4F21-80FA-8FD589D48A27}"/>
              </a:ext>
            </a:extLst>
          </p:cNvPr>
          <p:cNvPicPr>
            <a:picLocks noChangeAspect="1"/>
          </p:cNvPicPr>
          <p:nvPr/>
        </p:nvPicPr>
        <p:blipFill>
          <a:blip r:embed="rId4"/>
          <a:stretch>
            <a:fillRect/>
          </a:stretch>
        </p:blipFill>
        <p:spPr>
          <a:xfrm>
            <a:off x="2368641" y="3762074"/>
            <a:ext cx="3526150" cy="2644613"/>
          </a:xfrm>
          <a:prstGeom prst="rect">
            <a:avLst/>
          </a:prstGeom>
        </p:spPr>
      </p:pic>
      <p:pic>
        <p:nvPicPr>
          <p:cNvPr id="23" name="Picture 22">
            <a:extLst>
              <a:ext uri="{FF2B5EF4-FFF2-40B4-BE49-F238E27FC236}">
                <a16:creationId xmlns:a16="http://schemas.microsoft.com/office/drawing/2014/main" id="{718BBF4E-A975-4E20-AD0F-DAAC5E9AD7F4}"/>
              </a:ext>
            </a:extLst>
          </p:cNvPr>
          <p:cNvPicPr>
            <a:picLocks noChangeAspect="1"/>
          </p:cNvPicPr>
          <p:nvPr/>
        </p:nvPicPr>
        <p:blipFill>
          <a:blip r:embed="rId5"/>
          <a:stretch>
            <a:fillRect/>
          </a:stretch>
        </p:blipFill>
        <p:spPr>
          <a:xfrm>
            <a:off x="2368642" y="1193310"/>
            <a:ext cx="3523516" cy="2642636"/>
          </a:xfrm>
          <a:prstGeom prst="rect">
            <a:avLst/>
          </a:prstGeom>
        </p:spPr>
      </p:pic>
      <p:sp>
        <p:nvSpPr>
          <p:cNvPr id="24" name="TextBox 23">
            <a:extLst>
              <a:ext uri="{FF2B5EF4-FFF2-40B4-BE49-F238E27FC236}">
                <a16:creationId xmlns:a16="http://schemas.microsoft.com/office/drawing/2014/main" id="{FBB180FC-F9E3-422B-BA71-F07ADA681700}"/>
              </a:ext>
            </a:extLst>
          </p:cNvPr>
          <p:cNvSpPr txBox="1"/>
          <p:nvPr/>
        </p:nvSpPr>
        <p:spPr>
          <a:xfrm>
            <a:off x="816651" y="2026236"/>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2</a:t>
            </a:r>
          </a:p>
        </p:txBody>
      </p:sp>
      <p:sp>
        <p:nvSpPr>
          <p:cNvPr id="25" name="TextBox 24">
            <a:extLst>
              <a:ext uri="{FF2B5EF4-FFF2-40B4-BE49-F238E27FC236}">
                <a16:creationId xmlns:a16="http://schemas.microsoft.com/office/drawing/2014/main" id="{2D5F9B02-5443-49B5-9533-126F70D4B026}"/>
              </a:ext>
            </a:extLst>
          </p:cNvPr>
          <p:cNvSpPr txBox="1"/>
          <p:nvPr/>
        </p:nvSpPr>
        <p:spPr>
          <a:xfrm>
            <a:off x="10038655" y="2230755"/>
            <a:ext cx="1069203" cy="923330"/>
          </a:xfrm>
          <a:prstGeom prst="rect">
            <a:avLst/>
          </a:prstGeom>
          <a:noFill/>
        </p:spPr>
        <p:txBody>
          <a:bodyPr wrap="none" rtlCol="0">
            <a:spAutoFit/>
          </a:bodyPr>
          <a:lstStyle/>
          <a:p>
            <a:pPr algn="ctr"/>
            <a:r>
              <a:rPr lang="en-US" dirty="0"/>
              <a:t>Current 2</a:t>
            </a:r>
          </a:p>
          <a:p>
            <a:pPr algn="ctr"/>
            <a:r>
              <a:rPr lang="en-US" dirty="0"/>
              <a:t>to</a:t>
            </a:r>
          </a:p>
          <a:p>
            <a:pPr algn="ctr"/>
            <a:r>
              <a:rPr lang="en-US" dirty="0"/>
              <a:t>Current 1</a:t>
            </a:r>
          </a:p>
        </p:txBody>
      </p:sp>
      <p:sp>
        <p:nvSpPr>
          <p:cNvPr id="26" name="TextBox 25">
            <a:extLst>
              <a:ext uri="{FF2B5EF4-FFF2-40B4-BE49-F238E27FC236}">
                <a16:creationId xmlns:a16="http://schemas.microsoft.com/office/drawing/2014/main" id="{B8E54A6A-C03C-4752-8F0D-70F7D269D361}"/>
              </a:ext>
            </a:extLst>
          </p:cNvPr>
          <p:cNvSpPr txBox="1"/>
          <p:nvPr/>
        </p:nvSpPr>
        <p:spPr>
          <a:xfrm>
            <a:off x="816650" y="4466338"/>
            <a:ext cx="1069203" cy="923330"/>
          </a:xfrm>
          <a:prstGeom prst="rect">
            <a:avLst/>
          </a:prstGeom>
          <a:noFill/>
        </p:spPr>
        <p:txBody>
          <a:bodyPr wrap="none" rtlCol="0">
            <a:spAutoFit/>
          </a:bodyPr>
          <a:lstStyle/>
          <a:p>
            <a:pPr algn="ctr"/>
            <a:r>
              <a:rPr lang="en-US" dirty="0"/>
              <a:t>Spike 2</a:t>
            </a:r>
          </a:p>
          <a:p>
            <a:pPr algn="ctr"/>
            <a:r>
              <a:rPr lang="en-US" dirty="0"/>
              <a:t>to</a:t>
            </a:r>
          </a:p>
          <a:p>
            <a:pPr algn="ctr"/>
            <a:r>
              <a:rPr lang="en-US" dirty="0"/>
              <a:t>Current 1</a:t>
            </a:r>
          </a:p>
        </p:txBody>
      </p:sp>
      <p:sp>
        <p:nvSpPr>
          <p:cNvPr id="27" name="TextBox 26">
            <a:extLst>
              <a:ext uri="{FF2B5EF4-FFF2-40B4-BE49-F238E27FC236}">
                <a16:creationId xmlns:a16="http://schemas.microsoft.com/office/drawing/2014/main" id="{A04486C4-1907-43C5-B4EC-AEDF86C8A3EE}"/>
              </a:ext>
            </a:extLst>
          </p:cNvPr>
          <p:cNvSpPr txBox="1"/>
          <p:nvPr/>
        </p:nvSpPr>
        <p:spPr>
          <a:xfrm>
            <a:off x="10038654" y="4466338"/>
            <a:ext cx="1308500" cy="1200329"/>
          </a:xfrm>
          <a:prstGeom prst="rect">
            <a:avLst/>
          </a:prstGeom>
          <a:noFill/>
        </p:spPr>
        <p:txBody>
          <a:bodyPr wrap="none" rtlCol="0">
            <a:spAutoFit/>
          </a:bodyPr>
          <a:lstStyle/>
          <a:p>
            <a:pPr algn="ctr"/>
            <a:r>
              <a:rPr lang="en-US" b="1" i="1" dirty="0"/>
              <a:t>Mutual info</a:t>
            </a:r>
          </a:p>
          <a:p>
            <a:pPr algn="ctr"/>
            <a:r>
              <a:rPr lang="en-US" dirty="0"/>
              <a:t>Spike 2</a:t>
            </a:r>
          </a:p>
          <a:p>
            <a:pPr algn="ctr"/>
            <a:r>
              <a:rPr lang="en-US" dirty="0"/>
              <a:t>to</a:t>
            </a:r>
          </a:p>
          <a:p>
            <a:pPr algn="ctr"/>
            <a:r>
              <a:rPr lang="en-US" dirty="0"/>
              <a:t>Current 1</a:t>
            </a:r>
          </a:p>
        </p:txBody>
      </p:sp>
      <p:graphicFrame>
        <p:nvGraphicFramePr>
          <p:cNvPr id="12" name="Content Placeholder 3">
            <a:extLst>
              <a:ext uri="{FF2B5EF4-FFF2-40B4-BE49-F238E27FC236}">
                <a16:creationId xmlns:a16="http://schemas.microsoft.com/office/drawing/2014/main" id="{2ED7BC4A-8A93-421C-A2AE-7328212B7780}"/>
              </a:ext>
            </a:extLst>
          </p:cNvPr>
          <p:cNvGraphicFramePr>
            <a:graphicFrameLocks/>
          </p:cNvGraphicFramePr>
          <p:nvPr>
            <p:extLst/>
          </p:nvPr>
        </p:nvGraphicFramePr>
        <p:xfrm>
          <a:off x="2797199" y="78813"/>
          <a:ext cx="6195186" cy="1112520"/>
        </p:xfrm>
        <a:graphic>
          <a:graphicData uri="http://schemas.openxmlformats.org/drawingml/2006/table">
            <a:tbl>
              <a:tblPr firstCol="1" bandRow="1">
                <a:tableStyleId>{5C22544A-7EE6-4342-B048-85BDC9FD1C3A}</a:tableStyleId>
              </a:tblPr>
              <a:tblGrid>
                <a:gridCol w="1692180">
                  <a:extLst>
                    <a:ext uri="{9D8B030D-6E8A-4147-A177-3AD203B41FA5}">
                      <a16:colId xmlns:a16="http://schemas.microsoft.com/office/drawing/2014/main" val="3268484080"/>
                    </a:ext>
                  </a:extLst>
                </a:gridCol>
                <a:gridCol w="1501002">
                  <a:extLst>
                    <a:ext uri="{9D8B030D-6E8A-4147-A177-3AD203B41FA5}">
                      <a16:colId xmlns:a16="http://schemas.microsoft.com/office/drawing/2014/main" val="166075053"/>
                    </a:ext>
                  </a:extLst>
                </a:gridCol>
                <a:gridCol w="1501002">
                  <a:extLst>
                    <a:ext uri="{9D8B030D-6E8A-4147-A177-3AD203B41FA5}">
                      <a16:colId xmlns:a16="http://schemas.microsoft.com/office/drawing/2014/main" val="993832347"/>
                    </a:ext>
                  </a:extLst>
                </a:gridCol>
                <a:gridCol w="1501002">
                  <a:extLst>
                    <a:ext uri="{9D8B030D-6E8A-4147-A177-3AD203B41FA5}">
                      <a16:colId xmlns:a16="http://schemas.microsoft.com/office/drawing/2014/main" val="3420926079"/>
                    </a:ext>
                  </a:extLst>
                </a:gridCol>
              </a:tblGrid>
              <a:tr h="370840">
                <a:tc>
                  <a:txBody>
                    <a:bodyPr/>
                    <a:lstStyle/>
                    <a:p>
                      <a:r>
                        <a:rPr lang="en-US" dirty="0"/>
                        <a:t>Poisson Rate</a:t>
                      </a:r>
                    </a:p>
                  </a:txBody>
                  <a:tcPr/>
                </a:tc>
                <a:tc>
                  <a:txBody>
                    <a:bodyPr/>
                    <a:lstStyle/>
                    <a:p>
                      <a:r>
                        <a:rPr lang="en-US" dirty="0"/>
                        <a:t>0.1 kHz</a:t>
                      </a:r>
                    </a:p>
                  </a:txBody>
                  <a:tcPr/>
                </a:tc>
                <a:tc>
                  <a:txBody>
                    <a:bodyPr/>
                    <a:lstStyle/>
                    <a:p>
                      <a:r>
                        <a:rPr lang="en-US" dirty="0" err="1">
                          <a:solidFill>
                            <a:schemeClr val="bg1"/>
                          </a:solidFill>
                        </a:rPr>
                        <a:t>dt</a:t>
                      </a:r>
                      <a:endParaRPr lang="en-US" dirty="0">
                        <a:solidFill>
                          <a:schemeClr val="bg1"/>
                        </a:solidFill>
                      </a:endParaRPr>
                    </a:p>
                  </a:txBody>
                  <a:tcPr>
                    <a:solidFill>
                      <a:srgbClr val="4472C4"/>
                    </a:solidFill>
                  </a:tcPr>
                </a:tc>
                <a:tc>
                  <a:txBody>
                    <a:bodyPr/>
                    <a:lstStyle/>
                    <a:p>
                      <a:r>
                        <a:rPr lang="en-US" dirty="0"/>
                        <a:t>0.5ms</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tc>
                  <a:txBody>
                    <a:bodyPr/>
                    <a:lstStyle/>
                    <a:p>
                      <a:r>
                        <a:rPr lang="en-US" dirty="0">
                          <a:solidFill>
                            <a:schemeClr val="bg1"/>
                          </a:solidFill>
                        </a:rPr>
                        <a:t>#bins</a:t>
                      </a:r>
                    </a:p>
                  </a:txBody>
                  <a:tcPr>
                    <a:solidFill>
                      <a:srgbClr val="4472C4"/>
                    </a:solidFill>
                  </a:tcPr>
                </a:tc>
                <a:tc>
                  <a:txBody>
                    <a:bodyPr/>
                    <a:lstStyle/>
                    <a:p>
                      <a:r>
                        <a:rPr lang="en-US" dirty="0"/>
                        <a:t>30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0.030</a:t>
                      </a:r>
                    </a:p>
                  </a:txBody>
                  <a:tcPr/>
                </a:tc>
                <a:tc>
                  <a:txBody>
                    <a:bodyPr/>
                    <a:lstStyle/>
                    <a:p>
                      <a:r>
                        <a:rPr lang="en-US" dirty="0">
                          <a:solidFill>
                            <a:schemeClr val="bg1"/>
                          </a:solidFill>
                        </a:rPr>
                        <a:t>T</a:t>
                      </a:r>
                    </a:p>
                  </a:txBody>
                  <a:tcPr>
                    <a:solidFill>
                      <a:srgbClr val="4472C4"/>
                    </a:solidFill>
                  </a:tcPr>
                </a:tc>
                <a:tc>
                  <a:txBody>
                    <a:bodyPr/>
                    <a:lstStyle/>
                    <a:p>
                      <a:r>
                        <a:rPr lang="en-US" dirty="0"/>
                        <a:t>10mins</a:t>
                      </a:r>
                    </a:p>
                  </a:txBody>
                  <a:tcPr/>
                </a:tc>
                <a:extLst>
                  <a:ext uri="{0D108BD9-81ED-4DB2-BD59-A6C34878D82A}">
                    <a16:rowId xmlns:a16="http://schemas.microsoft.com/office/drawing/2014/main" val="1797357136"/>
                  </a:ext>
                </a:extLst>
              </a:tr>
            </a:tbl>
          </a:graphicData>
        </a:graphic>
      </p:graphicFrame>
      <p:sp>
        <p:nvSpPr>
          <p:cNvPr id="11" name="TextBox 10">
            <a:extLst>
              <a:ext uri="{FF2B5EF4-FFF2-40B4-BE49-F238E27FC236}">
                <a16:creationId xmlns:a16="http://schemas.microsoft.com/office/drawing/2014/main" id="{D7A146A2-E1BA-470B-B494-B37BDA3B0002}"/>
              </a:ext>
            </a:extLst>
          </p:cNvPr>
          <p:cNvSpPr txBox="1"/>
          <p:nvPr/>
        </p:nvSpPr>
        <p:spPr>
          <a:xfrm>
            <a:off x="9955587" y="1835271"/>
            <a:ext cx="1235338" cy="369332"/>
          </a:xfrm>
          <a:prstGeom prst="rect">
            <a:avLst/>
          </a:prstGeom>
          <a:noFill/>
        </p:spPr>
        <p:txBody>
          <a:bodyPr wrap="none" rtlCol="0">
            <a:spAutoFit/>
          </a:bodyPr>
          <a:lstStyle/>
          <a:p>
            <a:r>
              <a:rPr lang="en-US" b="1" dirty="0"/>
              <a:t>Covariance</a:t>
            </a:r>
          </a:p>
        </p:txBody>
      </p:sp>
      <p:sp>
        <p:nvSpPr>
          <p:cNvPr id="13" name="TextBox 12">
            <a:extLst>
              <a:ext uri="{FF2B5EF4-FFF2-40B4-BE49-F238E27FC236}">
                <a16:creationId xmlns:a16="http://schemas.microsoft.com/office/drawing/2014/main" id="{C0CA0625-497A-40F2-ACF5-233693D7C6FF}"/>
              </a:ext>
            </a:extLst>
          </p:cNvPr>
          <p:cNvSpPr txBox="1"/>
          <p:nvPr/>
        </p:nvSpPr>
        <p:spPr>
          <a:xfrm>
            <a:off x="733582" y="1755323"/>
            <a:ext cx="1235338" cy="369332"/>
          </a:xfrm>
          <a:prstGeom prst="rect">
            <a:avLst/>
          </a:prstGeom>
          <a:noFill/>
        </p:spPr>
        <p:txBody>
          <a:bodyPr wrap="none" rtlCol="0">
            <a:spAutoFit/>
          </a:bodyPr>
          <a:lstStyle/>
          <a:p>
            <a:r>
              <a:rPr lang="en-US" b="1" dirty="0"/>
              <a:t>Covariance</a:t>
            </a:r>
          </a:p>
        </p:txBody>
      </p:sp>
      <p:sp>
        <p:nvSpPr>
          <p:cNvPr id="14" name="TextBox 13">
            <a:extLst>
              <a:ext uri="{FF2B5EF4-FFF2-40B4-BE49-F238E27FC236}">
                <a16:creationId xmlns:a16="http://schemas.microsoft.com/office/drawing/2014/main" id="{3753A3C7-DE82-49BE-B1F7-A3F870DA508C}"/>
              </a:ext>
            </a:extLst>
          </p:cNvPr>
          <p:cNvSpPr txBox="1"/>
          <p:nvPr/>
        </p:nvSpPr>
        <p:spPr>
          <a:xfrm>
            <a:off x="733582" y="4097006"/>
            <a:ext cx="1235338" cy="369332"/>
          </a:xfrm>
          <a:prstGeom prst="rect">
            <a:avLst/>
          </a:prstGeom>
          <a:noFill/>
        </p:spPr>
        <p:txBody>
          <a:bodyPr wrap="none" rtlCol="0">
            <a:spAutoFit/>
          </a:bodyPr>
          <a:lstStyle/>
          <a:p>
            <a:r>
              <a:rPr lang="en-US" b="1" dirty="0"/>
              <a:t>Covariance</a:t>
            </a:r>
          </a:p>
        </p:txBody>
      </p:sp>
    </p:spTree>
    <p:extLst>
      <p:ext uri="{BB962C8B-B14F-4D97-AF65-F5344CB8AC3E}">
        <p14:creationId xmlns:p14="http://schemas.microsoft.com/office/powerpoint/2010/main" val="3904158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517B7B45-FACC-49E1-BBD0-26BAB23BB449}"/>
              </a:ext>
            </a:extLst>
          </p:cNvPr>
          <p:cNvPicPr>
            <a:picLocks noChangeAspect="1"/>
          </p:cNvPicPr>
          <p:nvPr/>
        </p:nvPicPr>
        <p:blipFill>
          <a:blip r:embed="rId2"/>
          <a:stretch>
            <a:fillRect/>
          </a:stretch>
        </p:blipFill>
        <p:spPr>
          <a:xfrm>
            <a:off x="2375918" y="1128795"/>
            <a:ext cx="7315215" cy="5486411"/>
          </a:xfrm>
          <a:prstGeom prst="rect">
            <a:avLst/>
          </a:prstGeom>
        </p:spPr>
      </p:pic>
      <p:graphicFrame>
        <p:nvGraphicFramePr>
          <p:cNvPr id="5" name="Content Placeholder 3">
            <a:extLst>
              <a:ext uri="{FF2B5EF4-FFF2-40B4-BE49-F238E27FC236}">
                <a16:creationId xmlns:a16="http://schemas.microsoft.com/office/drawing/2014/main" id="{60872BAE-763B-43DA-A231-FD8C1EA158F8}"/>
              </a:ext>
            </a:extLst>
          </p:cNvPr>
          <p:cNvGraphicFramePr>
            <a:graphicFrameLocks/>
          </p:cNvGraphicFramePr>
          <p:nvPr>
            <p:extLst>
              <p:ext uri="{D42A27DB-BD31-4B8C-83A1-F6EECF244321}">
                <p14:modId xmlns:p14="http://schemas.microsoft.com/office/powerpoint/2010/main" val="409628521"/>
              </p:ext>
            </p:extLst>
          </p:nvPr>
        </p:nvGraphicFramePr>
        <p:xfrm>
          <a:off x="2935932" y="175364"/>
          <a:ext cx="6195186" cy="1112520"/>
        </p:xfrm>
        <a:graphic>
          <a:graphicData uri="http://schemas.openxmlformats.org/drawingml/2006/table">
            <a:tbl>
              <a:tblPr firstCol="1" bandRow="1">
                <a:tableStyleId>{5C22544A-7EE6-4342-B048-85BDC9FD1C3A}</a:tableStyleId>
              </a:tblPr>
              <a:tblGrid>
                <a:gridCol w="1692180">
                  <a:extLst>
                    <a:ext uri="{9D8B030D-6E8A-4147-A177-3AD203B41FA5}">
                      <a16:colId xmlns:a16="http://schemas.microsoft.com/office/drawing/2014/main" val="3268484080"/>
                    </a:ext>
                  </a:extLst>
                </a:gridCol>
                <a:gridCol w="1501002">
                  <a:extLst>
                    <a:ext uri="{9D8B030D-6E8A-4147-A177-3AD203B41FA5}">
                      <a16:colId xmlns:a16="http://schemas.microsoft.com/office/drawing/2014/main" val="166075053"/>
                    </a:ext>
                  </a:extLst>
                </a:gridCol>
                <a:gridCol w="1501002">
                  <a:extLst>
                    <a:ext uri="{9D8B030D-6E8A-4147-A177-3AD203B41FA5}">
                      <a16:colId xmlns:a16="http://schemas.microsoft.com/office/drawing/2014/main" val="993832347"/>
                    </a:ext>
                  </a:extLst>
                </a:gridCol>
                <a:gridCol w="1501002">
                  <a:extLst>
                    <a:ext uri="{9D8B030D-6E8A-4147-A177-3AD203B41FA5}">
                      <a16:colId xmlns:a16="http://schemas.microsoft.com/office/drawing/2014/main" val="3420926079"/>
                    </a:ext>
                  </a:extLst>
                </a:gridCol>
              </a:tblGrid>
              <a:tr h="370840">
                <a:tc>
                  <a:txBody>
                    <a:bodyPr/>
                    <a:lstStyle/>
                    <a:p>
                      <a:r>
                        <a:rPr lang="en-US" dirty="0"/>
                        <a:t>Poisson Rate</a:t>
                      </a:r>
                    </a:p>
                  </a:txBody>
                  <a:tcPr/>
                </a:tc>
                <a:tc>
                  <a:txBody>
                    <a:bodyPr/>
                    <a:lstStyle/>
                    <a:p>
                      <a:r>
                        <a:rPr lang="en-US" dirty="0"/>
                        <a:t>0.1 kHz</a:t>
                      </a:r>
                    </a:p>
                  </a:txBody>
                  <a:tcPr/>
                </a:tc>
                <a:tc>
                  <a:txBody>
                    <a:bodyPr/>
                    <a:lstStyle/>
                    <a:p>
                      <a:r>
                        <a:rPr lang="en-US" dirty="0" err="1">
                          <a:solidFill>
                            <a:schemeClr val="bg1"/>
                          </a:solidFill>
                        </a:rPr>
                        <a:t>dt</a:t>
                      </a:r>
                      <a:endParaRPr lang="en-US" dirty="0">
                        <a:solidFill>
                          <a:schemeClr val="bg1"/>
                        </a:solidFill>
                      </a:endParaRPr>
                    </a:p>
                  </a:txBody>
                  <a:tcPr>
                    <a:solidFill>
                      <a:srgbClr val="4472C4"/>
                    </a:solidFill>
                  </a:tcPr>
                </a:tc>
                <a:tc>
                  <a:txBody>
                    <a:bodyPr/>
                    <a:lstStyle/>
                    <a:p>
                      <a:r>
                        <a:rPr lang="en-US" dirty="0"/>
                        <a:t>0.5ms</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tc>
                  <a:txBody>
                    <a:bodyPr/>
                    <a:lstStyle/>
                    <a:p>
                      <a:r>
                        <a:rPr lang="en-US" dirty="0">
                          <a:solidFill>
                            <a:schemeClr val="bg1"/>
                          </a:solidFill>
                        </a:rPr>
                        <a:t>#bins</a:t>
                      </a:r>
                    </a:p>
                  </a:txBody>
                  <a:tcPr>
                    <a:solidFill>
                      <a:srgbClr val="4472C4"/>
                    </a:solidFill>
                  </a:tcPr>
                </a:tc>
                <a:tc>
                  <a:txBody>
                    <a:bodyPr/>
                    <a:lstStyle/>
                    <a:p>
                      <a:r>
                        <a:rPr lang="en-US" dirty="0"/>
                        <a:t>30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0.030</a:t>
                      </a:r>
                    </a:p>
                  </a:txBody>
                  <a:tcPr/>
                </a:tc>
                <a:tc>
                  <a:txBody>
                    <a:bodyPr/>
                    <a:lstStyle/>
                    <a:p>
                      <a:r>
                        <a:rPr lang="en-US" dirty="0">
                          <a:solidFill>
                            <a:schemeClr val="bg1"/>
                          </a:solidFill>
                        </a:rPr>
                        <a:t>T</a:t>
                      </a:r>
                    </a:p>
                  </a:txBody>
                  <a:tcPr>
                    <a:solidFill>
                      <a:srgbClr val="4472C4"/>
                    </a:solidFill>
                  </a:tcPr>
                </a:tc>
                <a:tc>
                  <a:txBody>
                    <a:bodyPr/>
                    <a:lstStyle/>
                    <a:p>
                      <a:r>
                        <a:rPr lang="en-US" dirty="0"/>
                        <a:t>10mins</a:t>
                      </a:r>
                    </a:p>
                  </a:txBody>
                  <a:tcPr/>
                </a:tc>
                <a:extLst>
                  <a:ext uri="{0D108BD9-81ED-4DB2-BD59-A6C34878D82A}">
                    <a16:rowId xmlns:a16="http://schemas.microsoft.com/office/drawing/2014/main" val="1797357136"/>
                  </a:ext>
                </a:extLst>
              </a:tr>
            </a:tbl>
          </a:graphicData>
        </a:graphic>
      </p:graphicFrame>
    </p:spTree>
    <p:extLst>
      <p:ext uri="{BB962C8B-B14F-4D97-AF65-F5344CB8AC3E}">
        <p14:creationId xmlns:p14="http://schemas.microsoft.com/office/powerpoint/2010/main" val="426462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5390-7F05-4380-BA97-B56F197A358A}"/>
              </a:ext>
            </a:extLst>
          </p:cNvPr>
          <p:cNvSpPr>
            <a:spLocks noGrp="1"/>
          </p:cNvSpPr>
          <p:nvPr>
            <p:ph type="title"/>
          </p:nvPr>
        </p:nvSpPr>
        <p:spPr/>
        <p:txBody>
          <a:bodyPr/>
          <a:lstStyle/>
          <a:p>
            <a:r>
              <a:rPr lang="en-US" altLang="zh-CN" dirty="0"/>
              <a:t>Different Timing Steps</a:t>
            </a:r>
            <a:endParaRPr lang="en-US" dirty="0"/>
          </a:p>
        </p:txBody>
      </p:sp>
      <p:pic>
        <p:nvPicPr>
          <p:cNvPr id="4" name="Picture 3">
            <a:extLst>
              <a:ext uri="{FF2B5EF4-FFF2-40B4-BE49-F238E27FC236}">
                <a16:creationId xmlns:a16="http://schemas.microsoft.com/office/drawing/2014/main" id="{E8CBA2C3-CD38-4333-B5B1-98BC3A795728}"/>
              </a:ext>
            </a:extLst>
          </p:cNvPr>
          <p:cNvPicPr>
            <a:picLocks noChangeAspect="1"/>
          </p:cNvPicPr>
          <p:nvPr/>
        </p:nvPicPr>
        <p:blipFill>
          <a:blip r:embed="rId2"/>
          <a:stretch>
            <a:fillRect/>
          </a:stretch>
        </p:blipFill>
        <p:spPr>
          <a:xfrm>
            <a:off x="4495499" y="1335297"/>
            <a:ext cx="3582640" cy="2686979"/>
          </a:xfrm>
          <a:prstGeom prst="rect">
            <a:avLst/>
          </a:prstGeom>
        </p:spPr>
      </p:pic>
      <p:pic>
        <p:nvPicPr>
          <p:cNvPr id="6" name="Picture 5">
            <a:extLst>
              <a:ext uri="{FF2B5EF4-FFF2-40B4-BE49-F238E27FC236}">
                <a16:creationId xmlns:a16="http://schemas.microsoft.com/office/drawing/2014/main" id="{24AEC89B-892B-446B-A79D-3C435225265B}"/>
              </a:ext>
            </a:extLst>
          </p:cNvPr>
          <p:cNvPicPr>
            <a:picLocks noChangeAspect="1"/>
          </p:cNvPicPr>
          <p:nvPr/>
        </p:nvPicPr>
        <p:blipFill>
          <a:blip r:embed="rId3"/>
          <a:stretch>
            <a:fillRect/>
          </a:stretch>
        </p:blipFill>
        <p:spPr>
          <a:xfrm>
            <a:off x="8134743" y="1335297"/>
            <a:ext cx="3582640" cy="2686979"/>
          </a:xfrm>
          <a:prstGeom prst="rect">
            <a:avLst/>
          </a:prstGeom>
        </p:spPr>
      </p:pic>
      <p:pic>
        <p:nvPicPr>
          <p:cNvPr id="10" name="Picture 9">
            <a:extLst>
              <a:ext uri="{FF2B5EF4-FFF2-40B4-BE49-F238E27FC236}">
                <a16:creationId xmlns:a16="http://schemas.microsoft.com/office/drawing/2014/main" id="{4B3F1552-8277-49E1-AFDA-B9646EB28DD4}"/>
              </a:ext>
            </a:extLst>
          </p:cNvPr>
          <p:cNvPicPr>
            <a:picLocks noChangeAspect="1"/>
          </p:cNvPicPr>
          <p:nvPr/>
        </p:nvPicPr>
        <p:blipFill>
          <a:blip r:embed="rId4"/>
          <a:stretch>
            <a:fillRect/>
          </a:stretch>
        </p:blipFill>
        <p:spPr>
          <a:xfrm>
            <a:off x="4495499" y="4072539"/>
            <a:ext cx="3582640" cy="2686979"/>
          </a:xfrm>
          <a:prstGeom prst="rect">
            <a:avLst/>
          </a:prstGeom>
        </p:spPr>
      </p:pic>
      <p:pic>
        <p:nvPicPr>
          <p:cNvPr id="12" name="Picture 11">
            <a:extLst>
              <a:ext uri="{FF2B5EF4-FFF2-40B4-BE49-F238E27FC236}">
                <a16:creationId xmlns:a16="http://schemas.microsoft.com/office/drawing/2014/main" id="{95A8E4A1-75A4-4566-9930-BD7E19C78DEC}"/>
              </a:ext>
            </a:extLst>
          </p:cNvPr>
          <p:cNvPicPr>
            <a:picLocks noChangeAspect="1"/>
          </p:cNvPicPr>
          <p:nvPr/>
        </p:nvPicPr>
        <p:blipFill>
          <a:blip r:embed="rId5"/>
          <a:stretch>
            <a:fillRect/>
          </a:stretch>
        </p:blipFill>
        <p:spPr>
          <a:xfrm>
            <a:off x="8134744" y="4072539"/>
            <a:ext cx="3582640" cy="2686979"/>
          </a:xfrm>
          <a:prstGeom prst="rect">
            <a:avLst/>
          </a:prstGeom>
        </p:spPr>
      </p:pic>
      <p:sp>
        <p:nvSpPr>
          <p:cNvPr id="11" name="TextBox 10">
            <a:extLst>
              <a:ext uri="{FF2B5EF4-FFF2-40B4-BE49-F238E27FC236}">
                <a16:creationId xmlns:a16="http://schemas.microsoft.com/office/drawing/2014/main" id="{2BBBF16A-2DE7-427B-A4B2-B76E4376AA2B}"/>
              </a:ext>
            </a:extLst>
          </p:cNvPr>
          <p:cNvSpPr txBox="1"/>
          <p:nvPr/>
        </p:nvSpPr>
        <p:spPr>
          <a:xfrm>
            <a:off x="6145223" y="1161822"/>
            <a:ext cx="1101584" cy="369332"/>
          </a:xfrm>
          <a:prstGeom prst="rect">
            <a:avLst/>
          </a:prstGeom>
          <a:noFill/>
        </p:spPr>
        <p:txBody>
          <a:bodyPr wrap="none" rtlCol="0">
            <a:spAutoFit/>
          </a:bodyPr>
          <a:lstStyle/>
          <a:p>
            <a:r>
              <a:rPr lang="en-US" dirty="0"/>
              <a:t>0.0625ms</a:t>
            </a:r>
          </a:p>
        </p:txBody>
      </p:sp>
      <p:sp>
        <p:nvSpPr>
          <p:cNvPr id="14" name="TextBox 13">
            <a:extLst>
              <a:ext uri="{FF2B5EF4-FFF2-40B4-BE49-F238E27FC236}">
                <a16:creationId xmlns:a16="http://schemas.microsoft.com/office/drawing/2014/main" id="{19F21D10-B2DB-4E9F-9550-4D4F27FA92F8}"/>
              </a:ext>
            </a:extLst>
          </p:cNvPr>
          <p:cNvSpPr txBox="1"/>
          <p:nvPr/>
        </p:nvSpPr>
        <p:spPr>
          <a:xfrm>
            <a:off x="9550800" y="1161821"/>
            <a:ext cx="984565" cy="369332"/>
          </a:xfrm>
          <a:prstGeom prst="rect">
            <a:avLst/>
          </a:prstGeom>
          <a:noFill/>
        </p:spPr>
        <p:txBody>
          <a:bodyPr wrap="none" rtlCol="0">
            <a:spAutoFit/>
          </a:bodyPr>
          <a:lstStyle/>
          <a:p>
            <a:r>
              <a:rPr lang="en-US" dirty="0"/>
              <a:t>0.125ms</a:t>
            </a:r>
          </a:p>
        </p:txBody>
      </p:sp>
      <p:sp>
        <p:nvSpPr>
          <p:cNvPr id="15" name="TextBox 14">
            <a:extLst>
              <a:ext uri="{FF2B5EF4-FFF2-40B4-BE49-F238E27FC236}">
                <a16:creationId xmlns:a16="http://schemas.microsoft.com/office/drawing/2014/main" id="{3ECC1339-B411-4BA1-BA38-D3F9F6C981E7}"/>
              </a:ext>
            </a:extLst>
          </p:cNvPr>
          <p:cNvSpPr txBox="1"/>
          <p:nvPr/>
        </p:nvSpPr>
        <p:spPr>
          <a:xfrm>
            <a:off x="5167402" y="5471618"/>
            <a:ext cx="867545" cy="369332"/>
          </a:xfrm>
          <a:prstGeom prst="rect">
            <a:avLst/>
          </a:prstGeom>
          <a:noFill/>
        </p:spPr>
        <p:txBody>
          <a:bodyPr wrap="none" rtlCol="0">
            <a:spAutoFit/>
          </a:bodyPr>
          <a:lstStyle/>
          <a:p>
            <a:r>
              <a:rPr lang="en-US" dirty="0"/>
              <a:t>0.25ms</a:t>
            </a:r>
          </a:p>
        </p:txBody>
      </p:sp>
      <p:sp>
        <p:nvSpPr>
          <p:cNvPr id="16" name="TextBox 15">
            <a:extLst>
              <a:ext uri="{FF2B5EF4-FFF2-40B4-BE49-F238E27FC236}">
                <a16:creationId xmlns:a16="http://schemas.microsoft.com/office/drawing/2014/main" id="{7F762AA0-02AC-4968-9C7C-D31841D36D87}"/>
              </a:ext>
            </a:extLst>
          </p:cNvPr>
          <p:cNvSpPr txBox="1"/>
          <p:nvPr/>
        </p:nvSpPr>
        <p:spPr>
          <a:xfrm>
            <a:off x="8812465" y="5528996"/>
            <a:ext cx="750526" cy="369332"/>
          </a:xfrm>
          <a:prstGeom prst="rect">
            <a:avLst/>
          </a:prstGeom>
          <a:noFill/>
        </p:spPr>
        <p:txBody>
          <a:bodyPr wrap="none" rtlCol="0">
            <a:spAutoFit/>
          </a:bodyPr>
          <a:lstStyle/>
          <a:p>
            <a:r>
              <a:rPr lang="en-US" dirty="0"/>
              <a:t>0.5ms</a:t>
            </a:r>
          </a:p>
        </p:txBody>
      </p:sp>
      <p:graphicFrame>
        <p:nvGraphicFramePr>
          <p:cNvPr id="17" name="Content Placeholder 3">
            <a:extLst>
              <a:ext uri="{FF2B5EF4-FFF2-40B4-BE49-F238E27FC236}">
                <a16:creationId xmlns:a16="http://schemas.microsoft.com/office/drawing/2014/main" id="{4187E32F-30D7-4884-86EA-B433E1B58D53}"/>
              </a:ext>
            </a:extLst>
          </p:cNvPr>
          <p:cNvGraphicFramePr>
            <a:graphicFrameLocks/>
          </p:cNvGraphicFramePr>
          <p:nvPr>
            <p:extLst>
              <p:ext uri="{D42A27DB-BD31-4B8C-83A1-F6EECF244321}">
                <p14:modId xmlns:p14="http://schemas.microsoft.com/office/powerpoint/2010/main" val="3105855880"/>
              </p:ext>
            </p:extLst>
          </p:nvPr>
        </p:nvGraphicFramePr>
        <p:xfrm>
          <a:off x="1249426" y="2218089"/>
          <a:ext cx="2680075" cy="2225040"/>
        </p:xfrm>
        <a:graphic>
          <a:graphicData uri="http://schemas.openxmlformats.org/drawingml/2006/table">
            <a:tbl>
              <a:tblPr firstCol="1" bandRow="1">
                <a:tableStyleId>{5C22544A-7EE6-4342-B048-85BDC9FD1C3A}</a:tableStyleId>
              </a:tblPr>
              <a:tblGrid>
                <a:gridCol w="1420267">
                  <a:extLst>
                    <a:ext uri="{9D8B030D-6E8A-4147-A177-3AD203B41FA5}">
                      <a16:colId xmlns:a16="http://schemas.microsoft.com/office/drawing/2014/main" val="3268484080"/>
                    </a:ext>
                  </a:extLst>
                </a:gridCol>
                <a:gridCol w="1259808">
                  <a:extLst>
                    <a:ext uri="{9D8B030D-6E8A-4147-A177-3AD203B41FA5}">
                      <a16:colId xmlns:a16="http://schemas.microsoft.com/office/drawing/2014/main" val="166075053"/>
                    </a:ext>
                  </a:extLst>
                </a:gridCol>
              </a:tblGrid>
              <a:tr h="370840">
                <a:tc>
                  <a:txBody>
                    <a:bodyPr/>
                    <a:lstStyle/>
                    <a:p>
                      <a:r>
                        <a:rPr lang="en-US" dirty="0"/>
                        <a:t>Poisson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extLst>
                  <a:ext uri="{0D108BD9-81ED-4DB2-BD59-A6C34878D82A}">
                    <a16:rowId xmlns:a16="http://schemas.microsoft.com/office/drawing/2014/main" val="1797357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59.5 s</a:t>
                      </a:r>
                    </a:p>
                  </a:txBody>
                  <a:tcPr/>
                </a:tc>
                <a:extLst>
                  <a:ext uri="{0D108BD9-81ED-4DB2-BD59-A6C34878D82A}">
                    <a16:rowId xmlns:a16="http://schemas.microsoft.com/office/drawing/2014/main" val="3706379601"/>
                  </a:ext>
                </a:extLst>
              </a:tr>
              <a:tr h="370840">
                <a:tc gridSpan="2">
                  <a:txBody>
                    <a:bodyPr/>
                    <a:lstStyle/>
                    <a:p>
                      <a:r>
                        <a:rPr lang="en-US" dirty="0"/>
                        <a:t>Direct Method</a:t>
                      </a:r>
                    </a:p>
                  </a:txBody>
                  <a:tcPr/>
                </a:tc>
                <a:tc hMerge="1">
                  <a:txBody>
                    <a:bodyPr/>
                    <a:lstStyle/>
                    <a:p>
                      <a:endParaRPr lang="en-US" dirty="0"/>
                    </a:p>
                  </a:txBody>
                  <a:tcPr/>
                </a:tc>
                <a:extLst>
                  <a:ext uri="{0D108BD9-81ED-4DB2-BD59-A6C34878D82A}">
                    <a16:rowId xmlns:a16="http://schemas.microsoft.com/office/drawing/2014/main" val="610908361"/>
                  </a:ext>
                </a:extLst>
              </a:tr>
            </a:tbl>
          </a:graphicData>
        </a:graphic>
      </p:graphicFrame>
    </p:spTree>
    <p:extLst>
      <p:ext uri="{BB962C8B-B14F-4D97-AF65-F5344CB8AC3E}">
        <p14:creationId xmlns:p14="http://schemas.microsoft.com/office/powerpoint/2010/main" val="47280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16AD-670B-4A30-A590-FFBF5381E0C4}"/>
              </a:ext>
            </a:extLst>
          </p:cNvPr>
          <p:cNvSpPr>
            <a:spLocks noGrp="1"/>
          </p:cNvSpPr>
          <p:nvPr>
            <p:ph type="title"/>
          </p:nvPr>
        </p:nvSpPr>
        <p:spPr>
          <a:xfrm>
            <a:off x="838200" y="46274"/>
            <a:ext cx="10515600" cy="976038"/>
          </a:xfrm>
        </p:spPr>
        <p:txBody>
          <a:bodyPr/>
          <a:lstStyle/>
          <a:p>
            <a:r>
              <a:rPr lang="en-US" dirty="0"/>
              <a:t>Bi-direction</a:t>
            </a:r>
          </a:p>
        </p:txBody>
      </p:sp>
      <p:pic>
        <p:nvPicPr>
          <p:cNvPr id="4" name="Picture 3">
            <a:extLst>
              <a:ext uri="{FF2B5EF4-FFF2-40B4-BE49-F238E27FC236}">
                <a16:creationId xmlns:a16="http://schemas.microsoft.com/office/drawing/2014/main" id="{59735453-21A9-489F-939F-968927023585}"/>
              </a:ext>
            </a:extLst>
          </p:cNvPr>
          <p:cNvPicPr>
            <a:picLocks noChangeAspect="1"/>
          </p:cNvPicPr>
          <p:nvPr/>
        </p:nvPicPr>
        <p:blipFill>
          <a:blip r:embed="rId2"/>
          <a:stretch>
            <a:fillRect/>
          </a:stretch>
        </p:blipFill>
        <p:spPr>
          <a:xfrm>
            <a:off x="497516" y="2073964"/>
            <a:ext cx="4758670" cy="3569003"/>
          </a:xfrm>
          <a:prstGeom prst="rect">
            <a:avLst/>
          </a:prstGeom>
        </p:spPr>
      </p:pic>
      <p:pic>
        <p:nvPicPr>
          <p:cNvPr id="6" name="Picture 5">
            <a:extLst>
              <a:ext uri="{FF2B5EF4-FFF2-40B4-BE49-F238E27FC236}">
                <a16:creationId xmlns:a16="http://schemas.microsoft.com/office/drawing/2014/main" id="{CE61AD39-32E0-4F9B-933E-6CC8C1F12DF0}"/>
              </a:ext>
            </a:extLst>
          </p:cNvPr>
          <p:cNvPicPr>
            <a:picLocks noChangeAspect="1"/>
          </p:cNvPicPr>
          <p:nvPr/>
        </p:nvPicPr>
        <p:blipFill>
          <a:blip r:embed="rId3"/>
          <a:stretch>
            <a:fillRect/>
          </a:stretch>
        </p:blipFill>
        <p:spPr>
          <a:xfrm>
            <a:off x="5256186" y="2073964"/>
            <a:ext cx="4758671" cy="3569003"/>
          </a:xfrm>
          <a:prstGeom prst="rect">
            <a:avLst/>
          </a:prstGeom>
        </p:spPr>
      </p:pic>
      <p:graphicFrame>
        <p:nvGraphicFramePr>
          <p:cNvPr id="7" name="Content Placeholder 3">
            <a:extLst>
              <a:ext uri="{FF2B5EF4-FFF2-40B4-BE49-F238E27FC236}">
                <a16:creationId xmlns:a16="http://schemas.microsoft.com/office/drawing/2014/main" id="{880116BE-4ACE-4526-9546-3BD5565415DE}"/>
              </a:ext>
            </a:extLst>
          </p:cNvPr>
          <p:cNvGraphicFramePr>
            <a:graphicFrameLocks/>
          </p:cNvGraphicFramePr>
          <p:nvPr>
            <p:extLst/>
          </p:nvPr>
        </p:nvGraphicFramePr>
        <p:xfrm>
          <a:off x="8933858" y="46274"/>
          <a:ext cx="3201049" cy="1112520"/>
        </p:xfrm>
        <a:graphic>
          <a:graphicData uri="http://schemas.openxmlformats.org/drawingml/2006/table">
            <a:tbl>
              <a:tblPr firstCol="1" bandRow="1">
                <a:tableStyleId>{5C22544A-7EE6-4342-B048-85BDC9FD1C3A}</a:tableStyleId>
              </a:tblPr>
              <a:tblGrid>
                <a:gridCol w="2329106">
                  <a:extLst>
                    <a:ext uri="{9D8B030D-6E8A-4147-A177-3AD203B41FA5}">
                      <a16:colId xmlns:a16="http://schemas.microsoft.com/office/drawing/2014/main" val="3268484080"/>
                    </a:ext>
                  </a:extLst>
                </a:gridCol>
                <a:gridCol w="871943">
                  <a:extLst>
                    <a:ext uri="{9D8B030D-6E8A-4147-A177-3AD203B41FA5}">
                      <a16:colId xmlns:a16="http://schemas.microsoft.com/office/drawing/2014/main" val="166075053"/>
                    </a:ext>
                  </a:extLst>
                </a:gridCol>
              </a:tblGrid>
              <a:tr h="370840">
                <a:tc>
                  <a:txBody>
                    <a:bodyPr/>
                    <a:lstStyle/>
                    <a:p>
                      <a:r>
                        <a:rPr lang="en-US" dirty="0"/>
                        <a:t>Poisson Driving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Feedforward Strength</a:t>
                      </a:r>
                    </a:p>
                  </a:txBody>
                  <a:tcPr/>
                </a:tc>
                <a:tc>
                  <a:txBody>
                    <a:bodyPr/>
                    <a:lstStyle/>
                    <a:p>
                      <a:r>
                        <a:rPr lang="en-US" dirty="0"/>
                        <a:t>0.005</a:t>
                      </a:r>
                    </a:p>
                  </a:txBody>
                  <a:tcPr/>
                </a:tc>
                <a:extLst>
                  <a:ext uri="{0D108BD9-81ED-4DB2-BD59-A6C34878D82A}">
                    <a16:rowId xmlns:a16="http://schemas.microsoft.com/office/drawing/2014/main" val="1797357136"/>
                  </a:ext>
                </a:extLst>
              </a:tr>
            </a:tbl>
          </a:graphicData>
        </a:graphic>
      </p:graphicFrame>
      <p:sp>
        <p:nvSpPr>
          <p:cNvPr id="8" name="TextBox 7">
            <a:extLst>
              <a:ext uri="{FF2B5EF4-FFF2-40B4-BE49-F238E27FC236}">
                <a16:creationId xmlns:a16="http://schemas.microsoft.com/office/drawing/2014/main" id="{2728179E-0543-493E-90DA-8F18B9F946F4}"/>
              </a:ext>
            </a:extLst>
          </p:cNvPr>
          <p:cNvSpPr txBox="1"/>
          <p:nvPr/>
        </p:nvSpPr>
        <p:spPr>
          <a:xfrm>
            <a:off x="2245685" y="1704632"/>
            <a:ext cx="1262333" cy="369332"/>
          </a:xfrm>
          <a:prstGeom prst="rect">
            <a:avLst/>
          </a:prstGeom>
          <a:noFill/>
        </p:spPr>
        <p:txBody>
          <a:bodyPr wrap="none" rtlCol="0">
            <a:spAutoFit/>
          </a:bodyPr>
          <a:lstStyle/>
          <a:p>
            <a:r>
              <a:rPr lang="en-US" dirty="0"/>
              <a:t>From 1 to 2</a:t>
            </a:r>
          </a:p>
        </p:txBody>
      </p:sp>
      <p:sp>
        <p:nvSpPr>
          <p:cNvPr id="9" name="TextBox 8">
            <a:extLst>
              <a:ext uri="{FF2B5EF4-FFF2-40B4-BE49-F238E27FC236}">
                <a16:creationId xmlns:a16="http://schemas.microsoft.com/office/drawing/2014/main" id="{4C9C4FDF-7D0F-45E7-AF92-BC2D96622AA0}"/>
              </a:ext>
            </a:extLst>
          </p:cNvPr>
          <p:cNvSpPr txBox="1"/>
          <p:nvPr/>
        </p:nvSpPr>
        <p:spPr>
          <a:xfrm>
            <a:off x="7004354" y="1704632"/>
            <a:ext cx="1262333" cy="369332"/>
          </a:xfrm>
          <a:prstGeom prst="rect">
            <a:avLst/>
          </a:prstGeom>
          <a:noFill/>
        </p:spPr>
        <p:txBody>
          <a:bodyPr wrap="none" rtlCol="0">
            <a:spAutoFit/>
          </a:bodyPr>
          <a:lstStyle/>
          <a:p>
            <a:r>
              <a:rPr lang="en-US" dirty="0"/>
              <a:t>From 2 to 1</a:t>
            </a:r>
          </a:p>
        </p:txBody>
      </p:sp>
      <p:sp>
        <p:nvSpPr>
          <p:cNvPr id="10" name="TextBox 9">
            <a:extLst>
              <a:ext uri="{FF2B5EF4-FFF2-40B4-BE49-F238E27FC236}">
                <a16:creationId xmlns:a16="http://schemas.microsoft.com/office/drawing/2014/main" id="{69A05D40-AD77-4905-BE8D-C8086CE80BBB}"/>
              </a:ext>
            </a:extLst>
          </p:cNvPr>
          <p:cNvSpPr txBox="1"/>
          <p:nvPr/>
        </p:nvSpPr>
        <p:spPr>
          <a:xfrm>
            <a:off x="10297886" y="3396800"/>
            <a:ext cx="1514120" cy="923330"/>
          </a:xfrm>
          <a:prstGeom prst="rect">
            <a:avLst/>
          </a:prstGeom>
          <a:noFill/>
        </p:spPr>
        <p:txBody>
          <a:bodyPr wrap="square" rtlCol="0">
            <a:spAutoFit/>
          </a:bodyPr>
          <a:lstStyle/>
          <a:p>
            <a:r>
              <a:rPr lang="en-US" dirty="0" err="1"/>
              <a:t>dt</a:t>
            </a:r>
            <a:r>
              <a:rPr lang="en-US" dirty="0"/>
              <a:t> = 0.5 </a:t>
            </a:r>
            <a:r>
              <a:rPr lang="en-US" dirty="0" err="1"/>
              <a:t>ms</a:t>
            </a:r>
            <a:endParaRPr lang="en-US" dirty="0"/>
          </a:p>
          <a:p>
            <a:r>
              <a:rPr lang="en-US" dirty="0"/>
              <a:t>#bins = 20</a:t>
            </a:r>
          </a:p>
          <a:p>
            <a:r>
              <a:rPr lang="en-US" dirty="0"/>
              <a:t>T = 10 mins</a:t>
            </a:r>
          </a:p>
        </p:txBody>
      </p:sp>
    </p:spTree>
    <p:extLst>
      <p:ext uri="{BB962C8B-B14F-4D97-AF65-F5344CB8AC3E}">
        <p14:creationId xmlns:p14="http://schemas.microsoft.com/office/powerpoint/2010/main" val="333050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DB6B-2A24-4198-A103-6622487F4999}"/>
              </a:ext>
            </a:extLst>
          </p:cNvPr>
          <p:cNvSpPr>
            <a:spLocks noGrp="1"/>
          </p:cNvSpPr>
          <p:nvPr>
            <p:ph type="title"/>
          </p:nvPr>
        </p:nvSpPr>
        <p:spPr>
          <a:xfrm>
            <a:off x="1210481" y="815385"/>
            <a:ext cx="2445806" cy="595513"/>
          </a:xfrm>
        </p:spPr>
        <p:txBody>
          <a:bodyPr>
            <a:normAutofit/>
          </a:bodyPr>
          <a:lstStyle/>
          <a:p>
            <a:r>
              <a:rPr lang="en-US" sz="3600" dirty="0"/>
              <a:t>Robustness </a:t>
            </a:r>
          </a:p>
        </p:txBody>
      </p:sp>
      <p:sp>
        <p:nvSpPr>
          <p:cNvPr id="4" name="Text Placeholder 3">
            <a:extLst>
              <a:ext uri="{FF2B5EF4-FFF2-40B4-BE49-F238E27FC236}">
                <a16:creationId xmlns:a16="http://schemas.microsoft.com/office/drawing/2014/main" id="{079EA3F1-2266-4AC8-85AC-6F4B56E2CC85}"/>
              </a:ext>
            </a:extLst>
          </p:cNvPr>
          <p:cNvSpPr>
            <a:spLocks noGrp="1"/>
          </p:cNvSpPr>
          <p:nvPr>
            <p:ph type="body" sz="half" idx="2"/>
          </p:nvPr>
        </p:nvSpPr>
        <p:spPr>
          <a:xfrm>
            <a:off x="4113668" y="640745"/>
            <a:ext cx="7154210" cy="944794"/>
          </a:xfrm>
        </p:spPr>
        <p:txBody>
          <a:bodyPr>
            <a:normAutofit/>
          </a:bodyPr>
          <a:lstStyle/>
          <a:p>
            <a:r>
              <a:rPr lang="en-US" sz="2000" dirty="0">
                <a:solidFill>
                  <a:srgbClr val="00C0B6"/>
                </a:solidFill>
              </a:rPr>
              <a:t>Fix</a:t>
            </a:r>
            <a:r>
              <a:rPr lang="en-US" sz="2000" dirty="0"/>
              <a:t> the product </a:t>
            </a:r>
            <a:r>
              <a:rPr lang="en-US" sz="2000" dirty="0">
                <a:solidFill>
                  <a:srgbClr val="00C0B6"/>
                </a:solidFill>
              </a:rPr>
              <a:t>of Poisson driving rate </a:t>
            </a:r>
            <a:r>
              <a:rPr lang="en-US" sz="2000" dirty="0"/>
              <a:t>and </a:t>
            </a:r>
            <a:r>
              <a:rPr lang="en-US" sz="2000" dirty="0">
                <a:solidFill>
                  <a:srgbClr val="00C0B6"/>
                </a:solidFill>
              </a:rPr>
              <a:t>feedforward strength</a:t>
            </a:r>
            <a:r>
              <a:rPr lang="en-US" sz="2000" dirty="0"/>
              <a:t>. Change the Poisson driving rate and investigate the change of mutual information pattern</a:t>
            </a:r>
          </a:p>
        </p:txBody>
      </p:sp>
      <p:pic>
        <p:nvPicPr>
          <p:cNvPr id="8" name="Picture 7">
            <a:extLst>
              <a:ext uri="{FF2B5EF4-FFF2-40B4-BE49-F238E27FC236}">
                <a16:creationId xmlns:a16="http://schemas.microsoft.com/office/drawing/2014/main" id="{FA5282DC-0599-4514-9F48-9D55F8AFC312}"/>
              </a:ext>
            </a:extLst>
          </p:cNvPr>
          <p:cNvPicPr>
            <a:picLocks noChangeAspect="1"/>
          </p:cNvPicPr>
          <p:nvPr/>
        </p:nvPicPr>
        <p:blipFill>
          <a:blip r:embed="rId2"/>
          <a:stretch>
            <a:fillRect/>
          </a:stretch>
        </p:blipFill>
        <p:spPr>
          <a:xfrm>
            <a:off x="7880152" y="1906120"/>
            <a:ext cx="3550361" cy="2662770"/>
          </a:xfrm>
          <a:prstGeom prst="rect">
            <a:avLst/>
          </a:prstGeom>
        </p:spPr>
      </p:pic>
      <p:pic>
        <p:nvPicPr>
          <p:cNvPr id="19" name="Picture 18">
            <a:extLst>
              <a:ext uri="{FF2B5EF4-FFF2-40B4-BE49-F238E27FC236}">
                <a16:creationId xmlns:a16="http://schemas.microsoft.com/office/drawing/2014/main" id="{A229361C-AD9C-4381-B135-A518147E87DC}"/>
              </a:ext>
            </a:extLst>
          </p:cNvPr>
          <p:cNvPicPr>
            <a:picLocks noChangeAspect="1"/>
          </p:cNvPicPr>
          <p:nvPr/>
        </p:nvPicPr>
        <p:blipFill>
          <a:blip r:embed="rId3"/>
          <a:stretch>
            <a:fillRect/>
          </a:stretch>
        </p:blipFill>
        <p:spPr>
          <a:xfrm>
            <a:off x="658204" y="1906120"/>
            <a:ext cx="3550361" cy="2662770"/>
          </a:xfrm>
          <a:prstGeom prst="rect">
            <a:avLst/>
          </a:prstGeom>
        </p:spPr>
      </p:pic>
      <p:sp>
        <p:nvSpPr>
          <p:cNvPr id="20" name="TextBox 19">
            <a:extLst>
              <a:ext uri="{FF2B5EF4-FFF2-40B4-BE49-F238E27FC236}">
                <a16:creationId xmlns:a16="http://schemas.microsoft.com/office/drawing/2014/main" id="{C0494242-4ECB-44A7-8519-F2A68CA66DE9}"/>
              </a:ext>
            </a:extLst>
          </p:cNvPr>
          <p:cNvSpPr txBox="1"/>
          <p:nvPr/>
        </p:nvSpPr>
        <p:spPr>
          <a:xfrm>
            <a:off x="5609784" y="4776298"/>
            <a:ext cx="1003287" cy="369332"/>
          </a:xfrm>
          <a:prstGeom prst="rect">
            <a:avLst/>
          </a:prstGeom>
          <a:noFill/>
        </p:spPr>
        <p:txBody>
          <a:bodyPr wrap="square" rtlCol="0">
            <a:spAutoFit/>
          </a:bodyPr>
          <a:lstStyle/>
          <a:p>
            <a:r>
              <a:rPr lang="en-US" dirty="0"/>
              <a:t>0.15 kHz</a:t>
            </a:r>
          </a:p>
        </p:txBody>
      </p:sp>
      <p:sp>
        <p:nvSpPr>
          <p:cNvPr id="21" name="TextBox 20">
            <a:extLst>
              <a:ext uri="{FF2B5EF4-FFF2-40B4-BE49-F238E27FC236}">
                <a16:creationId xmlns:a16="http://schemas.microsoft.com/office/drawing/2014/main" id="{B2D082E0-E254-4F83-A551-713436CDAC4E}"/>
              </a:ext>
            </a:extLst>
          </p:cNvPr>
          <p:cNvSpPr txBox="1"/>
          <p:nvPr/>
        </p:nvSpPr>
        <p:spPr>
          <a:xfrm>
            <a:off x="1963544" y="4779220"/>
            <a:ext cx="939681" cy="369332"/>
          </a:xfrm>
          <a:prstGeom prst="rect">
            <a:avLst/>
          </a:prstGeom>
          <a:noFill/>
        </p:spPr>
        <p:txBody>
          <a:bodyPr wrap="none" rtlCol="0">
            <a:spAutoFit/>
          </a:bodyPr>
          <a:lstStyle/>
          <a:p>
            <a:r>
              <a:rPr lang="en-US" dirty="0"/>
              <a:t>1.5 kHz</a:t>
            </a:r>
          </a:p>
        </p:txBody>
      </p:sp>
      <p:sp>
        <p:nvSpPr>
          <p:cNvPr id="22" name="TextBox 21">
            <a:extLst>
              <a:ext uri="{FF2B5EF4-FFF2-40B4-BE49-F238E27FC236}">
                <a16:creationId xmlns:a16="http://schemas.microsoft.com/office/drawing/2014/main" id="{A2D1DD8F-6C56-4F20-8FB7-934214501FA0}"/>
              </a:ext>
            </a:extLst>
          </p:cNvPr>
          <p:cNvSpPr txBox="1"/>
          <p:nvPr/>
        </p:nvSpPr>
        <p:spPr>
          <a:xfrm>
            <a:off x="9220758" y="4776298"/>
            <a:ext cx="869149" cy="369332"/>
          </a:xfrm>
          <a:prstGeom prst="rect">
            <a:avLst/>
          </a:prstGeom>
          <a:noFill/>
        </p:spPr>
        <p:txBody>
          <a:bodyPr wrap="none" rtlCol="0">
            <a:spAutoFit/>
          </a:bodyPr>
          <a:lstStyle/>
          <a:p>
            <a:r>
              <a:rPr lang="en-US" dirty="0"/>
              <a:t>0.1 kHz</a:t>
            </a:r>
          </a:p>
        </p:txBody>
      </p:sp>
      <p:pic>
        <p:nvPicPr>
          <p:cNvPr id="25" name="Picture 24">
            <a:extLst>
              <a:ext uri="{FF2B5EF4-FFF2-40B4-BE49-F238E27FC236}">
                <a16:creationId xmlns:a16="http://schemas.microsoft.com/office/drawing/2014/main" id="{14FC55BE-A2CB-4F95-BAA5-F37E4D9B6093}"/>
              </a:ext>
            </a:extLst>
          </p:cNvPr>
          <p:cNvPicPr>
            <a:picLocks noChangeAspect="1"/>
          </p:cNvPicPr>
          <p:nvPr/>
        </p:nvPicPr>
        <p:blipFill>
          <a:blip r:embed="rId4"/>
          <a:stretch>
            <a:fillRect/>
          </a:stretch>
        </p:blipFill>
        <p:spPr>
          <a:xfrm>
            <a:off x="4269178" y="1906120"/>
            <a:ext cx="3550361" cy="2662770"/>
          </a:xfrm>
          <a:prstGeom prst="rect">
            <a:avLst/>
          </a:prstGeom>
        </p:spPr>
      </p:pic>
      <p:graphicFrame>
        <p:nvGraphicFramePr>
          <p:cNvPr id="11" name="Content Placeholder 3">
            <a:extLst>
              <a:ext uri="{FF2B5EF4-FFF2-40B4-BE49-F238E27FC236}">
                <a16:creationId xmlns:a16="http://schemas.microsoft.com/office/drawing/2014/main" id="{08591446-A153-41A8-9BC0-7166BE86513D}"/>
              </a:ext>
            </a:extLst>
          </p:cNvPr>
          <p:cNvGraphicFramePr>
            <a:graphicFrameLocks/>
          </p:cNvGraphicFramePr>
          <p:nvPr>
            <p:extLst>
              <p:ext uri="{D42A27DB-BD31-4B8C-83A1-F6EECF244321}">
                <p14:modId xmlns:p14="http://schemas.microsoft.com/office/powerpoint/2010/main" val="1888396217"/>
              </p:ext>
            </p:extLst>
          </p:nvPr>
        </p:nvGraphicFramePr>
        <p:xfrm>
          <a:off x="4068024" y="5145630"/>
          <a:ext cx="3301606" cy="1483360"/>
        </p:xfrm>
        <a:graphic>
          <a:graphicData uri="http://schemas.openxmlformats.org/drawingml/2006/table">
            <a:tbl>
              <a:tblPr firstCol="1" bandRow="1">
                <a:tableStyleId>{5C22544A-7EE6-4342-B048-85BDC9FD1C3A}</a:tableStyleId>
              </a:tblPr>
              <a:tblGrid>
                <a:gridCol w="2098734">
                  <a:extLst>
                    <a:ext uri="{9D8B030D-6E8A-4147-A177-3AD203B41FA5}">
                      <a16:colId xmlns:a16="http://schemas.microsoft.com/office/drawing/2014/main" val="3268484080"/>
                    </a:ext>
                  </a:extLst>
                </a:gridCol>
                <a:gridCol w="1202872">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10 mins</a:t>
                      </a:r>
                    </a:p>
                  </a:txBody>
                  <a:tcPr/>
                </a:tc>
                <a:extLst>
                  <a:ext uri="{0D108BD9-81ED-4DB2-BD59-A6C34878D82A}">
                    <a16:rowId xmlns:a16="http://schemas.microsoft.com/office/drawing/2014/main" val="610908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0.005</a:t>
                      </a:r>
                    </a:p>
                  </a:txBody>
                  <a:tcPr/>
                </a:tc>
                <a:extLst>
                  <a:ext uri="{0D108BD9-81ED-4DB2-BD59-A6C34878D82A}">
                    <a16:rowId xmlns:a16="http://schemas.microsoft.com/office/drawing/2014/main" val="154276183"/>
                  </a:ext>
                </a:extLst>
              </a:tr>
            </a:tbl>
          </a:graphicData>
        </a:graphic>
      </p:graphicFrame>
    </p:spTree>
    <p:extLst>
      <p:ext uri="{BB962C8B-B14F-4D97-AF65-F5344CB8AC3E}">
        <p14:creationId xmlns:p14="http://schemas.microsoft.com/office/powerpoint/2010/main" val="368173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65A3C9-B157-4C05-B534-267002D77F5E}"/>
              </a:ext>
            </a:extLst>
          </p:cNvPr>
          <p:cNvSpPr>
            <a:spLocks noGrp="1"/>
          </p:cNvSpPr>
          <p:nvPr>
            <p:ph type="title"/>
          </p:nvPr>
        </p:nvSpPr>
        <p:spPr>
          <a:xfrm>
            <a:off x="517071" y="83158"/>
            <a:ext cx="4185558" cy="1325563"/>
          </a:xfrm>
        </p:spPr>
        <p:txBody>
          <a:bodyPr>
            <a:normAutofit/>
          </a:bodyPr>
          <a:lstStyle/>
          <a:p>
            <a:r>
              <a:rPr lang="en-US" sz="3600" dirty="0"/>
              <a:t>Direct calculation</a:t>
            </a:r>
          </a:p>
        </p:txBody>
      </p:sp>
      <p:sp>
        <p:nvSpPr>
          <p:cNvPr id="7" name="Text Placeholder 8">
            <a:extLst>
              <a:ext uri="{FF2B5EF4-FFF2-40B4-BE49-F238E27FC236}">
                <a16:creationId xmlns:a16="http://schemas.microsoft.com/office/drawing/2014/main" id="{453AA47C-ECC1-4C66-A7DF-A8275C678337}"/>
              </a:ext>
            </a:extLst>
          </p:cNvPr>
          <p:cNvSpPr txBox="1">
            <a:spLocks/>
          </p:cNvSpPr>
          <p:nvPr/>
        </p:nvSpPr>
        <p:spPr>
          <a:xfrm>
            <a:off x="3965997" y="591864"/>
            <a:ext cx="8068236" cy="16337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Relation between synaptic strength and values of maximum mutual information</a:t>
            </a:r>
          </a:p>
          <a:p>
            <a:pPr>
              <a:buFont typeface="Wingdings 2" charset="2"/>
              <a:buChar char=""/>
            </a:pPr>
            <a:r>
              <a:rPr lang="en-US" sz="1600" dirty="0"/>
              <a:t>Synaptic strength ranging from 0.001 to 0.0145</a:t>
            </a:r>
          </a:p>
          <a:p>
            <a:pPr>
              <a:buFont typeface="Wingdings 2" charset="2"/>
              <a:buChar char=""/>
            </a:pPr>
            <a:r>
              <a:rPr lang="en-US" sz="1600" dirty="0"/>
              <a:t>Mean firing rate for presynaptic neuron is 25.5 Hz</a:t>
            </a:r>
          </a:p>
          <a:p>
            <a:pPr>
              <a:buFont typeface="Wingdings 2" charset="2"/>
              <a:buChar char=""/>
            </a:pPr>
            <a:r>
              <a:rPr lang="en-US" sz="1600" dirty="0"/>
              <a:t>Mean firing rate for postsynaptic neuron is ranging from 25.32 Hz to 28.06 Hz</a:t>
            </a:r>
          </a:p>
        </p:txBody>
      </p:sp>
      <p:pic>
        <p:nvPicPr>
          <p:cNvPr id="3" name="Picture 2">
            <a:extLst>
              <a:ext uri="{FF2B5EF4-FFF2-40B4-BE49-F238E27FC236}">
                <a16:creationId xmlns:a16="http://schemas.microsoft.com/office/drawing/2014/main" id="{239C5CA6-F23C-4B37-9704-B16C29FE18E6}"/>
              </a:ext>
            </a:extLst>
          </p:cNvPr>
          <p:cNvPicPr>
            <a:picLocks noChangeAspect="1"/>
          </p:cNvPicPr>
          <p:nvPr/>
        </p:nvPicPr>
        <p:blipFill>
          <a:blip r:embed="rId2"/>
          <a:stretch>
            <a:fillRect/>
          </a:stretch>
        </p:blipFill>
        <p:spPr>
          <a:xfrm>
            <a:off x="3965997" y="2225577"/>
            <a:ext cx="5852172" cy="432512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A523ED-6998-4465-9DD4-B1944EAD3155}"/>
                  </a:ext>
                </a:extLst>
              </p:cNvPr>
              <p:cNvSpPr txBox="1"/>
              <p:nvPr/>
            </p:nvSpPr>
            <p:spPr>
              <a:xfrm>
                <a:off x="6798128" y="3720790"/>
                <a:ext cx="10207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𝑀𝐼</m:t>
                      </m:r>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F3A523ED-6998-4465-9DD4-B1944EAD3155}"/>
                  </a:ext>
                </a:extLst>
              </p:cNvPr>
              <p:cNvSpPr txBox="1">
                <a:spLocks noRot="1" noChangeAspect="1" noMove="1" noResize="1" noEditPoints="1" noAdjustHandles="1" noChangeArrowheads="1" noChangeShapeType="1" noTextEdit="1"/>
              </p:cNvSpPr>
              <p:nvPr/>
            </p:nvSpPr>
            <p:spPr>
              <a:xfrm>
                <a:off x="6798128" y="3720790"/>
                <a:ext cx="1020729" cy="276999"/>
              </a:xfrm>
              <a:prstGeom prst="rect">
                <a:avLst/>
              </a:prstGeom>
              <a:blipFill>
                <a:blip r:embed="rId3"/>
                <a:stretch>
                  <a:fillRect l="-4762" t="-4348" r="-2381" b="-6522"/>
                </a:stretch>
              </a:blipFill>
            </p:spPr>
            <p:txBody>
              <a:bodyPr/>
              <a:lstStyle/>
              <a:p>
                <a:r>
                  <a:rPr lang="en-US">
                    <a:noFill/>
                  </a:rPr>
                  <a:t> </a:t>
                </a:r>
              </a:p>
            </p:txBody>
          </p:sp>
        </mc:Fallback>
      </mc:AlternateContent>
      <p:graphicFrame>
        <p:nvGraphicFramePr>
          <p:cNvPr id="9" name="Content Placeholder 3">
            <a:extLst>
              <a:ext uri="{FF2B5EF4-FFF2-40B4-BE49-F238E27FC236}">
                <a16:creationId xmlns:a16="http://schemas.microsoft.com/office/drawing/2014/main" id="{E331794D-6B4B-41AB-8610-23D757ED8139}"/>
              </a:ext>
            </a:extLst>
          </p:cNvPr>
          <p:cNvGraphicFramePr>
            <a:graphicFrameLocks/>
          </p:cNvGraphicFramePr>
          <p:nvPr>
            <p:extLst>
              <p:ext uri="{D42A27DB-BD31-4B8C-83A1-F6EECF244321}">
                <p14:modId xmlns:p14="http://schemas.microsoft.com/office/powerpoint/2010/main" val="2901268564"/>
              </p:ext>
            </p:extLst>
          </p:nvPr>
        </p:nvGraphicFramePr>
        <p:xfrm>
          <a:off x="641010" y="1761619"/>
          <a:ext cx="3201049" cy="1112520"/>
        </p:xfrm>
        <a:graphic>
          <a:graphicData uri="http://schemas.openxmlformats.org/drawingml/2006/table">
            <a:tbl>
              <a:tblPr firstCol="1" bandRow="1">
                <a:tableStyleId>{5C22544A-7EE6-4342-B048-85BDC9FD1C3A}</a:tableStyleId>
              </a:tblPr>
              <a:tblGrid>
                <a:gridCol w="1610203">
                  <a:extLst>
                    <a:ext uri="{9D8B030D-6E8A-4147-A177-3AD203B41FA5}">
                      <a16:colId xmlns:a16="http://schemas.microsoft.com/office/drawing/2014/main" val="3268484080"/>
                    </a:ext>
                  </a:extLst>
                </a:gridCol>
                <a:gridCol w="1590846">
                  <a:extLst>
                    <a:ext uri="{9D8B030D-6E8A-4147-A177-3AD203B41FA5}">
                      <a16:colId xmlns:a16="http://schemas.microsoft.com/office/drawing/2014/main" val="166075053"/>
                    </a:ext>
                  </a:extLst>
                </a:gridCol>
              </a:tblGrid>
              <a:tr h="370840">
                <a:tc>
                  <a:txBody>
                    <a:bodyPr/>
                    <a:lstStyle/>
                    <a:p>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 mins</a:t>
                      </a:r>
                    </a:p>
                  </a:txBody>
                  <a:tcPr/>
                </a:tc>
                <a:extLst>
                  <a:ext uri="{0D108BD9-81ED-4DB2-BD59-A6C34878D82A}">
                    <a16:rowId xmlns:a16="http://schemas.microsoft.com/office/drawing/2014/main" val="1797357136"/>
                  </a:ext>
                </a:extLst>
              </a:tr>
            </a:tbl>
          </a:graphicData>
        </a:graphic>
      </p:graphicFrame>
      <p:pic>
        <p:nvPicPr>
          <p:cNvPr id="4" name="Picture 3">
            <a:extLst>
              <a:ext uri="{FF2B5EF4-FFF2-40B4-BE49-F238E27FC236}">
                <a16:creationId xmlns:a16="http://schemas.microsoft.com/office/drawing/2014/main" id="{CB2526A2-7F06-4538-AA8B-295D71F3ED4B}"/>
              </a:ext>
            </a:extLst>
          </p:cNvPr>
          <p:cNvPicPr>
            <a:picLocks noChangeAspect="1"/>
          </p:cNvPicPr>
          <p:nvPr/>
        </p:nvPicPr>
        <p:blipFill>
          <a:blip r:embed="rId4"/>
          <a:stretch>
            <a:fillRect/>
          </a:stretch>
        </p:blipFill>
        <p:spPr>
          <a:xfrm>
            <a:off x="1404286" y="3297400"/>
            <a:ext cx="1939090" cy="1454317"/>
          </a:xfrm>
          <a:prstGeom prst="rect">
            <a:avLst/>
          </a:prstGeom>
        </p:spPr>
      </p:pic>
      <p:pic>
        <p:nvPicPr>
          <p:cNvPr id="10" name="Picture 9">
            <a:extLst>
              <a:ext uri="{FF2B5EF4-FFF2-40B4-BE49-F238E27FC236}">
                <a16:creationId xmlns:a16="http://schemas.microsoft.com/office/drawing/2014/main" id="{FCE8745A-3B98-4F71-AA9A-89CD2BEE0DCE}"/>
              </a:ext>
            </a:extLst>
          </p:cNvPr>
          <p:cNvPicPr>
            <a:picLocks noChangeAspect="1"/>
          </p:cNvPicPr>
          <p:nvPr/>
        </p:nvPicPr>
        <p:blipFill>
          <a:blip r:embed="rId5"/>
          <a:stretch>
            <a:fillRect/>
          </a:stretch>
        </p:blipFill>
        <p:spPr>
          <a:xfrm>
            <a:off x="1405031" y="4915322"/>
            <a:ext cx="1939090" cy="1454317"/>
          </a:xfrm>
          <a:prstGeom prst="rect">
            <a:avLst/>
          </a:prstGeom>
        </p:spPr>
      </p:pic>
      <p:pic>
        <p:nvPicPr>
          <p:cNvPr id="12" name="Picture 11">
            <a:extLst>
              <a:ext uri="{FF2B5EF4-FFF2-40B4-BE49-F238E27FC236}">
                <a16:creationId xmlns:a16="http://schemas.microsoft.com/office/drawing/2014/main" id="{A79DC43B-1016-45D8-99D4-0CE32501EB58}"/>
              </a:ext>
            </a:extLst>
          </p:cNvPr>
          <p:cNvPicPr>
            <a:picLocks noChangeAspect="1"/>
          </p:cNvPicPr>
          <p:nvPr/>
        </p:nvPicPr>
        <p:blipFill>
          <a:blip r:embed="rId6"/>
          <a:stretch>
            <a:fillRect/>
          </a:stretch>
        </p:blipFill>
        <p:spPr>
          <a:xfrm>
            <a:off x="9671484" y="2225577"/>
            <a:ext cx="2064083" cy="1548062"/>
          </a:xfrm>
          <a:prstGeom prst="rect">
            <a:avLst/>
          </a:prstGeom>
        </p:spPr>
      </p:pic>
      <p:cxnSp>
        <p:nvCxnSpPr>
          <p:cNvPr id="14" name="Straight Arrow Connector 13">
            <a:extLst>
              <a:ext uri="{FF2B5EF4-FFF2-40B4-BE49-F238E27FC236}">
                <a16:creationId xmlns:a16="http://schemas.microsoft.com/office/drawing/2014/main" id="{893842A2-547D-4C18-A028-F77CB935737F}"/>
              </a:ext>
            </a:extLst>
          </p:cNvPr>
          <p:cNvCxnSpPr>
            <a:cxnSpLocks/>
            <a:stCxn id="10" idx="3"/>
          </p:cNvCxnSpPr>
          <p:nvPr/>
        </p:nvCxnSpPr>
        <p:spPr>
          <a:xfrm>
            <a:off x="3344121" y="5642481"/>
            <a:ext cx="1559893" cy="2596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EAF442-C318-4F7C-AB8A-2418CCD5754F}"/>
              </a:ext>
            </a:extLst>
          </p:cNvPr>
          <p:cNvCxnSpPr>
            <a:cxnSpLocks/>
            <a:stCxn id="4" idx="3"/>
          </p:cNvCxnSpPr>
          <p:nvPr/>
        </p:nvCxnSpPr>
        <p:spPr>
          <a:xfrm>
            <a:off x="3343376" y="4024559"/>
            <a:ext cx="1707595" cy="187757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0E490466-3D39-4441-A574-0BF39E895C84}"/>
              </a:ext>
            </a:extLst>
          </p:cNvPr>
          <p:cNvCxnSpPr>
            <a:stCxn id="12" idx="1"/>
          </p:cNvCxnSpPr>
          <p:nvPr/>
        </p:nvCxnSpPr>
        <p:spPr>
          <a:xfrm flipH="1" flipV="1">
            <a:off x="9046029" y="2982295"/>
            <a:ext cx="625455" cy="173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92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6BBB-AA79-439D-A0B5-92BA94B4B8E8}"/>
              </a:ext>
            </a:extLst>
          </p:cNvPr>
          <p:cNvSpPr>
            <a:spLocks noGrp="1"/>
          </p:cNvSpPr>
          <p:nvPr>
            <p:ph type="title"/>
          </p:nvPr>
        </p:nvSpPr>
        <p:spPr>
          <a:xfrm>
            <a:off x="838200" y="289434"/>
            <a:ext cx="10515600" cy="1062551"/>
          </a:xfrm>
        </p:spPr>
        <p:txBody>
          <a:bodyPr>
            <a:normAutofit fontScale="90000"/>
          </a:bodyPr>
          <a:lstStyle/>
          <a:p>
            <a:r>
              <a:rPr lang="en-US" dirty="0"/>
              <a:t>Mutual information of Gaussian random variables</a:t>
            </a:r>
          </a:p>
        </p:txBody>
      </p:sp>
      <p:pic>
        <p:nvPicPr>
          <p:cNvPr id="5" name="Content Placeholder 4">
            <a:extLst>
              <a:ext uri="{FF2B5EF4-FFF2-40B4-BE49-F238E27FC236}">
                <a16:creationId xmlns:a16="http://schemas.microsoft.com/office/drawing/2014/main" id="{AE28406C-0E02-4829-B97F-49EE649C9D3F}"/>
              </a:ext>
            </a:extLst>
          </p:cNvPr>
          <p:cNvPicPr>
            <a:picLocks noGrp="1" noChangeAspect="1"/>
          </p:cNvPicPr>
          <p:nvPr>
            <p:ph idx="1"/>
          </p:nvPr>
        </p:nvPicPr>
        <p:blipFill>
          <a:blip r:embed="rId2"/>
          <a:stretch>
            <a:fillRect/>
          </a:stretch>
        </p:blipFill>
        <p:spPr>
          <a:xfrm>
            <a:off x="6258956" y="2154121"/>
            <a:ext cx="5174320" cy="3880739"/>
          </a:xfr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091666-B663-4D4A-A17C-455D8E17E9C8}"/>
                  </a:ext>
                </a:extLst>
              </p:cNvPr>
              <p:cNvSpPr/>
              <p:nvPr/>
            </p:nvSpPr>
            <p:spPr>
              <a:xfrm>
                <a:off x="985404" y="2449122"/>
                <a:ext cx="351054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宋体" panose="02010600030101010101" pitchFamily="2" charset="-122"/>
                        </a:rPr>
                        <m:t>𝐼</m:t>
                      </m:r>
                      <m:d>
                        <m:dPr>
                          <m:ctrlPr>
                            <a:rPr lang="en-US" b="0" i="1" smtClean="0">
                              <a:latin typeface="Cambria Math" panose="02040503050406030204" pitchFamily="18" charset="0"/>
                              <a:ea typeface="宋体" panose="02010600030101010101" pitchFamily="2" charset="-122"/>
                            </a:rPr>
                          </m:ctrlPr>
                        </m:dPr>
                        <m:e>
                          <m:r>
                            <a:rPr lang="en-US" b="0" i="1" smtClean="0">
                              <a:latin typeface="Cambria Math" panose="02040503050406030204" pitchFamily="18" charset="0"/>
                              <a:ea typeface="宋体" panose="02010600030101010101" pitchFamily="2" charset="-122"/>
                            </a:rPr>
                            <m:t>𝑋</m:t>
                          </m:r>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𝑌</m:t>
                          </m:r>
                        </m:e>
                      </m:d>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𝐻</m:t>
                      </m:r>
                      <m:d>
                        <m:dPr>
                          <m:ctrlPr>
                            <a:rPr lang="en-US" b="0" i="1" smtClean="0">
                              <a:latin typeface="Cambria Math" panose="02040503050406030204" pitchFamily="18" charset="0"/>
                              <a:ea typeface="宋体" panose="02010600030101010101" pitchFamily="2" charset="-122"/>
                            </a:rPr>
                          </m:ctrlPr>
                        </m:dPr>
                        <m:e>
                          <m:r>
                            <a:rPr lang="en-US" b="0" i="1" smtClean="0">
                              <a:latin typeface="Cambria Math" panose="02040503050406030204" pitchFamily="18" charset="0"/>
                              <a:ea typeface="宋体" panose="02010600030101010101" pitchFamily="2" charset="-122"/>
                            </a:rPr>
                            <m:t>𝑋</m:t>
                          </m:r>
                        </m:e>
                      </m:d>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𝐻</m:t>
                      </m:r>
                      <m:d>
                        <m:dPr>
                          <m:ctrlPr>
                            <a:rPr lang="en-US" b="0" i="1" smtClean="0">
                              <a:latin typeface="Cambria Math" panose="02040503050406030204" pitchFamily="18" charset="0"/>
                              <a:ea typeface="宋体" panose="02010600030101010101" pitchFamily="2" charset="-122"/>
                            </a:rPr>
                          </m:ctrlPr>
                        </m:dPr>
                        <m:e>
                          <m:r>
                            <a:rPr lang="en-US" b="0" i="1" smtClean="0">
                              <a:latin typeface="Cambria Math" panose="02040503050406030204" pitchFamily="18" charset="0"/>
                              <a:ea typeface="宋体" panose="02010600030101010101" pitchFamily="2" charset="-122"/>
                            </a:rPr>
                            <m:t>𝑌</m:t>
                          </m:r>
                        </m:e>
                      </m:d>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𝐻</m:t>
                      </m:r>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𝑋</m:t>
                      </m:r>
                      <m:r>
                        <a:rPr lang="en-US" b="0" i="1" smtClean="0">
                          <a:latin typeface="Cambria Math" panose="02040503050406030204" pitchFamily="18" charset="0"/>
                          <a:ea typeface="宋体" panose="02010600030101010101" pitchFamily="2" charset="-122"/>
                        </a:rPr>
                        <m:t>,</m:t>
                      </m:r>
                      <m:r>
                        <a:rPr lang="en-US" b="0" i="1" smtClean="0">
                          <a:latin typeface="Cambria Math" panose="02040503050406030204" pitchFamily="18" charset="0"/>
                          <a:ea typeface="宋体" panose="02010600030101010101" pitchFamily="2" charset="-122"/>
                        </a:rPr>
                        <m:t>𝑌</m:t>
                      </m:r>
                      <m:r>
                        <a:rPr lang="en-US" b="0" i="1" smtClean="0">
                          <a:latin typeface="Cambria Math" panose="02040503050406030204" pitchFamily="18" charset="0"/>
                          <a:ea typeface="宋体" panose="02010600030101010101" pitchFamily="2" charset="-122"/>
                        </a:rPr>
                        <m:t>)</m:t>
                      </m:r>
                    </m:oMath>
                  </m:oMathPara>
                </a14:m>
                <a:endParaRPr lang="pt-BR" dirty="0">
                  <a:latin typeface="Lucida Sans Unicode" panose="020B0602030504020204" pitchFamily="34" charset="0"/>
                  <a:ea typeface="宋体" panose="02010600030101010101" pitchFamily="2" charset="-122"/>
                </a:endParaRPr>
              </a:p>
            </p:txBody>
          </p:sp>
        </mc:Choice>
        <mc:Fallback xmlns="">
          <p:sp>
            <p:nvSpPr>
              <p:cNvPr id="9" name="Rectangle 8">
                <a:extLst>
                  <a:ext uri="{FF2B5EF4-FFF2-40B4-BE49-F238E27FC236}">
                    <a16:creationId xmlns:a16="http://schemas.microsoft.com/office/drawing/2014/main" id="{0F091666-B663-4D4A-A17C-455D8E17E9C8}"/>
                  </a:ext>
                </a:extLst>
              </p:cNvPr>
              <p:cNvSpPr>
                <a:spLocks noRot="1" noChangeAspect="1" noMove="1" noResize="1" noEditPoints="1" noAdjustHandles="1" noChangeArrowheads="1" noChangeShapeType="1" noTextEdit="1"/>
              </p:cNvSpPr>
              <p:nvPr/>
            </p:nvSpPr>
            <p:spPr>
              <a:xfrm>
                <a:off x="985404" y="2449122"/>
                <a:ext cx="3510540" cy="369332"/>
              </a:xfrm>
              <a:prstGeom prst="rect">
                <a:avLst/>
              </a:prstGeom>
              <a:blipFill>
                <a:blip r:embed="rId3"/>
                <a:stretch>
                  <a:fillRect b="-10000"/>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E398052-D37A-4E82-AF96-14985B8DEC53}"/>
              </a:ext>
            </a:extLst>
          </p:cNvPr>
          <p:cNvGrpSpPr/>
          <p:nvPr/>
        </p:nvGrpSpPr>
        <p:grpSpPr>
          <a:xfrm>
            <a:off x="1016024" y="1538289"/>
            <a:ext cx="3021495" cy="763331"/>
            <a:chOff x="1498387" y="1540922"/>
            <a:chExt cx="4516548" cy="763331"/>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6C6ED14-A449-481E-B8AA-8AD6DCC78811}"/>
                    </a:ext>
                  </a:extLst>
                </p:cNvPr>
                <p:cNvSpPr/>
                <p:nvPr/>
              </p:nvSpPr>
              <p:spPr>
                <a:xfrm>
                  <a:off x="1498387" y="1904143"/>
                  <a:ext cx="4516548" cy="400110"/>
                </a:xfrm>
                <a:prstGeom prst="rect">
                  <a:avLst/>
                </a:prstGeom>
              </p:spPr>
              <p:txBody>
                <a:bodyPr wrap="square">
                  <a:spAutoFit/>
                </a:bodyPr>
                <a:lstStyle/>
                <a:p>
                  <a:pPr marR="15580"/>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𝛽</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𝜉</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𝜂</m:t>
                            </m:r>
                          </m:e>
                          <m:sub>
                            <m:r>
                              <a:rPr lang="en-US" sz="2000" b="0" i="1" smtClean="0">
                                <a:latin typeface="Cambria Math" panose="02040503050406030204" pitchFamily="18" charset="0"/>
                                <a:ea typeface="Cambria Math" panose="02040503050406030204" pitchFamily="18" charset="0"/>
                              </a:rPr>
                              <m:t>𝑛</m:t>
                            </m:r>
                          </m:sub>
                        </m:sSub>
                      </m:oMath>
                    </m:oMathPara>
                  </a14:m>
                  <a:endParaRPr lang="en-US" sz="2000" i="1" dirty="0">
                    <a:latin typeface="Arial" panose="020B0604020202020204" pitchFamily="34" charset="0"/>
                  </a:endParaRPr>
                </a:p>
              </p:txBody>
            </p:sp>
          </mc:Choice>
          <mc:Fallback xmlns="">
            <p:sp>
              <p:nvSpPr>
                <p:cNvPr id="8" name="Rectangle 7">
                  <a:extLst>
                    <a:ext uri="{FF2B5EF4-FFF2-40B4-BE49-F238E27FC236}">
                      <a16:creationId xmlns:a16="http://schemas.microsoft.com/office/drawing/2014/main" id="{B6C6ED14-A449-481E-B8AA-8AD6DCC78811}"/>
                    </a:ext>
                  </a:extLst>
                </p:cNvPr>
                <p:cNvSpPr>
                  <a:spLocks noRot="1" noChangeAspect="1" noMove="1" noResize="1" noEditPoints="1" noAdjustHandles="1" noChangeArrowheads="1" noChangeShapeType="1" noTextEdit="1"/>
                </p:cNvSpPr>
                <p:nvPr/>
              </p:nvSpPr>
              <p:spPr>
                <a:xfrm>
                  <a:off x="1498387" y="1904143"/>
                  <a:ext cx="4516548" cy="400110"/>
                </a:xfrm>
                <a:prstGeom prst="rect">
                  <a:avLst/>
                </a:prstGeom>
                <a:blipFill>
                  <a:blip r:embed="rId6"/>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BECA76F-2FDD-4804-9CAA-7570E921D5AB}"/>
                    </a:ext>
                  </a:extLst>
                </p:cNvPr>
                <p:cNvSpPr/>
                <p:nvPr/>
              </p:nvSpPr>
              <p:spPr>
                <a:xfrm>
                  <a:off x="1498387" y="1540922"/>
                  <a:ext cx="3124078" cy="400110"/>
                </a:xfrm>
                <a:prstGeom prst="rect">
                  <a:avLst/>
                </a:prstGeom>
              </p:spPr>
              <p:txBody>
                <a:bodyPr wrap="square">
                  <a:spAutoFit/>
                </a:bodyPr>
                <a:lstStyle/>
                <a:p>
                  <a:pPr marR="15580"/>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𝑛</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𝑋</m:t>
                            </m:r>
                          </m:e>
                          <m:sub>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𝜀</m:t>
                            </m:r>
                          </m:e>
                          <m:sub>
                            <m:r>
                              <a:rPr lang="en-US" sz="2000" i="1">
                                <a:latin typeface="Cambria Math" panose="02040503050406030204" pitchFamily="18" charset="0"/>
                                <a:ea typeface="Cambria Math" panose="02040503050406030204" pitchFamily="18" charset="0"/>
                              </a:rPr>
                              <m:t>𝑛</m:t>
                            </m:r>
                          </m:sub>
                        </m:sSub>
                      </m:oMath>
                    </m:oMathPara>
                  </a14:m>
                  <a:endParaRPr lang="en-US" sz="2000" i="1" dirty="0">
                    <a:latin typeface="Arial" panose="020B0604020202020204" pitchFamily="34" charset="0"/>
                    <a:ea typeface="Cambria Math" panose="02040503050406030204" pitchFamily="18" charset="0"/>
                  </a:endParaRPr>
                </a:p>
              </p:txBody>
            </p:sp>
          </mc:Choice>
          <mc:Fallback xmlns="">
            <p:sp>
              <p:nvSpPr>
                <p:cNvPr id="3" name="Rectangle 2">
                  <a:extLst>
                    <a:ext uri="{FF2B5EF4-FFF2-40B4-BE49-F238E27FC236}">
                      <a16:creationId xmlns:a16="http://schemas.microsoft.com/office/drawing/2014/main" id="{6BECA76F-2FDD-4804-9CAA-7570E921D5AB}"/>
                    </a:ext>
                  </a:extLst>
                </p:cNvPr>
                <p:cNvSpPr>
                  <a:spLocks noRot="1" noChangeAspect="1" noMove="1" noResize="1" noEditPoints="1" noAdjustHandles="1" noChangeArrowheads="1" noChangeShapeType="1" noTextEdit="1"/>
                </p:cNvSpPr>
                <p:nvPr/>
              </p:nvSpPr>
              <p:spPr>
                <a:xfrm>
                  <a:off x="1498387" y="1540922"/>
                  <a:ext cx="3124078" cy="400110"/>
                </a:xfrm>
                <a:prstGeom prst="rect">
                  <a:avLst/>
                </a:prstGeom>
                <a:blipFill>
                  <a:blip r:embed="rId7"/>
                  <a:stretch>
                    <a:fillRect b="-303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34E6E4-9C3D-40D8-AA05-B274501CD41C}"/>
                  </a:ext>
                </a:extLst>
              </p:cNvPr>
              <p:cNvSpPr txBox="1"/>
              <p:nvPr/>
            </p:nvSpPr>
            <p:spPr>
              <a:xfrm>
                <a:off x="1016024" y="2885278"/>
                <a:ext cx="2542747" cy="7892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log</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8C34E6E4-9C3D-40D8-AA05-B274501CD41C}"/>
                  </a:ext>
                </a:extLst>
              </p:cNvPr>
              <p:cNvSpPr txBox="1">
                <a:spLocks noRot="1" noChangeAspect="1" noMove="1" noResize="1" noEditPoints="1" noAdjustHandles="1" noChangeArrowheads="1" noChangeShapeType="1" noTextEdit="1"/>
              </p:cNvSpPr>
              <p:nvPr/>
            </p:nvSpPr>
            <p:spPr>
              <a:xfrm>
                <a:off x="1016024" y="2885278"/>
                <a:ext cx="2542747" cy="78925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85F88C-10BA-4CE0-B798-F2E3F4FC74B4}"/>
                  </a:ext>
                </a:extLst>
              </p:cNvPr>
              <p:cNvSpPr txBox="1"/>
              <p:nvPr/>
            </p:nvSpPr>
            <p:spPr>
              <a:xfrm>
                <a:off x="1016024" y="3536033"/>
                <a:ext cx="219001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3D85F88C-10BA-4CE0-B798-F2E3F4FC74B4}"/>
                  </a:ext>
                </a:extLst>
              </p:cNvPr>
              <p:cNvSpPr txBox="1">
                <a:spLocks noRot="1" noChangeAspect="1" noMove="1" noResize="1" noEditPoints="1" noAdjustHandles="1" noChangeArrowheads="1" noChangeShapeType="1" noTextEdit="1"/>
              </p:cNvSpPr>
              <p:nvPr/>
            </p:nvSpPr>
            <p:spPr>
              <a:xfrm>
                <a:off x="1016024" y="3536033"/>
                <a:ext cx="2190016" cy="276999"/>
              </a:xfrm>
              <a:prstGeom prst="rect">
                <a:avLst/>
              </a:prstGeom>
              <a:blipFill>
                <a:blip r:embed="rId9"/>
                <a:stretch>
                  <a:fillRect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61A25C-FAF9-4B3C-B3EF-81B852CE56A9}"/>
                  </a:ext>
                </a:extLst>
              </p:cNvPr>
              <p:cNvSpPr txBox="1"/>
              <p:nvPr/>
            </p:nvSpPr>
            <p:spPr>
              <a:xfrm>
                <a:off x="507189" y="3959081"/>
                <a:ext cx="5751767" cy="1942968"/>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smaller than 1, suppose </a:t>
                </a:r>
                <a14:m>
                  <m:oMath xmlns:m="http://schemas.openxmlformats.org/officeDocument/2006/math">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r>
                  <a:rPr lang="en-US" dirty="0"/>
                  <a:t> ,</a:t>
                </a:r>
              </a:p>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𝜉</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𝜉</m:t>
                                      </m:r>
                                    </m:e>
                                    <m:sup>
                                      <m:r>
                                        <a:rPr lang="en-US" i="1">
                                          <a:latin typeface="Cambria Math" panose="02040503050406030204" pitchFamily="18" charset="0"/>
                                        </a:rPr>
                                        <m:t>2</m:t>
                                      </m:r>
                                    </m:sup>
                                  </m:sSup>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2</m:t>
                                          </m:r>
                                        </m:sup>
                                      </m:sSup>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𝜉</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2</m:t>
                                          </m:r>
                                        </m:sup>
                                      </m:sSup>
                                    </m:e>
                                  </m:d>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e>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𝜉</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i="1">
                                          <a:latin typeface="Cambria Math" panose="02040503050406030204" pitchFamily="18" charset="0"/>
                                        </a:rPr>
                                        <m:t>2</m:t>
                                      </m:r>
                                    </m:sup>
                                  </m:sSup>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𝛼𝛽</m:t>
                                      </m:r>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𝛼</m:t>
                                      </m:r>
                                    </m:e>
                                    <m:sup>
                                      <m:r>
                                        <a:rPr lang="en-US" i="1">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𝜉</m:t>
                                      </m:r>
                                    </m:e>
                                    <m:sup>
                                      <m:r>
                                        <a:rPr lang="en-US" i="1">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e>
                                  </m:d>
                                </m:den>
                              </m:f>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e>
                          </m:eqArr>
                        </m:e>
                      </m:d>
                    </m:oMath>
                  </m:oMathPara>
                </a14:m>
                <a:endParaRPr lang="en-US" dirty="0"/>
              </a:p>
            </p:txBody>
          </p:sp>
        </mc:Choice>
        <mc:Fallback xmlns="">
          <p:sp>
            <p:nvSpPr>
              <p:cNvPr id="7" name="TextBox 6">
                <a:extLst>
                  <a:ext uri="{FF2B5EF4-FFF2-40B4-BE49-F238E27FC236}">
                    <a16:creationId xmlns:a16="http://schemas.microsoft.com/office/drawing/2014/main" id="{9161A25C-FAF9-4B3C-B3EF-81B852CE56A9}"/>
                  </a:ext>
                </a:extLst>
              </p:cNvPr>
              <p:cNvSpPr txBox="1">
                <a:spLocks noRot="1" noChangeAspect="1" noMove="1" noResize="1" noEditPoints="1" noAdjustHandles="1" noChangeArrowheads="1" noChangeShapeType="1" noTextEdit="1"/>
              </p:cNvSpPr>
              <p:nvPr/>
            </p:nvSpPr>
            <p:spPr>
              <a:xfrm>
                <a:off x="507189" y="3959081"/>
                <a:ext cx="5751767" cy="1942968"/>
              </a:xfrm>
              <a:prstGeom prst="rect">
                <a:avLst/>
              </a:prstGeom>
              <a:blipFill>
                <a:blip r:embed="rId10"/>
                <a:stretch>
                  <a:fillRect t="-15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008BDD7-4911-4F23-A0DC-7A7CBF69F11D}"/>
              </a:ext>
            </a:extLst>
          </p:cNvPr>
          <p:cNvSpPr txBox="1"/>
          <p:nvPr/>
        </p:nvSpPr>
        <p:spPr>
          <a:xfrm>
            <a:off x="4709212" y="6169076"/>
            <a:ext cx="3099488" cy="369332"/>
          </a:xfrm>
          <a:prstGeom prst="rect">
            <a:avLst/>
          </a:prstGeom>
          <a:noFill/>
        </p:spPr>
        <p:txBody>
          <a:bodyPr wrap="square" rtlCol="0">
            <a:spAutoFit/>
          </a:bodyPr>
          <a:lstStyle/>
          <a:p>
            <a:r>
              <a:rPr lang="en-US" dirty="0"/>
              <a:t>#bins = </a:t>
            </a:r>
            <a:r>
              <a:rPr lang="en-US" altLang="zh-CN" dirty="0"/>
              <a:t>15</a:t>
            </a:r>
            <a:r>
              <a:rPr lang="en-US" dirty="0"/>
              <a:t>0       </a:t>
            </a:r>
            <a:r>
              <a:rPr lang="en-US" altLang="zh-CN" dirty="0"/>
              <a:t>300000 trials</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346204-D215-406F-B856-0C65CE6AC132}"/>
                  </a:ext>
                </a:extLst>
              </p:cNvPr>
              <p:cNvSpPr txBox="1"/>
              <p:nvPr/>
            </p:nvSpPr>
            <p:spPr>
              <a:xfrm>
                <a:off x="5951260" y="1369012"/>
                <a:ext cx="418370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1</m:t>
                    </m:r>
                  </m:oMath>
                </a14:m>
                <a:r>
                  <a:rPr lang="en-US" dirty="0"/>
                  <a:t>   #bin=50  T= 300000</a:t>
                </a:r>
              </a:p>
            </p:txBody>
          </p:sp>
        </mc:Choice>
        <mc:Fallback xmlns="">
          <p:sp>
            <p:nvSpPr>
              <p:cNvPr id="16" name="TextBox 15">
                <a:extLst>
                  <a:ext uri="{FF2B5EF4-FFF2-40B4-BE49-F238E27FC236}">
                    <a16:creationId xmlns:a16="http://schemas.microsoft.com/office/drawing/2014/main" id="{96346204-D215-406F-B856-0C65CE6AC132}"/>
                  </a:ext>
                </a:extLst>
              </p:cNvPr>
              <p:cNvSpPr txBox="1">
                <a:spLocks noRot="1" noChangeAspect="1" noMove="1" noResize="1" noEditPoints="1" noAdjustHandles="1" noChangeArrowheads="1" noChangeShapeType="1" noTextEdit="1"/>
              </p:cNvSpPr>
              <p:nvPr/>
            </p:nvSpPr>
            <p:spPr>
              <a:xfrm>
                <a:off x="5951260" y="1369012"/>
                <a:ext cx="4183709" cy="369332"/>
              </a:xfrm>
              <a:prstGeom prst="rect">
                <a:avLst/>
              </a:prstGeom>
              <a:blipFill>
                <a:blip r:embed="rId11"/>
                <a:stretch>
                  <a:fillRect t="-10000" r="-146" b="-26667"/>
                </a:stretch>
              </a:blipFill>
            </p:spPr>
            <p:txBody>
              <a:bodyPr/>
              <a:lstStyle/>
              <a:p>
                <a:r>
                  <a:rPr lang="en-US">
                    <a:noFill/>
                  </a:rPr>
                  <a:t> </a:t>
                </a:r>
              </a:p>
            </p:txBody>
          </p:sp>
        </mc:Fallback>
      </mc:AlternateContent>
    </p:spTree>
    <p:extLst>
      <p:ext uri="{BB962C8B-B14F-4D97-AF65-F5344CB8AC3E}">
        <p14:creationId xmlns:p14="http://schemas.microsoft.com/office/powerpoint/2010/main" val="334251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8FF58A-145A-47E2-B18C-B095B7166B4B}"/>
              </a:ext>
            </a:extLst>
          </p:cNvPr>
          <p:cNvPicPr>
            <a:picLocks noChangeAspect="1"/>
          </p:cNvPicPr>
          <p:nvPr/>
        </p:nvPicPr>
        <p:blipFill>
          <a:blip r:embed="rId2"/>
          <a:stretch>
            <a:fillRect/>
          </a:stretch>
        </p:blipFill>
        <p:spPr>
          <a:xfrm>
            <a:off x="1243062" y="476657"/>
            <a:ext cx="3803540" cy="2852655"/>
          </a:xfrm>
          <a:prstGeom prst="rect">
            <a:avLst/>
          </a:prstGeom>
        </p:spPr>
      </p:pic>
      <p:pic>
        <p:nvPicPr>
          <p:cNvPr id="9" name="Picture 8">
            <a:extLst>
              <a:ext uri="{FF2B5EF4-FFF2-40B4-BE49-F238E27FC236}">
                <a16:creationId xmlns:a16="http://schemas.microsoft.com/office/drawing/2014/main" id="{DC40BF9D-222B-4C37-87E1-B9423DCE2D85}"/>
              </a:ext>
            </a:extLst>
          </p:cNvPr>
          <p:cNvPicPr>
            <a:picLocks noChangeAspect="1"/>
          </p:cNvPicPr>
          <p:nvPr/>
        </p:nvPicPr>
        <p:blipFill>
          <a:blip r:embed="rId3"/>
          <a:stretch>
            <a:fillRect/>
          </a:stretch>
        </p:blipFill>
        <p:spPr>
          <a:xfrm>
            <a:off x="6087099" y="476657"/>
            <a:ext cx="3803540" cy="285265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5758BF-B176-49E2-AC24-FBFCD647002B}"/>
                  </a:ext>
                </a:extLst>
              </p:cNvPr>
              <p:cNvSpPr txBox="1"/>
              <p:nvPr/>
            </p:nvSpPr>
            <p:spPr>
              <a:xfrm>
                <a:off x="1243062" y="107325"/>
                <a:ext cx="405546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1</m:t>
                    </m:r>
                  </m:oMath>
                </a14:m>
                <a:r>
                  <a:rPr lang="en-US" dirty="0"/>
                  <a:t>   #bin=50  T= 300000</a:t>
                </a:r>
              </a:p>
            </p:txBody>
          </p:sp>
        </mc:Choice>
        <mc:Fallback xmlns="">
          <p:sp>
            <p:nvSpPr>
              <p:cNvPr id="10" name="TextBox 9">
                <a:extLst>
                  <a:ext uri="{FF2B5EF4-FFF2-40B4-BE49-F238E27FC236}">
                    <a16:creationId xmlns:a16="http://schemas.microsoft.com/office/drawing/2014/main" id="{2C5758BF-B176-49E2-AC24-FBFCD647002B}"/>
                  </a:ext>
                </a:extLst>
              </p:cNvPr>
              <p:cNvSpPr txBox="1">
                <a:spLocks noRot="1" noChangeAspect="1" noMove="1" noResize="1" noEditPoints="1" noAdjustHandles="1" noChangeArrowheads="1" noChangeShapeType="1" noTextEdit="1"/>
              </p:cNvSpPr>
              <p:nvPr/>
            </p:nvSpPr>
            <p:spPr>
              <a:xfrm>
                <a:off x="1243062" y="107325"/>
                <a:ext cx="4055469" cy="369332"/>
              </a:xfrm>
              <a:prstGeom prst="rect">
                <a:avLst/>
              </a:prstGeom>
              <a:blipFill>
                <a:blip r:embed="rId4"/>
                <a:stretch>
                  <a:fillRect t="-10000" r="-30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C56F53-6992-47AB-9FE1-BA17638172A2}"/>
                  </a:ext>
                </a:extLst>
              </p:cNvPr>
              <p:cNvSpPr txBox="1"/>
              <p:nvPr/>
            </p:nvSpPr>
            <p:spPr>
              <a:xfrm>
                <a:off x="6087097" y="107325"/>
                <a:ext cx="405546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oMath>
                </a14:m>
                <a:r>
                  <a:rPr lang="en-US" dirty="0"/>
                  <a:t>   #bin=50  T= 300000</a:t>
                </a:r>
              </a:p>
            </p:txBody>
          </p:sp>
        </mc:Choice>
        <mc:Fallback xmlns="">
          <p:sp>
            <p:nvSpPr>
              <p:cNvPr id="12" name="TextBox 11">
                <a:extLst>
                  <a:ext uri="{FF2B5EF4-FFF2-40B4-BE49-F238E27FC236}">
                    <a16:creationId xmlns:a16="http://schemas.microsoft.com/office/drawing/2014/main" id="{C4C56F53-6992-47AB-9FE1-BA17638172A2}"/>
                  </a:ext>
                </a:extLst>
              </p:cNvPr>
              <p:cNvSpPr txBox="1">
                <a:spLocks noRot="1" noChangeAspect="1" noMove="1" noResize="1" noEditPoints="1" noAdjustHandles="1" noChangeArrowheads="1" noChangeShapeType="1" noTextEdit="1"/>
              </p:cNvSpPr>
              <p:nvPr/>
            </p:nvSpPr>
            <p:spPr>
              <a:xfrm>
                <a:off x="6087097" y="107325"/>
                <a:ext cx="4055469" cy="369332"/>
              </a:xfrm>
              <a:prstGeom prst="rect">
                <a:avLst/>
              </a:prstGeom>
              <a:blipFill>
                <a:blip r:embed="rId5"/>
                <a:stretch>
                  <a:fillRect t="-10000" r="-301" b="-26667"/>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9A8CD0BF-7648-4E53-A592-28EC2A9988B8}"/>
              </a:ext>
            </a:extLst>
          </p:cNvPr>
          <p:cNvPicPr>
            <a:picLocks noChangeAspect="1"/>
          </p:cNvPicPr>
          <p:nvPr/>
        </p:nvPicPr>
        <p:blipFill>
          <a:blip r:embed="rId6"/>
          <a:stretch>
            <a:fillRect/>
          </a:stretch>
        </p:blipFill>
        <p:spPr>
          <a:xfrm>
            <a:off x="1248321" y="3491802"/>
            <a:ext cx="3796680" cy="2847510"/>
          </a:xfrm>
          <a:prstGeom prst="rect">
            <a:avLst/>
          </a:prstGeom>
        </p:spPr>
      </p:pic>
      <p:pic>
        <p:nvPicPr>
          <p:cNvPr id="7" name="Picture 6">
            <a:extLst>
              <a:ext uri="{FF2B5EF4-FFF2-40B4-BE49-F238E27FC236}">
                <a16:creationId xmlns:a16="http://schemas.microsoft.com/office/drawing/2014/main" id="{9ED55272-AF4B-47CD-B1BB-63C028E74F57}"/>
              </a:ext>
            </a:extLst>
          </p:cNvPr>
          <p:cNvPicPr>
            <a:picLocks noChangeAspect="1"/>
          </p:cNvPicPr>
          <p:nvPr/>
        </p:nvPicPr>
        <p:blipFill>
          <a:blip r:embed="rId7"/>
          <a:stretch>
            <a:fillRect/>
          </a:stretch>
        </p:blipFill>
        <p:spPr>
          <a:xfrm>
            <a:off x="6073346" y="3491802"/>
            <a:ext cx="3796680" cy="28475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105A95-7F4C-4E89-8530-A9254510B0C6}"/>
                  </a:ext>
                </a:extLst>
              </p:cNvPr>
              <p:cNvSpPr txBox="1"/>
              <p:nvPr/>
            </p:nvSpPr>
            <p:spPr>
              <a:xfrm>
                <a:off x="1241458" y="6402801"/>
                <a:ext cx="4057073"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oMath>
                </a14:m>
                <a:r>
                  <a:rPr lang="en-US" dirty="0"/>
                  <a:t>   #bin=50  T= 300000</a:t>
                </a:r>
              </a:p>
            </p:txBody>
          </p:sp>
        </mc:Choice>
        <mc:Fallback xmlns="">
          <p:sp>
            <p:nvSpPr>
              <p:cNvPr id="8" name="TextBox 7">
                <a:extLst>
                  <a:ext uri="{FF2B5EF4-FFF2-40B4-BE49-F238E27FC236}">
                    <a16:creationId xmlns:a16="http://schemas.microsoft.com/office/drawing/2014/main" id="{A4105A95-7F4C-4E89-8530-A9254510B0C6}"/>
                  </a:ext>
                </a:extLst>
              </p:cNvPr>
              <p:cNvSpPr txBox="1">
                <a:spLocks noRot="1" noChangeAspect="1" noMove="1" noResize="1" noEditPoints="1" noAdjustHandles="1" noChangeArrowheads="1" noChangeShapeType="1" noTextEdit="1"/>
              </p:cNvSpPr>
              <p:nvPr/>
            </p:nvSpPr>
            <p:spPr>
              <a:xfrm>
                <a:off x="1241458" y="6402801"/>
                <a:ext cx="4057073" cy="369332"/>
              </a:xfrm>
              <a:prstGeom prst="rect">
                <a:avLst/>
              </a:prstGeom>
              <a:blipFill>
                <a:blip r:embed="rId8"/>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BDF97D2-1E09-443F-9ABC-0D9BB7FA53D7}"/>
                  </a:ext>
                </a:extLst>
              </p:cNvPr>
              <p:cNvSpPr txBox="1"/>
              <p:nvPr/>
            </p:nvSpPr>
            <p:spPr>
              <a:xfrm>
                <a:off x="6125205" y="6402801"/>
                <a:ext cx="39272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oMath>
                </a14:m>
                <a:r>
                  <a:rPr lang="en-US" dirty="0"/>
                  <a:t>   #bin=50  T= 300000</a:t>
                </a:r>
              </a:p>
            </p:txBody>
          </p:sp>
        </mc:Choice>
        <mc:Fallback xmlns="">
          <p:sp>
            <p:nvSpPr>
              <p:cNvPr id="11" name="TextBox 10">
                <a:extLst>
                  <a:ext uri="{FF2B5EF4-FFF2-40B4-BE49-F238E27FC236}">
                    <a16:creationId xmlns:a16="http://schemas.microsoft.com/office/drawing/2014/main" id="{4BDF97D2-1E09-443F-9ABC-0D9BB7FA53D7}"/>
                  </a:ext>
                </a:extLst>
              </p:cNvPr>
              <p:cNvSpPr txBox="1">
                <a:spLocks noRot="1" noChangeAspect="1" noMove="1" noResize="1" noEditPoints="1" noAdjustHandles="1" noChangeArrowheads="1" noChangeShapeType="1" noTextEdit="1"/>
              </p:cNvSpPr>
              <p:nvPr/>
            </p:nvSpPr>
            <p:spPr>
              <a:xfrm>
                <a:off x="6125205" y="6402801"/>
                <a:ext cx="3927229" cy="369332"/>
              </a:xfrm>
              <a:prstGeom prst="rect">
                <a:avLst/>
              </a:prstGeom>
              <a:blipFill>
                <a:blip r:embed="rId9"/>
                <a:stretch>
                  <a:fillRect t="-8197" r="-311" b="-24590"/>
                </a:stretch>
              </a:blipFill>
            </p:spPr>
            <p:txBody>
              <a:bodyPr/>
              <a:lstStyle/>
              <a:p>
                <a:r>
                  <a:rPr lang="en-US">
                    <a:noFill/>
                  </a:rPr>
                  <a:t> </a:t>
                </a:r>
              </a:p>
            </p:txBody>
          </p:sp>
        </mc:Fallback>
      </mc:AlternateContent>
    </p:spTree>
    <p:extLst>
      <p:ext uri="{BB962C8B-B14F-4D97-AF65-F5344CB8AC3E}">
        <p14:creationId xmlns:p14="http://schemas.microsoft.com/office/powerpoint/2010/main" val="172828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1F4D-E306-4CC5-B5F8-796187F904BB}"/>
              </a:ext>
            </a:extLst>
          </p:cNvPr>
          <p:cNvSpPr>
            <a:spLocks noGrp="1"/>
          </p:cNvSpPr>
          <p:nvPr>
            <p:ph type="title"/>
          </p:nvPr>
        </p:nvSpPr>
        <p:spPr>
          <a:xfrm>
            <a:off x="887186" y="739436"/>
            <a:ext cx="6418863" cy="747043"/>
          </a:xfrm>
        </p:spPr>
        <p:txBody>
          <a:bodyPr>
            <a:normAutofit/>
          </a:bodyPr>
          <a:lstStyle/>
          <a:p>
            <a:r>
              <a:rPr lang="en-US" altLang="zh-CN" sz="4000" dirty="0"/>
              <a:t>Paradigm of simulation</a:t>
            </a:r>
            <a:endParaRPr lang="en-US" sz="4000" dirty="0"/>
          </a:p>
        </p:txBody>
      </p:sp>
      <p:grpSp>
        <p:nvGrpSpPr>
          <p:cNvPr id="77" name="Group 76">
            <a:extLst>
              <a:ext uri="{FF2B5EF4-FFF2-40B4-BE49-F238E27FC236}">
                <a16:creationId xmlns:a16="http://schemas.microsoft.com/office/drawing/2014/main" id="{0CD96793-9DE0-463D-B8F4-9E7B7621B674}"/>
              </a:ext>
            </a:extLst>
          </p:cNvPr>
          <p:cNvGrpSpPr/>
          <p:nvPr/>
        </p:nvGrpSpPr>
        <p:grpSpPr>
          <a:xfrm>
            <a:off x="1043876" y="2254211"/>
            <a:ext cx="10598548" cy="2904843"/>
            <a:chOff x="608447" y="1535754"/>
            <a:chExt cx="10598548" cy="2904843"/>
          </a:xfrm>
        </p:grpSpPr>
        <p:sp>
          <p:nvSpPr>
            <p:cNvPr id="3" name="TextBox 2">
              <a:extLst>
                <a:ext uri="{FF2B5EF4-FFF2-40B4-BE49-F238E27FC236}">
                  <a16:creationId xmlns:a16="http://schemas.microsoft.com/office/drawing/2014/main" id="{4486E053-56F9-4E36-8E2B-1D1C74B353B5}"/>
                </a:ext>
              </a:extLst>
            </p:cNvPr>
            <p:cNvSpPr txBox="1"/>
            <p:nvPr/>
          </p:nvSpPr>
          <p:spPr>
            <a:xfrm>
              <a:off x="8328433" y="2713855"/>
              <a:ext cx="1522106" cy="519351"/>
            </a:xfrm>
            <a:prstGeom prst="ellipse">
              <a:avLst/>
            </a:prstGeom>
            <a:noFill/>
            <a:ln>
              <a:solidFill>
                <a:schemeClr val="tx1"/>
              </a:solidFill>
            </a:ln>
          </p:spPr>
          <p:txBody>
            <a:bodyPr wrap="square" rtlCol="0">
              <a:spAutoFit/>
            </a:bodyPr>
            <a:lstStyle/>
            <a:p>
              <a:r>
                <a:rPr lang="en-US" dirty="0"/>
                <a:t>Neuron </a:t>
              </a:r>
              <a:r>
                <a:rPr lang="en-US" altLang="zh-CN" dirty="0"/>
                <a:t>2</a:t>
              </a:r>
              <a:endParaRPr lang="en-US" dirty="0"/>
            </a:p>
          </p:txBody>
        </p:sp>
        <p:sp>
          <p:nvSpPr>
            <p:cNvPr id="4" name="TextBox 3">
              <a:extLst>
                <a:ext uri="{FF2B5EF4-FFF2-40B4-BE49-F238E27FC236}">
                  <a16:creationId xmlns:a16="http://schemas.microsoft.com/office/drawing/2014/main" id="{4CCBF235-6471-4D02-ADE7-8264FDD730B6}"/>
                </a:ext>
              </a:extLst>
            </p:cNvPr>
            <p:cNvSpPr txBox="1"/>
            <p:nvPr/>
          </p:nvSpPr>
          <p:spPr>
            <a:xfrm>
              <a:off x="2654220" y="2713855"/>
              <a:ext cx="1522106" cy="519351"/>
            </a:xfrm>
            <a:prstGeom prst="ellipse">
              <a:avLst/>
            </a:prstGeom>
            <a:noFill/>
            <a:ln>
              <a:solidFill>
                <a:schemeClr val="tx1"/>
              </a:solidFill>
            </a:ln>
          </p:spPr>
          <p:txBody>
            <a:bodyPr wrap="square" rtlCol="0">
              <a:spAutoFit/>
            </a:bodyPr>
            <a:lstStyle/>
            <a:p>
              <a:r>
                <a:rPr lang="en-US" dirty="0"/>
                <a:t>Neuron 1</a:t>
              </a:r>
            </a:p>
          </p:txBody>
        </p:sp>
        <p:sp>
          <p:nvSpPr>
            <p:cNvPr id="5" name="Rectangle: Rounded Corners 4">
              <a:extLst>
                <a:ext uri="{FF2B5EF4-FFF2-40B4-BE49-F238E27FC236}">
                  <a16:creationId xmlns:a16="http://schemas.microsoft.com/office/drawing/2014/main" id="{024B471B-6F69-4157-BCEC-8E3E8B660EEB}"/>
                </a:ext>
              </a:extLst>
            </p:cNvPr>
            <p:cNvSpPr/>
            <p:nvPr/>
          </p:nvSpPr>
          <p:spPr>
            <a:xfrm>
              <a:off x="4447997" y="2713855"/>
              <a:ext cx="1084785" cy="4986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sp>
          <p:nvSpPr>
            <p:cNvPr id="6" name="Rectangle: Rounded Corners 5">
              <a:extLst>
                <a:ext uri="{FF2B5EF4-FFF2-40B4-BE49-F238E27FC236}">
                  <a16:creationId xmlns:a16="http://schemas.microsoft.com/office/drawing/2014/main" id="{A282628F-BFE1-4276-B445-58C3E01B81AC}"/>
                </a:ext>
              </a:extLst>
            </p:cNvPr>
            <p:cNvSpPr/>
            <p:nvPr/>
          </p:nvSpPr>
          <p:spPr>
            <a:xfrm>
              <a:off x="10122210" y="2713854"/>
              <a:ext cx="1084785" cy="519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Spikes</a:t>
              </a:r>
            </a:p>
          </p:txBody>
        </p:sp>
        <p:cxnSp>
          <p:nvCxnSpPr>
            <p:cNvPr id="8" name="Straight Arrow Connector 7">
              <a:extLst>
                <a:ext uri="{FF2B5EF4-FFF2-40B4-BE49-F238E27FC236}">
                  <a16:creationId xmlns:a16="http://schemas.microsoft.com/office/drawing/2014/main" id="{5C032F15-DBC6-4962-BD2E-42592134F9D7}"/>
                </a:ext>
              </a:extLst>
            </p:cNvPr>
            <p:cNvCxnSpPr>
              <a:cxnSpLocks/>
              <a:stCxn id="5" idx="3"/>
              <a:endCxn id="64" idx="1"/>
            </p:cNvCxnSpPr>
            <p:nvPr/>
          </p:nvCxnSpPr>
          <p:spPr>
            <a:xfrm flipV="1">
              <a:off x="5532782" y="2963198"/>
              <a:ext cx="7791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42BCD76-8B19-495F-8CE7-6E74A807B774}"/>
                </a:ext>
              </a:extLst>
            </p:cNvPr>
            <p:cNvCxnSpPr>
              <a:cxnSpLocks/>
              <a:stCxn id="3" idx="6"/>
              <a:endCxn id="6" idx="1"/>
            </p:cNvCxnSpPr>
            <p:nvPr/>
          </p:nvCxnSpPr>
          <p:spPr>
            <a:xfrm flipV="1">
              <a:off x="9850539" y="2973530"/>
              <a:ext cx="2716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D2F3FFE-313B-4992-8398-92B46B05E0ED}"/>
                </a:ext>
              </a:extLst>
            </p:cNvPr>
            <p:cNvCxnSpPr>
              <a:cxnSpLocks/>
              <a:stCxn id="4" idx="6"/>
              <a:endCxn id="5" idx="1"/>
            </p:cNvCxnSpPr>
            <p:nvPr/>
          </p:nvCxnSpPr>
          <p:spPr>
            <a:xfrm flipV="1">
              <a:off x="4176326" y="2963199"/>
              <a:ext cx="271671" cy="1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3B19AB-0BED-48C5-8F03-13E23128E919}"/>
                </a:ext>
              </a:extLst>
            </p:cNvPr>
            <p:cNvSpPr txBox="1"/>
            <p:nvPr/>
          </p:nvSpPr>
          <p:spPr>
            <a:xfrm>
              <a:off x="2885660" y="3794266"/>
              <a:ext cx="1059226" cy="646331"/>
            </a:xfrm>
            <a:prstGeom prst="rect">
              <a:avLst/>
            </a:prstGeom>
            <a:noFill/>
          </p:spPr>
          <p:txBody>
            <a:bodyPr wrap="square" rtlCol="0">
              <a:spAutoFit/>
            </a:bodyPr>
            <a:lstStyle/>
            <a:p>
              <a:pPr algn="ctr"/>
              <a:r>
                <a:rPr lang="en-US" dirty="0"/>
                <a:t>Synaptic Current</a:t>
              </a:r>
            </a:p>
          </p:txBody>
        </p:sp>
        <p:sp>
          <p:nvSpPr>
            <p:cNvPr id="14" name="TextBox 13">
              <a:extLst>
                <a:ext uri="{FF2B5EF4-FFF2-40B4-BE49-F238E27FC236}">
                  <a16:creationId xmlns:a16="http://schemas.microsoft.com/office/drawing/2014/main" id="{BEF9054A-2C95-4A16-8154-16B184FF1E0E}"/>
                </a:ext>
              </a:extLst>
            </p:cNvPr>
            <p:cNvSpPr txBox="1"/>
            <p:nvPr/>
          </p:nvSpPr>
          <p:spPr>
            <a:xfrm>
              <a:off x="8581170" y="3794266"/>
              <a:ext cx="1016632" cy="646331"/>
            </a:xfrm>
            <a:prstGeom prst="rect">
              <a:avLst/>
            </a:prstGeom>
            <a:noFill/>
          </p:spPr>
          <p:txBody>
            <a:bodyPr wrap="square" rtlCol="0">
              <a:spAutoFit/>
            </a:bodyPr>
            <a:lstStyle/>
            <a:p>
              <a:pPr algn="ctr"/>
              <a:r>
                <a:rPr lang="en-US" dirty="0"/>
                <a:t>Synaptic Current</a:t>
              </a:r>
            </a:p>
          </p:txBody>
        </p:sp>
        <p:cxnSp>
          <p:nvCxnSpPr>
            <p:cNvPr id="16" name="Straight Arrow Connector 15">
              <a:extLst>
                <a:ext uri="{FF2B5EF4-FFF2-40B4-BE49-F238E27FC236}">
                  <a16:creationId xmlns:a16="http://schemas.microsoft.com/office/drawing/2014/main" id="{8C81027B-B50F-4082-AB76-0405455AFAAF}"/>
                </a:ext>
              </a:extLst>
            </p:cNvPr>
            <p:cNvCxnSpPr>
              <a:cxnSpLocks/>
              <a:stCxn id="4" idx="4"/>
              <a:endCxn id="13" idx="0"/>
            </p:cNvCxnSpPr>
            <p:nvPr/>
          </p:nvCxnSpPr>
          <p:spPr>
            <a:xfrm>
              <a:off x="3415273"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CB8DE-CD66-4002-9118-1050647BE02A}"/>
                </a:ext>
              </a:extLst>
            </p:cNvPr>
            <p:cNvCxnSpPr>
              <a:cxnSpLocks/>
              <a:stCxn id="3" idx="4"/>
              <a:endCxn id="14" idx="0"/>
            </p:cNvCxnSpPr>
            <p:nvPr/>
          </p:nvCxnSpPr>
          <p:spPr>
            <a:xfrm>
              <a:off x="9089486" y="3233206"/>
              <a:ext cx="0" cy="5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1721709-7273-4F98-82F4-18E15C3CE7D1}"/>
                </a:ext>
              </a:extLst>
            </p:cNvPr>
            <p:cNvSpPr txBox="1"/>
            <p:nvPr/>
          </p:nvSpPr>
          <p:spPr>
            <a:xfrm>
              <a:off x="608447" y="1535754"/>
              <a:ext cx="1945408" cy="458629"/>
            </a:xfrm>
            <a:prstGeom prst="snip2DiagRect">
              <a:avLst/>
            </a:prstGeom>
            <a:noFill/>
            <a:ln>
              <a:solidFill>
                <a:schemeClr val="tx1"/>
              </a:solidFill>
            </a:ln>
          </p:spPr>
          <p:txBody>
            <a:bodyPr wrap="square" rtlCol="0">
              <a:spAutoFit/>
            </a:bodyPr>
            <a:lstStyle/>
            <a:p>
              <a:pPr algn="ctr"/>
              <a:r>
                <a:rPr lang="en-US" dirty="0"/>
                <a:t>Poisson Driving</a:t>
              </a:r>
            </a:p>
          </p:txBody>
        </p:sp>
        <p:sp>
          <p:nvSpPr>
            <p:cNvPr id="22" name="TextBox 21">
              <a:extLst>
                <a:ext uri="{FF2B5EF4-FFF2-40B4-BE49-F238E27FC236}">
                  <a16:creationId xmlns:a16="http://schemas.microsoft.com/office/drawing/2014/main" id="{B74D71EF-47B0-491E-BEFD-8D9676839898}"/>
                </a:ext>
              </a:extLst>
            </p:cNvPr>
            <p:cNvSpPr txBox="1"/>
            <p:nvPr/>
          </p:nvSpPr>
          <p:spPr>
            <a:xfrm>
              <a:off x="6122976" y="1553614"/>
              <a:ext cx="1863823" cy="440769"/>
            </a:xfrm>
            <a:prstGeom prst="snip2DiagRect">
              <a:avLst/>
            </a:prstGeom>
            <a:noFill/>
            <a:ln>
              <a:solidFill>
                <a:schemeClr val="tx1"/>
              </a:solidFill>
            </a:ln>
          </p:spPr>
          <p:txBody>
            <a:bodyPr wrap="square" rtlCol="0">
              <a:spAutoFit/>
            </a:bodyPr>
            <a:lstStyle/>
            <a:p>
              <a:pPr algn="ctr"/>
              <a:r>
                <a:rPr lang="en-US" dirty="0"/>
                <a:t>Poisson Driving</a:t>
              </a:r>
            </a:p>
          </p:txBody>
        </p:sp>
        <p:cxnSp>
          <p:nvCxnSpPr>
            <p:cNvPr id="35" name="Connector: Elbow 34">
              <a:extLst>
                <a:ext uri="{FF2B5EF4-FFF2-40B4-BE49-F238E27FC236}">
                  <a16:creationId xmlns:a16="http://schemas.microsoft.com/office/drawing/2014/main" id="{45F1719C-4ECD-483F-8EDC-DA07427CC960}"/>
                </a:ext>
              </a:extLst>
            </p:cNvPr>
            <p:cNvCxnSpPr>
              <a:cxnSpLocks/>
              <a:stCxn id="21" idx="1"/>
              <a:endCxn id="30" idx="0"/>
            </p:cNvCxnSpPr>
            <p:nvPr/>
          </p:nvCxnSpPr>
          <p:spPr>
            <a:xfrm rot="5400000">
              <a:off x="1201245" y="2374289"/>
              <a:ext cx="759812"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305188B-8D90-46B3-A65B-58500AA4EFB0}"/>
                </a:ext>
              </a:extLst>
            </p:cNvPr>
            <p:cNvCxnSpPr>
              <a:cxnSpLocks/>
              <a:stCxn id="30" idx="3"/>
              <a:endCxn id="4" idx="2"/>
            </p:cNvCxnSpPr>
            <p:nvPr/>
          </p:nvCxnSpPr>
          <p:spPr>
            <a:xfrm>
              <a:off x="2324100" y="2973530"/>
              <a:ext cx="3301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303BD12-0D96-4EA7-90A0-4B85058710ED}"/>
                </a:ext>
              </a:extLst>
            </p:cNvPr>
            <p:cNvCxnSpPr>
              <a:cxnSpLocks/>
              <a:stCxn id="22" idx="1"/>
              <a:endCxn id="64" idx="0"/>
            </p:cNvCxnSpPr>
            <p:nvPr/>
          </p:nvCxnSpPr>
          <p:spPr>
            <a:xfrm>
              <a:off x="7054888" y="1994383"/>
              <a:ext cx="0" cy="749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C0AC6E-C4B4-4A5B-9B8B-45C0EA24717C}"/>
                </a:ext>
              </a:extLst>
            </p:cNvPr>
            <p:cNvSpPr/>
            <p:nvPr/>
          </p:nvSpPr>
          <p:spPr>
            <a:xfrm>
              <a:off x="838200" y="2754195"/>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sp>
          <p:nvSpPr>
            <p:cNvPr id="64" name="Rectangle 63">
              <a:extLst>
                <a:ext uri="{FF2B5EF4-FFF2-40B4-BE49-F238E27FC236}">
                  <a16:creationId xmlns:a16="http://schemas.microsoft.com/office/drawing/2014/main" id="{3177B271-C61A-4263-B9DF-F3BFEC728412}"/>
                </a:ext>
              </a:extLst>
            </p:cNvPr>
            <p:cNvSpPr/>
            <p:nvPr/>
          </p:nvSpPr>
          <p:spPr>
            <a:xfrm>
              <a:off x="6311938" y="2743863"/>
              <a:ext cx="1485900" cy="438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Conductance</a:t>
              </a:r>
            </a:p>
          </p:txBody>
        </p:sp>
        <p:cxnSp>
          <p:nvCxnSpPr>
            <p:cNvPr id="71" name="Straight Arrow Connector 70">
              <a:extLst>
                <a:ext uri="{FF2B5EF4-FFF2-40B4-BE49-F238E27FC236}">
                  <a16:creationId xmlns:a16="http://schemas.microsoft.com/office/drawing/2014/main" id="{4344F171-E8DB-4AE3-8ACD-49DA0EB413C5}"/>
                </a:ext>
              </a:extLst>
            </p:cNvPr>
            <p:cNvCxnSpPr>
              <a:stCxn id="64" idx="3"/>
              <a:endCxn id="3" idx="2"/>
            </p:cNvCxnSpPr>
            <p:nvPr/>
          </p:nvCxnSpPr>
          <p:spPr>
            <a:xfrm>
              <a:off x="7797838" y="2963198"/>
              <a:ext cx="530595" cy="1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Rounded Corners 77">
            <a:extLst>
              <a:ext uri="{FF2B5EF4-FFF2-40B4-BE49-F238E27FC236}">
                <a16:creationId xmlns:a16="http://schemas.microsoft.com/office/drawing/2014/main" id="{3FE41EAE-C80E-4652-ADC4-D86D509CAA4C}"/>
              </a:ext>
            </a:extLst>
          </p:cNvPr>
          <p:cNvSpPr/>
          <p:nvPr/>
        </p:nvSpPr>
        <p:spPr>
          <a:xfrm>
            <a:off x="1121228" y="2978973"/>
            <a:ext cx="5095543"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A2774BDE-041C-40F8-ADD5-9C180FC7F6D6}"/>
              </a:ext>
            </a:extLst>
          </p:cNvPr>
          <p:cNvSpPr/>
          <p:nvPr/>
        </p:nvSpPr>
        <p:spPr>
          <a:xfrm>
            <a:off x="6587829" y="2978973"/>
            <a:ext cx="5212284" cy="2131803"/>
          </a:xfrm>
          <a:prstGeom prst="round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643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8FF58A-145A-47E2-B18C-B095B7166B4B}"/>
              </a:ext>
            </a:extLst>
          </p:cNvPr>
          <p:cNvPicPr>
            <a:picLocks noChangeAspect="1"/>
          </p:cNvPicPr>
          <p:nvPr/>
        </p:nvPicPr>
        <p:blipFill>
          <a:blip r:embed="rId2"/>
          <a:stretch>
            <a:fillRect/>
          </a:stretch>
        </p:blipFill>
        <p:spPr>
          <a:xfrm>
            <a:off x="3297087" y="1811624"/>
            <a:ext cx="5174317" cy="3880737"/>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5758BF-B176-49E2-AC24-FBFCD647002B}"/>
                  </a:ext>
                </a:extLst>
              </p:cNvPr>
              <p:cNvSpPr txBox="1"/>
              <p:nvPr/>
            </p:nvSpPr>
            <p:spPr>
              <a:xfrm>
                <a:off x="3909410" y="1239840"/>
                <a:ext cx="39272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oMath>
                </a14:m>
                <a:r>
                  <a:rPr lang="en-US" dirty="0"/>
                  <a:t>   #bin=50  T= 300000</a:t>
                </a:r>
              </a:p>
            </p:txBody>
          </p:sp>
        </mc:Choice>
        <mc:Fallback xmlns="">
          <p:sp>
            <p:nvSpPr>
              <p:cNvPr id="10" name="TextBox 9">
                <a:extLst>
                  <a:ext uri="{FF2B5EF4-FFF2-40B4-BE49-F238E27FC236}">
                    <a16:creationId xmlns:a16="http://schemas.microsoft.com/office/drawing/2014/main" id="{2C5758BF-B176-49E2-AC24-FBFCD647002B}"/>
                  </a:ext>
                </a:extLst>
              </p:cNvPr>
              <p:cNvSpPr txBox="1">
                <a:spLocks noRot="1" noChangeAspect="1" noMove="1" noResize="1" noEditPoints="1" noAdjustHandles="1" noChangeArrowheads="1" noChangeShapeType="1" noTextEdit="1"/>
              </p:cNvSpPr>
              <p:nvPr/>
            </p:nvSpPr>
            <p:spPr>
              <a:xfrm>
                <a:off x="3909410" y="1239840"/>
                <a:ext cx="3927229" cy="369332"/>
              </a:xfrm>
              <a:prstGeom prst="rect">
                <a:avLst/>
              </a:prstGeom>
              <a:blipFill>
                <a:blip r:embed="rId3"/>
                <a:stretch>
                  <a:fillRect t="-8197" r="-310" b="-24590"/>
                </a:stretch>
              </a:blipFill>
            </p:spPr>
            <p:txBody>
              <a:bodyPr/>
              <a:lstStyle/>
              <a:p>
                <a:r>
                  <a:rPr lang="en-US">
                    <a:noFill/>
                  </a:rPr>
                  <a:t> </a:t>
                </a:r>
              </a:p>
            </p:txBody>
          </p:sp>
        </mc:Fallback>
      </mc:AlternateContent>
    </p:spTree>
    <p:extLst>
      <p:ext uri="{BB962C8B-B14F-4D97-AF65-F5344CB8AC3E}">
        <p14:creationId xmlns:p14="http://schemas.microsoft.com/office/powerpoint/2010/main" val="384751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B78FF58A-145A-47E2-B18C-B095B7166B4B}"/>
              </a:ext>
            </a:extLst>
          </p:cNvPr>
          <p:cNvPicPr>
            <a:picLocks noChangeAspect="1"/>
          </p:cNvPicPr>
          <p:nvPr/>
        </p:nvPicPr>
        <p:blipFill>
          <a:blip r:embed="rId2"/>
          <a:stretch>
            <a:fillRect/>
          </a:stretch>
        </p:blipFill>
        <p:spPr>
          <a:xfrm>
            <a:off x="1243062" y="476657"/>
            <a:ext cx="3803540" cy="2852654"/>
          </a:xfrm>
          <a:prstGeom prst="rect">
            <a:avLst/>
          </a:prstGeom>
        </p:spPr>
      </p:pic>
      <p:pic>
        <p:nvPicPr>
          <p:cNvPr id="9" name="Picture 8">
            <a:extLst>
              <a:ext uri="{FF2B5EF4-FFF2-40B4-BE49-F238E27FC236}">
                <a16:creationId xmlns:a16="http://schemas.microsoft.com/office/drawing/2014/main" id="{DC40BF9D-222B-4C37-87E1-B9423DCE2D85}"/>
              </a:ext>
            </a:extLst>
          </p:cNvPr>
          <p:cNvPicPr>
            <a:picLocks noChangeAspect="1"/>
          </p:cNvPicPr>
          <p:nvPr/>
        </p:nvPicPr>
        <p:blipFill>
          <a:blip r:embed="rId3"/>
          <a:stretch>
            <a:fillRect/>
          </a:stretch>
        </p:blipFill>
        <p:spPr>
          <a:xfrm>
            <a:off x="6087099" y="476657"/>
            <a:ext cx="3803540" cy="285265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5758BF-B176-49E2-AC24-FBFCD647002B}"/>
                  </a:ext>
                </a:extLst>
              </p:cNvPr>
              <p:cNvSpPr txBox="1"/>
              <p:nvPr/>
            </p:nvSpPr>
            <p:spPr>
              <a:xfrm>
                <a:off x="1243062" y="107325"/>
                <a:ext cx="418370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1</m:t>
                    </m:r>
                  </m:oMath>
                </a14:m>
                <a:r>
                  <a:rPr lang="en-US" dirty="0"/>
                  <a:t>   #bin=50  T= 300000</a:t>
                </a:r>
              </a:p>
            </p:txBody>
          </p:sp>
        </mc:Choice>
        <mc:Fallback xmlns="">
          <p:sp>
            <p:nvSpPr>
              <p:cNvPr id="10" name="TextBox 9">
                <a:extLst>
                  <a:ext uri="{FF2B5EF4-FFF2-40B4-BE49-F238E27FC236}">
                    <a16:creationId xmlns:a16="http://schemas.microsoft.com/office/drawing/2014/main" id="{2C5758BF-B176-49E2-AC24-FBFCD647002B}"/>
                  </a:ext>
                </a:extLst>
              </p:cNvPr>
              <p:cNvSpPr txBox="1">
                <a:spLocks noRot="1" noChangeAspect="1" noMove="1" noResize="1" noEditPoints="1" noAdjustHandles="1" noChangeArrowheads="1" noChangeShapeType="1" noTextEdit="1"/>
              </p:cNvSpPr>
              <p:nvPr/>
            </p:nvSpPr>
            <p:spPr>
              <a:xfrm>
                <a:off x="1243062" y="107325"/>
                <a:ext cx="4183709" cy="369332"/>
              </a:xfrm>
              <a:prstGeom prst="rect">
                <a:avLst/>
              </a:prstGeom>
              <a:blipFill>
                <a:blip r:embed="rId4"/>
                <a:stretch>
                  <a:fillRect t="-10000" r="-14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4C56F53-6992-47AB-9FE1-BA17638172A2}"/>
                  </a:ext>
                </a:extLst>
              </p:cNvPr>
              <p:cNvSpPr txBox="1"/>
              <p:nvPr/>
            </p:nvSpPr>
            <p:spPr>
              <a:xfrm>
                <a:off x="6087097" y="107325"/>
                <a:ext cx="43007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01</m:t>
                    </m:r>
                  </m:oMath>
                </a14:m>
                <a:r>
                  <a:rPr lang="en-US" dirty="0"/>
                  <a:t>   #bin=150  T= 300000</a:t>
                </a:r>
              </a:p>
            </p:txBody>
          </p:sp>
        </mc:Choice>
        <mc:Fallback xmlns="">
          <p:sp>
            <p:nvSpPr>
              <p:cNvPr id="12" name="TextBox 11">
                <a:extLst>
                  <a:ext uri="{FF2B5EF4-FFF2-40B4-BE49-F238E27FC236}">
                    <a16:creationId xmlns:a16="http://schemas.microsoft.com/office/drawing/2014/main" id="{C4C56F53-6992-47AB-9FE1-BA17638172A2}"/>
                  </a:ext>
                </a:extLst>
              </p:cNvPr>
              <p:cNvSpPr txBox="1">
                <a:spLocks noRot="1" noChangeAspect="1" noMove="1" noResize="1" noEditPoints="1" noAdjustHandles="1" noChangeArrowheads="1" noChangeShapeType="1" noTextEdit="1"/>
              </p:cNvSpPr>
              <p:nvPr/>
            </p:nvSpPr>
            <p:spPr>
              <a:xfrm>
                <a:off x="6087097" y="107325"/>
                <a:ext cx="4300729" cy="369332"/>
              </a:xfrm>
              <a:prstGeom prst="rect">
                <a:avLst/>
              </a:prstGeom>
              <a:blipFill>
                <a:blip r:embed="rId5"/>
                <a:stretch>
                  <a:fillRect t="-10000" r="-142" b="-26667"/>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9A8CD0BF-7648-4E53-A592-28EC2A9988B8}"/>
              </a:ext>
            </a:extLst>
          </p:cNvPr>
          <p:cNvPicPr>
            <a:picLocks noChangeAspect="1"/>
          </p:cNvPicPr>
          <p:nvPr/>
        </p:nvPicPr>
        <p:blipFill>
          <a:blip r:embed="rId6"/>
          <a:stretch>
            <a:fillRect/>
          </a:stretch>
        </p:blipFill>
        <p:spPr>
          <a:xfrm>
            <a:off x="1248321" y="3491802"/>
            <a:ext cx="3796680" cy="2847509"/>
          </a:xfrm>
          <a:prstGeom prst="rect">
            <a:avLst/>
          </a:prstGeom>
        </p:spPr>
      </p:pic>
      <p:pic>
        <p:nvPicPr>
          <p:cNvPr id="7" name="Picture 6">
            <a:extLst>
              <a:ext uri="{FF2B5EF4-FFF2-40B4-BE49-F238E27FC236}">
                <a16:creationId xmlns:a16="http://schemas.microsoft.com/office/drawing/2014/main" id="{9ED55272-AF4B-47CD-B1BB-63C028E74F57}"/>
              </a:ext>
            </a:extLst>
          </p:cNvPr>
          <p:cNvPicPr>
            <a:picLocks noChangeAspect="1"/>
          </p:cNvPicPr>
          <p:nvPr/>
        </p:nvPicPr>
        <p:blipFill>
          <a:blip r:embed="rId7"/>
          <a:stretch>
            <a:fillRect/>
          </a:stretch>
        </p:blipFill>
        <p:spPr>
          <a:xfrm>
            <a:off x="6073347" y="3491802"/>
            <a:ext cx="3796678" cy="28475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105A95-7F4C-4E89-8530-A9254510B0C6}"/>
                  </a:ext>
                </a:extLst>
              </p:cNvPr>
              <p:cNvSpPr txBox="1"/>
              <p:nvPr/>
            </p:nvSpPr>
            <p:spPr>
              <a:xfrm>
                <a:off x="1241458" y="6402801"/>
                <a:ext cx="405546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a14:m>
                <a:r>
                  <a:rPr lang="en-US" dirty="0"/>
                  <a:t>   #bin=50  T= 300000</a:t>
                </a:r>
              </a:p>
            </p:txBody>
          </p:sp>
        </mc:Choice>
        <mc:Fallback xmlns="">
          <p:sp>
            <p:nvSpPr>
              <p:cNvPr id="8" name="TextBox 7">
                <a:extLst>
                  <a:ext uri="{FF2B5EF4-FFF2-40B4-BE49-F238E27FC236}">
                    <a16:creationId xmlns:a16="http://schemas.microsoft.com/office/drawing/2014/main" id="{A4105A95-7F4C-4E89-8530-A9254510B0C6}"/>
                  </a:ext>
                </a:extLst>
              </p:cNvPr>
              <p:cNvSpPr txBox="1">
                <a:spLocks noRot="1" noChangeAspect="1" noMove="1" noResize="1" noEditPoints="1" noAdjustHandles="1" noChangeArrowheads="1" noChangeShapeType="1" noTextEdit="1"/>
              </p:cNvSpPr>
              <p:nvPr/>
            </p:nvSpPr>
            <p:spPr>
              <a:xfrm>
                <a:off x="1241458" y="6402801"/>
                <a:ext cx="4055469" cy="369332"/>
              </a:xfrm>
              <a:prstGeom prst="rect">
                <a:avLst/>
              </a:prstGeom>
              <a:blipFill>
                <a:blip r:embed="rId8"/>
                <a:stretch>
                  <a:fillRect t="-8197" r="-30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BDF97D2-1E09-443F-9ABC-0D9BB7FA53D7}"/>
                  </a:ext>
                </a:extLst>
              </p:cNvPr>
              <p:cNvSpPr txBox="1"/>
              <p:nvPr/>
            </p:nvSpPr>
            <p:spPr>
              <a:xfrm>
                <a:off x="6125205" y="6402801"/>
                <a:ext cx="417248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6</m:t>
                    </m:r>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𝛽</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a14:m>
                <a:r>
                  <a:rPr lang="en-US" dirty="0"/>
                  <a:t>   #bin=150  T= 300000</a:t>
                </a:r>
              </a:p>
            </p:txBody>
          </p:sp>
        </mc:Choice>
        <mc:Fallback xmlns="">
          <p:sp>
            <p:nvSpPr>
              <p:cNvPr id="11" name="TextBox 10">
                <a:extLst>
                  <a:ext uri="{FF2B5EF4-FFF2-40B4-BE49-F238E27FC236}">
                    <a16:creationId xmlns:a16="http://schemas.microsoft.com/office/drawing/2014/main" id="{4BDF97D2-1E09-443F-9ABC-0D9BB7FA53D7}"/>
                  </a:ext>
                </a:extLst>
              </p:cNvPr>
              <p:cNvSpPr txBox="1">
                <a:spLocks noRot="1" noChangeAspect="1" noMove="1" noResize="1" noEditPoints="1" noAdjustHandles="1" noChangeArrowheads="1" noChangeShapeType="1" noTextEdit="1"/>
              </p:cNvSpPr>
              <p:nvPr/>
            </p:nvSpPr>
            <p:spPr>
              <a:xfrm>
                <a:off x="6125205" y="6402801"/>
                <a:ext cx="4172489" cy="369332"/>
              </a:xfrm>
              <a:prstGeom prst="rect">
                <a:avLst/>
              </a:prstGeom>
              <a:blipFill>
                <a:blip r:embed="rId9"/>
                <a:stretch>
                  <a:fillRect t="-8197" r="-292" b="-24590"/>
                </a:stretch>
              </a:blipFill>
            </p:spPr>
            <p:txBody>
              <a:bodyPr/>
              <a:lstStyle/>
              <a:p>
                <a:r>
                  <a:rPr lang="en-US">
                    <a:noFill/>
                  </a:rPr>
                  <a:t> </a:t>
                </a:r>
              </a:p>
            </p:txBody>
          </p:sp>
        </mc:Fallback>
      </mc:AlternateContent>
    </p:spTree>
    <p:extLst>
      <p:ext uri="{BB962C8B-B14F-4D97-AF65-F5344CB8AC3E}">
        <p14:creationId xmlns:p14="http://schemas.microsoft.com/office/powerpoint/2010/main" val="3266040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7B60-65D2-4D72-B632-D9FE74EEE0FF}"/>
              </a:ext>
            </a:extLst>
          </p:cNvPr>
          <p:cNvSpPr>
            <a:spLocks noGrp="1"/>
          </p:cNvSpPr>
          <p:nvPr>
            <p:ph type="title"/>
          </p:nvPr>
        </p:nvSpPr>
        <p:spPr/>
        <p:txBody>
          <a:bodyPr/>
          <a:lstStyle/>
          <a:p>
            <a:r>
              <a:rPr lang="en-US" altLang="zh-CN" dirty="0"/>
              <a:t>Triple-neuron system</a:t>
            </a:r>
            <a:endParaRPr lang="en-US" dirty="0"/>
          </a:p>
        </p:txBody>
      </p:sp>
      <p:pic>
        <p:nvPicPr>
          <p:cNvPr id="4" name="Picture 3">
            <a:extLst>
              <a:ext uri="{FF2B5EF4-FFF2-40B4-BE49-F238E27FC236}">
                <a16:creationId xmlns:a16="http://schemas.microsoft.com/office/drawing/2014/main" id="{1BE196DB-D9F8-456B-B2D6-F502BE4D0D63}"/>
              </a:ext>
            </a:extLst>
          </p:cNvPr>
          <p:cNvPicPr>
            <a:picLocks noChangeAspect="1"/>
          </p:cNvPicPr>
          <p:nvPr/>
        </p:nvPicPr>
        <p:blipFill>
          <a:blip r:embed="rId2"/>
          <a:stretch>
            <a:fillRect/>
          </a:stretch>
        </p:blipFill>
        <p:spPr>
          <a:xfrm>
            <a:off x="8836638" y="0"/>
            <a:ext cx="2586435" cy="2439034"/>
          </a:xfrm>
          <a:prstGeom prst="rect">
            <a:avLst/>
          </a:prstGeom>
        </p:spPr>
      </p:pic>
      <p:pic>
        <p:nvPicPr>
          <p:cNvPr id="6" name="Picture 5">
            <a:extLst>
              <a:ext uri="{FF2B5EF4-FFF2-40B4-BE49-F238E27FC236}">
                <a16:creationId xmlns:a16="http://schemas.microsoft.com/office/drawing/2014/main" id="{6D545536-BD0F-4B4E-8781-89E7298A5645}"/>
              </a:ext>
            </a:extLst>
          </p:cNvPr>
          <p:cNvPicPr>
            <a:picLocks noChangeAspect="1"/>
          </p:cNvPicPr>
          <p:nvPr/>
        </p:nvPicPr>
        <p:blipFill>
          <a:blip r:embed="rId3"/>
          <a:stretch>
            <a:fillRect/>
          </a:stretch>
        </p:blipFill>
        <p:spPr>
          <a:xfrm>
            <a:off x="3056123" y="2194654"/>
            <a:ext cx="3009905" cy="2257429"/>
          </a:xfrm>
          <a:prstGeom prst="rect">
            <a:avLst/>
          </a:prstGeom>
        </p:spPr>
      </p:pic>
      <p:pic>
        <p:nvPicPr>
          <p:cNvPr id="8" name="Picture 7">
            <a:extLst>
              <a:ext uri="{FF2B5EF4-FFF2-40B4-BE49-F238E27FC236}">
                <a16:creationId xmlns:a16="http://schemas.microsoft.com/office/drawing/2014/main" id="{3D8B79EF-CF33-4D26-9AA5-5D49F5195F78}"/>
              </a:ext>
            </a:extLst>
          </p:cNvPr>
          <p:cNvPicPr>
            <a:picLocks noChangeAspect="1"/>
          </p:cNvPicPr>
          <p:nvPr/>
        </p:nvPicPr>
        <p:blipFill>
          <a:blip r:embed="rId4"/>
          <a:stretch>
            <a:fillRect/>
          </a:stretch>
        </p:blipFill>
        <p:spPr>
          <a:xfrm>
            <a:off x="3056122" y="4452084"/>
            <a:ext cx="3009905" cy="2257429"/>
          </a:xfrm>
          <a:prstGeom prst="rect">
            <a:avLst/>
          </a:prstGeom>
        </p:spPr>
      </p:pic>
      <p:pic>
        <p:nvPicPr>
          <p:cNvPr id="10" name="Picture 9">
            <a:extLst>
              <a:ext uri="{FF2B5EF4-FFF2-40B4-BE49-F238E27FC236}">
                <a16:creationId xmlns:a16="http://schemas.microsoft.com/office/drawing/2014/main" id="{9BBEE54D-8F72-4712-95AB-2C0DED660CC6}"/>
              </a:ext>
            </a:extLst>
          </p:cNvPr>
          <p:cNvPicPr>
            <a:picLocks noChangeAspect="1"/>
          </p:cNvPicPr>
          <p:nvPr/>
        </p:nvPicPr>
        <p:blipFill>
          <a:blip r:embed="rId5"/>
          <a:stretch>
            <a:fillRect/>
          </a:stretch>
        </p:blipFill>
        <p:spPr>
          <a:xfrm>
            <a:off x="6066029" y="2194654"/>
            <a:ext cx="3009905" cy="2257429"/>
          </a:xfrm>
          <a:prstGeom prst="rect">
            <a:avLst/>
          </a:prstGeom>
        </p:spPr>
      </p:pic>
      <p:pic>
        <p:nvPicPr>
          <p:cNvPr id="12" name="Picture 11">
            <a:extLst>
              <a:ext uri="{FF2B5EF4-FFF2-40B4-BE49-F238E27FC236}">
                <a16:creationId xmlns:a16="http://schemas.microsoft.com/office/drawing/2014/main" id="{2C81EA10-798A-42E1-BBFD-6E630C43C474}"/>
              </a:ext>
            </a:extLst>
          </p:cNvPr>
          <p:cNvPicPr>
            <a:picLocks noChangeAspect="1"/>
          </p:cNvPicPr>
          <p:nvPr/>
        </p:nvPicPr>
        <p:blipFill>
          <a:blip r:embed="rId6"/>
          <a:stretch>
            <a:fillRect/>
          </a:stretch>
        </p:blipFill>
        <p:spPr>
          <a:xfrm>
            <a:off x="6066028" y="4452084"/>
            <a:ext cx="3009905" cy="2257429"/>
          </a:xfrm>
          <a:prstGeom prst="rect">
            <a:avLst/>
          </a:prstGeom>
        </p:spPr>
      </p:pic>
      <p:pic>
        <p:nvPicPr>
          <p:cNvPr id="14" name="Picture 13">
            <a:extLst>
              <a:ext uri="{FF2B5EF4-FFF2-40B4-BE49-F238E27FC236}">
                <a16:creationId xmlns:a16="http://schemas.microsoft.com/office/drawing/2014/main" id="{FAED9549-4AE4-47EF-AB19-BE442328E621}"/>
              </a:ext>
            </a:extLst>
          </p:cNvPr>
          <p:cNvPicPr>
            <a:picLocks noChangeAspect="1"/>
          </p:cNvPicPr>
          <p:nvPr/>
        </p:nvPicPr>
        <p:blipFill>
          <a:blip r:embed="rId7"/>
          <a:stretch>
            <a:fillRect/>
          </a:stretch>
        </p:blipFill>
        <p:spPr>
          <a:xfrm>
            <a:off x="9075935" y="2194654"/>
            <a:ext cx="3009905" cy="2257429"/>
          </a:xfrm>
          <a:prstGeom prst="rect">
            <a:avLst/>
          </a:prstGeom>
        </p:spPr>
      </p:pic>
      <p:pic>
        <p:nvPicPr>
          <p:cNvPr id="16" name="Picture 15">
            <a:extLst>
              <a:ext uri="{FF2B5EF4-FFF2-40B4-BE49-F238E27FC236}">
                <a16:creationId xmlns:a16="http://schemas.microsoft.com/office/drawing/2014/main" id="{AD14C191-7E7E-43A5-BC81-3EE3766AF4F0}"/>
              </a:ext>
            </a:extLst>
          </p:cNvPr>
          <p:cNvPicPr>
            <a:picLocks noChangeAspect="1"/>
          </p:cNvPicPr>
          <p:nvPr/>
        </p:nvPicPr>
        <p:blipFill>
          <a:blip r:embed="rId8"/>
          <a:stretch>
            <a:fillRect/>
          </a:stretch>
        </p:blipFill>
        <p:spPr>
          <a:xfrm>
            <a:off x="9075935" y="4452084"/>
            <a:ext cx="3009905" cy="2257429"/>
          </a:xfrm>
          <a:prstGeom prst="rect">
            <a:avLst/>
          </a:prstGeom>
        </p:spPr>
      </p:pic>
      <p:grpSp>
        <p:nvGrpSpPr>
          <p:cNvPr id="3" name="Group 2">
            <a:extLst>
              <a:ext uri="{FF2B5EF4-FFF2-40B4-BE49-F238E27FC236}">
                <a16:creationId xmlns:a16="http://schemas.microsoft.com/office/drawing/2014/main" id="{E277BB09-1D21-45D4-AF87-2E0AF920C1BD}"/>
              </a:ext>
            </a:extLst>
          </p:cNvPr>
          <p:cNvGrpSpPr/>
          <p:nvPr/>
        </p:nvGrpSpPr>
        <p:grpSpPr>
          <a:xfrm>
            <a:off x="6350094" y="714738"/>
            <a:ext cx="1991177" cy="758798"/>
            <a:chOff x="310444" y="4058356"/>
            <a:chExt cx="1991177" cy="758798"/>
          </a:xfrm>
        </p:grpSpPr>
        <p:cxnSp>
          <p:nvCxnSpPr>
            <p:cNvPr id="5" name="Straight Connector 4">
              <a:extLst>
                <a:ext uri="{FF2B5EF4-FFF2-40B4-BE49-F238E27FC236}">
                  <a16:creationId xmlns:a16="http://schemas.microsoft.com/office/drawing/2014/main" id="{4FE30A63-A649-478B-A3E2-18AD1DBD94FE}"/>
                </a:ext>
              </a:extLst>
            </p:cNvPr>
            <p:cNvCxnSpPr/>
            <p:nvPr/>
          </p:nvCxnSpPr>
          <p:spPr>
            <a:xfrm>
              <a:off x="378178" y="4447822"/>
              <a:ext cx="18513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8D2CF4-91BE-47A8-9985-5DB97FEC518C}"/>
                </a:ext>
              </a:extLst>
            </p:cNvPr>
            <p:cNvCxnSpPr/>
            <p:nvPr/>
          </p:nvCxnSpPr>
          <p:spPr>
            <a:xfrm>
              <a:off x="953912" y="4143022"/>
              <a:ext cx="0" cy="63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AB5D01-096D-4625-BED0-9A0EAF01B835}"/>
                </a:ext>
              </a:extLst>
            </p:cNvPr>
            <p:cNvCxnSpPr/>
            <p:nvPr/>
          </p:nvCxnSpPr>
          <p:spPr>
            <a:xfrm>
              <a:off x="1631244" y="4161371"/>
              <a:ext cx="0" cy="637822"/>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351CC6-29F3-4279-A3F2-00C2AD0A3F22}"/>
                </a:ext>
              </a:extLst>
            </p:cNvPr>
            <p:cNvSpPr txBox="1"/>
            <p:nvPr/>
          </p:nvSpPr>
          <p:spPr>
            <a:xfrm>
              <a:off x="310444" y="4058356"/>
              <a:ext cx="670376" cy="369332"/>
            </a:xfrm>
            <a:prstGeom prst="rect">
              <a:avLst/>
            </a:prstGeom>
            <a:noFill/>
          </p:spPr>
          <p:txBody>
            <a:bodyPr wrap="none" rtlCol="0">
              <a:spAutoFit/>
            </a:bodyPr>
            <a:lstStyle/>
            <a:p>
              <a:r>
                <a:rPr lang="en-US" dirty="0"/>
                <a:t>1to2</a:t>
              </a:r>
            </a:p>
          </p:txBody>
        </p:sp>
        <p:sp>
          <p:nvSpPr>
            <p:cNvPr id="17" name="TextBox 16">
              <a:extLst>
                <a:ext uri="{FF2B5EF4-FFF2-40B4-BE49-F238E27FC236}">
                  <a16:creationId xmlns:a16="http://schemas.microsoft.com/office/drawing/2014/main" id="{F2B346AE-F80B-4DD8-98B3-8D7E5814CB62}"/>
                </a:ext>
              </a:extLst>
            </p:cNvPr>
            <p:cNvSpPr txBox="1"/>
            <p:nvPr/>
          </p:nvSpPr>
          <p:spPr>
            <a:xfrm>
              <a:off x="310444" y="4447822"/>
              <a:ext cx="670376" cy="369332"/>
            </a:xfrm>
            <a:prstGeom prst="rect">
              <a:avLst/>
            </a:prstGeom>
            <a:noFill/>
          </p:spPr>
          <p:txBody>
            <a:bodyPr wrap="none" rtlCol="0">
              <a:spAutoFit/>
            </a:bodyPr>
            <a:lstStyle/>
            <a:p>
              <a:r>
                <a:rPr lang="en-US" dirty="0"/>
                <a:t>2to1</a:t>
              </a:r>
            </a:p>
          </p:txBody>
        </p:sp>
        <p:sp>
          <p:nvSpPr>
            <p:cNvPr id="18" name="TextBox 17">
              <a:extLst>
                <a:ext uri="{FF2B5EF4-FFF2-40B4-BE49-F238E27FC236}">
                  <a16:creationId xmlns:a16="http://schemas.microsoft.com/office/drawing/2014/main" id="{5306D22B-5906-4522-A5C3-B3C47900A76C}"/>
                </a:ext>
              </a:extLst>
            </p:cNvPr>
            <p:cNvSpPr txBox="1"/>
            <p:nvPr/>
          </p:nvSpPr>
          <p:spPr>
            <a:xfrm>
              <a:off x="944788" y="4058356"/>
              <a:ext cx="670376" cy="369332"/>
            </a:xfrm>
            <a:prstGeom prst="rect">
              <a:avLst/>
            </a:prstGeom>
            <a:noFill/>
          </p:spPr>
          <p:txBody>
            <a:bodyPr wrap="none" rtlCol="0">
              <a:spAutoFit/>
            </a:bodyPr>
            <a:lstStyle/>
            <a:p>
              <a:r>
                <a:rPr lang="en-US" dirty="0"/>
                <a:t>2to3</a:t>
              </a:r>
            </a:p>
          </p:txBody>
        </p:sp>
        <p:sp>
          <p:nvSpPr>
            <p:cNvPr id="19" name="TextBox 18">
              <a:extLst>
                <a:ext uri="{FF2B5EF4-FFF2-40B4-BE49-F238E27FC236}">
                  <a16:creationId xmlns:a16="http://schemas.microsoft.com/office/drawing/2014/main" id="{62871AA8-E5E7-4F36-B718-E3D508DC8089}"/>
                </a:ext>
              </a:extLst>
            </p:cNvPr>
            <p:cNvSpPr txBox="1"/>
            <p:nvPr/>
          </p:nvSpPr>
          <p:spPr>
            <a:xfrm>
              <a:off x="944788" y="4447822"/>
              <a:ext cx="670376" cy="369332"/>
            </a:xfrm>
            <a:prstGeom prst="rect">
              <a:avLst/>
            </a:prstGeom>
            <a:noFill/>
          </p:spPr>
          <p:txBody>
            <a:bodyPr wrap="none" rtlCol="0">
              <a:spAutoFit/>
            </a:bodyPr>
            <a:lstStyle/>
            <a:p>
              <a:r>
                <a:rPr lang="en-US" dirty="0"/>
                <a:t>3to2</a:t>
              </a:r>
            </a:p>
          </p:txBody>
        </p:sp>
        <p:sp>
          <p:nvSpPr>
            <p:cNvPr id="20" name="TextBox 19">
              <a:extLst>
                <a:ext uri="{FF2B5EF4-FFF2-40B4-BE49-F238E27FC236}">
                  <a16:creationId xmlns:a16="http://schemas.microsoft.com/office/drawing/2014/main" id="{010C00C8-7313-4E32-925C-D45DFE4608F7}"/>
                </a:ext>
              </a:extLst>
            </p:cNvPr>
            <p:cNvSpPr txBox="1"/>
            <p:nvPr/>
          </p:nvSpPr>
          <p:spPr>
            <a:xfrm>
              <a:off x="1631245" y="4058356"/>
              <a:ext cx="670376" cy="369332"/>
            </a:xfrm>
            <a:prstGeom prst="rect">
              <a:avLst/>
            </a:prstGeom>
            <a:noFill/>
          </p:spPr>
          <p:txBody>
            <a:bodyPr wrap="none" rtlCol="0">
              <a:spAutoFit/>
            </a:bodyPr>
            <a:lstStyle/>
            <a:p>
              <a:r>
                <a:rPr lang="en-US" dirty="0"/>
                <a:t>1to3</a:t>
              </a:r>
            </a:p>
          </p:txBody>
        </p:sp>
        <p:sp>
          <p:nvSpPr>
            <p:cNvPr id="21" name="TextBox 20">
              <a:extLst>
                <a:ext uri="{FF2B5EF4-FFF2-40B4-BE49-F238E27FC236}">
                  <a16:creationId xmlns:a16="http://schemas.microsoft.com/office/drawing/2014/main" id="{F4FDFFA2-3BB2-4D8C-953F-1119556FC320}"/>
                </a:ext>
              </a:extLst>
            </p:cNvPr>
            <p:cNvSpPr txBox="1"/>
            <p:nvPr/>
          </p:nvSpPr>
          <p:spPr>
            <a:xfrm>
              <a:off x="1631245" y="4447822"/>
              <a:ext cx="670376" cy="369332"/>
            </a:xfrm>
            <a:prstGeom prst="rect">
              <a:avLst/>
            </a:prstGeom>
            <a:noFill/>
          </p:spPr>
          <p:txBody>
            <a:bodyPr wrap="none" rtlCol="0">
              <a:spAutoFit/>
            </a:bodyPr>
            <a:lstStyle/>
            <a:p>
              <a:r>
                <a:rPr lang="en-US" dirty="0"/>
                <a:t>3to1</a:t>
              </a:r>
            </a:p>
          </p:txBody>
        </p:sp>
      </p:grpSp>
      <p:graphicFrame>
        <p:nvGraphicFramePr>
          <p:cNvPr id="22" name="Content Placeholder 3">
            <a:extLst>
              <a:ext uri="{FF2B5EF4-FFF2-40B4-BE49-F238E27FC236}">
                <a16:creationId xmlns:a16="http://schemas.microsoft.com/office/drawing/2014/main" id="{44808D22-8FEB-481F-89C2-E259C4069B3F}"/>
              </a:ext>
            </a:extLst>
          </p:cNvPr>
          <p:cNvGraphicFramePr>
            <a:graphicFrameLocks/>
          </p:cNvGraphicFramePr>
          <p:nvPr>
            <p:extLst>
              <p:ext uri="{D42A27DB-BD31-4B8C-83A1-F6EECF244321}">
                <p14:modId xmlns:p14="http://schemas.microsoft.com/office/powerpoint/2010/main" val="3462262245"/>
              </p:ext>
            </p:extLst>
          </p:nvPr>
        </p:nvGraphicFramePr>
        <p:xfrm>
          <a:off x="256398" y="3004769"/>
          <a:ext cx="2680075" cy="1854200"/>
        </p:xfrm>
        <a:graphic>
          <a:graphicData uri="http://schemas.openxmlformats.org/drawingml/2006/table">
            <a:tbl>
              <a:tblPr firstCol="1" bandRow="1">
                <a:tableStyleId>{5C22544A-7EE6-4342-B048-85BDC9FD1C3A}</a:tableStyleId>
              </a:tblPr>
              <a:tblGrid>
                <a:gridCol w="1420267">
                  <a:extLst>
                    <a:ext uri="{9D8B030D-6E8A-4147-A177-3AD203B41FA5}">
                      <a16:colId xmlns:a16="http://schemas.microsoft.com/office/drawing/2014/main" val="3268484080"/>
                    </a:ext>
                  </a:extLst>
                </a:gridCol>
                <a:gridCol w="1259808">
                  <a:extLst>
                    <a:ext uri="{9D8B030D-6E8A-4147-A177-3AD203B41FA5}">
                      <a16:colId xmlns:a16="http://schemas.microsoft.com/office/drawing/2014/main" val="166075053"/>
                    </a:ext>
                  </a:extLst>
                </a:gridCol>
              </a:tblGrid>
              <a:tr h="370840">
                <a:tc>
                  <a:txBody>
                    <a:bodyPr/>
                    <a:lstStyle/>
                    <a:p>
                      <a:r>
                        <a:rPr lang="en-US" dirty="0"/>
                        <a:t>Poisson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extLst>
                  <a:ext uri="{0D108BD9-81ED-4DB2-BD59-A6C34878D82A}">
                    <a16:rowId xmlns:a16="http://schemas.microsoft.com/office/drawing/2014/main" val="1797357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 mins</a:t>
                      </a:r>
                    </a:p>
                  </a:txBody>
                  <a:tcPr/>
                </a:tc>
                <a:extLst>
                  <a:ext uri="{0D108BD9-81ED-4DB2-BD59-A6C34878D82A}">
                    <a16:rowId xmlns:a16="http://schemas.microsoft.com/office/drawing/2014/main" val="3706379601"/>
                  </a:ext>
                </a:extLst>
              </a:tr>
            </a:tbl>
          </a:graphicData>
        </a:graphic>
      </p:graphicFrame>
    </p:spTree>
    <p:extLst>
      <p:ext uri="{BB962C8B-B14F-4D97-AF65-F5344CB8AC3E}">
        <p14:creationId xmlns:p14="http://schemas.microsoft.com/office/powerpoint/2010/main" val="1900966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DB5158-AAB7-4D7D-BB37-D627E6650225}"/>
              </a:ext>
            </a:extLst>
          </p:cNvPr>
          <p:cNvPicPr>
            <a:picLocks noChangeAspect="1"/>
          </p:cNvPicPr>
          <p:nvPr/>
        </p:nvPicPr>
        <p:blipFill>
          <a:blip r:embed="rId2"/>
          <a:stretch>
            <a:fillRect/>
          </a:stretch>
        </p:blipFill>
        <p:spPr>
          <a:xfrm>
            <a:off x="6685121" y="1224314"/>
            <a:ext cx="3518192" cy="2638643"/>
          </a:xfrm>
          <a:prstGeom prst="rect">
            <a:avLst/>
          </a:prstGeom>
        </p:spPr>
      </p:pic>
      <p:pic>
        <p:nvPicPr>
          <p:cNvPr id="3" name="Picture 2">
            <a:extLst>
              <a:ext uri="{FF2B5EF4-FFF2-40B4-BE49-F238E27FC236}">
                <a16:creationId xmlns:a16="http://schemas.microsoft.com/office/drawing/2014/main" id="{3B6A30D8-05ED-4C16-A96A-EC2C7A96A26A}"/>
              </a:ext>
            </a:extLst>
          </p:cNvPr>
          <p:cNvPicPr>
            <a:picLocks noChangeAspect="1"/>
          </p:cNvPicPr>
          <p:nvPr/>
        </p:nvPicPr>
        <p:blipFill>
          <a:blip r:embed="rId3"/>
          <a:stretch>
            <a:fillRect/>
          </a:stretch>
        </p:blipFill>
        <p:spPr>
          <a:xfrm>
            <a:off x="1368692" y="1224313"/>
            <a:ext cx="3518193" cy="2638644"/>
          </a:xfrm>
          <a:prstGeom prst="rect">
            <a:avLst/>
          </a:prstGeom>
        </p:spPr>
      </p:pic>
      <p:sp>
        <p:nvSpPr>
          <p:cNvPr id="6" name="TextBox 5">
            <a:extLst>
              <a:ext uri="{FF2B5EF4-FFF2-40B4-BE49-F238E27FC236}">
                <a16:creationId xmlns:a16="http://schemas.microsoft.com/office/drawing/2014/main" id="{DE60E4DE-A118-4327-9F87-90D442E853E7}"/>
              </a:ext>
            </a:extLst>
          </p:cNvPr>
          <p:cNvSpPr txBox="1"/>
          <p:nvPr/>
        </p:nvSpPr>
        <p:spPr>
          <a:xfrm>
            <a:off x="1210845" y="450709"/>
            <a:ext cx="2361609" cy="461665"/>
          </a:xfrm>
          <a:prstGeom prst="rect">
            <a:avLst/>
          </a:prstGeom>
          <a:noFill/>
        </p:spPr>
        <p:txBody>
          <a:bodyPr wrap="none" rtlCol="0">
            <a:spAutoFit/>
          </a:bodyPr>
          <a:lstStyle/>
          <a:p>
            <a:r>
              <a:rPr lang="en-US" sz="2400" dirty="0"/>
              <a:t>Spike and voltage</a:t>
            </a:r>
          </a:p>
        </p:txBody>
      </p:sp>
      <p:sp>
        <p:nvSpPr>
          <p:cNvPr id="7" name="TextBox 6">
            <a:extLst>
              <a:ext uri="{FF2B5EF4-FFF2-40B4-BE49-F238E27FC236}">
                <a16:creationId xmlns:a16="http://schemas.microsoft.com/office/drawing/2014/main" id="{2F3B263F-8092-4A82-B1F4-F3FBD8BCD4FC}"/>
              </a:ext>
            </a:extLst>
          </p:cNvPr>
          <p:cNvSpPr txBox="1"/>
          <p:nvPr/>
        </p:nvSpPr>
        <p:spPr>
          <a:xfrm>
            <a:off x="4968582" y="3678291"/>
            <a:ext cx="1262333" cy="369332"/>
          </a:xfrm>
          <a:prstGeom prst="rect">
            <a:avLst/>
          </a:prstGeom>
          <a:noFill/>
        </p:spPr>
        <p:txBody>
          <a:bodyPr wrap="none" rtlCol="0">
            <a:spAutoFit/>
          </a:bodyPr>
          <a:lstStyle/>
          <a:p>
            <a:r>
              <a:rPr lang="en-US" dirty="0"/>
              <a:t>From 1 to 2</a:t>
            </a:r>
          </a:p>
        </p:txBody>
      </p:sp>
      <p:sp>
        <p:nvSpPr>
          <p:cNvPr id="8" name="TextBox 7">
            <a:extLst>
              <a:ext uri="{FF2B5EF4-FFF2-40B4-BE49-F238E27FC236}">
                <a16:creationId xmlns:a16="http://schemas.microsoft.com/office/drawing/2014/main" id="{967F96B2-5231-4374-B57C-379DD1C472EF}"/>
              </a:ext>
            </a:extLst>
          </p:cNvPr>
          <p:cNvSpPr txBox="1"/>
          <p:nvPr/>
        </p:nvSpPr>
        <p:spPr>
          <a:xfrm>
            <a:off x="10203313" y="3678291"/>
            <a:ext cx="1262333" cy="369332"/>
          </a:xfrm>
          <a:prstGeom prst="rect">
            <a:avLst/>
          </a:prstGeom>
          <a:noFill/>
        </p:spPr>
        <p:txBody>
          <a:bodyPr wrap="none" rtlCol="0">
            <a:spAutoFit/>
          </a:bodyPr>
          <a:lstStyle/>
          <a:p>
            <a:r>
              <a:rPr lang="en-US" dirty="0"/>
              <a:t>From 2 to 1</a:t>
            </a:r>
          </a:p>
        </p:txBody>
      </p:sp>
      <p:pic>
        <p:nvPicPr>
          <p:cNvPr id="4" name="Picture 3" descr="A screenshot of a cell phone&#10;&#10;Description generated with high confidence">
            <a:extLst>
              <a:ext uri="{FF2B5EF4-FFF2-40B4-BE49-F238E27FC236}">
                <a16:creationId xmlns:a16="http://schemas.microsoft.com/office/drawing/2014/main" id="{DD969CD3-F9C2-40B6-822A-716CD364D2F6}"/>
              </a:ext>
            </a:extLst>
          </p:cNvPr>
          <p:cNvPicPr>
            <a:picLocks noChangeAspect="1"/>
          </p:cNvPicPr>
          <p:nvPr/>
        </p:nvPicPr>
        <p:blipFill>
          <a:blip r:embed="rId4"/>
          <a:stretch>
            <a:fillRect/>
          </a:stretch>
        </p:blipFill>
        <p:spPr>
          <a:xfrm>
            <a:off x="6685121" y="3862957"/>
            <a:ext cx="3518192" cy="2638644"/>
          </a:xfrm>
          <a:prstGeom prst="rect">
            <a:avLst/>
          </a:prstGeom>
        </p:spPr>
      </p:pic>
      <p:pic>
        <p:nvPicPr>
          <p:cNvPr id="10" name="Picture 9" descr="A close up of a map&#10;&#10;Description generated with high confidence">
            <a:extLst>
              <a:ext uri="{FF2B5EF4-FFF2-40B4-BE49-F238E27FC236}">
                <a16:creationId xmlns:a16="http://schemas.microsoft.com/office/drawing/2014/main" id="{846DFCF9-941D-4978-B913-515DD16B3077}"/>
              </a:ext>
            </a:extLst>
          </p:cNvPr>
          <p:cNvPicPr>
            <a:picLocks noChangeAspect="1"/>
          </p:cNvPicPr>
          <p:nvPr/>
        </p:nvPicPr>
        <p:blipFill>
          <a:blip r:embed="rId5"/>
          <a:stretch>
            <a:fillRect/>
          </a:stretch>
        </p:blipFill>
        <p:spPr>
          <a:xfrm>
            <a:off x="1368693" y="3862957"/>
            <a:ext cx="3518192" cy="2638644"/>
          </a:xfrm>
          <a:prstGeom prst="rect">
            <a:avLst/>
          </a:prstGeom>
        </p:spPr>
      </p:pic>
      <p:sp>
        <p:nvSpPr>
          <p:cNvPr id="2" name="TextBox 1">
            <a:extLst>
              <a:ext uri="{FF2B5EF4-FFF2-40B4-BE49-F238E27FC236}">
                <a16:creationId xmlns:a16="http://schemas.microsoft.com/office/drawing/2014/main" id="{DD34871B-ADEC-4771-A22E-38AC68FBACAD}"/>
              </a:ext>
            </a:extLst>
          </p:cNvPr>
          <p:cNvSpPr txBox="1"/>
          <p:nvPr/>
        </p:nvSpPr>
        <p:spPr>
          <a:xfrm>
            <a:off x="394595" y="2358969"/>
            <a:ext cx="816249" cy="369332"/>
          </a:xfrm>
          <a:prstGeom prst="rect">
            <a:avLst/>
          </a:prstGeom>
          <a:noFill/>
        </p:spPr>
        <p:txBody>
          <a:bodyPr wrap="none" rtlCol="0">
            <a:spAutoFit/>
          </a:bodyPr>
          <a:lstStyle/>
          <a:p>
            <a:r>
              <a:rPr lang="en-US" dirty="0"/>
              <a:t>1.5kHz</a:t>
            </a:r>
          </a:p>
        </p:txBody>
      </p:sp>
      <p:sp>
        <p:nvSpPr>
          <p:cNvPr id="11" name="TextBox 10">
            <a:extLst>
              <a:ext uri="{FF2B5EF4-FFF2-40B4-BE49-F238E27FC236}">
                <a16:creationId xmlns:a16="http://schemas.microsoft.com/office/drawing/2014/main" id="{E28B934E-93C6-4DAD-8ED9-AE74B58C46AE}"/>
              </a:ext>
            </a:extLst>
          </p:cNvPr>
          <p:cNvSpPr txBox="1"/>
          <p:nvPr/>
        </p:nvSpPr>
        <p:spPr>
          <a:xfrm>
            <a:off x="394595" y="4997613"/>
            <a:ext cx="816249" cy="369332"/>
          </a:xfrm>
          <a:prstGeom prst="rect">
            <a:avLst/>
          </a:prstGeom>
          <a:noFill/>
        </p:spPr>
        <p:txBody>
          <a:bodyPr wrap="none" rtlCol="0">
            <a:spAutoFit/>
          </a:bodyPr>
          <a:lstStyle/>
          <a:p>
            <a:r>
              <a:rPr lang="en-US" dirty="0"/>
              <a:t>0.1kHz</a:t>
            </a:r>
          </a:p>
        </p:txBody>
      </p:sp>
    </p:spTree>
    <p:extLst>
      <p:ext uri="{BB962C8B-B14F-4D97-AF65-F5344CB8AC3E}">
        <p14:creationId xmlns:p14="http://schemas.microsoft.com/office/powerpoint/2010/main" val="2578847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58DD-8AE2-4C67-B043-25A30AB187D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F4B8456-04EF-4EE0-800F-CF1D40D82F09}"/>
              </a:ext>
            </a:extLst>
          </p:cNvPr>
          <p:cNvSpPr>
            <a:spLocks noGrp="1"/>
          </p:cNvSpPr>
          <p:nvPr>
            <p:ph idx="1"/>
          </p:nvPr>
        </p:nvSpPr>
        <p:spPr/>
        <p:txBody>
          <a:bodyPr>
            <a:normAutofit/>
          </a:bodyPr>
          <a:lstStyle/>
          <a:p>
            <a:r>
              <a:rPr lang="en-US" dirty="0"/>
              <a:t>Take the dynamical properties of LFP into account. Up to current hypothesis and model of LFP, Synaptic current, neuronal morphology and dynamical states of local neuron population are three components that attributed to the mechanism of LFP.</a:t>
            </a:r>
          </a:p>
          <a:p>
            <a:r>
              <a:rPr lang="en-US" dirty="0"/>
              <a:t>How far at most the LFP spread in space can be captured by TDMI.</a:t>
            </a:r>
          </a:p>
          <a:p>
            <a:r>
              <a:rPr lang="en-US" dirty="0"/>
              <a:t>How does TDMI reflect the causal relation in different dynamical regime.</a:t>
            </a:r>
          </a:p>
          <a:p>
            <a:endParaRPr lang="en-US" dirty="0"/>
          </a:p>
        </p:txBody>
      </p:sp>
    </p:spTree>
    <p:extLst>
      <p:ext uri="{BB962C8B-B14F-4D97-AF65-F5344CB8AC3E}">
        <p14:creationId xmlns:p14="http://schemas.microsoft.com/office/powerpoint/2010/main" val="214082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2B04-1393-4F18-A73D-7EBC88503576}"/>
              </a:ext>
            </a:extLst>
          </p:cNvPr>
          <p:cNvSpPr>
            <a:spLocks noGrp="1"/>
          </p:cNvSpPr>
          <p:nvPr>
            <p:ph type="title"/>
          </p:nvPr>
        </p:nvSpPr>
        <p:spPr>
          <a:xfrm>
            <a:off x="451514" y="457201"/>
            <a:ext cx="3575737" cy="849085"/>
          </a:xfrm>
        </p:spPr>
        <p:txBody>
          <a:bodyPr vert="horz" lIns="91440" tIns="45720" rIns="91440" bIns="45720" rtlCol="0" anchor="b">
            <a:normAutofit/>
          </a:bodyPr>
          <a:lstStyle/>
          <a:p>
            <a:pPr algn="ctr"/>
            <a:r>
              <a:rPr lang="en-US" sz="3200" dirty="0"/>
              <a:t>Sample Figure</a:t>
            </a:r>
          </a:p>
        </p:txBody>
      </p:sp>
      <p:pic>
        <p:nvPicPr>
          <p:cNvPr id="6" name="Content Placeholder 5">
            <a:extLst>
              <a:ext uri="{FF2B5EF4-FFF2-40B4-BE49-F238E27FC236}">
                <a16:creationId xmlns:a16="http://schemas.microsoft.com/office/drawing/2014/main" id="{281136C9-BD27-4861-A32C-0374269BE5EF}"/>
              </a:ext>
            </a:extLst>
          </p:cNvPr>
          <p:cNvPicPr>
            <a:picLocks noGrp="1" noChangeAspect="1"/>
          </p:cNvPicPr>
          <p:nvPr>
            <p:ph idx="1"/>
          </p:nvPr>
        </p:nvPicPr>
        <p:blipFill>
          <a:blip r:embed="rId2"/>
          <a:stretch>
            <a:fillRect/>
          </a:stretch>
        </p:blipFill>
        <p:spPr>
          <a:xfrm>
            <a:off x="4580942" y="769970"/>
            <a:ext cx="7090746" cy="5318059"/>
          </a:xfrm>
          <a:prstGeom prst="roundRect">
            <a:avLst>
              <a:gd name="adj" fmla="val 5656"/>
            </a:avLst>
          </a:prstGeom>
          <a:ln>
            <a:solidFill>
              <a:schemeClr val="accent1"/>
            </a:solidFill>
          </a:ln>
          <a:effectLst/>
        </p:spPr>
      </p:pic>
      <p:sp>
        <p:nvSpPr>
          <p:cNvPr id="4" name="Text Placeholder 3">
            <a:extLst>
              <a:ext uri="{FF2B5EF4-FFF2-40B4-BE49-F238E27FC236}">
                <a16:creationId xmlns:a16="http://schemas.microsoft.com/office/drawing/2014/main" id="{F2852A7A-5A0E-41F4-8C12-795C7D27F6B0}"/>
              </a:ext>
            </a:extLst>
          </p:cNvPr>
          <p:cNvSpPr>
            <a:spLocks noGrp="1"/>
          </p:cNvSpPr>
          <p:nvPr>
            <p:ph type="body" sz="half" idx="2"/>
          </p:nvPr>
        </p:nvSpPr>
        <p:spPr>
          <a:xfrm>
            <a:off x="759796" y="1656878"/>
            <a:ext cx="2959170" cy="2566779"/>
          </a:xfrm>
        </p:spPr>
        <p:txBody>
          <a:bodyPr vert="horz" lIns="91440" tIns="45720" rIns="91440" bIns="45720" rtlCol="0" anchor="ctr">
            <a:normAutofit/>
          </a:bodyPr>
          <a:lstStyle/>
          <a:p>
            <a:r>
              <a:rPr lang="en-US" sz="2400" dirty="0"/>
              <a:t>The peak lying on the positive side of the graph indicates the same direction of neuronal information as the physical connection does.</a:t>
            </a:r>
          </a:p>
        </p:txBody>
      </p:sp>
      <p:graphicFrame>
        <p:nvGraphicFramePr>
          <p:cNvPr id="7" name="Content Placeholder 3">
            <a:extLst>
              <a:ext uri="{FF2B5EF4-FFF2-40B4-BE49-F238E27FC236}">
                <a16:creationId xmlns:a16="http://schemas.microsoft.com/office/drawing/2014/main" id="{4791C41D-D3F5-4BB5-B666-CEF8CD981652}"/>
              </a:ext>
            </a:extLst>
          </p:cNvPr>
          <p:cNvGraphicFramePr>
            <a:graphicFrameLocks/>
          </p:cNvGraphicFramePr>
          <p:nvPr>
            <p:extLst>
              <p:ext uri="{D42A27DB-BD31-4B8C-83A1-F6EECF244321}">
                <p14:modId xmlns:p14="http://schemas.microsoft.com/office/powerpoint/2010/main" val="1641783885"/>
              </p:ext>
            </p:extLst>
          </p:nvPr>
        </p:nvGraphicFramePr>
        <p:xfrm>
          <a:off x="451514" y="4294414"/>
          <a:ext cx="3824121" cy="2219960"/>
        </p:xfrm>
        <a:graphic>
          <a:graphicData uri="http://schemas.openxmlformats.org/drawingml/2006/table">
            <a:tbl>
              <a:tblPr firstCol="1" bandRow="1">
                <a:tableStyleId>{5C22544A-7EE6-4342-B048-85BDC9FD1C3A}</a:tableStyleId>
              </a:tblPr>
              <a:tblGrid>
                <a:gridCol w="1853743">
                  <a:extLst>
                    <a:ext uri="{9D8B030D-6E8A-4147-A177-3AD203B41FA5}">
                      <a16:colId xmlns:a16="http://schemas.microsoft.com/office/drawing/2014/main" val="3268484080"/>
                    </a:ext>
                  </a:extLst>
                </a:gridCol>
                <a:gridCol w="1970378">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Poisson Rate</a:t>
                      </a:r>
                    </a:p>
                  </a:txBody>
                  <a:tcPr/>
                </a:tc>
                <a:tc>
                  <a:txBody>
                    <a:bodyPr/>
                    <a:lstStyle/>
                    <a:p>
                      <a:r>
                        <a:rPr lang="en-US" dirty="0"/>
                        <a:t>0.15kHz</a:t>
                      </a:r>
                    </a:p>
                  </a:txBody>
                  <a:tcPr/>
                </a:tc>
                <a:extLst>
                  <a:ext uri="{0D108BD9-81ED-4DB2-BD59-A6C34878D82A}">
                    <a16:rowId xmlns:a16="http://schemas.microsoft.com/office/drawing/2014/main" val="610908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Forward Strength</a:t>
                      </a:r>
                    </a:p>
                  </a:txBody>
                  <a:tcPr/>
                </a:tc>
                <a:tc>
                  <a:txBody>
                    <a:bodyPr/>
                    <a:lstStyle/>
                    <a:p>
                      <a:r>
                        <a:rPr lang="en-US" dirty="0"/>
                        <a:t>0.05</a:t>
                      </a:r>
                    </a:p>
                  </a:txBody>
                  <a:tcPr/>
                </a:tc>
                <a:extLst>
                  <a:ext uri="{0D108BD9-81ED-4DB2-BD59-A6C34878D82A}">
                    <a16:rowId xmlns:a16="http://schemas.microsoft.com/office/drawing/2014/main" val="3411771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0.005</a:t>
                      </a:r>
                    </a:p>
                  </a:txBody>
                  <a:tcPr/>
                </a:tc>
                <a:extLst>
                  <a:ext uri="{0D108BD9-81ED-4DB2-BD59-A6C34878D82A}">
                    <a16:rowId xmlns:a16="http://schemas.microsoft.com/office/drawing/2014/main" val="2636394261"/>
                  </a:ext>
                </a:extLst>
              </a:tr>
              <a:tr h="1555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5 mins</a:t>
                      </a:r>
                    </a:p>
                  </a:txBody>
                  <a:tcPr/>
                </a:tc>
                <a:extLst>
                  <a:ext uri="{0D108BD9-81ED-4DB2-BD59-A6C34878D82A}">
                    <a16:rowId xmlns:a16="http://schemas.microsoft.com/office/drawing/2014/main" val="999695568"/>
                  </a:ext>
                </a:extLst>
              </a:tr>
            </a:tbl>
          </a:graphicData>
        </a:graphic>
      </p:graphicFrame>
    </p:spTree>
    <p:extLst>
      <p:ext uri="{BB962C8B-B14F-4D97-AF65-F5344CB8AC3E}">
        <p14:creationId xmlns:p14="http://schemas.microsoft.com/office/powerpoint/2010/main" val="126834118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A08B-28D7-4FDA-8D3E-5439E54EFE54}"/>
              </a:ext>
            </a:extLst>
          </p:cNvPr>
          <p:cNvSpPr>
            <a:spLocks noGrp="1"/>
          </p:cNvSpPr>
          <p:nvPr>
            <p:ph type="title"/>
          </p:nvPr>
        </p:nvSpPr>
        <p:spPr>
          <a:xfrm>
            <a:off x="1321652" y="733959"/>
            <a:ext cx="7147434" cy="1007755"/>
          </a:xfrm>
        </p:spPr>
        <p:txBody>
          <a:bodyPr>
            <a:normAutofit/>
          </a:bodyPr>
          <a:lstStyle/>
          <a:p>
            <a:r>
              <a:rPr lang="en-US" dirty="0"/>
              <a:t>Mutual information calculation</a:t>
            </a:r>
          </a:p>
        </p:txBody>
      </p:sp>
      <p:sp>
        <p:nvSpPr>
          <p:cNvPr id="5" name="TextBox 4">
            <a:extLst>
              <a:ext uri="{FF2B5EF4-FFF2-40B4-BE49-F238E27FC236}">
                <a16:creationId xmlns:a16="http://schemas.microsoft.com/office/drawing/2014/main" id="{8DDF4903-5E80-43C0-BBD9-02C4CADBC760}"/>
              </a:ext>
            </a:extLst>
          </p:cNvPr>
          <p:cNvSpPr txBox="1"/>
          <p:nvPr/>
        </p:nvSpPr>
        <p:spPr>
          <a:xfrm>
            <a:off x="6699517" y="2055153"/>
            <a:ext cx="4341445" cy="1122743"/>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dirty="0"/>
              <a:t>Treated time series of LFP as WSS signal.</a:t>
            </a:r>
          </a:p>
          <a:p>
            <a:pPr marL="285750" indent="-285750">
              <a:lnSpc>
                <a:spcPct val="200000"/>
              </a:lnSpc>
              <a:buFont typeface="Arial" panose="020B0604020202020204" pitchFamily="34" charset="0"/>
              <a:buChar char="•"/>
            </a:pPr>
            <a:r>
              <a:rPr lang="en-US" dirty="0"/>
              <a:t>Neglect the autocovariance length of LFP.</a:t>
            </a:r>
          </a:p>
        </p:txBody>
      </p:sp>
      <p:sp>
        <p:nvSpPr>
          <p:cNvPr id="6" name="TextBox 5">
            <a:extLst>
              <a:ext uri="{FF2B5EF4-FFF2-40B4-BE49-F238E27FC236}">
                <a16:creationId xmlns:a16="http://schemas.microsoft.com/office/drawing/2014/main" id="{9A85F110-2D5C-4926-831A-DAEB03331BBB}"/>
              </a:ext>
            </a:extLst>
          </p:cNvPr>
          <p:cNvSpPr txBox="1"/>
          <p:nvPr/>
        </p:nvSpPr>
        <p:spPr>
          <a:xfrm>
            <a:off x="4272323" y="5102198"/>
            <a:ext cx="1223412" cy="369332"/>
          </a:xfrm>
          <a:prstGeom prst="rect">
            <a:avLst/>
          </a:prstGeom>
          <a:noFill/>
        </p:spPr>
        <p:txBody>
          <a:bodyPr wrap="none" rtlCol="0">
            <a:spAutoFit/>
          </a:bodyPr>
          <a:lstStyle/>
          <a:p>
            <a:r>
              <a:rPr lang="en-US" dirty="0" err="1"/>
              <a:t>dt</a:t>
            </a:r>
            <a:r>
              <a:rPr lang="en-US" dirty="0"/>
              <a:t> = 0.5 </a:t>
            </a:r>
            <a:r>
              <a:rPr lang="en-US" dirty="0" err="1"/>
              <a:t>ms</a:t>
            </a:r>
            <a:endParaRPr lang="en-US" dirty="0"/>
          </a:p>
        </p:txBody>
      </p:sp>
      <p:graphicFrame>
        <p:nvGraphicFramePr>
          <p:cNvPr id="7" name="Content Placeholder 3">
            <a:extLst>
              <a:ext uri="{FF2B5EF4-FFF2-40B4-BE49-F238E27FC236}">
                <a16:creationId xmlns:a16="http://schemas.microsoft.com/office/drawing/2014/main" id="{AAFD46A7-CEA7-4E4E-BE89-7E97BA93B91D}"/>
              </a:ext>
            </a:extLst>
          </p:cNvPr>
          <p:cNvGraphicFramePr>
            <a:graphicFrameLocks/>
          </p:cNvGraphicFramePr>
          <p:nvPr>
            <p:extLst>
              <p:ext uri="{D42A27DB-BD31-4B8C-83A1-F6EECF244321}">
                <p14:modId xmlns:p14="http://schemas.microsoft.com/office/powerpoint/2010/main" val="3448703802"/>
              </p:ext>
            </p:extLst>
          </p:nvPr>
        </p:nvGraphicFramePr>
        <p:xfrm>
          <a:off x="6958178" y="4080502"/>
          <a:ext cx="3824121" cy="1854200"/>
        </p:xfrm>
        <a:graphic>
          <a:graphicData uri="http://schemas.openxmlformats.org/drawingml/2006/table">
            <a:tbl>
              <a:tblPr firstCol="1" bandRow="1">
                <a:tableStyleId>{5C22544A-7EE6-4342-B048-85BDC9FD1C3A}</a:tableStyleId>
              </a:tblPr>
              <a:tblGrid>
                <a:gridCol w="1853743">
                  <a:extLst>
                    <a:ext uri="{9D8B030D-6E8A-4147-A177-3AD203B41FA5}">
                      <a16:colId xmlns:a16="http://schemas.microsoft.com/office/drawing/2014/main" val="3268484080"/>
                    </a:ext>
                  </a:extLst>
                </a:gridCol>
                <a:gridCol w="1970378">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Poisson Rate</a:t>
                      </a:r>
                    </a:p>
                  </a:txBody>
                  <a:tcPr/>
                </a:tc>
                <a:tc>
                  <a:txBody>
                    <a:bodyPr/>
                    <a:lstStyle/>
                    <a:p>
                      <a:r>
                        <a:rPr lang="en-US" dirty="0"/>
                        <a:t>0.15kHz</a:t>
                      </a:r>
                    </a:p>
                  </a:txBody>
                  <a:tcPr/>
                </a:tc>
                <a:extLst>
                  <a:ext uri="{0D108BD9-81ED-4DB2-BD59-A6C34878D82A}">
                    <a16:rowId xmlns:a16="http://schemas.microsoft.com/office/drawing/2014/main" val="6109083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Forward Strength</a:t>
                      </a:r>
                    </a:p>
                  </a:txBody>
                  <a:tcPr/>
                </a:tc>
                <a:tc>
                  <a:txBody>
                    <a:bodyPr/>
                    <a:lstStyle/>
                    <a:p>
                      <a:r>
                        <a:rPr lang="en-US" dirty="0"/>
                        <a:t>0.05</a:t>
                      </a:r>
                    </a:p>
                  </a:txBody>
                  <a:tcPr/>
                </a:tc>
                <a:extLst>
                  <a:ext uri="{0D108BD9-81ED-4DB2-BD59-A6C34878D82A}">
                    <a16:rowId xmlns:a16="http://schemas.microsoft.com/office/drawing/2014/main" val="341177156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Synaptic Strength</a:t>
                      </a:r>
                    </a:p>
                  </a:txBody>
                  <a:tcPr/>
                </a:tc>
                <a:tc>
                  <a:txBody>
                    <a:bodyPr/>
                    <a:lstStyle/>
                    <a:p>
                      <a:r>
                        <a:rPr lang="en-US" dirty="0"/>
                        <a:t>0.005</a:t>
                      </a:r>
                    </a:p>
                  </a:txBody>
                  <a:tcPr/>
                </a:tc>
                <a:extLst>
                  <a:ext uri="{0D108BD9-81ED-4DB2-BD59-A6C34878D82A}">
                    <a16:rowId xmlns:a16="http://schemas.microsoft.com/office/drawing/2014/main" val="999695568"/>
                  </a:ext>
                </a:extLst>
              </a:tr>
            </a:tbl>
          </a:graphicData>
        </a:graphic>
      </p:graphicFrame>
      <p:pic>
        <p:nvPicPr>
          <p:cNvPr id="8" name="Picture 7">
            <a:extLst>
              <a:ext uri="{FF2B5EF4-FFF2-40B4-BE49-F238E27FC236}">
                <a16:creationId xmlns:a16="http://schemas.microsoft.com/office/drawing/2014/main" id="{39423C02-796E-4AEB-9314-9AC49DA4F757}"/>
              </a:ext>
            </a:extLst>
          </p:cNvPr>
          <p:cNvPicPr>
            <a:picLocks noChangeAspect="1"/>
          </p:cNvPicPr>
          <p:nvPr/>
        </p:nvPicPr>
        <p:blipFill>
          <a:blip r:embed="rId2"/>
          <a:stretch>
            <a:fillRect/>
          </a:stretch>
        </p:blipFill>
        <p:spPr>
          <a:xfrm>
            <a:off x="710342" y="2055153"/>
            <a:ext cx="5718635" cy="4050699"/>
          </a:xfrm>
          <a:prstGeom prst="rect">
            <a:avLst/>
          </a:prstGeom>
        </p:spPr>
      </p:pic>
      <p:pic>
        <p:nvPicPr>
          <p:cNvPr id="4" name="Picture 3">
            <a:extLst>
              <a:ext uri="{FF2B5EF4-FFF2-40B4-BE49-F238E27FC236}">
                <a16:creationId xmlns:a16="http://schemas.microsoft.com/office/drawing/2014/main" id="{F39A03AF-1A41-4C8F-B118-35E79ABD4C26}"/>
              </a:ext>
            </a:extLst>
          </p:cNvPr>
          <p:cNvPicPr>
            <a:picLocks noChangeAspect="1"/>
          </p:cNvPicPr>
          <p:nvPr/>
        </p:nvPicPr>
        <p:blipFill>
          <a:blip r:embed="rId3"/>
          <a:stretch>
            <a:fillRect/>
          </a:stretch>
        </p:blipFill>
        <p:spPr>
          <a:xfrm>
            <a:off x="6096000" y="2055153"/>
            <a:ext cx="5398084" cy="4048563"/>
          </a:xfrm>
          <a:prstGeom prst="rect">
            <a:avLst/>
          </a:prstGeom>
        </p:spPr>
      </p:pic>
    </p:spTree>
    <p:extLst>
      <p:ext uri="{BB962C8B-B14F-4D97-AF65-F5344CB8AC3E}">
        <p14:creationId xmlns:p14="http://schemas.microsoft.com/office/powerpoint/2010/main" val="288175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CFF275-3358-474A-AE86-74588A0B87E0}"/>
              </a:ext>
            </a:extLst>
          </p:cNvPr>
          <p:cNvPicPr>
            <a:picLocks noChangeAspect="1"/>
          </p:cNvPicPr>
          <p:nvPr/>
        </p:nvPicPr>
        <p:blipFill>
          <a:blip r:embed="rId2"/>
          <a:stretch>
            <a:fillRect/>
          </a:stretch>
        </p:blipFill>
        <p:spPr>
          <a:xfrm>
            <a:off x="1524000" y="1"/>
            <a:ext cx="4571999" cy="6857998"/>
          </a:xfrm>
          <a:prstGeom prst="rect">
            <a:avLst/>
          </a:prstGeom>
        </p:spPr>
      </p:pic>
      <p:pic>
        <p:nvPicPr>
          <p:cNvPr id="5" name="Picture 4">
            <a:extLst>
              <a:ext uri="{FF2B5EF4-FFF2-40B4-BE49-F238E27FC236}">
                <a16:creationId xmlns:a16="http://schemas.microsoft.com/office/drawing/2014/main" id="{93753F5C-94EB-45F1-952A-354953990CCF}"/>
              </a:ext>
            </a:extLst>
          </p:cNvPr>
          <p:cNvPicPr>
            <a:picLocks noChangeAspect="1"/>
          </p:cNvPicPr>
          <p:nvPr/>
        </p:nvPicPr>
        <p:blipFill>
          <a:blip r:embed="rId3"/>
          <a:stretch>
            <a:fillRect/>
          </a:stretch>
        </p:blipFill>
        <p:spPr>
          <a:xfrm>
            <a:off x="6096000" y="1"/>
            <a:ext cx="4571999" cy="6857998"/>
          </a:xfrm>
          <a:prstGeom prst="rect">
            <a:avLst/>
          </a:prstGeom>
        </p:spPr>
      </p:pic>
      <p:sp>
        <p:nvSpPr>
          <p:cNvPr id="6" name="TextBox 5">
            <a:extLst>
              <a:ext uri="{FF2B5EF4-FFF2-40B4-BE49-F238E27FC236}">
                <a16:creationId xmlns:a16="http://schemas.microsoft.com/office/drawing/2014/main" id="{F76DC840-E714-43EB-9CDA-B7F91ACD02F9}"/>
              </a:ext>
            </a:extLst>
          </p:cNvPr>
          <p:cNvSpPr txBox="1"/>
          <p:nvPr/>
        </p:nvSpPr>
        <p:spPr>
          <a:xfrm>
            <a:off x="373626" y="3048000"/>
            <a:ext cx="1037463" cy="369332"/>
          </a:xfrm>
          <a:prstGeom prst="rect">
            <a:avLst/>
          </a:prstGeom>
          <a:noFill/>
        </p:spPr>
        <p:txBody>
          <a:bodyPr wrap="none" rtlCol="0">
            <a:spAutoFit/>
          </a:bodyPr>
          <a:lstStyle/>
          <a:p>
            <a:r>
              <a:rPr lang="en-US" altLang="zh-CN" dirty="0"/>
              <a:t>S = 0.015</a:t>
            </a:r>
            <a:endParaRPr lang="en-US" dirty="0"/>
          </a:p>
        </p:txBody>
      </p:sp>
      <p:sp>
        <p:nvSpPr>
          <p:cNvPr id="7" name="TextBox 6">
            <a:extLst>
              <a:ext uri="{FF2B5EF4-FFF2-40B4-BE49-F238E27FC236}">
                <a16:creationId xmlns:a16="http://schemas.microsoft.com/office/drawing/2014/main" id="{2DA7320C-BF15-41FB-BB47-068FDBA801EE}"/>
              </a:ext>
            </a:extLst>
          </p:cNvPr>
          <p:cNvSpPr txBox="1"/>
          <p:nvPr/>
        </p:nvSpPr>
        <p:spPr>
          <a:xfrm>
            <a:off x="10466439" y="3059668"/>
            <a:ext cx="1037463" cy="369332"/>
          </a:xfrm>
          <a:prstGeom prst="rect">
            <a:avLst/>
          </a:prstGeom>
          <a:noFill/>
        </p:spPr>
        <p:txBody>
          <a:bodyPr wrap="none" rtlCol="0">
            <a:spAutoFit/>
          </a:bodyPr>
          <a:lstStyle/>
          <a:p>
            <a:r>
              <a:rPr lang="en-US" altLang="zh-CN" dirty="0"/>
              <a:t>S = 0.075</a:t>
            </a:r>
            <a:endParaRPr lang="en-US" dirty="0"/>
          </a:p>
        </p:txBody>
      </p:sp>
      <p:sp>
        <p:nvSpPr>
          <p:cNvPr id="8" name="TextBox 7">
            <a:extLst>
              <a:ext uri="{FF2B5EF4-FFF2-40B4-BE49-F238E27FC236}">
                <a16:creationId xmlns:a16="http://schemas.microsoft.com/office/drawing/2014/main" id="{B61BD1A4-1B59-48CF-B3F1-F7B0582720B6}"/>
              </a:ext>
            </a:extLst>
          </p:cNvPr>
          <p:cNvSpPr txBox="1"/>
          <p:nvPr/>
        </p:nvSpPr>
        <p:spPr>
          <a:xfrm>
            <a:off x="212038" y="216310"/>
            <a:ext cx="1594283" cy="369332"/>
          </a:xfrm>
          <a:prstGeom prst="rect">
            <a:avLst/>
          </a:prstGeom>
          <a:noFill/>
        </p:spPr>
        <p:txBody>
          <a:bodyPr wrap="none" rtlCol="0">
            <a:spAutoFit/>
          </a:bodyPr>
          <a:lstStyle/>
          <a:p>
            <a:r>
              <a:rPr lang="en-US" dirty="0"/>
              <a:t>Direct method</a:t>
            </a:r>
          </a:p>
        </p:txBody>
      </p:sp>
      <p:graphicFrame>
        <p:nvGraphicFramePr>
          <p:cNvPr id="9" name="Content Placeholder 3">
            <a:extLst>
              <a:ext uri="{FF2B5EF4-FFF2-40B4-BE49-F238E27FC236}">
                <a16:creationId xmlns:a16="http://schemas.microsoft.com/office/drawing/2014/main" id="{EF7CE894-D763-425C-9A25-E97CC3F80E08}"/>
              </a:ext>
            </a:extLst>
          </p:cNvPr>
          <p:cNvGraphicFramePr>
            <a:graphicFrameLocks/>
          </p:cNvGraphicFramePr>
          <p:nvPr>
            <p:extLst>
              <p:ext uri="{D42A27DB-BD31-4B8C-83A1-F6EECF244321}">
                <p14:modId xmlns:p14="http://schemas.microsoft.com/office/powerpoint/2010/main" val="3840592339"/>
              </p:ext>
            </p:extLst>
          </p:nvPr>
        </p:nvGraphicFramePr>
        <p:xfrm>
          <a:off x="10051525" y="138780"/>
          <a:ext cx="1984063" cy="1112520"/>
        </p:xfrm>
        <a:graphic>
          <a:graphicData uri="http://schemas.openxmlformats.org/drawingml/2006/table">
            <a:tbl>
              <a:tblPr firstCol="1" bandRow="1">
                <a:tableStyleId>{5C22544A-7EE6-4342-B048-85BDC9FD1C3A}</a:tableStyleId>
              </a:tblPr>
              <a:tblGrid>
                <a:gridCol w="961775">
                  <a:extLst>
                    <a:ext uri="{9D8B030D-6E8A-4147-A177-3AD203B41FA5}">
                      <a16:colId xmlns:a16="http://schemas.microsoft.com/office/drawing/2014/main" val="3268484080"/>
                    </a:ext>
                  </a:extLst>
                </a:gridCol>
                <a:gridCol w="1022288">
                  <a:extLst>
                    <a:ext uri="{9D8B030D-6E8A-4147-A177-3AD203B41FA5}">
                      <a16:colId xmlns:a16="http://schemas.microsoft.com/office/drawing/2014/main" val="16607505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10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10 mins</a:t>
                      </a:r>
                    </a:p>
                  </a:txBody>
                  <a:tcPr/>
                </a:tc>
                <a:extLst>
                  <a:ext uri="{0D108BD9-81ED-4DB2-BD59-A6C34878D82A}">
                    <a16:rowId xmlns:a16="http://schemas.microsoft.com/office/drawing/2014/main" val="610908361"/>
                  </a:ext>
                </a:extLst>
              </a:tr>
            </a:tbl>
          </a:graphicData>
        </a:graphic>
      </p:graphicFrame>
    </p:spTree>
    <p:extLst>
      <p:ext uri="{BB962C8B-B14F-4D97-AF65-F5344CB8AC3E}">
        <p14:creationId xmlns:p14="http://schemas.microsoft.com/office/powerpoint/2010/main" val="126090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1C27-90D6-45F5-8400-01EB0887F248}"/>
              </a:ext>
            </a:extLst>
          </p:cNvPr>
          <p:cNvSpPr>
            <a:spLocks noGrp="1"/>
          </p:cNvSpPr>
          <p:nvPr>
            <p:ph type="title"/>
          </p:nvPr>
        </p:nvSpPr>
        <p:spPr>
          <a:xfrm>
            <a:off x="747327" y="359385"/>
            <a:ext cx="10094844" cy="1346042"/>
          </a:xfrm>
        </p:spPr>
        <p:txBody>
          <a:bodyPr>
            <a:normAutofit/>
          </a:bodyPr>
          <a:lstStyle/>
          <a:p>
            <a:r>
              <a:rPr lang="en-US" sz="3200" dirty="0"/>
              <a:t>Similarity of joint probability distribution function between different ensembles </a:t>
            </a:r>
          </a:p>
        </p:txBody>
      </p:sp>
      <p:sp>
        <p:nvSpPr>
          <p:cNvPr id="4" name="TextBox 3">
            <a:extLst>
              <a:ext uri="{FF2B5EF4-FFF2-40B4-BE49-F238E27FC236}">
                <a16:creationId xmlns:a16="http://schemas.microsoft.com/office/drawing/2014/main" id="{DF00E0C9-E15E-4687-B028-5AE652959826}"/>
              </a:ext>
            </a:extLst>
          </p:cNvPr>
          <p:cNvSpPr txBox="1"/>
          <p:nvPr/>
        </p:nvSpPr>
        <p:spPr>
          <a:xfrm>
            <a:off x="747327" y="1847413"/>
            <a:ext cx="4681153" cy="369332"/>
          </a:xfrm>
          <a:prstGeom prst="rect">
            <a:avLst/>
          </a:prstGeom>
          <a:noFill/>
        </p:spPr>
        <p:txBody>
          <a:bodyPr wrap="none" rtlCol="0">
            <a:spAutoFit/>
          </a:bodyPr>
          <a:lstStyle/>
          <a:p>
            <a:r>
              <a:rPr lang="en-US" dirty="0"/>
              <a:t>Bivariate Two-sample Kolmogorov–Smirnov Test</a:t>
            </a:r>
          </a:p>
        </p:txBody>
      </p:sp>
      <p:sp>
        <p:nvSpPr>
          <p:cNvPr id="5" name="TextBox 4">
            <a:extLst>
              <a:ext uri="{FF2B5EF4-FFF2-40B4-BE49-F238E27FC236}">
                <a16:creationId xmlns:a16="http://schemas.microsoft.com/office/drawing/2014/main" id="{C0AA489B-B11D-497B-8A16-4AB0C859A075}"/>
              </a:ext>
            </a:extLst>
          </p:cNvPr>
          <p:cNvSpPr txBox="1"/>
          <p:nvPr/>
        </p:nvSpPr>
        <p:spPr>
          <a:xfrm>
            <a:off x="747327" y="2358731"/>
            <a:ext cx="5106975" cy="1200329"/>
          </a:xfrm>
          <a:prstGeom prst="rect">
            <a:avLst/>
          </a:prstGeom>
          <a:noFill/>
        </p:spPr>
        <p:txBody>
          <a:bodyPr wrap="none" rtlCol="0">
            <a:spAutoFit/>
          </a:bodyPr>
          <a:lstStyle/>
          <a:p>
            <a:r>
              <a:rPr lang="en-US" dirty="0"/>
              <a:t>X: Spike Train</a:t>
            </a:r>
          </a:p>
          <a:p>
            <a:r>
              <a:rPr lang="en-US" dirty="0"/>
              <a:t>Y: Current</a:t>
            </a:r>
          </a:p>
          <a:p>
            <a:r>
              <a:rPr lang="en-US" dirty="0"/>
              <a:t>P(</a:t>
            </a:r>
            <a:r>
              <a:rPr lang="en-US" dirty="0" err="1"/>
              <a:t>x,y</a:t>
            </a:r>
            <a:r>
              <a:rPr lang="en-US" dirty="0"/>
              <a:t>): joint distribution density function</a:t>
            </a:r>
          </a:p>
          <a:p>
            <a:r>
              <a:rPr lang="en-US" dirty="0"/>
              <a:t>F</a:t>
            </a:r>
            <a:r>
              <a:rPr lang="en-US" sz="1200" dirty="0"/>
              <a:t>i</a:t>
            </a:r>
            <a:r>
              <a:rPr lang="en-US" dirty="0"/>
              <a:t>(</a:t>
            </a:r>
            <a:r>
              <a:rPr lang="en-US" dirty="0" err="1"/>
              <a:t>x,y</a:t>
            </a:r>
            <a:r>
              <a:rPr lang="en-US" dirty="0"/>
              <a:t>): cumulative distribution density function(CDF)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0070B8-736F-44F6-B297-9DA5F2047AAB}"/>
                  </a:ext>
                </a:extLst>
              </p:cNvPr>
              <p:cNvSpPr txBox="1"/>
              <p:nvPr/>
            </p:nvSpPr>
            <p:spPr>
              <a:xfrm>
                <a:off x="747327" y="3611586"/>
                <a:ext cx="5716535" cy="2296591"/>
              </a:xfrm>
              <a:prstGeom prst="rect">
                <a:avLst/>
              </a:prstGeom>
              <a:noFill/>
            </p:spPr>
            <p:txBody>
              <a:bodyPr wrap="square" rtlCol="0">
                <a:spAutoFit/>
              </a:bodyPr>
              <a:lstStyle/>
              <a:p>
                <a:r>
                  <a:rPr lang="en-US" dirty="0"/>
                  <a:t>Define the distance between CDFs of two sets of data from different ensembles, F</a:t>
                </a:r>
                <a:r>
                  <a:rPr lang="en-US" sz="1200" dirty="0"/>
                  <a:t>i</a:t>
                </a:r>
                <a:r>
                  <a:rPr lang="en-US" dirty="0"/>
                  <a:t> and </a:t>
                </a:r>
                <a:r>
                  <a:rPr lang="en-US" dirty="0" err="1"/>
                  <a:t>G</a:t>
                </a:r>
                <a:r>
                  <a:rPr lang="en-US" sz="1200" dirty="0" err="1"/>
                  <a:t>i</a:t>
                </a:r>
                <a:endParaRPr lang="en-US" sz="1200" dirty="0"/>
              </a:p>
              <a:p>
                <a:r>
                  <a:rPr lang="en-US" dirty="0"/>
                  <a:t>D = </a:t>
                </a:r>
                <a:r>
                  <a:rPr lang="en-US" dirty="0" err="1"/>
                  <a:t>sup</a:t>
                </a:r>
                <a:r>
                  <a:rPr lang="en-US" sz="1200" dirty="0" err="1"/>
                  <a:t>x,y</a:t>
                </a:r>
                <a:r>
                  <a:rPr lang="en-US" dirty="0" err="1"/>
                  <a:t>|F</a:t>
                </a:r>
                <a:r>
                  <a:rPr lang="en-US" sz="1200" dirty="0" err="1"/>
                  <a:t>i</a:t>
                </a:r>
                <a:r>
                  <a:rPr lang="en-US" dirty="0"/>
                  <a:t>(x, y) - </a:t>
                </a:r>
                <a:r>
                  <a:rPr lang="en-US" dirty="0" err="1"/>
                  <a:t>G</a:t>
                </a:r>
                <a:r>
                  <a:rPr lang="en-US" sz="1200" dirty="0" err="1"/>
                  <a:t>i</a:t>
                </a:r>
                <a:r>
                  <a:rPr lang="en-US" dirty="0"/>
                  <a:t>(</a:t>
                </a:r>
                <a:r>
                  <a:rPr lang="en-US" dirty="0" err="1"/>
                  <a:t>x’,y</a:t>
                </a:r>
                <a:r>
                  <a:rPr lang="en-US" dirty="0"/>
                  <a:t>’)|</a:t>
                </a:r>
              </a:p>
              <a:p>
                <a:r>
                  <a:rPr lang="en-US" dirty="0"/>
                  <a:t>The null hypothesis is that F</a:t>
                </a:r>
                <a:r>
                  <a:rPr lang="en-US" sz="1200" dirty="0"/>
                  <a:t>i</a:t>
                </a:r>
                <a:r>
                  <a:rPr lang="en-US" dirty="0"/>
                  <a:t>(x, y) and </a:t>
                </a:r>
                <a:r>
                  <a:rPr lang="en-US" dirty="0" err="1"/>
                  <a:t>G</a:t>
                </a:r>
                <a:r>
                  <a:rPr lang="en-US" sz="1200" dirty="0" err="1"/>
                  <a:t>i</a:t>
                </a:r>
                <a:r>
                  <a:rPr lang="en-US" dirty="0"/>
                  <a:t>(</a:t>
                </a:r>
                <a:r>
                  <a:rPr lang="en-US" dirty="0" err="1"/>
                  <a:t>x’,y</a:t>
                </a:r>
                <a:r>
                  <a:rPr lang="en-US" dirty="0"/>
                  <a:t>’) are identical.</a:t>
                </a:r>
              </a:p>
              <a:p>
                <a:r>
                  <a:rPr lang="en-US" dirty="0"/>
                  <a:t>The null hypothesis is rejected at level </a:t>
                </a:r>
                <a14:m>
                  <m:oMath xmlns:m="http://schemas.openxmlformats.org/officeDocument/2006/math">
                    <m:r>
                      <a:rPr lang="en-US" i="1" dirty="0" smtClean="0">
                        <a:latin typeface="Cambria Math" panose="02040503050406030204" pitchFamily="18" charset="0"/>
                        <a:ea typeface="Cambria Math" panose="02040503050406030204" pitchFamily="18" charset="0"/>
                      </a:rPr>
                      <m:t>𝛼</m:t>
                    </m:r>
                  </m:oMath>
                </a14:m>
                <a:r>
                  <a:rPr lang="en-US" dirty="0"/>
                  <a:t> if:</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𝑛</m:t>
                          </m:r>
                        </m:sub>
                      </m:sSub>
                      <m:r>
                        <a:rPr lang="en-US" b="0" i="1" smtClean="0">
                          <a:latin typeface="Cambria Math" panose="02040503050406030204" pitchFamily="18" charset="0"/>
                        </a:rPr>
                        <m:t>&gt;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𝑛</m:t>
                              </m:r>
                            </m:den>
                          </m:f>
                        </m:e>
                      </m:ra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e>
                      </m:rad>
                    </m:oMath>
                  </m:oMathPara>
                </a14:m>
                <a:endParaRPr lang="en-US" dirty="0"/>
              </a:p>
            </p:txBody>
          </p:sp>
        </mc:Choice>
        <mc:Fallback xmlns="">
          <p:sp>
            <p:nvSpPr>
              <p:cNvPr id="3" name="TextBox 2">
                <a:extLst>
                  <a:ext uri="{FF2B5EF4-FFF2-40B4-BE49-F238E27FC236}">
                    <a16:creationId xmlns:a16="http://schemas.microsoft.com/office/drawing/2014/main" id="{9D0070B8-736F-44F6-B297-9DA5F2047AAB}"/>
                  </a:ext>
                </a:extLst>
              </p:cNvPr>
              <p:cNvSpPr txBox="1">
                <a:spLocks noRot="1" noChangeAspect="1" noMove="1" noResize="1" noEditPoints="1" noAdjustHandles="1" noChangeArrowheads="1" noChangeShapeType="1" noTextEdit="1"/>
              </p:cNvSpPr>
              <p:nvPr/>
            </p:nvSpPr>
            <p:spPr>
              <a:xfrm>
                <a:off x="747327" y="3611586"/>
                <a:ext cx="5716535" cy="2296591"/>
              </a:xfrm>
              <a:prstGeom prst="rect">
                <a:avLst/>
              </a:prstGeom>
              <a:blipFill>
                <a:blip r:embed="rId2"/>
                <a:stretch>
                  <a:fillRect l="-961" t="-1326" r="-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25151CA-ED1A-432E-9FC4-CB1095A49B3F}"/>
                  </a:ext>
                </a:extLst>
              </p:cNvPr>
              <p:cNvSpPr/>
              <p:nvPr/>
            </p:nvSpPr>
            <p:spPr>
              <a:xfrm>
                <a:off x="7245709" y="1712400"/>
                <a:ext cx="2296783" cy="646331"/>
              </a:xfrm>
              <a:prstGeom prst="rect">
                <a:avLst/>
              </a:prstGeom>
            </p:spPr>
            <p:txBody>
              <a:bodyPr wrap="none">
                <a:spAutoFit/>
              </a:bodyPr>
              <a:lstStyle/>
              <a:p>
                <a:r>
                  <a:rPr lang="en-US" b="0" dirty="0">
                    <a:latin typeface="Cambria Math" panose="02040503050406030204" pitchFamily="18" charset="0"/>
                    <a:ea typeface="Cambria Math" panose="02040503050406030204" pitchFamily="18" charset="0"/>
                  </a:rPr>
                  <a:t>P-value(two-sided):</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exp</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𝑛</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6" name="Rectangle 5">
                <a:extLst>
                  <a:ext uri="{FF2B5EF4-FFF2-40B4-BE49-F238E27FC236}">
                    <a16:creationId xmlns:a16="http://schemas.microsoft.com/office/drawing/2014/main" id="{425151CA-ED1A-432E-9FC4-CB1095A49B3F}"/>
                  </a:ext>
                </a:extLst>
              </p:cNvPr>
              <p:cNvSpPr>
                <a:spLocks noRot="1" noChangeAspect="1" noMove="1" noResize="1" noEditPoints="1" noAdjustHandles="1" noChangeArrowheads="1" noChangeShapeType="1" noTextEdit="1"/>
              </p:cNvSpPr>
              <p:nvPr/>
            </p:nvSpPr>
            <p:spPr>
              <a:xfrm>
                <a:off x="7245709" y="1712400"/>
                <a:ext cx="2296783" cy="646331"/>
              </a:xfrm>
              <a:prstGeom prst="rect">
                <a:avLst/>
              </a:prstGeom>
              <a:blipFill>
                <a:blip r:embed="rId3"/>
                <a:stretch>
                  <a:fillRect l="-2394" t="-6604" b="-660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1972213C-D074-47C3-AA11-91777164EF5A}"/>
              </a:ext>
            </a:extLst>
          </p:cNvPr>
          <p:cNvSpPr/>
          <p:nvPr/>
        </p:nvSpPr>
        <p:spPr>
          <a:xfrm>
            <a:off x="636815" y="7074264"/>
            <a:ext cx="6096000" cy="1200329"/>
          </a:xfrm>
          <a:prstGeom prst="rect">
            <a:avLst/>
          </a:prstGeom>
        </p:spPr>
        <p:txBody>
          <a:bodyPr>
            <a:spAutoFit/>
          </a:bodyPr>
          <a:lstStyle/>
          <a:p>
            <a:r>
              <a:rPr lang="en-US" dirty="0"/>
              <a:t>F</a:t>
            </a:r>
            <a:r>
              <a:rPr lang="en-US" sz="1200" dirty="0"/>
              <a:t>1</a:t>
            </a:r>
            <a:r>
              <a:rPr lang="en-US" dirty="0"/>
              <a:t>(</a:t>
            </a:r>
            <a:r>
              <a:rPr lang="en-US" dirty="0" err="1"/>
              <a:t>x,y</a:t>
            </a:r>
            <a:r>
              <a:rPr lang="en-US" dirty="0"/>
              <a:t>) = </a:t>
            </a:r>
            <a:r>
              <a:rPr lang="en-US" dirty="0" err="1"/>
              <a:t>Pr</a:t>
            </a:r>
            <a:r>
              <a:rPr lang="en-US" dirty="0"/>
              <a:t>(X &lt; x &amp; Y &lt; y)</a:t>
            </a:r>
          </a:p>
          <a:p>
            <a:r>
              <a:rPr lang="en-US" dirty="0"/>
              <a:t>F</a:t>
            </a:r>
            <a:r>
              <a:rPr lang="en-US" sz="1200" dirty="0"/>
              <a:t>2</a:t>
            </a:r>
            <a:r>
              <a:rPr lang="en-US" dirty="0"/>
              <a:t>(</a:t>
            </a:r>
            <a:r>
              <a:rPr lang="en-US" dirty="0" err="1"/>
              <a:t>x,y</a:t>
            </a:r>
            <a:r>
              <a:rPr lang="en-US" dirty="0"/>
              <a:t>) = </a:t>
            </a:r>
            <a:r>
              <a:rPr lang="en-US" dirty="0" err="1"/>
              <a:t>Pr</a:t>
            </a:r>
            <a:r>
              <a:rPr lang="en-US" dirty="0"/>
              <a:t>(X &gt; x &amp; Y &lt; y)</a:t>
            </a:r>
          </a:p>
          <a:p>
            <a:r>
              <a:rPr lang="en-US" dirty="0"/>
              <a:t>F</a:t>
            </a:r>
            <a:r>
              <a:rPr lang="en-US" sz="1200" dirty="0"/>
              <a:t>3</a:t>
            </a:r>
            <a:r>
              <a:rPr lang="en-US" dirty="0"/>
              <a:t>(</a:t>
            </a:r>
            <a:r>
              <a:rPr lang="en-US" dirty="0" err="1"/>
              <a:t>x,y</a:t>
            </a:r>
            <a:r>
              <a:rPr lang="en-US" dirty="0"/>
              <a:t>) = </a:t>
            </a:r>
            <a:r>
              <a:rPr lang="en-US" dirty="0" err="1"/>
              <a:t>Pr</a:t>
            </a:r>
            <a:r>
              <a:rPr lang="en-US" dirty="0"/>
              <a:t>(X &lt; x &amp; Y &gt; y)</a:t>
            </a:r>
          </a:p>
          <a:p>
            <a:r>
              <a:rPr lang="en-US" dirty="0"/>
              <a:t>F</a:t>
            </a:r>
            <a:r>
              <a:rPr lang="en-US" sz="1200" dirty="0"/>
              <a:t>4</a:t>
            </a:r>
            <a:r>
              <a:rPr lang="en-US" dirty="0"/>
              <a:t>(</a:t>
            </a:r>
            <a:r>
              <a:rPr lang="en-US" dirty="0" err="1"/>
              <a:t>x,y</a:t>
            </a:r>
            <a:r>
              <a:rPr lang="en-US" dirty="0"/>
              <a:t>) = </a:t>
            </a:r>
            <a:r>
              <a:rPr lang="en-US" dirty="0" err="1"/>
              <a:t>Pr</a:t>
            </a:r>
            <a:r>
              <a:rPr lang="en-US" dirty="0"/>
              <a:t>(X &gt; x &amp; Y &gt; y)</a:t>
            </a:r>
          </a:p>
        </p:txBody>
      </p:sp>
    </p:spTree>
    <p:extLst>
      <p:ext uri="{BB962C8B-B14F-4D97-AF65-F5344CB8AC3E}">
        <p14:creationId xmlns:p14="http://schemas.microsoft.com/office/powerpoint/2010/main" val="215768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F70B-1D61-416A-B071-3B3FB79B0EF5}"/>
              </a:ext>
            </a:extLst>
          </p:cNvPr>
          <p:cNvSpPr>
            <a:spLocks noGrp="1"/>
          </p:cNvSpPr>
          <p:nvPr>
            <p:ph type="title"/>
          </p:nvPr>
        </p:nvSpPr>
        <p:spPr/>
        <p:txBody>
          <a:bodyPr/>
          <a:lstStyle/>
          <a:p>
            <a:r>
              <a:rPr lang="en-US" dirty="0"/>
              <a:t>Details in mutual info measurements</a:t>
            </a:r>
          </a:p>
        </p:txBody>
      </p:sp>
      <p:pic>
        <p:nvPicPr>
          <p:cNvPr id="8" name="Content Placeholder 7">
            <a:extLst>
              <a:ext uri="{FF2B5EF4-FFF2-40B4-BE49-F238E27FC236}">
                <a16:creationId xmlns:a16="http://schemas.microsoft.com/office/drawing/2014/main" id="{61268E4B-A78A-4B45-AE52-E37A93EBC5FE}"/>
              </a:ext>
            </a:extLst>
          </p:cNvPr>
          <p:cNvPicPr>
            <a:picLocks noGrp="1" noChangeAspect="1"/>
          </p:cNvPicPr>
          <p:nvPr>
            <p:ph sz="half" idx="1"/>
          </p:nvPr>
        </p:nvPicPr>
        <p:blipFill>
          <a:blip r:embed="rId2"/>
          <a:stretch>
            <a:fillRect/>
          </a:stretch>
        </p:blipFill>
        <p:spPr>
          <a:xfrm>
            <a:off x="838200" y="2058194"/>
            <a:ext cx="5181600" cy="3886199"/>
          </a:xfrm>
        </p:spPr>
      </p:pic>
      <p:pic>
        <p:nvPicPr>
          <p:cNvPr id="10" name="Content Placeholder 9">
            <a:extLst>
              <a:ext uri="{FF2B5EF4-FFF2-40B4-BE49-F238E27FC236}">
                <a16:creationId xmlns:a16="http://schemas.microsoft.com/office/drawing/2014/main" id="{611B0C3A-B51D-4B13-88AF-A51462C689CA}"/>
              </a:ext>
            </a:extLst>
          </p:cNvPr>
          <p:cNvPicPr>
            <a:picLocks noGrp="1" noChangeAspect="1"/>
          </p:cNvPicPr>
          <p:nvPr>
            <p:ph sz="half" idx="2"/>
          </p:nvPr>
        </p:nvPicPr>
        <p:blipFill>
          <a:blip r:embed="rId3"/>
          <a:stretch>
            <a:fillRect/>
          </a:stretch>
        </p:blipFill>
        <p:spPr>
          <a:xfrm>
            <a:off x="6172200" y="2058194"/>
            <a:ext cx="5181600" cy="3886199"/>
          </a:xfrm>
        </p:spPr>
      </p:pic>
      <p:sp>
        <p:nvSpPr>
          <p:cNvPr id="11" name="TextBox 10">
            <a:extLst>
              <a:ext uri="{FF2B5EF4-FFF2-40B4-BE49-F238E27FC236}">
                <a16:creationId xmlns:a16="http://schemas.microsoft.com/office/drawing/2014/main" id="{860A2293-F655-4B5E-ADB4-EDCEB69BC463}"/>
              </a:ext>
            </a:extLst>
          </p:cNvPr>
          <p:cNvSpPr txBox="1"/>
          <p:nvPr/>
        </p:nvSpPr>
        <p:spPr>
          <a:xfrm>
            <a:off x="985837" y="6134100"/>
            <a:ext cx="4823756" cy="369332"/>
          </a:xfrm>
          <a:prstGeom prst="rect">
            <a:avLst/>
          </a:prstGeom>
          <a:noFill/>
        </p:spPr>
        <p:txBody>
          <a:bodyPr wrap="none" rtlCol="0">
            <a:spAutoFit/>
          </a:bodyPr>
          <a:lstStyle/>
          <a:p>
            <a:r>
              <a:rPr lang="en-US" dirty="0"/>
              <a:t>Autocovariance of spike train of Neuron 1</a:t>
            </a:r>
          </a:p>
        </p:txBody>
      </p:sp>
      <p:sp>
        <p:nvSpPr>
          <p:cNvPr id="12" name="TextBox 11">
            <a:extLst>
              <a:ext uri="{FF2B5EF4-FFF2-40B4-BE49-F238E27FC236}">
                <a16:creationId xmlns:a16="http://schemas.microsoft.com/office/drawing/2014/main" id="{C97C9A07-6772-4DB5-A524-9D394280408E}"/>
              </a:ext>
            </a:extLst>
          </p:cNvPr>
          <p:cNvSpPr txBox="1"/>
          <p:nvPr/>
        </p:nvSpPr>
        <p:spPr>
          <a:xfrm>
            <a:off x="6665093" y="6134100"/>
            <a:ext cx="4240263" cy="369332"/>
          </a:xfrm>
          <a:prstGeom prst="rect">
            <a:avLst/>
          </a:prstGeom>
          <a:noFill/>
        </p:spPr>
        <p:txBody>
          <a:bodyPr wrap="none" rtlCol="0">
            <a:spAutoFit/>
          </a:bodyPr>
          <a:lstStyle/>
          <a:p>
            <a:r>
              <a:rPr lang="en-US" dirty="0"/>
              <a:t>Autocovariance of LFP of Neuron 1</a:t>
            </a:r>
          </a:p>
        </p:txBody>
      </p:sp>
      <p:sp>
        <p:nvSpPr>
          <p:cNvPr id="7" name="TextBox 6">
            <a:extLst>
              <a:ext uri="{FF2B5EF4-FFF2-40B4-BE49-F238E27FC236}">
                <a16:creationId xmlns:a16="http://schemas.microsoft.com/office/drawing/2014/main" id="{241EFB5D-BF9F-4FBB-BEB3-770039F05DA0}"/>
              </a:ext>
            </a:extLst>
          </p:cNvPr>
          <p:cNvSpPr txBox="1"/>
          <p:nvPr/>
        </p:nvSpPr>
        <p:spPr>
          <a:xfrm>
            <a:off x="5170939" y="1600876"/>
            <a:ext cx="1154483" cy="369332"/>
          </a:xfrm>
          <a:prstGeom prst="rect">
            <a:avLst/>
          </a:prstGeom>
          <a:noFill/>
        </p:spPr>
        <p:txBody>
          <a:bodyPr wrap="none" rtlCol="0">
            <a:spAutoFit/>
          </a:bodyPr>
          <a:lstStyle/>
          <a:p>
            <a:r>
              <a:rPr lang="en-US" altLang="zh-CN" dirty="0"/>
              <a:t>S</a:t>
            </a:r>
            <a:r>
              <a:rPr lang="en-US" dirty="0"/>
              <a:t> = 0.0050</a:t>
            </a:r>
          </a:p>
        </p:txBody>
      </p:sp>
    </p:spTree>
    <p:extLst>
      <p:ext uri="{BB962C8B-B14F-4D97-AF65-F5344CB8AC3E}">
        <p14:creationId xmlns:p14="http://schemas.microsoft.com/office/powerpoint/2010/main" val="331674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F70B-1D61-416A-B071-3B3FB79B0EF5}"/>
              </a:ext>
            </a:extLst>
          </p:cNvPr>
          <p:cNvSpPr>
            <a:spLocks noGrp="1"/>
          </p:cNvSpPr>
          <p:nvPr>
            <p:ph type="title"/>
          </p:nvPr>
        </p:nvSpPr>
        <p:spPr/>
        <p:txBody>
          <a:bodyPr/>
          <a:lstStyle/>
          <a:p>
            <a:r>
              <a:rPr lang="en-US" dirty="0"/>
              <a:t>Details in mutual info measurements</a:t>
            </a:r>
          </a:p>
        </p:txBody>
      </p:sp>
      <p:pic>
        <p:nvPicPr>
          <p:cNvPr id="8" name="Content Placeholder 7">
            <a:extLst>
              <a:ext uri="{FF2B5EF4-FFF2-40B4-BE49-F238E27FC236}">
                <a16:creationId xmlns:a16="http://schemas.microsoft.com/office/drawing/2014/main" id="{61268E4B-A78A-4B45-AE52-E37A93EBC5FE}"/>
              </a:ext>
            </a:extLst>
          </p:cNvPr>
          <p:cNvPicPr>
            <a:picLocks noGrp="1" noChangeAspect="1"/>
          </p:cNvPicPr>
          <p:nvPr>
            <p:ph sz="half" idx="1"/>
          </p:nvPr>
        </p:nvPicPr>
        <p:blipFill>
          <a:blip r:embed="rId2"/>
          <a:stretch>
            <a:fillRect/>
          </a:stretch>
        </p:blipFill>
        <p:spPr>
          <a:xfrm>
            <a:off x="838201" y="2058194"/>
            <a:ext cx="5181598" cy="3886199"/>
          </a:xfrm>
        </p:spPr>
      </p:pic>
      <p:pic>
        <p:nvPicPr>
          <p:cNvPr id="10" name="Content Placeholder 9">
            <a:extLst>
              <a:ext uri="{FF2B5EF4-FFF2-40B4-BE49-F238E27FC236}">
                <a16:creationId xmlns:a16="http://schemas.microsoft.com/office/drawing/2014/main" id="{611B0C3A-B51D-4B13-88AF-A51462C689CA}"/>
              </a:ext>
            </a:extLst>
          </p:cNvPr>
          <p:cNvPicPr>
            <a:picLocks noGrp="1" noChangeAspect="1"/>
          </p:cNvPicPr>
          <p:nvPr>
            <p:ph sz="half" idx="2"/>
          </p:nvPr>
        </p:nvPicPr>
        <p:blipFill>
          <a:blip r:embed="rId3"/>
          <a:stretch>
            <a:fillRect/>
          </a:stretch>
        </p:blipFill>
        <p:spPr>
          <a:xfrm>
            <a:off x="6172201" y="2058194"/>
            <a:ext cx="5181598" cy="3886199"/>
          </a:xfrm>
        </p:spPr>
      </p:pic>
      <p:sp>
        <p:nvSpPr>
          <p:cNvPr id="11" name="TextBox 10">
            <a:extLst>
              <a:ext uri="{FF2B5EF4-FFF2-40B4-BE49-F238E27FC236}">
                <a16:creationId xmlns:a16="http://schemas.microsoft.com/office/drawing/2014/main" id="{860A2293-F655-4B5E-ADB4-EDCEB69BC463}"/>
              </a:ext>
            </a:extLst>
          </p:cNvPr>
          <p:cNvSpPr txBox="1"/>
          <p:nvPr/>
        </p:nvSpPr>
        <p:spPr>
          <a:xfrm>
            <a:off x="985837" y="6134100"/>
            <a:ext cx="4823756" cy="369332"/>
          </a:xfrm>
          <a:prstGeom prst="rect">
            <a:avLst/>
          </a:prstGeom>
          <a:noFill/>
        </p:spPr>
        <p:txBody>
          <a:bodyPr wrap="none" rtlCol="0">
            <a:spAutoFit/>
          </a:bodyPr>
          <a:lstStyle/>
          <a:p>
            <a:r>
              <a:rPr lang="en-US" dirty="0"/>
              <a:t>Autocovariance of spike train of Neuron 1</a:t>
            </a:r>
          </a:p>
        </p:txBody>
      </p:sp>
      <p:sp>
        <p:nvSpPr>
          <p:cNvPr id="12" name="TextBox 11">
            <a:extLst>
              <a:ext uri="{FF2B5EF4-FFF2-40B4-BE49-F238E27FC236}">
                <a16:creationId xmlns:a16="http://schemas.microsoft.com/office/drawing/2014/main" id="{C97C9A07-6772-4DB5-A524-9D394280408E}"/>
              </a:ext>
            </a:extLst>
          </p:cNvPr>
          <p:cNvSpPr txBox="1"/>
          <p:nvPr/>
        </p:nvSpPr>
        <p:spPr>
          <a:xfrm>
            <a:off x="6665093" y="6134100"/>
            <a:ext cx="4240263" cy="369332"/>
          </a:xfrm>
          <a:prstGeom prst="rect">
            <a:avLst/>
          </a:prstGeom>
          <a:noFill/>
        </p:spPr>
        <p:txBody>
          <a:bodyPr wrap="none" rtlCol="0">
            <a:spAutoFit/>
          </a:bodyPr>
          <a:lstStyle/>
          <a:p>
            <a:r>
              <a:rPr lang="en-US" dirty="0"/>
              <a:t>Autocovariance of LFP of Neuron 1</a:t>
            </a:r>
          </a:p>
        </p:txBody>
      </p:sp>
      <p:sp>
        <p:nvSpPr>
          <p:cNvPr id="7" name="TextBox 6">
            <a:extLst>
              <a:ext uri="{FF2B5EF4-FFF2-40B4-BE49-F238E27FC236}">
                <a16:creationId xmlns:a16="http://schemas.microsoft.com/office/drawing/2014/main" id="{013C8FD7-4F49-40C0-8027-922665E1A7A3}"/>
              </a:ext>
            </a:extLst>
          </p:cNvPr>
          <p:cNvSpPr txBox="1"/>
          <p:nvPr/>
        </p:nvSpPr>
        <p:spPr>
          <a:xfrm>
            <a:off x="5170939" y="1600876"/>
            <a:ext cx="1154483" cy="369332"/>
          </a:xfrm>
          <a:prstGeom prst="rect">
            <a:avLst/>
          </a:prstGeom>
          <a:noFill/>
        </p:spPr>
        <p:txBody>
          <a:bodyPr wrap="none" rtlCol="0">
            <a:spAutoFit/>
          </a:bodyPr>
          <a:lstStyle/>
          <a:p>
            <a:r>
              <a:rPr lang="en-US" altLang="zh-CN" dirty="0"/>
              <a:t>S</a:t>
            </a:r>
            <a:r>
              <a:rPr lang="en-US" dirty="0"/>
              <a:t> = 0.0145</a:t>
            </a:r>
          </a:p>
        </p:txBody>
      </p:sp>
    </p:spTree>
    <p:extLst>
      <p:ext uri="{BB962C8B-B14F-4D97-AF65-F5344CB8AC3E}">
        <p14:creationId xmlns:p14="http://schemas.microsoft.com/office/powerpoint/2010/main" val="50915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16AD-670B-4A30-A590-FFBF5381E0C4}"/>
              </a:ext>
            </a:extLst>
          </p:cNvPr>
          <p:cNvSpPr>
            <a:spLocks noGrp="1"/>
          </p:cNvSpPr>
          <p:nvPr>
            <p:ph type="title"/>
          </p:nvPr>
        </p:nvSpPr>
        <p:spPr>
          <a:xfrm>
            <a:off x="838200" y="568788"/>
            <a:ext cx="5113919" cy="976038"/>
          </a:xfrm>
        </p:spPr>
        <p:txBody>
          <a:bodyPr/>
          <a:lstStyle/>
          <a:p>
            <a:r>
              <a:rPr lang="en-US" dirty="0"/>
              <a:t>Mono-direction</a:t>
            </a:r>
          </a:p>
        </p:txBody>
      </p:sp>
      <p:pic>
        <p:nvPicPr>
          <p:cNvPr id="4" name="Picture 3">
            <a:extLst>
              <a:ext uri="{FF2B5EF4-FFF2-40B4-BE49-F238E27FC236}">
                <a16:creationId xmlns:a16="http://schemas.microsoft.com/office/drawing/2014/main" id="{59735453-21A9-489F-939F-968927023585}"/>
              </a:ext>
            </a:extLst>
          </p:cNvPr>
          <p:cNvPicPr>
            <a:picLocks noChangeAspect="1"/>
          </p:cNvPicPr>
          <p:nvPr/>
        </p:nvPicPr>
        <p:blipFill>
          <a:blip r:embed="rId2"/>
          <a:stretch>
            <a:fillRect/>
          </a:stretch>
        </p:blipFill>
        <p:spPr>
          <a:xfrm>
            <a:off x="838200" y="1992325"/>
            <a:ext cx="4966874" cy="3725155"/>
          </a:xfrm>
          <a:prstGeom prst="rect">
            <a:avLst/>
          </a:prstGeom>
        </p:spPr>
      </p:pic>
      <p:pic>
        <p:nvPicPr>
          <p:cNvPr id="6" name="Picture 5">
            <a:extLst>
              <a:ext uri="{FF2B5EF4-FFF2-40B4-BE49-F238E27FC236}">
                <a16:creationId xmlns:a16="http://schemas.microsoft.com/office/drawing/2014/main" id="{CE61AD39-32E0-4F9B-933E-6CC8C1F12DF0}"/>
              </a:ext>
            </a:extLst>
          </p:cNvPr>
          <p:cNvPicPr>
            <a:picLocks noChangeAspect="1"/>
          </p:cNvPicPr>
          <p:nvPr/>
        </p:nvPicPr>
        <p:blipFill>
          <a:blip r:embed="rId3"/>
          <a:stretch>
            <a:fillRect/>
          </a:stretch>
        </p:blipFill>
        <p:spPr>
          <a:xfrm>
            <a:off x="5952119" y="1992324"/>
            <a:ext cx="4966874" cy="3725155"/>
          </a:xfrm>
          <a:prstGeom prst="rect">
            <a:avLst/>
          </a:prstGeom>
        </p:spPr>
      </p:pic>
      <p:sp>
        <p:nvSpPr>
          <p:cNvPr id="8" name="TextBox 7">
            <a:extLst>
              <a:ext uri="{FF2B5EF4-FFF2-40B4-BE49-F238E27FC236}">
                <a16:creationId xmlns:a16="http://schemas.microsoft.com/office/drawing/2014/main" id="{2728179E-0543-493E-90DA-8F18B9F946F4}"/>
              </a:ext>
            </a:extLst>
          </p:cNvPr>
          <p:cNvSpPr txBox="1"/>
          <p:nvPr/>
        </p:nvSpPr>
        <p:spPr>
          <a:xfrm>
            <a:off x="2690470" y="5717479"/>
            <a:ext cx="1262333" cy="369332"/>
          </a:xfrm>
          <a:prstGeom prst="rect">
            <a:avLst/>
          </a:prstGeom>
          <a:noFill/>
        </p:spPr>
        <p:txBody>
          <a:bodyPr wrap="none" rtlCol="0">
            <a:spAutoFit/>
          </a:bodyPr>
          <a:lstStyle/>
          <a:p>
            <a:r>
              <a:rPr lang="en-US" dirty="0"/>
              <a:t>From 1 to 2</a:t>
            </a:r>
          </a:p>
        </p:txBody>
      </p:sp>
      <p:sp>
        <p:nvSpPr>
          <p:cNvPr id="9" name="TextBox 8">
            <a:extLst>
              <a:ext uri="{FF2B5EF4-FFF2-40B4-BE49-F238E27FC236}">
                <a16:creationId xmlns:a16="http://schemas.microsoft.com/office/drawing/2014/main" id="{4C9C4FDF-7D0F-45E7-AF92-BC2D96622AA0}"/>
              </a:ext>
            </a:extLst>
          </p:cNvPr>
          <p:cNvSpPr txBox="1"/>
          <p:nvPr/>
        </p:nvSpPr>
        <p:spPr>
          <a:xfrm>
            <a:off x="7804389" y="5717479"/>
            <a:ext cx="1262333" cy="369332"/>
          </a:xfrm>
          <a:prstGeom prst="rect">
            <a:avLst/>
          </a:prstGeom>
          <a:noFill/>
        </p:spPr>
        <p:txBody>
          <a:bodyPr wrap="none" rtlCol="0">
            <a:spAutoFit/>
          </a:bodyPr>
          <a:lstStyle/>
          <a:p>
            <a:r>
              <a:rPr lang="en-US" dirty="0"/>
              <a:t>From 2 to 1</a:t>
            </a:r>
          </a:p>
        </p:txBody>
      </p:sp>
      <p:graphicFrame>
        <p:nvGraphicFramePr>
          <p:cNvPr id="14" name="Content Placeholder 3">
            <a:extLst>
              <a:ext uri="{FF2B5EF4-FFF2-40B4-BE49-F238E27FC236}">
                <a16:creationId xmlns:a16="http://schemas.microsoft.com/office/drawing/2014/main" id="{C333FC26-6CEB-4008-A7DB-FD40A537EF2C}"/>
              </a:ext>
            </a:extLst>
          </p:cNvPr>
          <p:cNvGraphicFramePr>
            <a:graphicFrameLocks/>
          </p:cNvGraphicFramePr>
          <p:nvPr>
            <p:extLst>
              <p:ext uri="{D42A27DB-BD31-4B8C-83A1-F6EECF244321}">
                <p14:modId xmlns:p14="http://schemas.microsoft.com/office/powerpoint/2010/main" val="3368103944"/>
              </p:ext>
            </p:extLst>
          </p:nvPr>
        </p:nvGraphicFramePr>
        <p:xfrm>
          <a:off x="8815157" y="0"/>
          <a:ext cx="3376843" cy="2225040"/>
        </p:xfrm>
        <a:graphic>
          <a:graphicData uri="http://schemas.openxmlformats.org/drawingml/2006/table">
            <a:tbl>
              <a:tblPr firstCol="1" bandRow="1">
                <a:tableStyleId>{5C22544A-7EE6-4342-B048-85BDC9FD1C3A}</a:tableStyleId>
              </a:tblPr>
              <a:tblGrid>
                <a:gridCol w="1789509">
                  <a:extLst>
                    <a:ext uri="{9D8B030D-6E8A-4147-A177-3AD203B41FA5}">
                      <a16:colId xmlns:a16="http://schemas.microsoft.com/office/drawing/2014/main" val="3268484080"/>
                    </a:ext>
                  </a:extLst>
                </a:gridCol>
                <a:gridCol w="1587334">
                  <a:extLst>
                    <a:ext uri="{9D8B030D-6E8A-4147-A177-3AD203B41FA5}">
                      <a16:colId xmlns:a16="http://schemas.microsoft.com/office/drawing/2014/main" val="166075053"/>
                    </a:ext>
                  </a:extLst>
                </a:gridCol>
              </a:tblGrid>
              <a:tr h="370840">
                <a:tc>
                  <a:txBody>
                    <a:bodyPr/>
                    <a:lstStyle/>
                    <a:p>
                      <a:r>
                        <a:rPr lang="en-US" dirty="0"/>
                        <a:t>Poisson Rate</a:t>
                      </a:r>
                    </a:p>
                  </a:txBody>
                  <a:tcPr/>
                </a:tc>
                <a:tc>
                  <a:txBody>
                    <a:bodyPr/>
                    <a:lstStyle/>
                    <a:p>
                      <a:r>
                        <a:rPr lang="en-US" dirty="0"/>
                        <a:t>1.5 kHz</a:t>
                      </a:r>
                    </a:p>
                  </a:txBody>
                  <a:tcPr/>
                </a:tc>
                <a:extLst>
                  <a:ext uri="{0D108BD9-81ED-4DB2-BD59-A6C34878D82A}">
                    <a16:rowId xmlns:a16="http://schemas.microsoft.com/office/drawing/2014/main" val="230167292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a:t>
                      </a:r>
                    </a:p>
                  </a:txBody>
                  <a:tcPr/>
                </a:tc>
                <a:tc>
                  <a:txBody>
                    <a:bodyPr/>
                    <a:lstStyle/>
                    <a:p>
                      <a:r>
                        <a:rPr lang="en-US" dirty="0"/>
                        <a:t>0.0</a:t>
                      </a:r>
                      <a:r>
                        <a:rPr lang="en-US" altLang="zh-CN" dirty="0"/>
                        <a:t>05</a:t>
                      </a:r>
                      <a:endParaRPr lang="en-US" dirty="0"/>
                    </a:p>
                  </a:txBody>
                  <a:tcPr/>
                </a:tc>
                <a:extLst>
                  <a:ext uri="{0D108BD9-81ED-4DB2-BD59-A6C34878D82A}">
                    <a16:rowId xmlns:a16="http://schemas.microsoft.com/office/drawing/2014/main" val="28114891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t>
                      </a:r>
                    </a:p>
                  </a:txBody>
                  <a:tcPr/>
                </a:tc>
                <a:tc>
                  <a:txBody>
                    <a:bodyPr/>
                    <a:lstStyle/>
                    <a:p>
                      <a:r>
                        <a:rPr lang="en-US" dirty="0"/>
                        <a:t>0.005</a:t>
                      </a:r>
                    </a:p>
                  </a:txBody>
                  <a:tcPr/>
                </a:tc>
                <a:extLst>
                  <a:ext uri="{0D108BD9-81ED-4DB2-BD59-A6C34878D82A}">
                    <a16:rowId xmlns:a16="http://schemas.microsoft.com/office/drawing/2014/main" val="17973571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dt</a:t>
                      </a:r>
                      <a:endParaRPr lang="en-US" dirty="0"/>
                    </a:p>
                  </a:txBody>
                  <a:tcPr/>
                </a:tc>
                <a:tc>
                  <a:txBody>
                    <a:bodyPr/>
                    <a:lstStyle/>
                    <a:p>
                      <a:r>
                        <a:rPr lang="en-US" dirty="0"/>
                        <a:t>0.5 </a:t>
                      </a:r>
                      <a:r>
                        <a:rPr lang="en-US" dirty="0" err="1"/>
                        <a:t>ms</a:t>
                      </a:r>
                      <a:endParaRPr lang="en-US" dirty="0"/>
                    </a:p>
                  </a:txBody>
                  <a:tcPr/>
                </a:tc>
                <a:extLst>
                  <a:ext uri="{0D108BD9-81ED-4DB2-BD59-A6C34878D82A}">
                    <a16:rowId xmlns:a16="http://schemas.microsoft.com/office/drawing/2014/main" val="118649481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#bins</a:t>
                      </a:r>
                    </a:p>
                  </a:txBody>
                  <a:tcPr/>
                </a:tc>
                <a:tc>
                  <a:txBody>
                    <a:bodyPr/>
                    <a:lstStyle/>
                    <a:p>
                      <a:r>
                        <a:rPr lang="en-US" dirty="0"/>
                        <a:t>20</a:t>
                      </a:r>
                    </a:p>
                  </a:txBody>
                  <a:tcPr/>
                </a:tc>
                <a:extLst>
                  <a:ext uri="{0D108BD9-81ED-4DB2-BD59-A6C34878D82A}">
                    <a16:rowId xmlns:a16="http://schemas.microsoft.com/office/drawing/2014/main" val="37063796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t>
                      </a:r>
                    </a:p>
                  </a:txBody>
                  <a:tcPr/>
                </a:tc>
                <a:tc>
                  <a:txBody>
                    <a:bodyPr/>
                    <a:lstStyle/>
                    <a:p>
                      <a:r>
                        <a:rPr lang="en-US" dirty="0"/>
                        <a:t>10 mins</a:t>
                      </a:r>
                    </a:p>
                  </a:txBody>
                  <a:tcPr/>
                </a:tc>
                <a:extLst>
                  <a:ext uri="{0D108BD9-81ED-4DB2-BD59-A6C34878D82A}">
                    <a16:rowId xmlns:a16="http://schemas.microsoft.com/office/drawing/2014/main" val="610908361"/>
                  </a:ext>
                </a:extLst>
              </a:tr>
            </a:tbl>
          </a:graphicData>
        </a:graphic>
      </p:graphicFrame>
    </p:spTree>
    <p:extLst>
      <p:ext uri="{BB962C8B-B14F-4D97-AF65-F5344CB8AC3E}">
        <p14:creationId xmlns:p14="http://schemas.microsoft.com/office/powerpoint/2010/main" val="915128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6855</TotalTime>
  <Words>1004</Words>
  <Application>Microsoft Office PowerPoint</Application>
  <PresentationFormat>Widescreen</PresentationFormat>
  <Paragraphs>270</Paragraphs>
  <Slides>24</Slides>
  <Notes>0</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等线</vt:lpstr>
      <vt:lpstr>等线 Light</vt:lpstr>
      <vt:lpstr>宋体</vt:lpstr>
      <vt:lpstr>Arial</vt:lpstr>
      <vt:lpstr>Calibri</vt:lpstr>
      <vt:lpstr>Calibri Light</vt:lpstr>
      <vt:lpstr>Cambria Math</vt:lpstr>
      <vt:lpstr>Lucida Sans Unicode</vt:lpstr>
      <vt:lpstr>Wingdings 2</vt:lpstr>
      <vt:lpstr>Office Theme</vt:lpstr>
      <vt:lpstr>Studies of TDMI Analysis based on Simulation of IF Neurons</vt:lpstr>
      <vt:lpstr>Paradigm of simulation</vt:lpstr>
      <vt:lpstr>Sample Figure</vt:lpstr>
      <vt:lpstr>Mutual information calculation</vt:lpstr>
      <vt:lpstr>PowerPoint Presentation</vt:lpstr>
      <vt:lpstr>Similarity of joint probability distribution function between different ensembles </vt:lpstr>
      <vt:lpstr>Details in mutual info measurements</vt:lpstr>
      <vt:lpstr>Details in mutual info measurements</vt:lpstr>
      <vt:lpstr>Mono-direction</vt:lpstr>
      <vt:lpstr>Neuronal Interaction layout</vt:lpstr>
      <vt:lpstr>PowerPoint Presentation</vt:lpstr>
      <vt:lpstr>PowerPoint Presentation</vt:lpstr>
      <vt:lpstr>PowerPoint Presentation</vt:lpstr>
      <vt:lpstr>Different Timing Steps</vt:lpstr>
      <vt:lpstr>Bi-direction</vt:lpstr>
      <vt:lpstr>Robustness </vt:lpstr>
      <vt:lpstr>Direct calculation</vt:lpstr>
      <vt:lpstr>Mutual information of Gaussian random variables</vt:lpstr>
      <vt:lpstr>PowerPoint Presentation</vt:lpstr>
      <vt:lpstr>PowerPoint Presentation</vt:lpstr>
      <vt:lpstr>PowerPoint Presentation</vt:lpstr>
      <vt:lpstr>Triple-neuron system</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numerical work related to neuronal network simulation</dc:title>
  <dc:creator>Kyle Chen</dc:creator>
  <cp:lastModifiedBy>Kyle Chen</cp:lastModifiedBy>
  <cp:revision>139</cp:revision>
  <dcterms:created xsi:type="dcterms:W3CDTF">2017-11-06T09:58:26Z</dcterms:created>
  <dcterms:modified xsi:type="dcterms:W3CDTF">2018-02-01T15:22:42Z</dcterms:modified>
</cp:coreProperties>
</file>