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7" r:id="rId2"/>
    <p:sldId id="309" r:id="rId3"/>
    <p:sldId id="313" r:id="rId4"/>
    <p:sldId id="323" r:id="rId5"/>
    <p:sldId id="310" r:id="rId6"/>
    <p:sldId id="311" r:id="rId7"/>
    <p:sldId id="312" r:id="rId8"/>
    <p:sldId id="314" r:id="rId9"/>
    <p:sldId id="315" r:id="rId10"/>
    <p:sldId id="324" r:id="rId11"/>
    <p:sldId id="316" r:id="rId12"/>
    <p:sldId id="317" r:id="rId13"/>
    <p:sldId id="325" r:id="rId14"/>
    <p:sldId id="326" r:id="rId15"/>
    <p:sldId id="327" r:id="rId16"/>
    <p:sldId id="328" r:id="rId17"/>
    <p:sldId id="318" r:id="rId18"/>
    <p:sldId id="329" r:id="rId19"/>
    <p:sldId id="319" r:id="rId20"/>
    <p:sldId id="330" r:id="rId21"/>
    <p:sldId id="320" r:id="rId22"/>
    <p:sldId id="321" r:id="rId23"/>
    <p:sldId id="32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E9E"/>
    <a:srgbClr val="FFFFFF"/>
    <a:srgbClr val="C08A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87"/>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8FEE75-A6B2-4555-979B-B7EED2C25559}" type="datetimeFigureOut">
              <a:rPr lang="en-US" smtClean="0"/>
              <a:pPr/>
              <a:t>6/1/2022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706D8E-F031-488D-90E2-B228AF72B154}" type="slidenum">
              <a:rPr lang="en-US" smtClean="0"/>
              <a:pPr/>
              <a:t>‹#›</a:t>
            </a:fld>
            <a:endParaRPr lang="en-US"/>
          </a:p>
        </p:txBody>
      </p:sp>
    </p:spTree>
    <p:extLst>
      <p:ext uri="{BB962C8B-B14F-4D97-AF65-F5344CB8AC3E}">
        <p14:creationId xmlns:p14="http://schemas.microsoft.com/office/powerpoint/2010/main" val="2933818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AB61914-BD65-49E6-B13D-8C50EF0C5BC8}" type="datetimeFigureOut">
              <a:rPr lang="en-IN" smtClean="0">
                <a:solidFill>
                  <a:prstClr val="black">
                    <a:tint val="75000"/>
                  </a:prstClr>
                </a:solidFill>
              </a:rPr>
              <a:pPr/>
              <a:t>01-06-2022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CCB6B689-C4E4-455B-8D67-3A7798DC1D5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96692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AB61914-BD65-49E6-B13D-8C50EF0C5BC8}" type="datetimeFigureOut">
              <a:rPr lang="en-IN" smtClean="0">
                <a:solidFill>
                  <a:prstClr val="black">
                    <a:tint val="75000"/>
                  </a:prstClr>
                </a:solidFill>
              </a:rPr>
              <a:pPr/>
              <a:t>01-06-2022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CCB6B689-C4E4-455B-8D67-3A7798DC1D5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74651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AB61914-BD65-49E6-B13D-8C50EF0C5BC8}" type="datetimeFigureOut">
              <a:rPr lang="en-IN" smtClean="0">
                <a:solidFill>
                  <a:prstClr val="black">
                    <a:tint val="75000"/>
                  </a:prstClr>
                </a:solidFill>
              </a:rPr>
              <a:pPr/>
              <a:t>01-06-2022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CCB6B689-C4E4-455B-8D67-3A7798DC1D5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237627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AB61914-BD65-49E6-B13D-8C50EF0C5BC8}" type="datetimeFigureOut">
              <a:rPr lang="en-IN" smtClean="0">
                <a:solidFill>
                  <a:prstClr val="black">
                    <a:tint val="75000"/>
                  </a:prstClr>
                </a:solidFill>
              </a:rPr>
              <a:pPr/>
              <a:t>01-06-2022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CCB6B689-C4E4-455B-8D67-3A7798DC1D5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850927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B61914-BD65-49E6-B13D-8C50EF0C5BC8}" type="datetimeFigureOut">
              <a:rPr lang="en-IN" smtClean="0">
                <a:solidFill>
                  <a:prstClr val="black">
                    <a:tint val="75000"/>
                  </a:prstClr>
                </a:solidFill>
              </a:rPr>
              <a:pPr/>
              <a:t>01-06-2022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CCB6B689-C4E4-455B-8D67-3A7798DC1D5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196191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AB61914-BD65-49E6-B13D-8C50EF0C5BC8}" type="datetimeFigureOut">
              <a:rPr lang="en-IN" smtClean="0">
                <a:solidFill>
                  <a:prstClr val="black">
                    <a:tint val="75000"/>
                  </a:prstClr>
                </a:solidFill>
              </a:rPr>
              <a:pPr/>
              <a:t>01-06-2022</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CCB6B689-C4E4-455B-8D67-3A7798DC1D5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462745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AB61914-BD65-49E6-B13D-8C50EF0C5BC8}" type="datetimeFigureOut">
              <a:rPr lang="en-IN" smtClean="0">
                <a:solidFill>
                  <a:prstClr val="black">
                    <a:tint val="75000"/>
                  </a:prstClr>
                </a:solidFill>
              </a:rPr>
              <a:pPr/>
              <a:t>01-06-2022</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CCB6B689-C4E4-455B-8D67-3A7798DC1D5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568765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AB61914-BD65-49E6-B13D-8C50EF0C5BC8}" type="datetimeFigureOut">
              <a:rPr lang="en-IN" smtClean="0">
                <a:solidFill>
                  <a:prstClr val="black">
                    <a:tint val="75000"/>
                  </a:prstClr>
                </a:solidFill>
              </a:rPr>
              <a:pPr/>
              <a:t>01-06-2022</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CCB6B689-C4E4-455B-8D67-3A7798DC1D5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795659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B61914-BD65-49E6-B13D-8C50EF0C5BC8}" type="datetimeFigureOut">
              <a:rPr lang="en-IN" smtClean="0">
                <a:solidFill>
                  <a:prstClr val="black">
                    <a:tint val="75000"/>
                  </a:prstClr>
                </a:solidFill>
              </a:rPr>
              <a:pPr/>
              <a:t>01-06-2022</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CCB6B689-C4E4-455B-8D67-3A7798DC1D5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782838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B61914-BD65-49E6-B13D-8C50EF0C5BC8}" type="datetimeFigureOut">
              <a:rPr lang="en-IN" smtClean="0">
                <a:solidFill>
                  <a:prstClr val="black">
                    <a:tint val="75000"/>
                  </a:prstClr>
                </a:solidFill>
              </a:rPr>
              <a:pPr/>
              <a:t>01-06-2022</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CCB6B689-C4E4-455B-8D67-3A7798DC1D5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758261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B61914-BD65-49E6-B13D-8C50EF0C5BC8}" type="datetimeFigureOut">
              <a:rPr lang="en-IN" smtClean="0">
                <a:solidFill>
                  <a:prstClr val="black">
                    <a:tint val="75000"/>
                  </a:prstClr>
                </a:solidFill>
              </a:rPr>
              <a:pPr/>
              <a:t>01-06-2022</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CCB6B689-C4E4-455B-8D67-3A7798DC1D5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896294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B61914-BD65-49E6-B13D-8C50EF0C5BC8}" type="datetimeFigureOut">
              <a:rPr lang="en-IN" smtClean="0">
                <a:solidFill>
                  <a:prstClr val="black">
                    <a:tint val="75000"/>
                  </a:prstClr>
                </a:solidFill>
              </a:rPr>
              <a:pPr/>
              <a:t>01-06-2022</a:t>
            </a:fld>
            <a:endParaRPr lang="en-IN">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B6B689-C4E4-455B-8D67-3A7798DC1D5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2891624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hyperlink" Target="http://ww1.microchip.com/downloads/en/DeviceDoc/Atmel-2549-8-bit-AVR-Microcontroller-ATmega640-1280-1281-2560-2561_datasheet.pdf" TargetMode="Externa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www.theengineeringprojects.com/2018/06/introduction-to-arduino-mega-2560.html" TargetMode="External"/><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hyperlink" Target="https://docs.arduino.cc/learn/electronics/servo-motor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www.arduino.cc/en/Reference/HomePage" TargetMode="External"/><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hyperlink" Target="https://www.arduino.cc/en/Main/Software"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304170"/>
            <a:ext cx="12191999" cy="1201330"/>
          </a:xfrm>
          <a:solidFill>
            <a:schemeClr val="accent6">
              <a:lumMod val="20000"/>
              <a:lumOff val="80000"/>
            </a:schemeClr>
          </a:solidFill>
          <a:ln>
            <a:solidFill>
              <a:schemeClr val="accent6">
                <a:lumMod val="20000"/>
                <a:lumOff val="80000"/>
              </a:schemeClr>
            </a:solidFill>
          </a:ln>
        </p:spPr>
        <p:txBody>
          <a:bodyPr anchor="ctr">
            <a:normAutofit/>
          </a:bodyPr>
          <a:lstStyle/>
          <a:p>
            <a:r>
              <a:rPr lang="en-US" sz="2800" b="1" dirty="0">
                <a:solidFill>
                  <a:prstClr val="black"/>
                </a:solidFill>
                <a:latin typeface="Cambria" panose="02040503050406030204" pitchFamily="18" charset="0"/>
              </a:rPr>
              <a:t>ROBOTIC ARM USING ARDUINO</a:t>
            </a:r>
            <a:endParaRPr lang="en-IN" sz="2800" b="1" dirty="0">
              <a:latin typeface="Cambria" panose="02040503050406030204" pitchFamily="18" charset="0"/>
            </a:endParaRPr>
          </a:p>
        </p:txBody>
      </p:sp>
      <p:pic>
        <p:nvPicPr>
          <p:cNvPr id="62" name="Picture 6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6939" cy="1406769"/>
          </a:xfrm>
          <a:prstGeom prst="rect">
            <a:avLst/>
          </a:prstGeom>
          <a:noFill/>
          <a:ln>
            <a:noFill/>
          </a:ln>
        </p:spPr>
      </p:pic>
      <p:sp>
        <p:nvSpPr>
          <p:cNvPr id="28" name="TextBox 27"/>
          <p:cNvSpPr txBox="1"/>
          <p:nvPr/>
        </p:nvSpPr>
        <p:spPr>
          <a:xfrm>
            <a:off x="1209823" y="0"/>
            <a:ext cx="9777046" cy="1323439"/>
          </a:xfrm>
          <a:prstGeom prst="rect">
            <a:avLst/>
          </a:prstGeom>
          <a:solidFill>
            <a:srgbClr val="002060"/>
          </a:solidFill>
          <a:ln>
            <a:noFill/>
          </a:ln>
        </p:spPr>
        <p:txBody>
          <a:bodyPr wrap="square" rtlCol="0" anchor="ctr">
            <a:spAutoFit/>
          </a:bodyPr>
          <a:lstStyle/>
          <a:p>
            <a:pPr algn="ctr"/>
            <a:r>
              <a:rPr lang="en-IN" sz="4000" b="1" dirty="0">
                <a:solidFill>
                  <a:schemeClr val="bg1"/>
                </a:solidFill>
                <a:latin typeface="Cambria" panose="02040503050406030204" pitchFamily="18" charset="0"/>
              </a:rPr>
              <a:t>Bangalore Institute of Technology</a:t>
            </a:r>
          </a:p>
          <a:p>
            <a:pPr algn="ctr"/>
            <a:r>
              <a:rPr lang="en-IN" sz="1600" dirty="0">
                <a:solidFill>
                  <a:schemeClr val="bg1"/>
                </a:solidFill>
                <a:latin typeface="Cambria" panose="02040503050406030204" pitchFamily="18" charset="0"/>
              </a:rPr>
              <a:t>K.R. Road, V </a:t>
            </a:r>
            <a:r>
              <a:rPr lang="en-IN" sz="1600" dirty="0" err="1">
                <a:solidFill>
                  <a:schemeClr val="bg1"/>
                </a:solidFill>
                <a:latin typeface="Cambria" panose="02040503050406030204" pitchFamily="18" charset="0"/>
              </a:rPr>
              <a:t>V</a:t>
            </a:r>
            <a:r>
              <a:rPr lang="en-IN" sz="1600" dirty="0">
                <a:solidFill>
                  <a:schemeClr val="bg1"/>
                </a:solidFill>
                <a:latin typeface="Cambria" panose="02040503050406030204" pitchFamily="18" charset="0"/>
              </a:rPr>
              <a:t> </a:t>
            </a:r>
            <a:r>
              <a:rPr lang="en-IN" sz="1600" dirty="0" err="1">
                <a:solidFill>
                  <a:schemeClr val="bg1"/>
                </a:solidFill>
                <a:latin typeface="Cambria" panose="02040503050406030204" pitchFamily="18" charset="0"/>
              </a:rPr>
              <a:t>Puram</a:t>
            </a:r>
            <a:r>
              <a:rPr lang="en-IN" sz="1600" dirty="0">
                <a:solidFill>
                  <a:schemeClr val="bg1"/>
                </a:solidFill>
                <a:latin typeface="Cambria" panose="02040503050406030204" pitchFamily="18" charset="0"/>
              </a:rPr>
              <a:t>, Bangalore-560004</a:t>
            </a:r>
          </a:p>
          <a:p>
            <a:pPr algn="ctr"/>
            <a:r>
              <a:rPr lang="en-IN" sz="2400" b="1" dirty="0">
                <a:solidFill>
                  <a:schemeClr val="bg1"/>
                </a:solidFill>
                <a:latin typeface="Cambria" panose="02040503050406030204" pitchFamily="18" charset="0"/>
              </a:rPr>
              <a:t>Department of  Electronics and Communication Engineering</a:t>
            </a:r>
            <a:endParaRPr lang="en-IN" sz="2800" b="1" i="1" dirty="0">
              <a:solidFill>
                <a:schemeClr val="bg1"/>
              </a:solidFill>
              <a:latin typeface="Cambria" panose="02040503050406030204" pitchFamily="18" charset="0"/>
            </a:endParaRPr>
          </a:p>
        </p:txBody>
      </p:sp>
      <p:pic>
        <p:nvPicPr>
          <p:cNvPr id="18436" name="Picture 4" descr="352397-vtu-logo - Kollege Times"/>
          <p:cNvPicPr>
            <a:picLocks noChangeAspect="1" noChangeArrowheads="1"/>
          </p:cNvPicPr>
          <p:nvPr/>
        </p:nvPicPr>
        <p:blipFill>
          <a:blip r:embed="rId3" cstate="print"/>
          <a:srcRect/>
          <a:stretch>
            <a:fillRect/>
          </a:stretch>
        </p:blipFill>
        <p:spPr bwMode="auto">
          <a:xfrm>
            <a:off x="10589115" y="1"/>
            <a:ext cx="1602885" cy="1406768"/>
          </a:xfrm>
          <a:prstGeom prst="rect">
            <a:avLst/>
          </a:prstGeom>
          <a:noFill/>
        </p:spPr>
      </p:pic>
      <p:sp>
        <p:nvSpPr>
          <p:cNvPr id="8" name="TextBox 7"/>
          <p:cNvSpPr txBox="1"/>
          <p:nvPr/>
        </p:nvSpPr>
        <p:spPr>
          <a:xfrm>
            <a:off x="2590372" y="2167802"/>
            <a:ext cx="6733309" cy="461665"/>
          </a:xfrm>
          <a:prstGeom prst="rect">
            <a:avLst/>
          </a:prstGeom>
          <a:solidFill>
            <a:schemeClr val="accent4">
              <a:lumMod val="20000"/>
              <a:lumOff val="80000"/>
            </a:schemeClr>
          </a:solidFill>
          <a:ln w="28575">
            <a:solidFill>
              <a:schemeClr val="tx1"/>
            </a:solidFill>
          </a:ln>
          <a:effectLst>
            <a:innerShdw blurRad="63500" dist="50800" dir="2700000">
              <a:prstClr val="black">
                <a:alpha val="50000"/>
              </a:prstClr>
            </a:innerShdw>
          </a:effectLst>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MINI-PROJECT  PRESENTATION</a:t>
            </a:r>
          </a:p>
        </p:txBody>
      </p:sp>
      <p:sp>
        <p:nvSpPr>
          <p:cNvPr id="10" name="TextBox 9">
            <a:extLst>
              <a:ext uri="{FF2B5EF4-FFF2-40B4-BE49-F238E27FC236}">
                <a16:creationId xmlns:a16="http://schemas.microsoft.com/office/drawing/2014/main" id="{808E25C5-A206-AC46-B12C-E10B1599D933}"/>
              </a:ext>
            </a:extLst>
          </p:cNvPr>
          <p:cNvSpPr txBox="1"/>
          <p:nvPr/>
        </p:nvSpPr>
        <p:spPr>
          <a:xfrm>
            <a:off x="1035795" y="5139034"/>
            <a:ext cx="4198677" cy="1477328"/>
          </a:xfrm>
          <a:prstGeom prst="rect">
            <a:avLst/>
          </a:prstGeom>
          <a:solidFill>
            <a:srgbClr val="CCECFF">
              <a:alpha val="49804"/>
            </a:srgbClr>
          </a:solidFill>
          <a:ln>
            <a:solidFill>
              <a:srgbClr val="FFC000"/>
            </a:solidFill>
          </a:ln>
          <a:effectLst>
            <a:outerShdw blurRad="76200" dir="18900000" sy="23000" kx="-1200000" algn="bl" rotWithShape="0">
              <a:prstClr val="black">
                <a:alpha val="20000"/>
              </a:prstClr>
            </a:outerShdw>
          </a:effectLst>
        </p:spPr>
        <p:txBody>
          <a:bodyPr wrap="square">
            <a:spAutoFit/>
          </a:bodyPr>
          <a:lstStyle/>
          <a:p>
            <a:pPr algn="ct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Prof. NARAYANA SWAMY J.C</a:t>
            </a:r>
            <a:endParaRPr lang="en-US" dirty="0">
              <a:solidFill>
                <a:srgbClr val="000000"/>
              </a:solidFill>
              <a:latin typeface="Times New Roman" panose="02020603050405020304" pitchFamily="18" charset="0"/>
              <a:cs typeface="Times New Roman" panose="02020603050405020304" pitchFamily="18" charset="0"/>
            </a:endParaRPr>
          </a:p>
          <a:p>
            <a:pPr algn="ct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Associate Professor</a:t>
            </a:r>
            <a:endParaRPr lang="en-US" dirty="0">
              <a:effectLst/>
              <a:latin typeface="Times New Roman" panose="02020603050405020304" pitchFamily="18" charset="0"/>
              <a:cs typeface="Times New Roman" panose="02020603050405020304" pitchFamily="18" charset="0"/>
            </a:endParaRPr>
          </a:p>
          <a:p>
            <a:pPr algn="ctr"/>
            <a:r>
              <a:rPr lang="en-US" sz="1800" b="0" i="0" u="none" strike="noStrike" dirty="0">
                <a:solidFill>
                  <a:srgbClr val="000000"/>
                </a:solidFill>
                <a:effectLst/>
                <a:latin typeface="Times New Roman" panose="02020603050405020304" pitchFamily="18" charset="0"/>
                <a:cs typeface="Times New Roman" panose="02020603050405020304" pitchFamily="18" charset="0"/>
              </a:rPr>
              <a:t>Dept. of Electronics &amp; Communication Engineering</a:t>
            </a:r>
            <a:endParaRPr lang="en-US" dirty="0">
              <a:effectLst/>
              <a:latin typeface="Times New Roman" panose="02020603050405020304" pitchFamily="18" charset="0"/>
              <a:cs typeface="Times New Roman" panose="02020603050405020304" pitchFamily="18" charset="0"/>
            </a:endParaRPr>
          </a:p>
          <a:p>
            <a:pPr algn="ctr" rtl="0"/>
            <a:r>
              <a:rPr lang="en-US" dirty="0">
                <a:solidFill>
                  <a:srgbClr val="000000"/>
                </a:solidFill>
                <a:latin typeface="Times New Roman" panose="02020603050405020304" pitchFamily="18" charset="0"/>
                <a:cs typeface="Times New Roman" panose="02020603050405020304" pitchFamily="18" charset="0"/>
              </a:rPr>
              <a:t>BIT.</a:t>
            </a:r>
            <a:endParaRPr lang="en-US" dirty="0">
              <a:effectLst/>
              <a:latin typeface="Times New Roman" panose="02020603050405020304" pitchFamily="18" charset="0"/>
              <a:cs typeface="Times New Roman" panose="02020603050405020304" pitchFamily="18" charset="0"/>
            </a:endParaRPr>
          </a:p>
        </p:txBody>
      </p:sp>
      <p:sp>
        <p:nvSpPr>
          <p:cNvPr id="11" name="Rectangle 10"/>
          <p:cNvSpPr/>
          <p:nvPr/>
        </p:nvSpPr>
        <p:spPr>
          <a:xfrm>
            <a:off x="1035795" y="4769702"/>
            <a:ext cx="4198677" cy="369332"/>
          </a:xfrm>
          <a:prstGeom prst="rect">
            <a:avLst/>
          </a:prstGeom>
          <a:solidFill>
            <a:schemeClr val="accent6">
              <a:lumMod val="60000"/>
              <a:lumOff val="40000"/>
            </a:schemeClr>
          </a:solidFill>
          <a:ln>
            <a:solidFill>
              <a:schemeClr val="tx2">
                <a:lumMod val="40000"/>
                <a:lumOff val="60000"/>
              </a:schemeClr>
            </a:solidFill>
          </a:ln>
          <a:effectLst>
            <a:innerShdw blurRad="63500" dist="50800" dir="18900000">
              <a:prstClr val="black">
                <a:alpha val="50000"/>
              </a:prstClr>
            </a:innerShdw>
          </a:effectLst>
        </p:spPr>
        <p:txBody>
          <a:bodyPr wrap="square">
            <a:spAutoFit/>
          </a:bodyPr>
          <a:lstStyle/>
          <a:p>
            <a:pPr algn="ctr"/>
            <a:r>
              <a:rPr lang="en-US" b="1" dirty="0">
                <a:solidFill>
                  <a:srgbClr val="000000"/>
                </a:solidFill>
                <a:latin typeface="Times New Roman" panose="02020603050405020304" pitchFamily="18" charset="0"/>
                <a:cs typeface="Times New Roman" panose="02020603050405020304" pitchFamily="18" charset="0"/>
              </a:rPr>
              <a:t>Under  the guidance of:</a:t>
            </a:r>
            <a:endParaRPr lang="en-US"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08E25C5-A206-AC46-B12C-E10B1599D933}"/>
              </a:ext>
            </a:extLst>
          </p:cNvPr>
          <p:cNvSpPr txBox="1"/>
          <p:nvPr/>
        </p:nvSpPr>
        <p:spPr>
          <a:xfrm>
            <a:off x="7082558" y="5150757"/>
            <a:ext cx="4496731" cy="1570943"/>
          </a:xfrm>
          <a:prstGeom prst="rect">
            <a:avLst/>
          </a:prstGeom>
          <a:solidFill>
            <a:srgbClr val="CCECFF">
              <a:alpha val="49804"/>
            </a:srgbClr>
          </a:solidFill>
          <a:ln>
            <a:solidFill>
              <a:srgbClr val="FFC000"/>
            </a:solidFill>
          </a:ln>
          <a:effectLst>
            <a:outerShdw blurRad="76200" dir="18900000" sy="23000" kx="-1200000" algn="bl" rotWithShape="0">
              <a:prstClr val="black">
                <a:alpha val="20000"/>
              </a:prstClr>
            </a:outerShdw>
          </a:effectLst>
        </p:spPr>
        <p:txBody>
          <a:bodyPr wrap="square">
            <a:spAutoFit/>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SANJEEV SREEDHAR (1BI19EC132)</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SRIVATHSA S.V.  (1BI19EC143)</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SRIVATSA P.  (1BI19EC144)</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THAKSHAK S. NAKSHATRI (1BI19EC156</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p:cNvSpPr/>
          <p:nvPr/>
        </p:nvSpPr>
        <p:spPr>
          <a:xfrm>
            <a:off x="7082558" y="4781425"/>
            <a:ext cx="4496731" cy="369332"/>
          </a:xfrm>
          <a:prstGeom prst="rect">
            <a:avLst/>
          </a:prstGeom>
          <a:solidFill>
            <a:schemeClr val="accent6">
              <a:lumMod val="60000"/>
              <a:lumOff val="40000"/>
            </a:schemeClr>
          </a:solidFill>
          <a:ln>
            <a:solidFill>
              <a:schemeClr val="tx2">
                <a:lumMod val="40000"/>
                <a:lumOff val="60000"/>
              </a:schemeClr>
            </a:solidFill>
          </a:ln>
          <a:effectLst>
            <a:innerShdw blurRad="63500" dist="50800" dir="18900000">
              <a:prstClr val="black">
                <a:alpha val="50000"/>
              </a:prstClr>
            </a:innerShdw>
          </a:effectLst>
        </p:spPr>
        <p:txBody>
          <a:bodyPr wrap="square">
            <a:spAutoFit/>
          </a:bodyPr>
          <a:lstStyle/>
          <a:p>
            <a:r>
              <a:rPr lang="en-US" b="1" dirty="0">
                <a:solidFill>
                  <a:srgbClr val="000000"/>
                </a:solidFill>
                <a:latin typeface="Times New Roman" panose="02020603050405020304" pitchFamily="18" charset="0"/>
                <a:cs typeface="Times New Roman" panose="02020603050405020304" pitchFamily="18" charset="0"/>
              </a:rPr>
              <a:t>Presented by</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9347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70020B4-DBA0-517C-754C-09F0B3F86DBA}"/>
              </a:ext>
            </a:extLst>
          </p:cNvPr>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Times New Roman" panose="02020603050405020304" pitchFamily="18" charset="0"/>
                <a:cs typeface="Times New Roman" panose="02020603050405020304" pitchFamily="18" charset="0"/>
              </a:rPr>
              <a:t>Bangalore Institute of Technology</a:t>
            </a:r>
          </a:p>
        </p:txBody>
      </p:sp>
      <p:sp>
        <p:nvSpPr>
          <p:cNvPr id="6" name="Title 1">
            <a:extLst>
              <a:ext uri="{FF2B5EF4-FFF2-40B4-BE49-F238E27FC236}">
                <a16:creationId xmlns:a16="http://schemas.microsoft.com/office/drawing/2014/main" id="{8023A45A-43D8-FD2E-EF21-7DDEFFEEFDF8}"/>
              </a:ext>
            </a:extLst>
          </p:cNvPr>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bg1"/>
                </a:solidFill>
                <a:latin typeface="Times New Roman" panose="02020603050405020304" pitchFamily="18" charset="0"/>
                <a:cs typeface="Times New Roman" panose="02020603050405020304" pitchFamily="18" charset="0"/>
              </a:rPr>
              <a:t> Dept. of ECE, BIT</a:t>
            </a:r>
          </a:p>
        </p:txBody>
      </p:sp>
      <p:pic>
        <p:nvPicPr>
          <p:cNvPr id="7" name="Picture 6">
            <a:extLst>
              <a:ext uri="{FF2B5EF4-FFF2-40B4-BE49-F238E27FC236}">
                <a16:creationId xmlns:a16="http://schemas.microsoft.com/office/drawing/2014/main" id="{7D7B5CE0-F665-3894-26E8-723EDD95F5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8" name="Title 1">
            <a:extLst>
              <a:ext uri="{FF2B5EF4-FFF2-40B4-BE49-F238E27FC236}">
                <a16:creationId xmlns:a16="http://schemas.microsoft.com/office/drawing/2014/main" id="{5A875191-617E-C915-4473-A894BA1AB4C7}"/>
              </a:ext>
            </a:extLst>
          </p:cNvPr>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1800" b="1" dirty="0">
                <a:solidFill>
                  <a:schemeClr val="bg1"/>
                </a:solidFill>
                <a:latin typeface="Times New Roman" panose="02020603050405020304" pitchFamily="18" charset="0"/>
                <a:cs typeface="Times New Roman" panose="02020603050405020304" pitchFamily="18" charset="0"/>
              </a:rPr>
              <a:t>  LITERATURE SURVEY </a:t>
            </a:r>
          </a:p>
        </p:txBody>
      </p:sp>
      <p:graphicFrame>
        <p:nvGraphicFramePr>
          <p:cNvPr id="10" name="Table 3">
            <a:extLst>
              <a:ext uri="{FF2B5EF4-FFF2-40B4-BE49-F238E27FC236}">
                <a16:creationId xmlns:a16="http://schemas.microsoft.com/office/drawing/2014/main" id="{A81572FA-0FC8-4F80-F99F-1EFAE39D4373}"/>
              </a:ext>
            </a:extLst>
          </p:cNvPr>
          <p:cNvGraphicFramePr>
            <a:graphicFrameLocks noGrp="1"/>
          </p:cNvGraphicFramePr>
          <p:nvPr>
            <p:extLst>
              <p:ext uri="{D42A27DB-BD31-4B8C-83A1-F6EECF244321}">
                <p14:modId xmlns:p14="http://schemas.microsoft.com/office/powerpoint/2010/main" val="2666650501"/>
              </p:ext>
            </p:extLst>
          </p:nvPr>
        </p:nvGraphicFramePr>
        <p:xfrm>
          <a:off x="1110344" y="913869"/>
          <a:ext cx="9750162" cy="5025535"/>
        </p:xfrm>
        <a:graphic>
          <a:graphicData uri="http://schemas.openxmlformats.org/drawingml/2006/table">
            <a:tbl>
              <a:tblPr firstRow="1" bandRow="1">
                <a:tableStyleId>{5C22544A-7EE6-4342-B048-85BDC9FD1C3A}</a:tableStyleId>
              </a:tblPr>
              <a:tblGrid>
                <a:gridCol w="5268065">
                  <a:extLst>
                    <a:ext uri="{9D8B030D-6E8A-4147-A177-3AD203B41FA5}">
                      <a16:colId xmlns:a16="http://schemas.microsoft.com/office/drawing/2014/main" val="3382178390"/>
                    </a:ext>
                  </a:extLst>
                </a:gridCol>
                <a:gridCol w="4482097">
                  <a:extLst>
                    <a:ext uri="{9D8B030D-6E8A-4147-A177-3AD203B41FA5}">
                      <a16:colId xmlns:a16="http://schemas.microsoft.com/office/drawing/2014/main" val="702494039"/>
                    </a:ext>
                  </a:extLst>
                </a:gridCol>
              </a:tblGrid>
              <a:tr h="424638">
                <a:tc>
                  <a:txBody>
                    <a:bodyPr/>
                    <a:lstStyle/>
                    <a:p>
                      <a:r>
                        <a:rPr lang="en-US" sz="2400" dirty="0">
                          <a:latin typeface="Times New Roman" panose="02020603050405020304" pitchFamily="18" charset="0"/>
                          <a:cs typeface="Times New Roman" panose="02020603050405020304" pitchFamily="18" charset="0"/>
                        </a:rPr>
                        <a:t>Journal Papers/Articles</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Author/Publisher</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55586643"/>
                  </a:ext>
                </a:extLst>
              </a:tr>
              <a:tr h="764348">
                <a:tc>
                  <a:txBody>
                    <a:bodyPr/>
                    <a:lstStyle/>
                    <a:p>
                      <a:r>
                        <a:rPr lang="en-US" sz="2400" dirty="0">
                          <a:effectLst/>
                          <a:latin typeface="Times New Roman" panose="02020603050405020304" pitchFamily="18" charset="0"/>
                          <a:cs typeface="Times New Roman" panose="02020603050405020304" pitchFamily="18" charset="0"/>
                        </a:rPr>
                        <a:t>“Introduction to Arduino Mega 2560” </a:t>
                      </a:r>
                    </a:p>
                    <a:p>
                      <a:r>
                        <a:rPr lang="en-US" sz="2400" dirty="0">
                          <a:effectLst/>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2018, June 21).</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effectLst/>
                          <a:latin typeface="Times New Roman" panose="02020603050405020304" pitchFamily="18" charset="0"/>
                          <a:cs typeface="Times New Roman" panose="02020603050405020304" pitchFamily="18" charset="0"/>
                        </a:rPr>
                        <a:t>Adnan Aqeel </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60444123"/>
                  </a:ext>
                </a:extLst>
              </a:tr>
              <a:tr h="764348">
                <a:tc>
                  <a:txBody>
                    <a:bodyPr/>
                    <a:lstStyle/>
                    <a:p>
                      <a:r>
                        <a:rPr lang="en-US" sz="2400" dirty="0">
                          <a:latin typeface="Times New Roman" panose="02020603050405020304" pitchFamily="18" charset="0"/>
                          <a:cs typeface="Times New Roman" panose="02020603050405020304" pitchFamily="18" charset="0"/>
                        </a:rPr>
                        <a:t>“Survey of Robotic Arm and Parameters”</a:t>
                      </a:r>
                    </a:p>
                    <a:p>
                      <a:r>
                        <a:rPr lang="en-US" sz="2400" dirty="0">
                          <a:latin typeface="Times New Roman" panose="02020603050405020304" pitchFamily="18" charset="0"/>
                          <a:cs typeface="Times New Roman" panose="02020603050405020304" pitchFamily="18" charset="0"/>
                        </a:rPr>
                        <a:t>Coimbatore, 2016.</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Virendra Patidar and </a:t>
                      </a:r>
                      <a:r>
                        <a:rPr lang="en-US" sz="2400" dirty="0" err="1">
                          <a:latin typeface="Times New Roman" panose="02020603050405020304" pitchFamily="18" charset="0"/>
                          <a:cs typeface="Times New Roman" panose="02020603050405020304" pitchFamily="18" charset="0"/>
                        </a:rPr>
                        <a:t>Ritu</a:t>
                      </a:r>
                      <a:r>
                        <a:rPr lang="en-US" sz="2400" dirty="0">
                          <a:latin typeface="Times New Roman" panose="02020603050405020304" pitchFamily="18" charset="0"/>
                          <a:cs typeface="Times New Roman" panose="02020603050405020304" pitchFamily="18" charset="0"/>
                        </a:rPr>
                        <a:t> Tiwari </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46324579"/>
                  </a:ext>
                </a:extLst>
              </a:tr>
              <a:tr h="1443768">
                <a:tc>
                  <a:txBody>
                    <a:bodyPr/>
                    <a:lstStyle/>
                    <a:p>
                      <a:r>
                        <a:rPr lang="en-US" sz="2400" dirty="0">
                          <a:latin typeface="Times New Roman" panose="02020603050405020304" pitchFamily="18" charset="0"/>
                          <a:cs typeface="Times New Roman" panose="02020603050405020304" pitchFamily="18" charset="0"/>
                        </a:rPr>
                        <a:t>“Arduino Based Android Controlled Robotic Arm”  ,2020, International Research Journal of Engineering and Technology (IRJET).</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IN" sz="2400" dirty="0" err="1">
                          <a:latin typeface="Times New Roman" panose="02020603050405020304" pitchFamily="18" charset="0"/>
                          <a:cs typeface="Times New Roman" panose="02020603050405020304" pitchFamily="18" charset="0"/>
                        </a:rPr>
                        <a:t>Ramkrishna</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Ghogre</a:t>
                      </a:r>
                      <a:r>
                        <a:rPr lang="en-IN" sz="2400" dirty="0">
                          <a:latin typeface="Times New Roman" panose="02020603050405020304" pitchFamily="18" charset="0"/>
                          <a:cs typeface="Times New Roman" panose="02020603050405020304" pitchFamily="18" charset="0"/>
                        </a:rPr>
                        <a:t>, Harshad Mehta, Ankit Khobragade, Ashutosh Tripathi</a:t>
                      </a:r>
                    </a:p>
                  </a:txBody>
                  <a:tcPr/>
                </a:tc>
                <a:extLst>
                  <a:ext uri="{0D108BD9-81ED-4DB2-BD59-A6C34878D82A}">
                    <a16:rowId xmlns:a16="http://schemas.microsoft.com/office/drawing/2014/main" val="45598504"/>
                  </a:ext>
                </a:extLst>
              </a:tr>
              <a:tr h="13679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“Servo Motor Basics with Arduino”  ,Last revision- May 2022.</a:t>
                      </a:r>
                    </a:p>
                    <a:p>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Arduino</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45988902"/>
                  </a:ext>
                </a:extLst>
              </a:tr>
            </a:tbl>
          </a:graphicData>
        </a:graphic>
      </p:graphicFrame>
    </p:spTree>
    <p:extLst>
      <p:ext uri="{BB962C8B-B14F-4D97-AF65-F5344CB8AC3E}">
        <p14:creationId xmlns:p14="http://schemas.microsoft.com/office/powerpoint/2010/main" val="194685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bg1"/>
                </a:solidFill>
                <a:latin typeface="Cambria" panose="02040503050406030204" pitchFamily="18" charset="0"/>
              </a:rPr>
              <a:t>OBJECTIVES </a:t>
            </a:r>
            <a:endParaRPr lang="en-IN" sz="2800" b="1" dirty="0">
              <a:solidFill>
                <a:schemeClr val="bg1"/>
              </a:solidFill>
              <a:latin typeface="Cambria" panose="02040503050406030204" pitchFamily="18" charset="0"/>
            </a:endParaRPr>
          </a:p>
        </p:txBody>
      </p:sp>
      <p:sp>
        <p:nvSpPr>
          <p:cNvPr id="11" name="TextBox 10">
            <a:extLst>
              <a:ext uri="{FF2B5EF4-FFF2-40B4-BE49-F238E27FC236}">
                <a16:creationId xmlns:a16="http://schemas.microsoft.com/office/drawing/2014/main" id="{00791F6D-3465-BD4C-57EC-94DA9D2395F3}"/>
              </a:ext>
            </a:extLst>
          </p:cNvPr>
          <p:cNvSpPr txBox="1"/>
          <p:nvPr/>
        </p:nvSpPr>
        <p:spPr>
          <a:xfrm>
            <a:off x="1306285" y="970385"/>
            <a:ext cx="8154956" cy="4832092"/>
          </a:xfrm>
          <a:prstGeom prst="rect">
            <a:avLst/>
          </a:prstGeom>
          <a:noFill/>
        </p:spPr>
        <p:txBody>
          <a:bodyPr wrap="square">
            <a:spAutoFit/>
          </a:bodyPr>
          <a:lstStyle/>
          <a:p>
            <a:pPr algn="just"/>
            <a:endParaRPr lang="en-US" sz="2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To design a Robotic Arm that can perform operations such as pick and place the elements from source to destination.</a:t>
            </a:r>
          </a:p>
          <a:p>
            <a:pPr marL="285750" indent="-285750" algn="just">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To control the displacement and movement of robotic arm using Bluetooth Controller.</a:t>
            </a:r>
          </a:p>
          <a:p>
            <a:pPr marL="285750" indent="-285750" algn="just">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To implement robotic arm with two degrees of freedom.</a:t>
            </a:r>
          </a:p>
          <a:p>
            <a:endParaRPr lang="en-IN" sz="2800" dirty="0"/>
          </a:p>
        </p:txBody>
      </p:sp>
    </p:spTree>
    <p:extLst>
      <p:ext uri="{BB962C8B-B14F-4D97-AF65-F5344CB8AC3E}">
        <p14:creationId xmlns:p14="http://schemas.microsoft.com/office/powerpoint/2010/main" val="1019021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bg1"/>
                </a:solidFill>
                <a:latin typeface="Cambria" panose="02040503050406030204" pitchFamily="18" charset="0"/>
              </a:rPr>
              <a:t>METHODOLOGY</a:t>
            </a:r>
            <a:endParaRPr lang="en-IN" sz="2800" b="1" dirty="0">
              <a:solidFill>
                <a:schemeClr val="bg1"/>
              </a:solidFill>
              <a:latin typeface="Cambria" panose="02040503050406030204" pitchFamily="18" charset="0"/>
            </a:endParaRPr>
          </a:p>
        </p:txBody>
      </p:sp>
      <p:graphicFrame>
        <p:nvGraphicFramePr>
          <p:cNvPr id="6" name="Table 9">
            <a:extLst>
              <a:ext uri="{FF2B5EF4-FFF2-40B4-BE49-F238E27FC236}">
                <a16:creationId xmlns:a16="http://schemas.microsoft.com/office/drawing/2014/main" id="{A8770794-60AD-1EE3-EC2D-8A2B44C7B42C}"/>
              </a:ext>
            </a:extLst>
          </p:cNvPr>
          <p:cNvGraphicFramePr>
            <a:graphicFrameLocks noGrp="1"/>
          </p:cNvGraphicFramePr>
          <p:nvPr>
            <p:extLst>
              <p:ext uri="{D42A27DB-BD31-4B8C-83A1-F6EECF244321}">
                <p14:modId xmlns:p14="http://schemas.microsoft.com/office/powerpoint/2010/main" val="1334567411"/>
              </p:ext>
            </p:extLst>
          </p:nvPr>
        </p:nvGraphicFramePr>
        <p:xfrm>
          <a:off x="1715865" y="1234440"/>
          <a:ext cx="8384465" cy="4389120"/>
        </p:xfrm>
        <a:graphic>
          <a:graphicData uri="http://schemas.openxmlformats.org/drawingml/2006/table">
            <a:tbl>
              <a:tblPr firstRow="1" bandRow="1">
                <a:tableStyleId>{5940675A-B579-460E-94D1-54222C63F5DA}</a:tableStyleId>
              </a:tblPr>
              <a:tblGrid>
                <a:gridCol w="1026691">
                  <a:extLst>
                    <a:ext uri="{9D8B030D-6E8A-4147-A177-3AD203B41FA5}">
                      <a16:colId xmlns:a16="http://schemas.microsoft.com/office/drawing/2014/main" val="1958865211"/>
                    </a:ext>
                  </a:extLst>
                </a:gridCol>
                <a:gridCol w="5485516">
                  <a:extLst>
                    <a:ext uri="{9D8B030D-6E8A-4147-A177-3AD203B41FA5}">
                      <a16:colId xmlns:a16="http://schemas.microsoft.com/office/drawing/2014/main" val="2292181900"/>
                    </a:ext>
                  </a:extLst>
                </a:gridCol>
                <a:gridCol w="1872258">
                  <a:extLst>
                    <a:ext uri="{9D8B030D-6E8A-4147-A177-3AD203B41FA5}">
                      <a16:colId xmlns:a16="http://schemas.microsoft.com/office/drawing/2014/main" val="2044854991"/>
                    </a:ext>
                  </a:extLst>
                </a:gridCol>
              </a:tblGrid>
              <a:tr h="646622">
                <a:tc>
                  <a:txBody>
                    <a:bodyPr/>
                    <a:lstStyle/>
                    <a:p>
                      <a:pPr algn="ctr"/>
                      <a:r>
                        <a:rPr lang="en-US" sz="2400" dirty="0">
                          <a:latin typeface="Times New Roman" panose="02020603050405020304" pitchFamily="18" charset="0"/>
                          <a:cs typeface="Times New Roman" panose="02020603050405020304" pitchFamily="18" charset="0"/>
                        </a:rPr>
                        <a:t> Sl. No.</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Components Used</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Quantity Used</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71749459"/>
                  </a:ext>
                </a:extLst>
              </a:tr>
              <a:tr h="370840">
                <a:tc>
                  <a:txBody>
                    <a:bodyPr/>
                    <a:lstStyle/>
                    <a:p>
                      <a:pPr algn="ctr"/>
                      <a:r>
                        <a:rPr lang="en-US" sz="2400" dirty="0">
                          <a:latin typeface="Times New Roman" panose="02020603050405020304" pitchFamily="18" charset="0"/>
                          <a:cs typeface="Times New Roman" panose="02020603050405020304" pitchFamily="18" charset="0"/>
                        </a:rPr>
                        <a:t>1</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IN" sz="2400" dirty="0">
                          <a:latin typeface="Times New Roman" panose="02020603050405020304" pitchFamily="18" charset="0"/>
                          <a:cs typeface="Times New Roman" panose="02020603050405020304" pitchFamily="18" charset="0"/>
                        </a:rPr>
                        <a:t>Arduino Mega</a:t>
                      </a:r>
                    </a:p>
                  </a:txBody>
                  <a:tcPr/>
                </a:tc>
                <a:tc>
                  <a:txBody>
                    <a:bodyPr/>
                    <a:lstStyle/>
                    <a:p>
                      <a:pPr algn="ctr"/>
                      <a:r>
                        <a:rPr lang="en-US" sz="2400" dirty="0">
                          <a:latin typeface="Times New Roman" panose="02020603050405020304" pitchFamily="18" charset="0"/>
                          <a:cs typeface="Times New Roman" panose="02020603050405020304" pitchFamily="18" charset="0"/>
                        </a:rPr>
                        <a:t>1</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24055339"/>
                  </a:ext>
                </a:extLst>
              </a:tr>
              <a:tr h="370840">
                <a:tc>
                  <a:txBody>
                    <a:bodyPr/>
                    <a:lstStyle/>
                    <a:p>
                      <a:pPr algn="ctr"/>
                      <a:r>
                        <a:rPr lang="en-US" sz="2400" dirty="0">
                          <a:latin typeface="Times New Roman" panose="02020603050405020304" pitchFamily="18" charset="0"/>
                          <a:cs typeface="Times New Roman" panose="02020603050405020304" pitchFamily="18" charset="0"/>
                        </a:rPr>
                        <a:t>2</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SG90 Servo Motor</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3</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12217389"/>
                  </a:ext>
                </a:extLst>
              </a:tr>
              <a:tr h="370840">
                <a:tc>
                  <a:txBody>
                    <a:bodyPr/>
                    <a:lstStyle/>
                    <a:p>
                      <a:pPr algn="ctr"/>
                      <a:r>
                        <a:rPr lang="en-US" sz="2400" dirty="0">
                          <a:latin typeface="Times New Roman" panose="02020603050405020304" pitchFamily="18" charset="0"/>
                          <a:cs typeface="Times New Roman" panose="02020603050405020304" pitchFamily="18" charset="0"/>
                        </a:rPr>
                        <a:t>3</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IN" sz="2400" dirty="0">
                          <a:latin typeface="Times New Roman" panose="02020603050405020304" pitchFamily="18" charset="0"/>
                          <a:cs typeface="Times New Roman" panose="02020603050405020304" pitchFamily="18" charset="0"/>
                        </a:rPr>
                        <a:t>HC-05 Bluetooth Module</a:t>
                      </a:r>
                    </a:p>
                  </a:txBody>
                  <a:tcPr/>
                </a:tc>
                <a:tc>
                  <a:txBody>
                    <a:bodyPr/>
                    <a:lstStyle/>
                    <a:p>
                      <a:pPr algn="ctr"/>
                      <a:r>
                        <a:rPr lang="en-US" sz="2400" dirty="0">
                          <a:latin typeface="Times New Roman" panose="02020603050405020304" pitchFamily="18" charset="0"/>
                          <a:cs typeface="Times New Roman" panose="02020603050405020304" pitchFamily="18" charset="0"/>
                        </a:rPr>
                        <a:t>1</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94222556"/>
                  </a:ext>
                </a:extLst>
              </a:tr>
              <a:tr h="370840">
                <a:tc>
                  <a:txBody>
                    <a:bodyPr/>
                    <a:lstStyle/>
                    <a:p>
                      <a:pPr algn="ctr"/>
                      <a:r>
                        <a:rPr lang="en-US" sz="2400" dirty="0">
                          <a:latin typeface="Times New Roman" panose="02020603050405020304" pitchFamily="18" charset="0"/>
                          <a:cs typeface="Times New Roman" panose="02020603050405020304" pitchFamily="18" charset="0"/>
                        </a:rPr>
                        <a:t>4</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IN" sz="2400" dirty="0">
                          <a:latin typeface="Times New Roman" panose="02020603050405020304" pitchFamily="18" charset="0"/>
                          <a:cs typeface="Times New Roman" panose="02020603050405020304" pitchFamily="18" charset="0"/>
                        </a:rPr>
                        <a:t>Robotic arm</a:t>
                      </a:r>
                    </a:p>
                  </a:txBody>
                  <a:tcPr/>
                </a:tc>
                <a:tc>
                  <a:txBody>
                    <a:bodyPr/>
                    <a:lstStyle/>
                    <a:p>
                      <a:pPr algn="ctr"/>
                      <a:r>
                        <a:rPr lang="en-US" sz="2400" dirty="0">
                          <a:latin typeface="Times New Roman" panose="02020603050405020304" pitchFamily="18" charset="0"/>
                          <a:cs typeface="Times New Roman" panose="02020603050405020304" pitchFamily="18" charset="0"/>
                        </a:rPr>
                        <a:t>1</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42150519"/>
                  </a:ext>
                </a:extLst>
              </a:tr>
              <a:tr h="370840">
                <a:tc>
                  <a:txBody>
                    <a:bodyPr/>
                    <a:lstStyle/>
                    <a:p>
                      <a:pPr algn="ctr"/>
                      <a:r>
                        <a:rPr lang="en-US" sz="2400" dirty="0">
                          <a:latin typeface="Times New Roman" panose="02020603050405020304" pitchFamily="18" charset="0"/>
                          <a:cs typeface="Times New Roman" panose="02020603050405020304" pitchFamily="18" charset="0"/>
                        </a:rPr>
                        <a:t>5</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IN" sz="2400" dirty="0">
                          <a:latin typeface="Times New Roman" panose="02020603050405020304" pitchFamily="18" charset="0"/>
                          <a:cs typeface="Times New Roman" panose="02020603050405020304" pitchFamily="18" charset="0"/>
                        </a:rPr>
                        <a:t>Connecting wires </a:t>
                      </a:r>
                    </a:p>
                  </a:txBody>
                  <a:tcPr/>
                </a:tc>
                <a:tc>
                  <a:txBody>
                    <a:bodyPr/>
                    <a:lstStyle/>
                    <a:p>
                      <a:pPr algn="ct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45386173"/>
                  </a:ext>
                </a:extLst>
              </a:tr>
              <a:tr h="370840">
                <a:tc>
                  <a:txBody>
                    <a:bodyPr/>
                    <a:lstStyle/>
                    <a:p>
                      <a:pPr algn="ctr"/>
                      <a:r>
                        <a:rPr lang="en-US" sz="2400" dirty="0">
                          <a:latin typeface="Times New Roman" panose="02020603050405020304" pitchFamily="18" charset="0"/>
                          <a:cs typeface="Times New Roman" panose="02020603050405020304" pitchFamily="18" charset="0"/>
                        </a:rPr>
                        <a:t>6</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IN" sz="2400" dirty="0">
                          <a:latin typeface="Times New Roman" panose="02020603050405020304" pitchFamily="18" charset="0"/>
                          <a:cs typeface="Times New Roman" panose="02020603050405020304" pitchFamily="18" charset="0"/>
                        </a:rPr>
                        <a:t>12-volt battery</a:t>
                      </a:r>
                    </a:p>
                  </a:txBody>
                  <a:tcPr/>
                </a:tc>
                <a:tc>
                  <a:txBody>
                    <a:bodyPr/>
                    <a:lstStyle/>
                    <a:p>
                      <a:pPr algn="ctr"/>
                      <a:r>
                        <a:rPr lang="en-US" sz="2400" dirty="0">
                          <a:latin typeface="Times New Roman" panose="02020603050405020304" pitchFamily="18" charset="0"/>
                          <a:cs typeface="Times New Roman" panose="02020603050405020304" pitchFamily="18" charset="0"/>
                        </a:rPr>
                        <a:t>1</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05242267"/>
                  </a:ext>
                </a:extLst>
              </a:tr>
              <a:tr h="370840">
                <a:tc>
                  <a:txBody>
                    <a:bodyPr/>
                    <a:lstStyle/>
                    <a:p>
                      <a:pPr algn="ctr"/>
                      <a:r>
                        <a:rPr lang="en-US" sz="2400" dirty="0">
                          <a:latin typeface="Times New Roman" panose="02020603050405020304" pitchFamily="18" charset="0"/>
                          <a:cs typeface="Times New Roman" panose="02020603050405020304" pitchFamily="18" charset="0"/>
                        </a:rPr>
                        <a:t>7</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Android device with custom application installed </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1</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57535333"/>
                  </a:ext>
                </a:extLst>
              </a:tr>
            </a:tbl>
          </a:graphicData>
        </a:graphic>
      </p:graphicFrame>
    </p:spTree>
    <p:extLst>
      <p:ext uri="{BB962C8B-B14F-4D97-AF65-F5344CB8AC3E}">
        <p14:creationId xmlns:p14="http://schemas.microsoft.com/office/powerpoint/2010/main" val="1019021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CFC5D-A257-E73A-9AC2-B4C9F87FA987}"/>
              </a:ext>
            </a:extLst>
          </p:cNvPr>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3" name="Title 1">
            <a:extLst>
              <a:ext uri="{FF2B5EF4-FFF2-40B4-BE49-F238E27FC236}">
                <a16:creationId xmlns:a16="http://schemas.microsoft.com/office/drawing/2014/main" id="{48DF8B94-172C-CBDA-E601-F8DBBE39188F}"/>
              </a:ext>
            </a:extLst>
          </p:cNvPr>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4" name="Picture 3">
            <a:extLst>
              <a:ext uri="{FF2B5EF4-FFF2-40B4-BE49-F238E27FC236}">
                <a16:creationId xmlns:a16="http://schemas.microsoft.com/office/drawing/2014/main" id="{467BAFF0-289D-907F-F0E2-73092FF425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5" name="Title 1">
            <a:extLst>
              <a:ext uri="{FF2B5EF4-FFF2-40B4-BE49-F238E27FC236}">
                <a16:creationId xmlns:a16="http://schemas.microsoft.com/office/drawing/2014/main" id="{B8238147-5D62-2EA7-B6AA-00AF344D678D}"/>
              </a:ext>
            </a:extLst>
          </p:cNvPr>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bg1"/>
                </a:solidFill>
                <a:latin typeface="Cambria" panose="02040503050406030204" pitchFamily="18" charset="0"/>
              </a:rPr>
              <a:t>METHODOLOGY </a:t>
            </a:r>
            <a:endParaRPr lang="en-IN" sz="2800" b="1" dirty="0">
              <a:solidFill>
                <a:schemeClr val="bg1"/>
              </a:solidFill>
              <a:latin typeface="Cambria" panose="02040503050406030204" pitchFamily="18" charset="0"/>
            </a:endParaRPr>
          </a:p>
        </p:txBody>
      </p:sp>
      <p:pic>
        <p:nvPicPr>
          <p:cNvPr id="10" name="Picture 9">
            <a:extLst>
              <a:ext uri="{FF2B5EF4-FFF2-40B4-BE49-F238E27FC236}">
                <a16:creationId xmlns:a16="http://schemas.microsoft.com/office/drawing/2014/main" id="{15297319-C8E4-5013-42F1-1443F972C1A8}"/>
              </a:ext>
            </a:extLst>
          </p:cNvPr>
          <p:cNvPicPr>
            <a:picLocks noChangeAspect="1"/>
          </p:cNvPicPr>
          <p:nvPr/>
        </p:nvPicPr>
        <p:blipFill>
          <a:blip r:embed="rId3"/>
          <a:stretch>
            <a:fillRect/>
          </a:stretch>
        </p:blipFill>
        <p:spPr>
          <a:xfrm>
            <a:off x="1532664" y="760323"/>
            <a:ext cx="7759638" cy="4615164"/>
          </a:xfrm>
          <a:prstGeom prst="rect">
            <a:avLst/>
          </a:prstGeom>
        </p:spPr>
      </p:pic>
      <p:pic>
        <p:nvPicPr>
          <p:cNvPr id="11" name="Picture 10">
            <a:extLst>
              <a:ext uri="{FF2B5EF4-FFF2-40B4-BE49-F238E27FC236}">
                <a16:creationId xmlns:a16="http://schemas.microsoft.com/office/drawing/2014/main" id="{9D962898-0869-E4EF-659F-0FC2532E07E0}"/>
              </a:ext>
            </a:extLst>
          </p:cNvPr>
          <p:cNvPicPr>
            <a:picLocks noChangeAspect="1"/>
          </p:cNvPicPr>
          <p:nvPr/>
        </p:nvPicPr>
        <p:blipFill>
          <a:blip r:embed="rId4"/>
          <a:stretch>
            <a:fillRect/>
          </a:stretch>
        </p:blipFill>
        <p:spPr>
          <a:xfrm>
            <a:off x="6693014" y="3209252"/>
            <a:ext cx="1991667" cy="2307327"/>
          </a:xfrm>
          <a:prstGeom prst="rect">
            <a:avLst/>
          </a:prstGeom>
        </p:spPr>
      </p:pic>
    </p:spTree>
    <p:extLst>
      <p:ext uri="{BB962C8B-B14F-4D97-AF65-F5344CB8AC3E}">
        <p14:creationId xmlns:p14="http://schemas.microsoft.com/office/powerpoint/2010/main" val="1595532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9737341-CBFF-6856-1FB8-E5544149D575}"/>
              </a:ext>
            </a:extLst>
          </p:cNvPr>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4" name="Title 1">
            <a:extLst>
              <a:ext uri="{FF2B5EF4-FFF2-40B4-BE49-F238E27FC236}">
                <a16:creationId xmlns:a16="http://schemas.microsoft.com/office/drawing/2014/main" id="{AE2DEC83-0D09-4E9C-A79D-BCF27FF25378}"/>
              </a:ext>
            </a:extLst>
          </p:cNvPr>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5" name="Picture 4">
            <a:extLst>
              <a:ext uri="{FF2B5EF4-FFF2-40B4-BE49-F238E27FC236}">
                <a16:creationId xmlns:a16="http://schemas.microsoft.com/office/drawing/2014/main" id="{244BFD39-D150-EBA4-7E96-3D925329BA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6" name="Title 1">
            <a:extLst>
              <a:ext uri="{FF2B5EF4-FFF2-40B4-BE49-F238E27FC236}">
                <a16:creationId xmlns:a16="http://schemas.microsoft.com/office/drawing/2014/main" id="{1B4BCC7B-A9B8-7714-C853-A9613B7BB07C}"/>
              </a:ext>
            </a:extLst>
          </p:cNvPr>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bg1"/>
                </a:solidFill>
                <a:latin typeface="Cambria" panose="02040503050406030204" pitchFamily="18" charset="0"/>
              </a:rPr>
              <a:t>METHODOLOGY </a:t>
            </a:r>
            <a:endParaRPr lang="en-IN" sz="2800" b="1" dirty="0">
              <a:solidFill>
                <a:schemeClr val="bg1"/>
              </a:solidFill>
              <a:latin typeface="Cambria" panose="02040503050406030204" pitchFamily="18" charset="0"/>
            </a:endParaRPr>
          </a:p>
        </p:txBody>
      </p:sp>
      <p:sp>
        <p:nvSpPr>
          <p:cNvPr id="17" name="Rectangle: Rounded Corners 16">
            <a:extLst>
              <a:ext uri="{FF2B5EF4-FFF2-40B4-BE49-F238E27FC236}">
                <a16:creationId xmlns:a16="http://schemas.microsoft.com/office/drawing/2014/main" id="{7EF125A7-80EC-50F5-2FF0-72AFC9FAC4BA}"/>
              </a:ext>
            </a:extLst>
          </p:cNvPr>
          <p:cNvSpPr/>
          <p:nvPr/>
        </p:nvSpPr>
        <p:spPr>
          <a:xfrm>
            <a:off x="419468" y="1080159"/>
            <a:ext cx="5439794" cy="54271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u="sng" dirty="0">
                <a:latin typeface="Times New Roman" panose="02020603050405020304" pitchFamily="18" charset="0"/>
                <a:cs typeface="Times New Roman" panose="02020603050405020304" pitchFamily="18" charset="0"/>
              </a:rPr>
              <a:t>Arduino Mega 2560</a:t>
            </a:r>
            <a:endParaRPr lang="en-IN" sz="2000" b="1" u="sng" dirty="0">
              <a:latin typeface="Times New Roman" panose="02020603050405020304" pitchFamily="18" charset="0"/>
              <a:cs typeface="Times New Roman" panose="02020603050405020304" pitchFamily="18" charset="0"/>
            </a:endParaRPr>
          </a:p>
          <a:p>
            <a:pPr algn="ctr"/>
            <a:endParaRPr lang="en-US" sz="2000" dirty="0">
              <a:solidFill>
                <a:srgbClr val="000000"/>
              </a:solidFill>
              <a:latin typeface="Times New Roman" panose="02020603050405020304" pitchFamily="18" charset="0"/>
              <a:cs typeface="Times New Roman" panose="02020603050405020304" pitchFamily="18" charset="0"/>
            </a:endParaRPr>
          </a:p>
          <a:p>
            <a:pPr algn="just"/>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1" i="0" dirty="0">
                <a:solidFill>
                  <a:srgbClr val="000000"/>
                </a:solidFill>
                <a:effectLst/>
                <a:latin typeface="Times New Roman" panose="02020603050405020304" pitchFamily="18" charset="0"/>
                <a:cs typeface="Times New Roman" panose="02020603050405020304" pitchFamily="18" charset="0"/>
              </a:rPr>
              <a:t>Arduino Mega 2560</a:t>
            </a:r>
            <a:r>
              <a:rPr lang="en-US" sz="2000" b="0" i="0" dirty="0">
                <a:solidFill>
                  <a:srgbClr val="000000"/>
                </a:solidFill>
                <a:effectLst/>
                <a:latin typeface="Times New Roman" panose="02020603050405020304" pitchFamily="18" charset="0"/>
                <a:cs typeface="Times New Roman" panose="02020603050405020304" pitchFamily="18" charset="0"/>
              </a:rPr>
              <a:t> is a microcontroller board based on the </a:t>
            </a:r>
            <a:r>
              <a:rPr lang="en-US" sz="2000" b="0" i="0" u="none" strike="noStrike" dirty="0">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ATmega2560</a:t>
            </a:r>
            <a:r>
              <a:rPr lang="en-US" sz="2000" b="0" i="0" dirty="0">
                <a:solidFill>
                  <a:srgbClr val="000000"/>
                </a:solidFill>
                <a:effectLst/>
                <a:latin typeface="Times New Roman" panose="02020603050405020304" pitchFamily="18" charset="0"/>
                <a:cs typeface="Times New Roman" panose="02020603050405020304" pitchFamily="18" charset="0"/>
              </a:rPr>
              <a:t>. It has 54 digital input/output pins (of which 15 can be used as PWM outputs), 16 analog inputs, 4 UARTs (hardware serial ports), a 16 MHz crystal oscillator, a USB connection, a power jack, an ICSP header, and a reset button. It contains everything needed to support the microcontroller; simply connect it to a computer with a USB cable or power it with a AC-to-DC adapter or battery to get started. The Mega 2560 board is compatible with most shields designed for the Uno and the former boards </a:t>
            </a:r>
            <a:r>
              <a:rPr lang="en-US" sz="2000" b="0" i="0" dirty="0" err="1">
                <a:solidFill>
                  <a:srgbClr val="000000"/>
                </a:solidFill>
                <a:effectLst/>
                <a:latin typeface="Times New Roman" panose="02020603050405020304" pitchFamily="18" charset="0"/>
                <a:cs typeface="Times New Roman" panose="02020603050405020304" pitchFamily="18" charset="0"/>
              </a:rPr>
              <a:t>Duemilanove</a:t>
            </a:r>
            <a:r>
              <a:rPr lang="en-US" sz="2000" b="0" i="0" dirty="0">
                <a:solidFill>
                  <a:srgbClr val="000000"/>
                </a:solidFill>
                <a:effectLst/>
                <a:latin typeface="Times New Roman" panose="02020603050405020304" pitchFamily="18" charset="0"/>
                <a:cs typeface="Times New Roman" panose="02020603050405020304" pitchFamily="18" charset="0"/>
              </a:rPr>
              <a:t> or </a:t>
            </a:r>
            <a:r>
              <a:rPr lang="en-US" sz="2000" b="0" i="0" dirty="0" err="1">
                <a:solidFill>
                  <a:srgbClr val="000000"/>
                </a:solidFill>
                <a:effectLst/>
                <a:latin typeface="Times New Roman" panose="02020603050405020304" pitchFamily="18" charset="0"/>
                <a:cs typeface="Times New Roman" panose="02020603050405020304" pitchFamily="18" charset="0"/>
              </a:rPr>
              <a:t>Diecimila</a:t>
            </a:r>
            <a:r>
              <a:rPr lang="en-US" sz="2000" b="0" i="0" dirty="0">
                <a:solidFill>
                  <a:srgbClr val="000000"/>
                </a:solidFill>
                <a:effectLst/>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algn="ctr"/>
            <a:endParaRPr lang="en-IN" sz="2000" dirty="0">
              <a:latin typeface="Times New Roman" panose="02020603050405020304" pitchFamily="18" charset="0"/>
              <a:cs typeface="Times New Roman" panose="02020603050405020304" pitchFamily="18" charset="0"/>
            </a:endParaRPr>
          </a:p>
        </p:txBody>
      </p:sp>
      <p:pic>
        <p:nvPicPr>
          <p:cNvPr id="18" name="Picture 2" descr="Arduino Mega Tutorial [Pinout]">
            <a:extLst>
              <a:ext uri="{FF2B5EF4-FFF2-40B4-BE49-F238E27FC236}">
                <a16:creationId xmlns:a16="http://schemas.microsoft.com/office/drawing/2014/main" id="{24F30403-3E48-F4C6-1E45-E9809C894D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1402" y="604641"/>
            <a:ext cx="5042004" cy="5648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1458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3FF90-18B1-40AB-A5B4-B33706D145C2}"/>
              </a:ext>
            </a:extLst>
          </p:cNvPr>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3" name="Title 1">
            <a:extLst>
              <a:ext uri="{FF2B5EF4-FFF2-40B4-BE49-F238E27FC236}">
                <a16:creationId xmlns:a16="http://schemas.microsoft.com/office/drawing/2014/main" id="{C46B054C-AB77-695C-7F36-170D1642BE79}"/>
              </a:ext>
            </a:extLst>
          </p:cNvPr>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4" name="Picture 3">
            <a:extLst>
              <a:ext uri="{FF2B5EF4-FFF2-40B4-BE49-F238E27FC236}">
                <a16:creationId xmlns:a16="http://schemas.microsoft.com/office/drawing/2014/main" id="{E0401AB8-16A7-B3EA-C15F-20B5BCDD8B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5" name="Title 1">
            <a:extLst>
              <a:ext uri="{FF2B5EF4-FFF2-40B4-BE49-F238E27FC236}">
                <a16:creationId xmlns:a16="http://schemas.microsoft.com/office/drawing/2014/main" id="{4C414CEC-19B1-B12F-F059-0CF8DA4F0CBF}"/>
              </a:ext>
            </a:extLst>
          </p:cNvPr>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bg1"/>
                </a:solidFill>
                <a:latin typeface="Cambria" panose="02040503050406030204" pitchFamily="18" charset="0"/>
              </a:rPr>
              <a:t>METHODOLOGY </a:t>
            </a:r>
            <a:endParaRPr lang="en-IN" sz="2800" b="1" dirty="0">
              <a:solidFill>
                <a:schemeClr val="bg1"/>
              </a:solidFill>
              <a:latin typeface="Cambria" panose="02040503050406030204" pitchFamily="18" charset="0"/>
            </a:endParaRPr>
          </a:p>
        </p:txBody>
      </p:sp>
      <p:sp>
        <p:nvSpPr>
          <p:cNvPr id="7" name="Rectangle: Rounded Corners 6">
            <a:extLst>
              <a:ext uri="{FF2B5EF4-FFF2-40B4-BE49-F238E27FC236}">
                <a16:creationId xmlns:a16="http://schemas.microsoft.com/office/drawing/2014/main" id="{5ECB90C4-FC12-215C-745B-D96EEF161607}"/>
              </a:ext>
            </a:extLst>
          </p:cNvPr>
          <p:cNvSpPr/>
          <p:nvPr/>
        </p:nvSpPr>
        <p:spPr>
          <a:xfrm>
            <a:off x="425132" y="620031"/>
            <a:ext cx="5101701" cy="528730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i="0" dirty="0">
                <a:solidFill>
                  <a:srgbClr val="333333"/>
                </a:solidFill>
                <a:effectLst/>
                <a:latin typeface="Times New Roman" panose="02020603050405020304" pitchFamily="18" charset="0"/>
                <a:cs typeface="Times New Roman" panose="02020603050405020304" pitchFamily="18" charset="0"/>
              </a:rPr>
              <a:t>Micro Servo SG90</a:t>
            </a:r>
          </a:p>
          <a:p>
            <a:pPr algn="just"/>
            <a:r>
              <a:rPr lang="en-US" b="0" i="0" dirty="0">
                <a:solidFill>
                  <a:srgbClr val="333333"/>
                </a:solidFill>
                <a:effectLst/>
                <a:latin typeface="Times New Roman" panose="02020603050405020304" pitchFamily="18" charset="0"/>
                <a:cs typeface="Times New Roman" panose="02020603050405020304" pitchFamily="18" charset="0"/>
              </a:rPr>
              <a:t>Micro Servo Motor SG90 is a tiny and lightweight server motor with high output power. Servo can rotate approximately 180 degrees (90 in each direction)</a:t>
            </a:r>
          </a:p>
          <a:p>
            <a:endParaRPr lang="en-US" dirty="0">
              <a:solidFill>
                <a:srgbClr val="333333"/>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Weight: 9 g</a:t>
            </a:r>
          </a:p>
          <a:p>
            <a:pPr algn="l">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Dimension: 22.2 x 11.8 x 31 mm approx.</a:t>
            </a:r>
          </a:p>
          <a:p>
            <a:pPr algn="l">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Stall torque: 1.8 </a:t>
            </a:r>
            <a:r>
              <a:rPr lang="en-US" b="0" i="0" dirty="0" err="1">
                <a:solidFill>
                  <a:srgbClr val="333333"/>
                </a:solidFill>
                <a:effectLst/>
                <a:latin typeface="Times New Roman" panose="02020603050405020304" pitchFamily="18" charset="0"/>
                <a:cs typeface="Times New Roman" panose="02020603050405020304" pitchFamily="18" charset="0"/>
              </a:rPr>
              <a:t>kgf·cm</a:t>
            </a:r>
            <a:endParaRPr lang="en-US" b="0" i="0" dirty="0">
              <a:solidFill>
                <a:srgbClr val="333333"/>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Operating speed: 0.1 s/60 degree</a:t>
            </a:r>
          </a:p>
          <a:p>
            <a:pPr algn="l">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Operating voltage: 4.8 V (~5V)</a:t>
            </a:r>
            <a:endParaRPr lang="en-IN" b="0" i="0" dirty="0">
              <a:solidFill>
                <a:srgbClr val="333333"/>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IN" dirty="0">
              <a:solidFill>
                <a:srgbClr val="333333"/>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IN" b="0" i="0" dirty="0">
              <a:solidFill>
                <a:srgbClr val="333333"/>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IN" dirty="0">
              <a:solidFill>
                <a:srgbClr val="333333"/>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IN" b="0" i="0" dirty="0">
              <a:solidFill>
                <a:srgbClr val="333333"/>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IN" dirty="0">
              <a:solidFill>
                <a:srgbClr val="333333"/>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IN" b="0" i="0" dirty="0">
              <a:solidFill>
                <a:srgbClr val="333333"/>
              </a:solidFill>
              <a:effectLst/>
              <a:latin typeface="Times New Roman" panose="02020603050405020304" pitchFamily="18" charset="0"/>
              <a:cs typeface="Times New Roman" panose="02020603050405020304" pitchFamily="18" charset="0"/>
            </a:endParaRPr>
          </a:p>
          <a:p>
            <a:pPr algn="l"/>
            <a:endParaRPr lang="en-US" b="0" i="0" dirty="0">
              <a:solidFill>
                <a:srgbClr val="333333"/>
              </a:solidFill>
              <a:effectLst/>
              <a:latin typeface="Times New Roman" panose="02020603050405020304" pitchFamily="18" charset="0"/>
              <a:cs typeface="Times New Roman" panose="02020603050405020304" pitchFamily="18" charset="0"/>
            </a:endParaRPr>
          </a:p>
        </p:txBody>
      </p:sp>
      <p:pic>
        <p:nvPicPr>
          <p:cNvPr id="8" name="Picture 2" descr="Servo Motor SG-90 Basics, Pinout, Wire Description, Datasheet, and Working">
            <a:extLst>
              <a:ext uri="{FF2B5EF4-FFF2-40B4-BE49-F238E27FC236}">
                <a16:creationId xmlns:a16="http://schemas.microsoft.com/office/drawing/2014/main" id="{816B1A6F-2397-ED6A-C2A6-AD45FDD377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362" y="3963695"/>
            <a:ext cx="2675736" cy="191222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8">
            <a:extLst>
              <a:ext uri="{FF2B5EF4-FFF2-40B4-BE49-F238E27FC236}">
                <a16:creationId xmlns:a16="http://schemas.microsoft.com/office/drawing/2014/main" id="{056FE9C8-6E32-2770-0D4C-09FC94A11021}"/>
              </a:ext>
            </a:extLst>
          </p:cNvPr>
          <p:cNvSpPr/>
          <p:nvPr/>
        </p:nvSpPr>
        <p:spPr>
          <a:xfrm>
            <a:off x="6525172" y="620030"/>
            <a:ext cx="5101700" cy="52873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latin typeface="Times New Roman" panose="02020603050405020304" pitchFamily="18" charset="0"/>
                <a:cs typeface="Times New Roman" panose="02020603050405020304" pitchFamily="18" charset="0"/>
              </a:rPr>
              <a:t>HC-05 Bluetooth Module </a:t>
            </a:r>
            <a:endParaRPr lang="en-US" sz="36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HC-05 Bluetooth module works in 2.4GHz </a:t>
            </a:r>
            <a:r>
              <a:rPr lang="en-US" sz="2000" dirty="0" err="1">
                <a:latin typeface="Times New Roman" panose="02020603050405020304" pitchFamily="18" charset="0"/>
                <a:cs typeface="Times New Roman" panose="02020603050405020304" pitchFamily="18" charset="0"/>
              </a:rPr>
              <a:t>rangewith</a:t>
            </a:r>
            <a:r>
              <a:rPr lang="en-US" sz="2000" dirty="0">
                <a:latin typeface="Times New Roman" panose="02020603050405020304" pitchFamily="18" charset="0"/>
                <a:cs typeface="Times New Roman" panose="02020603050405020304" pitchFamily="18" charset="0"/>
              </a:rPr>
              <a:t> 3Mbps speed which helps in controlling the wireless robotic arm though a Bluetooth compatible android device.</a:t>
            </a: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pic>
        <p:nvPicPr>
          <p:cNvPr id="10" name="Picture 2" descr="HC-05 Bluetooth Module Pinout, Specifications, Default Settings,  Replacements &amp; Datasheet">
            <a:extLst>
              <a:ext uri="{FF2B5EF4-FFF2-40B4-BE49-F238E27FC236}">
                <a16:creationId xmlns:a16="http://schemas.microsoft.com/office/drawing/2014/main" id="{1568720B-263D-3900-4DAF-BFBC0A9E4F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2440" y="2533216"/>
            <a:ext cx="3587163" cy="2860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995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5A1AF3B-5D4B-789F-EC5C-8141ACA43B0A}"/>
              </a:ext>
            </a:extLst>
          </p:cNvPr>
          <p:cNvSpPr/>
          <p:nvPr/>
        </p:nvSpPr>
        <p:spPr>
          <a:xfrm>
            <a:off x="449014" y="731650"/>
            <a:ext cx="5550026" cy="517568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i="0" dirty="0">
                <a:solidFill>
                  <a:schemeClr val="tx1"/>
                </a:solidFill>
                <a:effectLst/>
                <a:latin typeface="Times New Roman" panose="02020603050405020304" pitchFamily="18" charset="0"/>
                <a:cs typeface="Times New Roman" panose="02020603050405020304" pitchFamily="18" charset="0"/>
              </a:rPr>
              <a:t>Arduino IDE</a:t>
            </a:r>
            <a:endParaRPr lang="en-US" sz="2400" b="1" i="0" dirty="0">
              <a:solidFill>
                <a:srgbClr val="610B38"/>
              </a:solidFill>
              <a:effectLst/>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The Arduino IDE is an open-source software, which is used to write and upload code to the Arduino boards. The IDE application is suitable for different operating systems such as </a:t>
            </a:r>
            <a:r>
              <a:rPr lang="en-US" b="1" i="0" dirty="0">
                <a:solidFill>
                  <a:srgbClr val="333333"/>
                </a:solidFill>
                <a:effectLst/>
                <a:latin typeface="Times New Roman" panose="02020603050405020304" pitchFamily="18" charset="0"/>
                <a:cs typeface="Times New Roman" panose="02020603050405020304" pitchFamily="18" charset="0"/>
              </a:rPr>
              <a:t>Windows, Mac OS X, and Linux</a:t>
            </a:r>
            <a:r>
              <a:rPr lang="en-US" b="0" i="0" dirty="0">
                <a:solidFill>
                  <a:srgbClr val="333333"/>
                </a:solidFill>
                <a:effectLst/>
                <a:latin typeface="Times New Roman" panose="02020603050405020304" pitchFamily="18" charset="0"/>
                <a:cs typeface="Times New Roman" panose="02020603050405020304" pitchFamily="18" charset="0"/>
              </a:rPr>
              <a:t>. It supports the programming languages C and C++. Here, IDE stands for </a:t>
            </a:r>
            <a:r>
              <a:rPr lang="en-US" b="1" i="0" dirty="0">
                <a:solidFill>
                  <a:srgbClr val="333333"/>
                </a:solidFill>
                <a:effectLst/>
                <a:latin typeface="Times New Roman" panose="02020603050405020304" pitchFamily="18" charset="0"/>
                <a:cs typeface="Times New Roman" panose="02020603050405020304" pitchFamily="18" charset="0"/>
              </a:rPr>
              <a:t>Integrated Development Environment</a:t>
            </a:r>
            <a:r>
              <a:rPr lang="en-US" b="0" i="0" dirty="0">
                <a:solidFill>
                  <a:srgbClr val="333333"/>
                </a:solidFill>
                <a:effectLst/>
                <a:latin typeface="Times New Roman" panose="02020603050405020304" pitchFamily="18" charset="0"/>
                <a:cs typeface="Times New Roman" panose="02020603050405020304" pitchFamily="18" charset="0"/>
              </a:rPr>
              <a:t>.</a:t>
            </a:r>
          </a:p>
          <a:p>
            <a:pPr algn="just"/>
            <a:endParaRPr lang="en-US" dirty="0">
              <a:solidFill>
                <a:srgbClr val="333333"/>
              </a:solidFill>
              <a:latin typeface="Times New Roman" panose="02020603050405020304" pitchFamily="18" charset="0"/>
              <a:cs typeface="Times New Roman" panose="02020603050405020304" pitchFamily="18" charset="0"/>
            </a:endParaRPr>
          </a:p>
          <a:p>
            <a:pPr algn="just"/>
            <a:endParaRPr lang="en-US" b="0" i="0" dirty="0">
              <a:solidFill>
                <a:srgbClr val="333333"/>
              </a:solidFill>
              <a:effectLst/>
              <a:latin typeface="Times New Roman" panose="02020603050405020304" pitchFamily="18" charset="0"/>
              <a:cs typeface="Times New Roman" panose="02020603050405020304" pitchFamily="18" charset="0"/>
            </a:endParaRPr>
          </a:p>
          <a:p>
            <a:pPr algn="just"/>
            <a:endParaRPr lang="en-US" dirty="0">
              <a:solidFill>
                <a:srgbClr val="333333"/>
              </a:solidFill>
              <a:latin typeface="Times New Roman" panose="02020603050405020304" pitchFamily="18" charset="0"/>
              <a:cs typeface="Times New Roman" panose="02020603050405020304" pitchFamily="18" charset="0"/>
            </a:endParaRPr>
          </a:p>
          <a:p>
            <a:pPr algn="just"/>
            <a:endParaRPr lang="en-US" b="0" i="0" dirty="0">
              <a:solidFill>
                <a:srgbClr val="333333"/>
              </a:solidFill>
              <a:effectLst/>
              <a:latin typeface="Times New Roman" panose="02020603050405020304" pitchFamily="18" charset="0"/>
              <a:cs typeface="Times New Roman" panose="02020603050405020304" pitchFamily="18" charset="0"/>
            </a:endParaRPr>
          </a:p>
          <a:p>
            <a:pPr algn="just"/>
            <a:endParaRPr lang="en-US" dirty="0">
              <a:solidFill>
                <a:srgbClr val="333333"/>
              </a:solidFill>
              <a:latin typeface="Times New Roman" panose="02020603050405020304" pitchFamily="18" charset="0"/>
              <a:cs typeface="Times New Roman" panose="02020603050405020304" pitchFamily="18" charset="0"/>
            </a:endParaRPr>
          </a:p>
          <a:p>
            <a:pPr algn="just"/>
            <a:endParaRPr lang="en-US" b="0" i="0" dirty="0">
              <a:solidFill>
                <a:srgbClr val="333333"/>
              </a:solidFill>
              <a:effectLst/>
              <a:latin typeface="Times New Roman" panose="02020603050405020304" pitchFamily="18" charset="0"/>
              <a:cs typeface="Times New Roman" panose="02020603050405020304" pitchFamily="18" charset="0"/>
            </a:endParaRPr>
          </a:p>
          <a:p>
            <a:pPr algn="just"/>
            <a:endParaRPr lang="en-US" dirty="0">
              <a:solidFill>
                <a:srgbClr val="333333"/>
              </a:solidFill>
              <a:latin typeface="Times New Roman" panose="02020603050405020304" pitchFamily="18" charset="0"/>
              <a:cs typeface="Times New Roman" panose="02020603050405020304" pitchFamily="18" charset="0"/>
            </a:endParaRPr>
          </a:p>
          <a:p>
            <a:pPr algn="just"/>
            <a:endParaRPr lang="en-US" b="0" i="0" dirty="0">
              <a:solidFill>
                <a:srgbClr val="333333"/>
              </a:solidFill>
              <a:effectLst/>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D4760476-A61A-310A-3483-8CD4585BDEE0}"/>
              </a:ext>
            </a:extLst>
          </p:cNvPr>
          <p:cNvSpPr/>
          <p:nvPr/>
        </p:nvSpPr>
        <p:spPr>
          <a:xfrm>
            <a:off x="6192962" y="767579"/>
            <a:ext cx="5629922" cy="517568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p>
        </p:txBody>
      </p:sp>
      <p:pic>
        <p:nvPicPr>
          <p:cNvPr id="4" name="Picture 2" descr="Arduino IDE">
            <a:extLst>
              <a:ext uri="{FF2B5EF4-FFF2-40B4-BE49-F238E27FC236}">
                <a16:creationId xmlns:a16="http://schemas.microsoft.com/office/drawing/2014/main" id="{60C09961-66AA-4AB3-A7DE-39E51F15C5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0638" y="3466549"/>
            <a:ext cx="2845440" cy="23303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BFB6F51-F15F-ECC6-E10A-DF2C77E0F9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93648" y="2539227"/>
            <a:ext cx="2396122" cy="3326228"/>
          </a:xfrm>
          <a:prstGeom prst="rect">
            <a:avLst/>
          </a:prstGeom>
        </p:spPr>
      </p:pic>
      <p:sp>
        <p:nvSpPr>
          <p:cNvPr id="6" name="TextBox 5">
            <a:extLst>
              <a:ext uri="{FF2B5EF4-FFF2-40B4-BE49-F238E27FC236}">
                <a16:creationId xmlns:a16="http://schemas.microsoft.com/office/drawing/2014/main" id="{AE1B65F5-0169-9C2F-A2A1-A62902217374}"/>
              </a:ext>
            </a:extLst>
          </p:cNvPr>
          <p:cNvSpPr txBox="1"/>
          <p:nvPr/>
        </p:nvSpPr>
        <p:spPr>
          <a:xfrm>
            <a:off x="6750405" y="914739"/>
            <a:ext cx="4515035" cy="1015663"/>
          </a:xfrm>
          <a:prstGeom prst="rect">
            <a:avLst/>
          </a:prstGeom>
          <a:noFill/>
        </p:spPr>
        <p:txBody>
          <a:bodyPr wrap="square" rtlCol="0">
            <a:spAutoFit/>
          </a:bodyPr>
          <a:lstStyle/>
          <a:p>
            <a:pPr algn="ctr"/>
            <a:r>
              <a:rPr lang="en-US" sz="2400" b="1" dirty="0" err="1">
                <a:latin typeface="Times New Roman" panose="02020603050405020304" pitchFamily="18" charset="0"/>
                <a:cs typeface="Times New Roman" panose="02020603050405020304" pitchFamily="18" charset="0"/>
              </a:rPr>
              <a:t>BlueSticks</a:t>
            </a:r>
            <a:r>
              <a:rPr lang="en-US" sz="2400" b="1" dirty="0">
                <a:latin typeface="Times New Roman" panose="02020603050405020304" pitchFamily="18" charset="0"/>
                <a:cs typeface="Times New Roman" panose="02020603050405020304" pitchFamily="18" charset="0"/>
              </a:rPr>
              <a:t> Controller</a:t>
            </a:r>
            <a:endParaRPr lang="en-US" sz="24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It is an Android App which used for interface between Smartphone and Arduino Controller.</a:t>
            </a:r>
            <a:endParaRPr lang="en-IN"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AC998A41-F5E8-B0D7-DAE4-DBD29F262D84}"/>
              </a:ext>
            </a:extLst>
          </p:cNvPr>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8" name="Title 1">
            <a:extLst>
              <a:ext uri="{FF2B5EF4-FFF2-40B4-BE49-F238E27FC236}">
                <a16:creationId xmlns:a16="http://schemas.microsoft.com/office/drawing/2014/main" id="{A5284DB6-9067-7A18-B95B-E95A3E479BF8}"/>
              </a:ext>
            </a:extLst>
          </p:cNvPr>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9" name="Picture 8">
            <a:extLst>
              <a:ext uri="{FF2B5EF4-FFF2-40B4-BE49-F238E27FC236}">
                <a16:creationId xmlns:a16="http://schemas.microsoft.com/office/drawing/2014/main" id="{422B80F9-A827-EE02-05DB-1DEF32F7050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10" name="Title 1">
            <a:extLst>
              <a:ext uri="{FF2B5EF4-FFF2-40B4-BE49-F238E27FC236}">
                <a16:creationId xmlns:a16="http://schemas.microsoft.com/office/drawing/2014/main" id="{624867B6-4259-C195-E100-E74421299D10}"/>
              </a:ext>
            </a:extLst>
          </p:cNvPr>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bg1"/>
                </a:solidFill>
                <a:latin typeface="Cambria" panose="02040503050406030204" pitchFamily="18" charset="0"/>
              </a:rPr>
              <a:t>METHODOLOGY (2 PAGES)</a:t>
            </a:r>
            <a:endParaRPr lang="en-IN" sz="28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1781964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bg1"/>
                </a:solidFill>
                <a:latin typeface="Cambria" panose="02040503050406030204" pitchFamily="18" charset="0"/>
              </a:rPr>
              <a:t>IMPLEMENTATION &amp; DESIGN </a:t>
            </a:r>
            <a:endParaRPr lang="en-IN" sz="2800" b="1" dirty="0">
              <a:solidFill>
                <a:schemeClr val="bg1"/>
              </a:solidFill>
              <a:latin typeface="Cambria" panose="02040503050406030204" pitchFamily="18" charset="0"/>
            </a:endParaRPr>
          </a:p>
        </p:txBody>
      </p:sp>
      <p:pic>
        <p:nvPicPr>
          <p:cNvPr id="6" name="Picture 5">
            <a:extLst>
              <a:ext uri="{FF2B5EF4-FFF2-40B4-BE49-F238E27FC236}">
                <a16:creationId xmlns:a16="http://schemas.microsoft.com/office/drawing/2014/main" id="{8E1915B1-9AEB-7E8E-3387-86CA44C1F49F}"/>
              </a:ext>
            </a:extLst>
          </p:cNvPr>
          <p:cNvPicPr>
            <a:picLocks noChangeAspect="1"/>
          </p:cNvPicPr>
          <p:nvPr/>
        </p:nvPicPr>
        <p:blipFill>
          <a:blip r:embed="rId3"/>
          <a:stretch>
            <a:fillRect/>
          </a:stretch>
        </p:blipFill>
        <p:spPr>
          <a:xfrm>
            <a:off x="1532664" y="760323"/>
            <a:ext cx="7759638" cy="4615164"/>
          </a:xfrm>
          <a:prstGeom prst="rect">
            <a:avLst/>
          </a:prstGeom>
        </p:spPr>
      </p:pic>
      <p:pic>
        <p:nvPicPr>
          <p:cNvPr id="11" name="Picture 10">
            <a:extLst>
              <a:ext uri="{FF2B5EF4-FFF2-40B4-BE49-F238E27FC236}">
                <a16:creationId xmlns:a16="http://schemas.microsoft.com/office/drawing/2014/main" id="{400D85D4-568D-ADE0-5A5A-A6F586E28556}"/>
              </a:ext>
            </a:extLst>
          </p:cNvPr>
          <p:cNvPicPr>
            <a:picLocks noChangeAspect="1"/>
          </p:cNvPicPr>
          <p:nvPr/>
        </p:nvPicPr>
        <p:blipFill>
          <a:blip r:embed="rId4"/>
          <a:stretch>
            <a:fillRect/>
          </a:stretch>
        </p:blipFill>
        <p:spPr>
          <a:xfrm>
            <a:off x="8008661" y="3600005"/>
            <a:ext cx="1991667" cy="2307327"/>
          </a:xfrm>
          <a:prstGeom prst="rect">
            <a:avLst/>
          </a:prstGeom>
        </p:spPr>
      </p:pic>
    </p:spTree>
    <p:extLst>
      <p:ext uri="{BB962C8B-B14F-4D97-AF65-F5344CB8AC3E}">
        <p14:creationId xmlns:p14="http://schemas.microsoft.com/office/powerpoint/2010/main" val="1019021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AC5FEEB-A706-88EF-0215-BA63E0116D04}"/>
              </a:ext>
            </a:extLst>
          </p:cNvPr>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6" name="Title 1">
            <a:extLst>
              <a:ext uri="{FF2B5EF4-FFF2-40B4-BE49-F238E27FC236}">
                <a16:creationId xmlns:a16="http://schemas.microsoft.com/office/drawing/2014/main" id="{E91844B3-41B6-878F-EBAC-B7D51D4CB024}"/>
              </a:ext>
            </a:extLst>
          </p:cNvPr>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7" name="Picture 6">
            <a:extLst>
              <a:ext uri="{FF2B5EF4-FFF2-40B4-BE49-F238E27FC236}">
                <a16:creationId xmlns:a16="http://schemas.microsoft.com/office/drawing/2014/main" id="{BCA19BB6-7F81-C3DB-3BD8-7FF7FC4C2E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8" name="Title 1">
            <a:extLst>
              <a:ext uri="{FF2B5EF4-FFF2-40B4-BE49-F238E27FC236}">
                <a16:creationId xmlns:a16="http://schemas.microsoft.com/office/drawing/2014/main" id="{C2D4B6D0-9F9A-9824-2843-A2B49CB06A58}"/>
              </a:ext>
            </a:extLst>
          </p:cNvPr>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bg1"/>
                </a:solidFill>
                <a:latin typeface="Cambria" panose="02040503050406030204" pitchFamily="18" charset="0"/>
              </a:rPr>
              <a:t>IMPLEMENTATION &amp; DESIGN </a:t>
            </a:r>
            <a:endParaRPr lang="en-IN" sz="2800" b="1" dirty="0">
              <a:solidFill>
                <a:schemeClr val="bg1"/>
              </a:solidFill>
              <a:latin typeface="Cambria" panose="02040503050406030204" pitchFamily="18" charset="0"/>
            </a:endParaRPr>
          </a:p>
        </p:txBody>
      </p:sp>
      <p:sp>
        <p:nvSpPr>
          <p:cNvPr id="12" name="TextBox 11">
            <a:extLst>
              <a:ext uri="{FF2B5EF4-FFF2-40B4-BE49-F238E27FC236}">
                <a16:creationId xmlns:a16="http://schemas.microsoft.com/office/drawing/2014/main" id="{E9FE27E6-1853-C648-FD24-D87C98216694}"/>
              </a:ext>
            </a:extLst>
          </p:cNvPr>
          <p:cNvSpPr txBox="1"/>
          <p:nvPr/>
        </p:nvSpPr>
        <p:spPr>
          <a:xfrm>
            <a:off x="802432" y="1063691"/>
            <a:ext cx="9750490" cy="3539430"/>
          </a:xfrm>
          <a:prstGeom prst="rect">
            <a:avLst/>
          </a:prstGeom>
          <a:noFill/>
        </p:spPr>
        <p:txBody>
          <a:bodyPr wrap="square">
            <a:spAutoFit/>
          </a:bodyPr>
          <a:lstStyle/>
          <a:p>
            <a:endParaRPr lang="en-US" sz="2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code is typed on Arduino IDE. Required Board, Ports  and Libraries are set/imported.</a:t>
            </a: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code is checked for any syntax errors/runtime errors.</a:t>
            </a: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Once the debugging is done, connect the circuit diagram as per pinout parameters in the code.</a:t>
            </a: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Connect to Smartphone via the aforementioned app.</a:t>
            </a: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Control the arm servos using the interface on smartphone.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9990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bg1"/>
                </a:solidFill>
                <a:latin typeface="Cambria" panose="02040503050406030204" pitchFamily="18" charset="0"/>
              </a:rPr>
              <a:t>RESULTS &amp; OBSERVATIONS </a:t>
            </a:r>
            <a:endParaRPr lang="en-IN" sz="2800" b="1" dirty="0">
              <a:solidFill>
                <a:schemeClr val="bg1"/>
              </a:solidFill>
              <a:latin typeface="Cambria" panose="02040503050406030204" pitchFamily="18" charset="0"/>
            </a:endParaRPr>
          </a:p>
        </p:txBody>
      </p:sp>
      <p:pic>
        <p:nvPicPr>
          <p:cNvPr id="11" name="Picture 10">
            <a:extLst>
              <a:ext uri="{FF2B5EF4-FFF2-40B4-BE49-F238E27FC236}">
                <a16:creationId xmlns:a16="http://schemas.microsoft.com/office/drawing/2014/main" id="{993ACEA6-9677-32F7-53DE-E9068D7D34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499" y="935187"/>
            <a:ext cx="5673500" cy="5237826"/>
          </a:xfrm>
          <a:prstGeom prst="rect">
            <a:avLst/>
          </a:prstGeom>
        </p:spPr>
      </p:pic>
      <p:sp>
        <p:nvSpPr>
          <p:cNvPr id="12" name="Arrow: Curved Left 11">
            <a:extLst>
              <a:ext uri="{FF2B5EF4-FFF2-40B4-BE49-F238E27FC236}">
                <a16:creationId xmlns:a16="http://schemas.microsoft.com/office/drawing/2014/main" id="{FDB429ED-A19A-82F7-E102-B423F565E1FD}"/>
              </a:ext>
            </a:extLst>
          </p:cNvPr>
          <p:cNvSpPr/>
          <p:nvPr/>
        </p:nvSpPr>
        <p:spPr>
          <a:xfrm>
            <a:off x="4154207" y="4752183"/>
            <a:ext cx="547455" cy="76660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TextBox 12">
            <a:extLst>
              <a:ext uri="{FF2B5EF4-FFF2-40B4-BE49-F238E27FC236}">
                <a16:creationId xmlns:a16="http://schemas.microsoft.com/office/drawing/2014/main" id="{E1E241EF-C237-1879-1ACE-AF3448E492E4}"/>
              </a:ext>
            </a:extLst>
          </p:cNvPr>
          <p:cNvSpPr txBox="1"/>
          <p:nvPr/>
        </p:nvSpPr>
        <p:spPr>
          <a:xfrm>
            <a:off x="2948428" y="5476570"/>
            <a:ext cx="1205779" cy="369332"/>
          </a:xfrm>
          <a:prstGeom prst="rect">
            <a:avLst/>
          </a:prstGeom>
          <a:noFill/>
        </p:spPr>
        <p:txBody>
          <a:bodyPr wrap="none" rtlCol="0">
            <a:spAutoFit/>
          </a:bodyPr>
          <a:lstStyle/>
          <a:p>
            <a:r>
              <a:rPr lang="en-US" dirty="0"/>
              <a:t>Base Servo</a:t>
            </a:r>
            <a:endParaRPr lang="en-IN" dirty="0"/>
          </a:p>
        </p:txBody>
      </p:sp>
      <p:pic>
        <p:nvPicPr>
          <p:cNvPr id="14" name="Picture 13">
            <a:extLst>
              <a:ext uri="{FF2B5EF4-FFF2-40B4-BE49-F238E27FC236}">
                <a16:creationId xmlns:a16="http://schemas.microsoft.com/office/drawing/2014/main" id="{F55EF947-4771-E0E5-D1C1-2456204247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5094" y="900708"/>
            <a:ext cx="5657109" cy="5237825"/>
          </a:xfrm>
          <a:prstGeom prst="rect">
            <a:avLst/>
          </a:prstGeom>
        </p:spPr>
      </p:pic>
      <p:sp>
        <p:nvSpPr>
          <p:cNvPr id="15" name="Arrow: Curved Left 14">
            <a:extLst>
              <a:ext uri="{FF2B5EF4-FFF2-40B4-BE49-F238E27FC236}">
                <a16:creationId xmlns:a16="http://schemas.microsoft.com/office/drawing/2014/main" id="{7BC3DAFE-FC69-5154-58EE-94AE85DB9F9B}"/>
              </a:ext>
            </a:extLst>
          </p:cNvPr>
          <p:cNvSpPr/>
          <p:nvPr/>
        </p:nvSpPr>
        <p:spPr>
          <a:xfrm rot="21389786" flipH="1">
            <a:off x="8841853" y="2817254"/>
            <a:ext cx="453210" cy="73684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 name="Arrow: Left 1">
            <a:extLst>
              <a:ext uri="{FF2B5EF4-FFF2-40B4-BE49-F238E27FC236}">
                <a16:creationId xmlns:a16="http://schemas.microsoft.com/office/drawing/2014/main" id="{3FE85C6C-D1E9-5924-1DFA-73C5CF893765}"/>
              </a:ext>
            </a:extLst>
          </p:cNvPr>
          <p:cNvSpPr/>
          <p:nvPr/>
        </p:nvSpPr>
        <p:spPr>
          <a:xfrm>
            <a:off x="1110343" y="5635690"/>
            <a:ext cx="335902" cy="21021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Arrow: Right 2">
            <a:extLst>
              <a:ext uri="{FF2B5EF4-FFF2-40B4-BE49-F238E27FC236}">
                <a16:creationId xmlns:a16="http://schemas.microsoft.com/office/drawing/2014/main" id="{EFA14797-56BE-9FE2-03B6-11023E06ECC5}"/>
              </a:ext>
            </a:extLst>
          </p:cNvPr>
          <p:cNvSpPr/>
          <p:nvPr/>
        </p:nvSpPr>
        <p:spPr>
          <a:xfrm>
            <a:off x="1675340" y="5611582"/>
            <a:ext cx="335902" cy="234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Arrow: Up 3">
            <a:extLst>
              <a:ext uri="{FF2B5EF4-FFF2-40B4-BE49-F238E27FC236}">
                <a16:creationId xmlns:a16="http://schemas.microsoft.com/office/drawing/2014/main" id="{EA263A9D-E31F-975C-221B-D8A0DBDA79A2}"/>
              </a:ext>
            </a:extLst>
          </p:cNvPr>
          <p:cNvSpPr/>
          <p:nvPr/>
        </p:nvSpPr>
        <p:spPr>
          <a:xfrm>
            <a:off x="6615404" y="5001208"/>
            <a:ext cx="257145" cy="3265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row: Down 4">
            <a:extLst>
              <a:ext uri="{FF2B5EF4-FFF2-40B4-BE49-F238E27FC236}">
                <a16:creationId xmlns:a16="http://schemas.microsoft.com/office/drawing/2014/main" id="{9F57ADCC-E89A-CECB-221B-D64F974069E7}"/>
              </a:ext>
            </a:extLst>
          </p:cNvPr>
          <p:cNvSpPr/>
          <p:nvPr/>
        </p:nvSpPr>
        <p:spPr>
          <a:xfrm>
            <a:off x="6607609" y="5555887"/>
            <a:ext cx="352467" cy="3457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19021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787791"/>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000" b="1" dirty="0">
                <a:latin typeface="Cambria" panose="02040503050406030204" pitchFamily="18" charset="0"/>
              </a:rPr>
              <a:t>  </a:t>
            </a:r>
            <a:r>
              <a:rPr lang="en-IN" sz="2800" b="1" dirty="0">
                <a:solidFill>
                  <a:schemeClr val="bg1"/>
                </a:solidFill>
                <a:latin typeface="Cambria" panose="02040503050406030204" pitchFamily="18" charset="0"/>
              </a:rPr>
              <a:t>INSTITUTE VISION AND MISSION</a:t>
            </a:r>
            <a:endParaRPr lang="en-IN" sz="2000" b="1" dirty="0">
              <a:solidFill>
                <a:schemeClr val="bg1"/>
              </a:solidFill>
              <a:latin typeface="Cambria" panose="02040503050406030204" pitchFamily="18" charset="0"/>
            </a:endParaRPr>
          </a:p>
        </p:txBody>
      </p:sp>
      <p:sp>
        <p:nvSpPr>
          <p:cNvPr id="11" name="Rectangle 10"/>
          <p:cNvSpPr/>
          <p:nvPr/>
        </p:nvSpPr>
        <p:spPr>
          <a:xfrm>
            <a:off x="1295903" y="1293583"/>
            <a:ext cx="9865682" cy="1616214"/>
          </a:xfrm>
          <a:prstGeom prst="rect">
            <a:avLst/>
          </a:prstGeom>
          <a:solidFill>
            <a:schemeClr val="accent5">
              <a:lumMod val="20000"/>
              <a:lumOff val="80000"/>
            </a:schemeClr>
          </a:solidFill>
          <a:ln w="3175">
            <a:solidFill>
              <a:schemeClr val="tx2">
                <a:lumMod val="60000"/>
                <a:lumOff val="4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fontAlgn="b"/>
            <a:r>
              <a:rPr lang="en-US" b="1" u="sng" dirty="0">
                <a:solidFill>
                  <a:srgbClr val="0070C0"/>
                </a:solidFill>
                <a:latin typeface="Times New Roman" pitchFamily="18" charset="0"/>
                <a:cs typeface="Times New Roman" pitchFamily="18" charset="0"/>
              </a:rPr>
              <a:t>Vision </a:t>
            </a:r>
          </a:p>
          <a:p>
            <a:pPr algn="just" fontAlgn="b"/>
            <a:endParaRPr lang="en-US" b="1" u="sng" dirty="0">
              <a:solidFill>
                <a:srgbClr val="0070C0"/>
              </a:solidFill>
              <a:latin typeface="Times New Roman" pitchFamily="18" charset="0"/>
              <a:cs typeface="Times New Roman" pitchFamily="18" charset="0"/>
            </a:endParaRPr>
          </a:p>
          <a:p>
            <a:pPr algn="just" fontAlgn="b"/>
            <a:r>
              <a:rPr lang="en-US" b="0" i="1" dirty="0">
                <a:solidFill>
                  <a:srgbClr val="666666"/>
                </a:solidFill>
                <a:effectLst/>
                <a:latin typeface="Helvetica Neue"/>
              </a:rPr>
              <a:t>To establish and develop the Institute as the </a:t>
            </a:r>
            <a:r>
              <a:rPr lang="en-US" b="0" i="1" dirty="0" err="1">
                <a:solidFill>
                  <a:srgbClr val="666666"/>
                </a:solidFill>
                <a:effectLst/>
                <a:latin typeface="Helvetica Neue"/>
              </a:rPr>
              <a:t>centre</a:t>
            </a:r>
            <a:r>
              <a:rPr lang="en-US" b="0" i="1" dirty="0">
                <a:solidFill>
                  <a:srgbClr val="666666"/>
                </a:solidFill>
                <a:effectLst/>
                <a:latin typeface="Helvetica Neue"/>
              </a:rPr>
              <a:t> of higher learning, ever abreast with expanding horizon of knowledge in the ﬁeld of Engineering and Technology with entrepreneurial thinking, leadership excellence for life-long success and solve societal problems.</a:t>
            </a:r>
            <a:endParaRPr lang="en-US" b="1" u="sng" dirty="0">
              <a:solidFill>
                <a:srgbClr val="0070C0"/>
              </a:solidFill>
              <a:latin typeface="Times New Roman" pitchFamily="18" charset="0"/>
              <a:cs typeface="Times New Roman" pitchFamily="18" charset="0"/>
            </a:endParaRPr>
          </a:p>
        </p:txBody>
      </p:sp>
      <p:sp>
        <p:nvSpPr>
          <p:cNvPr id="12" name="Rectangle 11"/>
          <p:cNvSpPr/>
          <p:nvPr/>
        </p:nvSpPr>
        <p:spPr>
          <a:xfrm>
            <a:off x="1260753" y="3326809"/>
            <a:ext cx="9900832" cy="2831396"/>
          </a:xfrm>
          <a:prstGeom prst="rect">
            <a:avLst/>
          </a:prstGeom>
          <a:solidFill>
            <a:schemeClr val="accent5">
              <a:lumMod val="20000"/>
              <a:lumOff val="80000"/>
            </a:schemeClr>
          </a:solidFill>
          <a:ln w="3175">
            <a:solidFill>
              <a:schemeClr val="tx2">
                <a:lumMod val="60000"/>
                <a:lumOff val="4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fontAlgn="b"/>
            <a:r>
              <a:rPr lang="en-US" b="1" u="sng" dirty="0">
                <a:solidFill>
                  <a:srgbClr val="0070C0"/>
                </a:solidFill>
                <a:latin typeface="Times New Roman" pitchFamily="18" charset="0"/>
                <a:cs typeface="Times New Roman" pitchFamily="18" charset="0"/>
              </a:rPr>
              <a:t>Mission</a:t>
            </a:r>
          </a:p>
          <a:p>
            <a:pPr algn="just" fontAlgn="b"/>
            <a:endParaRPr lang="en-US" b="1" u="sng" dirty="0">
              <a:solidFill>
                <a:srgbClr val="0070C0"/>
              </a:solidFill>
              <a:latin typeface="Times New Roman" pitchFamily="18" charset="0"/>
              <a:cs typeface="Times New Roman" pitchFamily="18" charset="0"/>
            </a:endParaRPr>
          </a:p>
          <a:p>
            <a:pPr marL="342900" indent="-342900" algn="just">
              <a:buFont typeface="+mj-lt"/>
              <a:buAutoNum type="arabicPeriod"/>
            </a:pPr>
            <a:r>
              <a:rPr lang="en-US" b="0" i="1" dirty="0">
                <a:solidFill>
                  <a:srgbClr val="666666"/>
                </a:solidFill>
                <a:effectLst/>
                <a:latin typeface="Helvetica Neue"/>
              </a:rPr>
              <a:t>Provide high quality education in the Engineering disciplines from the undergraduate through doctoral levels with creative academic and professional programs.</a:t>
            </a:r>
            <a:endParaRPr lang="en-US" b="0" i="0" dirty="0">
              <a:solidFill>
                <a:srgbClr val="666666"/>
              </a:solidFill>
              <a:effectLst/>
              <a:latin typeface="Helvetica Neue"/>
            </a:endParaRPr>
          </a:p>
          <a:p>
            <a:pPr marL="342900" indent="-342900" algn="just">
              <a:buFont typeface="+mj-lt"/>
              <a:buAutoNum type="arabicPeriod"/>
            </a:pPr>
            <a:r>
              <a:rPr lang="en-US" b="0" i="1" dirty="0">
                <a:solidFill>
                  <a:srgbClr val="666666"/>
                </a:solidFill>
                <a:effectLst/>
                <a:latin typeface="Helvetica Neue"/>
              </a:rPr>
              <a:t>Develop the Institute as a leader in Science, Engineering, Technology, Management and Research and apply knowledge for the beneﬁt of society.</a:t>
            </a:r>
            <a:endParaRPr lang="en-US" b="0" i="0" dirty="0">
              <a:solidFill>
                <a:srgbClr val="666666"/>
              </a:solidFill>
              <a:effectLst/>
              <a:latin typeface="Helvetica Neue"/>
            </a:endParaRPr>
          </a:p>
          <a:p>
            <a:pPr marL="342900" indent="-342900" algn="just">
              <a:buFont typeface="+mj-lt"/>
              <a:buAutoNum type="arabicPeriod"/>
            </a:pPr>
            <a:r>
              <a:rPr lang="en-US" b="0" i="1" dirty="0">
                <a:solidFill>
                  <a:srgbClr val="666666"/>
                </a:solidFill>
                <a:effectLst/>
                <a:latin typeface="Helvetica Neue"/>
              </a:rPr>
              <a:t>Establish mutual beneﬁcial partnerships with Industry, Alumni, Local, State and Central Governments by Public Service Assistance and Collaborative Research.</a:t>
            </a:r>
            <a:endParaRPr lang="en-US" b="0" i="0" dirty="0">
              <a:solidFill>
                <a:srgbClr val="666666"/>
              </a:solidFill>
              <a:effectLst/>
              <a:latin typeface="Helvetica Neue"/>
            </a:endParaRPr>
          </a:p>
          <a:p>
            <a:pPr marL="342900" indent="-342900" algn="just">
              <a:buFont typeface="+mj-lt"/>
              <a:buAutoNum type="arabicPeriod"/>
            </a:pPr>
            <a:r>
              <a:rPr lang="en-US" b="0" i="0" dirty="0">
                <a:solidFill>
                  <a:srgbClr val="666666"/>
                </a:solidFill>
                <a:effectLst/>
                <a:latin typeface="Helvetica Neue"/>
              </a:rPr>
              <a:t>Inculcate personality development through sports, cultural and extracurricular activities and engage in the social, economic and professional challenges.</a:t>
            </a:r>
          </a:p>
        </p:txBody>
      </p:sp>
    </p:spTree>
    <p:extLst>
      <p:ext uri="{BB962C8B-B14F-4D97-AF65-F5344CB8AC3E}">
        <p14:creationId xmlns:p14="http://schemas.microsoft.com/office/powerpoint/2010/main" val="1019021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63634-25F0-194E-C79F-D60AB9D3BCC1}"/>
              </a:ext>
            </a:extLst>
          </p:cNvPr>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3" name="Title 1">
            <a:extLst>
              <a:ext uri="{FF2B5EF4-FFF2-40B4-BE49-F238E27FC236}">
                <a16:creationId xmlns:a16="http://schemas.microsoft.com/office/drawing/2014/main" id="{4B71EDF7-169F-9770-FA0D-DC32B4FB24C3}"/>
              </a:ext>
            </a:extLst>
          </p:cNvPr>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4" name="Picture 3">
            <a:extLst>
              <a:ext uri="{FF2B5EF4-FFF2-40B4-BE49-F238E27FC236}">
                <a16:creationId xmlns:a16="http://schemas.microsoft.com/office/drawing/2014/main" id="{50506D43-146D-BF84-6FA3-DD2AE0F8B3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5" name="Title 1">
            <a:extLst>
              <a:ext uri="{FF2B5EF4-FFF2-40B4-BE49-F238E27FC236}">
                <a16:creationId xmlns:a16="http://schemas.microsoft.com/office/drawing/2014/main" id="{611AD443-748B-0863-27C9-FD58B1AE4050}"/>
              </a:ext>
            </a:extLst>
          </p:cNvPr>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bg1"/>
                </a:solidFill>
                <a:latin typeface="Cambria" panose="02040503050406030204" pitchFamily="18" charset="0"/>
              </a:rPr>
              <a:t>RESULTS &amp; OBSERVATIONS </a:t>
            </a:r>
            <a:endParaRPr lang="en-IN" sz="2800" b="1" dirty="0">
              <a:solidFill>
                <a:schemeClr val="bg1"/>
              </a:solidFill>
              <a:latin typeface="Cambria" panose="02040503050406030204" pitchFamily="18" charset="0"/>
            </a:endParaRPr>
          </a:p>
        </p:txBody>
      </p:sp>
      <p:pic>
        <p:nvPicPr>
          <p:cNvPr id="11" name="Picture 10">
            <a:extLst>
              <a:ext uri="{FF2B5EF4-FFF2-40B4-BE49-F238E27FC236}">
                <a16:creationId xmlns:a16="http://schemas.microsoft.com/office/drawing/2014/main" id="{286DDCA5-6773-02CE-C059-670F60A669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6450" y="805648"/>
            <a:ext cx="5848270" cy="5260020"/>
          </a:xfrm>
          <a:prstGeom prst="rect">
            <a:avLst/>
          </a:prstGeom>
        </p:spPr>
      </p:pic>
      <p:sp>
        <p:nvSpPr>
          <p:cNvPr id="12" name="Arrow: Curved Up 11">
            <a:extLst>
              <a:ext uri="{FF2B5EF4-FFF2-40B4-BE49-F238E27FC236}">
                <a16:creationId xmlns:a16="http://schemas.microsoft.com/office/drawing/2014/main" id="{D28F071C-1A04-E7B9-21D2-5292BAB66582}"/>
              </a:ext>
            </a:extLst>
          </p:cNvPr>
          <p:cNvSpPr/>
          <p:nvPr/>
        </p:nvSpPr>
        <p:spPr>
          <a:xfrm rot="2235533">
            <a:off x="5625482" y="3109404"/>
            <a:ext cx="941033" cy="32625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537198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bg1"/>
                </a:solidFill>
                <a:latin typeface="Cambria" panose="02040503050406030204" pitchFamily="18" charset="0"/>
              </a:rPr>
              <a:t>CONCLUSION </a:t>
            </a:r>
            <a:endParaRPr lang="en-IN" sz="2800" b="1" dirty="0">
              <a:solidFill>
                <a:schemeClr val="bg1"/>
              </a:solidFill>
              <a:latin typeface="Cambria" panose="02040503050406030204" pitchFamily="18" charset="0"/>
            </a:endParaRPr>
          </a:p>
        </p:txBody>
      </p:sp>
      <p:sp>
        <p:nvSpPr>
          <p:cNvPr id="11" name="TextBox 10">
            <a:extLst>
              <a:ext uri="{FF2B5EF4-FFF2-40B4-BE49-F238E27FC236}">
                <a16:creationId xmlns:a16="http://schemas.microsoft.com/office/drawing/2014/main" id="{E76AEDCD-A23B-9D45-22B0-35FB61A0C171}"/>
              </a:ext>
            </a:extLst>
          </p:cNvPr>
          <p:cNvSpPr txBox="1"/>
          <p:nvPr/>
        </p:nvSpPr>
        <p:spPr>
          <a:xfrm>
            <a:off x="886407" y="1055733"/>
            <a:ext cx="9918441" cy="2677656"/>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The hardware project has performed the basic operations of robotic arm as expected. The main problem to overcome in this project was to interface the Arduino Mega board with the android device via Bluetooth module. Android based robotic arm provides remote access to hard-to-reach places and with android based interface it comes under the category of user-friendly projects</a:t>
            </a:r>
            <a:endParaRPr lang="en-IN" sz="2800" dirty="0"/>
          </a:p>
        </p:txBody>
      </p:sp>
    </p:spTree>
    <p:extLst>
      <p:ext uri="{BB962C8B-B14F-4D97-AF65-F5344CB8AC3E}">
        <p14:creationId xmlns:p14="http://schemas.microsoft.com/office/powerpoint/2010/main" val="1019021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14068"/>
            <a:ext cx="12191999" cy="548640"/>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bg1"/>
                </a:solidFill>
                <a:latin typeface="Cambria" panose="02040503050406030204" pitchFamily="18" charset="0"/>
              </a:rPr>
              <a:t>FUTURE WORK   </a:t>
            </a:r>
            <a:endParaRPr lang="en-IN" sz="2800" b="1" dirty="0">
              <a:solidFill>
                <a:schemeClr val="bg1"/>
              </a:solidFill>
              <a:latin typeface="Cambria" panose="02040503050406030204" pitchFamily="18" charset="0"/>
            </a:endParaRPr>
          </a:p>
        </p:txBody>
      </p:sp>
      <p:sp>
        <p:nvSpPr>
          <p:cNvPr id="2" name="TextBox 1">
            <a:extLst>
              <a:ext uri="{FF2B5EF4-FFF2-40B4-BE49-F238E27FC236}">
                <a16:creationId xmlns:a16="http://schemas.microsoft.com/office/drawing/2014/main" id="{49331B1E-0C5C-2343-FE2C-B109780342EC}"/>
              </a:ext>
            </a:extLst>
          </p:cNvPr>
          <p:cNvSpPr txBox="1"/>
          <p:nvPr/>
        </p:nvSpPr>
        <p:spPr>
          <a:xfrm>
            <a:off x="1352939" y="1119673"/>
            <a:ext cx="9797143" cy="3539430"/>
          </a:xfrm>
          <a:prstGeom prst="rect">
            <a:avLst/>
          </a:prstGeom>
          <a:noFill/>
        </p:spPr>
        <p:txBody>
          <a:bodyPr wrap="square" rtlCol="0">
            <a:spAutoFit/>
          </a:bodyPr>
          <a:lstStyle/>
          <a:p>
            <a:pPr marL="457200" indent="-457200" algn="just">
              <a:buFont typeface="+mj-lt"/>
              <a:buAutoNum type="arabicPeriod"/>
            </a:pPr>
            <a:r>
              <a:rPr lang="en-US" sz="2800" dirty="0">
                <a:latin typeface="Times New Roman" panose="02020603050405020304" pitchFamily="18" charset="0"/>
                <a:cs typeface="Times New Roman" panose="02020603050405020304" pitchFamily="18" charset="0"/>
              </a:rPr>
              <a:t>This project can be taken another notch upwards by replacing Bluetooth module with GSM module to increase the range .</a:t>
            </a:r>
          </a:p>
          <a:p>
            <a:pPr marL="457200" indent="-457200" algn="just">
              <a:buFont typeface="+mj-lt"/>
              <a:buAutoNum type="arabicPeriod"/>
            </a:pPr>
            <a:r>
              <a:rPr lang="en-US" sz="2800" dirty="0">
                <a:latin typeface="Times New Roman" panose="02020603050405020304" pitchFamily="18" charset="0"/>
                <a:cs typeface="Times New Roman" panose="02020603050405020304" pitchFamily="18" charset="0"/>
              </a:rPr>
              <a:t>A camera can be implemented along with Digital Image Processing Techniques to increase the applicability of the system.</a:t>
            </a:r>
          </a:p>
          <a:p>
            <a:pPr marL="457200" indent="-457200" algn="just">
              <a:buFont typeface="+mj-lt"/>
              <a:buAutoNum type="arabicPeriod"/>
            </a:pPr>
            <a:r>
              <a:rPr lang="en-US" sz="2800" dirty="0">
                <a:latin typeface="Times New Roman" panose="02020603050405020304" pitchFamily="18" charset="0"/>
                <a:cs typeface="Times New Roman" panose="02020603050405020304" pitchFamily="18" charset="0"/>
              </a:rPr>
              <a:t>A pedestal with wheels/axle can be used in synchronous with the existing arm system to demonstrate applications such as bomb defusal robot, farm-produce picking robot, etc.</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9021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a:solidFill>
                  <a:schemeClr val="bg1"/>
                </a:solidFill>
                <a:latin typeface="Cambria" panose="02040503050406030204" pitchFamily="18" charset="0"/>
              </a:rPr>
              <a:t>REFERENCES  </a:t>
            </a:r>
          </a:p>
        </p:txBody>
      </p:sp>
      <p:sp>
        <p:nvSpPr>
          <p:cNvPr id="12" name="TextBox 11">
            <a:extLst>
              <a:ext uri="{FF2B5EF4-FFF2-40B4-BE49-F238E27FC236}">
                <a16:creationId xmlns:a16="http://schemas.microsoft.com/office/drawing/2014/main" id="{A90F380F-215B-B966-51BD-C41BA4C964F3}"/>
              </a:ext>
            </a:extLst>
          </p:cNvPr>
          <p:cNvSpPr txBox="1"/>
          <p:nvPr/>
        </p:nvSpPr>
        <p:spPr>
          <a:xfrm>
            <a:off x="391887" y="625151"/>
            <a:ext cx="11485982" cy="7848302"/>
          </a:xfrm>
          <a:prstGeom prst="rect">
            <a:avLst/>
          </a:prstGeom>
          <a:noFill/>
        </p:spPr>
        <p:txBody>
          <a:bodyPr wrap="square">
            <a:spAutoFit/>
          </a:bodyPr>
          <a:lstStyle/>
          <a:p>
            <a:pPr algn="just"/>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Aqeel, Adnan. (2018, June 21). Introduction to Arduino Mega 2560. Retrieved from </a:t>
            </a:r>
            <a:r>
              <a:rPr lang="en-US" sz="2400" dirty="0">
                <a:latin typeface="Times New Roman" panose="02020603050405020304" pitchFamily="18" charset="0"/>
                <a:cs typeface="Times New Roman" panose="02020603050405020304" pitchFamily="18" charset="0"/>
                <a:hlinkClick r:id="rId3"/>
              </a:rPr>
              <a:t>https://www.theengineeringprojects.com/2018/06/introduction-to-arduino-mega-2560.html</a:t>
            </a: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V. Patidar and R. Tiwari, "Survey of robotic arm and parameters," 2016 International Conference on Computer Communication and Informatics (ICCCI), Coimbatore, 2016, pp. 1-6.</a:t>
            </a: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sz="2400" dirty="0" err="1">
                <a:latin typeface="Times New Roman" panose="02020603050405020304" pitchFamily="18" charset="0"/>
                <a:cs typeface="Times New Roman" panose="02020603050405020304" pitchFamily="18" charset="0"/>
              </a:rPr>
              <a:t>Ramkrishna</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Ghogre</a:t>
            </a:r>
            <a:r>
              <a:rPr lang="en-IN" sz="2400" dirty="0">
                <a:latin typeface="Times New Roman" panose="02020603050405020304" pitchFamily="18" charset="0"/>
                <a:cs typeface="Times New Roman" panose="02020603050405020304" pitchFamily="18" charset="0"/>
              </a:rPr>
              <a:t>, Harshad Mehta, Ankit Khobragade, Ashutosh Tripathi, </a:t>
            </a:r>
            <a:r>
              <a:rPr lang="en-US" sz="2400" dirty="0">
                <a:latin typeface="Times New Roman" panose="02020603050405020304" pitchFamily="18" charset="0"/>
                <a:cs typeface="Times New Roman" panose="02020603050405020304" pitchFamily="18" charset="0"/>
              </a:rPr>
              <a:t>“Arduino Based Android Controlled Robotic Arm”, ”, 2020, International Research Journal of Engineering and Technology (IRJET).</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Arduino, </a:t>
            </a:r>
            <a:r>
              <a:rPr lang="en-US" sz="2400" b="0" i="0" u="none" strike="noStrike" kern="1200" dirty="0">
                <a:solidFill>
                  <a:srgbClr val="000000"/>
                </a:solidFill>
                <a:effectLst/>
                <a:latin typeface="Times New Roman" panose="02020603050405020304" pitchFamily="18" charset="0"/>
                <a:cs typeface="Times New Roman" panose="02020603050405020304" pitchFamily="18" charset="0"/>
              </a:rPr>
              <a:t>“Servo Motor Basics with Arduino”. Retrieved from </a:t>
            </a:r>
            <a:r>
              <a:rPr lang="en-US" sz="2400" b="0" i="0" u="none" strike="noStrike" kern="1200" dirty="0">
                <a:solidFill>
                  <a:srgbClr val="000000"/>
                </a:solidFill>
                <a:effectLst/>
                <a:latin typeface="Times New Roman" panose="02020603050405020304" pitchFamily="18" charset="0"/>
                <a:cs typeface="Times New Roman" panose="02020603050405020304" pitchFamily="18" charset="0"/>
                <a:hlinkClick r:id="rId4"/>
              </a:rPr>
              <a:t>https://docs.arduino.cc/learn/electronics/servo-motors</a:t>
            </a: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p>
          <a:p>
            <a:endParaRPr lang="en-US" sz="2400" dirty="0"/>
          </a:p>
          <a:p>
            <a:endParaRPr lang="en-IN" sz="2400" dirty="0"/>
          </a:p>
        </p:txBody>
      </p:sp>
    </p:spTree>
    <p:extLst>
      <p:ext uri="{BB962C8B-B14F-4D97-AF65-F5344CB8AC3E}">
        <p14:creationId xmlns:p14="http://schemas.microsoft.com/office/powerpoint/2010/main" val="1019021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1"/>
            <a:ext cx="12191999" cy="787791"/>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000" b="1" dirty="0">
                <a:solidFill>
                  <a:schemeClr val="bg1"/>
                </a:solidFill>
                <a:latin typeface="Cambria" panose="02040503050406030204" pitchFamily="18" charset="0"/>
              </a:rPr>
              <a:t>  </a:t>
            </a:r>
            <a:r>
              <a:rPr lang="en-IN" sz="2800" b="1" dirty="0">
                <a:solidFill>
                  <a:schemeClr val="bg1"/>
                </a:solidFill>
                <a:latin typeface="Cambria" panose="02040503050406030204" pitchFamily="18" charset="0"/>
              </a:rPr>
              <a:t>DEPARTMENT VISION , MISSION, PEOs, PSOs</a:t>
            </a:r>
            <a:endParaRPr lang="en-IN" sz="2000" b="1" dirty="0">
              <a:solidFill>
                <a:schemeClr val="bg1"/>
              </a:solidFill>
              <a:latin typeface="Cambria" panose="02040503050406030204" pitchFamily="18" charset="0"/>
            </a:endParaRPr>
          </a:p>
        </p:txBody>
      </p:sp>
      <p:sp>
        <p:nvSpPr>
          <p:cNvPr id="11" name="Rectangle 10"/>
          <p:cNvSpPr/>
          <p:nvPr/>
        </p:nvSpPr>
        <p:spPr>
          <a:xfrm>
            <a:off x="1407106" y="1228081"/>
            <a:ext cx="8693224" cy="1508651"/>
          </a:xfrm>
          <a:prstGeom prst="rect">
            <a:avLst/>
          </a:prstGeom>
          <a:solidFill>
            <a:schemeClr val="accent5">
              <a:lumMod val="20000"/>
              <a:lumOff val="80000"/>
            </a:schemeClr>
          </a:solidFill>
          <a:ln w="3175">
            <a:solidFill>
              <a:schemeClr val="tx2">
                <a:lumMod val="60000"/>
                <a:lumOff val="4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b"/>
            <a:r>
              <a:rPr lang="en-US" sz="2000" b="1" u="sng" dirty="0">
                <a:solidFill>
                  <a:srgbClr val="0070C0"/>
                </a:solidFill>
                <a:latin typeface="Times New Roman" pitchFamily="18" charset="0"/>
                <a:cs typeface="Times New Roman" pitchFamily="18" charset="0"/>
              </a:rPr>
              <a:t>Vision</a:t>
            </a:r>
          </a:p>
          <a:p>
            <a:pPr fontAlgn="b"/>
            <a:endParaRPr lang="en-US" sz="2000" b="1" u="sng" dirty="0">
              <a:solidFill>
                <a:srgbClr val="0070C0"/>
              </a:solidFill>
              <a:latin typeface="Times New Roman" pitchFamily="18" charset="0"/>
              <a:cs typeface="Times New Roman" pitchFamily="18" charset="0"/>
            </a:endParaRPr>
          </a:p>
          <a:p>
            <a:pPr fontAlgn="b"/>
            <a:r>
              <a:rPr lang="en-US" sz="2000" b="0" i="0" dirty="0">
                <a:solidFill>
                  <a:srgbClr val="666666"/>
                </a:solidFill>
                <a:effectLst/>
                <a:latin typeface="Times New Roman" panose="02020603050405020304" pitchFamily="18" charset="0"/>
                <a:cs typeface="Times New Roman" panose="02020603050405020304" pitchFamily="18" charset="0"/>
              </a:rPr>
              <a:t>Imparting </a:t>
            </a:r>
            <a:r>
              <a:rPr lang="en-US" sz="2000" b="1" i="0" dirty="0">
                <a:solidFill>
                  <a:srgbClr val="666666"/>
                </a:solidFill>
                <a:effectLst/>
                <a:latin typeface="Times New Roman" panose="02020603050405020304" pitchFamily="18" charset="0"/>
                <a:cs typeface="Times New Roman" panose="02020603050405020304" pitchFamily="18" charset="0"/>
              </a:rPr>
              <a:t>Quality Education</a:t>
            </a:r>
            <a:r>
              <a:rPr lang="en-US" sz="2000" b="0" i="0" dirty="0">
                <a:solidFill>
                  <a:srgbClr val="666666"/>
                </a:solidFill>
                <a:effectLst/>
                <a:latin typeface="Times New Roman" panose="02020603050405020304" pitchFamily="18" charset="0"/>
                <a:cs typeface="Times New Roman" panose="02020603050405020304" pitchFamily="18" charset="0"/>
              </a:rPr>
              <a:t> to achieve </a:t>
            </a:r>
            <a:r>
              <a:rPr lang="en-US" sz="2000" b="1" i="0" dirty="0">
                <a:solidFill>
                  <a:srgbClr val="666666"/>
                </a:solidFill>
                <a:effectLst/>
                <a:latin typeface="Times New Roman" panose="02020603050405020304" pitchFamily="18" charset="0"/>
                <a:cs typeface="Times New Roman" panose="02020603050405020304" pitchFamily="18" charset="0"/>
              </a:rPr>
              <a:t>Academic Excellence</a:t>
            </a:r>
            <a:r>
              <a:rPr lang="en-US" sz="2000" b="0" i="0" dirty="0">
                <a:solidFill>
                  <a:srgbClr val="666666"/>
                </a:solidFill>
                <a:effectLst/>
                <a:latin typeface="Times New Roman" panose="02020603050405020304" pitchFamily="18" charset="0"/>
                <a:cs typeface="Times New Roman" panose="02020603050405020304" pitchFamily="18" charset="0"/>
              </a:rPr>
              <a:t> in Electronics and Communication Engineering for </a:t>
            </a:r>
            <a:r>
              <a:rPr lang="en-US" sz="2000" b="1" i="0" dirty="0">
                <a:solidFill>
                  <a:srgbClr val="666666"/>
                </a:solidFill>
                <a:effectLst/>
                <a:latin typeface="Times New Roman" panose="02020603050405020304" pitchFamily="18" charset="0"/>
                <a:cs typeface="Times New Roman" panose="02020603050405020304" pitchFamily="18" charset="0"/>
              </a:rPr>
              <a:t>Global Competent Engineers</a:t>
            </a:r>
            <a:r>
              <a:rPr lang="en-US" sz="2000" b="0" i="0" dirty="0">
                <a:solidFill>
                  <a:srgbClr val="666666"/>
                </a:solidFill>
                <a:effectLst/>
                <a:latin typeface="Times New Roman" panose="02020603050405020304" pitchFamily="18" charset="0"/>
                <a:cs typeface="Times New Roman" panose="02020603050405020304" pitchFamily="18" charset="0"/>
              </a:rPr>
              <a:t>.</a:t>
            </a:r>
            <a:endParaRPr lang="en-US" sz="2000" b="1" u="sng" dirty="0">
              <a:solidFill>
                <a:srgbClr val="0070C0"/>
              </a:solidFill>
              <a:latin typeface="Times New Roman" panose="02020603050405020304" pitchFamily="18" charset="0"/>
              <a:cs typeface="Times New Roman" pitchFamily="18" charset="0"/>
            </a:endParaRPr>
          </a:p>
        </p:txBody>
      </p:sp>
      <p:sp>
        <p:nvSpPr>
          <p:cNvPr id="12" name="Rectangle 11"/>
          <p:cNvSpPr/>
          <p:nvPr/>
        </p:nvSpPr>
        <p:spPr>
          <a:xfrm>
            <a:off x="1407106" y="3429000"/>
            <a:ext cx="8693224" cy="1796158"/>
          </a:xfrm>
          <a:prstGeom prst="rect">
            <a:avLst/>
          </a:prstGeom>
          <a:solidFill>
            <a:schemeClr val="accent5">
              <a:lumMod val="20000"/>
              <a:lumOff val="80000"/>
            </a:schemeClr>
          </a:solidFill>
          <a:ln w="3175">
            <a:solidFill>
              <a:schemeClr val="tx2">
                <a:lumMod val="60000"/>
                <a:lumOff val="4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b"/>
            <a:r>
              <a:rPr lang="en-US" sz="2000" b="1" u="sng" dirty="0">
                <a:solidFill>
                  <a:srgbClr val="0070C0"/>
                </a:solidFill>
                <a:latin typeface="Times New Roman" pitchFamily="18" charset="0"/>
                <a:cs typeface="Times New Roman" pitchFamily="18" charset="0"/>
              </a:rPr>
              <a:t>Mission</a:t>
            </a:r>
          </a:p>
          <a:p>
            <a:pPr fontAlgn="b"/>
            <a:endParaRPr lang="en-US" sz="2000" b="1" u="sng" dirty="0">
              <a:solidFill>
                <a:srgbClr val="0070C0"/>
              </a:solidFill>
              <a:latin typeface="Times New Roman" pitchFamily="18" charset="0"/>
              <a:cs typeface="Times New Roman" pitchFamily="18" charset="0"/>
            </a:endParaRPr>
          </a:p>
          <a:p>
            <a:pPr fontAlgn="b"/>
            <a:r>
              <a:rPr lang="en-US" sz="2000" b="0" i="0" dirty="0">
                <a:solidFill>
                  <a:srgbClr val="666666"/>
                </a:solidFill>
                <a:effectLst/>
                <a:latin typeface="Times New Roman" panose="02020603050405020304" pitchFamily="18" charset="0"/>
                <a:cs typeface="Times New Roman" panose="02020603050405020304" pitchFamily="18" charset="0"/>
              </a:rPr>
              <a:t>• Create </a:t>
            </a:r>
            <a:r>
              <a:rPr lang="en-US" sz="2000" b="1" i="0" dirty="0">
                <a:solidFill>
                  <a:srgbClr val="666666"/>
                </a:solidFill>
                <a:effectLst/>
                <a:latin typeface="Times New Roman" panose="02020603050405020304" pitchFamily="18" charset="0"/>
                <a:cs typeface="Times New Roman" panose="02020603050405020304" pitchFamily="18" charset="0"/>
              </a:rPr>
              <a:t>state of art infrastructure</a:t>
            </a:r>
            <a:r>
              <a:rPr lang="en-US" sz="2000" b="0" i="0" dirty="0">
                <a:solidFill>
                  <a:srgbClr val="666666"/>
                </a:solidFill>
                <a:effectLst/>
                <a:latin typeface="Times New Roman" panose="02020603050405020304" pitchFamily="18" charset="0"/>
                <a:cs typeface="Times New Roman" panose="02020603050405020304" pitchFamily="18" charset="0"/>
              </a:rPr>
              <a:t> for quality education.</a:t>
            </a:r>
            <a:br>
              <a:rPr lang="en-US" sz="2000" dirty="0">
                <a:latin typeface="Times New Roman" panose="02020603050405020304" pitchFamily="18" charset="0"/>
                <a:cs typeface="Times New Roman" panose="02020603050405020304" pitchFamily="18" charset="0"/>
              </a:rPr>
            </a:br>
            <a:r>
              <a:rPr lang="en-US" sz="2000" b="0" i="0" dirty="0">
                <a:solidFill>
                  <a:srgbClr val="666666"/>
                </a:solidFill>
                <a:effectLst/>
                <a:latin typeface="Times New Roman" panose="02020603050405020304" pitchFamily="18" charset="0"/>
                <a:cs typeface="Times New Roman" panose="02020603050405020304" pitchFamily="18" charset="0"/>
              </a:rPr>
              <a:t>• Nurture </a:t>
            </a:r>
            <a:r>
              <a:rPr lang="en-US" sz="2000" b="1" i="0" dirty="0">
                <a:solidFill>
                  <a:srgbClr val="666666"/>
                </a:solidFill>
                <a:effectLst/>
                <a:latin typeface="Times New Roman" panose="02020603050405020304" pitchFamily="18" charset="0"/>
                <a:cs typeface="Times New Roman" panose="02020603050405020304" pitchFamily="18" charset="0"/>
              </a:rPr>
              <a:t>innovative concepts</a:t>
            </a:r>
            <a:r>
              <a:rPr lang="en-US" sz="2000" b="0" i="0" dirty="0">
                <a:solidFill>
                  <a:srgbClr val="666666"/>
                </a:solidFill>
                <a:effectLst/>
                <a:latin typeface="Times New Roman" panose="02020603050405020304" pitchFamily="18" charset="0"/>
                <a:cs typeface="Times New Roman" panose="02020603050405020304" pitchFamily="18" charset="0"/>
              </a:rPr>
              <a:t> and problem </a:t>
            </a:r>
            <a:r>
              <a:rPr lang="en-US" sz="2000" b="1" i="0" dirty="0">
                <a:solidFill>
                  <a:srgbClr val="666666"/>
                </a:solidFill>
                <a:effectLst/>
                <a:latin typeface="Times New Roman" panose="02020603050405020304" pitchFamily="18" charset="0"/>
                <a:cs typeface="Times New Roman" panose="02020603050405020304" pitchFamily="18" charset="0"/>
              </a:rPr>
              <a:t>solving skills</a:t>
            </a:r>
            <a:r>
              <a:rPr lang="en-US" sz="2000" b="0" i="0" dirty="0">
                <a:solidFill>
                  <a:srgbClr val="666666"/>
                </a:solidFill>
                <a:effectLst/>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r>
              <a:rPr lang="en-US" sz="2000" b="0" i="0" dirty="0">
                <a:solidFill>
                  <a:srgbClr val="666666"/>
                </a:solidFill>
                <a:effectLst/>
                <a:latin typeface="Times New Roman" panose="02020603050405020304" pitchFamily="18" charset="0"/>
                <a:cs typeface="Times New Roman" panose="02020603050405020304" pitchFamily="18" charset="0"/>
              </a:rPr>
              <a:t>• Delivering </a:t>
            </a:r>
            <a:r>
              <a:rPr lang="en-US" sz="2000" b="1" i="0" dirty="0">
                <a:solidFill>
                  <a:srgbClr val="666666"/>
                </a:solidFill>
                <a:effectLst/>
                <a:latin typeface="Times New Roman" panose="02020603050405020304" pitchFamily="18" charset="0"/>
                <a:cs typeface="Times New Roman" panose="02020603050405020304" pitchFamily="18" charset="0"/>
              </a:rPr>
              <a:t>Professional Engineers</a:t>
            </a:r>
            <a:r>
              <a:rPr lang="en-US" sz="2000" b="0" i="0" dirty="0">
                <a:solidFill>
                  <a:srgbClr val="666666"/>
                </a:solidFill>
                <a:effectLst/>
                <a:latin typeface="Times New Roman" panose="02020603050405020304" pitchFamily="18" charset="0"/>
                <a:cs typeface="Times New Roman" panose="02020603050405020304" pitchFamily="18" charset="0"/>
              </a:rPr>
              <a:t> to meet the </a:t>
            </a:r>
            <a:r>
              <a:rPr lang="en-US" sz="2000" b="1" i="0" dirty="0">
                <a:solidFill>
                  <a:srgbClr val="666666"/>
                </a:solidFill>
                <a:effectLst/>
                <a:latin typeface="Times New Roman" panose="02020603050405020304" pitchFamily="18" charset="0"/>
                <a:cs typeface="Times New Roman" panose="02020603050405020304" pitchFamily="18" charset="0"/>
              </a:rPr>
              <a:t>societal needs</a:t>
            </a:r>
            <a:r>
              <a:rPr lang="en-US" sz="2000" b="0" i="0" dirty="0">
                <a:solidFill>
                  <a:srgbClr val="666666"/>
                </a:solidFill>
                <a:effectLst/>
                <a:latin typeface="Times New Roman" panose="02020603050405020304" pitchFamily="18" charset="0"/>
                <a:cs typeface="Times New Roman" panose="02020603050405020304" pitchFamily="18" charset="0"/>
              </a:rPr>
              <a:t>.</a:t>
            </a:r>
            <a:endParaRPr lang="en-US" sz="2000" b="1" u="sng" dirty="0">
              <a:solidFill>
                <a:srgbClr val="0070C0"/>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1019021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DDA2EC4-4DFE-DA0B-CFDC-F6132C59AE9A}"/>
              </a:ext>
            </a:extLst>
          </p:cNvPr>
          <p:cNvSpPr txBox="1">
            <a:spLocks/>
          </p:cNvSpPr>
          <p:nvPr/>
        </p:nvSpPr>
        <p:spPr>
          <a:xfrm>
            <a:off x="0" y="0"/>
            <a:ext cx="12191999" cy="787791"/>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000" b="1" dirty="0">
                <a:latin typeface="Cambria" panose="02040503050406030204" pitchFamily="18" charset="0"/>
              </a:rPr>
              <a:t>  </a:t>
            </a:r>
            <a:r>
              <a:rPr lang="en-IN" sz="2800" b="1" dirty="0">
                <a:solidFill>
                  <a:schemeClr val="bg1"/>
                </a:solidFill>
                <a:latin typeface="Cambria" panose="02040503050406030204" pitchFamily="18" charset="0"/>
              </a:rPr>
              <a:t>INSTITUTE VISION AND MISSION</a:t>
            </a:r>
            <a:endParaRPr lang="en-IN" sz="2000" b="1" dirty="0">
              <a:solidFill>
                <a:schemeClr val="bg1"/>
              </a:solidFill>
              <a:latin typeface="Cambria" panose="02040503050406030204" pitchFamily="18" charset="0"/>
            </a:endParaRPr>
          </a:p>
        </p:txBody>
      </p:sp>
      <p:sp>
        <p:nvSpPr>
          <p:cNvPr id="6" name="Title 1">
            <a:extLst>
              <a:ext uri="{FF2B5EF4-FFF2-40B4-BE49-F238E27FC236}">
                <a16:creationId xmlns:a16="http://schemas.microsoft.com/office/drawing/2014/main" id="{5FA92967-7D31-45C8-EE73-77F0C3AC7F73}"/>
              </a:ext>
            </a:extLst>
          </p:cNvPr>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7" name="Title 1">
            <a:extLst>
              <a:ext uri="{FF2B5EF4-FFF2-40B4-BE49-F238E27FC236}">
                <a16:creationId xmlns:a16="http://schemas.microsoft.com/office/drawing/2014/main" id="{B61C4707-E8C3-3A32-985A-56B42706AA27}"/>
              </a:ext>
            </a:extLst>
          </p:cNvPr>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sp>
        <p:nvSpPr>
          <p:cNvPr id="8" name="Rectangle 7">
            <a:extLst>
              <a:ext uri="{FF2B5EF4-FFF2-40B4-BE49-F238E27FC236}">
                <a16:creationId xmlns:a16="http://schemas.microsoft.com/office/drawing/2014/main" id="{E918F2C0-C6F2-37CE-B7B8-CD5045126D35}"/>
              </a:ext>
            </a:extLst>
          </p:cNvPr>
          <p:cNvSpPr/>
          <p:nvPr/>
        </p:nvSpPr>
        <p:spPr>
          <a:xfrm>
            <a:off x="1169774" y="955748"/>
            <a:ext cx="9504446" cy="2925788"/>
          </a:xfrm>
          <a:prstGeom prst="rect">
            <a:avLst/>
          </a:prstGeom>
          <a:solidFill>
            <a:schemeClr val="accent5">
              <a:lumMod val="20000"/>
              <a:lumOff val="80000"/>
            </a:schemeClr>
          </a:solidFill>
          <a:ln w="3175">
            <a:solidFill>
              <a:schemeClr val="tx2">
                <a:lumMod val="60000"/>
                <a:lumOff val="4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b"/>
            <a:r>
              <a:rPr lang="en-US" b="1" u="sng" dirty="0">
                <a:solidFill>
                  <a:srgbClr val="0070C0"/>
                </a:solidFill>
                <a:latin typeface="Times New Roman" pitchFamily="18" charset="0"/>
                <a:cs typeface="Times New Roman" pitchFamily="18" charset="0"/>
              </a:rPr>
              <a:t>PEOs</a:t>
            </a:r>
          </a:p>
          <a:p>
            <a:pPr fontAlgn="b"/>
            <a:endParaRPr lang="en-US" b="1" u="sng" dirty="0">
              <a:solidFill>
                <a:srgbClr val="0070C0"/>
              </a:solidFill>
              <a:latin typeface="Times New Roman" pitchFamily="18" charset="0"/>
              <a:cs typeface="Times New Roman" pitchFamily="18" charset="0"/>
            </a:endParaRPr>
          </a:p>
          <a:p>
            <a:pPr fontAlgn="b"/>
            <a:r>
              <a:rPr lang="en-US" b="0" i="0" dirty="0">
                <a:solidFill>
                  <a:srgbClr val="666666"/>
                </a:solidFill>
                <a:effectLst/>
                <a:latin typeface="Times New Roman" panose="02020603050405020304" pitchFamily="18" charset="0"/>
                <a:cs typeface="Times New Roman" panose="02020603050405020304" pitchFamily="18" charset="0"/>
              </a:rPr>
              <a:t>1. Prepare graduates to be </a:t>
            </a:r>
            <a:r>
              <a:rPr lang="en-US" b="1" i="0" dirty="0">
                <a:solidFill>
                  <a:srgbClr val="666666"/>
                </a:solidFill>
                <a:effectLst/>
                <a:latin typeface="Times New Roman" panose="02020603050405020304" pitchFamily="18" charset="0"/>
                <a:cs typeface="Times New Roman" panose="02020603050405020304" pitchFamily="18" charset="0"/>
              </a:rPr>
              <a:t>professionals</a:t>
            </a:r>
            <a:r>
              <a:rPr lang="en-US" b="0" i="0" dirty="0">
                <a:solidFill>
                  <a:srgbClr val="666666"/>
                </a:solidFill>
                <a:effectLst/>
                <a:latin typeface="Times New Roman" panose="02020603050405020304" pitchFamily="18" charset="0"/>
                <a:cs typeface="Times New Roman" panose="02020603050405020304" pitchFamily="18" charset="0"/>
              </a:rPr>
              <a:t>, Practicing engineers and entrepreneurs in the field of Electronics and communication engineering.</a:t>
            </a:r>
            <a:br>
              <a:rPr lang="en-US" dirty="0">
                <a:latin typeface="Times New Roman" panose="02020603050405020304" pitchFamily="18" charset="0"/>
                <a:cs typeface="Times New Roman" panose="02020603050405020304" pitchFamily="18" charset="0"/>
              </a:rPr>
            </a:br>
            <a:r>
              <a:rPr lang="en-US" b="0" i="0" dirty="0">
                <a:solidFill>
                  <a:srgbClr val="666666"/>
                </a:solidFill>
                <a:effectLst/>
                <a:latin typeface="Times New Roman" panose="02020603050405020304" pitchFamily="18" charset="0"/>
                <a:cs typeface="Times New Roman" panose="02020603050405020304" pitchFamily="18" charset="0"/>
              </a:rPr>
              <a:t>2. To acquire sufficient knowledge base for </a:t>
            </a:r>
            <a:r>
              <a:rPr lang="en-US" b="1" i="0" dirty="0">
                <a:solidFill>
                  <a:srgbClr val="666666"/>
                </a:solidFill>
                <a:effectLst/>
                <a:latin typeface="Times New Roman" panose="02020603050405020304" pitchFamily="18" charset="0"/>
                <a:cs typeface="Times New Roman" panose="02020603050405020304" pitchFamily="18" charset="0"/>
              </a:rPr>
              <a:t>innovative techniques</a:t>
            </a:r>
            <a:r>
              <a:rPr lang="en-US" b="0" i="0" dirty="0">
                <a:solidFill>
                  <a:srgbClr val="666666"/>
                </a:solidFill>
                <a:effectLst/>
                <a:latin typeface="Times New Roman" panose="02020603050405020304" pitchFamily="18" charset="0"/>
                <a:cs typeface="Times New Roman" panose="02020603050405020304" pitchFamily="18" charset="0"/>
              </a:rPr>
              <a:t> in design and development of tools and systems.</a:t>
            </a:r>
            <a:br>
              <a:rPr lang="en-US" dirty="0">
                <a:latin typeface="Times New Roman" panose="02020603050405020304" pitchFamily="18" charset="0"/>
                <a:cs typeface="Times New Roman" panose="02020603050405020304" pitchFamily="18" charset="0"/>
              </a:rPr>
            </a:br>
            <a:r>
              <a:rPr lang="en-US" b="0" i="0" dirty="0">
                <a:solidFill>
                  <a:srgbClr val="666666"/>
                </a:solidFill>
                <a:effectLst/>
                <a:latin typeface="Times New Roman" panose="02020603050405020304" pitchFamily="18" charset="0"/>
                <a:cs typeface="Times New Roman" panose="02020603050405020304" pitchFamily="18" charset="0"/>
              </a:rPr>
              <a:t>3. Capable of competing globally in </a:t>
            </a:r>
            <a:r>
              <a:rPr lang="en-US" b="1" i="0" dirty="0">
                <a:solidFill>
                  <a:srgbClr val="666666"/>
                </a:solidFill>
                <a:effectLst/>
                <a:latin typeface="Times New Roman" panose="02020603050405020304" pitchFamily="18" charset="0"/>
                <a:cs typeface="Times New Roman" panose="02020603050405020304" pitchFamily="18" charset="0"/>
              </a:rPr>
              <a:t>multidisciplinary</a:t>
            </a:r>
            <a:r>
              <a:rPr lang="en-US" b="0" i="0" dirty="0">
                <a:solidFill>
                  <a:srgbClr val="666666"/>
                </a:solidFill>
                <a:effectLst/>
                <a:latin typeface="Times New Roman" panose="02020603050405020304" pitchFamily="18" charset="0"/>
                <a:cs typeface="Times New Roman" panose="02020603050405020304" pitchFamily="18" charset="0"/>
              </a:rPr>
              <a:t> field.</a:t>
            </a:r>
            <a:br>
              <a:rPr lang="en-US" dirty="0">
                <a:latin typeface="Times New Roman" panose="02020603050405020304" pitchFamily="18" charset="0"/>
                <a:cs typeface="Times New Roman" panose="02020603050405020304" pitchFamily="18" charset="0"/>
              </a:rPr>
            </a:br>
            <a:r>
              <a:rPr lang="en-US" b="0" i="0" dirty="0">
                <a:solidFill>
                  <a:srgbClr val="666666"/>
                </a:solidFill>
                <a:effectLst/>
                <a:latin typeface="Times New Roman" panose="02020603050405020304" pitchFamily="18" charset="0"/>
                <a:cs typeface="Times New Roman" panose="02020603050405020304" pitchFamily="18" charset="0"/>
              </a:rPr>
              <a:t>4. Achieve personal and professional success with awareness and commitment to </a:t>
            </a:r>
            <a:r>
              <a:rPr lang="en-US" b="1" i="0" dirty="0">
                <a:solidFill>
                  <a:srgbClr val="666666"/>
                </a:solidFill>
                <a:effectLst/>
                <a:latin typeface="Times New Roman" panose="02020603050405020304" pitchFamily="18" charset="0"/>
                <a:cs typeface="Times New Roman" panose="02020603050405020304" pitchFamily="18" charset="0"/>
              </a:rPr>
              <a:t>ethical and social responsibilities</a:t>
            </a:r>
            <a:r>
              <a:rPr lang="en-US" b="0" i="0" dirty="0">
                <a:solidFill>
                  <a:srgbClr val="666666"/>
                </a:solidFill>
                <a:effectLst/>
                <a:latin typeface="Times New Roman" panose="02020603050405020304" pitchFamily="18" charset="0"/>
                <a:cs typeface="Times New Roman" panose="02020603050405020304" pitchFamily="18" charset="0"/>
              </a:rPr>
              <a:t> as an individual as well as a team.</a:t>
            </a:r>
            <a:br>
              <a:rPr lang="en-US" dirty="0">
                <a:latin typeface="Times New Roman" panose="02020603050405020304" pitchFamily="18" charset="0"/>
                <a:cs typeface="Times New Roman" panose="02020603050405020304" pitchFamily="18" charset="0"/>
              </a:rPr>
            </a:br>
            <a:r>
              <a:rPr lang="en-US" b="0" i="0" dirty="0">
                <a:solidFill>
                  <a:srgbClr val="666666"/>
                </a:solidFill>
                <a:effectLst/>
                <a:latin typeface="Times New Roman" panose="02020603050405020304" pitchFamily="18" charset="0"/>
                <a:cs typeface="Times New Roman" panose="02020603050405020304" pitchFamily="18" charset="0"/>
              </a:rPr>
              <a:t>5. Graduates will maintain and improve technical competence through </a:t>
            </a:r>
            <a:r>
              <a:rPr lang="en-US" b="1" i="0" dirty="0">
                <a:solidFill>
                  <a:srgbClr val="666666"/>
                </a:solidFill>
                <a:effectLst/>
                <a:latin typeface="Times New Roman" panose="02020603050405020304" pitchFamily="18" charset="0"/>
                <a:cs typeface="Times New Roman" panose="02020603050405020304" pitchFamily="18" charset="0"/>
              </a:rPr>
              <a:t>continuous learning process</a:t>
            </a:r>
            <a:r>
              <a:rPr lang="en-US" b="0" i="0" dirty="0">
                <a:solidFill>
                  <a:srgbClr val="666666"/>
                </a:solidFill>
                <a:effectLst/>
                <a:latin typeface="Times New Roman" panose="02020603050405020304" pitchFamily="18" charset="0"/>
                <a:cs typeface="Times New Roman" panose="02020603050405020304" pitchFamily="18" charset="0"/>
              </a:rPr>
              <a:t>.</a:t>
            </a:r>
            <a:endParaRPr lang="en-US" b="1" u="sng" dirty="0">
              <a:solidFill>
                <a:srgbClr val="0070C0"/>
              </a:solidFill>
              <a:latin typeface="Times New Roman" panose="02020603050405020304" pitchFamily="18" charset="0"/>
              <a:cs typeface="Times New Roman" pitchFamily="18" charset="0"/>
            </a:endParaRPr>
          </a:p>
          <a:p>
            <a:pPr fontAlgn="b"/>
            <a:endParaRPr lang="en-US" b="1" u="sng" dirty="0">
              <a:solidFill>
                <a:srgbClr val="0070C0"/>
              </a:solidFill>
              <a:latin typeface="Times New Roman" panose="02020603050405020304" pitchFamily="18" charset="0"/>
              <a:cs typeface="Times New Roman" pitchFamily="18" charset="0"/>
            </a:endParaRPr>
          </a:p>
        </p:txBody>
      </p:sp>
      <p:sp>
        <p:nvSpPr>
          <p:cNvPr id="9" name="Rectangle 8">
            <a:extLst>
              <a:ext uri="{FF2B5EF4-FFF2-40B4-BE49-F238E27FC236}">
                <a16:creationId xmlns:a16="http://schemas.microsoft.com/office/drawing/2014/main" id="{793AB203-EA57-10E0-C0C3-173D08414070}"/>
              </a:ext>
            </a:extLst>
          </p:cNvPr>
          <p:cNvSpPr/>
          <p:nvPr/>
        </p:nvSpPr>
        <p:spPr>
          <a:xfrm>
            <a:off x="1169774" y="4096140"/>
            <a:ext cx="9504446" cy="2264473"/>
          </a:xfrm>
          <a:prstGeom prst="rect">
            <a:avLst/>
          </a:prstGeom>
          <a:solidFill>
            <a:schemeClr val="accent5">
              <a:lumMod val="20000"/>
              <a:lumOff val="80000"/>
            </a:schemeClr>
          </a:solidFill>
          <a:ln w="3175">
            <a:solidFill>
              <a:schemeClr val="tx2">
                <a:lumMod val="60000"/>
                <a:lumOff val="4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b"/>
            <a:r>
              <a:rPr lang="en-US" b="1" u="sng" dirty="0">
                <a:solidFill>
                  <a:srgbClr val="0070C0"/>
                </a:solidFill>
                <a:latin typeface="Times New Roman" panose="02020603050405020304" pitchFamily="18" charset="0"/>
                <a:cs typeface="Times New Roman" pitchFamily="18" charset="0"/>
              </a:rPr>
              <a:t>PSOs</a:t>
            </a:r>
          </a:p>
          <a:p>
            <a:pPr fontAlgn="b"/>
            <a:endParaRPr lang="en-US" b="1" u="sng" dirty="0">
              <a:solidFill>
                <a:srgbClr val="0070C0"/>
              </a:solidFill>
              <a:latin typeface="Times New Roman" panose="02020603050405020304" pitchFamily="18" charset="0"/>
              <a:cs typeface="Times New Roman" pitchFamily="18" charset="0"/>
            </a:endParaRPr>
          </a:p>
          <a:p>
            <a:pPr algn="just"/>
            <a:r>
              <a:rPr lang="en-US" b="1" i="0" dirty="0">
                <a:solidFill>
                  <a:srgbClr val="666666"/>
                </a:solidFill>
                <a:effectLst/>
                <a:latin typeface="Times New Roman" panose="02020603050405020304" pitchFamily="18" charset="0"/>
                <a:cs typeface="Times New Roman" panose="02020603050405020304" pitchFamily="18" charset="0"/>
              </a:rPr>
              <a:t>PSO1:</a:t>
            </a:r>
            <a:r>
              <a:rPr lang="en-US" b="0" i="0" dirty="0">
                <a:solidFill>
                  <a:srgbClr val="666666"/>
                </a:solidFill>
                <a:effectLst/>
                <a:latin typeface="Times New Roman" panose="02020603050405020304" pitchFamily="18" charset="0"/>
                <a:cs typeface="Times New Roman" panose="02020603050405020304" pitchFamily="18" charset="0"/>
              </a:rPr>
              <a:t> The graduates will be able to apply the principles of Electronics and Communication in core areas.</a:t>
            </a:r>
          </a:p>
          <a:p>
            <a:pPr algn="just"/>
            <a:r>
              <a:rPr lang="en-US" b="1" i="0" dirty="0">
                <a:solidFill>
                  <a:srgbClr val="666666"/>
                </a:solidFill>
                <a:effectLst/>
                <a:latin typeface="Times New Roman" panose="02020603050405020304" pitchFamily="18" charset="0"/>
                <a:cs typeface="Times New Roman" panose="02020603050405020304" pitchFamily="18" charset="0"/>
              </a:rPr>
              <a:t>PSO2:</a:t>
            </a:r>
            <a:r>
              <a:rPr lang="en-US" b="0" i="0" dirty="0">
                <a:solidFill>
                  <a:srgbClr val="666666"/>
                </a:solidFill>
                <a:effectLst/>
                <a:latin typeface="Times New Roman" panose="02020603050405020304" pitchFamily="18" charset="0"/>
                <a:cs typeface="Times New Roman" panose="02020603050405020304" pitchFamily="18" charset="0"/>
              </a:rPr>
              <a:t> An ability to use latest hardware and software tools in Electronics and Communication engineering.</a:t>
            </a:r>
          </a:p>
          <a:p>
            <a:pPr algn="just"/>
            <a:r>
              <a:rPr lang="en-US" b="1" i="0" dirty="0">
                <a:solidFill>
                  <a:srgbClr val="666666"/>
                </a:solidFill>
                <a:effectLst/>
                <a:latin typeface="Times New Roman" panose="02020603050405020304" pitchFamily="18" charset="0"/>
                <a:cs typeface="Times New Roman" panose="02020603050405020304" pitchFamily="18" charset="0"/>
              </a:rPr>
              <a:t>PSO3:</a:t>
            </a:r>
            <a:r>
              <a:rPr lang="en-US" b="0" i="0" dirty="0">
                <a:solidFill>
                  <a:srgbClr val="666666"/>
                </a:solidFill>
                <a:effectLst/>
                <a:latin typeface="Times New Roman" panose="02020603050405020304" pitchFamily="18" charset="0"/>
                <a:cs typeface="Times New Roman" panose="02020603050405020304" pitchFamily="18" charset="0"/>
              </a:rPr>
              <a:t> Preparing Graduates to satisfy industrial needs and pursue higher studies with social-awareness and universal moral values.</a:t>
            </a:r>
          </a:p>
          <a:p>
            <a:pPr fontAlgn="b"/>
            <a:endParaRPr lang="en-US" b="1" u="sng" dirty="0">
              <a:solidFill>
                <a:srgbClr val="0070C0"/>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2292169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838930686"/>
              </p:ext>
            </p:extLst>
          </p:nvPr>
        </p:nvGraphicFramePr>
        <p:xfrm>
          <a:off x="1819001" y="0"/>
          <a:ext cx="7776864" cy="375285"/>
        </p:xfrm>
        <a:graphic>
          <a:graphicData uri="http://schemas.openxmlformats.org/drawingml/2006/table">
            <a:tbl>
              <a:tblPr>
                <a:effectLst>
                  <a:outerShdw blurRad="50800" dist="38100" algn="l" rotWithShape="0">
                    <a:prstClr val="black">
                      <a:alpha val="40000"/>
                    </a:prstClr>
                  </a:outerShdw>
                </a:effectLst>
                <a:tableStyleId>{5C22544A-7EE6-4342-B048-85BDC9FD1C3A}</a:tableStyleId>
              </a:tblPr>
              <a:tblGrid>
                <a:gridCol w="7776864">
                  <a:extLst>
                    <a:ext uri="{9D8B030D-6E8A-4147-A177-3AD203B41FA5}">
                      <a16:colId xmlns:a16="http://schemas.microsoft.com/office/drawing/2014/main" val="20000"/>
                    </a:ext>
                  </a:extLst>
                </a:gridCol>
              </a:tblGrid>
              <a:tr h="360040">
                <a:tc>
                  <a:txBody>
                    <a:bodyPr/>
                    <a:lstStyle/>
                    <a:p>
                      <a:pPr algn="ctr" fontAlgn="b"/>
                      <a:r>
                        <a:rPr lang="en-US" sz="2400" b="1" u="none" strike="noStrike" dirty="0">
                          <a:effectLst/>
                          <a:latin typeface="Times New Roman" pitchFamily="18" charset="0"/>
                          <a:cs typeface="Times New Roman" pitchFamily="18" charset="0"/>
                        </a:rPr>
                        <a:t>Course Outcomes of Mini-Project</a:t>
                      </a:r>
                      <a:endParaRPr lang="en-US" sz="2400" b="1" i="0" u="none" strike="noStrike" dirty="0">
                        <a:solidFill>
                          <a:srgbClr val="000000"/>
                        </a:solidFill>
                        <a:effectLst/>
                        <a:latin typeface="Times New Roman" pitchFamily="18" charset="0"/>
                        <a:cs typeface="Times New Roman" pitchFamily="18" charset="0"/>
                      </a:endParaRPr>
                    </a:p>
                  </a:txBody>
                  <a:tcPr marL="9525" marR="9525" marT="9525" marB="0">
                    <a:solidFill>
                      <a:schemeClr val="tx2">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308167425"/>
              </p:ext>
            </p:extLst>
          </p:nvPr>
        </p:nvGraphicFramePr>
        <p:xfrm>
          <a:off x="1891009" y="417452"/>
          <a:ext cx="8040782" cy="2855203"/>
        </p:xfrm>
        <a:graphic>
          <a:graphicData uri="http://schemas.openxmlformats.org/drawingml/2006/table">
            <a:tbl>
              <a:tblPr firstRow="1" bandRow="1">
                <a:effectLst>
                  <a:outerShdw blurRad="76200" dir="18900000" sy="23000" kx="-1200000" algn="bl" rotWithShape="0">
                    <a:prstClr val="black">
                      <a:alpha val="20000"/>
                    </a:prstClr>
                  </a:outerShdw>
                </a:effectLst>
                <a:tableStyleId>{5FD0F851-EC5A-4D38-B0AD-8093EC10F338}</a:tableStyleId>
              </a:tblPr>
              <a:tblGrid>
                <a:gridCol w="886037">
                  <a:extLst>
                    <a:ext uri="{9D8B030D-6E8A-4147-A177-3AD203B41FA5}">
                      <a16:colId xmlns:a16="http://schemas.microsoft.com/office/drawing/2014/main" val="20000"/>
                    </a:ext>
                  </a:extLst>
                </a:gridCol>
                <a:gridCol w="7154745">
                  <a:extLst>
                    <a:ext uri="{9D8B030D-6E8A-4147-A177-3AD203B41FA5}">
                      <a16:colId xmlns:a16="http://schemas.microsoft.com/office/drawing/2014/main" val="20001"/>
                    </a:ext>
                  </a:extLst>
                </a:gridCol>
              </a:tblGrid>
              <a:tr h="432048">
                <a:tc>
                  <a:txBody>
                    <a:bodyPr/>
                    <a:lstStyle/>
                    <a:p>
                      <a:pPr algn="ctr"/>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US" sz="1800" b="1" kern="1200" dirty="0">
                          <a:solidFill>
                            <a:schemeClr val="tx1"/>
                          </a:solidFill>
                          <a:latin typeface="+mn-lt"/>
                          <a:ea typeface="+mn-ea"/>
                          <a:cs typeface="+mn-cs"/>
                        </a:rPr>
                        <a:t>Ability to carry-out literature review and define the problem.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86931">
                <a:tc>
                  <a:txBody>
                    <a:bodyPr/>
                    <a:lstStyle/>
                    <a:p>
                      <a:pPr algn="ctr"/>
                      <a:r>
                        <a:rPr lang="en-US"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latin typeface="+mn-lt"/>
                          <a:ea typeface="+mn-ea"/>
                          <a:cs typeface="+mn-cs"/>
                        </a:rPr>
                        <a:t>Ability to co-ordinate to work as a team member or a single member.</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32048">
                <a:tc>
                  <a:txBody>
                    <a:bodyPr/>
                    <a:lstStyle/>
                    <a:p>
                      <a:pPr algn="ctr"/>
                      <a:r>
                        <a:rPr lang="en-US" b="1"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US" sz="1800" b="1" kern="1200" dirty="0">
                          <a:solidFill>
                            <a:schemeClr val="tx1"/>
                          </a:solidFill>
                          <a:latin typeface="+mn-lt"/>
                          <a:ea typeface="+mn-ea"/>
                          <a:cs typeface="+mn-cs"/>
                        </a:rPr>
                        <a:t>Inculcate methods to use advance tools .</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32048">
                <a:tc>
                  <a:txBody>
                    <a:bodyPr/>
                    <a:lstStyle/>
                    <a:p>
                      <a:pPr algn="ctr"/>
                      <a:r>
                        <a:rPr lang="en-US" b="1"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US" sz="1800" b="1" kern="1200" dirty="0">
                          <a:solidFill>
                            <a:schemeClr val="tx1"/>
                          </a:solidFill>
                          <a:latin typeface="+mn-lt"/>
                          <a:ea typeface="+mn-ea"/>
                          <a:cs typeface="+mn-cs"/>
                        </a:rPr>
                        <a:t>Design analytical modeling and develop a systems</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32048">
                <a:tc>
                  <a:txBody>
                    <a:bodyPr/>
                    <a:lstStyle/>
                    <a:p>
                      <a:pPr algn="ctr"/>
                      <a:r>
                        <a:rPr lang="en-US" b="1"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US" sz="1800" b="1" kern="1200" dirty="0">
                          <a:solidFill>
                            <a:schemeClr val="tx1"/>
                          </a:solidFill>
                          <a:latin typeface="+mn-lt"/>
                          <a:ea typeface="+mn-ea"/>
                          <a:cs typeface="+mn-cs"/>
                        </a:rPr>
                        <a:t>Ability to equip analysis skills and interpretation.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32048">
                <a:tc>
                  <a:txBody>
                    <a:bodyPr/>
                    <a:lstStyle/>
                    <a:p>
                      <a:pPr algn="ctr"/>
                      <a:r>
                        <a:rPr lang="en-US" b="1"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latin typeface="+mn-lt"/>
                          <a:ea typeface="+mn-ea"/>
                          <a:cs typeface="+mn-cs"/>
                        </a:rPr>
                        <a:t>Enhance presentation skills, drafting  and documentation of project work.</a:t>
                      </a:r>
                    </a:p>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047730325"/>
              </p:ext>
            </p:extLst>
          </p:nvPr>
        </p:nvGraphicFramePr>
        <p:xfrm>
          <a:off x="1800665" y="3103204"/>
          <a:ext cx="8173329" cy="427861"/>
        </p:xfrm>
        <a:graphic>
          <a:graphicData uri="http://schemas.openxmlformats.org/drawingml/2006/table">
            <a:tbl>
              <a:tblPr>
                <a:effectLst>
                  <a:outerShdw blurRad="50800" dist="38100" dir="18900000" algn="bl" rotWithShape="0">
                    <a:prstClr val="black">
                      <a:alpha val="40000"/>
                    </a:prstClr>
                  </a:outerShdw>
                </a:effectLst>
                <a:tableStyleId>{5C22544A-7EE6-4342-B048-85BDC9FD1C3A}</a:tableStyleId>
              </a:tblPr>
              <a:tblGrid>
                <a:gridCol w="8173329">
                  <a:extLst>
                    <a:ext uri="{9D8B030D-6E8A-4147-A177-3AD203B41FA5}">
                      <a16:colId xmlns:a16="http://schemas.microsoft.com/office/drawing/2014/main" val="20000"/>
                    </a:ext>
                  </a:extLst>
                </a:gridCol>
              </a:tblGrid>
              <a:tr h="427861">
                <a:tc>
                  <a:txBody>
                    <a:bodyPr/>
                    <a:lstStyle/>
                    <a:p>
                      <a:pPr algn="ctr" fontAlgn="b"/>
                      <a:r>
                        <a:rPr lang="en-US" sz="2000" b="1" u="none" strike="noStrike" dirty="0">
                          <a:effectLst/>
                          <a:latin typeface="Times New Roman" pitchFamily="18" charset="0"/>
                          <a:cs typeface="Times New Roman" pitchFamily="18" charset="0"/>
                        </a:rPr>
                        <a:t>CO-PO Mapping Table</a:t>
                      </a:r>
                      <a:endParaRPr lang="en-US" sz="2000" b="1" i="0" u="none" strike="noStrike" dirty="0">
                        <a:solidFill>
                          <a:srgbClr val="000000"/>
                        </a:solidFill>
                        <a:effectLst/>
                        <a:latin typeface="Times New Roman" pitchFamily="18" charset="0"/>
                        <a:cs typeface="Times New Roman" pitchFamily="18" charset="0"/>
                      </a:endParaRPr>
                    </a:p>
                  </a:txBody>
                  <a:tcPr marL="9525" marR="9525" marT="9525" marB="0" anchor="ctr">
                    <a:solidFill>
                      <a:schemeClr val="tx2">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267017663"/>
              </p:ext>
            </p:extLst>
          </p:nvPr>
        </p:nvGraphicFramePr>
        <p:xfrm>
          <a:off x="1372176" y="3508786"/>
          <a:ext cx="9164528" cy="2865120"/>
        </p:xfrm>
        <a:graphic>
          <a:graphicData uri="http://schemas.openxmlformats.org/drawingml/2006/table">
            <a:tbl>
              <a:tblPr firstRow="1" bandRow="1">
                <a:tableStyleId>{68D230F3-CF80-4859-8CE7-A43EE81993B5}</a:tableStyleId>
              </a:tblPr>
              <a:tblGrid>
                <a:gridCol w="572783">
                  <a:extLst>
                    <a:ext uri="{9D8B030D-6E8A-4147-A177-3AD203B41FA5}">
                      <a16:colId xmlns:a16="http://schemas.microsoft.com/office/drawing/2014/main" val="20000"/>
                    </a:ext>
                  </a:extLst>
                </a:gridCol>
                <a:gridCol w="572783">
                  <a:extLst>
                    <a:ext uri="{9D8B030D-6E8A-4147-A177-3AD203B41FA5}">
                      <a16:colId xmlns:a16="http://schemas.microsoft.com/office/drawing/2014/main" val="20001"/>
                    </a:ext>
                  </a:extLst>
                </a:gridCol>
                <a:gridCol w="572783">
                  <a:extLst>
                    <a:ext uri="{9D8B030D-6E8A-4147-A177-3AD203B41FA5}">
                      <a16:colId xmlns:a16="http://schemas.microsoft.com/office/drawing/2014/main" val="20002"/>
                    </a:ext>
                  </a:extLst>
                </a:gridCol>
                <a:gridCol w="572783">
                  <a:extLst>
                    <a:ext uri="{9D8B030D-6E8A-4147-A177-3AD203B41FA5}">
                      <a16:colId xmlns:a16="http://schemas.microsoft.com/office/drawing/2014/main" val="20003"/>
                    </a:ext>
                  </a:extLst>
                </a:gridCol>
                <a:gridCol w="572783">
                  <a:extLst>
                    <a:ext uri="{9D8B030D-6E8A-4147-A177-3AD203B41FA5}">
                      <a16:colId xmlns:a16="http://schemas.microsoft.com/office/drawing/2014/main" val="20004"/>
                    </a:ext>
                  </a:extLst>
                </a:gridCol>
                <a:gridCol w="572783">
                  <a:extLst>
                    <a:ext uri="{9D8B030D-6E8A-4147-A177-3AD203B41FA5}">
                      <a16:colId xmlns:a16="http://schemas.microsoft.com/office/drawing/2014/main" val="20005"/>
                    </a:ext>
                  </a:extLst>
                </a:gridCol>
                <a:gridCol w="572783">
                  <a:extLst>
                    <a:ext uri="{9D8B030D-6E8A-4147-A177-3AD203B41FA5}">
                      <a16:colId xmlns:a16="http://schemas.microsoft.com/office/drawing/2014/main" val="20006"/>
                    </a:ext>
                  </a:extLst>
                </a:gridCol>
                <a:gridCol w="572783">
                  <a:extLst>
                    <a:ext uri="{9D8B030D-6E8A-4147-A177-3AD203B41FA5}">
                      <a16:colId xmlns:a16="http://schemas.microsoft.com/office/drawing/2014/main" val="20007"/>
                    </a:ext>
                  </a:extLst>
                </a:gridCol>
                <a:gridCol w="572783">
                  <a:extLst>
                    <a:ext uri="{9D8B030D-6E8A-4147-A177-3AD203B41FA5}">
                      <a16:colId xmlns:a16="http://schemas.microsoft.com/office/drawing/2014/main" val="20008"/>
                    </a:ext>
                  </a:extLst>
                </a:gridCol>
                <a:gridCol w="572783">
                  <a:extLst>
                    <a:ext uri="{9D8B030D-6E8A-4147-A177-3AD203B41FA5}">
                      <a16:colId xmlns:a16="http://schemas.microsoft.com/office/drawing/2014/main" val="20009"/>
                    </a:ext>
                  </a:extLst>
                </a:gridCol>
                <a:gridCol w="572783">
                  <a:extLst>
                    <a:ext uri="{9D8B030D-6E8A-4147-A177-3AD203B41FA5}">
                      <a16:colId xmlns:a16="http://schemas.microsoft.com/office/drawing/2014/main" val="20010"/>
                    </a:ext>
                  </a:extLst>
                </a:gridCol>
                <a:gridCol w="572783">
                  <a:extLst>
                    <a:ext uri="{9D8B030D-6E8A-4147-A177-3AD203B41FA5}">
                      <a16:colId xmlns:a16="http://schemas.microsoft.com/office/drawing/2014/main" val="20011"/>
                    </a:ext>
                  </a:extLst>
                </a:gridCol>
                <a:gridCol w="572783">
                  <a:extLst>
                    <a:ext uri="{9D8B030D-6E8A-4147-A177-3AD203B41FA5}">
                      <a16:colId xmlns:a16="http://schemas.microsoft.com/office/drawing/2014/main" val="20012"/>
                    </a:ext>
                  </a:extLst>
                </a:gridCol>
                <a:gridCol w="572783">
                  <a:extLst>
                    <a:ext uri="{9D8B030D-6E8A-4147-A177-3AD203B41FA5}">
                      <a16:colId xmlns:a16="http://schemas.microsoft.com/office/drawing/2014/main" val="20013"/>
                    </a:ext>
                  </a:extLst>
                </a:gridCol>
                <a:gridCol w="572783">
                  <a:extLst>
                    <a:ext uri="{9D8B030D-6E8A-4147-A177-3AD203B41FA5}">
                      <a16:colId xmlns:a16="http://schemas.microsoft.com/office/drawing/2014/main" val="20014"/>
                    </a:ext>
                  </a:extLst>
                </a:gridCol>
                <a:gridCol w="572783">
                  <a:extLst>
                    <a:ext uri="{9D8B030D-6E8A-4147-A177-3AD203B41FA5}">
                      <a16:colId xmlns:a16="http://schemas.microsoft.com/office/drawing/2014/main" val="20015"/>
                    </a:ext>
                  </a:extLst>
                </a:gridCol>
              </a:tblGrid>
              <a:tr h="370840">
                <a:tc>
                  <a:txBody>
                    <a:bodyPr/>
                    <a:lstStyle/>
                    <a:p>
                      <a:r>
                        <a:rPr lang="en-US" sz="1400" dirty="0"/>
                        <a:t>   PO</a:t>
                      </a:r>
                    </a:p>
                    <a:p>
                      <a:r>
                        <a:rPr lang="en-US" sz="1400" dirty="0"/>
                        <a:t>CO</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4">
                        <a:lumMod val="20000"/>
                        <a:lumOff val="80000"/>
                      </a:schemeClr>
                    </a:solidFill>
                  </a:tcPr>
                </a:tc>
                <a:tc>
                  <a:txBody>
                    <a:bodyPr/>
                    <a:lstStyle/>
                    <a:p>
                      <a:pPr algn="ctr"/>
                      <a:r>
                        <a:rPr lang="en-US"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dirty="0"/>
                        <a:t>3</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dirty="0"/>
                        <a:t>4</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dirty="0"/>
                        <a:t>5</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dirty="0"/>
                        <a:t>6</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dirty="0"/>
                        <a:t>7</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dirty="0"/>
                        <a:t>8</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dirty="0"/>
                        <a:t>9</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dirty="0"/>
                        <a:t>10</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dirty="0"/>
                        <a:t>11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dirty="0"/>
                        <a:t>12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dirty="0"/>
                        <a:t>PSO</a:t>
                      </a:r>
                    </a:p>
                    <a:p>
                      <a:pPr algn="ctr"/>
                      <a:r>
                        <a:rPr lang="en-US" dirty="0"/>
                        <a:t>   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dirty="0"/>
                        <a:t>PSO</a:t>
                      </a:r>
                    </a:p>
                    <a:p>
                      <a:pPr algn="ctr"/>
                      <a:r>
                        <a:rPr lang="en-US" dirty="0"/>
                        <a:t>   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dirty="0"/>
                        <a:t>PSO</a:t>
                      </a:r>
                    </a:p>
                    <a:p>
                      <a:pPr algn="ctr"/>
                      <a:r>
                        <a:rPr lang="en-US" dirty="0"/>
                        <a:t>   3</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70840">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b="1" dirty="0"/>
                        <a:t>3</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endParaRPr lang="en-US"/>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b="1" dirty="0"/>
                        <a:t>3</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endParaRPr lang="en-US" b="1"/>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endParaRPr lang="en-US" b="1"/>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endParaRPr lang="en-US"/>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b="1" dirty="0"/>
                        <a:t>3</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b="1" dirty="0"/>
                        <a:t>3</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3</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endParaRPr lang="en-US"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lgn="ctr"/>
                      <a:r>
                        <a:rPr lang="en-US" b="1" dirty="0"/>
                        <a:t>4</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b="1" dirty="0"/>
                        <a:t>3</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3</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endParaRPr lang="en-US"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b="1" dirty="0"/>
                        <a:t>5</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b="1" dirty="0"/>
                        <a:t>3</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3</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endParaRPr lang="en-US"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pPr algn="ctr"/>
                      <a:r>
                        <a:rPr lang="en-US" b="1" dirty="0"/>
                        <a:t>6</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b="1" dirty="0"/>
                        <a:t>3</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3</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endParaRPr lang="en-US"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019021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92370"/>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bg1"/>
                </a:solidFill>
                <a:latin typeface="Cambria" panose="02040503050406030204" pitchFamily="18" charset="0"/>
              </a:rPr>
              <a:t>ABSTRACT</a:t>
            </a:r>
          </a:p>
        </p:txBody>
      </p:sp>
      <p:sp>
        <p:nvSpPr>
          <p:cNvPr id="11" name="TextBox 10">
            <a:extLst>
              <a:ext uri="{FF2B5EF4-FFF2-40B4-BE49-F238E27FC236}">
                <a16:creationId xmlns:a16="http://schemas.microsoft.com/office/drawing/2014/main" id="{ACE7BF62-443A-3D78-08A8-7E5B74EDB84B}"/>
              </a:ext>
            </a:extLst>
          </p:cNvPr>
          <p:cNvSpPr txBox="1"/>
          <p:nvPr/>
        </p:nvSpPr>
        <p:spPr>
          <a:xfrm>
            <a:off x="475862" y="694472"/>
            <a:ext cx="7623110" cy="5262979"/>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Android based robotic arm is designed to provide access to places where human presence must be avoided such as places with very low or very high atmospheric pressure, war zones and even biohazardous places. It can also be used for repetitive and cumbersome works like automobile painting, assembly work in manufacturing processes.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system uses an Arduino Mega 2560 board that controls the movement robotic arm through Servo motors. The Arduino uno board is connected with a Bluetooth module for wireless connection of android device. An android app is used to provide commands to the robotic arm. This gives the user to work on particular task from a safe distance.</a:t>
            </a:r>
          </a:p>
          <a:p>
            <a:pPr algn="just"/>
            <a:endParaRPr lang="en-IN" sz="2400" dirty="0"/>
          </a:p>
        </p:txBody>
      </p:sp>
      <p:pic>
        <p:nvPicPr>
          <p:cNvPr id="12" name="Picture 6" descr="Warehouse Robots for Fulfillment Centers, Supply Chain &amp; eCommerce">
            <a:extLst>
              <a:ext uri="{FF2B5EF4-FFF2-40B4-BE49-F238E27FC236}">
                <a16:creationId xmlns:a16="http://schemas.microsoft.com/office/drawing/2014/main" id="{F06DC37A-FED0-BA04-7869-A31D14E3B9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9592" y="1180988"/>
            <a:ext cx="5009421" cy="4798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021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000" b="1" dirty="0">
                <a:latin typeface="Cambria" panose="02040503050406030204" pitchFamily="18" charset="0"/>
              </a:rPr>
              <a:t>  </a:t>
            </a:r>
            <a:r>
              <a:rPr lang="en-IN" sz="2400" b="1" dirty="0">
                <a:solidFill>
                  <a:schemeClr val="bg1"/>
                </a:solidFill>
                <a:latin typeface="Cambria" panose="02040503050406030204" pitchFamily="18" charset="0"/>
              </a:rPr>
              <a:t>CONTENTS </a:t>
            </a:r>
          </a:p>
        </p:txBody>
      </p:sp>
      <p:graphicFrame>
        <p:nvGraphicFramePr>
          <p:cNvPr id="3" name="Table 3">
            <a:extLst>
              <a:ext uri="{FF2B5EF4-FFF2-40B4-BE49-F238E27FC236}">
                <a16:creationId xmlns:a16="http://schemas.microsoft.com/office/drawing/2014/main" id="{762E4279-4F42-ADC0-4928-E7F04ED2E6CE}"/>
              </a:ext>
            </a:extLst>
          </p:cNvPr>
          <p:cNvGraphicFramePr>
            <a:graphicFrameLocks noGrp="1"/>
          </p:cNvGraphicFramePr>
          <p:nvPr>
            <p:extLst>
              <p:ext uri="{D42A27DB-BD31-4B8C-83A1-F6EECF244321}">
                <p14:modId xmlns:p14="http://schemas.microsoft.com/office/powerpoint/2010/main" val="2827180634"/>
              </p:ext>
            </p:extLst>
          </p:nvPr>
        </p:nvGraphicFramePr>
        <p:xfrm>
          <a:off x="3386666" y="1050740"/>
          <a:ext cx="6130558" cy="4572000"/>
        </p:xfrm>
        <a:graphic>
          <a:graphicData uri="http://schemas.openxmlformats.org/drawingml/2006/table">
            <a:tbl>
              <a:tblPr firstRow="1" bandRow="1">
                <a:tableStyleId>{5C22544A-7EE6-4342-B048-85BDC9FD1C3A}</a:tableStyleId>
              </a:tblPr>
              <a:tblGrid>
                <a:gridCol w="1858865">
                  <a:extLst>
                    <a:ext uri="{9D8B030D-6E8A-4147-A177-3AD203B41FA5}">
                      <a16:colId xmlns:a16="http://schemas.microsoft.com/office/drawing/2014/main" val="1030709671"/>
                    </a:ext>
                  </a:extLst>
                </a:gridCol>
                <a:gridCol w="4271693">
                  <a:extLst>
                    <a:ext uri="{9D8B030D-6E8A-4147-A177-3AD203B41FA5}">
                      <a16:colId xmlns:a16="http://schemas.microsoft.com/office/drawing/2014/main" val="3612946519"/>
                    </a:ext>
                  </a:extLst>
                </a:gridCol>
              </a:tblGrid>
              <a:tr h="370840">
                <a:tc>
                  <a:txBody>
                    <a:bodyPr/>
                    <a:lstStyle/>
                    <a:p>
                      <a:pPr algn="ctr"/>
                      <a:r>
                        <a:rPr lang="en-US" sz="2400" dirty="0">
                          <a:latin typeface="Times New Roman" panose="02020603050405020304" pitchFamily="18" charset="0"/>
                          <a:cs typeface="Times New Roman" panose="02020603050405020304" pitchFamily="18" charset="0"/>
                        </a:rPr>
                        <a:t>Sl. No.</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Title</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30252429"/>
                  </a:ext>
                </a:extLst>
              </a:tr>
              <a:tr h="370840">
                <a:tc>
                  <a:txBody>
                    <a:bodyPr/>
                    <a:lstStyle/>
                    <a:p>
                      <a:pPr algn="ctr"/>
                      <a:r>
                        <a:rPr lang="en-US" sz="2400" dirty="0">
                          <a:latin typeface="Times New Roman" panose="02020603050405020304" pitchFamily="18" charset="0"/>
                          <a:cs typeface="Times New Roman" panose="02020603050405020304" pitchFamily="18" charset="0"/>
                        </a:rPr>
                        <a:t>1</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Introduction</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39151433"/>
                  </a:ext>
                </a:extLst>
              </a:tr>
              <a:tr h="370840">
                <a:tc>
                  <a:txBody>
                    <a:bodyPr/>
                    <a:lstStyle/>
                    <a:p>
                      <a:pPr algn="ctr"/>
                      <a:r>
                        <a:rPr lang="en-US" sz="2400" dirty="0">
                          <a:latin typeface="Times New Roman" panose="02020603050405020304" pitchFamily="18" charset="0"/>
                          <a:cs typeface="Times New Roman" panose="02020603050405020304" pitchFamily="18" charset="0"/>
                        </a:rPr>
                        <a:t>2</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Literature Survey</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15082781"/>
                  </a:ext>
                </a:extLst>
              </a:tr>
              <a:tr h="370840">
                <a:tc>
                  <a:txBody>
                    <a:bodyPr/>
                    <a:lstStyle/>
                    <a:p>
                      <a:pPr algn="ctr"/>
                      <a:r>
                        <a:rPr lang="en-US" sz="2400" dirty="0">
                          <a:latin typeface="Times New Roman" panose="02020603050405020304" pitchFamily="18" charset="0"/>
                          <a:cs typeface="Times New Roman" panose="02020603050405020304" pitchFamily="18" charset="0"/>
                        </a:rPr>
                        <a:t>3</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Objectives</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3413746"/>
                  </a:ext>
                </a:extLst>
              </a:tr>
              <a:tr h="370840">
                <a:tc>
                  <a:txBody>
                    <a:bodyPr/>
                    <a:lstStyle/>
                    <a:p>
                      <a:pPr algn="ctr"/>
                      <a:r>
                        <a:rPr lang="en-US" sz="2400" dirty="0">
                          <a:latin typeface="Times New Roman" panose="02020603050405020304" pitchFamily="18" charset="0"/>
                          <a:cs typeface="Times New Roman" panose="02020603050405020304" pitchFamily="18" charset="0"/>
                        </a:rPr>
                        <a:t>4</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Methodology</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45843434"/>
                  </a:ext>
                </a:extLst>
              </a:tr>
              <a:tr h="370840">
                <a:tc>
                  <a:txBody>
                    <a:bodyPr/>
                    <a:lstStyle/>
                    <a:p>
                      <a:pPr algn="ctr"/>
                      <a:r>
                        <a:rPr lang="en-US" sz="2400" dirty="0">
                          <a:latin typeface="Times New Roman" panose="02020603050405020304" pitchFamily="18" charset="0"/>
                          <a:cs typeface="Times New Roman" panose="02020603050405020304" pitchFamily="18" charset="0"/>
                        </a:rPr>
                        <a:t>5</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Implementation and Design</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60813144"/>
                  </a:ext>
                </a:extLst>
              </a:tr>
              <a:tr h="370840">
                <a:tc>
                  <a:txBody>
                    <a:bodyPr/>
                    <a:lstStyle/>
                    <a:p>
                      <a:pPr algn="ctr"/>
                      <a:r>
                        <a:rPr lang="en-US" sz="2400" dirty="0">
                          <a:latin typeface="Times New Roman" panose="02020603050405020304" pitchFamily="18" charset="0"/>
                          <a:cs typeface="Times New Roman" panose="02020603050405020304" pitchFamily="18" charset="0"/>
                        </a:rPr>
                        <a:t>6</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Results and Observations</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84551383"/>
                  </a:ext>
                </a:extLst>
              </a:tr>
              <a:tr h="370840">
                <a:tc>
                  <a:txBody>
                    <a:bodyPr/>
                    <a:lstStyle/>
                    <a:p>
                      <a:pPr algn="ctr"/>
                      <a:r>
                        <a:rPr lang="en-US" sz="2400" dirty="0">
                          <a:latin typeface="Times New Roman" panose="02020603050405020304" pitchFamily="18" charset="0"/>
                          <a:cs typeface="Times New Roman" panose="02020603050405020304" pitchFamily="18" charset="0"/>
                        </a:rPr>
                        <a:t>7</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Conclusions</a:t>
                      </a:r>
                    </a:p>
                  </a:txBody>
                  <a:tcPr/>
                </a:tc>
                <a:extLst>
                  <a:ext uri="{0D108BD9-81ED-4DB2-BD59-A6C34878D82A}">
                    <a16:rowId xmlns:a16="http://schemas.microsoft.com/office/drawing/2014/main" val="2179233374"/>
                  </a:ext>
                </a:extLst>
              </a:tr>
              <a:tr h="370840">
                <a:tc>
                  <a:txBody>
                    <a:bodyPr/>
                    <a:lstStyle/>
                    <a:p>
                      <a:pPr algn="ctr"/>
                      <a:r>
                        <a:rPr lang="en-US" sz="2400" dirty="0">
                          <a:latin typeface="Times New Roman" panose="02020603050405020304" pitchFamily="18" charset="0"/>
                          <a:cs typeface="Times New Roman" panose="02020603050405020304" pitchFamily="18" charset="0"/>
                        </a:rPr>
                        <a:t>8</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Future Work</a:t>
                      </a:r>
                    </a:p>
                  </a:txBody>
                  <a:tcPr/>
                </a:tc>
                <a:extLst>
                  <a:ext uri="{0D108BD9-81ED-4DB2-BD59-A6C34878D82A}">
                    <a16:rowId xmlns:a16="http://schemas.microsoft.com/office/drawing/2014/main" val="1079965113"/>
                  </a:ext>
                </a:extLst>
              </a:tr>
              <a:tr h="370840">
                <a:tc>
                  <a:txBody>
                    <a:bodyPr/>
                    <a:lstStyle/>
                    <a:p>
                      <a:pPr algn="ctr"/>
                      <a:r>
                        <a:rPr lang="en-US" sz="2400" dirty="0">
                          <a:latin typeface="Times New Roman" panose="02020603050405020304" pitchFamily="18" charset="0"/>
                          <a:cs typeface="Times New Roman" panose="02020603050405020304" pitchFamily="18" charset="0"/>
                        </a:rPr>
                        <a:t>9</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References</a:t>
                      </a:r>
                    </a:p>
                  </a:txBody>
                  <a:tcPr/>
                </a:tc>
                <a:extLst>
                  <a:ext uri="{0D108BD9-81ED-4DB2-BD59-A6C34878D82A}">
                    <a16:rowId xmlns:a16="http://schemas.microsoft.com/office/drawing/2014/main" val="3393789284"/>
                  </a:ext>
                </a:extLst>
              </a:tr>
            </a:tbl>
          </a:graphicData>
        </a:graphic>
      </p:graphicFrame>
    </p:spTree>
    <p:extLst>
      <p:ext uri="{BB962C8B-B14F-4D97-AF65-F5344CB8AC3E}">
        <p14:creationId xmlns:p14="http://schemas.microsoft.com/office/powerpoint/2010/main" val="1019021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000" b="1" dirty="0">
                <a:solidFill>
                  <a:schemeClr val="bg1"/>
                </a:solidFill>
                <a:latin typeface="Cambria" panose="02040503050406030204" pitchFamily="18" charset="0"/>
              </a:rPr>
              <a:t>  </a:t>
            </a:r>
            <a:r>
              <a:rPr lang="en-IN" sz="2400" b="1" dirty="0">
                <a:solidFill>
                  <a:schemeClr val="bg1"/>
                </a:solidFill>
                <a:latin typeface="Cambria" panose="02040503050406030204" pitchFamily="18" charset="0"/>
              </a:rPr>
              <a:t>INTRODUCTION </a:t>
            </a:r>
          </a:p>
        </p:txBody>
      </p:sp>
      <p:sp>
        <p:nvSpPr>
          <p:cNvPr id="6" name="TextBox 5">
            <a:extLst>
              <a:ext uri="{FF2B5EF4-FFF2-40B4-BE49-F238E27FC236}">
                <a16:creationId xmlns:a16="http://schemas.microsoft.com/office/drawing/2014/main" id="{D9579C1A-7A27-F06D-7817-702EAF39505B}"/>
              </a:ext>
            </a:extLst>
          </p:cNvPr>
          <p:cNvSpPr txBox="1"/>
          <p:nvPr/>
        </p:nvSpPr>
        <p:spPr>
          <a:xfrm>
            <a:off x="373850" y="530298"/>
            <a:ext cx="7634811" cy="6186309"/>
          </a:xfrm>
          <a:prstGeom prst="rect">
            <a:avLst/>
          </a:prstGeom>
          <a:noFill/>
        </p:spPr>
        <p:txBody>
          <a:bodyPr wrap="square">
            <a:spAutoFit/>
          </a:bodyPr>
          <a:lstStyle/>
          <a:p>
            <a:pPr algn="just"/>
            <a:r>
              <a:rPr lang="en-US" b="0" i="0" dirty="0">
                <a:effectLst/>
                <a:latin typeface="Times New Roman" panose="02020603050405020304" pitchFamily="18" charset="0"/>
                <a:cs typeface="Times New Roman" panose="02020603050405020304" pitchFamily="18" charset="0"/>
              </a:rPr>
              <a:t>A </a:t>
            </a:r>
            <a:r>
              <a:rPr lang="en-US" b="1" i="0" dirty="0">
                <a:effectLst/>
                <a:latin typeface="Times New Roman" panose="02020603050405020304" pitchFamily="18" charset="0"/>
                <a:cs typeface="Times New Roman" panose="02020603050405020304" pitchFamily="18" charset="0"/>
              </a:rPr>
              <a:t>robotic arm</a:t>
            </a:r>
            <a:r>
              <a:rPr lang="en-US" b="0" i="0" dirty="0">
                <a:effectLst/>
                <a:latin typeface="Times New Roman" panose="02020603050405020304" pitchFamily="18" charset="0"/>
                <a:cs typeface="Times New Roman" panose="02020603050405020304" pitchFamily="18" charset="0"/>
              </a:rPr>
              <a:t> is a type of </a:t>
            </a:r>
            <a:r>
              <a:rPr lang="en-US" i="0" strike="noStrike" dirty="0">
                <a:effectLst/>
                <a:latin typeface="Times New Roman" panose="02020603050405020304" pitchFamily="18" charset="0"/>
                <a:cs typeface="Times New Roman" panose="02020603050405020304" pitchFamily="18" charset="0"/>
              </a:rPr>
              <a:t>mechanical arm</a:t>
            </a:r>
            <a:r>
              <a:rPr lang="en-US" b="0" i="0" dirty="0">
                <a:effectLst/>
                <a:latin typeface="Times New Roman" panose="02020603050405020304" pitchFamily="18" charset="0"/>
                <a:cs typeface="Times New Roman" panose="02020603050405020304" pitchFamily="18" charset="0"/>
              </a:rPr>
              <a:t>, usually </a:t>
            </a:r>
            <a:r>
              <a:rPr lang="en-US" b="0" i="0" u="none" strike="noStrike" dirty="0">
                <a:effectLst/>
                <a:latin typeface="Times New Roman" panose="02020603050405020304" pitchFamily="18" charset="0"/>
                <a:cs typeface="Times New Roman" panose="02020603050405020304" pitchFamily="18" charset="0"/>
              </a:rPr>
              <a:t>programmable</a:t>
            </a:r>
            <a:r>
              <a:rPr lang="en-US" b="0" i="0" dirty="0">
                <a:effectLst/>
                <a:latin typeface="Times New Roman" panose="02020603050405020304" pitchFamily="18" charset="0"/>
                <a:cs typeface="Times New Roman" panose="02020603050405020304" pitchFamily="18" charset="0"/>
              </a:rPr>
              <a:t>, with similar functions to a human </a:t>
            </a:r>
            <a:r>
              <a:rPr lang="en-US" dirty="0">
                <a:latin typeface="Times New Roman" panose="02020603050405020304" pitchFamily="18" charset="0"/>
                <a:cs typeface="Times New Roman" panose="02020603050405020304" pitchFamily="18" charset="0"/>
              </a:rPr>
              <a:t>arm</a:t>
            </a:r>
            <a:r>
              <a:rPr lang="en-US" b="0" i="0" dirty="0">
                <a:effectLst/>
                <a:latin typeface="Times New Roman" panose="02020603050405020304" pitchFamily="18" charset="0"/>
                <a:cs typeface="Times New Roman" panose="02020603050405020304" pitchFamily="18" charset="0"/>
              </a:rPr>
              <a:t>; the arm may be the sum total of the mechanism or may be part of a more complex </a:t>
            </a:r>
            <a:r>
              <a:rPr lang="en-US" b="0" i="0" u="none" strike="noStrike" dirty="0">
                <a:effectLst/>
                <a:latin typeface="Times New Roman" panose="02020603050405020304" pitchFamily="18" charset="0"/>
                <a:cs typeface="Times New Roman" panose="02020603050405020304" pitchFamily="18" charset="0"/>
              </a:rPr>
              <a:t>robot</a:t>
            </a:r>
            <a:r>
              <a:rPr lang="en-US" b="0" i="0" dirty="0">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Robotic Arm makes use of Actuators, Hydraulics, Servos or other related mechanisms to control the movements. These movements can be either pre-programmed or user-controlled depending on the needs put forth by the environment. Robotic arm is immensely used for industrial purposes as it allows precision controlled movements.</a:t>
            </a:r>
          </a:p>
          <a:p>
            <a:pPr algn="just"/>
            <a:endParaRPr lang="en-US" dirty="0">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Arduino is an open-source electronics platform based on easy-to-use hardware and software. </a:t>
            </a:r>
            <a:r>
              <a:rPr lang="en-US" strike="noStrike" dirty="0">
                <a:effectLst/>
                <a:latin typeface="Times New Roman" panose="02020603050405020304" pitchFamily="18" charset="0"/>
                <a:cs typeface="Times New Roman" panose="02020603050405020304" pitchFamily="18" charset="0"/>
              </a:rPr>
              <a:t>Arduino Boards </a:t>
            </a:r>
            <a:r>
              <a:rPr lang="en-US" b="0" i="0" dirty="0">
                <a:effectLst/>
                <a:latin typeface="Times New Roman" panose="02020603050405020304" pitchFamily="18" charset="0"/>
                <a:cs typeface="Times New Roman" panose="02020603050405020304" pitchFamily="18" charset="0"/>
              </a:rPr>
              <a:t>are able to read inputs - light on a sensor, a finger on a button, or a Twitter message - and turn it into an output - activating a motor, turning on an LED, publishing something online. You can tell your board what to do by sending a set of instructions to the microcontroller on the board. To do so we use the </a:t>
            </a:r>
            <a:r>
              <a:rPr lang="en-US" b="0" i="0" u="none"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Arduino programming language</a:t>
            </a:r>
            <a:r>
              <a:rPr lang="en-US" b="0" i="0" dirty="0">
                <a:effectLst/>
                <a:latin typeface="Times New Roman" panose="02020603050405020304" pitchFamily="18" charset="0"/>
                <a:cs typeface="Times New Roman" panose="02020603050405020304" pitchFamily="18" charset="0"/>
              </a:rPr>
              <a:t> , and </a:t>
            </a:r>
            <a:r>
              <a:rPr lang="en-US" b="0" i="0" u="none" strike="noStrike"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the Arduino Software (IDE)</a:t>
            </a:r>
            <a:r>
              <a:rPr lang="en-US" b="0" i="0" dirty="0">
                <a:effectLst/>
                <a:latin typeface="Times New Roman" panose="02020603050405020304" pitchFamily="18" charset="0"/>
                <a:cs typeface="Times New Roman" panose="02020603050405020304" pitchFamily="18" charset="0"/>
              </a:rPr>
              <a:t>.Thanks to its simple and accessible user experience, Arduino has been used in thousands of different projects and applications. The Arduino software is easy-to-use for beginners, yet flexible enough for advanced users. It runs on Mac, Windows, and Linux. Teachers and students use it to build low cost scientific instruments, to prove chemistry and physics principles, or to get started with programming and robotics</a:t>
            </a:r>
            <a:endParaRPr lang="en-IN"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0E07F97E-8CB1-9F72-2D71-22FADF38F835}"/>
              </a:ext>
            </a:extLst>
          </p:cNvPr>
          <p:cNvPicPr>
            <a:picLocks noChangeAspect="1"/>
          </p:cNvPicPr>
          <p:nvPr/>
        </p:nvPicPr>
        <p:blipFill>
          <a:blip r:embed="rId5"/>
          <a:stretch>
            <a:fillRect/>
          </a:stretch>
        </p:blipFill>
        <p:spPr>
          <a:xfrm>
            <a:off x="8183771" y="1387299"/>
            <a:ext cx="3730950" cy="4083401"/>
          </a:xfrm>
          <a:prstGeom prst="rect">
            <a:avLst/>
          </a:prstGeom>
        </p:spPr>
      </p:pic>
    </p:spTree>
    <p:extLst>
      <p:ext uri="{BB962C8B-B14F-4D97-AF65-F5344CB8AC3E}">
        <p14:creationId xmlns:p14="http://schemas.microsoft.com/office/powerpoint/2010/main" val="1019021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Times New Roman" panose="02020603050405020304" pitchFamily="18" charset="0"/>
                <a:cs typeface="Times New Roman" panose="020206030504050203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bg1"/>
                </a:solidFill>
                <a:latin typeface="Times New Roman" panose="02020603050405020304" pitchFamily="18" charset="0"/>
                <a:cs typeface="Times New Roman" panose="020206030504050203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1800" b="1" dirty="0">
                <a:solidFill>
                  <a:schemeClr val="bg1"/>
                </a:solidFill>
                <a:latin typeface="Times New Roman" panose="02020603050405020304" pitchFamily="18" charset="0"/>
                <a:cs typeface="Times New Roman" panose="02020603050405020304" pitchFamily="18" charset="0"/>
              </a:rPr>
              <a:t>  LITERATURE SURVEY </a:t>
            </a:r>
          </a:p>
        </p:txBody>
      </p:sp>
      <p:sp>
        <p:nvSpPr>
          <p:cNvPr id="11" name="TextBox 10">
            <a:extLst>
              <a:ext uri="{FF2B5EF4-FFF2-40B4-BE49-F238E27FC236}">
                <a16:creationId xmlns:a16="http://schemas.microsoft.com/office/drawing/2014/main" id="{BFA336C9-2336-D7BD-7B34-ABCC6FE75CA3}"/>
              </a:ext>
            </a:extLst>
          </p:cNvPr>
          <p:cNvSpPr txBox="1"/>
          <p:nvPr/>
        </p:nvSpPr>
        <p:spPr>
          <a:xfrm>
            <a:off x="947283" y="883764"/>
            <a:ext cx="10706652" cy="3046988"/>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Many automated and advanced robotic arm system has been developed and found applications in industries for welding, material handling, painting, laser engraving, palletizing and assembly work. But these arms are either not controlled remotely or have fixed set of commands. To overcome this limitation an HC-05 Bluetooth module is used in accordance with Arduino Mega Microcontroller.</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We have referred a few Research Papers and Articles to proceed further with our project. Some of them are listed below.</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902162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15331</TotalTime>
  <Words>2146</Words>
  <Application>Microsoft Office PowerPoint</Application>
  <PresentationFormat>Widescreen</PresentationFormat>
  <Paragraphs>331</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Cambria</vt:lpstr>
      <vt:lpstr>Helvetica Neue</vt:lpstr>
      <vt:lpstr>Times New Roman</vt:lpstr>
      <vt:lpstr>Wingdings</vt:lpstr>
      <vt:lpstr>1_Office Theme</vt:lpstr>
      <vt:lpstr>ROBOTIC ARM USING ARDUINO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Domain Representation of LTI System</dc:title>
  <dc:creator>Muralidhar Rangappa</dc:creator>
  <cp:lastModifiedBy>Srivatsa P</cp:lastModifiedBy>
  <cp:revision>314</cp:revision>
  <dcterms:created xsi:type="dcterms:W3CDTF">2020-03-27T05:01:11Z</dcterms:created>
  <dcterms:modified xsi:type="dcterms:W3CDTF">2022-06-01T09:18:54Z</dcterms:modified>
</cp:coreProperties>
</file>