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9" r:id="rId5"/>
    <p:sldId id="260" r:id="rId6"/>
    <p:sldId id="261" r:id="rId7"/>
    <p:sldId id="281" r:id="rId8"/>
    <p:sldId id="271" r:id="rId9"/>
    <p:sldId id="267" r:id="rId10"/>
    <p:sldId id="272" r:id="rId11"/>
    <p:sldId id="280" r:id="rId12"/>
    <p:sldId id="273" r:id="rId13"/>
    <p:sldId id="274" r:id="rId14"/>
    <p:sldId id="282" r:id="rId15"/>
    <p:sldId id="283" r:id="rId16"/>
    <p:sldId id="284" r:id="rId17"/>
    <p:sldId id="286" r:id="rId18"/>
    <p:sldId id="285" r:id="rId19"/>
    <p:sldId id="287" r:id="rId20"/>
    <p:sldId id="262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69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1">
          <p15:clr>
            <a:srgbClr val="A4A3A4"/>
          </p15:clr>
        </p15:guide>
        <p15:guide id="2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8C"/>
    <a:srgbClr val="FF0066"/>
    <a:srgbClr val="404040"/>
    <a:srgbClr val="A0238C"/>
    <a:srgbClr val="EB145A"/>
    <a:srgbClr val="F05A23"/>
    <a:srgbClr val="FF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31" autoAdjust="0"/>
  </p:normalViewPr>
  <p:slideViewPr>
    <p:cSldViewPr snapToGrid="0">
      <p:cViewPr varScale="1">
        <p:scale>
          <a:sx n="88" d="100"/>
          <a:sy n="88" d="100"/>
        </p:scale>
        <p:origin x="1056" y="78"/>
      </p:cViewPr>
      <p:guideLst>
        <p:guide orient="horz" pos="2461"/>
        <p:guide pos="2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830-8660-43F1-928B-937ED4758B2F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1A883-4625-48D3-8D68-B7092E9CE9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BA231-9F9E-45D7-9438-8A4CBBC7A3B9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B864-EFB4-478F-97B4-B0073EA1CC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8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3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1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9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1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1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76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54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50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2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5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85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86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95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08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7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3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6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2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8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8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5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41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B864-EFB4-478F-97B4-B0073EA1CC3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Длин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неофлекс\Для презентации\полос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62" y="3162035"/>
            <a:ext cx="952817" cy="5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6825" y="2180482"/>
            <a:ext cx="6499325" cy="8024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2400" b="1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длинного заголовка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796925" y="3522663"/>
            <a:ext cx="2955925" cy="103187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40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стандарт_длинный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547592" cy="112919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ЕСЛИ КРАТКОСТЬ – НЕ СЕСТРА ТАЛАНТА, ТО МОЖНО ИСПОЛЬЗОВАТЬ ЗАГОЛОВОК ТАК</a:t>
            </a:r>
            <a:endParaRPr lang="ru-RU" dirty="0"/>
          </a:p>
        </p:txBody>
      </p:sp>
      <p:sp>
        <p:nvSpPr>
          <p:cNvPr id="13" name="Объект 2"/>
          <p:cNvSpPr>
            <a:spLocks noGrp="1"/>
          </p:cNvSpPr>
          <p:nvPr>
            <p:ph idx="14"/>
          </p:nvPr>
        </p:nvSpPr>
        <p:spPr>
          <a:xfrm>
            <a:off x="350519" y="1292148"/>
            <a:ext cx="8524539" cy="224408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71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524540" cy="62550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_2 картин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8341304" cy="6577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19" y="910590"/>
            <a:ext cx="3952818" cy="4752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781549" y="910041"/>
            <a:ext cx="3914775" cy="475848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363" y="3586845"/>
            <a:ext cx="2720192" cy="7790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Короткая и емкая мысль, тезис слайда </a:t>
            </a:r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5276850" y="3605213"/>
            <a:ext cx="209550" cy="722312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r>
              <a:rPr lang="ru-RU" dirty="0" smtClean="0"/>
              <a:t>Файл клякса</a:t>
            </a:r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22" hasCustomPrompt="1"/>
          </p:nvPr>
        </p:nvSpPr>
        <p:spPr>
          <a:xfrm flipH="1">
            <a:off x="4339131" y="1019175"/>
            <a:ext cx="417285" cy="21304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ru-RU" dirty="0" smtClean="0"/>
              <a:t>линия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4"/>
          </p:nvPr>
        </p:nvSpPr>
        <p:spPr>
          <a:xfrm>
            <a:off x="1691640" y="1399421"/>
            <a:ext cx="2621280" cy="175640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5"/>
          </p:nvPr>
        </p:nvSpPr>
        <p:spPr>
          <a:xfrm>
            <a:off x="6140824" y="1399161"/>
            <a:ext cx="2555502" cy="1756411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3" name="Рисунок 12"/>
          <p:cNvSpPr>
            <a:spLocks noGrp="1"/>
          </p:cNvSpPr>
          <p:nvPr>
            <p:ph type="pic" sz="quarter" idx="16"/>
          </p:nvPr>
        </p:nvSpPr>
        <p:spPr>
          <a:xfrm>
            <a:off x="349249" y="1396245"/>
            <a:ext cx="1195705" cy="17589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5" name="Рисунок 12"/>
          <p:cNvSpPr>
            <a:spLocks noGrp="1"/>
          </p:cNvSpPr>
          <p:nvPr>
            <p:ph type="pic" sz="quarter" idx="24"/>
          </p:nvPr>
        </p:nvSpPr>
        <p:spPr>
          <a:xfrm>
            <a:off x="4795742" y="1396246"/>
            <a:ext cx="1195705" cy="17589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77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_2 картинки_без подзаголо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8341304" cy="6577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4"/>
          </p:nvPr>
        </p:nvSpPr>
        <p:spPr>
          <a:xfrm>
            <a:off x="1691640" y="924291"/>
            <a:ext cx="2621280" cy="175640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5"/>
          </p:nvPr>
        </p:nvSpPr>
        <p:spPr>
          <a:xfrm>
            <a:off x="6140824" y="924031"/>
            <a:ext cx="2555502" cy="1756411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6"/>
          </p:nvPr>
        </p:nvSpPr>
        <p:spPr>
          <a:xfrm>
            <a:off x="349249" y="921115"/>
            <a:ext cx="1195705" cy="17589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363" y="3586845"/>
            <a:ext cx="2720192" cy="7790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Короткая и емкая мысль, тезис слайда 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5276850" y="3605213"/>
            <a:ext cx="209550" cy="722312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r>
              <a:rPr lang="ru-RU" dirty="0" smtClean="0"/>
              <a:t>Файл клякса</a:t>
            </a:r>
            <a:endParaRPr lang="ru-RU" dirty="0"/>
          </a:p>
        </p:txBody>
      </p:sp>
      <p:sp>
        <p:nvSpPr>
          <p:cNvPr id="14" name="Рисунок 5"/>
          <p:cNvSpPr>
            <a:spLocks noGrp="1"/>
          </p:cNvSpPr>
          <p:nvPr>
            <p:ph type="pic" sz="quarter" idx="22" hasCustomPrompt="1"/>
          </p:nvPr>
        </p:nvSpPr>
        <p:spPr>
          <a:xfrm flipH="1">
            <a:off x="4339130" y="1019175"/>
            <a:ext cx="417285" cy="168560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ru-RU" dirty="0" smtClean="0"/>
              <a:t>линия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23"/>
          </p:nvPr>
        </p:nvSpPr>
        <p:spPr>
          <a:xfrm>
            <a:off x="4795742" y="921116"/>
            <a:ext cx="1195705" cy="17589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94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40341" cy="505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89"/>
            <a:ext cx="3246120" cy="36027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8615" y="1390651"/>
            <a:ext cx="3242310" cy="201929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102590" y="1389938"/>
            <a:ext cx="3680092" cy="2004061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6555" y="904875"/>
            <a:ext cx="3676650" cy="371152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363" y="3586845"/>
            <a:ext cx="2720192" cy="7790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Короткая и емкая мысль, тезис слайда 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5276850" y="3605213"/>
            <a:ext cx="209550" cy="722312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r>
              <a:rPr lang="ru-RU" dirty="0" smtClean="0"/>
              <a:t>Файл клякса</a:t>
            </a:r>
            <a:endParaRPr lang="ru-RU" dirty="0"/>
          </a:p>
        </p:txBody>
      </p:sp>
      <p:sp>
        <p:nvSpPr>
          <p:cNvPr id="12" name="Рисунок 5"/>
          <p:cNvSpPr>
            <a:spLocks noGrp="1"/>
          </p:cNvSpPr>
          <p:nvPr>
            <p:ph type="pic" sz="quarter" idx="22" hasCustomPrompt="1"/>
          </p:nvPr>
        </p:nvSpPr>
        <p:spPr>
          <a:xfrm flipH="1">
            <a:off x="3632199" y="1019174"/>
            <a:ext cx="417285" cy="240022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ru-RU" dirty="0" smtClean="0"/>
              <a:t>линия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4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_1 картин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8586836" cy="6577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19" y="910589"/>
            <a:ext cx="2930009" cy="42743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8615" y="1390651"/>
            <a:ext cx="2927985" cy="251459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3663683" y="1390391"/>
            <a:ext cx="2851417" cy="2499361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1" y="910040"/>
            <a:ext cx="2853732" cy="417647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0" hasCustomPrompt="1"/>
          </p:nvPr>
        </p:nvSpPr>
        <p:spPr>
          <a:xfrm>
            <a:off x="6638925" y="1026133"/>
            <a:ext cx="2286000" cy="285558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480 х 602 </a:t>
            </a:r>
            <a:r>
              <a:rPr lang="ru-RU" dirty="0" err="1" smtClean="0"/>
              <a:t>пикс</a:t>
            </a:r>
            <a:endParaRPr lang="ru-RU" dirty="0"/>
          </a:p>
        </p:txBody>
      </p:sp>
      <p:sp>
        <p:nvSpPr>
          <p:cNvPr id="12" name="Рисунок 5"/>
          <p:cNvSpPr>
            <a:spLocks noGrp="1"/>
          </p:cNvSpPr>
          <p:nvPr>
            <p:ph type="pic" sz="quarter" idx="22" hasCustomPrompt="1"/>
          </p:nvPr>
        </p:nvSpPr>
        <p:spPr>
          <a:xfrm>
            <a:off x="3216783" y="1012736"/>
            <a:ext cx="494605" cy="289600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ru-RU" dirty="0" smtClean="0"/>
              <a:t>линия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1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_1 картинка_цент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24843" cy="6422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90"/>
            <a:ext cx="2945130" cy="422264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8615" y="1390651"/>
            <a:ext cx="2927985" cy="251459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6006310" y="1385225"/>
            <a:ext cx="2876433" cy="251275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6003011" y="910040"/>
            <a:ext cx="2879732" cy="427979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0" hasCustomPrompt="1"/>
          </p:nvPr>
        </p:nvSpPr>
        <p:spPr>
          <a:xfrm>
            <a:off x="3495675" y="1019175"/>
            <a:ext cx="2286000" cy="287881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480 х 602 </a:t>
            </a:r>
            <a:r>
              <a:rPr lang="ru-RU" dirty="0" err="1" smtClean="0"/>
              <a:t>пикс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5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писка_1 картинка_без подзаголо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24843" cy="6422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8615" y="920571"/>
            <a:ext cx="2927985" cy="251459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6006310" y="915145"/>
            <a:ext cx="2876433" cy="251275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0" hasCustomPrompt="1"/>
          </p:nvPr>
        </p:nvSpPr>
        <p:spPr>
          <a:xfrm>
            <a:off x="3495675" y="1019052"/>
            <a:ext cx="2286000" cy="288778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480 х 602 </a:t>
            </a:r>
            <a:r>
              <a:rPr lang="ru-RU" dirty="0" err="1" smtClean="0"/>
              <a:t>пикс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97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картинка_плашка с тезисо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70" y="-584200"/>
            <a:ext cx="3173729" cy="4231640"/>
          </a:xfrm>
          <a:prstGeom prst="rect">
            <a:avLst/>
          </a:prstGeom>
        </p:spPr>
      </p:pic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7772400" cy="65253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90"/>
            <a:ext cx="3649980" cy="396434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20" y="1390651"/>
            <a:ext cx="3642360" cy="2426335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4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5" hasCustomPrompt="1"/>
          </p:nvPr>
        </p:nvSpPr>
        <p:spPr>
          <a:xfrm>
            <a:off x="4168775" y="1025827"/>
            <a:ext cx="2552700" cy="2784173"/>
          </a:xfrm>
          <a:prstGeom prst="rect">
            <a:avLst/>
          </a:prstGeom>
        </p:spPr>
        <p:txBody>
          <a:bodyPr/>
          <a:lstStyle>
            <a:lvl1pPr>
              <a:defRPr sz="1000" baseline="0"/>
            </a:lvl1pPr>
          </a:lstStyle>
          <a:p>
            <a:r>
              <a:rPr lang="ru-RU" dirty="0" smtClean="0"/>
              <a:t>Вставка рисунка 536 х 586 </a:t>
            </a:r>
            <a:r>
              <a:rPr lang="ru-RU" dirty="0" err="1" smtClean="0"/>
              <a:t>пикс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7214140" y="1004906"/>
            <a:ext cx="1577975" cy="13763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914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текст на плашке_в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70" y="-584200"/>
            <a:ext cx="3173729" cy="4231640"/>
          </a:xfrm>
          <a:prstGeom prst="rect">
            <a:avLst/>
          </a:prstGeom>
        </p:spPr>
      </p:pic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8031480" cy="11291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ЕСЛИ КРАТКОСТЬ – НЕ СЕСТРА ТАЛАНТА, ТО МОЖНО ИСПОЛЬЗОВАТЬ ЗАГОЛОВОК ТАК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49250" y="1335061"/>
            <a:ext cx="3649980" cy="396434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9250" y="1815123"/>
            <a:ext cx="3642360" cy="2124074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4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5" hasCustomPrompt="1"/>
          </p:nvPr>
        </p:nvSpPr>
        <p:spPr>
          <a:xfrm>
            <a:off x="4159250" y="1431285"/>
            <a:ext cx="2552700" cy="250422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536 х 526 </a:t>
            </a:r>
            <a:r>
              <a:rPr lang="ru-RU" dirty="0" err="1" smtClean="0"/>
              <a:t>пикс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7214141" y="1004907"/>
            <a:ext cx="1577975" cy="13763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Образец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24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_коротки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неофлекс\Для презентации\полос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3159929"/>
            <a:ext cx="952817" cy="5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6825" y="2180482"/>
            <a:ext cx="3435491" cy="10310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2400" b="1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короткого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796925" y="3522663"/>
            <a:ext cx="2955925" cy="110648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18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Рисун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35175" cy="61637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90"/>
            <a:ext cx="3649980" cy="4119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4"/>
          </p:nvPr>
        </p:nvSpPr>
        <p:spPr>
          <a:xfrm>
            <a:off x="350520" y="1390651"/>
            <a:ext cx="3642360" cy="2426335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5" hasCustomPrompt="1"/>
          </p:nvPr>
        </p:nvSpPr>
        <p:spPr>
          <a:xfrm>
            <a:off x="4168774" y="1025827"/>
            <a:ext cx="4716145" cy="281106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1020 х 608 </a:t>
            </a:r>
            <a:r>
              <a:rPr lang="ru-RU" dirty="0" err="1" smtClean="0"/>
              <a:t>пикс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0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рисуно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8533504" cy="112918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ЕСЛИ КРАТКОСТЬ – НЕ СЕСТРА ТАЛАНТА, ТО МОЖНО ИСПОЛЬЗОВАТЬ ЗАГОЛОВОК ТАК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49250" y="1341500"/>
            <a:ext cx="3649980" cy="396434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49250" y="1821562"/>
            <a:ext cx="3642360" cy="2124074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5" hasCustomPrompt="1"/>
          </p:nvPr>
        </p:nvSpPr>
        <p:spPr>
          <a:xfrm>
            <a:off x="4168774" y="1447182"/>
            <a:ext cx="4716145" cy="2506253"/>
          </a:xfrm>
          <a:prstGeom prst="rect">
            <a:avLst/>
          </a:prstGeom>
        </p:spPr>
        <p:txBody>
          <a:bodyPr/>
          <a:lstStyle>
            <a:lvl1pPr>
              <a:defRPr sz="1000" baseline="0"/>
            </a:lvl1pPr>
          </a:lstStyle>
          <a:p>
            <a:r>
              <a:rPr lang="ru-RU" dirty="0" smtClean="0"/>
              <a:t>Вставка рисунка 1020 х 544 </a:t>
            </a:r>
            <a:r>
              <a:rPr lang="ru-RU" dirty="0" err="1" smtClean="0"/>
              <a:t>пикс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13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разец схем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Скругленный прямоугольник 24"/>
          <p:cNvSpPr/>
          <p:nvPr userDrawn="1"/>
        </p:nvSpPr>
        <p:spPr>
          <a:xfrm>
            <a:off x="2325372" y="1091682"/>
            <a:ext cx="5246305" cy="3023114"/>
          </a:xfrm>
          <a:prstGeom prst="roundRect">
            <a:avLst>
              <a:gd name="adj" fmla="val 4356"/>
            </a:avLst>
          </a:prstGeom>
          <a:noFill/>
          <a:ln w="9525">
            <a:gradFill flip="none" rotWithShape="1">
              <a:gsLst>
                <a:gs pos="0">
                  <a:srgbClr val="A0238C"/>
                </a:gs>
                <a:gs pos="67984">
                  <a:srgbClr val="F05A23"/>
                </a:gs>
                <a:gs pos="31000">
                  <a:srgbClr val="EB145A"/>
                </a:gs>
                <a:gs pos="100000">
                  <a:srgbClr val="FFB914"/>
                </a:gs>
              </a:gsLst>
              <a:lin ang="13500000" scaled="1"/>
              <a:tileRect/>
            </a:gradFill>
            <a:prstDash val="dash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rPr>
              <a:t>Neoflex Reporting</a:t>
            </a:r>
            <a:endParaRPr lang="ru-RU" sz="1400" b="1" dirty="0">
              <a:solidFill>
                <a:schemeClr val="tx1">
                  <a:lumMod val="65000"/>
                  <a:lumOff val="35000"/>
                </a:schemeClr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26" name="Скругленный прямоугольник 25"/>
          <p:cNvSpPr/>
          <p:nvPr userDrawn="1"/>
        </p:nvSpPr>
        <p:spPr>
          <a:xfrm>
            <a:off x="1185630" y="1408629"/>
            <a:ext cx="1016957" cy="479318"/>
          </a:xfrm>
          <a:prstGeom prst="roundRect">
            <a:avLst/>
          </a:prstGeom>
          <a:noFill/>
          <a:ln w="12700">
            <a:solidFill>
              <a:srgbClr val="FFB914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u-RU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logger Sans" pitchFamily="50" charset="0"/>
                <a:ea typeface="Blogger Sans" pitchFamily="50" charset="0"/>
              </a:rPr>
              <a:t>Источник 1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27" name="Скругленный прямоугольник 26"/>
          <p:cNvSpPr/>
          <p:nvPr userDrawn="1"/>
        </p:nvSpPr>
        <p:spPr>
          <a:xfrm>
            <a:off x="1185630" y="2170571"/>
            <a:ext cx="1016957" cy="479318"/>
          </a:xfrm>
          <a:prstGeom prst="roundRect">
            <a:avLst/>
          </a:prstGeom>
          <a:noFill/>
          <a:ln w="12700">
            <a:solidFill>
              <a:srgbClr val="FFB914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u-RU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logger Sans" pitchFamily="50" charset="0"/>
                <a:ea typeface="Blogger Sans" pitchFamily="50" charset="0"/>
              </a:rPr>
              <a:t>Источник 2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1185630" y="2931662"/>
            <a:ext cx="1016957" cy="480168"/>
          </a:xfrm>
          <a:prstGeom prst="roundRect">
            <a:avLst/>
          </a:prstGeom>
          <a:noFill/>
          <a:ln w="12700">
            <a:solidFill>
              <a:srgbClr val="FFB914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ru-RU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logger Sans" pitchFamily="50" charset="0"/>
                <a:ea typeface="Blogger Sans" pitchFamily="50" charset="0"/>
              </a:rPr>
              <a:t>Источник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logger Sans" pitchFamily="50" charset="0"/>
                <a:ea typeface="Blogger Sans" pitchFamily="50" charset="0"/>
              </a:rPr>
              <a:t>N</a:t>
            </a:r>
            <a:endParaRPr lang="ru-RU" sz="1000" b="1" dirty="0">
              <a:solidFill>
                <a:schemeClr val="tx1">
                  <a:lumMod val="95000"/>
                  <a:lumOff val="5000"/>
                </a:schemeClr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3016655" y="1283541"/>
            <a:ext cx="494674" cy="2400955"/>
          </a:xfrm>
          <a:prstGeom prst="roundRect">
            <a:avLst/>
          </a:prstGeom>
          <a:noFill/>
          <a:ln w="12700">
            <a:solidFill>
              <a:srgbClr val="F05A23"/>
            </a:solidFill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>
              <a:defRPr/>
            </a:pPr>
            <a:r>
              <a:rPr lang="ru-RU" sz="900" b="1" dirty="0">
                <a:solidFill>
                  <a:srgbClr val="F05A23"/>
                </a:solidFill>
                <a:latin typeface="Blogger Sans" pitchFamily="50" charset="0"/>
                <a:ea typeface="Blogger Sans" pitchFamily="50" charset="0"/>
              </a:rPr>
              <a:t>Входные </a:t>
            </a:r>
            <a:r>
              <a:rPr lang="ru-RU" sz="900" b="1" dirty="0" smtClean="0">
                <a:solidFill>
                  <a:srgbClr val="F05A23"/>
                </a:solidFill>
                <a:latin typeface="Blogger Sans" pitchFamily="50" charset="0"/>
                <a:ea typeface="Blogger Sans" pitchFamily="50" charset="0"/>
              </a:rPr>
              <a:t>реестры данных </a:t>
            </a:r>
          </a:p>
          <a:p>
            <a:pPr algn="ctr">
              <a:defRPr/>
            </a:pPr>
            <a:r>
              <a:rPr lang="ru-RU" sz="900" b="1" dirty="0" smtClean="0">
                <a:solidFill>
                  <a:srgbClr val="F05A23"/>
                </a:solidFill>
                <a:latin typeface="Blogger Sans" pitchFamily="50" charset="0"/>
                <a:ea typeface="Blogger Sans" pitchFamily="50" charset="0"/>
              </a:rPr>
              <a:t>(детальные или агрегированные)</a:t>
            </a:r>
            <a:endParaRPr lang="ru-RU" sz="900" b="1" dirty="0">
              <a:solidFill>
                <a:srgbClr val="F05A23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3954428" y="2070932"/>
            <a:ext cx="1059208" cy="863494"/>
          </a:xfrm>
          <a:prstGeom prst="roundRect">
            <a:avLst/>
          </a:prstGeom>
          <a:noFill/>
          <a:ln w="12700">
            <a:solidFill>
              <a:srgbClr val="EB145A"/>
            </a:solidFill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ru-RU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Обогащенные</a:t>
            </a:r>
            <a:endParaRPr lang="en-US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  <a:p>
            <a:pPr algn="ctr">
              <a:defRPr/>
            </a:pPr>
            <a:r>
              <a:rPr lang="ru-RU" sz="900" b="1" dirty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данные</a:t>
            </a:r>
            <a:endParaRPr lang="en-US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31" name="Скругленный прямоугольник 30"/>
          <p:cNvSpPr/>
          <p:nvPr userDrawn="1"/>
        </p:nvSpPr>
        <p:spPr>
          <a:xfrm>
            <a:off x="5362566" y="2070932"/>
            <a:ext cx="1058962" cy="863494"/>
          </a:xfrm>
          <a:prstGeom prst="roundRect">
            <a:avLst/>
          </a:prstGeom>
          <a:noFill/>
          <a:ln w="12700">
            <a:solidFill>
              <a:srgbClr val="EB145A"/>
            </a:solidFill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ru-RU" sz="900" b="1" dirty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Рассчитанные</a:t>
            </a:r>
            <a:endParaRPr lang="en-US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  <a:p>
            <a:pPr algn="ctr">
              <a:defRPr/>
            </a:pPr>
            <a:r>
              <a:rPr lang="ru-RU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отчеты</a:t>
            </a:r>
            <a:endParaRPr lang="en-US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2" name="Скругленный прямоугольник 51"/>
          <p:cNvSpPr/>
          <p:nvPr userDrawn="1"/>
        </p:nvSpPr>
        <p:spPr>
          <a:xfrm>
            <a:off x="3954428" y="1208910"/>
            <a:ext cx="2467100" cy="418432"/>
          </a:xfrm>
          <a:prstGeom prst="roundRect">
            <a:avLst/>
          </a:prstGeom>
          <a:noFill/>
          <a:ln w="12700">
            <a:solidFill>
              <a:srgbClr val="EB145A"/>
            </a:solidFill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Подсистема контроля качества данных</a:t>
            </a:r>
            <a:endParaRPr lang="ru-RU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3" name="Скругленный прямоугольник 52"/>
          <p:cNvSpPr/>
          <p:nvPr userDrawn="1"/>
        </p:nvSpPr>
        <p:spPr>
          <a:xfrm>
            <a:off x="3954428" y="3370868"/>
            <a:ext cx="2467100" cy="418432"/>
          </a:xfrm>
          <a:prstGeom prst="roundRect">
            <a:avLst/>
          </a:prstGeom>
          <a:noFill/>
          <a:ln w="12700">
            <a:solidFill>
              <a:srgbClr val="EB145A"/>
            </a:solidFill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Настройки</a:t>
            </a:r>
            <a:r>
              <a:rPr lang="en-US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, </a:t>
            </a:r>
            <a:r>
              <a:rPr lang="ru-RU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корректировки</a:t>
            </a:r>
            <a:r>
              <a:rPr lang="en-US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, </a:t>
            </a:r>
            <a:r>
              <a:rPr lang="ru-RU" sz="900" b="1" dirty="0" smtClean="0">
                <a:solidFill>
                  <a:srgbClr val="EB145A"/>
                </a:solidFill>
                <a:latin typeface="Blogger Sans" pitchFamily="50" charset="0"/>
                <a:ea typeface="Blogger Sans" pitchFamily="50" charset="0"/>
              </a:rPr>
              <a:t>справочники</a:t>
            </a:r>
            <a:endParaRPr lang="en-US" sz="900" b="1" dirty="0">
              <a:solidFill>
                <a:srgbClr val="EB145A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4" name="Скругленный прямоугольник 53"/>
          <p:cNvSpPr/>
          <p:nvPr userDrawn="1"/>
        </p:nvSpPr>
        <p:spPr>
          <a:xfrm>
            <a:off x="2453340" y="1272088"/>
            <a:ext cx="380970" cy="2412408"/>
          </a:xfrm>
          <a:prstGeom prst="roundRect">
            <a:avLst/>
          </a:prstGeom>
          <a:noFill/>
          <a:ln w="12700">
            <a:solidFill>
              <a:srgbClr val="F05A23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900" b="1" dirty="0" smtClean="0">
                <a:solidFill>
                  <a:srgbClr val="F05A23"/>
                </a:solidFill>
                <a:latin typeface="Blogger Sans" pitchFamily="50" charset="0"/>
                <a:ea typeface="Blogger Sans" pitchFamily="50" charset="0"/>
              </a:rPr>
              <a:t>Neoflex Datagram ETL</a:t>
            </a:r>
            <a:endParaRPr lang="ru-RU" sz="900" b="1" dirty="0">
              <a:solidFill>
                <a:srgbClr val="F05A23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5" name="Двойная стрелка влево/вправо 54"/>
          <p:cNvSpPr/>
          <p:nvPr userDrawn="1"/>
        </p:nvSpPr>
        <p:spPr>
          <a:xfrm>
            <a:off x="6504418" y="1340512"/>
            <a:ext cx="417983" cy="164047"/>
          </a:xfrm>
          <a:prstGeom prst="leftRightArrow">
            <a:avLst/>
          </a:prstGeom>
          <a:gradFill>
            <a:gsLst>
              <a:gs pos="100000">
                <a:srgbClr val="A0238C"/>
              </a:gs>
              <a:gs pos="0">
                <a:srgbClr val="EB145A"/>
              </a:gs>
            </a:gsLst>
            <a:lin ang="0" scaled="0"/>
          </a:gradFill>
          <a:ln w="12700">
            <a:noFill/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6000" tIns="0" rIns="0" bIns="0" anchor="ctr"/>
          <a:lstStyle/>
          <a:p>
            <a:pPr algn="ctr"/>
            <a:endParaRPr lang="ru-RU" sz="1000">
              <a:solidFill>
                <a:srgbClr val="7030A0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6" name="Двойная стрелка влево/вправо 55"/>
          <p:cNvSpPr/>
          <p:nvPr userDrawn="1"/>
        </p:nvSpPr>
        <p:spPr>
          <a:xfrm>
            <a:off x="6522075" y="3358170"/>
            <a:ext cx="417983" cy="164047"/>
          </a:xfrm>
          <a:prstGeom prst="leftRightArrow">
            <a:avLst/>
          </a:prstGeom>
          <a:gradFill>
            <a:gsLst>
              <a:gs pos="100000">
                <a:srgbClr val="A0238C"/>
              </a:gs>
              <a:gs pos="0">
                <a:srgbClr val="EB145A"/>
              </a:gs>
            </a:gsLst>
            <a:lin ang="0" scaled="0"/>
          </a:gradFill>
          <a:ln w="12700">
            <a:noFill/>
            <a:prstDash val="soli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6000" tIns="0" rIns="0" bIns="0" anchor="ctr"/>
          <a:lstStyle/>
          <a:p>
            <a:pPr algn="ctr"/>
            <a:endParaRPr lang="ru-RU" sz="1000">
              <a:solidFill>
                <a:srgbClr val="7030A0"/>
              </a:solidFill>
              <a:latin typeface="Blogger Sans" pitchFamily="50" charset="0"/>
              <a:ea typeface="Blogger Sans" pitchFamily="50" charset="0"/>
            </a:endParaRPr>
          </a:p>
        </p:txBody>
      </p:sp>
      <p:sp>
        <p:nvSpPr>
          <p:cNvPr id="57" name="Скругленный прямоугольник 56"/>
          <p:cNvSpPr/>
          <p:nvPr userDrawn="1"/>
        </p:nvSpPr>
        <p:spPr>
          <a:xfrm>
            <a:off x="7042642" y="1283541"/>
            <a:ext cx="380970" cy="2412408"/>
          </a:xfrm>
          <a:prstGeom prst="roundRect">
            <a:avLst/>
          </a:prstGeom>
          <a:noFill/>
          <a:ln w="12700">
            <a:solidFill>
              <a:srgbClr val="A0238C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ru-RU" sz="900" b="1" dirty="0" smtClean="0">
                <a:solidFill>
                  <a:srgbClr val="A0238C"/>
                </a:solidFill>
                <a:latin typeface="Blogger Sans" pitchFamily="50" charset="0"/>
                <a:ea typeface="Blogger Sans" pitchFamily="50" charset="0"/>
              </a:rPr>
              <a:t>Печатные формы, выгрузки (Клико)</a:t>
            </a:r>
            <a:endParaRPr lang="ru-RU" sz="900" b="1" dirty="0">
              <a:solidFill>
                <a:srgbClr val="A0238C"/>
              </a:solidFill>
              <a:latin typeface="Blogger Sans" pitchFamily="50" charset="0"/>
              <a:ea typeface="Blogger Sans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39" y="1408629"/>
            <a:ext cx="337744" cy="164047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68" y="2478292"/>
            <a:ext cx="337744" cy="164047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71" y="3411830"/>
            <a:ext cx="337744" cy="164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9693" y="1769616"/>
            <a:ext cx="332912" cy="16645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5236" y="1761996"/>
            <a:ext cx="332912" cy="166456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3985" y="3063374"/>
            <a:ext cx="332912" cy="166456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9528" y="3055754"/>
            <a:ext cx="332912" cy="166456"/>
          </a:xfrm>
          <a:prstGeom prst="rect">
            <a:avLst/>
          </a:prstGeom>
        </p:spPr>
      </p:pic>
      <p:sp>
        <p:nvSpPr>
          <p:cNvPr id="3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7772400" cy="505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1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Страница с маркированным списком стандартная заголовок 2 строк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647824" cy="112919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ЕСЛИ КРАТКОСТЬ – НЕ СЕСТРА ТАЛАНТА, ТО МОЖНО ИСПОЛЬЗОВАТЬ ЗАГОЛОВОК ТАК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1333680"/>
            <a:ext cx="5554980" cy="47053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20" y="1813742"/>
            <a:ext cx="8229600" cy="224408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8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больших схе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35175" cy="61637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48" y="280165"/>
            <a:ext cx="1637773" cy="56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06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380547" y="346859"/>
            <a:ext cx="3505200" cy="7110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  <a:cs typeface="+mj-cs"/>
              </a:defRPr>
            </a:lvl1pPr>
          </a:lstStyle>
          <a:p>
            <a:r>
              <a:rPr lang="ru-RU" sz="2800" dirty="0" smtClean="0"/>
              <a:t>контакты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 hasCustomPrompt="1"/>
          </p:nvPr>
        </p:nvSpPr>
        <p:spPr>
          <a:xfrm>
            <a:off x="4545198" y="1461523"/>
            <a:ext cx="1855787" cy="394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Имя Фамилия</a:t>
            </a:r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4545104" y="1855967"/>
            <a:ext cx="1855694" cy="5376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1200" b="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Должность автора</a:t>
            </a:r>
          </a:p>
          <a:p>
            <a:pPr lvl="0"/>
            <a:r>
              <a:rPr lang="ru-RU" dirty="0" smtClean="0"/>
              <a:t>презентации</a:t>
            </a:r>
            <a:endParaRPr lang="ru-RU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2" hasCustomPrompt="1"/>
          </p:nvPr>
        </p:nvSpPr>
        <p:spPr>
          <a:xfrm>
            <a:off x="4536139" y="2405983"/>
            <a:ext cx="1855694" cy="302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Телефон: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 hasCustomPrompt="1"/>
          </p:nvPr>
        </p:nvSpPr>
        <p:spPr>
          <a:xfrm>
            <a:off x="4545103" y="2722361"/>
            <a:ext cx="1855694" cy="302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en-US" dirty="0" smtClean="0"/>
              <a:t>E-mail</a:t>
            </a:r>
            <a:r>
              <a:rPr lang="ru-RU" dirty="0" smtClean="0"/>
              <a:t>: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4536138" y="3046585"/>
            <a:ext cx="1855694" cy="302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baseline="0">
                <a:solidFill>
                  <a:schemeClr val="bg1"/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en-US" dirty="0" smtClean="0"/>
              <a:t>www.neoflex.ru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6745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одерж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350519" y="256698"/>
            <a:ext cx="6319222" cy="6196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  <a:cs typeface="+mj-cs"/>
              </a:defRPr>
            </a:lvl1pPr>
          </a:lstStyle>
          <a:p>
            <a:r>
              <a:rPr lang="ru-RU" sz="2800" dirty="0" smtClean="0"/>
              <a:t>План презентации</a:t>
            </a:r>
            <a:endParaRPr lang="ru-RU" sz="2800" dirty="0"/>
          </a:p>
        </p:txBody>
      </p:sp>
      <p:sp>
        <p:nvSpPr>
          <p:cNvPr id="7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85763" y="1019175"/>
            <a:ext cx="4908550" cy="2853578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1800"/>
              </a:spcBef>
              <a:buClr>
                <a:srgbClr val="EB008C"/>
              </a:buClr>
              <a:defRPr sz="1800" baseline="0">
                <a:latin typeface="Blogger Sans" pitchFamily="50" charset="0"/>
                <a:ea typeface="Blogger Sans" pitchFamily="50" charset="0"/>
              </a:defRPr>
            </a:lvl1pPr>
          </a:lstStyle>
          <a:p>
            <a:pPr lvl="0"/>
            <a:r>
              <a:rPr lang="ru-RU" dirty="0" smtClean="0"/>
              <a:t>Пункт 1 (выделение розовым цветом </a:t>
            </a:r>
            <a:r>
              <a:rPr lang="en-US" dirty="0" smtClean="0"/>
              <a:t>[</a:t>
            </a:r>
            <a:r>
              <a:rPr lang="ru-RU" dirty="0" smtClean="0"/>
              <a:t>255;0;140</a:t>
            </a:r>
            <a:r>
              <a:rPr lang="en-US" dirty="0" smtClean="0"/>
              <a:t>]</a:t>
            </a:r>
            <a:r>
              <a:rPr lang="ru-RU" dirty="0" smtClean="0"/>
              <a:t> и жирностью</a:t>
            </a:r>
          </a:p>
          <a:p>
            <a:pPr lvl="0"/>
            <a:r>
              <a:rPr lang="ru-RU" dirty="0" smtClean="0"/>
              <a:t>Пункт 2</a:t>
            </a:r>
          </a:p>
          <a:p>
            <a:pPr lvl="0"/>
            <a:r>
              <a:rPr lang="ru-RU" dirty="0" smtClean="0"/>
              <a:t>Пункт 3</a:t>
            </a:r>
          </a:p>
          <a:p>
            <a:pPr lvl="0"/>
            <a:r>
              <a:rPr lang="ru-RU" dirty="0" smtClean="0"/>
              <a:t>Пункт 4</a:t>
            </a:r>
            <a:endParaRPr lang="en-US" dirty="0" smtClean="0"/>
          </a:p>
          <a:p>
            <a:pPr lvl="0"/>
            <a:r>
              <a:rPr lang="ru-RU" dirty="0" smtClean="0"/>
              <a:t>Пункт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0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стандарт_под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519678" cy="6196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ЗАГОЛОВОК СОСТОИТ ИЗ 3-4 СЛОВ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89"/>
            <a:ext cx="5554980" cy="47053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 СОСТОИТ ИЗ 2-3 СЛОВ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 hasCustomPrompt="1"/>
          </p:nvPr>
        </p:nvSpPr>
        <p:spPr>
          <a:xfrm>
            <a:off x="350519" y="1390651"/>
            <a:ext cx="8532223" cy="224408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 baseline="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dirty="0" smtClean="0"/>
              <a:t>В буллитах передаются ключевые мысли слайда</a:t>
            </a:r>
          </a:p>
          <a:p>
            <a:pPr lvl="0"/>
            <a:r>
              <a:rPr lang="ru-RU" dirty="0" smtClean="0"/>
              <a:t>Формулировать мысли нужно коротко, точно и емко, ограничивая себя 5-8 словами</a:t>
            </a:r>
          </a:p>
          <a:p>
            <a:pPr lvl="0"/>
            <a:r>
              <a:rPr lang="ru-RU" dirty="0" smtClean="0"/>
              <a:t>Если текста очень много, он плохо читается</a:t>
            </a:r>
          </a:p>
          <a:p>
            <a:pPr lvl="0"/>
            <a:r>
              <a:rPr lang="ru-RU" dirty="0" smtClean="0"/>
              <a:t>Если текст нельзя сократить, лучше контент разбить на 2 части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 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20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стандар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519678" cy="6196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ЗАГОЛОВОК СОСТОИТ ИЗ 3-4 СЛОВ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19" y="888381"/>
            <a:ext cx="8547591" cy="224408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6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стандарт_подзаголовок_длинный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8"/>
            <a:ext cx="8532224" cy="112919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ЕСЛИ КРАТКОСТЬ – НЕ СЕСТРА ТАЛАНТА, ТО МОЖНО ИСПОЛЬЗОВАТЬ ЗАГОЛОВОК ТАК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1333680"/>
            <a:ext cx="5554980" cy="47053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19" y="1813742"/>
            <a:ext cx="8539907" cy="2244089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91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тези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20" y="256699"/>
            <a:ext cx="4764405" cy="610076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ЕЩЕ ОДИН ТИП 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20" y="875531"/>
            <a:ext cx="3654810" cy="3001010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4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362" y="166168"/>
            <a:ext cx="3254665" cy="72247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Короткая и емкая мысль, тезис слайда </a:t>
            </a:r>
            <a:endParaRPr lang="ru-RU" dirty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5276850" y="158874"/>
            <a:ext cx="209550" cy="722312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r>
              <a:rPr lang="ru-RU" dirty="0" smtClean="0"/>
              <a:t>Файл клякса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22" hasCustomPrompt="1"/>
          </p:nvPr>
        </p:nvSpPr>
        <p:spPr>
          <a:xfrm>
            <a:off x="4159250" y="968189"/>
            <a:ext cx="4662488" cy="29045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dirty="0" smtClean="0"/>
              <a:t>Вставка рисунка 978 х 612 </a:t>
            </a:r>
            <a:r>
              <a:rPr lang="ru-RU" dirty="0" err="1" smtClean="0"/>
              <a:t>пикс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62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без заголо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19" y="543466"/>
            <a:ext cx="8539908" cy="3268680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91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_стандарт_тезис вниз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747079" y="4343401"/>
            <a:ext cx="455062" cy="4343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519" y="256699"/>
            <a:ext cx="8535175" cy="64817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2800" b="1" cap="all" baseline="0">
                <a:latin typeface="Blogger Sans" pitchFamily="50" charset="0"/>
                <a:ea typeface="Blogger Sans" pitchFamily="50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50520" y="910589"/>
            <a:ext cx="5726430" cy="47053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="1" cap="all" baseline="0">
                <a:solidFill>
                  <a:srgbClr val="EB008C"/>
                </a:solidFill>
                <a:latin typeface="Blogger Sans" pitchFamily="50" charset="0"/>
                <a:ea typeface="Blogger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0" name="Объект 2"/>
          <p:cNvSpPr>
            <a:spLocks noGrp="1"/>
          </p:cNvSpPr>
          <p:nvPr>
            <p:ph idx="14"/>
          </p:nvPr>
        </p:nvSpPr>
        <p:spPr>
          <a:xfrm>
            <a:off x="350519" y="1390652"/>
            <a:ext cx="8539908" cy="2002932"/>
          </a:xfrm>
          <a:prstGeom prst="rect">
            <a:avLst/>
          </a:prstGeom>
        </p:spPr>
        <p:txBody>
          <a:bodyPr lIns="0" rIns="0"/>
          <a:lstStyle>
            <a:lvl1pPr marL="180000" indent="-180000" defTabSz="540000">
              <a:spcBef>
                <a:spcPts val="100"/>
              </a:spcBef>
              <a:spcAft>
                <a:spcPts val="600"/>
              </a:spcAft>
              <a:buSzPct val="80000"/>
              <a:buFontTx/>
              <a:buBlip>
                <a:blip r:embed="rId3"/>
              </a:buBlip>
              <a:defRPr sz="1600" b="0">
                <a:solidFill>
                  <a:schemeClr val="tx1"/>
                </a:solidFill>
                <a:latin typeface="Blogger Sans" pitchFamily="50" charset="0"/>
                <a:ea typeface="Blogger Sans" pitchFamily="50" charset="0"/>
              </a:defRPr>
            </a:lvl1pPr>
            <a:lvl2pPr marL="288000" indent="-108000">
              <a:spcBef>
                <a:spcPts val="100"/>
              </a:spcBef>
              <a:spcAft>
                <a:spcPts val="600"/>
              </a:spcAft>
              <a:buClr>
                <a:srgbClr val="EB008C"/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2pPr>
            <a:lvl3pPr marL="540000" indent="-108000">
              <a:spcBef>
                <a:spcPts val="1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−"/>
              <a:defRPr sz="16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339752" y="4294544"/>
            <a:ext cx="478241" cy="497009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fld id="{74B90AF7-8722-42C5-A395-0BFDC36197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363" y="3586845"/>
            <a:ext cx="2720192" cy="7790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Blogger Sans" pitchFamily="50" charset="0"/>
                <a:ea typeface="Blogger Sans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Короткая и емкая мысль, тезис слайда </a:t>
            </a:r>
            <a:endParaRPr lang="ru-RU" dirty="0"/>
          </a:p>
        </p:txBody>
      </p:sp>
      <p:sp>
        <p:nvSpPr>
          <p:cNvPr id="14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5276850" y="3605213"/>
            <a:ext cx="209550" cy="722312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r>
              <a:rPr lang="ru-RU" dirty="0" smtClean="0"/>
              <a:t>Файл клякса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2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89" r:id="rId3"/>
    <p:sldLayoutId id="2147483670" r:id="rId4"/>
    <p:sldLayoutId id="2147483686" r:id="rId5"/>
    <p:sldLayoutId id="2147483679" r:id="rId6"/>
    <p:sldLayoutId id="2147483671" r:id="rId7"/>
    <p:sldLayoutId id="2147483680" r:id="rId8"/>
    <p:sldLayoutId id="2147483672" r:id="rId9"/>
    <p:sldLayoutId id="2147483681" r:id="rId10"/>
    <p:sldLayoutId id="2147483664" r:id="rId11"/>
    <p:sldLayoutId id="2147483675" r:id="rId12"/>
    <p:sldLayoutId id="2147483685" r:id="rId13"/>
    <p:sldLayoutId id="2147483676" r:id="rId14"/>
    <p:sldLayoutId id="2147483677" r:id="rId15"/>
    <p:sldLayoutId id="2147483678" r:id="rId16"/>
    <p:sldLayoutId id="2147483688" r:id="rId17"/>
    <p:sldLayoutId id="2147483674" r:id="rId18"/>
    <p:sldLayoutId id="2147483683" r:id="rId19"/>
    <p:sldLayoutId id="2147483667" r:id="rId20"/>
    <p:sldLayoutId id="2147483684" r:id="rId21"/>
    <p:sldLayoutId id="2147483668" r:id="rId22"/>
    <p:sldLayoutId id="2147483690" r:id="rId23"/>
    <p:sldLayoutId id="2147483692" r:id="rId24"/>
    <p:sldLayoutId id="2147483650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7583" y="1782449"/>
            <a:ext cx="6499325" cy="1240450"/>
          </a:xfrm>
        </p:spPr>
        <p:txBody>
          <a:bodyPr lIns="0" tIns="0" rIns="0" bIns="0"/>
          <a:lstStyle/>
          <a:p>
            <a:r>
              <a:rPr lang="en-US" dirty="0" smtClean="0"/>
              <a:t>Version Control System (VCS)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Система управления версиями (СУВ)</a:t>
            </a:r>
            <a:br>
              <a:rPr lang="ru-RU" dirty="0" smtClean="0"/>
            </a:br>
            <a:r>
              <a:rPr lang="ru-RU" dirty="0" smtClean="0"/>
              <a:t>Система контроля версий (СКВ)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26090" y="119110"/>
            <a:ext cx="8533504" cy="462781"/>
          </a:xfrm>
        </p:spPr>
        <p:txBody>
          <a:bodyPr lIns="0" rIns="0"/>
          <a:lstStyle/>
          <a:p>
            <a:pPr algn="ctr" defTabSz="540000">
              <a:spcBef>
                <a:spcPts val="100"/>
              </a:spcBef>
              <a:spcAft>
                <a:spcPts val="600"/>
              </a:spcAft>
              <a:buSzPct val="80000"/>
            </a:pPr>
            <a:r>
              <a:rPr lang="ru-RU" sz="1800" dirty="0">
                <a:cs typeface="+mn-cs"/>
              </a:rPr>
              <a:t>Примитивная модель хранения версий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343713" y="581892"/>
            <a:ext cx="8447315" cy="38616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Контроль версий осуществляется копированием файлов в другой каталог, как правило добавляя текущую дату к названию каталога.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 smtClean="0"/>
              <a:t>Преимущества</a:t>
            </a:r>
            <a:endParaRPr lang="ru-RU" dirty="0"/>
          </a:p>
          <a:p>
            <a:pPr lvl="0"/>
            <a:r>
              <a:rPr lang="ru-RU" dirty="0"/>
              <a:t>простота подхода</a:t>
            </a:r>
          </a:p>
          <a:p>
            <a:pPr marL="0" indent="0">
              <a:buNone/>
            </a:pPr>
            <a:r>
              <a:rPr lang="ru-RU" u="sng" dirty="0"/>
              <a:t>Проблемы</a:t>
            </a:r>
            <a:endParaRPr lang="ru-RU" dirty="0"/>
          </a:p>
          <a:p>
            <a:pPr lvl="0"/>
            <a:r>
              <a:rPr lang="ru-RU" dirty="0"/>
              <a:t>случайное изменение «не тех» файлов, или изменение файлов «не в том» каталоге</a:t>
            </a:r>
          </a:p>
          <a:p>
            <a:pPr lvl="0"/>
            <a:r>
              <a:rPr lang="ru-RU" dirty="0"/>
              <a:t>копирование файлов не туда, куда надо было, и в результате затирание нужных файлов</a:t>
            </a:r>
          </a:p>
          <a:p>
            <a:pPr lvl="0"/>
            <a:r>
              <a:rPr lang="ru-RU" dirty="0"/>
              <a:t>нет информации о том, что изменяется от версии к версии</a:t>
            </a:r>
          </a:p>
          <a:p>
            <a:pPr lvl="0"/>
            <a:r>
              <a:rPr lang="ru-RU" dirty="0"/>
              <a:t>сложности с поиском необходимой версии </a:t>
            </a:r>
          </a:p>
          <a:p>
            <a:pPr lvl="0"/>
            <a:r>
              <a:rPr lang="ru-RU" dirty="0"/>
              <a:t>отсутствие возможности совместной разработки</a:t>
            </a:r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Локальные системы управления версиями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353418" y="672575"/>
            <a:ext cx="5019628" cy="41051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П</a:t>
            </a:r>
            <a:r>
              <a:rPr lang="ru-RU" u="sng" dirty="0" err="1"/>
              <a:t>реимущества</a:t>
            </a:r>
            <a:endParaRPr lang="ru-RU" dirty="0"/>
          </a:p>
          <a:p>
            <a:pPr lvl="0"/>
            <a:r>
              <a:rPr lang="ru-RU" dirty="0"/>
              <a:t>возможность восстановления данных  из определенной версии (точно определяется по времени записи)</a:t>
            </a:r>
          </a:p>
          <a:p>
            <a:pPr lvl="0"/>
            <a:r>
              <a:rPr lang="ru-RU" dirty="0"/>
              <a:t>высокая скорость выполнения восстановления (база данных четко структурирована, поэтому сложностей при поиске не возникает, сетевая задержка отсутствует, поскольку данные хранятся непосредственно на рабочем компьютере</a:t>
            </a:r>
            <a:r>
              <a:rPr lang="ru-RU" dirty="0" smtClean="0"/>
              <a:t>)</a:t>
            </a:r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Проблемы</a:t>
            </a:r>
            <a:endParaRPr lang="ru-RU" dirty="0"/>
          </a:p>
          <a:p>
            <a:pPr lvl="0"/>
            <a:r>
              <a:rPr lang="ru-RU" dirty="0"/>
              <a:t>возможность потери данных вследствие возникновения физических поломок оборудования</a:t>
            </a:r>
          </a:p>
          <a:p>
            <a:pPr lvl="0"/>
            <a:r>
              <a:rPr lang="ru-RU" dirty="0"/>
              <a:t>отсутствие возможности совместной разработки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471286" y="786821"/>
            <a:ext cx="3353349" cy="32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Централизованные системы управления версиями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272024" y="838315"/>
            <a:ext cx="4135456" cy="3612771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 smtClean="0"/>
              <a:t>	</a:t>
            </a:r>
            <a:r>
              <a:rPr lang="ru-RU" dirty="0" smtClean="0"/>
              <a:t>Следующей </a:t>
            </a:r>
            <a:r>
              <a:rPr lang="ru-RU" dirty="0"/>
              <a:t>большой проблемой оказалась необходимость сотрудничать с участниками команды за другими компьютерами. Чтобы решить эту проблему</a:t>
            </a:r>
            <a:r>
              <a:rPr lang="ru-RU" dirty="0" smtClean="0"/>
              <a:t>, были </a:t>
            </a:r>
            <a:r>
              <a:rPr lang="ru-RU" dirty="0"/>
              <a:t>созданы централизованные системы управления версиями(ЦСУВ).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таких системах, например CVS, Subversion и Perforce, есть центральный сервер, на котором хранится в единственном экземпляре репозиторий, и ряд клиентов, которые получают копии файлов из него.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Много </a:t>
            </a:r>
            <a:r>
              <a:rPr lang="ru-RU" dirty="0"/>
              <a:t>лет это был стандарт управления версиями.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56887" y="918837"/>
            <a:ext cx="4340010" cy="33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Централизованные системы управления версиями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292961" y="586233"/>
            <a:ext cx="8531674" cy="419147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Преимущества</a:t>
            </a:r>
            <a:r>
              <a:rPr lang="ru-RU" dirty="0" smtClean="0"/>
              <a:t> </a:t>
            </a:r>
            <a:r>
              <a:rPr lang="ru-RU" dirty="0"/>
              <a:t>(над локальными СУВ)</a:t>
            </a:r>
          </a:p>
          <a:p>
            <a:pPr lvl="0"/>
            <a:r>
              <a:rPr lang="ru-RU" dirty="0"/>
              <a:t>возможность восстановления данных </a:t>
            </a:r>
            <a:r>
              <a:rPr lang="ru-RU" dirty="0" smtClean="0"/>
              <a:t>из </a:t>
            </a:r>
            <a:r>
              <a:rPr lang="ru-RU" dirty="0"/>
              <a:t>определенной версии </a:t>
            </a:r>
            <a:r>
              <a:rPr lang="ru-RU" dirty="0" smtClean="0"/>
              <a:t>(точно </a:t>
            </a:r>
            <a:r>
              <a:rPr lang="ru-RU" dirty="0"/>
              <a:t>определяется по времени записи)</a:t>
            </a:r>
          </a:p>
          <a:p>
            <a:pPr lvl="0"/>
            <a:r>
              <a:rPr lang="ru-RU" dirty="0"/>
              <a:t>возможность ведения командной разработки проекта</a:t>
            </a:r>
          </a:p>
          <a:p>
            <a:pPr lvl="0"/>
            <a:r>
              <a:rPr lang="ru-RU" dirty="0"/>
              <a:t>все знают, кто и чем занимается в проекте</a:t>
            </a:r>
          </a:p>
          <a:p>
            <a:pPr lvl="0"/>
            <a:r>
              <a:rPr lang="ru-RU" dirty="0" smtClean="0"/>
              <a:t>администрировать </a:t>
            </a:r>
            <a:r>
              <a:rPr lang="ru-RU" dirty="0"/>
              <a:t>ЦСУВ гораздо легче, чем локальные базы на каждом </a:t>
            </a:r>
            <a:r>
              <a:rPr lang="ru-RU" dirty="0" smtClean="0"/>
              <a:t>клиенте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Проблемы</a:t>
            </a:r>
            <a:endParaRPr lang="ru-RU" dirty="0"/>
          </a:p>
          <a:p>
            <a:r>
              <a:rPr lang="ru-RU" dirty="0"/>
              <a:t>Централизованный сервер является уязвимым местом всей системы</a:t>
            </a:r>
          </a:p>
          <a:p>
            <a:pPr lvl="0"/>
            <a:r>
              <a:rPr lang="ru-RU" dirty="0"/>
              <a:t>Если сервер выключается, то пользователи не могут взаимодействовать, и никто не может сохранить новые версии. </a:t>
            </a:r>
          </a:p>
          <a:p>
            <a:r>
              <a:rPr lang="ru-RU" dirty="0" smtClean="0"/>
              <a:t>Если же повреждается диск с центральной базой данных и нет резервной копии, то теряется абсолютно всё — вся история проекта, разве что за исключением нескольких рабочих версий, сохранившихся на рабочих машинах пользователей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Распределённые (децентрализованные) системы контроля версий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4095907" y="959845"/>
            <a:ext cx="4369872" cy="3129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В отличие от централизованных систем клиенты не просто выгружают последние версии файлов, а полностью копируют весь репозиторий.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При </a:t>
            </a:r>
            <a:r>
              <a:rPr lang="ru-RU" dirty="0"/>
              <a:t>работе с такой системой, пользователи периодически синхронизируют свои локальные репозитории с центральным и работают непосредственно со своей локальной копией.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После </a:t>
            </a:r>
            <a:r>
              <a:rPr lang="ru-RU" dirty="0"/>
              <a:t>внесения достаточного количества изменений в локальную копию изменения отправляются на сервер.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3420" y="634894"/>
            <a:ext cx="3642487" cy="3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Распределённые (децентрализованные) системы контроля версий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292961" y="563562"/>
            <a:ext cx="8531674" cy="3985767"/>
          </a:xfrm>
        </p:spPr>
        <p:txBody>
          <a:bodyPr/>
          <a:lstStyle/>
          <a:p>
            <a:pPr marL="0" indent="0" fontAlgn="base">
              <a:buNone/>
            </a:pPr>
            <a:r>
              <a:rPr lang="ru-RU" u="sng" dirty="0"/>
              <a:t>Преимущества</a:t>
            </a:r>
            <a:endParaRPr lang="ru-RU" dirty="0"/>
          </a:p>
          <a:p>
            <a:pPr lvl="0"/>
            <a:r>
              <a:rPr lang="ru-RU" dirty="0"/>
              <a:t>возможность восстановления данных  из определенной версии (точно определяется по времени записи)</a:t>
            </a:r>
          </a:p>
          <a:p>
            <a:pPr lvl="0"/>
            <a:r>
              <a:rPr lang="ru-RU" dirty="0"/>
              <a:t>возможность ведения командной разработки проекта</a:t>
            </a:r>
          </a:p>
          <a:p>
            <a:pPr lvl="0"/>
            <a:r>
              <a:rPr lang="ru-RU" dirty="0"/>
              <a:t>при сбое работы сервера система сохраняет данные в локальном </a:t>
            </a:r>
            <a:r>
              <a:rPr lang="ru-RU" dirty="0" err="1"/>
              <a:t>репозитории</a:t>
            </a:r>
            <a:r>
              <a:rPr lang="ru-RU" dirty="0"/>
              <a:t>, что позволяет эффективно вести процесс разработки, а после восстановления работы сервера, передать все изменения в удаленный </a:t>
            </a:r>
            <a:r>
              <a:rPr lang="ru-RU" dirty="0" err="1"/>
              <a:t>репозиторий</a:t>
            </a:r>
            <a:endParaRPr lang="ru-RU" dirty="0"/>
          </a:p>
          <a:p>
            <a:pPr lvl="0"/>
            <a:r>
              <a:rPr lang="ru-RU" dirty="0"/>
              <a:t>при физической поломке сервера данные можно легко перенести в новый удалённый </a:t>
            </a:r>
            <a:r>
              <a:rPr lang="ru-RU" dirty="0" err="1"/>
              <a:t>репозиторий</a:t>
            </a:r>
            <a:r>
              <a:rPr lang="ru-RU" dirty="0"/>
              <a:t> с любого локального </a:t>
            </a:r>
            <a:r>
              <a:rPr lang="ru-RU" dirty="0" err="1"/>
              <a:t>репозитория</a:t>
            </a:r>
            <a:endParaRPr lang="ru-RU" dirty="0"/>
          </a:p>
          <a:p>
            <a:pPr lvl="0"/>
            <a:r>
              <a:rPr lang="ru-RU" dirty="0"/>
              <a:t>высокая скорость работы (в ходе работы данные записываются и получаются из локального </a:t>
            </a:r>
            <a:r>
              <a:rPr lang="ru-RU" dirty="0" err="1"/>
              <a:t>репозитория</a:t>
            </a:r>
            <a:r>
              <a:rPr lang="ru-RU" dirty="0"/>
              <a:t>, поэтому сетевые задержки отсутствуют)</a:t>
            </a:r>
          </a:p>
          <a:p>
            <a:pPr lvl="0"/>
            <a:r>
              <a:rPr lang="ru-RU" dirty="0"/>
              <a:t>возможность работать с несколькими удалёнными </a:t>
            </a:r>
            <a:r>
              <a:rPr lang="ru-RU" dirty="0" err="1"/>
              <a:t>репозиториями</a:t>
            </a:r>
            <a:r>
              <a:rPr lang="ru-RU" dirty="0"/>
              <a:t>, таким образом, можно одновременно работать </a:t>
            </a:r>
            <a:r>
              <a:rPr lang="ru-RU" dirty="0" err="1"/>
              <a:t>поразному</a:t>
            </a:r>
            <a:r>
              <a:rPr lang="ru-RU" dirty="0"/>
              <a:t>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6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Заголовок 30"/>
          <p:cNvSpPr>
            <a:spLocks noGrp="1"/>
          </p:cNvSpPr>
          <p:nvPr>
            <p:ph type="ctrTitle"/>
          </p:nvPr>
        </p:nvSpPr>
        <p:spPr>
          <a:xfrm>
            <a:off x="350519" y="256698"/>
            <a:ext cx="8547592" cy="529233"/>
          </a:xfrm>
        </p:spPr>
        <p:txBody>
          <a:bodyPr lIns="0" rIns="0">
            <a:normAutofit/>
          </a:bodyPr>
          <a:lstStyle/>
          <a:p>
            <a:pPr algn="ctr"/>
            <a:r>
              <a:rPr lang="ru-RU" sz="1800" dirty="0" smtClean="0"/>
              <a:t>Сводная таблица СУВ</a:t>
            </a:r>
            <a:endParaRPr lang="ru-RU" sz="1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121"/>
              </p:ext>
            </p:extLst>
          </p:nvPr>
        </p:nvGraphicFramePr>
        <p:xfrm>
          <a:off x="584763" y="1018227"/>
          <a:ext cx="8098260" cy="2555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652"/>
                <a:gridCol w="1619652"/>
                <a:gridCol w="1619652"/>
                <a:gridCol w="1619652"/>
                <a:gridCol w="1619652"/>
              </a:tblGrid>
              <a:tr h="326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ЛСУВ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ЦСУВ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РСУВ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0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восстановление данных из определенной версии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скорость восстановления и работы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высокая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низкая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высокая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6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командной работы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6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уязвимость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высокая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высокая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высокая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низкая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254000" y="791029"/>
            <a:ext cx="8744344" cy="3294743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	Subversion </a:t>
            </a:r>
            <a:r>
              <a:rPr lang="ru-RU" sz="1400" dirty="0"/>
              <a:t>– эта централизованная система управления версиями, основанная на технологии клиент-сервер. Официально выпущена в 2004 году компанией CollabNet с целью заменить распространенную на тот момент систему </a:t>
            </a:r>
            <a:r>
              <a:rPr lang="en-US" sz="1400" dirty="0"/>
              <a:t>CVS</a:t>
            </a:r>
            <a:r>
              <a:rPr lang="ru-RU" sz="1400" dirty="0"/>
              <a:t>. С 2010 года Subversion является одним из проектов </a:t>
            </a:r>
            <a:r>
              <a:rPr lang="ru-RU" sz="1400" dirty="0" err="1"/>
              <a:t>Apache</a:t>
            </a:r>
            <a:r>
              <a:rPr lang="ru-RU" sz="1400" dirty="0"/>
              <a:t> Software </a:t>
            </a:r>
            <a:r>
              <a:rPr lang="ru-RU" sz="1400" dirty="0" err="1"/>
              <a:t>Foundation</a:t>
            </a:r>
            <a:r>
              <a:rPr lang="ru-RU" sz="1400" dirty="0"/>
              <a:t> и официально называется </a:t>
            </a:r>
            <a:r>
              <a:rPr lang="ru-RU" sz="1400" dirty="0" err="1"/>
              <a:t>Apache</a:t>
            </a:r>
            <a:r>
              <a:rPr lang="ru-RU" sz="1400" dirty="0"/>
              <a:t> Subversion. Она обладает всеми достоинствами CVS и решает основные ее проблемы (переименование и перемещение файлов и каталогов, работа с двоичными файлами и т.д.).</a:t>
            </a:r>
          </a:p>
          <a:p>
            <a:pPr marL="0" indent="0" algn="ctr">
              <a:buNone/>
            </a:pPr>
            <a:r>
              <a:rPr lang="ru-RU" sz="1400" b="1" dirty="0"/>
              <a:t>Клиенты для </a:t>
            </a:r>
            <a:r>
              <a:rPr lang="en-US" sz="1400" b="1" dirty="0"/>
              <a:t>SVN</a:t>
            </a:r>
            <a:endParaRPr lang="ru-RU" sz="1400" dirty="0"/>
          </a:p>
          <a:p>
            <a:pPr lvl="0"/>
            <a:r>
              <a:rPr lang="ru-RU" sz="1400" dirty="0"/>
              <a:t>Графические:</a:t>
            </a:r>
          </a:p>
          <a:p>
            <a:pPr marL="0" indent="0">
              <a:buNone/>
            </a:pPr>
            <a:r>
              <a:rPr lang="ru-RU" sz="1400" dirty="0"/>
              <a:t>	</a:t>
            </a:r>
            <a:r>
              <a:rPr lang="en-US" sz="1400" dirty="0" smtClean="0"/>
              <a:t>TortoiseSVN</a:t>
            </a:r>
            <a:r>
              <a:rPr lang="en-US" sz="1400" dirty="0"/>
              <a:t> </a:t>
            </a:r>
            <a:r>
              <a:rPr lang="ru-RU" sz="1400" dirty="0" smtClean="0"/>
              <a:t>(</a:t>
            </a:r>
            <a:r>
              <a:rPr lang="en-US" sz="1400" dirty="0" smtClean="0"/>
              <a:t>Windows </a:t>
            </a:r>
            <a:r>
              <a:rPr lang="en-US" sz="1400" dirty="0"/>
              <a:t>only) , </a:t>
            </a:r>
            <a:r>
              <a:rPr lang="en-US" sz="1400" dirty="0" smtClean="0"/>
              <a:t>SmartSVN</a:t>
            </a:r>
            <a:r>
              <a:rPr lang="en-US" sz="1400" dirty="0"/>
              <a:t> (Java)</a:t>
            </a:r>
            <a:r>
              <a:rPr lang="ru-RU" sz="1400" dirty="0" smtClean="0"/>
              <a:t>и др</a:t>
            </a:r>
            <a:r>
              <a:rPr lang="en-US" sz="1400" dirty="0"/>
              <a:t>.</a:t>
            </a:r>
            <a:endParaRPr lang="ru-RU" sz="1400" dirty="0"/>
          </a:p>
          <a:p>
            <a:pPr lvl="0"/>
            <a:r>
              <a:rPr lang="ru-RU" sz="1400" dirty="0"/>
              <a:t>Веб-интерфейсы:</a:t>
            </a:r>
          </a:p>
          <a:p>
            <a:pPr marL="0" indent="0">
              <a:buNone/>
            </a:pPr>
            <a:r>
              <a:rPr lang="ru-RU" sz="1400" dirty="0"/>
              <a:t>	</a:t>
            </a:r>
            <a:r>
              <a:rPr lang="en-US" sz="1400" dirty="0"/>
              <a:t>SVNManager, Submin, Trac, USVN и др.</a:t>
            </a: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28" y="4085772"/>
            <a:ext cx="1060203" cy="9103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0399" y="2551477"/>
            <a:ext cx="1261504" cy="9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хранение данных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388276" y="713978"/>
            <a:ext cx="8354187" cy="684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SVN</a:t>
            </a:r>
            <a:r>
              <a:rPr lang="ru-RU" dirty="0"/>
              <a:t> наряду с </a:t>
            </a:r>
            <a:r>
              <a:rPr lang="en-US" dirty="0"/>
              <a:t>CVS</a:t>
            </a:r>
            <a:r>
              <a:rPr lang="ru-RU" dirty="0"/>
              <a:t>, </a:t>
            </a:r>
            <a:r>
              <a:rPr lang="en-US" dirty="0"/>
              <a:t>Perforce</a:t>
            </a:r>
            <a:r>
              <a:rPr lang="ru-RU" dirty="0"/>
              <a:t>, </a:t>
            </a:r>
            <a:r>
              <a:rPr lang="en-US" dirty="0"/>
              <a:t>Bazaar</a:t>
            </a:r>
            <a:r>
              <a:rPr lang="ru-RU" dirty="0"/>
              <a:t> и др. хранит данные как изменения к базовой версии для каждого файла.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510005" y="1398048"/>
            <a:ext cx="6235945" cy="25996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188" y="4225702"/>
            <a:ext cx="924177" cy="7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цикл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254000" y="791029"/>
            <a:ext cx="8744344" cy="3294743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	</a:t>
            </a:r>
            <a:r>
              <a:rPr lang="ru-RU" sz="1400" dirty="0" smtClean="0"/>
              <a:t>Для </a:t>
            </a:r>
            <a:r>
              <a:rPr lang="ru-RU" sz="1400" dirty="0"/>
              <a:t>совместной работы над файлами в </a:t>
            </a:r>
            <a:r>
              <a:rPr lang="en-US" sz="1400" dirty="0"/>
              <a:t>Subversion</a:t>
            </a:r>
            <a:r>
              <a:rPr lang="ru-RU" sz="1400" dirty="0"/>
              <a:t> преимущественно используется модель</a:t>
            </a:r>
            <a:r>
              <a:rPr lang="en-US" sz="1400" dirty="0"/>
              <a:t> </a:t>
            </a:r>
            <a:r>
              <a:rPr lang="ru-RU" sz="1400" b="1" dirty="0"/>
              <a:t>копирование</a:t>
            </a:r>
            <a:r>
              <a:rPr lang="en-US" sz="1400" b="1" dirty="0"/>
              <a:t> </a:t>
            </a:r>
            <a:r>
              <a:rPr lang="ru-RU" sz="1400" b="1" dirty="0"/>
              <a:t>— изменение</a:t>
            </a:r>
            <a:r>
              <a:rPr lang="en-US" sz="1400" b="1" dirty="0"/>
              <a:t> </a:t>
            </a:r>
            <a:r>
              <a:rPr lang="ru-RU" sz="1400" b="1" dirty="0"/>
              <a:t>— слияние</a:t>
            </a:r>
            <a:r>
              <a:rPr lang="ru-RU" sz="1400" b="1" dirty="0" smtClean="0"/>
              <a:t>:</a:t>
            </a:r>
          </a:p>
          <a:p>
            <a:pPr marL="982663" lvl="0" indent="-342900">
              <a:buFont typeface="+mj-lt"/>
              <a:buAutoNum type="arabicPeriod"/>
            </a:pPr>
            <a:endParaRPr lang="ru-RU" sz="1400" dirty="0" smtClean="0"/>
          </a:p>
          <a:p>
            <a:pPr marL="982663" lvl="0" indent="-342900">
              <a:buFont typeface="+mj-lt"/>
              <a:buAutoNum type="arabicPeriod"/>
            </a:pPr>
            <a:r>
              <a:rPr lang="ru-RU" sz="1400" dirty="0" smtClean="0"/>
              <a:t>Обновление </a:t>
            </a:r>
            <a:r>
              <a:rPr lang="ru-RU" sz="1400" dirty="0"/>
              <a:t>рабочей копии документа из хранилища (</a:t>
            </a:r>
            <a:r>
              <a:rPr lang="en-US" sz="1400" dirty="0" err="1"/>
              <a:t>svnupdate</a:t>
            </a:r>
            <a:r>
              <a:rPr lang="ru-RU" sz="1400" dirty="0"/>
              <a:t>) или ее создание(</a:t>
            </a:r>
            <a:r>
              <a:rPr lang="en-US" sz="1400" dirty="0" err="1"/>
              <a:t>svncheckout</a:t>
            </a:r>
            <a:r>
              <a:rPr lang="ru-RU" sz="1400" dirty="0"/>
              <a:t>)</a:t>
            </a:r>
          </a:p>
          <a:p>
            <a:pPr marL="982663" lvl="0" indent="-342900">
              <a:buFont typeface="+mj-lt"/>
              <a:buAutoNum type="arabicPeriod"/>
            </a:pPr>
            <a:r>
              <a:rPr lang="en-US" sz="1400" dirty="0" err="1"/>
              <a:t>Изменение</a:t>
            </a:r>
            <a:r>
              <a:rPr lang="en-US" sz="1400" dirty="0"/>
              <a:t> </a:t>
            </a:r>
            <a:r>
              <a:rPr lang="en-US" sz="1400" dirty="0" err="1"/>
              <a:t>рабочей</a:t>
            </a:r>
            <a:r>
              <a:rPr lang="en-US" sz="1400" dirty="0"/>
              <a:t> </a:t>
            </a:r>
            <a:r>
              <a:rPr lang="en-US" sz="1400" dirty="0" err="1"/>
              <a:t>копии</a:t>
            </a:r>
            <a:endParaRPr lang="ru-RU" sz="1400" dirty="0"/>
          </a:p>
          <a:p>
            <a:pPr marL="982663" lvl="0" indent="-342900">
              <a:buFont typeface="+mj-lt"/>
              <a:buAutoNum type="arabicPeriod"/>
            </a:pPr>
            <a:r>
              <a:rPr lang="ru-RU" sz="1400" dirty="0"/>
              <a:t>При необходимости – дополнительное обновление рабочей копии документа, чтобы получить изменения, которые были зафиксированы другими пользователями в хранилище, и обеспечить их слияние (</a:t>
            </a:r>
            <a:r>
              <a:rPr lang="en-US" sz="1400" dirty="0" err="1"/>
              <a:t>svnupdate</a:t>
            </a:r>
            <a:r>
              <a:rPr lang="ru-RU" sz="1400" dirty="0"/>
              <a:t>)</a:t>
            </a:r>
          </a:p>
          <a:p>
            <a:pPr marL="982663" lvl="0" indent="-342900">
              <a:buFont typeface="+mj-lt"/>
              <a:buAutoNum type="arabicPeriod"/>
            </a:pPr>
            <a:r>
              <a:rPr lang="ru-RU" sz="1400" dirty="0"/>
              <a:t>Фиксация своих изменений (</a:t>
            </a:r>
            <a:r>
              <a:rPr lang="en-US" sz="1400" dirty="0" err="1"/>
              <a:t>svncommit</a:t>
            </a:r>
            <a:r>
              <a:rPr lang="ru-RU" sz="1400" dirty="0"/>
              <a:t>)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88" y="4225702"/>
            <a:ext cx="924177" cy="7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" b="930"/>
          <a:stretch>
            <a:fillRect/>
          </a:stretch>
        </p:blipFill>
        <p:spPr/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363718" y="1149804"/>
            <a:ext cx="4908550" cy="2853578"/>
          </a:xfrm>
        </p:spPr>
        <p:txBody>
          <a:bodyPr/>
          <a:lstStyle/>
          <a:p>
            <a:r>
              <a:rPr lang="ru-RU" dirty="0" smtClean="0">
                <a:solidFill>
                  <a:srgbClr val="FA008C"/>
                </a:solidFill>
              </a:rPr>
              <a:t>Определение. Предназначение. Функции</a:t>
            </a:r>
          </a:p>
          <a:p>
            <a:r>
              <a:rPr lang="ru-RU" dirty="0" smtClean="0"/>
              <a:t>Виды и особенности СУВ</a:t>
            </a:r>
          </a:p>
          <a:p>
            <a:r>
              <a:rPr lang="en-US" dirty="0">
                <a:solidFill>
                  <a:srgbClr val="FA008C"/>
                </a:solidFill>
              </a:rPr>
              <a:t>SVN, GIT</a:t>
            </a:r>
            <a:endParaRPr lang="ru-RU" dirty="0">
              <a:solidFill>
                <a:srgbClr val="FA008C"/>
              </a:solidFill>
            </a:endParaRPr>
          </a:p>
          <a:p>
            <a:r>
              <a:rPr lang="ru-RU" dirty="0" smtClean="0"/>
              <a:t>СУВ в работе аналитика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6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цикл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254000" y="791029"/>
            <a:ext cx="8744344" cy="3294743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	Для </a:t>
            </a:r>
            <a:r>
              <a:rPr lang="ru-RU" sz="1400" dirty="0"/>
              <a:t>файлов, не допускающих слияние (различные бинарные форматы файлов), можно использовать модель </a:t>
            </a:r>
            <a:r>
              <a:rPr lang="ru-RU" sz="1400" b="1" dirty="0"/>
              <a:t>блокирование — изменение — разблокирование</a:t>
            </a:r>
            <a:r>
              <a:rPr lang="ru-RU" sz="1400" b="1" dirty="0" smtClean="0"/>
              <a:t>:</a:t>
            </a:r>
          </a:p>
          <a:p>
            <a:pPr marL="0" indent="0">
              <a:buNone/>
            </a:pPr>
            <a:endParaRPr lang="ru-RU" sz="1400" dirty="0"/>
          </a:p>
          <a:p>
            <a:pPr marL="898525" lvl="0" indent="-342900">
              <a:buFont typeface="+mj-lt"/>
              <a:buAutoNum type="arabicPeriod"/>
            </a:pPr>
            <a:r>
              <a:rPr lang="ru-RU" sz="1400" dirty="0"/>
              <a:t>Обновление рабочей копии документа из хранилища (</a:t>
            </a:r>
            <a:r>
              <a:rPr lang="en-US" sz="1400" dirty="0" err="1"/>
              <a:t>svnupdate</a:t>
            </a:r>
            <a:r>
              <a:rPr lang="ru-RU" sz="1400" dirty="0"/>
              <a:t>) или ее создание(</a:t>
            </a:r>
            <a:r>
              <a:rPr lang="en-US" sz="1400" dirty="0" err="1"/>
              <a:t>svncheckout</a:t>
            </a:r>
            <a:r>
              <a:rPr lang="ru-RU" sz="1400" dirty="0"/>
              <a:t>)</a:t>
            </a:r>
          </a:p>
          <a:p>
            <a:pPr marL="898525" lvl="0" indent="-342900">
              <a:buFont typeface="+mj-lt"/>
              <a:buAutoNum type="arabicPeriod"/>
            </a:pPr>
            <a:r>
              <a:rPr lang="ru-RU" sz="1400" dirty="0"/>
              <a:t>Блокировка документа (</a:t>
            </a:r>
            <a:r>
              <a:rPr lang="en-US" sz="1400" dirty="0"/>
              <a:t>get lock</a:t>
            </a:r>
            <a:r>
              <a:rPr lang="ru-RU" sz="1400" dirty="0"/>
              <a:t>)</a:t>
            </a:r>
          </a:p>
          <a:p>
            <a:pPr marL="898525" lvl="0" indent="-342900">
              <a:buFont typeface="+mj-lt"/>
              <a:buAutoNum type="arabicPeriod"/>
            </a:pPr>
            <a:r>
              <a:rPr lang="en-US" sz="1400" dirty="0" err="1"/>
              <a:t>Изменение</a:t>
            </a:r>
            <a:r>
              <a:rPr lang="en-US" sz="1400" dirty="0"/>
              <a:t> </a:t>
            </a:r>
            <a:r>
              <a:rPr lang="en-US" sz="1400" dirty="0" err="1"/>
              <a:t>рабочей</a:t>
            </a:r>
            <a:r>
              <a:rPr lang="en-US" sz="1400" dirty="0"/>
              <a:t> </a:t>
            </a:r>
            <a:r>
              <a:rPr lang="en-US" sz="1400" dirty="0" err="1"/>
              <a:t>копии</a:t>
            </a:r>
            <a:endParaRPr lang="ru-RU" sz="1400" dirty="0"/>
          </a:p>
          <a:p>
            <a:pPr marL="898525" lvl="0" indent="-342900">
              <a:buFont typeface="+mj-lt"/>
              <a:buAutoNum type="arabicPeriod"/>
            </a:pPr>
            <a:r>
              <a:rPr lang="ru-RU" sz="1400" dirty="0"/>
              <a:t>Фиксация своих изменений (</a:t>
            </a:r>
            <a:r>
              <a:rPr lang="en-US" sz="1400" dirty="0" err="1"/>
              <a:t>svncommit</a:t>
            </a:r>
            <a:r>
              <a:rPr lang="ru-RU" sz="1400" dirty="0"/>
              <a:t>). </a:t>
            </a:r>
          </a:p>
          <a:p>
            <a:pPr marL="898525" lvl="0" indent="-342900">
              <a:buFont typeface="+mj-lt"/>
              <a:buAutoNum type="arabicPeriod"/>
            </a:pPr>
            <a:r>
              <a:rPr lang="ru-RU" sz="1400" dirty="0"/>
              <a:t>Разблокировка файла (</a:t>
            </a:r>
            <a:r>
              <a:rPr lang="en-US" sz="1400" dirty="0" err="1"/>
              <a:t>releaselock</a:t>
            </a:r>
            <a:r>
              <a:rPr lang="ru-RU" sz="1400" dirty="0"/>
              <a:t>) (обычно блокировка автоматически снимается при выполнении команды </a:t>
            </a:r>
            <a:r>
              <a:rPr lang="en-US" sz="1400" dirty="0" err="1"/>
              <a:t>svncommit</a:t>
            </a:r>
            <a:r>
              <a:rPr lang="ru-RU" sz="1400" dirty="0"/>
              <a:t>)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4180114"/>
            <a:ext cx="977269" cy="8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слияние версий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254000" y="791029"/>
            <a:ext cx="4937676" cy="3138623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	</a:t>
            </a:r>
            <a:r>
              <a:rPr lang="ru-RU" sz="1400" b="1" dirty="0" smtClean="0"/>
              <a:t>Синхронизация </a:t>
            </a:r>
            <a:r>
              <a:rPr lang="ru-RU" sz="1400" b="1" dirty="0"/>
              <a:t>рабочей копии с репозиторием.</a:t>
            </a:r>
            <a:endParaRPr lang="ru-RU" sz="1400" dirty="0"/>
          </a:p>
          <a:p>
            <a:pPr lvl="0"/>
            <a:r>
              <a:rPr lang="ru-RU" sz="1400" dirty="0"/>
              <a:t>Если два изменения относятся к разным и не связанным между собой файлам и/или каталогам, они всегда могут быть объединены автоматически. Их объединение состоит в том, что изменения, сделанные в каждой версии проекта, копируются в объединяемую версию</a:t>
            </a:r>
          </a:p>
          <a:p>
            <a:pPr lvl="0"/>
            <a:r>
              <a:rPr lang="ru-RU" sz="1400" dirty="0"/>
              <a:t>Изменения в пределах одного текстового файла, сделанные в разных версиях, могут быть объединены, если они находятся в разных местах этого файла и не пересекаются. В этом случае в объединённую версию вносятся все сделанные изменения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4180114"/>
            <a:ext cx="977269" cy="839121"/>
          </a:xfrm>
          <a:prstGeom prst="rect">
            <a:avLst/>
          </a:prstGeom>
        </p:spPr>
      </p:pic>
      <p:pic>
        <p:nvPicPr>
          <p:cNvPr id="2050" name="Picture 2" descr="https://webinerds.com/app/uploads/2015/10/Version-Control-System-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65" y="1115153"/>
            <a:ext cx="3579718" cy="23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202" y="135861"/>
            <a:ext cx="8532224" cy="389293"/>
          </a:xfrm>
        </p:spPr>
        <p:txBody>
          <a:bodyPr>
            <a:noAutofit/>
          </a:bodyPr>
          <a:lstStyle/>
          <a:p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слияние версий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8274" y="492893"/>
            <a:ext cx="5554980" cy="35009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Конфликты и их разрешение</a:t>
            </a:r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19" y="842986"/>
            <a:ext cx="8539907" cy="3133728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	</a:t>
            </a:r>
            <a:r>
              <a:rPr lang="ru-RU" sz="1200" dirty="0" smtClean="0"/>
              <a:t>Ситуацию</a:t>
            </a:r>
            <a:r>
              <a:rPr lang="ru-RU" sz="1200" dirty="0"/>
              <a:t>, когда при слиянии нескольких версий сделанные в них изменения пересекаются между собой, называют </a:t>
            </a:r>
            <a:r>
              <a:rPr lang="ru-RU" sz="1200" b="1" dirty="0"/>
              <a:t>конфликтом</a:t>
            </a:r>
            <a:r>
              <a:rPr lang="ru-RU" sz="1200" dirty="0"/>
              <a:t>. При конфликте изменений система управления версиями не может автоматически создать объединённый проект и вынуждена обращаться к пользователю.</a:t>
            </a:r>
          </a:p>
          <a:p>
            <a:pPr marL="0" indent="0">
              <a:buNone/>
            </a:pPr>
            <a:r>
              <a:rPr lang="ru-RU" sz="1200" dirty="0"/>
              <a:t>Конфликты возникают в случаях:</a:t>
            </a:r>
          </a:p>
          <a:p>
            <a:pPr lvl="0"/>
            <a:r>
              <a:rPr lang="ru-RU" sz="1200" dirty="0"/>
              <a:t>Изменения в пределах одного текстового файла в одних и тех же строках</a:t>
            </a:r>
          </a:p>
          <a:p>
            <a:pPr lvl="0"/>
            <a:r>
              <a:rPr lang="ru-RU" sz="1200" dirty="0"/>
              <a:t>Изменения в пределах одного файла, если он не является текстовым</a:t>
            </a:r>
          </a:p>
          <a:p>
            <a:pPr lvl="0"/>
            <a:r>
              <a:rPr lang="ru-RU" sz="1200" dirty="0"/>
              <a:t>Удаление и изменение одного и того же файла или каталога</a:t>
            </a:r>
          </a:p>
          <a:p>
            <a:pPr lvl="0"/>
            <a:r>
              <a:rPr lang="ru-RU" sz="1200" dirty="0"/>
              <a:t>Удаление и переименование одного и того же файла или каталога</a:t>
            </a:r>
          </a:p>
          <a:p>
            <a:pPr lvl="0"/>
            <a:r>
              <a:rPr lang="ru-RU" sz="1200" dirty="0"/>
              <a:t>Создание в разных версиях файла с одним и тем же именем и разным содержимым</a:t>
            </a:r>
          </a:p>
          <a:p>
            <a:pPr marL="0" indent="0">
              <a:buNone/>
            </a:pPr>
            <a:r>
              <a:rPr lang="ru-RU" sz="1200" dirty="0" smtClean="0"/>
              <a:t>	При </a:t>
            </a:r>
            <a:r>
              <a:rPr lang="ru-RU" sz="1200" dirty="0"/>
              <a:t>обнаружении конфликта выполняющаяся операция прекращается до его разрешения. Конфликты могут разрешаться вручную (например, используя любой текстовый редактор) или с помощью внешней утилиты. После разрешения в </a:t>
            </a:r>
            <a:r>
              <a:rPr lang="en-US" sz="1200" dirty="0" smtClean="0"/>
              <a:t>SVN</a:t>
            </a:r>
            <a:r>
              <a:rPr lang="ru-RU" sz="1200" dirty="0" smtClean="0"/>
              <a:t> необходимо </a:t>
            </a:r>
            <a:r>
              <a:rPr lang="ru-RU" sz="1200" dirty="0"/>
              <a:t>выполнить команду </a:t>
            </a:r>
            <a:r>
              <a:rPr lang="en-US" sz="1200" dirty="0"/>
              <a:t>resolve</a:t>
            </a:r>
            <a:r>
              <a:rPr lang="ru-RU" sz="1200" dirty="0"/>
              <a:t> для удаления вспомогательных файлов, которые система создает при обнаружении конфликта.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4180114"/>
            <a:ext cx="977269" cy="8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202" y="135861"/>
            <a:ext cx="8532224" cy="389293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19" y="525154"/>
            <a:ext cx="8539907" cy="3548082"/>
          </a:xfrm>
        </p:spPr>
        <p:txBody>
          <a:bodyPr/>
          <a:lstStyle/>
          <a:p>
            <a:pPr marL="0" indent="0">
              <a:buNone/>
            </a:pPr>
            <a:r>
              <a:rPr lang="ru-RU" sz="1200" u="sng" dirty="0" smtClean="0"/>
              <a:t>Достоинства</a:t>
            </a:r>
            <a:endParaRPr lang="ru-RU" sz="1200" dirty="0"/>
          </a:p>
          <a:p>
            <a:pPr lvl="0"/>
            <a:r>
              <a:rPr lang="ru-RU" sz="1200" dirty="0"/>
              <a:t>свободный доступ</a:t>
            </a:r>
          </a:p>
          <a:p>
            <a:pPr lvl="0"/>
            <a:r>
              <a:rPr lang="ru-RU" sz="1200" dirty="0"/>
              <a:t>разнообразные графические интерфейсы и удобная работа из консоли</a:t>
            </a:r>
          </a:p>
          <a:p>
            <a:pPr lvl="0"/>
            <a:r>
              <a:rPr lang="ru-RU" sz="1200" dirty="0"/>
              <a:t>отслеживается история изменения файлов и каталогов даже после их переименования и перемещения </a:t>
            </a:r>
          </a:p>
          <a:p>
            <a:pPr lvl="0"/>
            <a:r>
              <a:rPr lang="ru-RU" sz="1200" dirty="0"/>
              <a:t>высокая эффективность работы, как с текстовыми, так и с бинарными файлами. </a:t>
            </a:r>
          </a:p>
          <a:p>
            <a:pPr lvl="0"/>
            <a:r>
              <a:rPr lang="ru-RU" sz="1200" dirty="0"/>
              <a:t>встроенная поддержка во многие интегрированные средства разработки, такие как </a:t>
            </a:r>
            <a:r>
              <a:rPr lang="ru-RU" sz="1200" dirty="0" err="1"/>
              <a:t>KDevelop</a:t>
            </a:r>
            <a:r>
              <a:rPr lang="ru-RU" sz="1200" dirty="0"/>
              <a:t>, </a:t>
            </a:r>
            <a:r>
              <a:rPr lang="ru-RU" sz="1200" dirty="0" err="1"/>
              <a:t>Zend</a:t>
            </a:r>
            <a:r>
              <a:rPr lang="ru-RU" sz="1200" dirty="0"/>
              <a:t> </a:t>
            </a:r>
            <a:r>
              <a:rPr lang="ru-RU" sz="1200" dirty="0" err="1"/>
              <a:t>Studio</a:t>
            </a:r>
            <a:r>
              <a:rPr lang="ru-RU" sz="1200" dirty="0"/>
              <a:t> и многие другие</a:t>
            </a:r>
          </a:p>
          <a:p>
            <a:pPr lvl="0"/>
            <a:r>
              <a:rPr lang="ru-RU" sz="1200" dirty="0"/>
              <a:t>возможность создания зеркальных копий репозитория</a:t>
            </a:r>
          </a:p>
          <a:p>
            <a:pPr lvl="0"/>
            <a:r>
              <a:rPr lang="ru-RU" sz="1200" dirty="0"/>
              <a:t>возможность удаленного доступа к </a:t>
            </a:r>
            <a:r>
              <a:rPr lang="ru-RU" sz="1200" dirty="0" err="1"/>
              <a:t>репозиторию</a:t>
            </a:r>
            <a:r>
              <a:rPr lang="ru-RU" sz="1200" dirty="0"/>
              <a:t> по протоколу </a:t>
            </a:r>
            <a:r>
              <a:rPr lang="ru-RU" sz="1200" dirty="0" err="1"/>
              <a:t>WebDAV</a:t>
            </a:r>
            <a:r>
              <a:rPr lang="ru-RU" sz="1200" dirty="0"/>
              <a:t> или собственного протокола </a:t>
            </a:r>
            <a:r>
              <a:rPr lang="en-US" sz="1200" dirty="0"/>
              <a:t>SVN</a:t>
            </a:r>
            <a:endParaRPr lang="ru-RU" sz="1200" dirty="0"/>
          </a:p>
          <a:p>
            <a:pPr lvl="0"/>
            <a:r>
              <a:rPr lang="ru-RU" sz="1200" dirty="0"/>
              <a:t>наличие удобного механизма создания меток и ветвей проектов</a:t>
            </a:r>
          </a:p>
          <a:p>
            <a:pPr lvl="0"/>
            <a:r>
              <a:rPr lang="ru-RU" sz="1200" dirty="0"/>
              <a:t>можно с каждым файлом и директорией связать определенный набор свойств, облегчающий взаимодействие с системой контроля версии</a:t>
            </a:r>
          </a:p>
          <a:p>
            <a:pPr lvl="0"/>
            <a:r>
              <a:rPr lang="ru-RU" sz="1200" dirty="0"/>
              <a:t>широкое распространение позволяет быстро решить большинство возникающих проблем, обратившись к данным, накопленным Интернет-сообществом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4180114"/>
            <a:ext cx="977269" cy="8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202" y="135861"/>
            <a:ext cx="8532224" cy="389293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19" y="814152"/>
            <a:ext cx="8539907" cy="3548082"/>
          </a:xfrm>
        </p:spPr>
        <p:txBody>
          <a:bodyPr/>
          <a:lstStyle/>
          <a:p>
            <a:pPr marL="0" indent="0">
              <a:buNone/>
            </a:pPr>
            <a:r>
              <a:rPr lang="ru-RU" sz="1400" u="sng" dirty="0"/>
              <a:t>Недостатки</a:t>
            </a:r>
            <a:endParaRPr lang="ru-RU" sz="1400" dirty="0"/>
          </a:p>
          <a:p>
            <a:pPr lvl="0"/>
            <a:r>
              <a:rPr lang="ru-RU" sz="1400" dirty="0"/>
              <a:t>Проблемы при переименовании файлов</a:t>
            </a:r>
          </a:p>
          <a:p>
            <a:pPr lvl="0"/>
            <a:r>
              <a:rPr lang="ru-RU" sz="1400" dirty="0"/>
              <a:t>Слабая поддержка слияния ветвей</a:t>
            </a:r>
          </a:p>
          <a:p>
            <a:pPr lvl="0"/>
            <a:r>
              <a:rPr lang="ru-RU" sz="1400" dirty="0"/>
              <a:t>Невозможность удаления данных из хранилища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4180114"/>
            <a:ext cx="977269" cy="8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202" y="135861"/>
            <a:ext cx="8532224" cy="389293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endParaRPr lang="ru-RU" sz="1800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19" y="525154"/>
            <a:ext cx="8539907" cy="3548082"/>
          </a:xfrm>
        </p:spPr>
        <p:txBody>
          <a:bodyPr/>
          <a:lstStyle/>
          <a:p>
            <a:r>
              <a:rPr lang="ru-RU" sz="1400" i="1" dirty="0" err="1"/>
              <a:t>Git</a:t>
            </a:r>
            <a:r>
              <a:rPr lang="ru-RU" sz="1400" dirty="0"/>
              <a:t> – распределенная система контроля версий, разработанная </a:t>
            </a:r>
            <a:r>
              <a:rPr lang="ru-RU" sz="1400" dirty="0" err="1"/>
              <a:t>Линусом</a:t>
            </a:r>
            <a:r>
              <a:rPr lang="ru-RU" sz="1400" dirty="0"/>
              <a:t> </a:t>
            </a:r>
            <a:r>
              <a:rPr lang="ru-RU" sz="1400" dirty="0" err="1"/>
              <a:t>Торвальдсем</a:t>
            </a:r>
            <a:r>
              <a:rPr lang="ru-RU" sz="1400" dirty="0"/>
              <a:t> для работы над ядром операционной системы </a:t>
            </a:r>
            <a:r>
              <a:rPr lang="ru-RU" sz="1400" i="1" dirty="0" err="1"/>
              <a:t>Linux</a:t>
            </a:r>
            <a:r>
              <a:rPr lang="ru-RU" sz="1400" dirty="0"/>
              <a:t>. Среди крупных проектов, в рамках которых используется </a:t>
            </a:r>
            <a:r>
              <a:rPr lang="ru-RU" sz="1400" i="1" dirty="0" err="1"/>
              <a:t>git</a:t>
            </a:r>
            <a:r>
              <a:rPr lang="ru-RU" sz="1400" dirty="0"/>
              <a:t>, можно выделить ядро </a:t>
            </a:r>
            <a:r>
              <a:rPr lang="ru-RU" sz="1400" i="1" dirty="0" err="1"/>
              <a:t>Linux</a:t>
            </a:r>
            <a:r>
              <a:rPr lang="ru-RU" sz="1400" dirty="0"/>
              <a:t>, </a:t>
            </a:r>
            <a:r>
              <a:rPr lang="ru-RU" sz="1400" i="1" dirty="0" err="1"/>
              <a:t>Qt</a:t>
            </a:r>
            <a:r>
              <a:rPr lang="ru-RU" sz="1400" dirty="0"/>
              <a:t>, </a:t>
            </a:r>
            <a:r>
              <a:rPr lang="ru-RU" sz="1400" i="1" dirty="0" err="1"/>
              <a:t>Android</a:t>
            </a:r>
            <a:r>
              <a:rPr lang="ru-RU" sz="1400" dirty="0"/>
              <a:t>. </a:t>
            </a:r>
            <a:r>
              <a:rPr lang="ru-RU" sz="1400" i="1" dirty="0" err="1"/>
              <a:t>Git</a:t>
            </a:r>
            <a:r>
              <a:rPr lang="ru-RU" sz="1400" dirty="0"/>
              <a:t> свободен и доступен практически на всех операционных системах.</a:t>
            </a:r>
          </a:p>
          <a:p>
            <a:pPr marL="0" indent="0">
              <a:buNone/>
            </a:pPr>
            <a:r>
              <a:rPr lang="ru-RU" sz="1400" b="1" dirty="0"/>
              <a:t>Клиенты для </a:t>
            </a:r>
            <a:r>
              <a:rPr lang="en-US" sz="1400" b="1" dirty="0" err="1"/>
              <a:t>Git</a:t>
            </a:r>
            <a:endParaRPr lang="ru-RU" sz="1400" dirty="0"/>
          </a:p>
          <a:p>
            <a:pPr lvl="0"/>
            <a:r>
              <a:rPr lang="ru-RU" sz="1400" dirty="0"/>
              <a:t>Графические:</a:t>
            </a:r>
          </a:p>
          <a:p>
            <a:pPr marL="0" indent="0">
              <a:buNone/>
            </a:pPr>
            <a:r>
              <a:rPr lang="ru-RU" sz="1400" dirty="0"/>
              <a:t>	</a:t>
            </a:r>
            <a:r>
              <a:rPr lang="en-US" sz="1400" dirty="0" smtClean="0"/>
              <a:t>TortoiseSVN</a:t>
            </a:r>
            <a:r>
              <a:rPr lang="en-US" sz="1400" dirty="0"/>
              <a:t> (Windows only</a:t>
            </a:r>
            <a:r>
              <a:rPr lang="en-US" sz="1400" dirty="0" smtClean="0"/>
              <a:t>)</a:t>
            </a:r>
            <a:r>
              <a:rPr lang="ru-RU" sz="1400" dirty="0" smtClean="0"/>
              <a:t>,</a:t>
            </a:r>
            <a:r>
              <a:rPr lang="en-US" sz="1400" dirty="0" smtClean="0"/>
              <a:t> </a:t>
            </a:r>
            <a:r>
              <a:rPr lang="en-US" sz="1400" dirty="0" err="1" smtClean="0"/>
              <a:t>GitKraken</a:t>
            </a:r>
            <a:r>
              <a:rPr lang="en-US" sz="1400" dirty="0" smtClean="0"/>
              <a:t>, </a:t>
            </a:r>
            <a:r>
              <a:rPr lang="en-US" sz="1400" u="sng" dirty="0" err="1" smtClean="0"/>
              <a:t>SmartGit</a:t>
            </a:r>
            <a:r>
              <a:rPr lang="en-US" sz="1400" dirty="0"/>
              <a:t> (Java)</a:t>
            </a:r>
            <a:r>
              <a:rPr lang="ru-RU" sz="1400" dirty="0"/>
              <a:t>и др</a:t>
            </a:r>
            <a:r>
              <a:rPr lang="en-US" sz="1400" dirty="0"/>
              <a:t>.</a:t>
            </a:r>
            <a:endParaRPr lang="ru-RU" sz="1400" dirty="0"/>
          </a:p>
          <a:p>
            <a:pPr lvl="0"/>
            <a:r>
              <a:rPr lang="ru-RU" sz="1400" dirty="0"/>
              <a:t>Веб-интерфейсы: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err="1" smtClean="0"/>
              <a:t>GitWebAdmin</a:t>
            </a:r>
            <a:r>
              <a:rPr lang="en-US" sz="1400" dirty="0"/>
              <a:t>, </a:t>
            </a:r>
            <a:r>
              <a:rPr lang="en-US" sz="1400" u="sng" dirty="0"/>
              <a:t>GitLab</a:t>
            </a:r>
            <a:r>
              <a:rPr lang="en-US" sz="1400" dirty="0"/>
              <a:t>, </a:t>
            </a:r>
            <a:r>
              <a:rPr lang="en-US" sz="1400" dirty="0" err="1"/>
              <a:t>Gitblit</a:t>
            </a:r>
            <a:r>
              <a:rPr lang="en-US" sz="1400" dirty="0"/>
              <a:t>, </a:t>
            </a:r>
            <a:r>
              <a:rPr lang="en-US" sz="1400" u="sng" dirty="0"/>
              <a:t>Gerrit</a:t>
            </a:r>
            <a:r>
              <a:rPr lang="en-US" sz="1400" dirty="0"/>
              <a:t>, </a:t>
            </a:r>
            <a:r>
              <a:rPr lang="en-US" sz="1400" dirty="0" err="1"/>
              <a:t>Gitweb</a:t>
            </a:r>
            <a:r>
              <a:rPr lang="en-US" sz="1400" dirty="0"/>
              <a:t>, GitHub </a:t>
            </a:r>
            <a:r>
              <a:rPr lang="ru-RU" sz="1400" dirty="0"/>
              <a:t>и др</a:t>
            </a:r>
            <a:r>
              <a:rPr lang="en-US" sz="1400" dirty="0"/>
              <a:t>.</a:t>
            </a:r>
            <a:endParaRPr lang="ru-RU" sz="1400" dirty="0"/>
          </a:p>
          <a:p>
            <a:pPr lvl="0"/>
            <a:r>
              <a:rPr lang="en-US" sz="1400" dirty="0" err="1"/>
              <a:t>Git</a:t>
            </a:r>
            <a:r>
              <a:rPr lang="en-US" sz="1400" dirty="0"/>
              <a:t>-</a:t>
            </a:r>
            <a:r>
              <a:rPr lang="ru-RU" sz="1400" dirty="0"/>
              <a:t>хостинг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u="sng" dirty="0"/>
              <a:t>GitHub</a:t>
            </a:r>
            <a:r>
              <a:rPr lang="en-US" sz="1400" dirty="0"/>
              <a:t>, </a:t>
            </a:r>
            <a:r>
              <a:rPr lang="en-US" sz="1400" u="sng" dirty="0"/>
              <a:t>Codebase</a:t>
            </a:r>
            <a:r>
              <a:rPr lang="en-US" sz="1400" dirty="0"/>
              <a:t>, </a:t>
            </a:r>
            <a:r>
              <a:rPr lang="en-US" sz="1400" u="sng" dirty="0"/>
              <a:t>SourceForge</a:t>
            </a:r>
            <a:r>
              <a:rPr lang="en-US" sz="1400" dirty="0"/>
              <a:t>, </a:t>
            </a:r>
            <a:r>
              <a:rPr lang="en-US" sz="1400" u="sng" dirty="0"/>
              <a:t>Gitorious</a:t>
            </a:r>
            <a:r>
              <a:rPr lang="en-US" sz="1400" dirty="0"/>
              <a:t>, </a:t>
            </a:r>
            <a:r>
              <a:rPr lang="en-US" sz="1400" u="sng" dirty="0"/>
              <a:t>Google Code</a:t>
            </a:r>
            <a:r>
              <a:rPr lang="en-US" sz="1400" dirty="0"/>
              <a:t>, </a:t>
            </a:r>
            <a:r>
              <a:rPr lang="en-US" sz="1400" u="sng" dirty="0"/>
              <a:t>Bitbucket</a:t>
            </a:r>
            <a:r>
              <a:rPr lang="en-US" sz="1400" dirty="0"/>
              <a:t>, </a:t>
            </a:r>
            <a:r>
              <a:rPr lang="en-US" sz="1400" u="sng" dirty="0" smtClean="0"/>
              <a:t>GitLab</a:t>
            </a:r>
            <a:endParaRPr lang="ru-RU" sz="1400" dirty="0"/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  <p:pic>
        <p:nvPicPr>
          <p:cNvPr id="3076" name="Picture 4" descr="https://cs9.pikabu.ru/post_img/2018/11/10/9/154186207814621857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08" y="1959266"/>
            <a:ext cx="1622618" cy="10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3417" y="135273"/>
            <a:ext cx="8471218" cy="355420"/>
          </a:xfrm>
        </p:spPr>
        <p:txBody>
          <a:bodyPr lIns="0" rIns="0"/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r>
              <a:rPr lang="ru-RU" sz="1800" dirty="0"/>
              <a:t>:  хранение данных</a:t>
            </a:r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388276" y="713978"/>
            <a:ext cx="8354187" cy="32889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Git</a:t>
            </a:r>
            <a:r>
              <a:rPr lang="ru-RU" dirty="0"/>
              <a:t> хранит данные как слепки состояний проекта во времени.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ru-RU" sz="1200" dirty="0"/>
              <a:t/>
            </a:r>
            <a:br>
              <a:rPr lang="ru-RU" sz="1200" dirty="0"/>
            </a:br>
            <a:endParaRPr lang="en-US" sz="1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618813" y="1042869"/>
            <a:ext cx="6882840" cy="309838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5289" y="4139362"/>
            <a:ext cx="965065" cy="9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202" y="135861"/>
            <a:ext cx="8532224" cy="389293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r>
              <a:rPr lang="ru-RU" sz="1800" dirty="0"/>
              <a:t>:  хранение данных</a:t>
            </a:r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19" y="525154"/>
            <a:ext cx="8539907" cy="35480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	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	Одно </a:t>
            </a:r>
            <a:r>
              <a:rPr lang="ru-RU" sz="1400" dirty="0"/>
              <a:t>из преимуществ </a:t>
            </a:r>
            <a:r>
              <a:rPr lang="en-US" sz="1400" dirty="0" err="1"/>
              <a:t>Git</a:t>
            </a:r>
            <a:r>
              <a:rPr lang="ru-RU" sz="1400" dirty="0"/>
              <a:t>: почти все операции – </a:t>
            </a:r>
            <a:r>
              <a:rPr lang="ru-RU" sz="1400" b="1" dirty="0"/>
              <a:t>локальные</a:t>
            </a:r>
            <a:r>
              <a:rPr lang="ru-RU" sz="1400" dirty="0"/>
              <a:t>. Поэтому большинство операций выполняются почти мгновенно, а отсутствие доступа к Сети или VPN практически не мешает работе (можно выполнять свою часть работы локально).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ru-RU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следит за </a:t>
            </a:r>
            <a:r>
              <a:rPr lang="ru-RU" sz="1400" b="1" dirty="0"/>
              <a:t>целостностью</a:t>
            </a:r>
            <a:r>
              <a:rPr lang="ru-RU" sz="1400" dirty="0"/>
              <a:t> данных.  Перед сохранением любого файла </a:t>
            </a:r>
            <a:r>
              <a:rPr lang="ru-RU" sz="1400" dirty="0" err="1"/>
              <a:t>Git</a:t>
            </a:r>
            <a:r>
              <a:rPr lang="ru-RU" sz="1400" dirty="0"/>
              <a:t> вычисляет контрольную сумму, и она становится индексом этого файла. Поэтому невозможно изменить содержимое файла или каталога так, чтобы </a:t>
            </a:r>
            <a:r>
              <a:rPr lang="ru-RU" sz="1400" dirty="0" err="1"/>
              <a:t>Git</a:t>
            </a:r>
            <a:r>
              <a:rPr lang="ru-RU" sz="1400" dirty="0"/>
              <a:t> не узнал об этом. Эта функциональность встроена в сам фундамент </a:t>
            </a:r>
            <a:r>
              <a:rPr lang="ru-RU" sz="1400" dirty="0" err="1"/>
              <a:t>Git</a:t>
            </a:r>
            <a:r>
              <a:rPr lang="ru-RU" sz="1400" dirty="0"/>
              <a:t> и является важной составляющей его философии. Если информация потеряется при передаче или повредится на диске, </a:t>
            </a:r>
            <a:r>
              <a:rPr lang="ru-RU" sz="1400" dirty="0" err="1"/>
              <a:t>Git</a:t>
            </a:r>
            <a:r>
              <a:rPr lang="ru-RU" sz="1400" dirty="0"/>
              <a:t> всегда это выявит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 smtClean="0"/>
              <a:t>	В </a:t>
            </a:r>
            <a:r>
              <a:rPr lang="ru-RU" sz="1400" dirty="0"/>
              <a:t>GIT все операции </a:t>
            </a:r>
            <a:r>
              <a:rPr lang="ru-RU" sz="1400" dirty="0" smtClean="0"/>
              <a:t>атомарные. Это </a:t>
            </a:r>
            <a:r>
              <a:rPr lang="ru-RU" sz="1400" dirty="0"/>
              <a:t>означает, что любое действие может быть полностью удачным или провалиться (без каких-либо изменений). Это действительно важно, так как в некоторых системах контроля версий (вроде CVS), где действия не </a:t>
            </a:r>
            <a:r>
              <a:rPr lang="ru-RU" sz="1400" dirty="0" smtClean="0"/>
              <a:t>атомарные, </a:t>
            </a:r>
            <a:r>
              <a:rPr lang="ru-RU" sz="1400" dirty="0"/>
              <a:t>некоторые повисшие операции по всему хранилищу, могут оставить его в нестабильном состоянии.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r>
              <a:rPr lang="ru-RU" sz="1800" dirty="0"/>
              <a:t>:  </a:t>
            </a:r>
            <a:r>
              <a:rPr lang="ru-RU" sz="1800" dirty="0" smtClean="0"/>
              <a:t>состояния </a:t>
            </a:r>
            <a:r>
              <a:rPr lang="ru-RU" sz="1800" dirty="0"/>
              <a:t>файлов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254000" y="791029"/>
            <a:ext cx="8459250" cy="3138623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	В </a:t>
            </a:r>
            <a:r>
              <a:rPr lang="ru-RU" sz="1400" dirty="0" err="1"/>
              <a:t>Git</a:t>
            </a:r>
            <a:r>
              <a:rPr lang="ru-RU" sz="1400" dirty="0"/>
              <a:t> файлы могут находиться в одном из трёх состояний: </a:t>
            </a:r>
          </a:p>
          <a:p>
            <a:pPr lvl="0"/>
            <a:r>
              <a:rPr lang="ru-RU" sz="1400" dirty="0"/>
              <a:t>зафиксированный - файл уже сохранён в вашей локальной базе</a:t>
            </a:r>
          </a:p>
          <a:p>
            <a:pPr lvl="0"/>
            <a:r>
              <a:rPr lang="ru-RU" sz="1400" dirty="0"/>
              <a:t>изменённый - файлы, которые поменялись, но ещё не были зафиксированы</a:t>
            </a:r>
          </a:p>
          <a:p>
            <a:pPr lvl="0"/>
            <a:r>
              <a:rPr lang="ru-RU" sz="1400" dirty="0"/>
              <a:t>подготовленный - это изменённые файлы, отмеченные для включения в следующий </a:t>
            </a:r>
            <a:r>
              <a:rPr lang="ru-RU" sz="1400" dirty="0" err="1"/>
              <a:t>коммит</a:t>
            </a:r>
            <a:r>
              <a:rPr lang="ru-RU" sz="1400" dirty="0" smtClean="0"/>
              <a:t>.</a:t>
            </a:r>
          </a:p>
          <a:p>
            <a:pPr marL="0" lvl="0" indent="0">
              <a:buNone/>
            </a:pPr>
            <a:r>
              <a:rPr lang="ru-RU" sz="1400" dirty="0" smtClean="0"/>
              <a:t> 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	</a:t>
            </a:r>
            <a:r>
              <a:rPr lang="ru-RU" sz="1400" dirty="0" smtClean="0"/>
              <a:t>В  </a:t>
            </a:r>
            <a:r>
              <a:rPr lang="ru-RU" sz="1400" dirty="0"/>
              <a:t>проекте с использованием </a:t>
            </a:r>
            <a:r>
              <a:rPr lang="ru-RU" sz="1400" dirty="0" err="1"/>
              <a:t>Git</a:t>
            </a:r>
            <a:r>
              <a:rPr lang="ru-RU" sz="1400" dirty="0"/>
              <a:t> есть три части: </a:t>
            </a:r>
          </a:p>
          <a:p>
            <a:pPr lvl="0"/>
            <a:r>
              <a:rPr lang="ru-RU" sz="1400" dirty="0"/>
              <a:t>каталог </a:t>
            </a:r>
            <a:r>
              <a:rPr lang="ru-RU" sz="1400" dirty="0" err="1"/>
              <a:t>Git</a:t>
            </a:r>
            <a:r>
              <a:rPr lang="ru-RU" sz="1400" dirty="0"/>
              <a:t> (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directory</a:t>
            </a:r>
            <a:r>
              <a:rPr lang="ru-RU" sz="1400" dirty="0"/>
              <a:t>) - это место, где </a:t>
            </a:r>
            <a:r>
              <a:rPr lang="ru-RU" sz="1400" dirty="0" err="1"/>
              <a:t>Git</a:t>
            </a:r>
            <a:r>
              <a:rPr lang="ru-RU" sz="1400" dirty="0"/>
              <a:t> хранит метаданные и базу данных объектов вашего проекта. </a:t>
            </a:r>
          </a:p>
          <a:p>
            <a:pPr lvl="0"/>
            <a:r>
              <a:rPr lang="ru-RU" sz="1400" dirty="0"/>
              <a:t>рабочий каталог(</a:t>
            </a:r>
            <a:r>
              <a:rPr lang="ru-RU" sz="1400" dirty="0" err="1"/>
              <a:t>working</a:t>
            </a:r>
            <a:r>
              <a:rPr lang="ru-RU" sz="1400" dirty="0"/>
              <a:t> </a:t>
            </a:r>
            <a:r>
              <a:rPr lang="ru-RU" sz="1400" dirty="0" err="1"/>
              <a:t>directory</a:t>
            </a:r>
            <a:r>
              <a:rPr lang="ru-RU" sz="1400" dirty="0"/>
              <a:t>) </a:t>
            </a:r>
          </a:p>
          <a:p>
            <a:r>
              <a:rPr lang="ru-RU" sz="1400" dirty="0"/>
              <a:t>область подготовленных файлов (</a:t>
            </a:r>
            <a:r>
              <a:rPr lang="ru-RU" sz="1400" dirty="0" err="1"/>
              <a:t>staging</a:t>
            </a:r>
            <a:r>
              <a:rPr lang="ru-RU" sz="1400" dirty="0"/>
              <a:t> </a:t>
            </a:r>
            <a:r>
              <a:rPr lang="ru-RU" sz="1400" dirty="0" err="1"/>
              <a:t>area</a:t>
            </a:r>
            <a:r>
              <a:rPr lang="ru-RU" sz="1400" dirty="0"/>
              <a:t> ). 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Subversion (</a:t>
            </a:r>
            <a:r>
              <a:rPr lang="en-US" sz="1800" dirty="0"/>
              <a:t>SVN</a:t>
            </a:r>
            <a:r>
              <a:rPr lang="ru-RU" sz="1800" dirty="0"/>
              <a:t>): слияние версий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4730698" y="703733"/>
            <a:ext cx="4148806" cy="3138623"/>
          </a:xfrm>
        </p:spPr>
        <p:txBody>
          <a:bodyPr/>
          <a:lstStyle/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Стандартный </a:t>
            </a:r>
            <a:r>
              <a:rPr lang="ru-RU" sz="1400" dirty="0"/>
              <a:t>рабочий процесс с использованием </a:t>
            </a:r>
            <a:r>
              <a:rPr lang="ru-RU" sz="1400" dirty="0" err="1"/>
              <a:t>Git</a:t>
            </a:r>
            <a:r>
              <a:rPr lang="ru-RU" sz="1400" dirty="0"/>
              <a:t> выглядит примерно так: 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1.Вы </a:t>
            </a:r>
            <a:r>
              <a:rPr lang="ru-RU" sz="1400" dirty="0"/>
              <a:t>изменяете файлы в вашем рабочем каталоге.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2</a:t>
            </a:r>
            <a:r>
              <a:rPr lang="ru-RU" sz="1400" dirty="0"/>
              <a:t>. Вы подготавливаете файлы, добавляя их слепки в область подготовленных файлов.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3</a:t>
            </a:r>
            <a:r>
              <a:rPr lang="ru-RU" sz="1400" dirty="0"/>
              <a:t>. Вы делаете </a:t>
            </a:r>
            <a:r>
              <a:rPr lang="ru-RU" sz="1400" dirty="0" err="1"/>
              <a:t>коммит</a:t>
            </a:r>
            <a:r>
              <a:rPr lang="ru-RU" sz="1400" dirty="0"/>
              <a:t>. При этом слепки из области подготовленных файлов сохраняются в каталог </a:t>
            </a:r>
            <a:r>
              <a:rPr lang="ru-RU" sz="1400" dirty="0" err="1"/>
              <a:t>Git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2016" y="619731"/>
            <a:ext cx="4520667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/>
      </p:pic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350519" y="256700"/>
            <a:ext cx="8532224" cy="50511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Система управления версиями 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1"/>
          </p:nvPr>
        </p:nvSpPr>
        <p:spPr>
          <a:xfrm>
            <a:off x="1597789" y="1769782"/>
            <a:ext cx="5554980" cy="262303"/>
          </a:xfrm>
        </p:spPr>
        <p:txBody>
          <a:bodyPr>
            <a:normAutofit fontScale="77500" lnSpcReduction="20000"/>
          </a:bodyPr>
          <a:lstStyle/>
          <a:p>
            <a:pPr algn="ctr"/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4"/>
          </p:nvPr>
        </p:nvSpPr>
        <p:spPr>
          <a:xfrm>
            <a:off x="350519" y="1949247"/>
            <a:ext cx="8532224" cy="2492594"/>
          </a:xfrm>
        </p:spPr>
        <p:txBody>
          <a:bodyPr/>
          <a:lstStyle/>
          <a:p>
            <a:pPr lvl="0"/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0519" y="1111529"/>
            <a:ext cx="8532224" cy="84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Blogger Sans" pitchFamily="50" charset="0"/>
                <a:ea typeface="Blogger Sans" pitchFamily="50" charset="0"/>
              </a:rPr>
              <a:t>	Система </a:t>
            </a:r>
            <a:r>
              <a:rPr lang="ru-RU" sz="1600" dirty="0">
                <a:latin typeface="Blogger Sans" pitchFamily="50" charset="0"/>
                <a:ea typeface="Blogger Sans" pitchFamily="50" charset="0"/>
              </a:rPr>
              <a:t>управления версиями (СУВ) представляет собой программное обеспечение, сохраняющее и регистрирующее изменения в одном или нескольких файлах так, чтобы потом можно было восстановить определённые старые версии. 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70" y="3195544"/>
            <a:ext cx="1146306" cy="116641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579" y="2512025"/>
            <a:ext cx="1240551" cy="99958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769" y="2211550"/>
            <a:ext cx="1343025" cy="17335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65" y="2152798"/>
            <a:ext cx="2943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r>
              <a:rPr lang="ru-RU" sz="1800" dirty="0"/>
              <a:t>:  жизненный цикл файлов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313523" y="588263"/>
            <a:ext cx="6885013" cy="33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версиями </a:t>
            </a:r>
            <a:r>
              <a:rPr lang="en-US" sz="1800" dirty="0" err="1"/>
              <a:t>Git</a:t>
            </a:r>
            <a:r>
              <a:rPr lang="ru-RU" sz="1800" dirty="0"/>
              <a:t>:  ветвление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20" y="604849"/>
            <a:ext cx="8528984" cy="2130793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 smtClean="0"/>
              <a:t>	Модель </a:t>
            </a:r>
            <a:r>
              <a:rPr lang="ru-RU" sz="1200" dirty="0"/>
              <a:t>ветвления в </a:t>
            </a:r>
            <a:r>
              <a:rPr lang="ru-RU" sz="1200" dirty="0" err="1"/>
              <a:t>Git</a:t>
            </a:r>
            <a:r>
              <a:rPr lang="ru-RU" sz="1200" dirty="0"/>
              <a:t> это его “</a:t>
            </a:r>
            <a:r>
              <a:rPr lang="ru-RU" sz="1200" dirty="0" err="1"/>
              <a:t>killer</a:t>
            </a:r>
            <a:r>
              <a:rPr lang="ru-RU" sz="1200" dirty="0"/>
              <a:t> </a:t>
            </a:r>
            <a:r>
              <a:rPr lang="ru-RU" sz="1200" dirty="0" err="1"/>
              <a:t>feature</a:t>
            </a:r>
            <a:r>
              <a:rPr lang="ru-RU" sz="1200" dirty="0"/>
              <a:t>“. </a:t>
            </a:r>
            <a:r>
              <a:rPr lang="ru-RU" sz="1200" dirty="0" smtClean="0"/>
              <a:t>Способ </a:t>
            </a:r>
            <a:r>
              <a:rPr lang="ru-RU" sz="1200" dirty="0"/>
              <a:t>ветвления в </a:t>
            </a:r>
            <a:r>
              <a:rPr lang="ru-RU" sz="1200" dirty="0" err="1"/>
              <a:t>Git</a:t>
            </a:r>
            <a:r>
              <a:rPr lang="ru-RU" sz="1200" dirty="0"/>
              <a:t> чрезвычайно легковесен, что делает операции ветвления практически мгновенными и переключение туда-сюда между ветками обычно так же быстрым. </a:t>
            </a:r>
            <a:endParaRPr lang="ru-RU" sz="1200" dirty="0" smtClean="0"/>
          </a:p>
          <a:p>
            <a:pPr marL="0" indent="0">
              <a:buNone/>
            </a:pPr>
            <a:r>
              <a:rPr lang="ru-RU" sz="1200" dirty="0" smtClean="0"/>
              <a:t>Ветка </a:t>
            </a:r>
            <a:r>
              <a:rPr lang="ru-RU" sz="1200" dirty="0"/>
              <a:t>в </a:t>
            </a:r>
            <a:r>
              <a:rPr lang="ru-RU" sz="1200" dirty="0" err="1"/>
              <a:t>Git</a:t>
            </a:r>
            <a:r>
              <a:rPr lang="ru-RU" sz="1200" dirty="0"/>
              <a:t> — это просто легковесный подвижный указатель на один из этих </a:t>
            </a:r>
            <a:r>
              <a:rPr lang="ru-RU" sz="1200" dirty="0" err="1"/>
              <a:t>коммитов</a:t>
            </a:r>
            <a:r>
              <a:rPr lang="ru-RU" sz="1200" dirty="0"/>
              <a:t>. </a:t>
            </a:r>
            <a:endParaRPr lang="ru-RU" sz="1200" dirty="0" smtClean="0"/>
          </a:p>
          <a:p>
            <a:pPr marL="0" indent="0">
              <a:buNone/>
            </a:pPr>
            <a:r>
              <a:rPr lang="ru-RU" sz="1200" dirty="0"/>
              <a:t>Это разительно отличается от того, как в большинстве СУВ делается ветвление. Там это приводит к копированию всех файлов проекта в другой каталог. Это может занять несколько </a:t>
            </a:r>
            <a:r>
              <a:rPr lang="ru-RU" sz="1200" dirty="0" smtClean="0"/>
              <a:t>секунд или даже минут, в зависимости от размера проекта, тогда как в </a:t>
            </a:r>
            <a:r>
              <a:rPr lang="ru-RU" sz="1200" dirty="0" err="1" smtClean="0"/>
              <a:t>Git</a:t>
            </a:r>
            <a:r>
              <a:rPr lang="ru-RU" sz="1200" dirty="0" smtClean="0"/>
              <a:t> этот процесс всегда </a:t>
            </a:r>
            <a:r>
              <a:rPr lang="ru-RU" sz="1200" dirty="0" err="1"/>
              <a:t>моментален</a:t>
            </a:r>
            <a:r>
              <a:rPr lang="ru-RU" sz="1200" dirty="0"/>
              <a:t>. Также благодаря тому, что мы запоминаем предков для каждого </a:t>
            </a:r>
            <a:r>
              <a:rPr lang="ru-RU" sz="1200" dirty="0" err="1"/>
              <a:t>коммита</a:t>
            </a:r>
            <a:r>
              <a:rPr lang="ru-RU" sz="1200" dirty="0"/>
              <a:t>, поиск нужной базовой версии для слияния уже автоматически выполнен за нас, и в общем случае </a:t>
            </a:r>
            <a:r>
              <a:rPr lang="ru-RU" sz="1200" dirty="0" smtClean="0"/>
              <a:t>слияние делается легко</a:t>
            </a:r>
            <a:r>
              <a:rPr lang="ru-RU" sz="1200" dirty="0"/>
              <a:t>. </a:t>
            </a:r>
            <a:r>
              <a:rPr lang="ru-RU" sz="1200" dirty="0" smtClean="0"/>
              <a:t>Эти особенности помогают поощрять разработчиков к частому созданию и использованию веток</a:t>
            </a:r>
            <a:r>
              <a:rPr lang="ru-RU" sz="1200" dirty="0"/>
              <a:t>. </a:t>
            </a:r>
            <a:endParaRPr lang="ru-RU" sz="12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9719" y="4073236"/>
            <a:ext cx="972622" cy="9775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5" y="2735642"/>
            <a:ext cx="2390775" cy="12573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967" y="2668967"/>
            <a:ext cx="2362200" cy="13239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813" y="2547444"/>
            <a:ext cx="2141759" cy="144549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996" y="2735642"/>
            <a:ext cx="2457953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520" y="184127"/>
            <a:ext cx="8647824" cy="512559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Система управления </a:t>
            </a:r>
            <a:r>
              <a:rPr lang="ru-RU" sz="1800" dirty="0" smtClean="0"/>
              <a:t>версиями:  в работе аналитика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idx="14"/>
          </p:nvPr>
        </p:nvSpPr>
        <p:spPr>
          <a:xfrm>
            <a:off x="350520" y="1035599"/>
            <a:ext cx="8528984" cy="2130793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 smtClean="0"/>
              <a:t>	</a:t>
            </a:r>
            <a:r>
              <a:rPr lang="ru-RU" sz="1400" dirty="0"/>
              <a:t>Системы управления версий в работе аналитика используется для:</a:t>
            </a:r>
          </a:p>
          <a:p>
            <a:pPr lvl="0"/>
            <a:r>
              <a:rPr lang="ru-RU" sz="1400" dirty="0" smtClean="0"/>
              <a:t>Ведения ТЗ и прочей документации(</a:t>
            </a:r>
            <a:r>
              <a:rPr lang="en-US" sz="1400" dirty="0" err="1" smtClean="0"/>
              <a:t>Git</a:t>
            </a:r>
            <a:r>
              <a:rPr lang="en-US" sz="1400" dirty="0" smtClean="0"/>
              <a:t>, SVN)</a:t>
            </a:r>
            <a:endParaRPr lang="ru-RU" sz="1400" dirty="0" smtClean="0"/>
          </a:p>
          <a:p>
            <a:pPr lvl="0"/>
            <a:r>
              <a:rPr lang="ru-RU" sz="1400" dirty="0" smtClean="0"/>
              <a:t>Артефактов аналитики(</a:t>
            </a:r>
            <a:r>
              <a:rPr lang="en-US" sz="1400" dirty="0" err="1" smtClean="0"/>
              <a:t>Git</a:t>
            </a:r>
            <a:r>
              <a:rPr lang="en-US" sz="1400" dirty="0" smtClean="0"/>
              <a:t>)</a:t>
            </a:r>
            <a:r>
              <a:rPr lang="ru-RU" sz="1400" dirty="0" smtClean="0"/>
              <a:t>: </a:t>
            </a:r>
            <a:r>
              <a:rPr lang="en-US" sz="1400" dirty="0" err="1" smtClean="0"/>
              <a:t>xsd</a:t>
            </a:r>
            <a:r>
              <a:rPr lang="en-US" sz="1400" dirty="0" smtClean="0"/>
              <a:t>, </a:t>
            </a:r>
            <a:r>
              <a:rPr lang="en-US" sz="1400" dirty="0" err="1" smtClean="0"/>
              <a:t>wsdl</a:t>
            </a:r>
            <a:r>
              <a:rPr lang="en-US" sz="1400" dirty="0" smtClean="0"/>
              <a:t>, </a:t>
            </a:r>
            <a:r>
              <a:rPr lang="ru-RU" sz="1400" dirty="0" smtClean="0"/>
              <a:t>справочники и др.</a:t>
            </a: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727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X:\Клиенты\NEOFLEX\2013\Презентация\fon\FON-02-01.jpg"/>
          <p:cNvPicPr>
            <a:picLocks noChangeAspect="1" noChangeArrowheads="1"/>
          </p:cNvPicPr>
          <p:nvPr/>
        </p:nvPicPr>
        <p:blipFill>
          <a:blip r:embed="rId2" cstate="print"/>
          <a:srcRect l="1173" b="14253"/>
          <a:stretch>
            <a:fillRect/>
          </a:stretch>
        </p:blipFill>
        <p:spPr bwMode="auto">
          <a:xfrm>
            <a:off x="0" y="1"/>
            <a:ext cx="9144000" cy="401278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449234" y="482714"/>
            <a:ext cx="4068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cap="all" dirty="0">
                <a:latin typeface="Blogger Sans" pitchFamily="50" charset="0"/>
                <a:ea typeface="Blogger Sans" pitchFamily="50" charset="0"/>
                <a:cs typeface="+mj-cs"/>
              </a:rPr>
              <a:t>БЛАГОДАРЮ</a:t>
            </a:r>
            <a:r>
              <a:rPr lang="ru-RU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cs typeface="Arial" pitchFamily="34" charset="0"/>
              </a:rPr>
              <a:t> </a:t>
            </a:r>
            <a:r>
              <a:rPr lang="ru-RU" sz="2400" b="1" cap="all" dirty="0">
                <a:latin typeface="Blogger Sans" pitchFamily="50" charset="0"/>
                <a:ea typeface="Blogger Sans" pitchFamily="50" charset="0"/>
                <a:cs typeface="+mj-cs"/>
              </a:rPr>
              <a:t>ЗА </a:t>
            </a:r>
            <a:r>
              <a:rPr lang="ru-RU" sz="2400" b="1" cap="all" dirty="0" smtClean="0">
                <a:latin typeface="Blogger Sans" pitchFamily="50" charset="0"/>
                <a:ea typeface="Blogger Sans" pitchFamily="50" charset="0"/>
                <a:cs typeface="+mj-cs"/>
              </a:rPr>
              <a:t>ВНИМАНИЕ</a:t>
            </a:r>
            <a:endParaRPr lang="ru-RU" sz="2400" b="1" cap="all" dirty="0">
              <a:latin typeface="Blogger Sans" pitchFamily="50" charset="0"/>
              <a:ea typeface="Blogger Sans" pitchFamily="50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30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 lIns="0" rIns="0">
            <a:normAutofit fontScale="90000"/>
          </a:bodyPr>
          <a:lstStyle/>
          <a:p>
            <a:pPr algn="ctr"/>
            <a:r>
              <a:rPr lang="ru-RU" sz="2000" dirty="0"/>
              <a:t>систем управления версий</a:t>
            </a:r>
            <a:br>
              <a:rPr lang="ru-RU" sz="2000" dirty="0"/>
            </a:br>
            <a:r>
              <a:rPr lang="ru-RU" sz="2000" dirty="0"/>
              <a:t>Области применения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355150" y="1243817"/>
            <a:ext cx="8547591" cy="2670978"/>
          </a:xfrm>
        </p:spPr>
        <p:txBody>
          <a:bodyPr/>
          <a:lstStyle/>
          <a:p>
            <a:pPr lvl="0"/>
            <a:r>
              <a:rPr lang="ru-RU" sz="1400" dirty="0"/>
              <a:t>при разработке программного обеспечения для хранения исходных кодов разрабатываемой программы </a:t>
            </a:r>
          </a:p>
          <a:p>
            <a:pPr lvl="0"/>
            <a:r>
              <a:rPr lang="ru-RU" sz="1400" dirty="0"/>
              <a:t>в других областях, в которых ведётся работа с большим количеством непрерывно изменяющихся электронных документов:</a:t>
            </a:r>
          </a:p>
          <a:p>
            <a:pPr marL="355600" lvl="1" indent="92075" algn="just"/>
            <a:r>
              <a:rPr lang="ru-RU" sz="1400" dirty="0">
                <a:solidFill>
                  <a:schemeClr val="tx1"/>
                </a:solidFill>
              </a:rPr>
              <a:t>в работе графических и </a:t>
            </a:r>
            <a:r>
              <a:rPr lang="en-US" sz="1400" dirty="0">
                <a:solidFill>
                  <a:schemeClr val="tx1"/>
                </a:solidFill>
              </a:rPr>
              <a:t>web</a:t>
            </a:r>
            <a:r>
              <a:rPr lang="ru-RU" sz="1400" dirty="0">
                <a:solidFill>
                  <a:schemeClr val="tx1"/>
                </a:solidFill>
              </a:rPr>
              <a:t>-дизайнеров</a:t>
            </a:r>
          </a:p>
          <a:p>
            <a:pPr marL="355600" lvl="1" indent="92075" algn="just"/>
            <a:r>
              <a:rPr lang="ru-RU" sz="1400" dirty="0">
                <a:solidFill>
                  <a:schemeClr val="tx1"/>
                </a:solidFill>
              </a:rPr>
              <a:t>в САПР, обычно в составе систем управления данными об изделии</a:t>
            </a:r>
          </a:p>
          <a:p>
            <a:pPr marL="355600" lvl="1" indent="92075" algn="just"/>
            <a:r>
              <a:rPr lang="ru-RU" sz="1400" dirty="0">
                <a:solidFill>
                  <a:schemeClr val="tx1"/>
                </a:solidFill>
              </a:rPr>
              <a:t>Википедия</a:t>
            </a:r>
          </a:p>
          <a:p>
            <a:pPr marL="355600" lvl="1" indent="92075" algn="just"/>
            <a:r>
              <a:rPr lang="ru-RU" sz="1400" dirty="0">
                <a:solidFill>
                  <a:schemeClr val="tx1"/>
                </a:solidFill>
              </a:rPr>
              <a:t>В работе бизнес и системных аналитиков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3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000" dirty="0"/>
              <a:t>Система управления версиями </a:t>
            </a:r>
            <a:br>
              <a:rPr lang="ru-RU" sz="2000" dirty="0"/>
            </a:br>
            <a:r>
              <a:rPr lang="ru-RU" sz="2000" dirty="0"/>
              <a:t>Функции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4"/>
          </p:nvPr>
        </p:nvSpPr>
        <p:spPr>
          <a:xfrm>
            <a:off x="350519" y="888381"/>
            <a:ext cx="8547591" cy="3011044"/>
          </a:xfrm>
        </p:spPr>
        <p:txBody>
          <a:bodyPr/>
          <a:lstStyle/>
          <a:p>
            <a:pPr lvl="0"/>
            <a:r>
              <a:rPr lang="ru-RU" sz="1400" dirty="0" smtClean="0"/>
              <a:t>хранение нескольких версий одного и того же документа (</a:t>
            </a:r>
            <a:r>
              <a:rPr lang="ru-RU" sz="1400" b="1" dirty="0" smtClean="0"/>
              <a:t>история версий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dirty="0" smtClean="0"/>
              <a:t>хранение </a:t>
            </a:r>
            <a:r>
              <a:rPr lang="ru-RU" sz="1400" b="1" dirty="0" smtClean="0"/>
              <a:t>истории изменений</a:t>
            </a:r>
            <a:r>
              <a:rPr lang="ru-RU" sz="1400" dirty="0" smtClean="0"/>
              <a:t>(различия между версиями)</a:t>
            </a:r>
          </a:p>
          <a:p>
            <a:pPr lvl="0"/>
            <a:r>
              <a:rPr lang="ru-RU" sz="1400" dirty="0" smtClean="0"/>
              <a:t>возможность возвращаться к более ранним версиям документа (</a:t>
            </a:r>
            <a:r>
              <a:rPr lang="ru-RU" sz="1400" b="1" dirty="0" smtClean="0"/>
              <a:t>отмена изменений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dirty="0" smtClean="0"/>
              <a:t>возможность создавать разные варианты одного документа (</a:t>
            </a:r>
            <a:r>
              <a:rPr lang="ru-RU" sz="1400" b="1" dirty="0" smtClean="0"/>
              <a:t>ветки</a:t>
            </a:r>
            <a:r>
              <a:rPr lang="ru-RU" sz="1400" dirty="0" smtClean="0"/>
              <a:t>) с общей историей изменений до точки ветвления и с разными — после неё</a:t>
            </a:r>
          </a:p>
          <a:p>
            <a:pPr lvl="0"/>
            <a:r>
              <a:rPr lang="ru-RU" sz="1400" dirty="0" smtClean="0"/>
              <a:t>определение, </a:t>
            </a:r>
            <a:r>
              <a:rPr lang="ru-RU" sz="1400" b="1" dirty="0" smtClean="0"/>
              <a:t>кто и когда</a:t>
            </a:r>
            <a:r>
              <a:rPr lang="ru-RU" sz="1400" dirty="0" smtClean="0"/>
              <a:t> сделал изменение</a:t>
            </a:r>
          </a:p>
          <a:p>
            <a:pPr lvl="0"/>
            <a:r>
              <a:rPr lang="ru-RU" sz="1400" dirty="0" smtClean="0"/>
              <a:t>фиксирование пояснения о том, какие изменения были внесены и почему (</a:t>
            </a:r>
            <a:r>
              <a:rPr lang="ru-RU" sz="1400" b="1" dirty="0" smtClean="0"/>
              <a:t>комментарии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dirty="0" smtClean="0"/>
              <a:t>совмещение изменений сделанных разными участниками (</a:t>
            </a:r>
            <a:r>
              <a:rPr lang="ru-RU" sz="1400" b="1" dirty="0" smtClean="0"/>
              <a:t>синхронизация работы команды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b="1" dirty="0" smtClean="0"/>
              <a:t>контроль прав доступа</a:t>
            </a:r>
            <a:r>
              <a:rPr lang="ru-RU" sz="1400" dirty="0" smtClean="0"/>
              <a:t> пользователей к документам (разрешение/запрет чтения/изменения данных)</a:t>
            </a:r>
          </a:p>
          <a:p>
            <a:pPr marL="0" indent="0">
              <a:buNone/>
            </a:pPr>
            <a:endParaRPr lang="ru-RU" sz="1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54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15" name="Заголовок 14"/>
          <p:cNvSpPr>
            <a:spLocks noGrp="1"/>
          </p:cNvSpPr>
          <p:nvPr>
            <p:ph type="ctrTitle"/>
          </p:nvPr>
        </p:nvSpPr>
        <p:spPr>
          <a:xfrm>
            <a:off x="350520" y="256699"/>
            <a:ext cx="8471218" cy="610076"/>
          </a:xfrm>
        </p:spPr>
        <p:txBody>
          <a:bodyPr lIns="0" rIns="0">
            <a:normAutofit fontScale="90000"/>
          </a:bodyPr>
          <a:lstStyle/>
          <a:p>
            <a:pPr algn="ctr"/>
            <a:r>
              <a:rPr lang="ru-RU" sz="2000" dirty="0"/>
              <a:t>Преимущества использования VCS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0" name="Объект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u-RU" sz="1400" dirty="0" smtClean="0"/>
              <a:t>Полная уверенность в том, что файлы, которые мы получаем из системы, являются актуальными всегда, в любой момент времени.</a:t>
            </a:r>
          </a:p>
          <a:p>
            <a:pPr lvl="0"/>
            <a:r>
              <a:rPr lang="ru-RU" sz="1400" dirty="0" smtClean="0"/>
              <a:t>Возможность получить требуемую версию с любого компьютера, который позволит подключиться к серверу.</a:t>
            </a:r>
          </a:p>
          <a:p>
            <a:r>
              <a:rPr lang="ru-RU" sz="1400" dirty="0" smtClean="0"/>
              <a:t>Сохраняя файл в VCS, не нужно думать о том, что кто-то, работающий с этим же файлом, пересохранит и затрет изменения. 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21"/>
          </p:nvPr>
        </p:nvSpPr>
        <p:spPr>
          <a:xfrm>
            <a:off x="4778926" y="1028645"/>
            <a:ext cx="2798402" cy="2904563"/>
          </a:xfrm>
        </p:spPr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129" y="954022"/>
            <a:ext cx="3322722" cy="33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30"/>
          <p:cNvSpPr>
            <a:spLocks noGrp="1"/>
          </p:cNvSpPr>
          <p:nvPr>
            <p:ph type="ctrTitle"/>
          </p:nvPr>
        </p:nvSpPr>
        <p:spPr>
          <a:xfrm>
            <a:off x="226711" y="265831"/>
            <a:ext cx="7003995" cy="616372"/>
          </a:xfrm>
        </p:spPr>
        <p:txBody>
          <a:bodyPr lIns="0" rIns="0">
            <a:normAutofit/>
          </a:bodyPr>
          <a:lstStyle/>
          <a:p>
            <a:pPr algn="ctr"/>
            <a:r>
              <a:rPr lang="ru-RU" sz="1800" dirty="0"/>
              <a:t>История систем управления версий</a:t>
            </a:r>
          </a:p>
        </p:txBody>
      </p:sp>
      <p:pic>
        <p:nvPicPr>
          <p:cNvPr id="33" name="Рисунок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7" y="882203"/>
            <a:ext cx="7572139" cy="40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50520" y="256699"/>
            <a:ext cx="8415629" cy="536790"/>
          </a:xfrm>
        </p:spPr>
        <p:txBody>
          <a:bodyPr lIns="0" rIns="0">
            <a:normAutofit/>
          </a:bodyPr>
          <a:lstStyle/>
          <a:p>
            <a:pPr algn="ctr"/>
            <a:r>
              <a:rPr lang="ru-RU" sz="1800" dirty="0"/>
              <a:t>Классификация систем управления версиями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350520" y="793488"/>
            <a:ext cx="3654810" cy="3501055"/>
          </a:xfrm>
        </p:spPr>
        <p:txBody>
          <a:bodyPr/>
          <a:lstStyle/>
          <a:p>
            <a:pPr lvl="0"/>
            <a:r>
              <a:rPr lang="ru-RU" dirty="0" smtClean="0"/>
              <a:t>в </a:t>
            </a:r>
            <a:r>
              <a:rPr lang="ru-RU" dirty="0"/>
              <a:t>соответствии с расположением репозитория: локальные, централизованные и распределенные</a:t>
            </a:r>
            <a:r>
              <a:rPr lang="ru-RU" dirty="0" smtClean="0"/>
              <a:t>;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 соответствии с методами проверки слияния и передачи кода: блокирующие, использующие слияние до фиксации и выполняющие фиксацию до слияния</a:t>
            </a:r>
            <a:r>
              <a:rPr lang="ru-RU" dirty="0" smtClean="0"/>
              <a:t>;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системы управления версиями могут выполнять небольшие операции или операции с файлами.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2"/>
          </p:nvPr>
        </p:nvSpPr>
        <p:spPr>
          <a:xfrm>
            <a:off x="4860503" y="967300"/>
            <a:ext cx="3013918" cy="2992582"/>
          </a:xfrm>
        </p:spPr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02" y="875531"/>
            <a:ext cx="3210400" cy="32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b="1079"/>
          <a:stretch>
            <a:fillRect/>
          </a:stretch>
        </p:blipFill>
        <p:spPr/>
      </p:pic>
      <p:sp>
        <p:nvSpPr>
          <p:cNvPr id="10" name="Объект 4"/>
          <p:cNvSpPr>
            <a:spLocks noGrp="1"/>
          </p:cNvSpPr>
          <p:nvPr>
            <p:ph idx="14"/>
          </p:nvPr>
        </p:nvSpPr>
        <p:spPr>
          <a:xfrm>
            <a:off x="293578" y="272339"/>
            <a:ext cx="8547591" cy="453376"/>
          </a:xfrm>
        </p:spPr>
        <p:txBody>
          <a:bodyPr/>
          <a:lstStyle/>
          <a:p>
            <a:pPr marL="0" indent="0" algn="ctr">
              <a:buNone/>
            </a:pPr>
            <a:r>
              <a:rPr lang="en-US" sz="1200" dirty="0" smtClean="0"/>
              <a:t> </a:t>
            </a:r>
            <a:r>
              <a:rPr lang="ru-RU" sz="1800" b="1" cap="all" dirty="0">
                <a:cs typeface="+mj-cs"/>
              </a:rPr>
              <a:t>Основные</a:t>
            </a:r>
            <a:r>
              <a:rPr lang="ru-RU" sz="1800" b="1" dirty="0"/>
              <a:t> </a:t>
            </a:r>
            <a:r>
              <a:rPr lang="ru-RU" sz="1800" b="1" cap="all" dirty="0">
                <a:cs typeface="+mj-cs"/>
              </a:rPr>
              <a:t>термины и понятия</a:t>
            </a:r>
          </a:p>
          <a:p>
            <a:pPr marL="0" indent="0" algn="ctr">
              <a:buNone/>
            </a:pPr>
            <a:endParaRPr lang="en-US" sz="2800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0AF7-8722-42C5-A395-0BFDC36197E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3715" y="1152267"/>
            <a:ext cx="8447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logger Sans" pitchFamily="50" charset="0"/>
                <a:ea typeface="Blogger Sans" pitchFamily="50" charset="0"/>
              </a:rPr>
              <a:t>Репозиторий (</a:t>
            </a:r>
            <a:r>
              <a:rPr lang="ru-RU" sz="1400" b="1" dirty="0" err="1">
                <a:latin typeface="Blogger Sans" pitchFamily="50" charset="0"/>
                <a:ea typeface="Blogger Sans" pitchFamily="50" charset="0"/>
              </a:rPr>
              <a:t>repository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) – специальное хранилище файлов и папок проекта - место, где система управления версиями хранит все документы вместе с историей их изменения и другой служебной информацией.</a:t>
            </a:r>
          </a:p>
          <a:p>
            <a:r>
              <a:rPr lang="ru-RU" sz="1400" dirty="0">
                <a:latin typeface="Blogger Sans" pitchFamily="50" charset="0"/>
                <a:ea typeface="Blogger Sans" pitchFamily="50" charset="0"/>
              </a:rPr>
              <a:t>“Рабочая копия” (</a:t>
            </a:r>
            <a:r>
              <a:rPr lang="ru-RU" sz="1400" dirty="0" err="1">
                <a:latin typeface="Blogger Sans" pitchFamily="50" charset="0"/>
                <a:ea typeface="Blogger Sans" pitchFamily="50" charset="0"/>
              </a:rPr>
              <a:t>working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 </a:t>
            </a:r>
            <a:r>
              <a:rPr lang="ru-RU" sz="1400" dirty="0" err="1">
                <a:latin typeface="Blogger Sans" pitchFamily="50" charset="0"/>
                <a:ea typeface="Blogger Sans" pitchFamily="50" charset="0"/>
              </a:rPr>
              <a:t>copy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) проекта - рабочая (локальная) копия документов. </a:t>
            </a:r>
          </a:p>
          <a:p>
            <a:r>
              <a:rPr lang="ru-RU" sz="1400" b="1" dirty="0" err="1">
                <a:latin typeface="Blogger Sans" pitchFamily="50" charset="0"/>
                <a:ea typeface="Blogger Sans" pitchFamily="50" charset="0"/>
              </a:rPr>
              <a:t>checkout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 (</a:t>
            </a:r>
            <a:r>
              <a:rPr lang="ru-RU" sz="1400" b="1" dirty="0" err="1">
                <a:latin typeface="Blogger Sans" pitchFamily="50" charset="0"/>
                <a:ea typeface="Blogger Sans" pitchFamily="50" charset="0"/>
              </a:rPr>
              <a:t>clone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)- извлечение документа из хранилища и создание рабочей копии.</a:t>
            </a:r>
          </a:p>
          <a:p>
            <a:r>
              <a:rPr lang="ru-RU" sz="1400" b="1" dirty="0" err="1">
                <a:latin typeface="Blogger Sans" pitchFamily="50" charset="0"/>
                <a:ea typeface="Blogger Sans" pitchFamily="50" charset="0"/>
              </a:rPr>
              <a:t>commit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- отправка в репозиторий изменений, которые пользователь внес в свою рабочую копию.</a:t>
            </a:r>
          </a:p>
          <a:p>
            <a:r>
              <a:rPr lang="ru-RU" sz="1400" b="1" dirty="0" err="1">
                <a:latin typeface="Blogger Sans" pitchFamily="50" charset="0"/>
                <a:ea typeface="Blogger Sans" pitchFamily="50" charset="0"/>
              </a:rPr>
              <a:t>update</a:t>
            </a:r>
            <a:r>
              <a:rPr lang="ru-RU" sz="1400" dirty="0">
                <a:latin typeface="Blogger Sans" pitchFamily="50" charset="0"/>
                <a:ea typeface="Blogger Sans" pitchFamily="50" charset="0"/>
              </a:rPr>
              <a:t> - актуализация рабочей копии, в процессе которой к пользователю загружается последняя версия из репозитория, однако при необходимости можно синхронизировать рабочую копию и к более старому состоянию, чем текущее.</a:t>
            </a:r>
          </a:p>
        </p:txBody>
      </p:sp>
    </p:spTree>
    <p:extLst>
      <p:ext uri="{BB962C8B-B14F-4D97-AF65-F5344CB8AC3E}">
        <p14:creationId xmlns:p14="http://schemas.microsoft.com/office/powerpoint/2010/main" val="3449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_r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4960C"/>
          </a:solidFill>
          <a:prstDash val="solid"/>
        </a:ln>
        <a:effectLst/>
        <a:scene3d>
          <a:camera prst="orthographicFront"/>
          <a:lightRig rig="threePt" dir="t"/>
        </a:scene3d>
        <a:sp3d/>
      </a:spPr>
      <a:bodyPr lIns="0" tIns="0" rIns="0" bIns="0" anchor="ctr" anchorCtr="0"/>
      <a:lstStyle>
        <a:defPPr algn="ctr">
          <a:defRPr sz="1000" b="1" dirty="0">
            <a:solidFill>
              <a:schemeClr val="tx1">
                <a:lumMod val="95000"/>
                <a:lumOff val="5000"/>
              </a:schemeClr>
            </a:solidFill>
            <a:latin typeface="Blogger Sans" pitchFamily="50" charset="0"/>
            <a:ea typeface="Blogger Sans" pitchFamily="50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621321058D4B46B15D67C49AD8D21F" ma:contentTypeVersion="5" ma:contentTypeDescription="Создание документа." ma:contentTypeScope="" ma:versionID="1aa6479373fa8b5ffdea95fe47cada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7267A-842C-4E27-AB83-6EFBA6195C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40138-635F-4DED-A6D5-C4A3D6512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6E9343-7AB0-41BE-9765-9B7582B99F4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14127</TotalTime>
  <Words>813</Words>
  <Application>Microsoft Office PowerPoint</Application>
  <PresentationFormat>Экран (16:9)</PresentationFormat>
  <Paragraphs>362</Paragraphs>
  <Slides>33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Blogger Sans</vt:lpstr>
      <vt:lpstr>Calibri</vt:lpstr>
      <vt:lpstr>Myriad Pro</vt:lpstr>
      <vt:lpstr>Times New Roman</vt:lpstr>
      <vt:lpstr>Презентация_ru</vt:lpstr>
      <vt:lpstr>Version Control System (VCS) Система управления версиями (СУВ) Система контроля версий (СКВ)</vt:lpstr>
      <vt:lpstr>Презентация PowerPoint</vt:lpstr>
      <vt:lpstr>Система управления версиями  </vt:lpstr>
      <vt:lpstr>систем управления версий Области применения</vt:lpstr>
      <vt:lpstr>Система управления версиями  Функции </vt:lpstr>
      <vt:lpstr>Преимущества использования VCS </vt:lpstr>
      <vt:lpstr>История систем управления версий</vt:lpstr>
      <vt:lpstr>Классификация систем управления версиями</vt:lpstr>
      <vt:lpstr>Презентация PowerPoint</vt:lpstr>
      <vt:lpstr>Примитивная модель хранения версий</vt:lpstr>
      <vt:lpstr>Локальные системы управления версиями</vt:lpstr>
      <vt:lpstr>Централизованные системы управления версиями</vt:lpstr>
      <vt:lpstr>Централизованные системы управления версиями</vt:lpstr>
      <vt:lpstr>Распределённые (децентрализованные) системы контроля версий</vt:lpstr>
      <vt:lpstr>Распределённые (децентрализованные) системы контроля версий</vt:lpstr>
      <vt:lpstr>Сводная таблица СУВ</vt:lpstr>
      <vt:lpstr>Система управления версиями Subversion (SVN)</vt:lpstr>
      <vt:lpstr>Система управления версиями Subversion (SVN): хранение данных</vt:lpstr>
      <vt:lpstr>Система управления версиями Subversion (SVN): цикл работы</vt:lpstr>
      <vt:lpstr>Система управления версиями Subversion (SVN): цикл работы</vt:lpstr>
      <vt:lpstr>Система управления версиями Subversion (SVN): слияние версий</vt:lpstr>
      <vt:lpstr>Система управления версиями Subversion (SVN): слияние версий</vt:lpstr>
      <vt:lpstr>Система управления версиями Subversion (SVN)</vt:lpstr>
      <vt:lpstr>Система управления версиями Subversion (SVN)</vt:lpstr>
      <vt:lpstr>Система управления версиями Git</vt:lpstr>
      <vt:lpstr>Система управления версиями Git:  хранение данных</vt:lpstr>
      <vt:lpstr>Система управления версиями Git:  хранение данных</vt:lpstr>
      <vt:lpstr>Система управления версиями Git:  состояния файлов</vt:lpstr>
      <vt:lpstr>Система управления версиями Subversion (SVN): слияние версий</vt:lpstr>
      <vt:lpstr>Система управления версиями Git:  жизненный цикл файлов</vt:lpstr>
      <vt:lpstr>Система управления версиями Git:  ветвление</vt:lpstr>
      <vt:lpstr>Система управления версиями:  в работе аналитика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Шаблон_русская версия</dc:title>
  <dc:creator>Анна Ярославцева</dc:creator>
  <cp:lastModifiedBy>Yankis, Tatiana</cp:lastModifiedBy>
  <cp:revision>135</cp:revision>
  <dcterms:created xsi:type="dcterms:W3CDTF">2017-03-16T12:24:12Z</dcterms:created>
  <dcterms:modified xsi:type="dcterms:W3CDTF">2019-09-30T06:23:12Z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0x010100FC621321058D4B46B15D67C49AD8D21F</vt:lpwstr>
  </property>
</Properties>
</file>