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bb1ec62ff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bb1ec62ff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bb1ec62f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bb1ec62f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bb1ec62f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bb1ec62f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bb31b8b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bb31b8b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bb31b8bc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bb31b8bc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bb1ec62f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bb1ec62f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bb1ec62f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bb1ec62f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bb1ec62f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bb1ec62f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bb1ec62ff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bb1ec62f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bb1ec62ff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bb1ec62ff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bb1ec62f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bb1ec62f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bb1ec62f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bb1ec62f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bb1ec62ff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bb1ec62f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25" y="132858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730">
                <a:latin typeface="Times New Roman"/>
                <a:ea typeface="Times New Roman"/>
                <a:cs typeface="Times New Roman"/>
                <a:sym typeface="Times New Roman"/>
              </a:rPr>
              <a:t>Контроль, оценка и аттестаци</a:t>
            </a:r>
            <a:r>
              <a:rPr lang="ru" sz="2730">
                <a:latin typeface="Times New Roman"/>
                <a:ea typeface="Times New Roman"/>
                <a:cs typeface="Times New Roman"/>
                <a:sym typeface="Times New Roman"/>
              </a:rPr>
              <a:t>я</a:t>
            </a:r>
            <a:r>
              <a:rPr lang="ru" sz="2730">
                <a:latin typeface="Times New Roman"/>
                <a:ea typeface="Times New Roman"/>
                <a:cs typeface="Times New Roman"/>
                <a:sym typeface="Times New Roman"/>
              </a:rPr>
              <a:t> в учебном процессе</a:t>
            </a:r>
            <a:endParaRPr sz="546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Солонин Егор ИКБО 52-23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Современные методы контроля и оценки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Использование ИКТ (электронные дневники, онлайн-тесты)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Портфолио достижений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Проектные и исследовательские работы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ru" sz="2100"/>
              <a:t>Самооценка и взаимооценка</a:t>
            </a:r>
            <a:endParaRPr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Проблемы и перспективы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Субъективность и стресс при оценке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Недостаток дифференциации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Необходимость баланса между формами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Внедрение компетентностного подхода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445025"/>
            <a:ext cx="85206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100"/>
              <a:t>Контроль, оценка и аттестация — ключевые инструменты управления качеством образования</a:t>
            </a:r>
            <a:br>
              <a:rPr b="1" lang="ru" sz="2100"/>
            </a:b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100"/>
              <a:t>Они должны быть прозрачными, объективными и направленными на развитие</a:t>
            </a:r>
            <a:br>
              <a:rPr b="1" lang="ru" sz="2100"/>
            </a:b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100"/>
              <a:t>Задача педагога — не только проверять, но и помогать учиться</a:t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345850"/>
            <a:ext cx="8520600" cy="42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00"/>
                </a:solidFill>
              </a:rPr>
              <a:t>Является ли прозрачность одним из принципов объективной оценки?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</a:rPr>
              <a:t>а) да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</a:rPr>
              <a:t>б) нет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00"/>
                </a:solidFill>
              </a:rPr>
              <a:t>Что из перечисленного является функцией контроля в учебном процессе?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</a:rPr>
              <a:t>а) Проведение вступительных экзаменов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</a:rPr>
              <a:t>б) Отслеживание хода усвоения знаний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</a:rPr>
              <a:t>в) Назначение стипендий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</a:rPr>
              <a:t>г) Административный учёт посещаемости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412075"/>
            <a:ext cx="8520600" cy="4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00"/>
                </a:solidFill>
              </a:rPr>
              <a:t>Какая форма контроля позволяет выявить начальный уровень знаний студента?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</a:rPr>
              <a:t>а) Входной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</a:rPr>
              <a:t>б) Итоговый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</a:rPr>
              <a:t>в) Текущий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</a:rPr>
              <a:t>г) Промежуточный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rgbClr val="000000"/>
                </a:solidFill>
              </a:rPr>
              <a:t>Какой вид оценки направлен на помощь обучающемуся в процессе обучения?</a:t>
            </a:r>
            <a:endParaRPr b="1"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000000"/>
                </a:solidFill>
              </a:rPr>
              <a:t>а) Суммирующая</a:t>
            </a:r>
            <a:br>
              <a:rPr lang="ru" sz="1100">
                <a:solidFill>
                  <a:srgbClr val="000000"/>
                </a:solidFill>
              </a:rPr>
            </a:br>
            <a:r>
              <a:rPr lang="ru" sz="1100">
                <a:solidFill>
                  <a:srgbClr val="000000"/>
                </a:solidFill>
              </a:rPr>
              <a:t>б) Формирующая</a:t>
            </a:r>
            <a:br>
              <a:rPr lang="ru" sz="1100">
                <a:solidFill>
                  <a:srgbClr val="000000"/>
                </a:solidFill>
              </a:rPr>
            </a:br>
            <a:r>
              <a:rPr lang="ru" sz="1100">
                <a:solidFill>
                  <a:srgbClr val="000000"/>
                </a:solidFill>
              </a:rPr>
              <a:t>в) Государственная</a:t>
            </a:r>
            <a:br>
              <a:rPr lang="ru" sz="1100">
                <a:solidFill>
                  <a:srgbClr val="000000"/>
                </a:solidFill>
              </a:rPr>
            </a:br>
            <a:r>
              <a:rPr lang="ru" sz="1100">
                <a:solidFill>
                  <a:srgbClr val="000000"/>
                </a:solidFill>
              </a:rPr>
              <a:t>г) Промежуточная</a:t>
            </a:r>
            <a:br>
              <a:rPr lang="ru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4450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ru" sz="2700"/>
              <a:t>Что такое контроль, оценка и аттестация?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ru" sz="2700"/>
              <a:t>Их роль в обеспечении качества образования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ru" sz="2700"/>
              <a:t>Почему важно использовать эти процессы осознанно?</a:t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Контроль в учебном процессе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Контроль — это систематическое наблюдение за ходом обучения</a:t>
            </a:r>
            <a:br>
              <a:rPr lang="ru"/>
            </a:br>
            <a:r>
              <a:rPr lang="ru"/>
              <a:t>Бывает входной, текущий, рубежный и итоговый</a:t>
            </a:r>
            <a:br>
              <a:rPr lang="ru"/>
            </a:br>
            <a:r>
              <a:rPr lang="ru"/>
              <a:t>Помогает скорректировать работу обучающегося и преподавателя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Формы контроля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Устный, письменный, практический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Тестирование, наблюдение, самооценка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Выбор зависит от цели и предмета</a:t>
            </a:r>
            <a:br>
              <a:rPr lang="ru"/>
            </a:br>
            <a:br>
              <a:rPr lang="ru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как часть контроля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— это вывод о достижении учеником целей обучения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Бывает количественной и качественной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Не должна быть субъективной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Виды оценки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ru" sz="2000">
                <a:solidFill>
                  <a:srgbClr val="000000"/>
                </a:solidFill>
              </a:rPr>
              <a:t>Формирующая</a:t>
            </a:r>
            <a:r>
              <a:rPr lang="ru" sz="2000">
                <a:solidFill>
                  <a:srgbClr val="000000"/>
                </a:solidFill>
              </a:rPr>
              <a:t> — помогает учиться, даёт обратную связь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ru" sz="2000">
                <a:solidFill>
                  <a:srgbClr val="000000"/>
                </a:solidFill>
              </a:rPr>
              <a:t>Суммирующая</a:t>
            </a:r>
            <a:r>
              <a:rPr lang="ru" sz="2000">
                <a:solidFill>
                  <a:srgbClr val="000000"/>
                </a:solidFill>
              </a:rPr>
              <a:t> — подводит итоги обучения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ru" sz="2000">
                <a:solidFill>
                  <a:srgbClr val="000000"/>
                </a:solidFill>
              </a:rPr>
              <a:t>Диагностическая</a:t>
            </a:r>
            <a:r>
              <a:rPr lang="ru" sz="2000">
                <a:solidFill>
                  <a:srgbClr val="000000"/>
                </a:solidFill>
              </a:rPr>
              <a:t> — выявляет дефициты знаний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Принципы объективной оценки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Надёжность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Валидность (соответствие цели)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Прозрачность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Справедливость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Доступность критериев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Аттестация — что это?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Аттестация — это итоговая оценка уровня знаний обучающегося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Проводится по завершению этапа обучения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/>
              <a:t>Может быть в форме экзамена, зачёта, тестирования, проекта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Виды аттестации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/>
              <a:t>Промежуточная (по результатам четверти, модуля, семестра)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00"/>
              <a:t>Итоговая (по завершению курса, ступени обучения)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00"/>
              <a:t>Государственная (ЕГЭ, ГИА, ВКР и др.)</a:t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