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93" autoAdjust="0"/>
  </p:normalViewPr>
  <p:slideViewPr>
    <p:cSldViewPr>
      <p:cViewPr varScale="1">
        <p:scale>
          <a:sx n="58" d="100"/>
          <a:sy n="58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0"/>
  <c:chart>
    <c:plotArea>
      <c:layout/>
      <c:scatterChart>
        <c:scatterStyle val="smoothMarker"/>
        <c:ser>
          <c:idx val="2"/>
          <c:order val="0"/>
          <c:tx>
            <c:v>CPU A</c:v>
          </c:tx>
          <c:xVal>
            <c:numRef>
              <c:f>'No CUDA'!$C$2:$C$6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</c:numCache>
            </c:numRef>
          </c:xVal>
          <c:yVal>
            <c:numRef>
              <c:f>'No CUDA'!$D$2:$D$6</c:f>
              <c:numCache>
                <c:formatCode>0.00</c:formatCode>
                <c:ptCount val="5"/>
                <c:pt idx="0">
                  <c:v>7.3037380000000001</c:v>
                </c:pt>
                <c:pt idx="1">
                  <c:v>57.03002</c:v>
                </c:pt>
                <c:pt idx="2">
                  <c:v>203.99020000000002</c:v>
                </c:pt>
                <c:pt idx="3">
                  <c:v>689.88759999999991</c:v>
                </c:pt>
                <c:pt idx="4">
                  <c:v>1828.002</c:v>
                </c:pt>
              </c:numCache>
            </c:numRef>
          </c:yVal>
          <c:smooth val="1"/>
        </c:ser>
        <c:ser>
          <c:idx val="1"/>
          <c:order val="1"/>
          <c:tx>
            <c:v>CPU B</c:v>
          </c:tx>
          <c:xVal>
            <c:numRef>
              <c:f>'No CUDA (Tesla)'!$C$2:$C$7</c:f>
              <c:numCache>
                <c:formatCode>0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'No CUDA (Tesla)'!$D$2:$D$7</c:f>
              <c:numCache>
                <c:formatCode>0.00</c:formatCode>
                <c:ptCount val="6"/>
                <c:pt idx="0">
                  <c:v>7.650366</c:v>
                </c:pt>
                <c:pt idx="1">
                  <c:v>59.026650000000004</c:v>
                </c:pt>
                <c:pt idx="2">
                  <c:v>217.91130000000001</c:v>
                </c:pt>
                <c:pt idx="3">
                  <c:v>983.53049999999996</c:v>
                </c:pt>
                <c:pt idx="4">
                  <c:v>2640.7059999999997</c:v>
                </c:pt>
                <c:pt idx="5">
                  <c:v>9042.7459999999974</c:v>
                </c:pt>
              </c:numCache>
            </c:numRef>
          </c:yVal>
          <c:smooth val="1"/>
        </c:ser>
        <c:ser>
          <c:idx val="0"/>
          <c:order val="2"/>
          <c:tx>
            <c:v>Thread Block 1 Warp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Tesla'!$D$2:$D$7</c:f>
              <c:numCache>
                <c:formatCode>0.00E+00</c:formatCode>
                <c:ptCount val="6"/>
                <c:pt idx="0">
                  <c:v>2.484998</c:v>
                </c:pt>
                <c:pt idx="1">
                  <c:v>4.4110519999999998</c:v>
                </c:pt>
                <c:pt idx="2">
                  <c:v>11.114289999999999</c:v>
                </c:pt>
                <c:pt idx="3">
                  <c:v>33.465260000000001</c:v>
                </c:pt>
                <c:pt idx="4">
                  <c:v>144.94579999999999</c:v>
                </c:pt>
                <c:pt idx="5">
                  <c:v>1092.6199999999999</c:v>
                </c:pt>
              </c:numCache>
            </c:numRef>
          </c:yVal>
          <c:smooth val="1"/>
        </c:ser>
        <c:ser>
          <c:idx val="3"/>
          <c:order val="3"/>
          <c:tx>
            <c:v>Thread Block 8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Tesla'!$D$20:$D$25</c:f>
              <c:numCache>
                <c:formatCode>0.00E+00</c:formatCode>
                <c:ptCount val="6"/>
                <c:pt idx="0">
                  <c:v>4.9185359999999987</c:v>
                </c:pt>
                <c:pt idx="1">
                  <c:v>5.7502640000000005</c:v>
                </c:pt>
                <c:pt idx="2">
                  <c:v>12.989080000000001</c:v>
                </c:pt>
                <c:pt idx="3">
                  <c:v>36.925960000000003</c:v>
                </c:pt>
                <c:pt idx="4">
                  <c:v>103.60579999999999</c:v>
                </c:pt>
                <c:pt idx="5">
                  <c:v>460.47829999999993</c:v>
                </c:pt>
              </c:numCache>
            </c:numRef>
          </c:yVal>
          <c:smooth val="1"/>
        </c:ser>
        <c:ser>
          <c:idx val="7"/>
          <c:order val="4"/>
          <c:tx>
            <c:v>Warp Block 8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Tesla'!$D$44:$D$50</c:f>
              <c:numCache>
                <c:formatCode>0.00E+00</c:formatCode>
                <c:ptCount val="7"/>
                <c:pt idx="0">
                  <c:v>6.1424709999999987</c:v>
                </c:pt>
                <c:pt idx="1">
                  <c:v>4.0530939999999998</c:v>
                </c:pt>
                <c:pt idx="2">
                  <c:v>8.8355450000000033</c:v>
                </c:pt>
                <c:pt idx="3">
                  <c:v>22.91724</c:v>
                </c:pt>
                <c:pt idx="4">
                  <c:v>67.816019999999995</c:v>
                </c:pt>
                <c:pt idx="5">
                  <c:v>245.54089999999999</c:v>
                </c:pt>
                <c:pt idx="6">
                  <c:v>530.88779999999997</c:v>
                </c:pt>
              </c:numCache>
            </c:numRef>
          </c:yVal>
          <c:smooth val="1"/>
        </c:ser>
        <c:ser>
          <c:idx val="8"/>
          <c:order val="5"/>
          <c:tx>
            <c:v>Warp Block 16 Warps</c:v>
          </c:tx>
          <c:xVal>
            <c:numRef>
              <c:f>'Cell Density Tesla'!$C$51:$C$57</c:f>
              <c:numCache>
                <c:formatCode>0.00E+00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</c:numCache>
            </c:numRef>
          </c:xVal>
          <c:yVal>
            <c:numRef>
              <c:f>'Cell Density Tesla'!$D$51:$D$57</c:f>
              <c:numCache>
                <c:formatCode>0.00E+00</c:formatCode>
                <c:ptCount val="7"/>
                <c:pt idx="0">
                  <c:v>6.6487530000000001</c:v>
                </c:pt>
                <c:pt idx="1">
                  <c:v>4.2233029999999996</c:v>
                </c:pt>
                <c:pt idx="2">
                  <c:v>9.2224020000000007</c:v>
                </c:pt>
                <c:pt idx="3">
                  <c:v>23.414729999999995</c:v>
                </c:pt>
                <c:pt idx="4">
                  <c:v>71.597660000000019</c:v>
                </c:pt>
                <c:pt idx="5">
                  <c:v>250.28730000000002</c:v>
                </c:pt>
                <c:pt idx="6">
                  <c:v>465.14139999999992</c:v>
                </c:pt>
              </c:numCache>
            </c:numRef>
          </c:yVal>
          <c:smooth val="1"/>
        </c:ser>
        <c:axId val="78562432"/>
        <c:axId val="78564352"/>
      </c:scatterChart>
      <c:valAx>
        <c:axId val="78562432"/>
        <c:scaling>
          <c:orientation val="minMax"/>
          <c:max val="50"/>
          <c:min val="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Cutoff Radius</a:t>
                </a:r>
              </a:p>
            </c:rich>
          </c:tx>
          <c:layout/>
        </c:title>
        <c:numFmt formatCode="General" sourceLinked="0"/>
        <c:tickLblPos val="nextTo"/>
        <c:crossAx val="78564352"/>
        <c:crosses val="autoZero"/>
        <c:crossBetween val="midCat"/>
        <c:majorUnit val="5"/>
      </c:valAx>
      <c:valAx>
        <c:axId val="78564352"/>
        <c:scaling>
          <c:logBase val="10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(in s)</a:t>
                </a:r>
              </a:p>
            </c:rich>
          </c:tx>
          <c:layout/>
        </c:title>
        <c:numFmt formatCode="General" sourceLinked="0"/>
        <c:tickLblPos val="nextTo"/>
        <c:crossAx val="78562432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2"/>
          <c:order val="0"/>
          <c:tx>
            <c:v>CPU B</c:v>
          </c:tx>
          <c:xVal>
            <c:numRef>
              <c:f>'No CUDA (Tesla)'!$C$8:$C$13</c:f>
              <c:numCache>
                <c:formatCode>0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'No CUDA (Tesla)'!$D$8:$D$13</c:f>
              <c:numCache>
                <c:formatCode>0.00</c:formatCode>
                <c:ptCount val="6"/>
                <c:pt idx="0">
                  <c:v>4.986936</c:v>
                </c:pt>
                <c:pt idx="1">
                  <c:v>35.123510000000003</c:v>
                </c:pt>
                <c:pt idx="2">
                  <c:v>121.8083</c:v>
                </c:pt>
                <c:pt idx="3">
                  <c:v>413.29919999999998</c:v>
                </c:pt>
                <c:pt idx="4">
                  <c:v>1358.2809999999999</c:v>
                </c:pt>
                <c:pt idx="5">
                  <c:v>4439.1279999999997</c:v>
                </c:pt>
              </c:numCache>
            </c:numRef>
          </c:yVal>
          <c:smooth val="1"/>
        </c:ser>
        <c:ser>
          <c:idx val="0"/>
          <c:order val="1"/>
          <c:tx>
            <c:v>Thread Block</c:v>
          </c:tx>
          <c:xVal>
            <c:numRef>
              <c:f>'Cell Density Tesla (lj3d1)'!$C$2:$C$7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'Cell Density Tesla (lj3d1)'!$D$2:$D$7</c:f>
              <c:numCache>
                <c:formatCode>0.00</c:formatCode>
                <c:ptCount val="6"/>
                <c:pt idx="0">
                  <c:v>3.071968</c:v>
                </c:pt>
                <c:pt idx="1">
                  <c:v>8.7376850000000008</c:v>
                </c:pt>
                <c:pt idx="2">
                  <c:v>25.130849999999999</c:v>
                </c:pt>
                <c:pt idx="3">
                  <c:v>74.436170000000004</c:v>
                </c:pt>
                <c:pt idx="4">
                  <c:v>344.20729999999998</c:v>
                </c:pt>
                <c:pt idx="5">
                  <c:v>1961.1189999999999</c:v>
                </c:pt>
              </c:numCache>
            </c:numRef>
          </c:yVal>
          <c:smooth val="1"/>
        </c:ser>
        <c:ser>
          <c:idx val="1"/>
          <c:order val="2"/>
          <c:tx>
            <c:v>Warp Block</c:v>
          </c:tx>
          <c:xVal>
            <c:numRef>
              <c:f>'Cell Density Tesla (lj3d1)'!$C$8:$C$13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'Cell Density Tesla (lj3d1)'!$D$8:$D$13</c:f>
              <c:numCache>
                <c:formatCode>0.00</c:formatCode>
                <c:ptCount val="6"/>
                <c:pt idx="0">
                  <c:v>5.5388809999999999</c:v>
                </c:pt>
                <c:pt idx="1">
                  <c:v>5.3609549999999997</c:v>
                </c:pt>
                <c:pt idx="2">
                  <c:v>14.401730000000001</c:v>
                </c:pt>
                <c:pt idx="3">
                  <c:v>37.649799999999999</c:v>
                </c:pt>
                <c:pt idx="4">
                  <c:v>125.7666</c:v>
                </c:pt>
                <c:pt idx="5">
                  <c:v>417.81330000000003</c:v>
                </c:pt>
              </c:numCache>
            </c:numRef>
          </c:yVal>
          <c:smooth val="1"/>
        </c:ser>
        <c:axId val="115918720"/>
        <c:axId val="112988160"/>
      </c:scatterChart>
      <c:valAx>
        <c:axId val="115918720"/>
        <c:scaling>
          <c:orientation val="minMax"/>
          <c:max val="40"/>
          <c:min val="5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Cutoff Radius</a:t>
                </a:r>
              </a:p>
            </c:rich>
          </c:tx>
          <c:layout/>
        </c:title>
        <c:numFmt formatCode="General" sourceLinked="0"/>
        <c:tickLblPos val="nextTo"/>
        <c:crossAx val="112988160"/>
        <c:crosses val="autoZero"/>
        <c:crossBetween val="midCat"/>
        <c:majorUnit val="5"/>
      </c:valAx>
      <c:valAx>
        <c:axId val="112988160"/>
        <c:scaling>
          <c:logBase val="10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(in s)</a:t>
                </a:r>
              </a:p>
            </c:rich>
          </c:tx>
          <c:layout/>
        </c:title>
        <c:numFmt formatCode="General" sourceLinked="0"/>
        <c:tickLblPos val="nextTo"/>
        <c:crossAx val="115918720"/>
        <c:crosses val="autoZero"/>
        <c:crossBetween val="midCat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5194-BF7C-41D1-8DE6-B0DE61E9F44C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08A4-716A-4A7F-AEC8-1293D93B8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 “</a:t>
            </a:r>
            <a:r>
              <a:rPr lang="en-US" b="1" dirty="0" smtClean="0"/>
              <a:t>efficient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that took most of my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Orend’s</a:t>
            </a:r>
            <a:r>
              <a:rPr lang="en-US" dirty="0" smtClean="0"/>
              <a:t> code was useless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thread block and warp block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CUDA</a:t>
            </a:r>
            <a:r>
              <a:rPr lang="en-US" baseline="0" dirty="0" smtClean="0"/>
              <a:t> architecture diagram to explain thread blocks and warp blocks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Fixed thread block size for all cells -&gt; not good for sparse domains</a:t>
            </a:r>
          </a:p>
          <a:p>
            <a:r>
              <a:rPr lang="en-US" baseline="0" dirty="0" smtClean="0"/>
              <a:t>Only useful for high densities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diagram that shows how WBCP</a:t>
            </a:r>
            <a:r>
              <a:rPr lang="en-US" baseline="0" dirty="0" smtClean="0"/>
              <a:t> works</a:t>
            </a:r>
          </a:p>
          <a:p>
            <a:r>
              <a:rPr lang="en-US" baseline="0" dirty="0" smtClean="0"/>
              <a:t>Including dynamic job scheduling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</a:t>
            </a:r>
            <a:r>
              <a:rPr lang="en-US" baseline="0" dirty="0" smtClean="0"/>
              <a:t> memory results differ for TBCP and WBCP</a:t>
            </a:r>
          </a:p>
          <a:p>
            <a:r>
              <a:rPr lang="en-US" baseline="0" dirty="0" smtClean="0"/>
              <a:t>Constant memory was a good idea</a:t>
            </a:r>
          </a:p>
          <a:p>
            <a:r>
              <a:rPr lang="en-US" baseline="0" dirty="0" smtClean="0"/>
              <a:t>Non-interleaved storage failed because of temporarily sparse access patterns (more cache misses with non-interleaved data)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TODO: fully interleaved molecule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*Global </a:t>
            </a:r>
            <a:r>
              <a:rPr lang="en-US" b="1" dirty="0" smtClean="0"/>
              <a:t>constant</a:t>
            </a:r>
            <a:r>
              <a:rPr lang="en-US" b="1" baseline="0" dirty="0" smtClean="0"/>
              <a:t> </a:t>
            </a:r>
            <a:r>
              <a:rPr lang="en-US" baseline="0" dirty="0" smtClean="0"/>
              <a:t>variables to avoid kernel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*Heavy use of </a:t>
            </a:r>
            <a:r>
              <a:rPr lang="en-US" b="1" baseline="0" dirty="0" smtClean="0"/>
              <a:t>template</a:t>
            </a:r>
            <a:r>
              <a:rPr lang="en-US" baseline="0" dirty="0" smtClean="0"/>
              <a:t> parameters to link modules together and keep things </a:t>
            </a:r>
            <a:r>
              <a:rPr lang="en-US" baseline="0" dirty="0" err="1" smtClean="0"/>
              <a:t>interchangable</a:t>
            </a:r>
            <a:endParaRPr lang="en-US" baseline="0" dirty="0" smtClean="0"/>
          </a:p>
          <a:p>
            <a:r>
              <a:rPr lang="en-US" b="1" baseline="0" dirty="0" smtClean="0"/>
              <a:t>----! CUDA/C++ still sucks for fast, modular code</a:t>
            </a:r>
          </a:p>
          <a:p>
            <a:endParaRPr lang="en-US" dirty="0" smtClean="0"/>
          </a:p>
          <a:p>
            <a:r>
              <a:rPr lang="en-US" dirty="0" smtClean="0"/>
              <a:t>* 3</a:t>
            </a:r>
            <a:r>
              <a:rPr lang="en-US" baseline="0" dirty="0" smtClean="0"/>
              <a:t> source code iterations during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PTX reduction and enhanced</a:t>
            </a:r>
            <a:r>
              <a:rPr lang="en-US" baseline="0" dirty="0" smtClean="0"/>
              <a:t> synchronization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F08A4-716A-4A7F-AEC8-1293D93B8B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EFCE-C008-4008-8B4E-1B013B42BB40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E60D-99CE-4859-AEF4-046017403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E2D4-4A27-4427-9990-87253EAA0275}" type="datetimeFigureOut">
              <a:rPr lang="en-US" smtClean="0"/>
              <a:pPr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083F-325F-43B9-A421-0F5DB5A6C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ffedcow.net/research/cudabmk" TargetMode="External"/><Relationship Id="rId2" Type="http://schemas.openxmlformats.org/officeDocument/2006/relationships/hyperlink" Target="http://www.cs.berkeley.edu/~volkov/volkov10-GT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~mebauer/pdfs/cudadma-sc11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5.in.tum.de/pub/orend201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Andreas Kirsch</a:t>
            </a: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Efficient Implementation of Multi-Center Potential Models in Molecular Dynamics with </a:t>
            </a:r>
            <a:r>
              <a:rPr lang="en-US" dirty="0" err="1" smtClean="0"/>
              <a:t>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Architecture/Implementation</a:t>
            </a:r>
            <a:endParaRPr lang="en-US" dirty="0"/>
          </a:p>
        </p:txBody>
      </p:sp>
      <p:pic>
        <p:nvPicPr>
          <p:cNvPr id="4" name="Content Placeholder 3" descr="component_archite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4608" y="2247900"/>
            <a:ext cx="8654784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performance at lower occupancy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http://www.cs.berkeley.edu/~volkov/volkov10-GTC.pdf</a:t>
            </a:r>
            <a:endParaRPr lang="en-US" dirty="0" smtClean="0"/>
          </a:p>
          <a:p>
            <a:r>
              <a:rPr lang="en-US" dirty="0" smtClean="0"/>
              <a:t>Demystifying GPU </a:t>
            </a:r>
            <a:r>
              <a:rPr lang="en-US" dirty="0" err="1" smtClean="0"/>
              <a:t>microarchitecture</a:t>
            </a:r>
            <a:r>
              <a:rPr lang="en-US" dirty="0" smtClean="0"/>
              <a:t> through </a:t>
            </a:r>
            <a:r>
              <a:rPr lang="en-US" dirty="0" err="1" smtClean="0"/>
              <a:t>microbenchmarking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http://www.stuffedcow.net/research/cudabmk</a:t>
            </a:r>
            <a:endParaRPr lang="en-US" dirty="0" smtClean="0"/>
          </a:p>
          <a:p>
            <a:r>
              <a:rPr lang="en-US" dirty="0" err="1" smtClean="0"/>
              <a:t>CudaDMA</a:t>
            </a:r>
            <a:r>
              <a:rPr lang="en-US" dirty="0" smtClean="0"/>
              <a:t>: Optimizing GPU Memory Bandwidth via Warp Specialization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http://www.stanford.edu/~mebauer/pdfs/cudadma-sc11.pdf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Bugs	 &amp;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can be evil (for shared memory objects)</a:t>
            </a:r>
          </a:p>
          <a:p>
            <a:r>
              <a:rPr lang="en-US" dirty="0" smtClean="0"/>
              <a:t>Too many nested, </a:t>
            </a:r>
            <a:r>
              <a:rPr lang="en-US" dirty="0" err="1" smtClean="0"/>
              <a:t>inlined</a:t>
            </a:r>
            <a:r>
              <a:rPr lang="en-US" dirty="0" smtClean="0"/>
              <a:t> loops confuse the compiler: __</a:t>
            </a:r>
            <a:r>
              <a:rPr lang="en-US" dirty="0" err="1" smtClean="0"/>
              <a:t>noinline</a:t>
            </a:r>
            <a:r>
              <a:rPr lang="en-US" dirty="0" smtClean="0"/>
              <a:t>__ to the rescue!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 should be called __</a:t>
            </a:r>
            <a:r>
              <a:rPr lang="en-US" dirty="0" err="1" smtClean="0"/>
              <a:t>syncwarps</a:t>
            </a:r>
            <a:r>
              <a:rPr lang="en-US" dirty="0" smtClean="0"/>
              <a:t>()!</a:t>
            </a:r>
          </a:p>
          <a:p>
            <a:r>
              <a:rPr lang="en-US" dirty="0" smtClean="0"/>
              <a:t>PTX assembly has more “features”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Efficient Implementation of Multi-Center Potential Models in Molecular Dynamics with </a:t>
            </a:r>
            <a:r>
              <a:rPr lang="en-US" dirty="0" err="1" smtClean="0"/>
              <a:t>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MarDyn</a:t>
            </a:r>
            <a:endParaRPr lang="en-US" dirty="0" smtClean="0"/>
          </a:p>
          <a:p>
            <a:r>
              <a:rPr lang="en-US" dirty="0" smtClean="0"/>
              <a:t>Kai </a:t>
            </a:r>
            <a:r>
              <a:rPr lang="en-US" dirty="0" err="1" smtClean="0"/>
              <a:t>Orend’s</a:t>
            </a:r>
            <a:r>
              <a:rPr lang="en-US" dirty="0" smtClean="0"/>
              <a:t> “</a:t>
            </a:r>
            <a:r>
              <a:rPr lang="en-US" dirty="0" err="1" smtClean="0"/>
              <a:t>Numerische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Molekulardynamik-Simulationen</a:t>
            </a:r>
            <a:r>
              <a:rPr lang="en-US" dirty="0" smtClean="0"/>
              <a:t> - </a:t>
            </a:r>
            <a:r>
              <a:rPr lang="en-US" dirty="0" err="1" smtClean="0"/>
              <a:t>Beschleunigung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Graphikkarten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http://www5.in.tum.de/pub/orend2010.pdf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and Dependencies</a:t>
            </a:r>
            <a:endParaRPr lang="en-US" dirty="0"/>
          </a:p>
        </p:txBody>
      </p:sp>
      <p:pic>
        <p:nvPicPr>
          <p:cNvPr id="8" name="Content Placeholder 7" descr="component_dependenc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41" y="1295400"/>
            <a:ext cx="9086718" cy="54111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(lj1)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-320" y="1600200"/>
          <a:ext cx="914464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(lj2d1)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/>
        </p:nvGraphicFramePr>
        <p:xfrm>
          <a:off x="0" y="1805957"/>
          <a:ext cx="9186176" cy="5052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Block Cell Processor</a:t>
            </a:r>
            <a:endParaRPr lang="en-US" dirty="0"/>
          </a:p>
        </p:txBody>
      </p:sp>
      <p:pic>
        <p:nvPicPr>
          <p:cNvPr id="4" name="Content Placeholder 3" descr="cellprocessor_block_iterat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62100" y="815181"/>
            <a:ext cx="6019800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 Block Cell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scheduler</a:t>
            </a:r>
          </a:p>
          <a:p>
            <a:r>
              <a:rPr lang="en-US" dirty="0" smtClean="0"/>
              <a:t>Jobs queue</a:t>
            </a:r>
          </a:p>
          <a:p>
            <a:r>
              <a:rPr lang="en-US" dirty="0" smtClean="0"/>
              <a:t>No instruction-level synchronization</a:t>
            </a:r>
          </a:p>
          <a:p>
            <a:r>
              <a:rPr lang="en-US" dirty="0" smtClean="0"/>
              <a:t>Memory-level synchronization (via spin locks)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memory cache</a:t>
            </a:r>
          </a:p>
          <a:p>
            <a:r>
              <a:rPr lang="en-US" dirty="0" smtClean="0"/>
              <a:t>Constant memory</a:t>
            </a:r>
          </a:p>
          <a:p>
            <a:r>
              <a:rPr lang="en-US" strike="sngStrike" dirty="0" smtClean="0"/>
              <a:t>Non-interleaved storage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311</Words>
  <Application>Microsoft Office PowerPoint</Application>
  <PresentationFormat>On-screen Show (4:3)</PresentationFormat>
  <Paragraphs>66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Andreas Kirsch</vt:lpstr>
      <vt:lpstr>What I did</vt:lpstr>
      <vt:lpstr>Previous Work</vt:lpstr>
      <vt:lpstr>Modules and Dependencies</vt:lpstr>
      <vt:lpstr>Performance (lj1)</vt:lpstr>
      <vt:lpstr>Performance (lj2d1)</vt:lpstr>
      <vt:lpstr>Thread Block Cell Processor</vt:lpstr>
      <vt:lpstr>Warp Block Cell Processor</vt:lpstr>
      <vt:lpstr>Optimizations</vt:lpstr>
      <vt:lpstr>Architecture/Implementation</vt:lpstr>
      <vt:lpstr>Interesting Papers</vt:lpstr>
      <vt:lpstr>Interesting Bugs  &amp; Facts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</dc:creator>
  <cp:lastModifiedBy>Andreas</cp:lastModifiedBy>
  <cp:revision>26</cp:revision>
  <dcterms:created xsi:type="dcterms:W3CDTF">2011-10-14T09:15:43Z</dcterms:created>
  <dcterms:modified xsi:type="dcterms:W3CDTF">2011-10-14T12:47:01Z</dcterms:modified>
</cp:coreProperties>
</file>