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F3F3F3"/>
    <a:srgbClr val="F0F0F0"/>
    <a:srgbClr val="ECECEC"/>
    <a:srgbClr val="F2F2F2"/>
    <a:srgbClr val="F7F7F7"/>
    <a:srgbClr val="1DA1F2"/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55CB2D5-87DE-4C55-A3E2-EA0DCDE25BA5}"/>
    <pc:docChg chg="addSld modSld">
      <pc:chgData name="" userId="" providerId="" clId="Web-{455CB2D5-87DE-4C55-A3E2-EA0DCDE25BA5}" dt="2018-03-05T14:16:40.947" v="20"/>
      <pc:docMkLst>
        <pc:docMk/>
      </pc:docMkLst>
      <pc:sldChg chg="addSp delSp modSp new">
        <pc:chgData name="" userId="" providerId="" clId="Web-{455CB2D5-87DE-4C55-A3E2-EA0DCDE25BA5}" dt="2018-03-05T14:16:40.947" v="20"/>
        <pc:sldMkLst>
          <pc:docMk/>
          <pc:sldMk cId="1909420335" sldId="265"/>
        </pc:sldMkLst>
        <pc:spChg chg="mod">
          <ac:chgData name="" userId="" providerId="" clId="Web-{455CB2D5-87DE-4C55-A3E2-EA0DCDE25BA5}" dt="2018-03-05T14:16:01.687" v="11"/>
          <ac:spMkLst>
            <pc:docMk/>
            <pc:sldMk cId="1909420335" sldId="265"/>
            <ac:spMk id="2" creationId="{C1C993F3-9BC8-411A-8E46-677A876E391F}"/>
          </ac:spMkLst>
        </pc:spChg>
        <pc:spChg chg="del">
          <ac:chgData name="" userId="" providerId="" clId="Web-{455CB2D5-87DE-4C55-A3E2-EA0DCDE25BA5}" dt="2018-03-05T14:16:07.343" v="14"/>
          <ac:spMkLst>
            <pc:docMk/>
            <pc:sldMk cId="1909420335" sldId="265"/>
            <ac:spMk id="3" creationId="{7B42A177-05B3-4159-A5F3-FAD5CB272079}"/>
          </ac:spMkLst>
        </pc:spChg>
        <pc:picChg chg="add del mod">
          <ac:chgData name="" userId="" providerId="" clId="Web-{455CB2D5-87DE-4C55-A3E2-EA0DCDE25BA5}" dt="2018-03-05T14:16:25.782" v="17"/>
          <ac:picMkLst>
            <pc:docMk/>
            <pc:sldMk cId="1909420335" sldId="265"/>
            <ac:picMk id="4" creationId="{02AA0FE4-072F-4C89-8AC6-110B7051B96B}"/>
          </ac:picMkLst>
        </pc:picChg>
        <pc:picChg chg="add mod">
          <ac:chgData name="" userId="" providerId="" clId="Web-{455CB2D5-87DE-4C55-A3E2-EA0DCDE25BA5}" dt="2018-03-05T14:16:40.947" v="20"/>
          <ac:picMkLst>
            <pc:docMk/>
            <pc:sldMk cId="1909420335" sldId="265"/>
            <ac:picMk id="6" creationId="{4949D932-2F10-4C05-9090-0E8FD906EA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079-3321-46AE-A725-55FA17D6D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57FA9-72E1-49B3-9C75-52817B2F9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8CA2-1AE7-48A5-9B34-8DF373F3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CCDD-BCFA-495D-A95E-64878B79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1041-6DA0-4EE3-A00F-3E0E6771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61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2659-E961-4B21-8E60-ECDB09B0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48915-58E2-441F-B34D-35672B28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08D2-F079-4E0A-B549-506E25ED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2B74-DC39-4A04-8DBA-54B8635E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C721-749C-4D0A-97DC-103A370A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54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704CB-0503-4833-BEDD-C26886D1E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89F1-7715-4454-A436-8DCD4D06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BF8A-B314-4906-9A44-7A7366C9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BF31-61D8-4DF2-9136-E00EAF4C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6390-93DB-46D8-837C-9657F0A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3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A114-9E72-46A2-9E38-5EFC71F5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FD08-8818-4EFC-8E49-5495C758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D440A-EB90-4640-AEBD-4C2CE56D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60BE-5490-4F77-9D20-2C774899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03EF-C6C5-47EB-B9F0-3A0E13D9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9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8829-DEE5-403A-A034-8A76176B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9F58-FA52-45DF-A317-744A79AAD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0E0D-D811-4212-B4F1-C5EA6037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3623-D142-4CD3-AFB7-DEC3FEBC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F332-8B70-4E3D-9AAF-38380AAF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9933-804C-4D6D-BD85-8E2AA56A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8FCA-1FA0-43B5-9946-198DDF608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0FC66-BCAE-4FD1-A6C6-F597F8352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842D-5C2A-4D3F-B721-0C3A1F30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D0180-661C-4063-8B40-AADAB434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03B4-C11A-4FF2-A489-EE699234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37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0BCF-2F28-4890-A856-E46D37F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DAA2-8328-474B-BE7E-1C1D455B5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E700-E87C-43F2-A601-08FE2CE8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5B8F2-5BBC-4A45-A6BC-A91039B79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3FAE3-F5DD-4174-AF06-EA7A6B435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1729D-7529-4048-BF79-1664FE74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EFF7-728E-4F16-B97A-F97AC70A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FFD9A-B059-488D-93A2-32F58012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378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DA87-2EBD-4436-97F0-FD4F79E3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3506E-86DE-4CFF-961E-C9729951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135A-EF4B-45A4-81F4-7D148D0B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7ACB9-91FA-4D5C-9EB2-7D90ED7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60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DD5E-F3D7-450B-B964-BC113BFC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368E3-FBAA-4233-BA44-EC6E44D7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50C2A-D50F-4A0C-8310-7E7CE4A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5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FBCB-1411-4771-B9A5-B8B218BA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EE15-2762-4715-A546-28876C26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E4AA-65EA-4242-BE60-DABCE1063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20870-CCE4-489A-A3FC-01234BB6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0B253-1E31-4443-8D26-984CA18D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9717-03EA-41E0-B9DF-EFB107B8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150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E094-A691-415B-96CB-9BB62625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CA5D9-5C5D-46BC-9328-DCFE77FDF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157FF-BA00-4615-B914-54515343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FD58-0A44-4C15-80E5-E8D51F71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E1098B-C0BA-4F22-B920-501E3D8FAC5B}" type="datetimeFigureOut">
              <a:rPr lang="en-SG" smtClean="0"/>
              <a:t>7/3/2018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73C0-FFA8-43D3-A3A2-0CB1B9C3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9C124-590F-43BF-8D1D-EEEDC04C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DAFC2F-471A-488C-95EF-AA54B73683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37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bg1"/>
            </a:gs>
            <a:gs pos="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CD8D9-5D0A-4813-B3E3-0B73A57E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96850"/>
            <a:ext cx="11765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3E069-7D96-4F57-91EA-04D64BA0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737360"/>
            <a:ext cx="11765280" cy="4923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3AFE3-0361-47C5-875E-A97CBEC63BF7}"/>
              </a:ext>
            </a:extLst>
          </p:cNvPr>
          <p:cNvSpPr/>
          <p:nvPr userDrawn="1"/>
        </p:nvSpPr>
        <p:spPr>
          <a:xfrm>
            <a:off x="0" y="0"/>
            <a:ext cx="111760" cy="6858000"/>
          </a:xfrm>
          <a:prstGeom prst="rect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213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Albany AMT" panose="020B0604020202020204" pitchFamily="34" charset="0"/>
          <a:ea typeface="+mn-ea"/>
          <a:cs typeface="Albany AMT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/>
          </a:solidFill>
          <a:latin typeface="Albany AMT" panose="020B0604020202020204" pitchFamily="34" charset="0"/>
          <a:ea typeface="+mn-ea"/>
          <a:cs typeface="Albany AMT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/>
          </a:solidFill>
          <a:latin typeface="Albany AMT" panose="020B0604020202020204" pitchFamily="34" charset="0"/>
          <a:ea typeface="+mn-ea"/>
          <a:cs typeface="Albany AMT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/>
          </a:solidFill>
          <a:latin typeface="Albany AMT" panose="020B0604020202020204" pitchFamily="34" charset="0"/>
          <a:ea typeface="+mn-ea"/>
          <a:cs typeface="Albany AMT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/>
          </a:solidFill>
          <a:latin typeface="Albany AMT" panose="020B0604020202020204" pitchFamily="34" charset="0"/>
          <a:ea typeface="+mn-ea"/>
          <a:cs typeface="Albany AMT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pacecraft, transport&#10;&#10;Description generated with high confidence">
            <a:extLst>
              <a:ext uri="{FF2B5EF4-FFF2-40B4-BE49-F238E27FC236}">
                <a16:creationId xmlns:a16="http://schemas.microsoft.com/office/drawing/2014/main" id="{EBD7167D-7361-45F7-9D97-0BB3EDAA9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96" y="1567351"/>
            <a:ext cx="4862964" cy="48551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A08056-7F9D-491F-9BC9-26ED6660EDA0}"/>
              </a:ext>
            </a:extLst>
          </p:cNvPr>
          <p:cNvSpPr txBox="1">
            <a:spLocks/>
          </p:cNvSpPr>
          <p:nvPr/>
        </p:nvSpPr>
        <p:spPr>
          <a:xfrm>
            <a:off x="396240" y="3045300"/>
            <a:ext cx="7203440" cy="949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latin typeface="Arial Black" panose="020B0A04020102020204" pitchFamily="34" charset="0"/>
              </a:rPr>
              <a:t>TWITTER USER RECOMMENDATION</a:t>
            </a:r>
            <a:endParaRPr lang="en-SG" sz="2100" dirty="0"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6B79A-67F2-452B-A60B-2005319F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8" y="2570479"/>
            <a:ext cx="5964842" cy="949643"/>
          </a:xfrm>
        </p:spPr>
        <p:txBody>
          <a:bodyPr anchor="ctr">
            <a:no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FRIENDER</a:t>
            </a:r>
            <a:endParaRPr lang="en-SG" sz="4800" dirty="0">
              <a:latin typeface="Arial Black" panose="020B0A040201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2104870-4B16-4ED7-999B-E6BD041F1A23}"/>
              </a:ext>
            </a:extLst>
          </p:cNvPr>
          <p:cNvSpPr txBox="1">
            <a:spLocks/>
          </p:cNvSpPr>
          <p:nvPr/>
        </p:nvSpPr>
        <p:spPr>
          <a:xfrm>
            <a:off x="396240" y="5552973"/>
            <a:ext cx="7203440" cy="949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Arial Black" panose="020B0A04020102020204" pitchFamily="34" charset="0"/>
              </a:rPr>
              <a:t>GROUP 2</a:t>
            </a:r>
          </a:p>
          <a:p>
            <a:pPr algn="l"/>
            <a:r>
              <a:rPr lang="en-US" sz="1800" dirty="0">
                <a:latin typeface="Arial Black" panose="020B0A04020102020204" pitchFamily="34" charset="0"/>
              </a:rPr>
              <a:t>AKANGSHA | ANGAD | CHUAN JIE | SHUN JIE | YUHUI</a:t>
            </a:r>
            <a:endParaRPr lang="en-SG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B9CD84-4F84-4730-AEF1-2621558AE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49" b="13027"/>
          <a:stretch/>
        </p:blipFill>
        <p:spPr>
          <a:xfrm>
            <a:off x="8143994" y="2623930"/>
            <a:ext cx="4048005" cy="423407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CE72941-65D5-41DD-88BD-758DA14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96850"/>
            <a:ext cx="11765280" cy="1325563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7A0BE5-BFD4-492C-900D-28BFD55D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737360"/>
            <a:ext cx="8413404" cy="4923790"/>
          </a:xfrm>
        </p:spPr>
        <p:txBody>
          <a:bodyPr/>
          <a:lstStyle/>
          <a:p>
            <a:r>
              <a:rPr lang="en-US" dirty="0"/>
              <a:t> 330 million active monthly users as of Q4 2017</a:t>
            </a:r>
          </a:p>
          <a:p>
            <a:endParaRPr lang="en-US" dirty="0"/>
          </a:p>
          <a:p>
            <a:r>
              <a:rPr lang="en-US" dirty="0"/>
              <a:t> Tweets shared publicly</a:t>
            </a:r>
          </a:p>
          <a:p>
            <a:endParaRPr lang="en-US" dirty="0"/>
          </a:p>
          <a:p>
            <a:r>
              <a:rPr lang="en-US" dirty="0"/>
              <a:t> Can follow celebrities, companies, family, friends</a:t>
            </a:r>
          </a:p>
          <a:p>
            <a:endParaRPr lang="en-US" dirty="0"/>
          </a:p>
          <a:p>
            <a:r>
              <a:rPr lang="en-US" dirty="0"/>
              <a:t> Can favorite and retweet posts</a:t>
            </a:r>
          </a:p>
          <a:p>
            <a:endParaRPr lang="en-US" dirty="0"/>
          </a:p>
          <a:p>
            <a:r>
              <a:rPr lang="en-US" dirty="0"/>
              <a:t> Recommended list of users to follow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130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E72941-65D5-41DD-88BD-758DA14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96850"/>
            <a:ext cx="11765280" cy="1325563"/>
          </a:xfrm>
        </p:spPr>
        <p:txBody>
          <a:bodyPr/>
          <a:lstStyle/>
          <a:p>
            <a:r>
              <a:rPr lang="en-US"/>
              <a:t>PROBLEM IDENTIFIED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66549-EB27-4286-AA68-5CDDAC7D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522413"/>
            <a:ext cx="7029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8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1A7A-8534-4F8B-84BC-6D5D14A4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96850"/>
            <a:ext cx="11765280" cy="1325563"/>
          </a:xfrm>
        </p:spPr>
        <p:txBody>
          <a:bodyPr/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E6CA-4CC6-49DF-BB45-7C94CFA6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737360"/>
            <a:ext cx="5134495" cy="4923790"/>
          </a:xfrm>
        </p:spPr>
        <p:txBody>
          <a:bodyPr/>
          <a:lstStyle/>
          <a:p>
            <a:r>
              <a:rPr lang="en-US" dirty="0"/>
              <a:t> Build a smart recommendation system</a:t>
            </a:r>
          </a:p>
          <a:p>
            <a:endParaRPr lang="en-US" dirty="0"/>
          </a:p>
          <a:p>
            <a:r>
              <a:rPr lang="en-US" dirty="0"/>
              <a:t> Recommends users based on similar sentiments towards topics of interest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C5FAC-860E-4DA1-AB22-AA733F50F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567" y="1672461"/>
            <a:ext cx="1219200" cy="12192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CE7648F-9719-4365-91DF-7672FCC8A0A4}"/>
              </a:ext>
            </a:extLst>
          </p:cNvPr>
          <p:cNvGrpSpPr/>
          <p:nvPr/>
        </p:nvGrpSpPr>
        <p:grpSpPr>
          <a:xfrm>
            <a:off x="5846618" y="3241962"/>
            <a:ext cx="2974109" cy="3334327"/>
            <a:chOff x="5846618" y="3241962"/>
            <a:chExt cx="2974109" cy="33343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6E1B97-C599-4C6E-BAB9-512F5E6EAB6B}"/>
                </a:ext>
              </a:extLst>
            </p:cNvPr>
            <p:cNvSpPr/>
            <p:nvPr/>
          </p:nvSpPr>
          <p:spPr>
            <a:xfrm>
              <a:off x="5846618" y="3241962"/>
              <a:ext cx="2974109" cy="33343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LIKES</a:t>
              </a:r>
              <a:endParaRPr lang="en-SG" b="1" dirty="0">
                <a:solidFill>
                  <a:sysClr val="windowText" lastClr="000000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pic>
          <p:nvPicPr>
            <p:cNvPr id="7" name="Picture 6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5CC83A5F-14A0-4A43-A24A-BABFB49A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715052"/>
              <a:ext cx="626039" cy="626039"/>
            </a:xfrm>
            <a:prstGeom prst="rect">
              <a:avLst/>
            </a:prstGeom>
          </p:spPr>
        </p:pic>
        <p:pic>
          <p:nvPicPr>
            <p:cNvPr id="13" name="Picture 12" descr="A picture containing food&#10;&#10;Description generated with high confidence">
              <a:extLst>
                <a:ext uri="{FF2B5EF4-FFF2-40B4-BE49-F238E27FC236}">
                  <a16:creationId xmlns:a16="http://schemas.microsoft.com/office/drawing/2014/main" id="{36F9EFFB-AD41-4714-A774-E295B07D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103" y="4593656"/>
              <a:ext cx="630936" cy="630936"/>
            </a:xfrm>
            <a:prstGeom prst="rect">
              <a:avLst/>
            </a:prstGeom>
          </p:spPr>
        </p:pic>
        <p:pic>
          <p:nvPicPr>
            <p:cNvPr id="17" name="Picture 16" descr="A picture containing object&#10;&#10;Description generated with high confidence">
              <a:extLst>
                <a:ext uri="{FF2B5EF4-FFF2-40B4-BE49-F238E27FC236}">
                  <a16:creationId xmlns:a16="http://schemas.microsoft.com/office/drawing/2014/main" id="{1CEF9837-6A2F-4D31-B620-7FEBBBC5B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7" t="6606" r="6247" b="6606"/>
            <a:stretch/>
          </p:blipFill>
          <p:spPr>
            <a:xfrm>
              <a:off x="6091103" y="5477157"/>
              <a:ext cx="636162" cy="6309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90536B-4594-4885-A167-B8A48E36D1B7}"/>
                </a:ext>
              </a:extLst>
            </p:cNvPr>
            <p:cNvSpPr txBox="1"/>
            <p:nvPr/>
          </p:nvSpPr>
          <p:spPr>
            <a:xfrm>
              <a:off x="6949569" y="3829923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lbany AMT" panose="020B0604020202020204" pitchFamily="34" charset="0"/>
                  <a:cs typeface="Albany AMT" panose="020B0604020202020204" pitchFamily="34" charset="0"/>
                </a:rPr>
                <a:t>Food</a:t>
              </a:r>
              <a:endParaRPr lang="en-SG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29ECBE-63F3-408E-8255-D2D8BC02F1CF}"/>
                </a:ext>
              </a:extLst>
            </p:cNvPr>
            <p:cNvSpPr txBox="1"/>
            <p:nvPr/>
          </p:nvSpPr>
          <p:spPr>
            <a:xfrm>
              <a:off x="6949569" y="4724458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lbany AMT" panose="020B0604020202020204" pitchFamily="34" charset="0"/>
                  <a:cs typeface="Albany AMT" panose="020B0604020202020204" pitchFamily="34" charset="0"/>
                </a:rPr>
                <a:t>Wine</a:t>
              </a:r>
              <a:endParaRPr lang="en-SG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9CECFD-777B-4629-BD8D-966FE8B7EBB8}"/>
                </a:ext>
              </a:extLst>
            </p:cNvPr>
            <p:cNvSpPr txBox="1"/>
            <p:nvPr/>
          </p:nvSpPr>
          <p:spPr>
            <a:xfrm>
              <a:off x="6949569" y="5594139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lbany AMT" panose="020B0604020202020204" pitchFamily="34" charset="0"/>
                  <a:cs typeface="Albany AMT" panose="020B0604020202020204" pitchFamily="34" charset="0"/>
                </a:rPr>
                <a:t>Travel</a:t>
              </a:r>
              <a:endParaRPr lang="en-SG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1950F04-9BFA-4FF2-BCA1-D578D38696BB}"/>
              </a:ext>
            </a:extLst>
          </p:cNvPr>
          <p:cNvGrpSpPr/>
          <p:nvPr/>
        </p:nvGrpSpPr>
        <p:grpSpPr>
          <a:xfrm>
            <a:off x="9004531" y="3241961"/>
            <a:ext cx="2974109" cy="3334327"/>
            <a:chOff x="9004531" y="3241961"/>
            <a:chExt cx="2974109" cy="33343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988D78-218E-4464-AF2F-DA48BD2F6943}"/>
                </a:ext>
              </a:extLst>
            </p:cNvPr>
            <p:cNvSpPr/>
            <p:nvPr/>
          </p:nvSpPr>
          <p:spPr>
            <a:xfrm>
              <a:off x="9004531" y="3241961"/>
              <a:ext cx="2974109" cy="3334327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DISLIKES</a:t>
              </a:r>
              <a:endParaRPr lang="en-SG" b="1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7A3810-E164-40C0-B5AA-0428F4E40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2061" y="3710155"/>
              <a:ext cx="638009" cy="630936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EF2289-3822-416D-B07C-10BD3193D527}"/>
                </a:ext>
              </a:extLst>
            </p:cNvPr>
            <p:cNvGrpSpPr/>
            <p:nvPr/>
          </p:nvGrpSpPr>
          <p:grpSpPr>
            <a:xfrm>
              <a:off x="9232061" y="4593656"/>
              <a:ext cx="630936" cy="630936"/>
              <a:chOff x="2826327" y="4775200"/>
              <a:chExt cx="630936" cy="63093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A1C8A70-B324-4AFB-91D5-9EA2B7D7D84A}"/>
                  </a:ext>
                </a:extLst>
              </p:cNvPr>
              <p:cNvSpPr/>
              <p:nvPr/>
            </p:nvSpPr>
            <p:spPr>
              <a:xfrm>
                <a:off x="2826327" y="4775200"/>
                <a:ext cx="630936" cy="63093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2" name="Picture 21" descr="A drawing of a face&#10;&#10;Description generated with high confidence">
                <a:extLst>
                  <a:ext uri="{FF2B5EF4-FFF2-40B4-BE49-F238E27FC236}">
                    <a16:creationId xmlns:a16="http://schemas.microsoft.com/office/drawing/2014/main" id="{9EDF2E5D-3ED1-48F3-9C8B-FCD0F6DB37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76" r="37423" b="65172"/>
              <a:stretch/>
            </p:blipFill>
            <p:spPr>
              <a:xfrm>
                <a:off x="2903449" y="5004275"/>
                <a:ext cx="476691" cy="172786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D008DA-7C6C-48B9-ADCC-DF01DCDCD364}"/>
                </a:ext>
              </a:extLst>
            </p:cNvPr>
            <p:cNvGrpSpPr/>
            <p:nvPr/>
          </p:nvGrpSpPr>
          <p:grpSpPr>
            <a:xfrm>
              <a:off x="9239134" y="5495865"/>
              <a:ext cx="630936" cy="630936"/>
              <a:chOff x="325120" y="4995517"/>
              <a:chExt cx="630936" cy="63093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61403DD-4998-486E-9A07-E6F8CF25D5F8}"/>
                  </a:ext>
                </a:extLst>
              </p:cNvPr>
              <p:cNvSpPr/>
              <p:nvPr/>
            </p:nvSpPr>
            <p:spPr>
              <a:xfrm>
                <a:off x="325120" y="4995517"/>
                <a:ext cx="630936" cy="6309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7FB3573-3CA8-4D2D-86AD-C941218F5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268" y="4995517"/>
                <a:ext cx="548640" cy="548640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1C7191-5CB8-4EC8-8254-92DA41A15949}"/>
                </a:ext>
              </a:extLst>
            </p:cNvPr>
            <p:cNvSpPr txBox="1"/>
            <p:nvPr/>
          </p:nvSpPr>
          <p:spPr>
            <a:xfrm>
              <a:off x="10053874" y="3840957"/>
              <a:ext cx="1701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lbany AMT" panose="020B0604020202020204" pitchFamily="34" charset="0"/>
                  <a:cs typeface="Albany AMT" panose="020B0604020202020204" pitchFamily="34" charset="0"/>
                </a:rPr>
                <a:t>Donald Trump</a:t>
              </a:r>
              <a:endParaRPr lang="en-SG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C71EE1-87E8-4459-9771-6C749338E9C6}"/>
                </a:ext>
              </a:extLst>
            </p:cNvPr>
            <p:cNvSpPr txBox="1"/>
            <p:nvPr/>
          </p:nvSpPr>
          <p:spPr>
            <a:xfrm>
              <a:off x="10053874" y="4710637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lbany AMT" panose="020B0604020202020204" pitchFamily="34" charset="0"/>
                  <a:cs typeface="Albany AMT" panose="020B0604020202020204" pitchFamily="34" charset="0"/>
                </a:rPr>
                <a:t>SMRT</a:t>
              </a:r>
              <a:endParaRPr lang="en-SG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D6D888-E1F9-4D19-B8B1-C31C9631C4A2}"/>
                </a:ext>
              </a:extLst>
            </p:cNvPr>
            <p:cNvSpPr txBox="1"/>
            <p:nvPr/>
          </p:nvSpPr>
          <p:spPr>
            <a:xfrm>
              <a:off x="10053874" y="5626667"/>
              <a:ext cx="157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lbany AMT" panose="020B0604020202020204" pitchFamily="34" charset="0"/>
                  <a:cs typeface="Albany AMT" panose="020B0604020202020204" pitchFamily="34" charset="0"/>
                </a:rPr>
                <a:t>Haze</a:t>
              </a:r>
              <a:endParaRPr lang="en-SG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22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7373-24A3-44BA-9BA9-2225AB1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AE8B9F-5CFA-4F1A-9894-D07F9964885B}"/>
              </a:ext>
            </a:extLst>
          </p:cNvPr>
          <p:cNvSpPr/>
          <p:nvPr/>
        </p:nvSpPr>
        <p:spPr>
          <a:xfrm>
            <a:off x="213360" y="1522413"/>
            <a:ext cx="11765280" cy="32670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twitter (accessed via </a:t>
            </a:r>
            <a:r>
              <a:rPr lang="en-US" dirty="0" err="1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)</a:t>
            </a:r>
            <a:endParaRPr lang="en-SG" dirty="0">
              <a:solidFill>
                <a:schemeClr val="bg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40304-92DB-491F-A9E1-2CFA32D45DED}"/>
              </a:ext>
            </a:extLst>
          </p:cNvPr>
          <p:cNvSpPr/>
          <p:nvPr/>
        </p:nvSpPr>
        <p:spPr>
          <a:xfrm>
            <a:off x="213360" y="2040573"/>
            <a:ext cx="5730240" cy="3267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location: </a:t>
            </a:r>
            <a:r>
              <a:rPr lang="en-US" dirty="0" err="1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singapore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5FE91-0E7B-4B6F-9ABC-4197E3132598}"/>
              </a:ext>
            </a:extLst>
          </p:cNvPr>
          <p:cNvSpPr/>
          <p:nvPr/>
        </p:nvSpPr>
        <p:spPr>
          <a:xfrm>
            <a:off x="6248402" y="2040572"/>
            <a:ext cx="5730240" cy="3267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~100,000 tweets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C213B-F162-4F93-AF0C-EF705602D328}"/>
              </a:ext>
            </a:extLst>
          </p:cNvPr>
          <p:cNvSpPr/>
          <p:nvPr/>
        </p:nvSpPr>
        <p:spPr>
          <a:xfrm>
            <a:off x="213360" y="2558733"/>
            <a:ext cx="11765280" cy="326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expected number of tweets: ~6,000 per day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2C641-A775-4565-9510-B97E6A85C52E}"/>
              </a:ext>
            </a:extLst>
          </p:cNvPr>
          <p:cNvSpPr/>
          <p:nvPr/>
        </p:nvSpPr>
        <p:spPr>
          <a:xfrm>
            <a:off x="9363075" y="5545229"/>
            <a:ext cx="2615565" cy="326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stemming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C9527-5D57-4638-A643-854C8AA41578}"/>
              </a:ext>
            </a:extLst>
          </p:cNvPr>
          <p:cNvSpPr/>
          <p:nvPr/>
        </p:nvSpPr>
        <p:spPr>
          <a:xfrm>
            <a:off x="6313170" y="5545230"/>
            <a:ext cx="2615565" cy="326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stop word removal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B8A78-3A64-4289-8B48-293993D5FD17}"/>
              </a:ext>
            </a:extLst>
          </p:cNvPr>
          <p:cNvSpPr/>
          <p:nvPr/>
        </p:nvSpPr>
        <p:spPr>
          <a:xfrm>
            <a:off x="3263265" y="5545231"/>
            <a:ext cx="2615565" cy="326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keep words only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DB0E6D-CF17-4A08-8A58-C45FA8E4872B}"/>
              </a:ext>
            </a:extLst>
          </p:cNvPr>
          <p:cNvSpPr/>
          <p:nvPr/>
        </p:nvSpPr>
        <p:spPr>
          <a:xfrm>
            <a:off x="213360" y="5545229"/>
            <a:ext cx="2615565" cy="326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tokenising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194798-0473-4300-B0F6-47741D6F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" y="3076893"/>
            <a:ext cx="11761470" cy="21907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081402-C3DA-4FAC-99ED-77B17BD8AED2}"/>
              </a:ext>
            </a:extLst>
          </p:cNvPr>
          <p:cNvSpPr/>
          <p:nvPr/>
        </p:nvSpPr>
        <p:spPr>
          <a:xfrm>
            <a:off x="213360" y="6149521"/>
            <a:ext cx="2615565" cy="326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hashtags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0B1EE-E871-4AAF-8C52-D469681DA854}"/>
              </a:ext>
            </a:extLst>
          </p:cNvPr>
          <p:cNvSpPr/>
          <p:nvPr/>
        </p:nvSpPr>
        <p:spPr>
          <a:xfrm>
            <a:off x="3263264" y="6149521"/>
            <a:ext cx="2615565" cy="326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user handles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8D799-2B1E-4AB8-96F1-9CDA89B81598}"/>
              </a:ext>
            </a:extLst>
          </p:cNvPr>
          <p:cNvSpPr/>
          <p:nvPr/>
        </p:nvSpPr>
        <p:spPr>
          <a:xfrm>
            <a:off x="6313170" y="6149521"/>
            <a:ext cx="2615565" cy="326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emojis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5BF5B5-802E-4CB8-9A21-53AED8BA7A90}"/>
              </a:ext>
            </a:extLst>
          </p:cNvPr>
          <p:cNvSpPr/>
          <p:nvPr/>
        </p:nvSpPr>
        <p:spPr>
          <a:xfrm>
            <a:off x="9363075" y="6149521"/>
            <a:ext cx="2615565" cy="326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punctuation</a:t>
            </a:r>
            <a:endParaRPr lang="en-SG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3426-82BF-4C2C-A3C4-EA30CC0B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3294-D8F1-4BD5-B9A0-E4248365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27200"/>
            <a:ext cx="2418080" cy="4923790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DATA</a:t>
            </a:r>
            <a:endParaRPr lang="en-SG" sz="18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2ECB5D-EF7E-4809-9A87-81188E12F15B}"/>
              </a:ext>
            </a:extLst>
          </p:cNvPr>
          <p:cNvSpPr/>
          <p:nvPr/>
        </p:nvSpPr>
        <p:spPr>
          <a:xfrm>
            <a:off x="426720" y="2143760"/>
            <a:ext cx="217424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DATA COLLECTION</a:t>
            </a:r>
            <a:endParaRPr lang="en-SG" sz="1400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D83E66-F4B8-455F-908B-B64763837B65}"/>
              </a:ext>
            </a:extLst>
          </p:cNvPr>
          <p:cNvSpPr/>
          <p:nvPr/>
        </p:nvSpPr>
        <p:spPr>
          <a:xfrm>
            <a:off x="426720" y="3054668"/>
            <a:ext cx="217424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DATA PREPARATION</a:t>
            </a:r>
            <a:endParaRPr lang="en-SG" sz="1400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A36A0-7245-406E-B0EE-39113844C949}"/>
              </a:ext>
            </a:extLst>
          </p:cNvPr>
          <p:cNvGrpSpPr/>
          <p:nvPr/>
        </p:nvGrpSpPr>
        <p:grpSpPr>
          <a:xfrm>
            <a:off x="3398522" y="1727200"/>
            <a:ext cx="2418080" cy="4923790"/>
            <a:chOff x="2905760" y="1737360"/>
            <a:chExt cx="2418080" cy="4923790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5FB56F2B-2469-4152-B8AD-595450C94B67}"/>
                </a:ext>
              </a:extLst>
            </p:cNvPr>
            <p:cNvSpPr txBox="1">
              <a:spLocks/>
            </p:cNvSpPr>
            <p:nvPr/>
          </p:nvSpPr>
          <p:spPr>
            <a:xfrm>
              <a:off x="2905760" y="1737360"/>
              <a:ext cx="2418080" cy="4923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2"/>
                </a:buBlip>
                <a:defRPr sz="2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20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800" b="1" dirty="0"/>
                <a:t>PROCESSING</a:t>
              </a:r>
              <a:endParaRPr lang="en-SG" sz="1800" b="1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ACD8026-E255-43CD-8B8A-DDAC160D100A}"/>
                </a:ext>
              </a:extLst>
            </p:cNvPr>
            <p:cNvSpPr/>
            <p:nvPr/>
          </p:nvSpPr>
          <p:spPr>
            <a:xfrm>
              <a:off x="3027680" y="2153920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TOPIC MODELING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EA4602-5E4D-4337-B2A7-42BEAA069173}"/>
                </a:ext>
              </a:extLst>
            </p:cNvPr>
            <p:cNvSpPr/>
            <p:nvPr/>
          </p:nvSpPr>
          <p:spPr>
            <a:xfrm>
              <a:off x="3027680" y="3064828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SENTIMENT ANALYSIS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64867D-1350-4DAD-AD1A-267C0BF68791}"/>
                </a:ext>
              </a:extLst>
            </p:cNvPr>
            <p:cNvSpPr/>
            <p:nvPr/>
          </p:nvSpPr>
          <p:spPr>
            <a:xfrm>
              <a:off x="3027680" y="3975736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MAP USERS TO TOPICS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79C4C65-CD4A-4275-9476-2288E360D80C}"/>
                </a:ext>
              </a:extLst>
            </p:cNvPr>
            <p:cNvSpPr/>
            <p:nvPr/>
          </p:nvSpPr>
          <p:spPr>
            <a:xfrm>
              <a:off x="3027680" y="4883150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WEIGHTED EDGES </a:t>
              </a:r>
              <a:r>
                <a:rPr lang="en-US" sz="11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(SENTIMENT* FREQUENCY)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4BA681-0C8F-4EB7-9BEC-6459A85E966F}"/>
              </a:ext>
            </a:extLst>
          </p:cNvPr>
          <p:cNvGrpSpPr/>
          <p:nvPr/>
        </p:nvGrpSpPr>
        <p:grpSpPr>
          <a:xfrm>
            <a:off x="6522726" y="1737360"/>
            <a:ext cx="2418080" cy="4923790"/>
            <a:chOff x="5598160" y="1737360"/>
            <a:chExt cx="2418080" cy="492379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3E3DFE61-3ADD-44F1-9CC6-8169245F5FF0}"/>
                </a:ext>
              </a:extLst>
            </p:cNvPr>
            <p:cNvSpPr txBox="1">
              <a:spLocks/>
            </p:cNvSpPr>
            <p:nvPr/>
          </p:nvSpPr>
          <p:spPr>
            <a:xfrm>
              <a:off x="5598160" y="1737360"/>
              <a:ext cx="2418080" cy="49237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2"/>
                </a:buBlip>
                <a:defRPr sz="2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20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800" b="1" dirty="0"/>
                <a:t>RECOMMENDATION</a:t>
              </a:r>
              <a:endParaRPr lang="en-SG" sz="1800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5D1EA89-C51C-4603-BBED-A0FE1F9E7948}"/>
                </a:ext>
              </a:extLst>
            </p:cNvPr>
            <p:cNvSpPr/>
            <p:nvPr/>
          </p:nvSpPr>
          <p:spPr>
            <a:xfrm>
              <a:off x="5720080" y="2153920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BIPARTITE GRAPH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927070B-39F9-4D28-954D-8098F61931DE}"/>
                </a:ext>
              </a:extLst>
            </p:cNvPr>
            <p:cNvSpPr/>
            <p:nvPr/>
          </p:nvSpPr>
          <p:spPr>
            <a:xfrm>
              <a:off x="5720080" y="3064828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UNIPARTITE PROJECTION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FC79E04-DFA7-446C-B0F1-E7DE9D979DDD}"/>
                </a:ext>
              </a:extLst>
            </p:cNvPr>
            <p:cNvSpPr/>
            <p:nvPr/>
          </p:nvSpPr>
          <p:spPr>
            <a:xfrm>
              <a:off x="5720080" y="3990975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K-MEANS CLUSTERING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CAB92FC-574D-4C8C-91A9-69AA71E3B5EF}"/>
              </a:ext>
            </a:extLst>
          </p:cNvPr>
          <p:cNvSpPr/>
          <p:nvPr/>
        </p:nvSpPr>
        <p:spPr>
          <a:xfrm>
            <a:off x="2844800" y="3909695"/>
            <a:ext cx="457200" cy="347345"/>
          </a:xfrm>
          <a:prstGeom prst="rightArrow">
            <a:avLst>
              <a:gd name="adj1" fmla="val 60526"/>
              <a:gd name="adj2" fmla="val 6855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3BC7B2-9313-49FB-B54F-5CC50F4BEBF3}"/>
              </a:ext>
            </a:extLst>
          </p:cNvPr>
          <p:cNvGrpSpPr/>
          <p:nvPr/>
        </p:nvGrpSpPr>
        <p:grpSpPr>
          <a:xfrm>
            <a:off x="9560560" y="1727200"/>
            <a:ext cx="2418080" cy="4923790"/>
            <a:chOff x="5598160" y="1737360"/>
            <a:chExt cx="2418080" cy="4923790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5FA4F748-4FB3-4341-A927-8B8B7B48E8E7}"/>
                </a:ext>
              </a:extLst>
            </p:cNvPr>
            <p:cNvSpPr txBox="1">
              <a:spLocks/>
            </p:cNvSpPr>
            <p:nvPr/>
          </p:nvSpPr>
          <p:spPr>
            <a:xfrm>
              <a:off x="5598160" y="1737360"/>
              <a:ext cx="2418080" cy="4923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Blip>
                  <a:blip r:embed="rId2"/>
                </a:buBlip>
                <a:defRPr sz="2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20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latin typeface="Albany AMT" panose="020B0604020202020204" pitchFamily="34" charset="0"/>
                  <a:ea typeface="+mn-ea"/>
                  <a:cs typeface="Albany AMT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Tx/>
                <a:buNone/>
              </a:pPr>
              <a:r>
                <a:rPr lang="en-US" sz="1800" b="1" dirty="0"/>
                <a:t>APPLICATION</a:t>
              </a:r>
              <a:endParaRPr lang="en-SG" sz="1800" b="1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728424-2B11-4029-B7FC-1053CF6B80F7}"/>
                </a:ext>
              </a:extLst>
            </p:cNvPr>
            <p:cNvSpPr/>
            <p:nvPr/>
          </p:nvSpPr>
          <p:spPr>
            <a:xfrm>
              <a:off x="5720080" y="2153920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GRAPH REPRESENTATION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4C3C567-209F-4990-B902-C4A69EB2274D}"/>
                </a:ext>
              </a:extLst>
            </p:cNvPr>
            <p:cNvSpPr/>
            <p:nvPr/>
          </p:nvSpPr>
          <p:spPr>
            <a:xfrm>
              <a:off x="5720080" y="3064828"/>
              <a:ext cx="2174240" cy="711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USER INTERFACE</a:t>
              </a:r>
              <a:endParaRPr lang="en-SG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F930F8-A2FC-4BBF-A6A2-E02D8B9F2247}"/>
              </a:ext>
            </a:extLst>
          </p:cNvPr>
          <p:cNvSpPr/>
          <p:nvPr/>
        </p:nvSpPr>
        <p:spPr>
          <a:xfrm>
            <a:off x="5938522" y="3878262"/>
            <a:ext cx="457200" cy="347345"/>
          </a:xfrm>
          <a:prstGeom prst="rightArrow">
            <a:avLst>
              <a:gd name="adj1" fmla="val 60526"/>
              <a:gd name="adj2" fmla="val 6855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4F91BF3-9DBE-45CA-B212-A09D97EFF997}"/>
              </a:ext>
            </a:extLst>
          </p:cNvPr>
          <p:cNvSpPr/>
          <p:nvPr/>
        </p:nvSpPr>
        <p:spPr>
          <a:xfrm>
            <a:off x="9022083" y="3909695"/>
            <a:ext cx="457200" cy="347345"/>
          </a:xfrm>
          <a:prstGeom prst="rightArrow">
            <a:avLst>
              <a:gd name="adj1" fmla="val 60526"/>
              <a:gd name="adj2" fmla="val 6855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461279-9879-4F7D-A344-5A00E51D35E5}"/>
              </a:ext>
            </a:extLst>
          </p:cNvPr>
          <p:cNvSpPr/>
          <p:nvPr/>
        </p:nvSpPr>
        <p:spPr>
          <a:xfrm>
            <a:off x="6644646" y="4872990"/>
            <a:ext cx="2174240" cy="711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EVALUATION OF CLUSTERS</a:t>
            </a:r>
            <a:endParaRPr lang="en-SG" sz="1400" dirty="0">
              <a:solidFill>
                <a:schemeClr val="tx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53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93F3-9BC8-411A-8E46-677A876E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96850"/>
            <a:ext cx="11765280" cy="1325563"/>
          </a:xfrm>
        </p:spPr>
        <p:txBody>
          <a:bodyPr/>
          <a:lstStyle/>
          <a:p>
            <a:r>
              <a:rPr lang="en-US"/>
              <a:t>EXPECTED OUTCOME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903F275-C971-43C2-97CB-8526B72F0D57}"/>
              </a:ext>
            </a:extLst>
          </p:cNvPr>
          <p:cNvGrpSpPr/>
          <p:nvPr/>
        </p:nvGrpSpPr>
        <p:grpSpPr>
          <a:xfrm>
            <a:off x="540775" y="1522414"/>
            <a:ext cx="4404852" cy="2306238"/>
            <a:chOff x="540775" y="1522414"/>
            <a:chExt cx="4404852" cy="2306238"/>
          </a:xfrm>
        </p:grpSpPr>
        <p:pic>
          <p:nvPicPr>
            <p:cNvPr id="1026" name="Picture 2" descr="_config.yml">
              <a:extLst>
                <a:ext uri="{FF2B5EF4-FFF2-40B4-BE49-F238E27FC236}">
                  <a16:creationId xmlns:a16="http://schemas.microsoft.com/office/drawing/2014/main" id="{837C07A5-2C29-4CA0-926D-C768017FC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75" y="1522414"/>
              <a:ext cx="4404852" cy="230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86B44C-0C57-44BF-AA93-3D6AB741D608}"/>
                </a:ext>
              </a:extLst>
            </p:cNvPr>
            <p:cNvSpPr txBox="1"/>
            <p:nvPr/>
          </p:nvSpPr>
          <p:spPr>
            <a:xfrm>
              <a:off x="1069143" y="2502146"/>
              <a:ext cx="3348116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lbany AMT" panose="020B0604020202020204" pitchFamily="34" charset="0"/>
                  <a:cs typeface="Albany AMT" panose="020B0604020202020204" pitchFamily="34" charset="0"/>
                </a:rPr>
                <a:t>TOPIC MODELLING</a:t>
              </a:r>
              <a:endParaRPr lang="en-SG" sz="1400" b="1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7D3D4E-27E3-4497-91B6-35466E8BB8BA}"/>
              </a:ext>
            </a:extLst>
          </p:cNvPr>
          <p:cNvGrpSpPr/>
          <p:nvPr/>
        </p:nvGrpSpPr>
        <p:grpSpPr>
          <a:xfrm>
            <a:off x="6705599" y="1503891"/>
            <a:ext cx="4824108" cy="2304288"/>
            <a:chOff x="6705599" y="1503891"/>
            <a:chExt cx="4824108" cy="23042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F1AD38-D59A-4412-90C6-E4303F1FB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599" y="1503891"/>
              <a:ext cx="4824108" cy="230428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0F002E-CBF6-4509-9B7F-9988DC3AD878}"/>
                </a:ext>
              </a:extLst>
            </p:cNvPr>
            <p:cNvSpPr txBox="1"/>
            <p:nvPr/>
          </p:nvSpPr>
          <p:spPr>
            <a:xfrm>
              <a:off x="7443595" y="2502145"/>
              <a:ext cx="3348116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lbany AMT" panose="020B0604020202020204" pitchFamily="34" charset="0"/>
                  <a:cs typeface="Albany AMT" panose="020B0604020202020204" pitchFamily="34" charset="0"/>
                </a:rPr>
                <a:t>EXPECTED GRAPH OUTPUT</a:t>
              </a:r>
              <a:endParaRPr lang="en-SG" sz="1400" b="1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CA6F0-A14E-437C-ACE4-35CFC5DD16F5}"/>
              </a:ext>
            </a:extLst>
          </p:cNvPr>
          <p:cNvGrpSpPr/>
          <p:nvPr/>
        </p:nvGrpSpPr>
        <p:grpSpPr>
          <a:xfrm>
            <a:off x="1069143" y="4353532"/>
            <a:ext cx="3348116" cy="2304288"/>
            <a:chOff x="1069143" y="4353532"/>
            <a:chExt cx="3348116" cy="2304288"/>
          </a:xfrm>
        </p:grpSpPr>
        <p:pic>
          <p:nvPicPr>
            <p:cNvPr id="1028" name="Picture 4" descr="https://espin086.files.wordpress.com/2011/02/2-variable-clustering.png?w=748">
              <a:extLst>
                <a:ext uri="{FF2B5EF4-FFF2-40B4-BE49-F238E27FC236}">
                  <a16:creationId xmlns:a16="http://schemas.microsoft.com/office/drawing/2014/main" id="{E3E4EB7B-F4CC-42B4-BA45-254083241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195" y="4353532"/>
              <a:ext cx="2780012" cy="2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B0AFEA-1D2A-4BB6-9A14-6F95244ACB52}"/>
                </a:ext>
              </a:extLst>
            </p:cNvPr>
            <p:cNvSpPr txBox="1"/>
            <p:nvPr/>
          </p:nvSpPr>
          <p:spPr>
            <a:xfrm>
              <a:off x="1069143" y="5351787"/>
              <a:ext cx="3348116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lbany AMT" panose="020B0604020202020204" pitchFamily="34" charset="0"/>
                  <a:cs typeface="Albany AMT" panose="020B0604020202020204" pitchFamily="34" charset="0"/>
                </a:rPr>
                <a:t>CLUSTERS</a:t>
              </a:r>
              <a:endParaRPr lang="en-SG" sz="1400" b="1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3DF468-0951-431A-AFAC-D76308624A3F}"/>
              </a:ext>
            </a:extLst>
          </p:cNvPr>
          <p:cNvGrpSpPr/>
          <p:nvPr/>
        </p:nvGrpSpPr>
        <p:grpSpPr>
          <a:xfrm>
            <a:off x="7443595" y="4353532"/>
            <a:ext cx="3348116" cy="2304288"/>
            <a:chOff x="8181591" y="4353532"/>
            <a:chExt cx="3348116" cy="23042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E644AD0-9AB9-493A-B393-D362FBAD0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1276" y="4353532"/>
              <a:ext cx="2879645" cy="23042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DD63A0-BE49-45B9-BFBE-9FF6BFB99983}"/>
                </a:ext>
              </a:extLst>
            </p:cNvPr>
            <p:cNvSpPr txBox="1"/>
            <p:nvPr/>
          </p:nvSpPr>
          <p:spPr>
            <a:xfrm>
              <a:off x="8181591" y="5351787"/>
              <a:ext cx="3348116" cy="3077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lbany AMT" panose="020B0604020202020204" pitchFamily="34" charset="0"/>
                  <a:cs typeface="Albany AMT" panose="020B0604020202020204" pitchFamily="34" charset="0"/>
                </a:rPr>
                <a:t>USER INTERFACE</a:t>
              </a:r>
              <a:endParaRPr lang="en-SG" sz="1400" b="1" dirty="0"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942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C313-6461-424E-9CEB-5E58CF03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CHALLENGES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8B77-D544-4426-80DF-4945331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737360"/>
            <a:ext cx="7599680" cy="4923790"/>
          </a:xfrm>
        </p:spPr>
        <p:txBody>
          <a:bodyPr/>
          <a:lstStyle/>
          <a:p>
            <a:r>
              <a:rPr lang="en-US" dirty="0"/>
              <a:t> Multi-lingual text tweets</a:t>
            </a:r>
          </a:p>
          <a:p>
            <a:endParaRPr lang="en-US" dirty="0"/>
          </a:p>
          <a:p>
            <a:r>
              <a:rPr lang="en-US" dirty="0"/>
              <a:t> Hashtags</a:t>
            </a:r>
          </a:p>
          <a:p>
            <a:endParaRPr lang="en-US" dirty="0"/>
          </a:p>
          <a:p>
            <a:r>
              <a:rPr lang="en-US" dirty="0"/>
              <a:t> Identifying clear and concise topics</a:t>
            </a:r>
          </a:p>
          <a:p>
            <a:endParaRPr lang="en-US" dirty="0"/>
          </a:p>
          <a:p>
            <a:r>
              <a:rPr lang="en-US" dirty="0"/>
              <a:t> Real time recommendations based on dynamic input</a:t>
            </a:r>
            <a:endParaRPr lang="en-SG" dirty="0"/>
          </a:p>
        </p:txBody>
      </p:sp>
      <p:pic>
        <p:nvPicPr>
          <p:cNvPr id="1026" name="Picture 2" descr="Overcoming unique agency challenges">
            <a:extLst>
              <a:ext uri="{FF2B5EF4-FFF2-40B4-BE49-F238E27FC236}">
                <a16:creationId xmlns:a16="http://schemas.microsoft.com/office/drawing/2014/main" id="{0FDE0B49-FD94-4CCB-A12C-8FADE76C9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40E0A2"/>
              </a:clrFrom>
              <a:clrTo>
                <a:srgbClr val="40E0A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r="27034"/>
          <a:stretch/>
        </p:blipFill>
        <p:spPr bwMode="auto">
          <a:xfrm>
            <a:off x="7985760" y="1737360"/>
            <a:ext cx="3596640" cy="4048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06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7D0C4-957D-4311-B175-DFD211FB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2766219"/>
            <a:ext cx="11765280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832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190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Albany AMT</vt:lpstr>
      <vt:lpstr>Arial</vt:lpstr>
      <vt:lpstr>Arial Black</vt:lpstr>
      <vt:lpstr>Calibri</vt:lpstr>
      <vt:lpstr>Office Theme</vt:lpstr>
      <vt:lpstr>FRIENDER</vt:lpstr>
      <vt:lpstr>BACKGROUND</vt:lpstr>
      <vt:lpstr>PROBLEM IDENTIFIED</vt:lpstr>
      <vt:lpstr>OBJECTIVE</vt:lpstr>
      <vt:lpstr>DATA</vt:lpstr>
      <vt:lpstr>METHODOLOGY</vt:lpstr>
      <vt:lpstr>EXPECTED OUTCOME</vt:lpstr>
      <vt:lpstr>EXPECTED 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FRIENDER</dc:title>
  <dc:creator>Akangsha BANDALKUL</dc:creator>
  <cp:lastModifiedBy> </cp:lastModifiedBy>
  <cp:revision>74</cp:revision>
  <dcterms:created xsi:type="dcterms:W3CDTF">2018-03-04T06:34:05Z</dcterms:created>
  <dcterms:modified xsi:type="dcterms:W3CDTF">2018-03-07T11:18:46Z</dcterms:modified>
</cp:coreProperties>
</file>