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Lst>
  <p:notesMasterIdLst>
    <p:notesMasterId r:id="rId107"/>
  </p:notesMasterIdLst>
  <p:handoutMasterIdLst>
    <p:handoutMasterId r:id="rId108"/>
  </p:handoutMasterIdLst>
  <p:sldIdLst>
    <p:sldId id="256" r:id="rId3"/>
    <p:sldId id="257" r:id="rId4"/>
    <p:sldId id="332" r:id="rId5"/>
    <p:sldId id="274" r:id="rId6"/>
    <p:sldId id="275" r:id="rId7"/>
    <p:sldId id="324" r:id="rId8"/>
    <p:sldId id="315" r:id="rId9"/>
    <p:sldId id="361" r:id="rId10"/>
    <p:sldId id="365" r:id="rId11"/>
    <p:sldId id="362" r:id="rId12"/>
    <p:sldId id="377" r:id="rId13"/>
    <p:sldId id="428" r:id="rId14"/>
    <p:sldId id="367" r:id="rId15"/>
    <p:sldId id="370" r:id="rId16"/>
    <p:sldId id="371" r:id="rId17"/>
    <p:sldId id="431" r:id="rId18"/>
    <p:sldId id="372" r:id="rId19"/>
    <p:sldId id="373" r:id="rId20"/>
    <p:sldId id="374" r:id="rId21"/>
    <p:sldId id="380" r:id="rId22"/>
    <p:sldId id="376" r:id="rId23"/>
    <p:sldId id="277" r:id="rId24"/>
    <p:sldId id="396" r:id="rId25"/>
    <p:sldId id="316" r:id="rId26"/>
    <p:sldId id="317" r:id="rId27"/>
    <p:sldId id="318" r:id="rId28"/>
    <p:sldId id="319" r:id="rId29"/>
    <p:sldId id="322" r:id="rId30"/>
    <p:sldId id="320" r:id="rId31"/>
    <p:sldId id="398" r:id="rId32"/>
    <p:sldId id="399" r:id="rId33"/>
    <p:sldId id="400" r:id="rId34"/>
    <p:sldId id="401" r:id="rId35"/>
    <p:sldId id="402" r:id="rId36"/>
    <p:sldId id="423" r:id="rId37"/>
    <p:sldId id="425" r:id="rId38"/>
    <p:sldId id="420" r:id="rId39"/>
    <p:sldId id="421" r:id="rId40"/>
    <p:sldId id="422" r:id="rId41"/>
    <p:sldId id="281" r:id="rId42"/>
    <p:sldId id="390" r:id="rId43"/>
    <p:sldId id="391" r:id="rId44"/>
    <p:sldId id="282" r:id="rId45"/>
    <p:sldId id="301" r:id="rId46"/>
    <p:sldId id="302" r:id="rId47"/>
    <p:sldId id="303" r:id="rId48"/>
    <p:sldId id="304" r:id="rId49"/>
    <p:sldId id="305" r:id="rId50"/>
    <p:sldId id="306" r:id="rId51"/>
    <p:sldId id="307" r:id="rId52"/>
    <p:sldId id="308" r:id="rId53"/>
    <p:sldId id="284" r:id="rId54"/>
    <p:sldId id="285" r:id="rId55"/>
    <p:sldId id="334" r:id="rId56"/>
    <p:sldId id="394" r:id="rId57"/>
    <p:sldId id="333" r:id="rId58"/>
    <p:sldId id="326" r:id="rId59"/>
    <p:sldId id="328" r:id="rId60"/>
    <p:sldId id="335" r:id="rId61"/>
    <p:sldId id="392" r:id="rId62"/>
    <p:sldId id="393" r:id="rId63"/>
    <p:sldId id="432" r:id="rId64"/>
    <p:sldId id="330" r:id="rId65"/>
    <p:sldId id="329" r:id="rId66"/>
    <p:sldId id="280" r:id="rId67"/>
    <p:sldId id="405" r:id="rId68"/>
    <p:sldId id="406" r:id="rId69"/>
    <p:sldId id="407" r:id="rId70"/>
    <p:sldId id="412" r:id="rId71"/>
    <p:sldId id="411" r:id="rId72"/>
    <p:sldId id="413" r:id="rId73"/>
    <p:sldId id="414" r:id="rId74"/>
    <p:sldId id="415" r:id="rId75"/>
    <p:sldId id="416" r:id="rId76"/>
    <p:sldId id="417" r:id="rId77"/>
    <p:sldId id="309" r:id="rId78"/>
    <p:sldId id="359" r:id="rId79"/>
    <p:sldId id="397" r:id="rId80"/>
    <p:sldId id="360" r:id="rId81"/>
    <p:sldId id="292" r:id="rId82"/>
    <p:sldId id="389" r:id="rId83"/>
    <p:sldId id="388" r:id="rId84"/>
    <p:sldId id="293" r:id="rId85"/>
    <p:sldId id="295" r:id="rId86"/>
    <p:sldId id="395" r:id="rId87"/>
    <p:sldId id="358" r:id="rId88"/>
    <p:sldId id="403" r:id="rId89"/>
    <p:sldId id="418" r:id="rId90"/>
    <p:sldId id="356" r:id="rId91"/>
    <p:sldId id="404" r:id="rId92"/>
    <p:sldId id="357" r:id="rId93"/>
    <p:sldId id="296" r:id="rId94"/>
    <p:sldId id="338" r:id="rId95"/>
    <p:sldId id="339" r:id="rId96"/>
    <p:sldId id="340" r:id="rId97"/>
    <p:sldId id="424" r:id="rId98"/>
    <p:sldId id="341" r:id="rId99"/>
    <p:sldId id="348" r:id="rId100"/>
    <p:sldId id="350" r:id="rId101"/>
    <p:sldId id="351" r:id="rId102"/>
    <p:sldId id="427" r:id="rId103"/>
    <p:sldId id="429" r:id="rId104"/>
    <p:sldId id="430" r:id="rId105"/>
    <p:sldId id="433"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65" autoAdjust="0"/>
  </p:normalViewPr>
  <p:slideViewPr>
    <p:cSldViewPr>
      <p:cViewPr>
        <p:scale>
          <a:sx n="70" d="100"/>
          <a:sy n="70" d="100"/>
        </p:scale>
        <p:origin x="-1398" y="-7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76"/>
    </p:cViewPr>
  </p:sorterViewPr>
  <p:notesViewPr>
    <p:cSldViewPr>
      <p:cViewPr varScale="1">
        <p:scale>
          <a:sx n="87" d="100"/>
          <a:sy n="87" d="100"/>
        </p:scale>
        <p:origin x="-277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z="1400" smtClean="0"/>
              <a:t>Tech·Ed Europe 2009</a:t>
            </a:r>
            <a:endParaRPr lang="en-GB" sz="140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z="1400" smtClean="0"/>
              <a:t>11/11/2009</a:t>
            </a:r>
            <a:endParaRPr lang="en-GB" sz="14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z="1400" smtClean="0"/>
              <a:t>sia401_minasi.pptx</a:t>
            </a:r>
            <a:endParaRPr lang="en-GB" sz="14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385A8C-68AF-418D-B4E5-86F82CD48A41}" type="slidenum">
              <a:rPr lang="en-GB" sz="1400" smtClean="0"/>
              <a:t>‹#›</a:t>
            </a:fld>
            <a:endParaRPr lang="en-GB" sz="14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5AA56-1162-4C3F-A267-F8EF5713DE61}" type="datetimeFigureOut">
              <a:rPr lang="en-US" smtClean="0"/>
              <a:pPr/>
              <a:t>11/11/2009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B7084C-CFF4-4CD3-BC1F-9A8FD3053A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pPr>
              <a:buFontTx/>
              <a:buChar char="-"/>
            </a:pPr>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OTE layout - user must hid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black">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bwMode="gray">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Hidde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ight background developer co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descr="white-green code shape.png"/>
          <p:cNvPicPr>
            <a:picLocks noChangeAspect="1"/>
          </p:cNvPicPr>
          <p:nvPr/>
        </p:nvPicPr>
        <p:blipFill>
          <a:blip r:embed="rId3" cstate="print"/>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Related Content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atin typeface="+mj-lt"/>
              </a:defRPr>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a:defRPr/>
            </a:pPr>
            <a:r>
              <a:rPr lang="en-US" dirty="0" smtClean="0"/>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ack Resource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jpeg"/><Relationship Id="rId7" Type="http://schemas.openxmlformats.org/officeDocument/2006/relationships/image" Target="NULL"/><Relationship Id="rId2"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8"/>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9"/>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9"/>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89" r:id="rId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4"/>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5"/>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7"/>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8"/>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1.wmf"/><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8.xml"/><Relationship Id="rId5" Type="http://schemas.openxmlformats.org/officeDocument/2006/relationships/image" Target="../media/image9.wmf"/><Relationship Id="rId4" Type="http://schemas.openxmlformats.org/officeDocument/2006/relationships/image" Target="../media/image8.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8.xml"/><Relationship Id="rId5" Type="http://schemas.openxmlformats.org/officeDocument/2006/relationships/image" Target="../media/image9.wmf"/><Relationship Id="rId4" Type="http://schemas.openxmlformats.org/officeDocument/2006/relationships/image" Target="../media/image8.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image" Target="../media/image9.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250" y="3929349"/>
            <a:ext cx="8653749" cy="1337595"/>
          </a:xfrm>
        </p:spPr>
        <p:txBody>
          <a:bodyPr/>
          <a:lstStyle/>
          <a:p>
            <a:r>
              <a:rPr lang="en-US" sz="4000" dirty="0" smtClean="0"/>
              <a:t>Cracking Open Kerberos: Understanding How Active Directory Knows Who You Are</a:t>
            </a:r>
            <a:endParaRPr lang="en-US" sz="4000" dirty="0"/>
          </a:p>
        </p:txBody>
      </p:sp>
      <p:sp>
        <p:nvSpPr>
          <p:cNvPr id="7" name="Subtitle 6"/>
          <p:cNvSpPr>
            <a:spLocks noGrp="1"/>
          </p:cNvSpPr>
          <p:nvPr>
            <p:ph type="subTitle" idx="1"/>
          </p:nvPr>
        </p:nvSpPr>
        <p:spPr/>
        <p:txBody>
          <a:bodyPr/>
          <a:lstStyle/>
          <a:p>
            <a:r>
              <a:rPr lang="en-US" dirty="0" smtClean="0"/>
              <a:t>Session Code: SIA402</a:t>
            </a:r>
            <a:endParaRPr lang="en-US" dirty="0" smtClean="0"/>
          </a:p>
          <a:p>
            <a:endParaRPr lang="en-GB"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Tickets Work</a:t>
            </a:r>
            <a:endParaRPr lang="en-US" dirty="0"/>
          </a:p>
        </p:txBody>
      </p:sp>
      <p:sp>
        <p:nvSpPr>
          <p:cNvPr id="3" name="Text Placeholder 2"/>
          <p:cNvSpPr>
            <a:spLocks noGrp="1"/>
          </p:cNvSpPr>
          <p:nvPr>
            <p:ph type="body" sz="quarter" idx="10"/>
          </p:nvPr>
        </p:nvSpPr>
        <p:spPr/>
        <p:txBody>
          <a:bodyPr/>
          <a:lstStyle/>
          <a:p>
            <a:r>
              <a:rPr lang="en-US" dirty="0" smtClean="0"/>
              <a:t>Goal: a KDC first generates a random cryptographic key and then it gets that key to the </a:t>
            </a:r>
            <a:r>
              <a:rPr lang="en-US" dirty="0" smtClean="0">
                <a:solidFill>
                  <a:schemeClr val="tx1"/>
                </a:solidFill>
              </a:rPr>
              <a:t>user</a:t>
            </a:r>
            <a:r>
              <a:rPr lang="en-US" dirty="0" smtClean="0"/>
              <a:t> and the </a:t>
            </a:r>
            <a:r>
              <a:rPr lang="en-US" dirty="0" smtClean="0">
                <a:solidFill>
                  <a:schemeClr val="tx1"/>
                </a:solidFill>
              </a:rPr>
              <a:t>service</a:t>
            </a:r>
          </a:p>
          <a:p>
            <a:r>
              <a:rPr lang="en-US" dirty="0" smtClean="0"/>
              <a:t>Why?  Well, once they've got that key, they have a shared secret and can</a:t>
            </a:r>
          </a:p>
          <a:p>
            <a:pPr lvl="1"/>
            <a:r>
              <a:rPr lang="en-US" dirty="0" smtClean="0"/>
              <a:t>authenticate</a:t>
            </a:r>
          </a:p>
          <a:p>
            <a:pPr lvl="1"/>
            <a:r>
              <a:rPr lang="en-US" dirty="0" smtClean="0"/>
              <a:t>(optionally) encrypt/sign communications</a:t>
            </a:r>
          </a:p>
          <a:p>
            <a:r>
              <a:rPr lang="en-US" dirty="0" smtClean="0"/>
              <a:t>Key is short-lived, ten hours in Windows</a:t>
            </a: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Thank You!</a:t>
            </a:r>
            <a:endParaRPr lang="en-US" dirty="0"/>
          </a:p>
        </p:txBody>
      </p:sp>
      <p:sp>
        <p:nvSpPr>
          <p:cNvPr id="3" name="Text Placeholder 2"/>
          <p:cNvSpPr>
            <a:spLocks noGrp="1"/>
          </p:cNvSpPr>
          <p:nvPr>
            <p:ph type="body" sz="quarter" idx="10"/>
          </p:nvPr>
        </p:nvSpPr>
        <p:spPr/>
        <p:txBody>
          <a:bodyPr/>
          <a:lstStyle/>
          <a:p>
            <a:r>
              <a:rPr lang="en-US" sz="2800" dirty="0" smtClean="0"/>
              <a:t>You can find me at help@minasi.com</a:t>
            </a:r>
          </a:p>
          <a:p>
            <a:r>
              <a:rPr lang="en-US" sz="2800" dirty="0" smtClean="0"/>
              <a:t>My free technical newsletters, online forum, and information on my in-person seminars and pre-recorded audio seminars is at my Web site at www.minasi.com</a:t>
            </a:r>
          </a:p>
          <a:p>
            <a:r>
              <a:rPr lang="en-US" sz="2800" dirty="0" smtClean="0"/>
              <a:t>Tomorrow: 12 Tips to Secure Your Network 2:45 room 153</a:t>
            </a:r>
          </a:p>
          <a:p>
            <a:r>
              <a:rPr lang="en-US" sz="2800" dirty="0" smtClean="0"/>
              <a:t>8:30 tomorrow: UAC and Windows Integrity, right here</a:t>
            </a:r>
          </a:p>
          <a:p>
            <a:r>
              <a:rPr lang="en-US" sz="2800" dirty="0" smtClean="0"/>
              <a:t>UAC haters, I dare you to come and be converted! </a:t>
            </a:r>
            <a:r>
              <a:rPr lang="en-US" sz="2800" dirty="0" smtClean="0">
                <a:sym typeface="Wingdings" pitchFamily="2" charset="2"/>
              </a:rPr>
              <a:t></a:t>
            </a:r>
            <a:endParaRPr lang="en-US" sz="2800"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a:xfrm>
            <a:off x="381000" y="230188"/>
            <a:ext cx="8382000" cy="664797"/>
          </a:xfrm>
        </p:spPr>
        <p:txBody>
          <a:bodyPr/>
          <a:lstStyle/>
          <a:p>
            <a:r>
              <a:rPr smtClean="0">
                <a:solidFill>
                  <a:schemeClr val="accent1">
                    <a:lumMod val="60000"/>
                    <a:lumOff val="40000"/>
                  </a:schemeClr>
                </a:solidFill>
              </a:rPr>
              <a:t>Two Tickets, Two Services</a:t>
            </a:r>
            <a:endParaRPr lang="en-US" dirty="0">
              <a:solidFill>
                <a:schemeClr val="accent1">
                  <a:lumMod val="60000"/>
                  <a:lumOff val="40000"/>
                </a:schemeClr>
              </a:solidFill>
            </a:endParaRPr>
          </a:p>
        </p:txBody>
      </p:sp>
      <p:sp>
        <p:nvSpPr>
          <p:cNvPr id="1067011" name="Rectangle 3"/>
          <p:cNvSpPr>
            <a:spLocks noGrp="1" noChangeArrowheads="1"/>
          </p:cNvSpPr>
          <p:nvPr>
            <p:ph idx="1"/>
          </p:nvPr>
        </p:nvSpPr>
        <p:spPr/>
        <p:txBody>
          <a:bodyPr/>
          <a:lstStyle/>
          <a:p>
            <a:pPr>
              <a:lnSpc>
                <a:spcPct val="80000"/>
              </a:lnSpc>
            </a:pPr>
            <a:r>
              <a:rPr lang="en-US" sz="2800" dirty="0" smtClean="0"/>
              <a:t>First you introduce yourself to the KDC by logging on; you only want to have to do this once a day and so you ask the KDC for a “ticket to the KDC”… that’s the Ticket-Granting Ticket</a:t>
            </a:r>
          </a:p>
          <a:p>
            <a:pPr>
              <a:lnSpc>
                <a:spcPct val="80000"/>
              </a:lnSpc>
            </a:pPr>
            <a:r>
              <a:rPr lang="en-US" sz="2800" dirty="0" smtClean="0"/>
              <a:t>That is granted by a </a:t>
            </a:r>
            <a:r>
              <a:rPr lang="en-US" sz="2800" i="1" dirty="0" smtClean="0"/>
              <a:t>piece</a:t>
            </a:r>
            <a:r>
              <a:rPr lang="en-US" sz="2800" dirty="0" smtClean="0"/>
              <a:t> of the KDC called the “Authentication Service” or AS</a:t>
            </a:r>
          </a:p>
          <a:p>
            <a:pPr>
              <a:lnSpc>
                <a:spcPct val="80000"/>
              </a:lnSpc>
            </a:pPr>
            <a:r>
              <a:rPr lang="en-US" sz="2800" dirty="0" smtClean="0"/>
              <a:t>Once you’ve got a TGT, then you can show the TGT to the KDC and say “remember me?  Now I need a Service Ticket to such-and-such service”</a:t>
            </a:r>
          </a:p>
          <a:p>
            <a:pPr>
              <a:lnSpc>
                <a:spcPct val="80000"/>
              </a:lnSpc>
            </a:pPr>
            <a:r>
              <a:rPr lang="en-US" sz="2800" dirty="0" smtClean="0"/>
              <a:t>Service tickets are issued by a </a:t>
            </a:r>
            <a:r>
              <a:rPr lang="en-US" sz="2800" i="1" dirty="0" smtClean="0"/>
              <a:t>different</a:t>
            </a:r>
            <a:r>
              <a:rPr lang="en-US" sz="2800" dirty="0" smtClean="0"/>
              <a:t> part of the KDC called the Ticket Granting Service or TGS</a:t>
            </a:r>
            <a:endParaRPr lang="en-US" sz="2800" dirty="0"/>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6EF5E4E9-53E8-43B4-8A32-B148AE1108BA}" type="slidenum">
              <a:rPr lang="en-US"/>
              <a:pPr/>
              <a:t>101</a:t>
            </a:fld>
            <a:endParaRPr lang="en-US"/>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Sequence:  Next, a Service Tkt</a:t>
            </a:r>
            <a:endParaRPr lang="en-US" dirty="0"/>
          </a:p>
        </p:txBody>
      </p:sp>
      <p:sp>
        <p:nvSpPr>
          <p:cNvPr id="3" name="Text Placeholder 2"/>
          <p:cNvSpPr>
            <a:spLocks noGrp="1"/>
          </p:cNvSpPr>
          <p:nvPr>
            <p:ph type="body" sz="quarter" idx="10"/>
          </p:nvPr>
        </p:nvSpPr>
        <p:spPr/>
        <p:txBody>
          <a:bodyPr/>
          <a:lstStyle/>
          <a:p>
            <a:r>
              <a:rPr lang="en-US" dirty="0" smtClean="0"/>
              <a:t>Now that Tom's got a "ticket to the KDC," he uses it to re-introduce himself to the KDC, but this time, to the Ticket Granting Service (TGS) rather than the AS</a:t>
            </a:r>
          </a:p>
          <a:p>
            <a:r>
              <a:rPr lang="en-US" dirty="0" smtClean="0"/>
              <a:t>Tom authenticated himself to the KDC the first time with something encrypted using his password hash as the key</a:t>
            </a:r>
          </a:p>
          <a:p>
            <a:r>
              <a:rPr lang="en-US" dirty="0" smtClean="0"/>
              <a:t>This time, Tom again authenticates himself to ask for a service ticket, but this time he'll use something encrypted with his "today" key</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a:xfrm>
            <a:off x="381000" y="230188"/>
            <a:ext cx="8382000" cy="941796"/>
          </a:xfrm>
        </p:spPr>
        <p:txBody>
          <a:bodyPr/>
          <a:lstStyle/>
          <a:p>
            <a:r>
              <a:rPr lang="en-US" sz="4000" dirty="0" smtClean="0"/>
              <a:t>Kerberos</a:t>
            </a:r>
            <a:br>
              <a:rPr lang="en-US" sz="4000" dirty="0" smtClean="0"/>
            </a:br>
            <a:r>
              <a:rPr lang="en-US" sz="2800" dirty="0" smtClean="0">
                <a:solidFill>
                  <a:schemeClr val="accent2"/>
                </a:solidFill>
              </a:rPr>
              <a:t>why two kinds of tickets?</a:t>
            </a:r>
            <a:endParaRPr lang="en-US" sz="2800" dirty="0">
              <a:solidFill>
                <a:schemeClr val="accent2"/>
              </a:solidFill>
            </a:endParaRPr>
          </a:p>
        </p:txBody>
      </p:sp>
      <p:sp>
        <p:nvSpPr>
          <p:cNvPr id="1199107" name="Rectangle 3"/>
          <p:cNvSpPr>
            <a:spLocks noGrp="1" noChangeArrowheads="1"/>
          </p:cNvSpPr>
          <p:nvPr>
            <p:ph idx="1"/>
          </p:nvPr>
        </p:nvSpPr>
        <p:spPr/>
        <p:txBody>
          <a:bodyPr/>
          <a:lstStyle/>
          <a:p>
            <a:pPr>
              <a:lnSpc>
                <a:spcPct val="90000"/>
              </a:lnSpc>
            </a:pPr>
            <a:r>
              <a:rPr lang="en-US" sz="2600" dirty="0" smtClean="0"/>
              <a:t>You could imagine a sort of Kerberos where Tom always authenticates to the TGS with his password hash</a:t>
            </a:r>
          </a:p>
          <a:p>
            <a:pPr>
              <a:lnSpc>
                <a:spcPct val="90000"/>
              </a:lnSpc>
            </a:pPr>
            <a:r>
              <a:rPr lang="en-US" sz="2600" dirty="0" smtClean="0"/>
              <a:t>Lots of ticket requests means lots of stuff encrypted with his password hash… and so more chances for bad guys to get lucky with a decrypt</a:t>
            </a:r>
          </a:p>
          <a:p>
            <a:pPr>
              <a:lnSpc>
                <a:spcPct val="90000"/>
              </a:lnSpc>
            </a:pPr>
            <a:r>
              <a:rPr lang="en-US" sz="2600" dirty="0" smtClean="0"/>
              <a:t>So – and here’s the important part – what Kerberos gives you in the TGT is essentially just a “password for the day”</a:t>
            </a:r>
          </a:p>
          <a:p>
            <a:pPr>
              <a:lnSpc>
                <a:spcPct val="90000"/>
              </a:lnSpc>
            </a:pPr>
            <a:r>
              <a:rPr lang="en-US" sz="2600" dirty="0" smtClean="0"/>
              <a:t>Service ticket-related information is encrypted with the password for the day; only TGT-related information is encrypted with your actual password -- one transaction per day!</a:t>
            </a:r>
            <a:endParaRPr lang="en-US" sz="2600" dirty="0"/>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37B41C8A-6BE0-4686-A56A-172D819DEEB6}" type="slidenum">
              <a:rPr lang="en-US"/>
              <a:pPr/>
              <a:t>103</a:t>
            </a:fld>
            <a:endParaRPr lang="en-US"/>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val.png"/>
          <p:cNvPicPr>
            <a:picLocks noChangeAspect="1"/>
          </p:cNvPicPr>
          <p:nvPr/>
        </p:nvPicPr>
        <p:blipFill>
          <a:blip r:embed="rId2" cstate="print"/>
          <a:stretch>
            <a:fillRect/>
          </a:stretch>
        </p:blipFill>
        <p:spPr>
          <a:xfrm>
            <a:off x="1142" y="857"/>
            <a:ext cx="9142858" cy="6857143"/>
          </a:xfrm>
          <a:prstGeom prst="rect">
            <a:avLst/>
          </a:prstGeom>
        </p:spPr>
      </p:pic>
      <p:sp>
        <p:nvSpPr>
          <p:cNvPr id="3" name="Rounded Rectangle 2"/>
          <p:cNvSpPr/>
          <p:nvPr/>
        </p:nvSpPr>
        <p:spPr bwMode="blackGray">
          <a:xfrm>
            <a:off x="41077" y="3971504"/>
            <a:ext cx="505557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solidFill>
                  <a:srgbClr val="FFFFFF"/>
                </a:solidFill>
                <a:effectLst>
                  <a:outerShdw blurRad="38100" dist="38100" dir="2700000" algn="tl">
                    <a:srgbClr val="000000">
                      <a:alpha val="43137"/>
                    </a:srgbClr>
                  </a:outerShdw>
                </a:effectLst>
                <a:latin typeface="Segoe" pitchFamily="34" charset="0"/>
              </a:rPr>
              <a:t>Complete an evaluation on </a:t>
            </a:r>
            <a:r>
              <a:rPr lang="en-US" sz="3200" dirty="0" err="1" smtClean="0">
                <a:solidFill>
                  <a:srgbClr val="FFFFFF"/>
                </a:solidFill>
                <a:effectLst>
                  <a:outerShdw blurRad="38100" dist="38100" dir="2700000" algn="tl">
                    <a:srgbClr val="000000">
                      <a:alpha val="43137"/>
                    </a:srgbClr>
                  </a:outerShdw>
                </a:effectLst>
                <a:latin typeface="Segoe" pitchFamily="34" charset="0"/>
              </a:rPr>
              <a:t>CommNet</a:t>
            </a:r>
            <a:r>
              <a:rPr lang="en-US" sz="3200" dirty="0" smtClean="0">
                <a:solidFill>
                  <a:srgbClr val="FFFFFF"/>
                </a:solidFill>
                <a:effectLst>
                  <a:outerShdw blurRad="38100" dist="38100" dir="2700000" algn="tl">
                    <a:srgbClr val="000000">
                      <a:alpha val="43137"/>
                    </a:srgbClr>
                  </a:outerShdw>
                </a:effectLst>
                <a:latin typeface="Segoe" pitchFamily="34" charset="0"/>
              </a:rPr>
              <a:t> and enter to win an Xbox 360 Elite!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4" presetClass="path" presetSubtype="0" decel="50000" fill="hold" grpId="1" nodeType="withEffect">
                                  <p:stCondLst>
                                    <p:cond delay="0"/>
                                  </p:stCondLst>
                                  <p:childTnLst>
                                    <p:animMotion origin="layout" path="M -0.41701 -0.00138 L -2.77778E-6 -4.44444E-6 " pathEditMode="relative" rAng="0" ptsTypes="AA">
                                      <p:cBhvr>
                                        <p:cTn id="9" dur="1000" fill="hold"/>
                                        <p:tgtEl>
                                          <p:spTgt spid="3"/>
                                        </p:tgtEl>
                                        <p:attrNameLst>
                                          <p:attrName>ppt_x</p:attrName>
                                          <p:attrName>ppt_y</p:attrName>
                                        </p:attrNameLst>
                                      </p:cBhvr>
                                      <p:rCtr x="209"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Sequence:  First, a TGT</a:t>
            </a:r>
            <a:endParaRPr lang="en-US" dirty="0"/>
          </a:p>
        </p:txBody>
      </p:sp>
      <p:sp>
        <p:nvSpPr>
          <p:cNvPr id="3" name="Text Placeholder 2"/>
          <p:cNvSpPr>
            <a:spLocks noGrp="1"/>
          </p:cNvSpPr>
          <p:nvPr>
            <p:ph type="body" sz="quarter" idx="10"/>
          </p:nvPr>
        </p:nvSpPr>
        <p:spPr/>
        <p:txBody>
          <a:bodyPr/>
          <a:lstStyle/>
          <a:p>
            <a:r>
              <a:rPr lang="en-US" sz="2800" dirty="0" smtClean="0"/>
              <a:t>First, Tom authenticates himself to the KDC, using his (Tom's) password hash as a crypto key</a:t>
            </a:r>
          </a:p>
          <a:p>
            <a:r>
              <a:rPr lang="en-US" sz="2800" dirty="0" smtClean="0"/>
              <a:t>Once he's proved who he is, the AS creates a key that Tom can use to talk to the KDC (for just ten hours) </a:t>
            </a:r>
            <a:r>
              <a:rPr lang="en-US" sz="2800" dirty="0" smtClean="0"/>
              <a:t/>
            </a:r>
            <a:br>
              <a:rPr lang="en-US" sz="2800" dirty="0" smtClean="0"/>
            </a:br>
            <a:r>
              <a:rPr lang="en-US" sz="2800" dirty="0" smtClean="0"/>
              <a:t>– </a:t>
            </a:r>
            <a:r>
              <a:rPr lang="en-US" sz="2800" dirty="0" smtClean="0"/>
              <a:t>let's call it "Tom's 'today' password" or "Tom's </a:t>
            </a:r>
            <a:r>
              <a:rPr lang="en-US" sz="2800" dirty="0" smtClean="0"/>
              <a:t/>
            </a:r>
            <a:br>
              <a:rPr lang="en-US" sz="2800" dirty="0" smtClean="0"/>
            </a:br>
            <a:r>
              <a:rPr lang="en-US" sz="2800" dirty="0" smtClean="0"/>
              <a:t>'today</a:t>
            </a:r>
            <a:r>
              <a:rPr lang="en-US" sz="2800" dirty="0" smtClean="0"/>
              <a:t>' key"</a:t>
            </a:r>
          </a:p>
          <a:p>
            <a:r>
              <a:rPr lang="en-US" sz="2800" dirty="0" smtClean="0"/>
              <a:t>The KDC wraps this new temporary key into a ticket called the "ticket-granting ticket"</a:t>
            </a:r>
          </a:p>
          <a:p>
            <a:r>
              <a:rPr lang="en-US" sz="2800" dirty="0" smtClean="0"/>
              <a:t>This TGT is created by something called the Authentication Service or AS… time for a sidebar</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Two Keys, Two Services</a:t>
            </a:r>
            <a:endParaRPr lang="en-US" dirty="0"/>
          </a:p>
        </p:txBody>
      </p:sp>
      <p:sp>
        <p:nvSpPr>
          <p:cNvPr id="3" name="Text Placeholder 2"/>
          <p:cNvSpPr>
            <a:spLocks noGrp="1"/>
          </p:cNvSpPr>
          <p:nvPr>
            <p:ph type="body" sz="quarter" idx="10"/>
          </p:nvPr>
        </p:nvSpPr>
        <p:spPr/>
        <p:txBody>
          <a:bodyPr/>
          <a:lstStyle/>
          <a:p>
            <a:r>
              <a:rPr lang="en-US" dirty="0" smtClean="0"/>
              <a:t>Initial logon:</a:t>
            </a:r>
          </a:p>
          <a:p>
            <a:pPr lvl="1"/>
            <a:r>
              <a:rPr lang="en-US" dirty="0" smtClean="0"/>
              <a:t>Get a ticket-granting ticket (TGT) from the "Authentication Service" (AS)</a:t>
            </a:r>
          </a:p>
          <a:p>
            <a:r>
              <a:rPr lang="en-US" dirty="0" smtClean="0"/>
              <a:t>Afterwards, when you want access to a service, ask the Ticket Granting Service (TGS) for a Service Ticket</a:t>
            </a:r>
          </a:p>
          <a:p>
            <a:r>
              <a:rPr lang="en-US" dirty="0" smtClean="0"/>
              <a:t>Use the TGT to re-authenticate yourself to </a:t>
            </a:r>
            <a:r>
              <a:rPr lang="en-US" dirty="0" smtClean="0"/>
              <a:t/>
            </a:r>
            <a:br>
              <a:rPr lang="en-US" dirty="0" smtClean="0"/>
            </a:br>
            <a:r>
              <a:rPr lang="en-US" dirty="0" smtClean="0"/>
              <a:t>the </a:t>
            </a:r>
            <a:r>
              <a:rPr lang="en-US" dirty="0" smtClean="0"/>
              <a:t>TGS</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smtClean="0"/>
              <a:t>How Does This Fit In a DC?</a:t>
            </a:r>
            <a:endParaRPr lang="en-US"/>
          </a:p>
        </p:txBody>
      </p:sp>
      <p:sp>
        <p:nvSpPr>
          <p:cNvPr id="1072132" name="Rectangle 4"/>
          <p:cNvSpPr>
            <a:spLocks noGrp="1" noChangeArrowheads="1"/>
          </p:cNvSpPr>
          <p:nvPr>
            <p:ph sz="half" idx="1"/>
          </p:nvPr>
        </p:nvSpPr>
        <p:spPr/>
        <p:txBody>
          <a:bodyPr/>
          <a:lstStyle/>
          <a:p>
            <a:r>
              <a:rPr lang="en-US" dirty="0" smtClean="0"/>
              <a:t>Key Distribution Center = Authentication Service + Ticket Granting Service</a:t>
            </a:r>
          </a:p>
          <a:p>
            <a:r>
              <a:rPr lang="en-US" dirty="0" smtClean="0"/>
              <a:t>KDC=AS+TGS</a:t>
            </a:r>
          </a:p>
          <a:p>
            <a:r>
              <a:rPr lang="en-US" dirty="0" smtClean="0"/>
              <a:t>The role of KDC, AS, TGS are just part of what an AD DC does</a:t>
            </a:r>
          </a:p>
          <a:p>
            <a:r>
              <a:rPr lang="en-US" dirty="0" smtClean="0"/>
              <a:t>You can’t, however, see AS </a:t>
            </a:r>
            <a:r>
              <a:rPr lang="en-US" dirty="0" err="1" smtClean="0"/>
              <a:t>vs</a:t>
            </a:r>
            <a:r>
              <a:rPr lang="en-US" dirty="0" smtClean="0"/>
              <a:t> TGS etc in Task Manager; it’s all in LSASS</a:t>
            </a:r>
          </a:p>
          <a:p>
            <a:r>
              <a:rPr lang="en-US" dirty="0" smtClean="0"/>
              <a:t>Back to the sequence…</a:t>
            </a:r>
            <a:endParaRPr lang="en-US" dirty="0"/>
          </a:p>
        </p:txBody>
      </p:sp>
      <p:sp>
        <p:nvSpPr>
          <p:cNvPr id="21" name="Footer Placeholder 4"/>
          <p:cNvSpPr>
            <a:spLocks noGrp="1"/>
          </p:cNvSpPr>
          <p:nvPr>
            <p:ph type="ftr" sz="quarter" idx="4294967295"/>
          </p:nvPr>
        </p:nvSpPr>
        <p:spPr>
          <a:xfrm>
            <a:off x="7086600" y="6400800"/>
            <a:ext cx="2057400" cy="457200"/>
          </a:xfrm>
          <a:prstGeom prst="rect">
            <a:avLst/>
          </a:prstGeom>
        </p:spPr>
        <p:txBody>
          <a:bodyPr/>
          <a:lstStyle/>
          <a:p>
            <a:r>
              <a:rPr lang="en-US"/>
              <a:t>Slide </a:t>
            </a:r>
            <a:fld id="{2FFE6ED4-5CBD-4B2D-BF72-42A19151FD01}" type="slidenum">
              <a:rPr lang="en-US"/>
              <a:pPr/>
              <a:t>13</a:t>
            </a:fld>
            <a:endParaRPr lang="en-US"/>
          </a:p>
        </p:txBody>
      </p:sp>
      <p:grpSp>
        <p:nvGrpSpPr>
          <p:cNvPr id="2" name="Group 6"/>
          <p:cNvGrpSpPr>
            <a:grpSpLocks/>
          </p:cNvGrpSpPr>
          <p:nvPr/>
        </p:nvGrpSpPr>
        <p:grpSpPr bwMode="auto">
          <a:xfrm>
            <a:off x="6096000" y="1981200"/>
            <a:ext cx="2133600" cy="2362200"/>
            <a:chOff x="4464" y="1248"/>
            <a:chExt cx="819" cy="1008"/>
          </a:xfrm>
        </p:grpSpPr>
        <p:grpSp>
          <p:nvGrpSpPr>
            <p:cNvPr id="3" name="Group 7"/>
            <p:cNvGrpSpPr>
              <a:grpSpLocks/>
            </p:cNvGrpSpPr>
            <p:nvPr/>
          </p:nvGrpSpPr>
          <p:grpSpPr bwMode="auto">
            <a:xfrm>
              <a:off x="4704" y="1248"/>
              <a:ext cx="579" cy="1008"/>
              <a:chOff x="4320" y="528"/>
              <a:chExt cx="579" cy="1008"/>
            </a:xfrm>
          </p:grpSpPr>
          <p:pic>
            <p:nvPicPr>
              <p:cNvPr id="1072136" name="Picture 8" descr="j0197438"/>
              <p:cNvPicPr>
                <a:picLocks noChangeAspect="1" noChangeArrowheads="1"/>
              </p:cNvPicPr>
              <p:nvPr/>
            </p:nvPicPr>
            <p:blipFill>
              <a:blip r:embed="rId3" cstate="print"/>
              <a:srcRect/>
              <a:stretch>
                <a:fillRect/>
              </a:stretch>
            </p:blipFill>
            <p:spPr bwMode="auto">
              <a:xfrm>
                <a:off x="4320" y="720"/>
                <a:ext cx="579" cy="816"/>
              </a:xfrm>
              <a:prstGeom prst="rect">
                <a:avLst/>
              </a:prstGeom>
              <a:noFill/>
            </p:spPr>
          </p:pic>
          <p:sp>
            <p:nvSpPr>
              <p:cNvPr id="1072137" name="Text Box 9"/>
              <p:cNvSpPr txBox="1">
                <a:spLocks noChangeArrowheads="1"/>
              </p:cNvSpPr>
              <p:nvPr/>
            </p:nvSpPr>
            <p:spPr bwMode="auto">
              <a:xfrm>
                <a:off x="4320" y="528"/>
                <a:ext cx="576" cy="169"/>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grpSp>
          <p:nvGrpSpPr>
            <p:cNvPr id="4" name="Group 10"/>
            <p:cNvGrpSpPr>
              <a:grpSpLocks/>
            </p:cNvGrpSpPr>
            <p:nvPr/>
          </p:nvGrpSpPr>
          <p:grpSpPr bwMode="auto">
            <a:xfrm>
              <a:off x="4464" y="1392"/>
              <a:ext cx="288" cy="864"/>
              <a:chOff x="4464" y="1392"/>
              <a:chExt cx="288" cy="864"/>
            </a:xfrm>
          </p:grpSpPr>
          <p:grpSp>
            <p:nvGrpSpPr>
              <p:cNvPr id="5" name="Group 11"/>
              <p:cNvGrpSpPr>
                <a:grpSpLocks/>
              </p:cNvGrpSpPr>
              <p:nvPr/>
            </p:nvGrpSpPr>
            <p:grpSpPr bwMode="auto">
              <a:xfrm>
                <a:off x="4464" y="1392"/>
                <a:ext cx="288" cy="288"/>
                <a:chOff x="4752" y="1392"/>
                <a:chExt cx="288" cy="288"/>
              </a:xfrm>
            </p:grpSpPr>
            <p:sp>
              <p:nvSpPr>
                <p:cNvPr id="1072140" name="Rectangle 12"/>
                <p:cNvSpPr>
                  <a:spLocks noChangeArrowheads="1"/>
                </p:cNvSpPr>
                <p:nvPr/>
              </p:nvSpPr>
              <p:spPr bwMode="auto">
                <a:xfrm>
                  <a:off x="4752" y="1392"/>
                  <a:ext cx="288" cy="288"/>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AS</a:t>
                  </a:r>
                </a:p>
              </p:txBody>
            </p:sp>
            <p:sp>
              <p:nvSpPr>
                <p:cNvPr id="1072141" name="Line 13"/>
                <p:cNvSpPr>
                  <a:spLocks noChangeShapeType="1"/>
                </p:cNvSpPr>
                <p:nvPr/>
              </p:nvSpPr>
              <p:spPr bwMode="auto">
                <a:xfrm>
                  <a:off x="4752" y="1392"/>
                  <a:ext cx="288" cy="0"/>
                </a:xfrm>
                <a:prstGeom prst="line">
                  <a:avLst/>
                </a:prstGeom>
                <a:noFill/>
                <a:ln w="28575" cap="sq">
                  <a:solidFill>
                    <a:srgbClr val="000000"/>
                  </a:solidFill>
                  <a:round/>
                  <a:headEnd/>
                  <a:tailEnd/>
                </a:ln>
                <a:effectLst/>
              </p:spPr>
              <p:txBody>
                <a:bodyPr>
                  <a:spAutoFit/>
                </a:bodyPr>
                <a:lstStyle/>
                <a:p>
                  <a:endParaRPr lang="en-US"/>
                </a:p>
              </p:txBody>
            </p:sp>
            <p:sp>
              <p:nvSpPr>
                <p:cNvPr id="1072142" name="Line 14"/>
                <p:cNvSpPr>
                  <a:spLocks noChangeShapeType="1"/>
                </p:cNvSpPr>
                <p:nvPr/>
              </p:nvSpPr>
              <p:spPr bwMode="auto">
                <a:xfrm>
                  <a:off x="4752" y="1680"/>
                  <a:ext cx="288" cy="0"/>
                </a:xfrm>
                <a:prstGeom prst="line">
                  <a:avLst/>
                </a:prstGeom>
                <a:noFill/>
                <a:ln w="28575" cap="sq">
                  <a:solidFill>
                    <a:srgbClr val="000000"/>
                  </a:solidFill>
                  <a:round/>
                  <a:headEnd/>
                  <a:tailEnd/>
                </a:ln>
                <a:effectLst/>
              </p:spPr>
              <p:txBody>
                <a:bodyPr>
                  <a:spAutoFit/>
                </a:bodyPr>
                <a:lstStyle/>
                <a:p>
                  <a:endParaRPr lang="en-US"/>
                </a:p>
              </p:txBody>
            </p:sp>
            <p:sp>
              <p:nvSpPr>
                <p:cNvPr id="1072143" name="Line 15"/>
                <p:cNvSpPr>
                  <a:spLocks noChangeShapeType="1"/>
                </p:cNvSpPr>
                <p:nvPr/>
              </p:nvSpPr>
              <p:spPr bwMode="auto">
                <a:xfrm>
                  <a:off x="4752" y="1392"/>
                  <a:ext cx="0" cy="288"/>
                </a:xfrm>
                <a:prstGeom prst="line">
                  <a:avLst/>
                </a:prstGeom>
                <a:noFill/>
                <a:ln w="28575" cap="sq">
                  <a:solidFill>
                    <a:srgbClr val="000000"/>
                  </a:solidFill>
                  <a:round/>
                  <a:headEnd/>
                  <a:tailEnd/>
                </a:ln>
                <a:effectLst/>
              </p:spPr>
              <p:txBody>
                <a:bodyPr>
                  <a:spAutoFit/>
                </a:bodyPr>
                <a:lstStyle/>
                <a:p>
                  <a:endParaRPr lang="en-US"/>
                </a:p>
              </p:txBody>
            </p:sp>
            <p:sp>
              <p:nvSpPr>
                <p:cNvPr id="1072144" name="Line 16"/>
                <p:cNvSpPr>
                  <a:spLocks noChangeShapeType="1"/>
                </p:cNvSpPr>
                <p:nvPr/>
              </p:nvSpPr>
              <p:spPr bwMode="auto">
                <a:xfrm>
                  <a:off x="5040" y="1392"/>
                  <a:ext cx="0" cy="288"/>
                </a:xfrm>
                <a:prstGeom prst="line">
                  <a:avLst/>
                </a:prstGeom>
                <a:noFill/>
                <a:ln w="28575" cap="sq">
                  <a:solidFill>
                    <a:srgbClr val="000000"/>
                  </a:solidFill>
                  <a:round/>
                  <a:headEnd/>
                  <a:tailEnd/>
                </a:ln>
                <a:effectLst/>
              </p:spPr>
              <p:txBody>
                <a:bodyPr>
                  <a:spAutoFit/>
                </a:bodyPr>
                <a:lstStyle/>
                <a:p>
                  <a:endParaRPr lang="en-US"/>
                </a:p>
              </p:txBody>
            </p:sp>
          </p:grpSp>
          <p:grpSp>
            <p:nvGrpSpPr>
              <p:cNvPr id="6" name="Group 17"/>
              <p:cNvGrpSpPr>
                <a:grpSpLocks/>
              </p:cNvGrpSpPr>
              <p:nvPr/>
            </p:nvGrpSpPr>
            <p:grpSpPr bwMode="auto">
              <a:xfrm>
                <a:off x="4464" y="1824"/>
                <a:ext cx="288" cy="432"/>
                <a:chOff x="4752" y="1968"/>
                <a:chExt cx="288" cy="432"/>
              </a:xfrm>
            </p:grpSpPr>
            <p:sp>
              <p:nvSpPr>
                <p:cNvPr id="1072146" name="Rectangle 18"/>
                <p:cNvSpPr>
                  <a:spLocks noChangeArrowheads="1"/>
                </p:cNvSpPr>
                <p:nvPr/>
              </p:nvSpPr>
              <p:spPr bwMode="auto">
                <a:xfrm>
                  <a:off x="4752" y="1968"/>
                  <a:ext cx="288" cy="432"/>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TGS</a:t>
                  </a:r>
                </a:p>
              </p:txBody>
            </p:sp>
            <p:sp>
              <p:nvSpPr>
                <p:cNvPr id="1072147" name="Line 19"/>
                <p:cNvSpPr>
                  <a:spLocks noChangeShapeType="1"/>
                </p:cNvSpPr>
                <p:nvPr/>
              </p:nvSpPr>
              <p:spPr bwMode="auto">
                <a:xfrm>
                  <a:off x="4752" y="1968"/>
                  <a:ext cx="288" cy="0"/>
                </a:xfrm>
                <a:prstGeom prst="line">
                  <a:avLst/>
                </a:prstGeom>
                <a:noFill/>
                <a:ln w="28575" cap="sq">
                  <a:solidFill>
                    <a:srgbClr val="000000"/>
                  </a:solidFill>
                  <a:round/>
                  <a:headEnd/>
                  <a:tailEnd/>
                </a:ln>
                <a:effectLst/>
              </p:spPr>
              <p:txBody>
                <a:bodyPr>
                  <a:spAutoFit/>
                </a:bodyPr>
                <a:lstStyle/>
                <a:p>
                  <a:endParaRPr lang="en-US"/>
                </a:p>
              </p:txBody>
            </p:sp>
            <p:sp>
              <p:nvSpPr>
                <p:cNvPr id="1072148" name="Line 20"/>
                <p:cNvSpPr>
                  <a:spLocks noChangeShapeType="1"/>
                </p:cNvSpPr>
                <p:nvPr/>
              </p:nvSpPr>
              <p:spPr bwMode="auto">
                <a:xfrm>
                  <a:off x="4752" y="2400"/>
                  <a:ext cx="288" cy="0"/>
                </a:xfrm>
                <a:prstGeom prst="line">
                  <a:avLst/>
                </a:prstGeom>
                <a:noFill/>
                <a:ln w="28575" cap="sq">
                  <a:solidFill>
                    <a:srgbClr val="000000"/>
                  </a:solidFill>
                  <a:round/>
                  <a:headEnd/>
                  <a:tailEnd/>
                </a:ln>
                <a:effectLst/>
              </p:spPr>
              <p:txBody>
                <a:bodyPr>
                  <a:spAutoFit/>
                </a:bodyPr>
                <a:lstStyle/>
                <a:p>
                  <a:endParaRPr lang="en-US"/>
                </a:p>
              </p:txBody>
            </p:sp>
            <p:sp>
              <p:nvSpPr>
                <p:cNvPr id="1072149" name="Line 21"/>
                <p:cNvSpPr>
                  <a:spLocks noChangeShapeType="1"/>
                </p:cNvSpPr>
                <p:nvPr/>
              </p:nvSpPr>
              <p:spPr bwMode="auto">
                <a:xfrm>
                  <a:off x="4752" y="1968"/>
                  <a:ext cx="0" cy="432"/>
                </a:xfrm>
                <a:prstGeom prst="line">
                  <a:avLst/>
                </a:prstGeom>
                <a:noFill/>
                <a:ln w="28575" cap="sq">
                  <a:solidFill>
                    <a:srgbClr val="000000"/>
                  </a:solidFill>
                  <a:round/>
                  <a:headEnd/>
                  <a:tailEnd/>
                </a:ln>
                <a:effectLst/>
              </p:spPr>
              <p:txBody>
                <a:bodyPr>
                  <a:spAutoFit/>
                </a:bodyPr>
                <a:lstStyle/>
                <a:p>
                  <a:endParaRPr lang="en-US"/>
                </a:p>
              </p:txBody>
            </p:sp>
            <p:sp>
              <p:nvSpPr>
                <p:cNvPr id="1072150" name="Line 22"/>
                <p:cNvSpPr>
                  <a:spLocks noChangeShapeType="1"/>
                </p:cNvSpPr>
                <p:nvPr/>
              </p:nvSpPr>
              <p:spPr bwMode="auto">
                <a:xfrm>
                  <a:off x="5040" y="1968"/>
                  <a:ext cx="0" cy="432"/>
                </a:xfrm>
                <a:prstGeom prst="line">
                  <a:avLst/>
                </a:prstGeom>
                <a:noFill/>
                <a:ln w="28575" cap="sq">
                  <a:solidFill>
                    <a:srgbClr val="000000"/>
                  </a:solidFill>
                  <a:round/>
                  <a:headEnd/>
                  <a:tailEnd/>
                </a:ln>
                <a:effectLst/>
              </p:spPr>
              <p:txBody>
                <a:bodyPr>
                  <a:spAutoFit/>
                </a:bodyPr>
                <a:lstStyle/>
                <a:p>
                  <a:endParaRPr lang="en-US"/>
                </a:p>
              </p:txBody>
            </p:sp>
          </p:grpSp>
        </p:gr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0" name="Rectangle 4"/>
          <p:cNvSpPr>
            <a:spLocks noGrp="1" noChangeArrowheads="1"/>
          </p:cNvSpPr>
          <p:nvPr>
            <p:ph type="title"/>
          </p:nvPr>
        </p:nvSpPr>
        <p:spPr/>
        <p:txBody>
          <a:bodyPr/>
          <a:lstStyle/>
          <a:p>
            <a:r>
              <a:rPr lang="en-US" sz="4000" smtClean="0"/>
              <a:t>Kerberos In Pictures</a:t>
            </a:r>
            <a:br>
              <a:rPr lang="en-US" sz="4000" smtClean="0"/>
            </a:br>
            <a:r>
              <a:rPr lang="en-US" sz="2800" smtClean="0">
                <a:solidFill>
                  <a:schemeClr val="accent2"/>
                </a:solidFill>
              </a:rPr>
              <a:t>First, Tom needs a Ticket Granting Ticket</a:t>
            </a:r>
            <a:endParaRPr lang="en-US" sz="2800">
              <a:solidFill>
                <a:schemeClr val="accent2"/>
              </a:solidFill>
            </a:endParaRPr>
          </a:p>
        </p:txBody>
      </p:sp>
      <p:sp>
        <p:nvSpPr>
          <p:cNvPr id="39" name="Footer Placeholder 4"/>
          <p:cNvSpPr>
            <a:spLocks noGrp="1"/>
          </p:cNvSpPr>
          <p:nvPr>
            <p:ph type="ftr" sz="quarter" idx="4294967295"/>
          </p:nvPr>
        </p:nvSpPr>
        <p:spPr>
          <a:xfrm>
            <a:off x="7086600" y="6400800"/>
            <a:ext cx="2057400" cy="457200"/>
          </a:xfrm>
          <a:prstGeom prst="rect">
            <a:avLst/>
          </a:prstGeom>
        </p:spPr>
        <p:txBody>
          <a:bodyPr/>
          <a:lstStyle/>
          <a:p>
            <a:r>
              <a:rPr lang="en-US"/>
              <a:t>Slide </a:t>
            </a:r>
            <a:fld id="{584FA47D-0188-4450-9E72-13216800763A}" type="slidenum">
              <a:rPr lang="en-US"/>
              <a:pPr/>
              <a:t>14</a:t>
            </a:fld>
            <a:endParaRPr lang="en-US"/>
          </a:p>
        </p:txBody>
      </p:sp>
      <p:pic>
        <p:nvPicPr>
          <p:cNvPr id="1058821" name="Picture 5" descr="j0198060[1]"/>
          <p:cNvPicPr>
            <a:picLocks noChangeAspect="1" noChangeArrowheads="1"/>
          </p:cNvPicPr>
          <p:nvPr/>
        </p:nvPicPr>
        <p:blipFill>
          <a:blip r:embed="rId3" cstate="print"/>
          <a:srcRect/>
          <a:stretch>
            <a:fillRect/>
          </a:stretch>
        </p:blipFill>
        <p:spPr bwMode="auto">
          <a:xfrm>
            <a:off x="381000" y="1981200"/>
            <a:ext cx="1598613" cy="1676400"/>
          </a:xfrm>
          <a:prstGeom prst="rect">
            <a:avLst/>
          </a:prstGeom>
          <a:noFill/>
        </p:spPr>
      </p:pic>
      <p:grpSp>
        <p:nvGrpSpPr>
          <p:cNvPr id="2" name="Group 6"/>
          <p:cNvGrpSpPr>
            <a:grpSpLocks/>
          </p:cNvGrpSpPr>
          <p:nvPr/>
        </p:nvGrpSpPr>
        <p:grpSpPr bwMode="auto">
          <a:xfrm>
            <a:off x="7467600" y="1981200"/>
            <a:ext cx="919163" cy="1600200"/>
            <a:chOff x="4320" y="528"/>
            <a:chExt cx="579" cy="1008"/>
          </a:xfrm>
        </p:grpSpPr>
        <p:pic>
          <p:nvPicPr>
            <p:cNvPr id="1058823" name="Picture 7" descr="j0197438"/>
            <p:cNvPicPr>
              <a:picLocks noChangeAspect="1" noChangeArrowheads="1"/>
            </p:cNvPicPr>
            <p:nvPr/>
          </p:nvPicPr>
          <p:blipFill>
            <a:blip r:embed="rId4" cstate="print"/>
            <a:srcRect/>
            <a:stretch>
              <a:fillRect/>
            </a:stretch>
          </p:blipFill>
          <p:spPr bwMode="auto">
            <a:xfrm>
              <a:off x="4320" y="720"/>
              <a:ext cx="579" cy="816"/>
            </a:xfrm>
            <a:prstGeom prst="rect">
              <a:avLst/>
            </a:prstGeom>
            <a:noFill/>
          </p:spPr>
        </p:pic>
        <p:sp>
          <p:nvSpPr>
            <p:cNvPr id="1058824" name="Text Box 8"/>
            <p:cNvSpPr txBox="1">
              <a:spLocks noChangeArrowheads="1"/>
            </p:cNvSpPr>
            <p:nvPr/>
          </p:nvSpPr>
          <p:spPr bwMode="auto">
            <a:xfrm>
              <a:off x="4320" y="528"/>
              <a:ext cx="576" cy="250"/>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grpSp>
        <p:nvGrpSpPr>
          <p:cNvPr id="3" name="Group 68"/>
          <p:cNvGrpSpPr>
            <a:grpSpLocks/>
          </p:cNvGrpSpPr>
          <p:nvPr/>
        </p:nvGrpSpPr>
        <p:grpSpPr bwMode="auto">
          <a:xfrm>
            <a:off x="7086600" y="2209800"/>
            <a:ext cx="457200" cy="1371600"/>
            <a:chOff x="4464" y="1392"/>
            <a:chExt cx="288" cy="864"/>
          </a:xfrm>
        </p:grpSpPr>
        <p:grpSp>
          <p:nvGrpSpPr>
            <p:cNvPr id="4" name="Group 63"/>
            <p:cNvGrpSpPr>
              <a:grpSpLocks/>
            </p:cNvGrpSpPr>
            <p:nvPr/>
          </p:nvGrpSpPr>
          <p:grpSpPr bwMode="auto">
            <a:xfrm>
              <a:off x="4464" y="1392"/>
              <a:ext cx="288" cy="288"/>
              <a:chOff x="4752" y="1392"/>
              <a:chExt cx="288" cy="288"/>
            </a:xfrm>
          </p:grpSpPr>
          <p:sp>
            <p:nvSpPr>
              <p:cNvPr id="1058865" name="Rectangle 49"/>
              <p:cNvSpPr>
                <a:spLocks noChangeArrowheads="1"/>
              </p:cNvSpPr>
              <p:nvPr/>
            </p:nvSpPr>
            <p:spPr bwMode="auto">
              <a:xfrm>
                <a:off x="4752" y="1392"/>
                <a:ext cx="288" cy="288"/>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AS</a:t>
                </a:r>
              </a:p>
            </p:txBody>
          </p:sp>
          <p:sp>
            <p:nvSpPr>
              <p:cNvPr id="1058866" name="Line 50"/>
              <p:cNvSpPr>
                <a:spLocks noChangeShapeType="1"/>
              </p:cNvSpPr>
              <p:nvPr/>
            </p:nvSpPr>
            <p:spPr bwMode="auto">
              <a:xfrm>
                <a:off x="4752" y="1392"/>
                <a:ext cx="288" cy="0"/>
              </a:xfrm>
              <a:prstGeom prst="line">
                <a:avLst/>
              </a:prstGeom>
              <a:noFill/>
              <a:ln w="28575" cap="sq">
                <a:solidFill>
                  <a:srgbClr val="000000"/>
                </a:solidFill>
                <a:round/>
                <a:headEnd/>
                <a:tailEnd/>
              </a:ln>
              <a:effectLst/>
            </p:spPr>
            <p:txBody>
              <a:bodyPr>
                <a:spAutoFit/>
              </a:bodyPr>
              <a:lstStyle/>
              <a:p>
                <a:endParaRPr lang="en-US"/>
              </a:p>
            </p:txBody>
          </p:sp>
          <p:sp>
            <p:nvSpPr>
              <p:cNvPr id="1058867" name="Line 51"/>
              <p:cNvSpPr>
                <a:spLocks noChangeShapeType="1"/>
              </p:cNvSpPr>
              <p:nvPr/>
            </p:nvSpPr>
            <p:spPr bwMode="auto">
              <a:xfrm>
                <a:off x="4752" y="1680"/>
                <a:ext cx="288" cy="0"/>
              </a:xfrm>
              <a:prstGeom prst="line">
                <a:avLst/>
              </a:prstGeom>
              <a:noFill/>
              <a:ln w="28575" cap="sq">
                <a:solidFill>
                  <a:srgbClr val="000000"/>
                </a:solidFill>
                <a:round/>
                <a:headEnd/>
                <a:tailEnd/>
              </a:ln>
              <a:effectLst/>
            </p:spPr>
            <p:txBody>
              <a:bodyPr>
                <a:spAutoFit/>
              </a:bodyPr>
              <a:lstStyle/>
              <a:p>
                <a:endParaRPr lang="en-US"/>
              </a:p>
            </p:txBody>
          </p:sp>
          <p:sp>
            <p:nvSpPr>
              <p:cNvPr id="1058868" name="Line 52"/>
              <p:cNvSpPr>
                <a:spLocks noChangeShapeType="1"/>
              </p:cNvSpPr>
              <p:nvPr/>
            </p:nvSpPr>
            <p:spPr bwMode="auto">
              <a:xfrm>
                <a:off x="4752" y="1392"/>
                <a:ext cx="0" cy="288"/>
              </a:xfrm>
              <a:prstGeom prst="line">
                <a:avLst/>
              </a:prstGeom>
              <a:noFill/>
              <a:ln w="28575" cap="sq">
                <a:solidFill>
                  <a:srgbClr val="000000"/>
                </a:solidFill>
                <a:round/>
                <a:headEnd/>
                <a:tailEnd/>
              </a:ln>
              <a:effectLst/>
            </p:spPr>
            <p:txBody>
              <a:bodyPr>
                <a:spAutoFit/>
              </a:bodyPr>
              <a:lstStyle/>
              <a:p>
                <a:endParaRPr lang="en-US"/>
              </a:p>
            </p:txBody>
          </p:sp>
          <p:sp>
            <p:nvSpPr>
              <p:cNvPr id="1058869" name="Line 53"/>
              <p:cNvSpPr>
                <a:spLocks noChangeShapeType="1"/>
              </p:cNvSpPr>
              <p:nvPr/>
            </p:nvSpPr>
            <p:spPr bwMode="auto">
              <a:xfrm>
                <a:off x="5040" y="1392"/>
                <a:ext cx="0" cy="288"/>
              </a:xfrm>
              <a:prstGeom prst="line">
                <a:avLst/>
              </a:prstGeom>
              <a:noFill/>
              <a:ln w="28575" cap="sq">
                <a:solidFill>
                  <a:srgbClr val="000000"/>
                </a:solidFill>
                <a:round/>
                <a:headEnd/>
                <a:tailEnd/>
              </a:ln>
              <a:effectLst/>
            </p:spPr>
            <p:txBody>
              <a:bodyPr>
                <a:spAutoFit/>
              </a:bodyPr>
              <a:lstStyle/>
              <a:p>
                <a:endParaRPr lang="en-US"/>
              </a:p>
            </p:txBody>
          </p:sp>
        </p:grpSp>
        <p:grpSp>
          <p:nvGrpSpPr>
            <p:cNvPr id="5" name="Group 64"/>
            <p:cNvGrpSpPr>
              <a:grpSpLocks/>
            </p:cNvGrpSpPr>
            <p:nvPr/>
          </p:nvGrpSpPr>
          <p:grpSpPr bwMode="auto">
            <a:xfrm>
              <a:off x="4464" y="1824"/>
              <a:ext cx="288" cy="432"/>
              <a:chOff x="4752" y="1968"/>
              <a:chExt cx="288" cy="432"/>
            </a:xfrm>
          </p:grpSpPr>
          <p:sp>
            <p:nvSpPr>
              <p:cNvPr id="1058873" name="Rectangle 57"/>
              <p:cNvSpPr>
                <a:spLocks noChangeArrowheads="1"/>
              </p:cNvSpPr>
              <p:nvPr/>
            </p:nvSpPr>
            <p:spPr bwMode="auto">
              <a:xfrm>
                <a:off x="4752" y="1968"/>
                <a:ext cx="288" cy="432"/>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TGS</a:t>
                </a:r>
              </a:p>
            </p:txBody>
          </p:sp>
          <p:sp>
            <p:nvSpPr>
              <p:cNvPr id="1058874" name="Line 58"/>
              <p:cNvSpPr>
                <a:spLocks noChangeShapeType="1"/>
              </p:cNvSpPr>
              <p:nvPr/>
            </p:nvSpPr>
            <p:spPr bwMode="auto">
              <a:xfrm>
                <a:off x="4752" y="1968"/>
                <a:ext cx="288" cy="0"/>
              </a:xfrm>
              <a:prstGeom prst="line">
                <a:avLst/>
              </a:prstGeom>
              <a:noFill/>
              <a:ln w="28575" cap="sq">
                <a:solidFill>
                  <a:srgbClr val="000000"/>
                </a:solidFill>
                <a:round/>
                <a:headEnd/>
                <a:tailEnd/>
              </a:ln>
              <a:effectLst/>
            </p:spPr>
            <p:txBody>
              <a:bodyPr>
                <a:spAutoFit/>
              </a:bodyPr>
              <a:lstStyle/>
              <a:p>
                <a:endParaRPr lang="en-US"/>
              </a:p>
            </p:txBody>
          </p:sp>
          <p:sp>
            <p:nvSpPr>
              <p:cNvPr id="1058875" name="Line 59"/>
              <p:cNvSpPr>
                <a:spLocks noChangeShapeType="1"/>
              </p:cNvSpPr>
              <p:nvPr/>
            </p:nvSpPr>
            <p:spPr bwMode="auto">
              <a:xfrm>
                <a:off x="4752" y="2400"/>
                <a:ext cx="288" cy="0"/>
              </a:xfrm>
              <a:prstGeom prst="line">
                <a:avLst/>
              </a:prstGeom>
              <a:noFill/>
              <a:ln w="28575" cap="sq">
                <a:solidFill>
                  <a:srgbClr val="000000"/>
                </a:solidFill>
                <a:round/>
                <a:headEnd/>
                <a:tailEnd/>
              </a:ln>
              <a:effectLst/>
            </p:spPr>
            <p:txBody>
              <a:bodyPr>
                <a:spAutoFit/>
              </a:bodyPr>
              <a:lstStyle/>
              <a:p>
                <a:endParaRPr lang="en-US"/>
              </a:p>
            </p:txBody>
          </p:sp>
          <p:sp>
            <p:nvSpPr>
              <p:cNvPr id="1058876" name="Line 60"/>
              <p:cNvSpPr>
                <a:spLocks noChangeShapeType="1"/>
              </p:cNvSpPr>
              <p:nvPr/>
            </p:nvSpPr>
            <p:spPr bwMode="auto">
              <a:xfrm>
                <a:off x="4752" y="1968"/>
                <a:ext cx="0" cy="432"/>
              </a:xfrm>
              <a:prstGeom prst="line">
                <a:avLst/>
              </a:prstGeom>
              <a:noFill/>
              <a:ln w="28575" cap="sq">
                <a:solidFill>
                  <a:srgbClr val="000000"/>
                </a:solidFill>
                <a:round/>
                <a:headEnd/>
                <a:tailEnd/>
              </a:ln>
              <a:effectLst/>
            </p:spPr>
            <p:txBody>
              <a:bodyPr>
                <a:spAutoFit/>
              </a:bodyPr>
              <a:lstStyle/>
              <a:p>
                <a:endParaRPr lang="en-US"/>
              </a:p>
            </p:txBody>
          </p:sp>
          <p:sp>
            <p:nvSpPr>
              <p:cNvPr id="1058877" name="Line 61"/>
              <p:cNvSpPr>
                <a:spLocks noChangeShapeType="1"/>
              </p:cNvSpPr>
              <p:nvPr/>
            </p:nvSpPr>
            <p:spPr bwMode="auto">
              <a:xfrm>
                <a:off x="5040" y="1968"/>
                <a:ext cx="0" cy="432"/>
              </a:xfrm>
              <a:prstGeom prst="line">
                <a:avLst/>
              </a:prstGeom>
              <a:noFill/>
              <a:ln w="28575" cap="sq">
                <a:solidFill>
                  <a:srgbClr val="000000"/>
                </a:solidFill>
                <a:round/>
                <a:headEnd/>
                <a:tailEnd/>
              </a:ln>
              <a:effectLst/>
            </p:spPr>
            <p:txBody>
              <a:bodyPr>
                <a:spAutoFit/>
              </a:bodyPr>
              <a:lstStyle/>
              <a:p>
                <a:endParaRPr lang="en-US"/>
              </a:p>
            </p:txBody>
          </p:sp>
        </p:grpSp>
      </p:grpSp>
      <p:grpSp>
        <p:nvGrpSpPr>
          <p:cNvPr id="6" name="Group 72"/>
          <p:cNvGrpSpPr>
            <a:grpSpLocks/>
          </p:cNvGrpSpPr>
          <p:nvPr/>
        </p:nvGrpSpPr>
        <p:grpSpPr bwMode="auto">
          <a:xfrm>
            <a:off x="2057400" y="1676401"/>
            <a:ext cx="4953000" cy="1477963"/>
            <a:chOff x="1296" y="1104"/>
            <a:chExt cx="3120" cy="931"/>
          </a:xfrm>
        </p:grpSpPr>
        <p:sp>
          <p:nvSpPr>
            <p:cNvPr id="1058885" name="Line 69"/>
            <p:cNvSpPr>
              <a:spLocks noChangeShapeType="1"/>
            </p:cNvSpPr>
            <p:nvPr/>
          </p:nvSpPr>
          <p:spPr bwMode="auto">
            <a:xfrm>
              <a:off x="1296" y="1488"/>
              <a:ext cx="3120"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058886" name="Text Box 70"/>
            <p:cNvSpPr txBox="1">
              <a:spLocks noChangeArrowheads="1"/>
            </p:cNvSpPr>
            <p:nvPr/>
          </p:nvSpPr>
          <p:spPr bwMode="auto">
            <a:xfrm>
              <a:off x="1392" y="1104"/>
              <a:ext cx="2832" cy="931"/>
            </a:xfrm>
            <a:prstGeom prst="rect">
              <a:avLst/>
            </a:prstGeom>
            <a:noFill/>
            <a:ln w="12700" algn="ctr">
              <a:noFill/>
              <a:miter lim="800000"/>
              <a:headEnd/>
              <a:tailEnd/>
            </a:ln>
            <a:effectLst/>
          </p:spPr>
          <p:txBody>
            <a:bodyPr>
              <a:spAutoFit/>
            </a:bodyPr>
            <a:lstStyle/>
            <a:p>
              <a:r>
                <a:rPr lang="en-US" dirty="0"/>
                <a:t>Tom requests a TGT from the AS and proves he’s Tom by encrypting the date as “YYYYMMDDHHMMSSZ” using Tom’s password as the encryption </a:t>
              </a:r>
              <a:r>
                <a:rPr lang="en-US" dirty="0" smtClean="0"/>
                <a:t>key (this is called the "</a:t>
              </a:r>
              <a:r>
                <a:rPr lang="en-US" dirty="0" err="1" smtClean="0"/>
                <a:t>preauthenticator</a:t>
              </a:r>
              <a:r>
                <a:rPr lang="en-US" dirty="0" smtClean="0"/>
                <a:t>")</a:t>
              </a:r>
              <a:endParaRPr lang="en-US" dirty="0"/>
            </a:p>
          </p:txBody>
        </p:sp>
      </p:grpSp>
      <p:grpSp>
        <p:nvGrpSpPr>
          <p:cNvPr id="7" name="Group 87"/>
          <p:cNvGrpSpPr>
            <a:grpSpLocks/>
          </p:cNvGrpSpPr>
          <p:nvPr/>
        </p:nvGrpSpPr>
        <p:grpSpPr bwMode="auto">
          <a:xfrm>
            <a:off x="762000" y="2514600"/>
            <a:ext cx="6248400" cy="2759075"/>
            <a:chOff x="480" y="1584"/>
            <a:chExt cx="3936" cy="1738"/>
          </a:xfrm>
        </p:grpSpPr>
        <p:grpSp>
          <p:nvGrpSpPr>
            <p:cNvPr id="8" name="Group 33"/>
            <p:cNvGrpSpPr>
              <a:grpSpLocks/>
            </p:cNvGrpSpPr>
            <p:nvPr/>
          </p:nvGrpSpPr>
          <p:grpSpPr bwMode="auto">
            <a:xfrm>
              <a:off x="480" y="2592"/>
              <a:ext cx="768" cy="373"/>
              <a:chOff x="4464" y="3648"/>
              <a:chExt cx="768" cy="373"/>
            </a:xfrm>
          </p:grpSpPr>
          <p:sp>
            <p:nvSpPr>
              <p:cNvPr id="1058850" name="Rectangle 34"/>
              <p:cNvSpPr>
                <a:spLocks noChangeArrowheads="1"/>
              </p:cNvSpPr>
              <p:nvPr/>
            </p:nvSpPr>
            <p:spPr bwMode="auto">
              <a:xfrm>
                <a:off x="4464" y="3648"/>
                <a:ext cx="544" cy="373"/>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t>ADMIT ONE</a:t>
                </a:r>
              </a:p>
            </p:txBody>
          </p:sp>
          <p:sp>
            <p:nvSpPr>
              <p:cNvPr id="1058851" name="Rectangle 35"/>
              <p:cNvSpPr>
                <a:spLocks noChangeArrowheads="1"/>
              </p:cNvSpPr>
              <p:nvPr/>
            </p:nvSpPr>
            <p:spPr bwMode="auto">
              <a:xfrm>
                <a:off x="5008" y="3648"/>
                <a:ext cx="224" cy="373"/>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t>TGT</a:t>
                </a:r>
              </a:p>
            </p:txBody>
          </p:sp>
          <p:sp>
            <p:nvSpPr>
              <p:cNvPr id="1058852" name="Line 36"/>
              <p:cNvSpPr>
                <a:spLocks noChangeShapeType="1"/>
              </p:cNvSpPr>
              <p:nvPr/>
            </p:nvSpPr>
            <p:spPr bwMode="auto">
              <a:xfrm>
                <a:off x="4464" y="3648"/>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58853" name="Line 37"/>
              <p:cNvSpPr>
                <a:spLocks noChangeShapeType="1"/>
              </p:cNvSpPr>
              <p:nvPr/>
            </p:nvSpPr>
            <p:spPr bwMode="auto">
              <a:xfrm>
                <a:off x="4464" y="4021"/>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58854" name="Line 38"/>
              <p:cNvSpPr>
                <a:spLocks noChangeShapeType="1"/>
              </p:cNvSpPr>
              <p:nvPr/>
            </p:nvSpPr>
            <p:spPr bwMode="auto">
              <a:xfrm>
                <a:off x="4464"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58855" name="Line 39"/>
              <p:cNvSpPr>
                <a:spLocks noChangeShapeType="1"/>
              </p:cNvSpPr>
              <p:nvPr/>
            </p:nvSpPr>
            <p:spPr bwMode="auto">
              <a:xfrm>
                <a:off x="5232"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58856" name="Line 40"/>
              <p:cNvSpPr>
                <a:spLocks noChangeShapeType="1"/>
              </p:cNvSpPr>
              <p:nvPr/>
            </p:nvSpPr>
            <p:spPr bwMode="auto">
              <a:xfrm>
                <a:off x="5008" y="3648"/>
                <a:ext cx="0" cy="373"/>
              </a:xfrm>
              <a:prstGeom prst="line">
                <a:avLst/>
              </a:prstGeom>
              <a:noFill/>
              <a:ln w="28575">
                <a:solidFill>
                  <a:schemeClr val="tx1"/>
                </a:solidFill>
                <a:round/>
                <a:headEnd/>
                <a:tailEnd/>
              </a:ln>
              <a:effectLst/>
            </p:spPr>
            <p:txBody>
              <a:bodyPr>
                <a:spAutoFit/>
              </a:bodyPr>
              <a:lstStyle/>
              <a:p>
                <a:endParaRPr lang="en-US"/>
              </a:p>
            </p:txBody>
          </p:sp>
        </p:grpSp>
        <p:sp>
          <p:nvSpPr>
            <p:cNvPr id="1058890" name="Line 74"/>
            <p:cNvSpPr>
              <a:spLocks noChangeShapeType="1"/>
            </p:cNvSpPr>
            <p:nvPr/>
          </p:nvSpPr>
          <p:spPr bwMode="auto">
            <a:xfrm flipH="1">
              <a:off x="4176" y="1584"/>
              <a:ext cx="240" cy="0"/>
            </a:xfrm>
            <a:prstGeom prst="line">
              <a:avLst/>
            </a:prstGeom>
            <a:noFill/>
            <a:ln w="12700">
              <a:solidFill>
                <a:schemeClr val="tx1"/>
              </a:solidFill>
              <a:round/>
              <a:headEnd/>
              <a:tailEnd/>
            </a:ln>
            <a:effectLst/>
          </p:spPr>
          <p:txBody>
            <a:bodyPr>
              <a:spAutoFit/>
            </a:bodyPr>
            <a:lstStyle/>
            <a:p>
              <a:endParaRPr lang="en-US"/>
            </a:p>
          </p:txBody>
        </p:sp>
        <p:sp>
          <p:nvSpPr>
            <p:cNvPr id="1058891" name="Line 75"/>
            <p:cNvSpPr>
              <a:spLocks noChangeShapeType="1"/>
            </p:cNvSpPr>
            <p:nvPr/>
          </p:nvSpPr>
          <p:spPr bwMode="auto">
            <a:xfrm>
              <a:off x="4176" y="1584"/>
              <a:ext cx="0" cy="1104"/>
            </a:xfrm>
            <a:prstGeom prst="line">
              <a:avLst/>
            </a:prstGeom>
            <a:noFill/>
            <a:ln w="12700">
              <a:solidFill>
                <a:schemeClr val="tx1"/>
              </a:solidFill>
              <a:round/>
              <a:headEnd/>
              <a:tailEnd/>
            </a:ln>
            <a:effectLst/>
          </p:spPr>
          <p:txBody>
            <a:bodyPr>
              <a:spAutoFit/>
            </a:bodyPr>
            <a:lstStyle/>
            <a:p>
              <a:endParaRPr lang="en-US"/>
            </a:p>
          </p:txBody>
        </p:sp>
        <p:sp>
          <p:nvSpPr>
            <p:cNvPr id="1058892" name="Line 76"/>
            <p:cNvSpPr>
              <a:spLocks noChangeShapeType="1"/>
            </p:cNvSpPr>
            <p:nvPr/>
          </p:nvSpPr>
          <p:spPr bwMode="auto">
            <a:xfrm flipH="1">
              <a:off x="1344" y="2688"/>
              <a:ext cx="2832" cy="0"/>
            </a:xfrm>
            <a:prstGeom prst="line">
              <a:avLst/>
            </a:prstGeom>
            <a:noFill/>
            <a:ln w="12700">
              <a:solidFill>
                <a:schemeClr val="tx1"/>
              </a:solidFill>
              <a:round/>
              <a:headEnd/>
              <a:tailEnd type="triangle" w="med" len="med"/>
            </a:ln>
            <a:effectLst/>
          </p:spPr>
          <p:txBody>
            <a:bodyPr>
              <a:spAutoFit/>
            </a:bodyPr>
            <a:lstStyle/>
            <a:p>
              <a:endParaRPr lang="en-US"/>
            </a:p>
          </p:txBody>
        </p:sp>
        <p:sp>
          <p:nvSpPr>
            <p:cNvPr id="1058902" name="Text Box 86"/>
            <p:cNvSpPr txBox="1">
              <a:spLocks noChangeArrowheads="1"/>
            </p:cNvSpPr>
            <p:nvPr/>
          </p:nvSpPr>
          <p:spPr bwMode="auto">
            <a:xfrm>
              <a:off x="1536" y="2304"/>
              <a:ext cx="2496" cy="1018"/>
            </a:xfrm>
            <a:prstGeom prst="rect">
              <a:avLst/>
            </a:prstGeom>
            <a:noFill/>
            <a:ln w="12700" algn="ctr">
              <a:noFill/>
              <a:miter lim="800000"/>
              <a:headEnd/>
              <a:tailEnd/>
            </a:ln>
            <a:effectLst/>
          </p:spPr>
          <p:txBody>
            <a:bodyPr>
              <a:spAutoFit/>
            </a:bodyPr>
            <a:lstStyle/>
            <a:p>
              <a:r>
                <a:rPr lang="en-US" dirty="0"/>
                <a:t>The AS decrypts the time/date stamp with Tom’s password and checks that it’s close to the actual time; if it is, then the AS gives Tom a TGT</a:t>
              </a:r>
            </a:p>
          </p:txBody>
        </p:sp>
      </p:grpSp>
      <p:grpSp>
        <p:nvGrpSpPr>
          <p:cNvPr id="9" name="Group 90"/>
          <p:cNvGrpSpPr>
            <a:grpSpLocks/>
          </p:cNvGrpSpPr>
          <p:nvPr/>
        </p:nvGrpSpPr>
        <p:grpSpPr bwMode="auto">
          <a:xfrm>
            <a:off x="914400" y="4876800"/>
            <a:ext cx="6850063" cy="1311275"/>
            <a:chOff x="576" y="3360"/>
            <a:chExt cx="4315" cy="826"/>
          </a:xfrm>
        </p:grpSpPr>
        <p:sp>
          <p:nvSpPr>
            <p:cNvPr id="1058904" name="Text Box 88"/>
            <p:cNvSpPr txBox="1">
              <a:spLocks noChangeArrowheads="1"/>
            </p:cNvSpPr>
            <p:nvPr/>
          </p:nvSpPr>
          <p:spPr bwMode="auto">
            <a:xfrm>
              <a:off x="576" y="3360"/>
              <a:ext cx="3312" cy="826"/>
            </a:xfrm>
            <a:prstGeom prst="rect">
              <a:avLst/>
            </a:prstGeom>
            <a:noFill/>
            <a:ln w="12700" algn="ctr">
              <a:noFill/>
              <a:miter lim="800000"/>
              <a:headEnd/>
              <a:tailEnd/>
            </a:ln>
            <a:effectLst/>
          </p:spPr>
          <p:txBody>
            <a:bodyPr>
              <a:spAutoFit/>
            </a:bodyPr>
            <a:lstStyle/>
            <a:p>
              <a:r>
                <a:rPr lang="en-US" dirty="0"/>
                <a:t>(Oh, and how close is “close” vis-à-vis time/date as far as </a:t>
              </a:r>
              <a:r>
                <a:rPr lang="en-US" dirty="0" err="1"/>
                <a:t>AS</a:t>
              </a:r>
              <a:r>
                <a:rPr lang="en-US" dirty="0"/>
                <a:t> is concerned? You get to configure that, but the default is 5 minutes.)</a:t>
              </a:r>
            </a:p>
          </p:txBody>
        </p:sp>
        <p:pic>
          <p:nvPicPr>
            <p:cNvPr id="1058905" name="Picture 89" descr="MCj02908920000[1]"/>
            <p:cNvPicPr>
              <a:picLocks noChangeAspect="1" noChangeArrowheads="1"/>
            </p:cNvPicPr>
            <p:nvPr/>
          </p:nvPicPr>
          <p:blipFill>
            <a:blip r:embed="rId5" cstate="print"/>
            <a:srcRect/>
            <a:stretch>
              <a:fillRect/>
            </a:stretch>
          </p:blipFill>
          <p:spPr bwMode="auto">
            <a:xfrm>
              <a:off x="3936" y="3408"/>
              <a:ext cx="955" cy="682"/>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r>
              <a:rPr lang="en-US" smtClean="0"/>
              <a:t>So Far…</a:t>
            </a:r>
            <a:endParaRPr lang="en-US"/>
          </a:p>
        </p:txBody>
      </p:sp>
      <p:sp>
        <p:nvSpPr>
          <p:cNvPr id="1076227" name="Rectangle 3"/>
          <p:cNvSpPr>
            <a:spLocks noGrp="1" noChangeArrowheads="1"/>
          </p:cNvSpPr>
          <p:nvPr>
            <p:ph idx="1"/>
          </p:nvPr>
        </p:nvSpPr>
        <p:spPr/>
        <p:txBody>
          <a:bodyPr/>
          <a:lstStyle/>
          <a:p>
            <a:r>
              <a:rPr lang="en-US" dirty="0" smtClean="0"/>
              <a:t>Tom has pressed ctrl-alt-del, punched in a name and password, and gotten a TGT</a:t>
            </a:r>
          </a:p>
          <a:p>
            <a:r>
              <a:rPr lang="en-US" dirty="0" smtClean="0"/>
              <a:t>But he’s still not logged onto PS</a:t>
            </a:r>
          </a:p>
          <a:p>
            <a:r>
              <a:rPr lang="en-US" dirty="0" smtClean="0"/>
              <a:t>He’ll get print server</a:t>
            </a:r>
          </a:p>
          <a:p>
            <a:r>
              <a:rPr lang="en-US" dirty="0" smtClean="0"/>
              <a:t>So that’s the next thing he needs to ask for, from the Ticket Granting Service</a:t>
            </a:r>
            <a:endParaRPr lang="en-US" dirty="0"/>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3A0BAF24-ABDC-4E91-830D-0A456FA3EE39}" type="slidenum">
              <a:rPr lang="en-US"/>
              <a:pPr/>
              <a:t>15</a:t>
            </a:fld>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Tell Me Again</a:t>
            </a:r>
            <a:r>
              <a:rPr lang="en-US" dirty="0" smtClean="0"/>
              <a:t>… </a:t>
            </a:r>
            <a:r>
              <a:rPr lang="en-US" i="1" dirty="0" smtClean="0"/>
              <a:t>Why</a:t>
            </a:r>
            <a:r>
              <a:rPr lang="en-US" dirty="0" smtClean="0"/>
              <a:t> Two Tickets?</a:t>
            </a:r>
            <a:endParaRPr lang="en-US" dirty="0"/>
          </a:p>
        </p:txBody>
      </p:sp>
      <p:sp>
        <p:nvSpPr>
          <p:cNvPr id="3" name="Content Placeholder 2"/>
          <p:cNvSpPr>
            <a:spLocks noGrp="1"/>
          </p:cNvSpPr>
          <p:nvPr>
            <p:ph idx="1"/>
          </p:nvPr>
        </p:nvSpPr>
        <p:spPr/>
        <p:txBody>
          <a:bodyPr/>
          <a:lstStyle/>
          <a:p>
            <a:r>
              <a:rPr lang="en-US" dirty="0" smtClean="0"/>
              <a:t>Answer:  to protect Tom's password.</a:t>
            </a:r>
          </a:p>
          <a:p>
            <a:r>
              <a:rPr lang="en-US" dirty="0" smtClean="0"/>
              <a:t>The original logon </a:t>
            </a:r>
            <a:r>
              <a:rPr lang="en-US" dirty="0" err="1" smtClean="0"/>
              <a:t>preauthenticator</a:t>
            </a:r>
            <a:r>
              <a:rPr lang="en-US" dirty="0" smtClean="0"/>
              <a:t> was encrypted with the user's password, which doesn’t change much and so shouldn't be exposed unless necessary</a:t>
            </a:r>
          </a:p>
          <a:p>
            <a:r>
              <a:rPr lang="en-US" dirty="0" smtClean="0"/>
              <a:t>The TGT gives the user a "password for the day"</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US" sz="4000" smtClean="0"/>
              <a:t>Kerberos in Pictures</a:t>
            </a:r>
            <a:br>
              <a:rPr lang="en-US" sz="4000" smtClean="0"/>
            </a:br>
            <a:r>
              <a:rPr lang="en-US" sz="2800" smtClean="0">
                <a:solidFill>
                  <a:schemeClr val="accent2"/>
                </a:solidFill>
              </a:rPr>
              <a:t>next, Tom gets a Service Ticket to his PC</a:t>
            </a:r>
            <a:endParaRPr lang="en-US" sz="2800">
              <a:solidFill>
                <a:schemeClr val="accent2"/>
              </a:solidFill>
            </a:endParaRPr>
          </a:p>
        </p:txBody>
      </p:sp>
      <p:sp>
        <p:nvSpPr>
          <p:cNvPr id="45" name="Footer Placeholder 2"/>
          <p:cNvSpPr>
            <a:spLocks noGrp="1"/>
          </p:cNvSpPr>
          <p:nvPr>
            <p:ph type="ftr" sz="quarter" idx="4294967295"/>
          </p:nvPr>
        </p:nvSpPr>
        <p:spPr>
          <a:xfrm>
            <a:off x="7086600" y="6400800"/>
            <a:ext cx="2057400" cy="457200"/>
          </a:xfrm>
          <a:prstGeom prst="rect">
            <a:avLst/>
          </a:prstGeom>
        </p:spPr>
        <p:txBody>
          <a:bodyPr/>
          <a:lstStyle/>
          <a:p>
            <a:r>
              <a:rPr lang="en-US"/>
              <a:t>Slide </a:t>
            </a:r>
            <a:fld id="{6C76AA52-1520-4635-8D53-968E04317E00}" type="slidenum">
              <a:rPr lang="en-US"/>
              <a:pPr/>
              <a:t>17</a:t>
            </a:fld>
            <a:endParaRPr lang="en-US"/>
          </a:p>
        </p:txBody>
      </p:sp>
      <p:pic>
        <p:nvPicPr>
          <p:cNvPr id="1060869" name="Picture 5" descr="j0198060[1]"/>
          <p:cNvPicPr>
            <a:picLocks noChangeAspect="1" noChangeArrowheads="1"/>
          </p:cNvPicPr>
          <p:nvPr/>
        </p:nvPicPr>
        <p:blipFill>
          <a:blip r:embed="rId3" cstate="print"/>
          <a:srcRect/>
          <a:stretch>
            <a:fillRect/>
          </a:stretch>
        </p:blipFill>
        <p:spPr bwMode="auto">
          <a:xfrm>
            <a:off x="152400" y="2971800"/>
            <a:ext cx="1598613" cy="1676400"/>
          </a:xfrm>
          <a:prstGeom prst="rect">
            <a:avLst/>
          </a:prstGeom>
          <a:noFill/>
        </p:spPr>
      </p:pic>
      <p:grpSp>
        <p:nvGrpSpPr>
          <p:cNvPr id="2" name="Group 68"/>
          <p:cNvGrpSpPr>
            <a:grpSpLocks/>
          </p:cNvGrpSpPr>
          <p:nvPr/>
        </p:nvGrpSpPr>
        <p:grpSpPr bwMode="auto">
          <a:xfrm>
            <a:off x="6019800" y="1524000"/>
            <a:ext cx="1300163" cy="1600200"/>
            <a:chOff x="4464" y="1248"/>
            <a:chExt cx="819" cy="1008"/>
          </a:xfrm>
        </p:grpSpPr>
        <p:grpSp>
          <p:nvGrpSpPr>
            <p:cNvPr id="3" name="Group 52"/>
            <p:cNvGrpSpPr>
              <a:grpSpLocks/>
            </p:cNvGrpSpPr>
            <p:nvPr/>
          </p:nvGrpSpPr>
          <p:grpSpPr bwMode="auto">
            <a:xfrm>
              <a:off x="4704" y="1248"/>
              <a:ext cx="579" cy="1008"/>
              <a:chOff x="4320" y="528"/>
              <a:chExt cx="579" cy="1008"/>
            </a:xfrm>
          </p:grpSpPr>
          <p:pic>
            <p:nvPicPr>
              <p:cNvPr id="1060917" name="Picture 53" descr="j0197438"/>
              <p:cNvPicPr>
                <a:picLocks noChangeAspect="1" noChangeArrowheads="1"/>
              </p:cNvPicPr>
              <p:nvPr/>
            </p:nvPicPr>
            <p:blipFill>
              <a:blip r:embed="rId4" cstate="print"/>
              <a:srcRect/>
              <a:stretch>
                <a:fillRect/>
              </a:stretch>
            </p:blipFill>
            <p:spPr bwMode="auto">
              <a:xfrm>
                <a:off x="4320" y="720"/>
                <a:ext cx="579" cy="816"/>
              </a:xfrm>
              <a:prstGeom prst="rect">
                <a:avLst/>
              </a:prstGeom>
              <a:noFill/>
            </p:spPr>
          </p:pic>
          <p:sp>
            <p:nvSpPr>
              <p:cNvPr id="1060918" name="Text Box 54"/>
              <p:cNvSpPr txBox="1">
                <a:spLocks noChangeArrowheads="1"/>
              </p:cNvSpPr>
              <p:nvPr/>
            </p:nvSpPr>
            <p:spPr bwMode="auto">
              <a:xfrm>
                <a:off x="4320" y="528"/>
                <a:ext cx="576" cy="250"/>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grpSp>
          <p:nvGrpSpPr>
            <p:cNvPr id="4" name="Group 55"/>
            <p:cNvGrpSpPr>
              <a:grpSpLocks/>
            </p:cNvGrpSpPr>
            <p:nvPr/>
          </p:nvGrpSpPr>
          <p:grpSpPr bwMode="auto">
            <a:xfrm>
              <a:off x="4464" y="1392"/>
              <a:ext cx="288" cy="864"/>
              <a:chOff x="4464" y="1392"/>
              <a:chExt cx="288" cy="864"/>
            </a:xfrm>
          </p:grpSpPr>
          <p:grpSp>
            <p:nvGrpSpPr>
              <p:cNvPr id="5" name="Group 56"/>
              <p:cNvGrpSpPr>
                <a:grpSpLocks/>
              </p:cNvGrpSpPr>
              <p:nvPr/>
            </p:nvGrpSpPr>
            <p:grpSpPr bwMode="auto">
              <a:xfrm>
                <a:off x="4464" y="1392"/>
                <a:ext cx="288" cy="288"/>
                <a:chOff x="4752" y="1392"/>
                <a:chExt cx="288" cy="288"/>
              </a:xfrm>
            </p:grpSpPr>
            <p:sp>
              <p:nvSpPr>
                <p:cNvPr id="1060921" name="Rectangle 57"/>
                <p:cNvSpPr>
                  <a:spLocks noChangeArrowheads="1"/>
                </p:cNvSpPr>
                <p:nvPr/>
              </p:nvSpPr>
              <p:spPr bwMode="auto">
                <a:xfrm>
                  <a:off x="4752" y="1392"/>
                  <a:ext cx="288" cy="288"/>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AS</a:t>
                  </a:r>
                </a:p>
              </p:txBody>
            </p:sp>
            <p:sp>
              <p:nvSpPr>
                <p:cNvPr id="1060922" name="Line 58"/>
                <p:cNvSpPr>
                  <a:spLocks noChangeShapeType="1"/>
                </p:cNvSpPr>
                <p:nvPr/>
              </p:nvSpPr>
              <p:spPr bwMode="auto">
                <a:xfrm>
                  <a:off x="4752" y="1392"/>
                  <a:ext cx="288" cy="0"/>
                </a:xfrm>
                <a:prstGeom prst="line">
                  <a:avLst/>
                </a:prstGeom>
                <a:noFill/>
                <a:ln w="28575" cap="sq">
                  <a:solidFill>
                    <a:srgbClr val="000000"/>
                  </a:solidFill>
                  <a:round/>
                  <a:headEnd/>
                  <a:tailEnd/>
                </a:ln>
                <a:effectLst/>
              </p:spPr>
              <p:txBody>
                <a:bodyPr>
                  <a:spAutoFit/>
                </a:bodyPr>
                <a:lstStyle/>
                <a:p>
                  <a:endParaRPr lang="en-US"/>
                </a:p>
              </p:txBody>
            </p:sp>
            <p:sp>
              <p:nvSpPr>
                <p:cNvPr id="1060923" name="Line 59"/>
                <p:cNvSpPr>
                  <a:spLocks noChangeShapeType="1"/>
                </p:cNvSpPr>
                <p:nvPr/>
              </p:nvSpPr>
              <p:spPr bwMode="auto">
                <a:xfrm>
                  <a:off x="4752" y="1680"/>
                  <a:ext cx="288" cy="0"/>
                </a:xfrm>
                <a:prstGeom prst="line">
                  <a:avLst/>
                </a:prstGeom>
                <a:noFill/>
                <a:ln w="28575" cap="sq">
                  <a:solidFill>
                    <a:srgbClr val="000000"/>
                  </a:solidFill>
                  <a:round/>
                  <a:headEnd/>
                  <a:tailEnd/>
                </a:ln>
                <a:effectLst/>
              </p:spPr>
              <p:txBody>
                <a:bodyPr>
                  <a:spAutoFit/>
                </a:bodyPr>
                <a:lstStyle/>
                <a:p>
                  <a:endParaRPr lang="en-US"/>
                </a:p>
              </p:txBody>
            </p:sp>
            <p:sp>
              <p:nvSpPr>
                <p:cNvPr id="1060924" name="Line 60"/>
                <p:cNvSpPr>
                  <a:spLocks noChangeShapeType="1"/>
                </p:cNvSpPr>
                <p:nvPr/>
              </p:nvSpPr>
              <p:spPr bwMode="auto">
                <a:xfrm>
                  <a:off x="4752" y="1392"/>
                  <a:ext cx="0" cy="288"/>
                </a:xfrm>
                <a:prstGeom prst="line">
                  <a:avLst/>
                </a:prstGeom>
                <a:noFill/>
                <a:ln w="28575" cap="sq">
                  <a:solidFill>
                    <a:srgbClr val="000000"/>
                  </a:solidFill>
                  <a:round/>
                  <a:headEnd/>
                  <a:tailEnd/>
                </a:ln>
                <a:effectLst/>
              </p:spPr>
              <p:txBody>
                <a:bodyPr>
                  <a:spAutoFit/>
                </a:bodyPr>
                <a:lstStyle/>
                <a:p>
                  <a:endParaRPr lang="en-US"/>
                </a:p>
              </p:txBody>
            </p:sp>
            <p:sp>
              <p:nvSpPr>
                <p:cNvPr id="1060925" name="Line 61"/>
                <p:cNvSpPr>
                  <a:spLocks noChangeShapeType="1"/>
                </p:cNvSpPr>
                <p:nvPr/>
              </p:nvSpPr>
              <p:spPr bwMode="auto">
                <a:xfrm>
                  <a:off x="5040" y="1392"/>
                  <a:ext cx="0" cy="288"/>
                </a:xfrm>
                <a:prstGeom prst="line">
                  <a:avLst/>
                </a:prstGeom>
                <a:noFill/>
                <a:ln w="28575" cap="sq">
                  <a:solidFill>
                    <a:srgbClr val="000000"/>
                  </a:solidFill>
                  <a:round/>
                  <a:headEnd/>
                  <a:tailEnd/>
                </a:ln>
                <a:effectLst/>
              </p:spPr>
              <p:txBody>
                <a:bodyPr>
                  <a:spAutoFit/>
                </a:bodyPr>
                <a:lstStyle/>
                <a:p>
                  <a:endParaRPr lang="en-US"/>
                </a:p>
              </p:txBody>
            </p:sp>
          </p:grpSp>
          <p:grpSp>
            <p:nvGrpSpPr>
              <p:cNvPr id="6" name="Group 62"/>
              <p:cNvGrpSpPr>
                <a:grpSpLocks/>
              </p:cNvGrpSpPr>
              <p:nvPr/>
            </p:nvGrpSpPr>
            <p:grpSpPr bwMode="auto">
              <a:xfrm>
                <a:off x="4464" y="1824"/>
                <a:ext cx="288" cy="432"/>
                <a:chOff x="4752" y="1968"/>
                <a:chExt cx="288" cy="432"/>
              </a:xfrm>
            </p:grpSpPr>
            <p:sp>
              <p:nvSpPr>
                <p:cNvPr id="1060927" name="Rectangle 63"/>
                <p:cNvSpPr>
                  <a:spLocks noChangeArrowheads="1"/>
                </p:cNvSpPr>
                <p:nvPr/>
              </p:nvSpPr>
              <p:spPr bwMode="auto">
                <a:xfrm>
                  <a:off x="4752" y="1968"/>
                  <a:ext cx="288" cy="432"/>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TGS</a:t>
                  </a:r>
                </a:p>
              </p:txBody>
            </p:sp>
            <p:sp>
              <p:nvSpPr>
                <p:cNvPr id="1060928" name="Line 64"/>
                <p:cNvSpPr>
                  <a:spLocks noChangeShapeType="1"/>
                </p:cNvSpPr>
                <p:nvPr/>
              </p:nvSpPr>
              <p:spPr bwMode="auto">
                <a:xfrm>
                  <a:off x="4752" y="1968"/>
                  <a:ext cx="288" cy="0"/>
                </a:xfrm>
                <a:prstGeom prst="line">
                  <a:avLst/>
                </a:prstGeom>
                <a:noFill/>
                <a:ln w="28575" cap="sq">
                  <a:solidFill>
                    <a:srgbClr val="000000"/>
                  </a:solidFill>
                  <a:round/>
                  <a:headEnd/>
                  <a:tailEnd/>
                </a:ln>
                <a:effectLst/>
              </p:spPr>
              <p:txBody>
                <a:bodyPr>
                  <a:spAutoFit/>
                </a:bodyPr>
                <a:lstStyle/>
                <a:p>
                  <a:endParaRPr lang="en-US"/>
                </a:p>
              </p:txBody>
            </p:sp>
            <p:sp>
              <p:nvSpPr>
                <p:cNvPr id="1060929" name="Line 65"/>
                <p:cNvSpPr>
                  <a:spLocks noChangeShapeType="1"/>
                </p:cNvSpPr>
                <p:nvPr/>
              </p:nvSpPr>
              <p:spPr bwMode="auto">
                <a:xfrm>
                  <a:off x="4752" y="2400"/>
                  <a:ext cx="288" cy="0"/>
                </a:xfrm>
                <a:prstGeom prst="line">
                  <a:avLst/>
                </a:prstGeom>
                <a:noFill/>
                <a:ln w="28575" cap="sq">
                  <a:solidFill>
                    <a:srgbClr val="000000"/>
                  </a:solidFill>
                  <a:round/>
                  <a:headEnd/>
                  <a:tailEnd/>
                </a:ln>
                <a:effectLst/>
              </p:spPr>
              <p:txBody>
                <a:bodyPr>
                  <a:spAutoFit/>
                </a:bodyPr>
                <a:lstStyle/>
                <a:p>
                  <a:endParaRPr lang="en-US"/>
                </a:p>
              </p:txBody>
            </p:sp>
            <p:sp>
              <p:nvSpPr>
                <p:cNvPr id="1060930" name="Line 66"/>
                <p:cNvSpPr>
                  <a:spLocks noChangeShapeType="1"/>
                </p:cNvSpPr>
                <p:nvPr/>
              </p:nvSpPr>
              <p:spPr bwMode="auto">
                <a:xfrm>
                  <a:off x="4752" y="1968"/>
                  <a:ext cx="0" cy="432"/>
                </a:xfrm>
                <a:prstGeom prst="line">
                  <a:avLst/>
                </a:prstGeom>
                <a:noFill/>
                <a:ln w="28575" cap="sq">
                  <a:solidFill>
                    <a:srgbClr val="000000"/>
                  </a:solidFill>
                  <a:round/>
                  <a:headEnd/>
                  <a:tailEnd/>
                </a:ln>
                <a:effectLst/>
              </p:spPr>
              <p:txBody>
                <a:bodyPr>
                  <a:spAutoFit/>
                </a:bodyPr>
                <a:lstStyle/>
                <a:p>
                  <a:endParaRPr lang="en-US"/>
                </a:p>
              </p:txBody>
            </p:sp>
            <p:sp>
              <p:nvSpPr>
                <p:cNvPr id="1060931" name="Line 67"/>
                <p:cNvSpPr>
                  <a:spLocks noChangeShapeType="1"/>
                </p:cNvSpPr>
                <p:nvPr/>
              </p:nvSpPr>
              <p:spPr bwMode="auto">
                <a:xfrm>
                  <a:off x="5040" y="1968"/>
                  <a:ext cx="0" cy="432"/>
                </a:xfrm>
                <a:prstGeom prst="line">
                  <a:avLst/>
                </a:prstGeom>
                <a:noFill/>
                <a:ln w="28575" cap="sq">
                  <a:solidFill>
                    <a:srgbClr val="000000"/>
                  </a:solidFill>
                  <a:round/>
                  <a:headEnd/>
                  <a:tailEnd/>
                </a:ln>
                <a:effectLst/>
              </p:spPr>
              <p:txBody>
                <a:bodyPr>
                  <a:spAutoFit/>
                </a:bodyPr>
                <a:lstStyle/>
                <a:p>
                  <a:endParaRPr lang="en-US"/>
                </a:p>
              </p:txBody>
            </p:sp>
          </p:grpSp>
        </p:grpSp>
      </p:grpSp>
      <p:sp>
        <p:nvSpPr>
          <p:cNvPr id="1060933" name="Text Box 69"/>
          <p:cNvSpPr txBox="1">
            <a:spLocks noChangeArrowheads="1"/>
          </p:cNvSpPr>
          <p:nvPr/>
        </p:nvSpPr>
        <p:spPr bwMode="auto">
          <a:xfrm>
            <a:off x="1828800" y="1752600"/>
            <a:ext cx="3962400" cy="646331"/>
          </a:xfrm>
          <a:prstGeom prst="rect">
            <a:avLst/>
          </a:prstGeom>
          <a:noFill/>
          <a:ln w="12700" algn="ctr">
            <a:noFill/>
            <a:miter lim="800000"/>
            <a:headEnd/>
            <a:tailEnd/>
          </a:ln>
          <a:effectLst/>
        </p:spPr>
        <p:txBody>
          <a:bodyPr>
            <a:spAutoFit/>
          </a:bodyPr>
          <a:lstStyle/>
          <a:p>
            <a:r>
              <a:rPr lang="en-US" dirty="0"/>
              <a:t>Tom shows the TGS his TGT and asks for an ST to </a:t>
            </a:r>
            <a:r>
              <a:rPr lang="en-US" dirty="0" smtClean="0"/>
              <a:t>PS's print server service</a:t>
            </a:r>
            <a:endParaRPr lang="en-US" dirty="0"/>
          </a:p>
        </p:txBody>
      </p:sp>
      <p:grpSp>
        <p:nvGrpSpPr>
          <p:cNvPr id="7" name="Group 43"/>
          <p:cNvGrpSpPr>
            <a:grpSpLocks/>
          </p:cNvGrpSpPr>
          <p:nvPr/>
        </p:nvGrpSpPr>
        <p:grpSpPr bwMode="auto">
          <a:xfrm>
            <a:off x="304800" y="2362200"/>
            <a:ext cx="1219200" cy="592138"/>
            <a:chOff x="4464" y="3648"/>
            <a:chExt cx="768" cy="373"/>
          </a:xfrm>
        </p:grpSpPr>
        <p:sp>
          <p:nvSpPr>
            <p:cNvPr id="1060908" name="Rectangle 44"/>
            <p:cNvSpPr>
              <a:spLocks noChangeArrowheads="1"/>
            </p:cNvSpPr>
            <p:nvPr/>
          </p:nvSpPr>
          <p:spPr bwMode="auto">
            <a:xfrm>
              <a:off x="4464" y="3648"/>
              <a:ext cx="544" cy="373"/>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t>ADMIT ONE</a:t>
              </a:r>
            </a:p>
          </p:txBody>
        </p:sp>
        <p:sp>
          <p:nvSpPr>
            <p:cNvPr id="1060909" name="Rectangle 45"/>
            <p:cNvSpPr>
              <a:spLocks noChangeArrowheads="1"/>
            </p:cNvSpPr>
            <p:nvPr/>
          </p:nvSpPr>
          <p:spPr bwMode="auto">
            <a:xfrm>
              <a:off x="5008" y="3648"/>
              <a:ext cx="224" cy="373"/>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t>TGT</a:t>
              </a:r>
            </a:p>
          </p:txBody>
        </p:sp>
        <p:sp>
          <p:nvSpPr>
            <p:cNvPr id="1060910" name="Line 46"/>
            <p:cNvSpPr>
              <a:spLocks noChangeShapeType="1"/>
            </p:cNvSpPr>
            <p:nvPr/>
          </p:nvSpPr>
          <p:spPr bwMode="auto">
            <a:xfrm>
              <a:off x="4464" y="3648"/>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60911" name="Line 47"/>
            <p:cNvSpPr>
              <a:spLocks noChangeShapeType="1"/>
            </p:cNvSpPr>
            <p:nvPr/>
          </p:nvSpPr>
          <p:spPr bwMode="auto">
            <a:xfrm>
              <a:off x="4464" y="4021"/>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60912" name="Line 48"/>
            <p:cNvSpPr>
              <a:spLocks noChangeShapeType="1"/>
            </p:cNvSpPr>
            <p:nvPr/>
          </p:nvSpPr>
          <p:spPr bwMode="auto">
            <a:xfrm>
              <a:off x="4464"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60913" name="Line 49"/>
            <p:cNvSpPr>
              <a:spLocks noChangeShapeType="1"/>
            </p:cNvSpPr>
            <p:nvPr/>
          </p:nvSpPr>
          <p:spPr bwMode="auto">
            <a:xfrm>
              <a:off x="5232"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60914" name="Line 50"/>
            <p:cNvSpPr>
              <a:spLocks noChangeShapeType="1"/>
            </p:cNvSpPr>
            <p:nvPr/>
          </p:nvSpPr>
          <p:spPr bwMode="auto">
            <a:xfrm>
              <a:off x="5008" y="3648"/>
              <a:ext cx="0" cy="373"/>
            </a:xfrm>
            <a:prstGeom prst="line">
              <a:avLst/>
            </a:prstGeom>
            <a:noFill/>
            <a:ln w="28575">
              <a:solidFill>
                <a:schemeClr val="tx1"/>
              </a:solidFill>
              <a:round/>
              <a:headEnd/>
              <a:tailEnd/>
            </a:ln>
            <a:effectLst/>
          </p:spPr>
          <p:txBody>
            <a:bodyPr>
              <a:spAutoFit/>
            </a:bodyPr>
            <a:lstStyle/>
            <a:p>
              <a:endParaRPr lang="en-US"/>
            </a:p>
          </p:txBody>
        </p:sp>
      </p:grpSp>
      <p:sp>
        <p:nvSpPr>
          <p:cNvPr id="1060935" name="Text Box 71"/>
          <p:cNvSpPr txBox="1">
            <a:spLocks noChangeArrowheads="1"/>
          </p:cNvSpPr>
          <p:nvPr/>
        </p:nvSpPr>
        <p:spPr bwMode="auto">
          <a:xfrm>
            <a:off x="1752600" y="2895600"/>
            <a:ext cx="4038600" cy="923330"/>
          </a:xfrm>
          <a:prstGeom prst="rect">
            <a:avLst/>
          </a:prstGeom>
          <a:noFill/>
          <a:ln w="12700" algn="ctr">
            <a:noFill/>
            <a:miter lim="800000"/>
            <a:headEnd/>
            <a:tailEnd/>
          </a:ln>
          <a:effectLst/>
        </p:spPr>
        <p:txBody>
          <a:bodyPr>
            <a:spAutoFit/>
          </a:bodyPr>
          <a:lstStyle/>
          <a:p>
            <a:r>
              <a:rPr lang="en-US" dirty="0"/>
              <a:t>The TGS validates the TGT and creates a Service Ticket identifying Tom to </a:t>
            </a:r>
            <a:r>
              <a:rPr lang="en-US" dirty="0" smtClean="0"/>
              <a:t>PS; Tom then presents that to PS</a:t>
            </a:r>
            <a:endParaRPr lang="en-US" dirty="0"/>
          </a:p>
        </p:txBody>
      </p:sp>
      <p:grpSp>
        <p:nvGrpSpPr>
          <p:cNvPr id="8" name="Group 34"/>
          <p:cNvGrpSpPr>
            <a:grpSpLocks/>
          </p:cNvGrpSpPr>
          <p:nvPr/>
        </p:nvGrpSpPr>
        <p:grpSpPr bwMode="auto">
          <a:xfrm>
            <a:off x="6553200" y="2438400"/>
            <a:ext cx="1219200" cy="685800"/>
            <a:chOff x="4608" y="3072"/>
            <a:chExt cx="768" cy="384"/>
          </a:xfrm>
        </p:grpSpPr>
        <p:sp>
          <p:nvSpPr>
            <p:cNvPr id="1060899" name="Rectangle 35"/>
            <p:cNvSpPr>
              <a:spLocks noChangeArrowheads="1"/>
            </p:cNvSpPr>
            <p:nvPr/>
          </p:nvSpPr>
          <p:spPr bwMode="auto">
            <a:xfrm>
              <a:off x="4608" y="3072"/>
              <a:ext cx="528" cy="384"/>
            </a:xfrm>
            <a:prstGeom prst="rect">
              <a:avLst/>
            </a:prstGeom>
            <a:solidFill>
              <a:srgbClr val="000099"/>
            </a:solid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1060900" name="Rectangle 36"/>
            <p:cNvSpPr>
              <a:spLocks noChangeArrowheads="1"/>
            </p:cNvSpPr>
            <p:nvPr/>
          </p:nvSpPr>
          <p:spPr bwMode="auto">
            <a:xfrm>
              <a:off x="5136" y="3072"/>
              <a:ext cx="240" cy="384"/>
            </a:xfrm>
            <a:prstGeom prst="rect">
              <a:avLst/>
            </a:prstGeom>
            <a:solidFill>
              <a:srgbClr val="000099"/>
            </a:solid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dirty="0" smtClean="0">
                  <a:solidFill>
                    <a:schemeClr val="tx2"/>
                  </a:solidFill>
                </a:rPr>
                <a:t>ST-PS</a:t>
              </a:r>
              <a:endParaRPr lang="en-US" sz="1200" b="1" dirty="0">
                <a:solidFill>
                  <a:schemeClr val="tx2"/>
                </a:solidFill>
              </a:endParaRPr>
            </a:p>
          </p:txBody>
        </p:sp>
        <p:sp>
          <p:nvSpPr>
            <p:cNvPr id="1060901" name="Line 37"/>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60902" name="Line 38"/>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60903" name="Line 39"/>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60904" name="Line 40"/>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60905" name="Line 41"/>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sp>
        <p:nvSpPr>
          <p:cNvPr id="1060938" name="Text Box 74"/>
          <p:cNvSpPr txBox="1">
            <a:spLocks noChangeArrowheads="1"/>
          </p:cNvSpPr>
          <p:nvPr/>
        </p:nvSpPr>
        <p:spPr bwMode="auto">
          <a:xfrm>
            <a:off x="1905000" y="5791200"/>
            <a:ext cx="4876800" cy="369332"/>
          </a:xfrm>
          <a:prstGeom prst="rect">
            <a:avLst/>
          </a:prstGeom>
          <a:noFill/>
          <a:ln w="12700" algn="ctr">
            <a:noFill/>
            <a:miter lim="800000"/>
            <a:headEnd/>
            <a:tailEnd/>
          </a:ln>
          <a:effectLst/>
        </p:spPr>
        <p:txBody>
          <a:bodyPr wrap="square">
            <a:spAutoFit/>
          </a:bodyPr>
          <a:lstStyle/>
          <a:p>
            <a:r>
              <a:rPr lang="en-US" i="1" dirty="0"/>
              <a:t>Now</a:t>
            </a:r>
            <a:r>
              <a:rPr lang="en-US" dirty="0"/>
              <a:t> Tom is logged onto </a:t>
            </a:r>
            <a:r>
              <a:rPr lang="en-US" dirty="0" smtClean="0"/>
              <a:t>his local print server!</a:t>
            </a:r>
            <a:endParaRPr lang="en-US" i="1" dirty="0"/>
          </a:p>
        </p:txBody>
      </p:sp>
      <p:grpSp>
        <p:nvGrpSpPr>
          <p:cNvPr id="9" name="Group 77"/>
          <p:cNvGrpSpPr>
            <a:grpSpLocks/>
          </p:cNvGrpSpPr>
          <p:nvPr/>
        </p:nvGrpSpPr>
        <p:grpSpPr bwMode="auto">
          <a:xfrm>
            <a:off x="381000" y="4724403"/>
            <a:ext cx="8458200" cy="798513"/>
            <a:chOff x="240" y="2976"/>
            <a:chExt cx="5328" cy="503"/>
          </a:xfrm>
        </p:grpSpPr>
        <p:sp>
          <p:nvSpPr>
            <p:cNvPr id="1060879" name="Text Box 15"/>
            <p:cNvSpPr txBox="1">
              <a:spLocks noChangeArrowheads="1"/>
            </p:cNvSpPr>
            <p:nvPr/>
          </p:nvSpPr>
          <p:spPr bwMode="auto">
            <a:xfrm>
              <a:off x="240" y="2976"/>
              <a:ext cx="960" cy="233"/>
            </a:xfrm>
            <a:prstGeom prst="rect">
              <a:avLst/>
            </a:prstGeom>
            <a:noFill/>
            <a:ln w="12700" algn="ctr">
              <a:noFill/>
              <a:miter lim="800000"/>
              <a:headEnd/>
              <a:tailEnd/>
            </a:ln>
            <a:effectLst/>
          </p:spPr>
          <p:txBody>
            <a:bodyPr>
              <a:spAutoFit/>
            </a:bodyPr>
            <a:lstStyle/>
            <a:p>
              <a:pPr algn="ctr"/>
              <a:r>
                <a:rPr lang="en-US" dirty="0" smtClean="0">
                  <a:solidFill>
                    <a:schemeClr val="tx2"/>
                  </a:solidFill>
                </a:rPr>
                <a:t>PS</a:t>
              </a:r>
              <a:endParaRPr lang="en-US" dirty="0">
                <a:solidFill>
                  <a:schemeClr val="tx2"/>
                </a:solidFill>
              </a:endParaRPr>
            </a:p>
          </p:txBody>
        </p:sp>
        <p:sp>
          <p:nvSpPr>
            <p:cNvPr id="1060940" name="Text Box 76"/>
            <p:cNvSpPr txBox="1">
              <a:spLocks noChangeArrowheads="1"/>
            </p:cNvSpPr>
            <p:nvPr/>
          </p:nvSpPr>
          <p:spPr bwMode="auto">
            <a:xfrm>
              <a:off x="1248" y="3072"/>
              <a:ext cx="4320" cy="407"/>
            </a:xfrm>
            <a:prstGeom prst="rect">
              <a:avLst/>
            </a:prstGeom>
            <a:noFill/>
            <a:ln w="12700" algn="ctr">
              <a:noFill/>
              <a:miter lim="800000"/>
              <a:headEnd/>
              <a:tailEnd/>
            </a:ln>
            <a:effectLst/>
          </p:spPr>
          <p:txBody>
            <a:bodyPr>
              <a:spAutoFit/>
            </a:bodyPr>
            <a:lstStyle/>
            <a:p>
              <a:r>
                <a:rPr lang="en-US" dirty="0"/>
                <a:t>This identifies – “authenticates” – Tom to </a:t>
              </a:r>
              <a:r>
                <a:rPr lang="en-US" dirty="0" smtClean="0"/>
                <a:t>PS; PS </a:t>
              </a:r>
              <a:r>
                <a:rPr lang="en-US" dirty="0"/>
                <a:t>then looks at Tom’s personal and group SIDs and, if there’s a permissions match, okays Tom.</a:t>
              </a:r>
            </a:p>
          </p:txBody>
        </p:sp>
      </p:grpSp>
      <p:grpSp>
        <p:nvGrpSpPr>
          <p:cNvPr id="46" name="Group 9"/>
          <p:cNvGrpSpPr>
            <a:grpSpLocks/>
          </p:cNvGrpSpPr>
          <p:nvPr/>
        </p:nvGrpSpPr>
        <p:grpSpPr bwMode="auto">
          <a:xfrm>
            <a:off x="304800" y="5181600"/>
            <a:ext cx="1600201" cy="1090613"/>
            <a:chOff x="1200" y="3408"/>
            <a:chExt cx="1347" cy="831"/>
          </a:xfrm>
        </p:grpSpPr>
        <p:pic>
          <p:nvPicPr>
            <p:cNvPr id="47" name="Picture 10" descr="j0197438"/>
            <p:cNvPicPr>
              <a:picLocks noChangeAspect="1" noChangeArrowheads="1"/>
            </p:cNvPicPr>
            <p:nvPr/>
          </p:nvPicPr>
          <p:blipFill>
            <a:blip r:embed="rId4" cstate="print"/>
            <a:srcRect/>
            <a:stretch>
              <a:fillRect/>
            </a:stretch>
          </p:blipFill>
          <p:spPr bwMode="auto">
            <a:xfrm>
              <a:off x="1968" y="3408"/>
              <a:ext cx="579" cy="816"/>
            </a:xfrm>
            <a:prstGeom prst="rect">
              <a:avLst/>
            </a:prstGeom>
            <a:noFill/>
          </p:spPr>
        </p:pic>
        <p:pic>
          <p:nvPicPr>
            <p:cNvPr id="48" name="Picture 11" descr="j0199873[1]"/>
            <p:cNvPicPr>
              <a:picLocks noChangeAspect="1" noChangeArrowheads="1"/>
            </p:cNvPicPr>
            <p:nvPr/>
          </p:nvPicPr>
          <p:blipFill>
            <a:blip r:embed="rId5" cstate="print"/>
            <a:srcRect/>
            <a:stretch>
              <a:fillRect/>
            </a:stretch>
          </p:blipFill>
          <p:spPr bwMode="auto">
            <a:xfrm>
              <a:off x="1200" y="3408"/>
              <a:ext cx="912" cy="831"/>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0933"/>
                                        </p:tgtEl>
                                        <p:attrNameLst>
                                          <p:attrName>style.visibility</p:attrName>
                                        </p:attrNameLst>
                                      </p:cBhvr>
                                      <p:to>
                                        <p:strVal val="visible"/>
                                      </p:to>
                                    </p:set>
                                  </p:childTnLst>
                                </p:cTn>
                              </p:par>
                            </p:childTnLst>
                          </p:cTn>
                        </p:par>
                        <p:par>
                          <p:cTn id="7" fill="hold">
                            <p:stCondLst>
                              <p:cond delay="0"/>
                            </p:stCondLst>
                            <p:childTnLst>
                              <p:par>
                                <p:cTn id="8" presetID="49" presetClass="path" presetSubtype="0" accel="50000" decel="50000" fill="hold" nodeType="afterEffect">
                                  <p:stCondLst>
                                    <p:cond delay="0"/>
                                  </p:stCondLst>
                                  <p:childTnLst>
                                    <p:animMotion origin="layout" path="M 0 5.55112E-17 L 0.55833 0.02361 " pathEditMode="relative" rAng="0" ptsTypes="AA">
                                      <p:cBhvr>
                                        <p:cTn id="9" dur="2000" fill="hold"/>
                                        <p:tgtEl>
                                          <p:spTgt spid="7"/>
                                        </p:tgtEl>
                                        <p:attrNameLst>
                                          <p:attrName>ppt_x</p:attrName>
                                          <p:attrName>ppt_y</p:attrName>
                                        </p:attrNameLst>
                                      </p:cBhvr>
                                      <p:rCtr x="279" y="12"/>
                                    </p:animMotion>
                                  </p:childTnLst>
                                </p:cTn>
                              </p:par>
                            </p:childTnLst>
                          </p:cTn>
                        </p:par>
                      </p:childTnLst>
                    </p:cTn>
                  </p:par>
                  <p:par>
                    <p:cTn id="10" fill="hold">
                      <p:stCondLst>
                        <p:cond delay="indefinite"/>
                      </p:stCondLst>
                      <p:childTnLst>
                        <p:par>
                          <p:cTn id="11" fill="hold">
                            <p:stCondLst>
                              <p:cond delay="0"/>
                            </p:stCondLst>
                            <p:childTnLst>
                              <p:par>
                                <p:cTn id="12" presetID="56" presetClass="path" presetSubtype="0" accel="50000" decel="50000" fill="hold" nodeType="clickEffect">
                                  <p:stCondLst>
                                    <p:cond delay="0"/>
                                  </p:stCondLst>
                                  <p:childTnLst>
                                    <p:animMotion origin="layout" path="M 0.55833 0.02361 L 0 5.55112E-17 " pathEditMode="relative" rAng="0" ptsTypes="AA">
                                      <p:cBhvr>
                                        <p:cTn id="13" dur="2000" fill="hold"/>
                                        <p:tgtEl>
                                          <p:spTgt spid="7"/>
                                        </p:tgtEl>
                                        <p:attrNameLst>
                                          <p:attrName>ppt_x</p:attrName>
                                          <p:attrName>ppt_y</p:attrName>
                                        </p:attrNameLst>
                                      </p:cBhvr>
                                      <p:rCtr x="-279" y="-12"/>
                                    </p:animMotion>
                                  </p:childTnLst>
                                </p:cTn>
                              </p:par>
                              <p:par>
                                <p:cTn id="14" presetID="1" presetClass="entr" presetSubtype="0" fill="hold" grpId="0" nodeType="withEffect">
                                  <p:stCondLst>
                                    <p:cond delay="0"/>
                                  </p:stCondLst>
                                  <p:childTnLst>
                                    <p:set>
                                      <p:cBhvr>
                                        <p:cTn id="15" dur="1" fill="hold">
                                          <p:stCondLst>
                                            <p:cond delay="0"/>
                                          </p:stCondLst>
                                        </p:cTn>
                                        <p:tgtEl>
                                          <p:spTgt spid="1060935"/>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6" presetClass="path" presetSubtype="0" accel="50000" decel="50000" fill="hold" nodeType="clickEffect">
                                  <p:stCondLst>
                                    <p:cond delay="0"/>
                                  </p:stCondLst>
                                  <p:childTnLst>
                                    <p:animMotion origin="layout" path="M -3.33333E-6 4.44444E-6 L -0.7 -0.13889 " pathEditMode="relative" rAng="0" ptsTypes="AA">
                                      <p:cBhvr>
                                        <p:cTn id="22" dur="2000" fill="hold"/>
                                        <p:tgtEl>
                                          <p:spTgt spid="8"/>
                                        </p:tgtEl>
                                        <p:attrNameLst>
                                          <p:attrName>ppt_x</p:attrName>
                                          <p:attrName>ppt_y</p:attrName>
                                        </p:attrNameLst>
                                      </p:cBhvr>
                                      <p:rCtr x="-350" y="-6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093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300"/>
                                  </p:stCondLst>
                                  <p:childTnLst>
                                    <p:set>
                                      <p:cBhvr>
                                        <p:cTn id="3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933" grpId="0"/>
      <p:bldP spid="1060935" grpId="0"/>
      <p:bldP spid="10609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smtClean="0"/>
              <a:t>So Far…</a:t>
            </a:r>
            <a:endParaRPr lang="en-US"/>
          </a:p>
        </p:txBody>
      </p:sp>
      <p:sp>
        <p:nvSpPr>
          <p:cNvPr id="1078275" name="Rectangle 3"/>
          <p:cNvSpPr>
            <a:spLocks noGrp="1" noChangeArrowheads="1"/>
          </p:cNvSpPr>
          <p:nvPr>
            <p:ph idx="1"/>
          </p:nvPr>
        </p:nvSpPr>
        <p:spPr>
          <a:xfrm>
            <a:off x="381000" y="1412875"/>
            <a:ext cx="8382000" cy="4007251"/>
          </a:xfrm>
        </p:spPr>
        <p:txBody>
          <a:bodyPr/>
          <a:lstStyle/>
          <a:p>
            <a:r>
              <a:rPr lang="en-US" sz="2800" dirty="0" smtClean="0"/>
              <a:t>Tom’s logged onto his workstation</a:t>
            </a:r>
          </a:p>
          <a:p>
            <a:r>
              <a:rPr lang="en-US" sz="2800" dirty="0" smtClean="0"/>
              <a:t>He’s got a TGT that he’ll use to request Service Tickets from the Ticket Granting Service</a:t>
            </a:r>
          </a:p>
          <a:p>
            <a:r>
              <a:rPr lang="en-US" sz="2800" dirty="0" smtClean="0"/>
              <a:t>He’s got a Service Ticket to his workstation</a:t>
            </a:r>
          </a:p>
          <a:p>
            <a:r>
              <a:rPr lang="en-US" sz="2800" dirty="0" smtClean="0"/>
              <a:t>These “tickets” are really just data in TOMSPC’s RAM</a:t>
            </a:r>
          </a:p>
          <a:p>
            <a:r>
              <a:rPr lang="en-US" sz="2800" dirty="0" smtClean="0"/>
              <a:t>Tom can see them with </a:t>
            </a:r>
            <a:r>
              <a:rPr lang="en-US" sz="2800" dirty="0" err="1" smtClean="0"/>
              <a:t>klist</a:t>
            </a:r>
            <a:r>
              <a:rPr lang="en-US" sz="2800" dirty="0" smtClean="0"/>
              <a:t>, from the 2003 Resource Kit</a:t>
            </a:r>
          </a:p>
          <a:p>
            <a:r>
              <a:rPr lang="en-US" sz="2800" dirty="0" err="1" smtClean="0"/>
              <a:t>Klist</a:t>
            </a:r>
            <a:r>
              <a:rPr lang="en-US" sz="2800" dirty="0" smtClean="0"/>
              <a:t> is now built into Server 2008 and 2008 R2</a:t>
            </a:r>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80C07A52-FFBD-4688-8469-FE8FB33724DD}" type="slidenum">
              <a:rPr lang="en-US"/>
              <a:pPr/>
              <a:t>18</a:t>
            </a:fld>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dirty="0" smtClean="0"/>
              <a:t>Sample </a:t>
            </a:r>
            <a:r>
              <a:rPr lang="en-US" dirty="0" err="1" smtClean="0"/>
              <a:t>klist</a:t>
            </a:r>
            <a:r>
              <a:rPr lang="en-US" dirty="0" smtClean="0"/>
              <a:t> Output: TGT</a:t>
            </a:r>
            <a:endParaRPr lang="en-US" dirty="0"/>
          </a:p>
        </p:txBody>
      </p:sp>
      <p:sp>
        <p:nvSpPr>
          <p:cNvPr id="1079299" name="Rectangle 3"/>
          <p:cNvSpPr>
            <a:spLocks noGrp="1" noChangeArrowheads="1"/>
          </p:cNvSpPr>
          <p:nvPr>
            <p:ph idx="1"/>
          </p:nvPr>
        </p:nvSpPr>
        <p:spPr>
          <a:xfrm>
            <a:off x="152400" y="1905000"/>
            <a:ext cx="8839200" cy="4007251"/>
          </a:xfrm>
        </p:spPr>
        <p:txBody>
          <a:bodyPr/>
          <a:lstStyle/>
          <a:p>
            <a:pPr>
              <a:lnSpc>
                <a:spcPct val="80000"/>
              </a:lnSpc>
              <a:spcBef>
                <a:spcPts val="0"/>
              </a:spcBef>
              <a:buFont typeface="Monotype Sorts" pitchFamily="2" charset="2"/>
              <a:buNone/>
            </a:pPr>
            <a:r>
              <a:rPr lang="en-US" sz="2400" b="1" dirty="0" smtClean="0">
                <a:latin typeface="Courier New" pitchFamily="49" charset="0"/>
              </a:rPr>
              <a:t>Client: TOM @ BIGFIRM.COM</a:t>
            </a:r>
          </a:p>
          <a:p>
            <a:pPr>
              <a:lnSpc>
                <a:spcPct val="80000"/>
              </a:lnSpc>
              <a:spcBef>
                <a:spcPts val="0"/>
              </a:spcBef>
              <a:buFont typeface="Monotype Sorts" pitchFamily="2" charset="2"/>
              <a:buNone/>
            </a:pPr>
            <a:r>
              <a:rPr lang="en-US" sz="2400" b="1" dirty="0" smtClean="0">
                <a:latin typeface="Courier New" pitchFamily="49" charset="0"/>
              </a:rPr>
              <a:t>Server: </a:t>
            </a:r>
            <a:r>
              <a:rPr lang="en-US" sz="2400" b="1" dirty="0" err="1" smtClean="0">
                <a:latin typeface="Courier New" pitchFamily="49" charset="0"/>
              </a:rPr>
              <a:t>krbtgt</a:t>
            </a:r>
            <a:r>
              <a:rPr lang="en-US" sz="2400" b="1" dirty="0" smtClean="0">
                <a:latin typeface="Courier New" pitchFamily="49" charset="0"/>
              </a:rPr>
              <a:t>/BIGFIRM.COM @ BIGFIRM.COM</a:t>
            </a:r>
          </a:p>
          <a:p>
            <a:pPr>
              <a:lnSpc>
                <a:spcPct val="80000"/>
              </a:lnSpc>
              <a:spcBef>
                <a:spcPts val="0"/>
              </a:spcBef>
              <a:buFont typeface="Monotype Sorts" pitchFamily="2" charset="2"/>
              <a:buNone/>
            </a:pPr>
            <a:r>
              <a:rPr lang="en-US" sz="2400" b="1" dirty="0" err="1" smtClean="0">
                <a:latin typeface="Courier New" pitchFamily="49" charset="0"/>
              </a:rPr>
              <a:t>KerbTicket</a:t>
            </a:r>
            <a:r>
              <a:rPr lang="en-US" sz="2400" b="1" dirty="0" smtClean="0">
                <a:latin typeface="Courier New" pitchFamily="49" charset="0"/>
              </a:rPr>
              <a:t> Encryption Type: AES-256-CTS-HMAC-SHA1-96</a:t>
            </a:r>
          </a:p>
          <a:p>
            <a:pPr>
              <a:lnSpc>
                <a:spcPct val="80000"/>
              </a:lnSpc>
              <a:spcBef>
                <a:spcPts val="0"/>
              </a:spcBef>
              <a:buFont typeface="Monotype Sorts" pitchFamily="2" charset="2"/>
              <a:buNone/>
            </a:pPr>
            <a:r>
              <a:rPr lang="en-US" sz="2400" b="1" dirty="0" smtClean="0">
                <a:latin typeface="Courier New" pitchFamily="49" charset="0"/>
              </a:rPr>
              <a:t>Ticket Flags 0x60a00000 -&gt; </a:t>
            </a:r>
            <a:r>
              <a:rPr lang="en-US" sz="2400" b="1" dirty="0" err="1" smtClean="0">
                <a:latin typeface="Courier New" pitchFamily="49" charset="0"/>
              </a:rPr>
              <a:t>forwardable</a:t>
            </a:r>
            <a:r>
              <a:rPr lang="en-US" sz="2400" b="1" dirty="0" smtClean="0">
                <a:latin typeface="Courier New" pitchFamily="49" charset="0"/>
              </a:rPr>
              <a:t> forwarded renewable </a:t>
            </a:r>
            <a:r>
              <a:rPr lang="en-US" sz="2400" b="1" dirty="0" err="1" smtClean="0">
                <a:latin typeface="Courier New" pitchFamily="49" charset="0"/>
              </a:rPr>
              <a:t>pre_authent</a:t>
            </a:r>
            <a:endParaRPr lang="en-US" sz="2400" b="1" dirty="0" smtClean="0">
              <a:latin typeface="Courier New" pitchFamily="49" charset="0"/>
            </a:endParaRPr>
          </a:p>
          <a:p>
            <a:pPr>
              <a:lnSpc>
                <a:spcPct val="80000"/>
              </a:lnSpc>
              <a:spcBef>
                <a:spcPts val="0"/>
              </a:spcBef>
              <a:buFont typeface="Monotype Sorts" pitchFamily="2" charset="2"/>
              <a:buNone/>
            </a:pPr>
            <a:r>
              <a:rPr lang="en-US" sz="2400" b="1" dirty="0" smtClean="0">
                <a:latin typeface="Courier New" pitchFamily="49" charset="0"/>
              </a:rPr>
              <a:t>Start Time: 5/11/2009 13:16:53 (local)</a:t>
            </a:r>
          </a:p>
          <a:p>
            <a:pPr>
              <a:lnSpc>
                <a:spcPct val="80000"/>
              </a:lnSpc>
              <a:spcBef>
                <a:spcPts val="0"/>
              </a:spcBef>
              <a:buFont typeface="Monotype Sorts" pitchFamily="2" charset="2"/>
              <a:buNone/>
            </a:pPr>
            <a:r>
              <a:rPr lang="en-US" sz="2400" b="1" dirty="0" smtClean="0">
                <a:latin typeface="Courier New" pitchFamily="49" charset="0"/>
              </a:rPr>
              <a:t>End Time:   5/11/2009 23:16:49 (local)</a:t>
            </a:r>
          </a:p>
          <a:p>
            <a:pPr>
              <a:lnSpc>
                <a:spcPct val="80000"/>
              </a:lnSpc>
              <a:spcBef>
                <a:spcPts val="0"/>
              </a:spcBef>
              <a:buFont typeface="Monotype Sorts" pitchFamily="2" charset="2"/>
              <a:buNone/>
            </a:pPr>
            <a:r>
              <a:rPr lang="en-US" sz="2400" b="1" dirty="0" smtClean="0">
                <a:latin typeface="Courier New" pitchFamily="49" charset="0"/>
              </a:rPr>
              <a:t>Renew Time: 5/18/2009 13:16:49 (local)</a:t>
            </a:r>
          </a:p>
          <a:p>
            <a:pPr>
              <a:lnSpc>
                <a:spcPct val="80000"/>
              </a:lnSpc>
              <a:spcBef>
                <a:spcPts val="0"/>
              </a:spcBef>
              <a:buFont typeface="Monotype Sorts" pitchFamily="2" charset="2"/>
              <a:buNone/>
            </a:pPr>
            <a:r>
              <a:rPr lang="en-US" sz="2400" b="1" dirty="0" smtClean="0">
                <a:latin typeface="Courier New" pitchFamily="49" charset="0"/>
              </a:rPr>
              <a:t>Session Key Type: AES-256-CTS-HMAC-SHA1-96</a:t>
            </a:r>
          </a:p>
          <a:p>
            <a:pPr>
              <a:lnSpc>
                <a:spcPct val="80000"/>
              </a:lnSpc>
              <a:spcBef>
                <a:spcPts val="0"/>
              </a:spcBef>
              <a:buFont typeface="Monotype Sorts" pitchFamily="2" charset="2"/>
              <a:buNone/>
            </a:pPr>
            <a:endParaRPr lang="en-US" sz="2400" b="1" dirty="0" smtClean="0">
              <a:latin typeface="Courier New" pitchFamily="49" charset="0"/>
            </a:endParaRPr>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74F204E4-3584-4588-A1B1-731D20CCD2BA}" type="slidenum">
              <a:rPr lang="en-US"/>
              <a:pPr/>
              <a:t>19</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3" name="Content Placeholder 2"/>
          <p:cNvSpPr>
            <a:spLocks noGrp="1"/>
          </p:cNvSpPr>
          <p:nvPr>
            <p:ph idx="1"/>
          </p:nvPr>
        </p:nvSpPr>
        <p:spPr>
          <a:xfrm>
            <a:off x="381000" y="1066800"/>
            <a:ext cx="8763000" cy="4561205"/>
          </a:xfrm>
        </p:spPr>
        <p:txBody>
          <a:bodyPr/>
          <a:lstStyle/>
          <a:p>
            <a:r>
              <a:rPr lang="en-US" dirty="0" smtClean="0"/>
              <a:t>Kerberos Overview</a:t>
            </a:r>
          </a:p>
          <a:p>
            <a:r>
              <a:rPr lang="en-US" dirty="0" smtClean="0"/>
              <a:t>How Kerberos Authenticates: Tickets to Paradise</a:t>
            </a:r>
          </a:p>
          <a:p>
            <a:r>
              <a:rPr lang="en-US" dirty="0" smtClean="0"/>
              <a:t>Making Sure You Use Kerberos… Not NTLM</a:t>
            </a:r>
          </a:p>
          <a:p>
            <a:r>
              <a:rPr lang="en-US" dirty="0" smtClean="0"/>
              <a:t>Cranking Up Kerberos:  Encryption Methods</a:t>
            </a:r>
          </a:p>
          <a:p>
            <a:r>
              <a:rPr lang="en-US" dirty="0" smtClean="0"/>
              <a:t>Watching Kerberos</a:t>
            </a:r>
          </a:p>
          <a:p>
            <a:r>
              <a:rPr lang="en-US" dirty="0" smtClean="0"/>
              <a:t>Keeping Kerberos Trim:  Dealing with Token Bloat</a:t>
            </a:r>
          </a:p>
          <a:p>
            <a:r>
              <a:rPr lang="en-US" dirty="0" smtClean="0"/>
              <a:t>Understanding Kerberos Delegation</a:t>
            </a:r>
          </a:p>
          <a:p>
            <a:r>
              <a:rPr lang="en-US" dirty="0" smtClean="0"/>
              <a:t>SPN City:  Kerberos's Service Names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dirty="0" smtClean="0"/>
              <a:t>Sample </a:t>
            </a:r>
            <a:r>
              <a:rPr lang="en-US" dirty="0" err="1" smtClean="0"/>
              <a:t>klist</a:t>
            </a:r>
            <a:r>
              <a:rPr lang="en-US" dirty="0" smtClean="0"/>
              <a:t> Output: Service Ticket</a:t>
            </a:r>
            <a:endParaRPr lang="en-US" dirty="0"/>
          </a:p>
        </p:txBody>
      </p:sp>
      <p:sp>
        <p:nvSpPr>
          <p:cNvPr id="1079299" name="Rectangle 3"/>
          <p:cNvSpPr>
            <a:spLocks noGrp="1" noChangeArrowheads="1"/>
          </p:cNvSpPr>
          <p:nvPr>
            <p:ph idx="1"/>
          </p:nvPr>
        </p:nvSpPr>
        <p:spPr>
          <a:xfrm>
            <a:off x="152400" y="1905000"/>
            <a:ext cx="8839200" cy="4007251"/>
          </a:xfrm>
        </p:spPr>
        <p:txBody>
          <a:bodyPr/>
          <a:lstStyle/>
          <a:p>
            <a:pPr>
              <a:lnSpc>
                <a:spcPct val="80000"/>
              </a:lnSpc>
              <a:spcBef>
                <a:spcPts val="0"/>
              </a:spcBef>
              <a:buFont typeface="Monotype Sorts" pitchFamily="2" charset="2"/>
              <a:buNone/>
            </a:pPr>
            <a:r>
              <a:rPr lang="en-US" sz="2400" b="1" dirty="0" smtClean="0">
                <a:latin typeface="Courier New" pitchFamily="49" charset="0"/>
              </a:rPr>
              <a:t>Client: TOM @ BIGFIRM.COM</a:t>
            </a:r>
          </a:p>
          <a:p>
            <a:pPr>
              <a:lnSpc>
                <a:spcPct val="80000"/>
              </a:lnSpc>
              <a:spcBef>
                <a:spcPts val="0"/>
              </a:spcBef>
              <a:buFont typeface="Monotype Sorts" pitchFamily="2" charset="2"/>
              <a:buNone/>
            </a:pPr>
            <a:r>
              <a:rPr lang="en-US" sz="2400" b="1" dirty="0" smtClean="0">
                <a:latin typeface="Courier New" pitchFamily="49" charset="0"/>
              </a:rPr>
              <a:t>Server: </a:t>
            </a:r>
            <a:r>
              <a:rPr lang="en-US" sz="2400" b="1" dirty="0" err="1" smtClean="0">
                <a:latin typeface="Courier New" pitchFamily="49" charset="0"/>
              </a:rPr>
              <a:t>cifs</a:t>
            </a:r>
            <a:r>
              <a:rPr lang="en-US" sz="2400" b="1" dirty="0" smtClean="0">
                <a:latin typeface="Courier New" pitchFamily="49" charset="0"/>
              </a:rPr>
              <a:t>/PS.bigfirm.com @ BIGFIRM.COM</a:t>
            </a:r>
          </a:p>
          <a:p>
            <a:pPr>
              <a:lnSpc>
                <a:spcPct val="80000"/>
              </a:lnSpc>
              <a:spcBef>
                <a:spcPts val="0"/>
              </a:spcBef>
              <a:buFont typeface="Monotype Sorts" pitchFamily="2" charset="2"/>
              <a:buNone/>
            </a:pPr>
            <a:r>
              <a:rPr lang="en-US" sz="2400" b="1" dirty="0" err="1" smtClean="0">
                <a:latin typeface="Courier New" pitchFamily="49" charset="0"/>
              </a:rPr>
              <a:t>KerbTicket</a:t>
            </a:r>
            <a:r>
              <a:rPr lang="en-US" sz="2400" b="1" dirty="0" smtClean="0">
                <a:latin typeface="Courier New" pitchFamily="49" charset="0"/>
              </a:rPr>
              <a:t> Encryption Type: AES-256-CTS-HMAC-SHA1-96</a:t>
            </a:r>
          </a:p>
          <a:p>
            <a:pPr>
              <a:lnSpc>
                <a:spcPct val="80000"/>
              </a:lnSpc>
              <a:spcBef>
                <a:spcPts val="0"/>
              </a:spcBef>
              <a:buFont typeface="Monotype Sorts" pitchFamily="2" charset="2"/>
              <a:buNone/>
            </a:pPr>
            <a:r>
              <a:rPr lang="en-US" sz="2400" b="1" dirty="0" smtClean="0">
                <a:latin typeface="Courier New" pitchFamily="49" charset="0"/>
              </a:rPr>
              <a:t>Ticket Flags 0x40a00000 -&gt; </a:t>
            </a:r>
            <a:r>
              <a:rPr lang="en-US" sz="2400" b="1" dirty="0" err="1" smtClean="0">
                <a:latin typeface="Courier New" pitchFamily="49" charset="0"/>
              </a:rPr>
              <a:t>forwardable</a:t>
            </a:r>
            <a:r>
              <a:rPr lang="en-US" sz="2400" b="1" dirty="0" smtClean="0">
                <a:latin typeface="Courier New" pitchFamily="49" charset="0"/>
              </a:rPr>
              <a:t> renewable </a:t>
            </a:r>
            <a:r>
              <a:rPr lang="en-US" sz="2400" b="1" dirty="0" err="1" smtClean="0">
                <a:latin typeface="Courier New" pitchFamily="49" charset="0"/>
              </a:rPr>
              <a:t>pre_authent</a:t>
            </a:r>
            <a:endParaRPr lang="en-US" sz="2400" b="1" dirty="0" smtClean="0">
              <a:latin typeface="Courier New" pitchFamily="49" charset="0"/>
            </a:endParaRPr>
          </a:p>
          <a:p>
            <a:pPr>
              <a:lnSpc>
                <a:spcPct val="80000"/>
              </a:lnSpc>
              <a:spcBef>
                <a:spcPts val="0"/>
              </a:spcBef>
              <a:buFont typeface="Monotype Sorts" pitchFamily="2" charset="2"/>
              <a:buNone/>
            </a:pPr>
            <a:r>
              <a:rPr lang="en-US" sz="2400" b="1" dirty="0" smtClean="0">
                <a:latin typeface="Courier New" pitchFamily="49" charset="0"/>
              </a:rPr>
              <a:t>Start Time: 5/11/2009 13:32:59 (local)</a:t>
            </a:r>
          </a:p>
          <a:p>
            <a:pPr>
              <a:lnSpc>
                <a:spcPct val="80000"/>
              </a:lnSpc>
              <a:spcBef>
                <a:spcPts val="0"/>
              </a:spcBef>
              <a:buFont typeface="Monotype Sorts" pitchFamily="2" charset="2"/>
              <a:buNone/>
            </a:pPr>
            <a:r>
              <a:rPr lang="en-US" sz="2400" b="1" dirty="0" smtClean="0">
                <a:latin typeface="Courier New" pitchFamily="49" charset="0"/>
              </a:rPr>
              <a:t>End Time:   5/11/2009 23:16:49 (local)</a:t>
            </a:r>
          </a:p>
          <a:p>
            <a:pPr>
              <a:lnSpc>
                <a:spcPct val="80000"/>
              </a:lnSpc>
              <a:spcBef>
                <a:spcPts val="0"/>
              </a:spcBef>
              <a:buFont typeface="Monotype Sorts" pitchFamily="2" charset="2"/>
              <a:buNone/>
            </a:pPr>
            <a:r>
              <a:rPr lang="en-US" sz="2400" b="1" dirty="0" smtClean="0">
                <a:latin typeface="Courier New" pitchFamily="49" charset="0"/>
              </a:rPr>
              <a:t>Renew Time: 5/18/2009 13:16:49 (local)</a:t>
            </a:r>
          </a:p>
          <a:p>
            <a:pPr>
              <a:lnSpc>
                <a:spcPct val="80000"/>
              </a:lnSpc>
              <a:spcBef>
                <a:spcPts val="0"/>
              </a:spcBef>
              <a:buFont typeface="Monotype Sorts" pitchFamily="2" charset="2"/>
              <a:buNone/>
            </a:pPr>
            <a:r>
              <a:rPr lang="en-US" sz="2400" b="1" dirty="0" smtClean="0">
                <a:latin typeface="Courier New" pitchFamily="49" charset="0"/>
              </a:rPr>
              <a:t>Session Key Type: AES-256-CTS-HMAC-SHA1-96</a:t>
            </a:r>
            <a:endParaRPr lang="en-US" sz="2400" b="1" dirty="0">
              <a:latin typeface="Courier New" pitchFamily="49" charset="0"/>
            </a:endParaRPr>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74F204E4-3584-4588-A1B1-731D20CCD2BA}" type="slidenum">
              <a:rPr lang="en-US"/>
              <a:pPr/>
              <a:t>20</a:t>
            </a:fld>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a:xfrm>
            <a:off x="381000" y="230188"/>
            <a:ext cx="8382000" cy="1052596"/>
          </a:xfrm>
        </p:spPr>
        <p:txBody>
          <a:bodyPr/>
          <a:lstStyle/>
          <a:p>
            <a:r>
              <a:rPr lang="en-US" dirty="0" smtClean="0"/>
              <a:t>Tom and His Tickets</a:t>
            </a:r>
            <a:br>
              <a:rPr lang="en-US" dirty="0" smtClean="0"/>
            </a:br>
            <a:r>
              <a:rPr sz="2800" smtClean="0"/>
              <a:t>(the more complete list)</a:t>
            </a:r>
            <a:endParaRPr lang="en-US" dirty="0"/>
          </a:p>
        </p:txBody>
      </p:sp>
      <p:sp>
        <p:nvSpPr>
          <p:cNvPr id="53" name="Footer Placeholder 2"/>
          <p:cNvSpPr>
            <a:spLocks noGrp="1"/>
          </p:cNvSpPr>
          <p:nvPr>
            <p:ph type="ftr" sz="quarter" idx="4294967295"/>
          </p:nvPr>
        </p:nvSpPr>
        <p:spPr>
          <a:xfrm>
            <a:off x="7086600" y="6400800"/>
            <a:ext cx="2057400" cy="457200"/>
          </a:xfrm>
          <a:prstGeom prst="rect">
            <a:avLst/>
          </a:prstGeom>
        </p:spPr>
        <p:txBody>
          <a:bodyPr/>
          <a:lstStyle/>
          <a:p>
            <a:r>
              <a:rPr lang="en-US"/>
              <a:t>Slide </a:t>
            </a:r>
            <a:fld id="{FD48E543-C650-4826-85B6-5226B1D4BEF2}" type="slidenum">
              <a:rPr lang="en-US"/>
              <a:pPr/>
              <a:t>21</a:t>
            </a:fld>
            <a:endParaRPr lang="en-US"/>
          </a:p>
        </p:txBody>
      </p:sp>
      <p:pic>
        <p:nvPicPr>
          <p:cNvPr id="1081347" name="Picture 3" descr="j0198060[1]"/>
          <p:cNvPicPr>
            <a:picLocks noChangeAspect="1" noChangeArrowheads="1"/>
          </p:cNvPicPr>
          <p:nvPr/>
        </p:nvPicPr>
        <p:blipFill>
          <a:blip r:embed="rId3" cstate="print"/>
          <a:srcRect/>
          <a:stretch>
            <a:fillRect/>
          </a:stretch>
        </p:blipFill>
        <p:spPr bwMode="auto">
          <a:xfrm>
            <a:off x="3581400" y="1905000"/>
            <a:ext cx="1598613" cy="1676400"/>
          </a:xfrm>
          <a:prstGeom prst="rect">
            <a:avLst/>
          </a:prstGeom>
          <a:noFill/>
        </p:spPr>
      </p:pic>
      <p:grpSp>
        <p:nvGrpSpPr>
          <p:cNvPr id="2" name="Group 7"/>
          <p:cNvGrpSpPr>
            <a:grpSpLocks/>
          </p:cNvGrpSpPr>
          <p:nvPr/>
        </p:nvGrpSpPr>
        <p:grpSpPr bwMode="auto">
          <a:xfrm>
            <a:off x="1066800" y="3810000"/>
            <a:ext cx="1524000" cy="1981200"/>
            <a:chOff x="4176" y="384"/>
            <a:chExt cx="960" cy="1248"/>
          </a:xfrm>
        </p:grpSpPr>
        <p:pic>
          <p:nvPicPr>
            <p:cNvPr id="1081352" name="Picture 8" descr="j0245337"/>
            <p:cNvPicPr>
              <a:picLocks noChangeAspect="1" noChangeArrowheads="1"/>
            </p:cNvPicPr>
            <p:nvPr/>
          </p:nvPicPr>
          <p:blipFill>
            <a:blip r:embed="rId4" cstate="print"/>
            <a:srcRect/>
            <a:stretch>
              <a:fillRect/>
            </a:stretch>
          </p:blipFill>
          <p:spPr bwMode="auto">
            <a:xfrm>
              <a:off x="4224" y="576"/>
              <a:ext cx="835" cy="1056"/>
            </a:xfrm>
            <a:prstGeom prst="rect">
              <a:avLst/>
            </a:prstGeom>
            <a:noFill/>
          </p:spPr>
        </p:pic>
        <p:sp>
          <p:nvSpPr>
            <p:cNvPr id="1081353" name="Text Box 9"/>
            <p:cNvSpPr txBox="1">
              <a:spLocks noChangeArrowheads="1"/>
            </p:cNvSpPr>
            <p:nvPr/>
          </p:nvSpPr>
          <p:spPr bwMode="auto">
            <a:xfrm>
              <a:off x="4176" y="384"/>
              <a:ext cx="960" cy="250"/>
            </a:xfrm>
            <a:prstGeom prst="rect">
              <a:avLst/>
            </a:prstGeom>
            <a:noFill/>
            <a:ln w="12700" algn="ctr">
              <a:noFill/>
              <a:miter lim="800000"/>
              <a:headEnd/>
              <a:tailEnd/>
            </a:ln>
            <a:effectLst/>
          </p:spPr>
          <p:txBody>
            <a:bodyPr>
              <a:spAutoFit/>
            </a:bodyPr>
            <a:lstStyle/>
            <a:p>
              <a:pPr algn="ctr"/>
              <a:r>
                <a:rPr lang="en-US">
                  <a:solidFill>
                    <a:schemeClr val="tx2"/>
                  </a:solidFill>
                </a:rPr>
                <a:t>TOMSPC</a:t>
              </a:r>
            </a:p>
          </p:txBody>
        </p:sp>
      </p:grpSp>
      <p:grpSp>
        <p:nvGrpSpPr>
          <p:cNvPr id="3" name="Group 10"/>
          <p:cNvGrpSpPr>
            <a:grpSpLocks/>
          </p:cNvGrpSpPr>
          <p:nvPr/>
        </p:nvGrpSpPr>
        <p:grpSpPr bwMode="auto">
          <a:xfrm>
            <a:off x="6096000" y="4419600"/>
            <a:ext cx="2138363" cy="1624013"/>
            <a:chOff x="4032" y="2112"/>
            <a:chExt cx="1347" cy="1023"/>
          </a:xfrm>
        </p:grpSpPr>
        <p:grpSp>
          <p:nvGrpSpPr>
            <p:cNvPr id="4" name="Group 11"/>
            <p:cNvGrpSpPr>
              <a:grpSpLocks/>
            </p:cNvGrpSpPr>
            <p:nvPr/>
          </p:nvGrpSpPr>
          <p:grpSpPr bwMode="auto">
            <a:xfrm>
              <a:off x="4032" y="2304"/>
              <a:ext cx="1347" cy="831"/>
              <a:chOff x="1200" y="3408"/>
              <a:chExt cx="1347" cy="831"/>
            </a:xfrm>
          </p:grpSpPr>
          <p:pic>
            <p:nvPicPr>
              <p:cNvPr id="1081356" name="Picture 12" descr="j0197438"/>
              <p:cNvPicPr>
                <a:picLocks noChangeAspect="1" noChangeArrowheads="1"/>
              </p:cNvPicPr>
              <p:nvPr/>
            </p:nvPicPr>
            <p:blipFill>
              <a:blip r:embed="rId5" cstate="print"/>
              <a:srcRect/>
              <a:stretch>
                <a:fillRect/>
              </a:stretch>
            </p:blipFill>
            <p:spPr bwMode="auto">
              <a:xfrm>
                <a:off x="1968" y="3408"/>
                <a:ext cx="579" cy="816"/>
              </a:xfrm>
              <a:prstGeom prst="rect">
                <a:avLst/>
              </a:prstGeom>
              <a:noFill/>
            </p:spPr>
          </p:pic>
          <p:pic>
            <p:nvPicPr>
              <p:cNvPr id="1081357" name="Picture 13" descr="j0199873[1]"/>
              <p:cNvPicPr>
                <a:picLocks noChangeAspect="1" noChangeArrowheads="1"/>
              </p:cNvPicPr>
              <p:nvPr/>
            </p:nvPicPr>
            <p:blipFill>
              <a:blip r:embed="rId6" cstate="print"/>
              <a:srcRect/>
              <a:stretch>
                <a:fillRect/>
              </a:stretch>
            </p:blipFill>
            <p:spPr bwMode="auto">
              <a:xfrm>
                <a:off x="1200" y="3408"/>
                <a:ext cx="912" cy="831"/>
              </a:xfrm>
              <a:prstGeom prst="rect">
                <a:avLst/>
              </a:prstGeom>
              <a:noFill/>
            </p:spPr>
          </p:pic>
        </p:grpSp>
        <p:sp>
          <p:nvSpPr>
            <p:cNvPr id="1081358" name="Text Box 14"/>
            <p:cNvSpPr txBox="1">
              <a:spLocks noChangeArrowheads="1"/>
            </p:cNvSpPr>
            <p:nvPr/>
          </p:nvSpPr>
          <p:spPr bwMode="auto">
            <a:xfrm>
              <a:off x="4080" y="2112"/>
              <a:ext cx="1248" cy="250"/>
            </a:xfrm>
            <a:prstGeom prst="rect">
              <a:avLst/>
            </a:prstGeom>
            <a:noFill/>
            <a:ln w="12700" algn="ctr">
              <a:noFill/>
              <a:miter lim="800000"/>
              <a:headEnd/>
              <a:tailEnd/>
            </a:ln>
            <a:effectLst/>
          </p:spPr>
          <p:txBody>
            <a:bodyPr>
              <a:spAutoFit/>
            </a:bodyPr>
            <a:lstStyle/>
            <a:p>
              <a:pPr algn="ctr"/>
              <a:r>
                <a:rPr lang="en-US">
                  <a:solidFill>
                    <a:schemeClr val="bg2"/>
                  </a:solidFill>
                </a:rPr>
                <a:t>PS</a:t>
              </a:r>
            </a:p>
          </p:txBody>
        </p:sp>
      </p:grpSp>
      <p:grpSp>
        <p:nvGrpSpPr>
          <p:cNvPr id="5" name="Group 15"/>
          <p:cNvGrpSpPr>
            <a:grpSpLocks/>
          </p:cNvGrpSpPr>
          <p:nvPr/>
        </p:nvGrpSpPr>
        <p:grpSpPr bwMode="auto">
          <a:xfrm>
            <a:off x="5410200" y="3810000"/>
            <a:ext cx="1219200" cy="609600"/>
            <a:chOff x="4608" y="3072"/>
            <a:chExt cx="768" cy="384"/>
          </a:xfrm>
        </p:grpSpPr>
        <p:sp>
          <p:nvSpPr>
            <p:cNvPr id="1081360" name="Rectangle 16"/>
            <p:cNvSpPr>
              <a:spLocks noChangeArrowheads="1"/>
            </p:cNvSpPr>
            <p:nvPr/>
          </p:nvSpPr>
          <p:spPr bwMode="auto">
            <a:xfrm>
              <a:off x="4608" y="3072"/>
              <a:ext cx="528" cy="384"/>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1081361" name="Rectangle 17"/>
            <p:cNvSpPr>
              <a:spLocks noChangeArrowheads="1"/>
            </p:cNvSpPr>
            <p:nvPr/>
          </p:nvSpPr>
          <p:spPr bwMode="auto">
            <a:xfrm>
              <a:off x="5136" y="3072"/>
              <a:ext cx="240" cy="384"/>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solidFill>
                    <a:schemeClr val="tx2"/>
                  </a:solidFill>
                </a:rPr>
                <a:t>ST-PS</a:t>
              </a:r>
            </a:p>
          </p:txBody>
        </p:sp>
        <p:sp>
          <p:nvSpPr>
            <p:cNvPr id="1081362" name="Line 18"/>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81363" name="Line 19"/>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81364" name="Line 20"/>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81365" name="Line 21"/>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81366" name="Line 22"/>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grpSp>
        <p:nvGrpSpPr>
          <p:cNvPr id="6" name="Group 23"/>
          <p:cNvGrpSpPr>
            <a:grpSpLocks/>
          </p:cNvGrpSpPr>
          <p:nvPr/>
        </p:nvGrpSpPr>
        <p:grpSpPr bwMode="auto">
          <a:xfrm>
            <a:off x="2514600" y="3657600"/>
            <a:ext cx="1219200" cy="685800"/>
            <a:chOff x="4608" y="3072"/>
            <a:chExt cx="768" cy="384"/>
          </a:xfrm>
        </p:grpSpPr>
        <p:sp>
          <p:nvSpPr>
            <p:cNvPr id="1081368" name="Rectangle 24"/>
            <p:cNvSpPr>
              <a:spLocks noChangeArrowheads="1"/>
            </p:cNvSpPr>
            <p:nvPr/>
          </p:nvSpPr>
          <p:spPr bwMode="auto">
            <a:xfrm>
              <a:off x="4608" y="3072"/>
              <a:ext cx="528" cy="384"/>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1081369" name="Rectangle 25"/>
            <p:cNvSpPr>
              <a:spLocks noChangeArrowheads="1"/>
            </p:cNvSpPr>
            <p:nvPr/>
          </p:nvSpPr>
          <p:spPr bwMode="auto">
            <a:xfrm>
              <a:off x="5136" y="3072"/>
              <a:ext cx="240" cy="384"/>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solidFill>
                    <a:schemeClr val="tx2"/>
                  </a:solidFill>
                </a:rPr>
                <a:t>ST-TWS</a:t>
              </a:r>
            </a:p>
          </p:txBody>
        </p:sp>
        <p:sp>
          <p:nvSpPr>
            <p:cNvPr id="1081370" name="Line 26"/>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81371" name="Line 27"/>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81372" name="Line 28"/>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81373" name="Line 29"/>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81374" name="Line 30"/>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grpSp>
        <p:nvGrpSpPr>
          <p:cNvPr id="7" name="Group 31"/>
          <p:cNvGrpSpPr>
            <a:grpSpLocks/>
          </p:cNvGrpSpPr>
          <p:nvPr/>
        </p:nvGrpSpPr>
        <p:grpSpPr bwMode="auto">
          <a:xfrm>
            <a:off x="5486400" y="1676400"/>
            <a:ext cx="1219200" cy="592138"/>
            <a:chOff x="4464" y="3648"/>
            <a:chExt cx="768" cy="373"/>
          </a:xfrm>
        </p:grpSpPr>
        <p:sp>
          <p:nvSpPr>
            <p:cNvPr id="1081376" name="Rectangle 32"/>
            <p:cNvSpPr>
              <a:spLocks noChangeArrowheads="1"/>
            </p:cNvSpPr>
            <p:nvPr/>
          </p:nvSpPr>
          <p:spPr bwMode="auto">
            <a:xfrm>
              <a:off x="4464" y="3648"/>
              <a:ext cx="544" cy="373"/>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t>ADMIT ONE</a:t>
              </a:r>
            </a:p>
          </p:txBody>
        </p:sp>
        <p:sp>
          <p:nvSpPr>
            <p:cNvPr id="1081377" name="Rectangle 33"/>
            <p:cNvSpPr>
              <a:spLocks noChangeArrowheads="1"/>
            </p:cNvSpPr>
            <p:nvPr/>
          </p:nvSpPr>
          <p:spPr bwMode="auto">
            <a:xfrm>
              <a:off x="5008" y="3648"/>
              <a:ext cx="224" cy="373"/>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t>TGT</a:t>
              </a:r>
            </a:p>
          </p:txBody>
        </p:sp>
        <p:sp>
          <p:nvSpPr>
            <p:cNvPr id="1081378" name="Line 34"/>
            <p:cNvSpPr>
              <a:spLocks noChangeShapeType="1"/>
            </p:cNvSpPr>
            <p:nvPr/>
          </p:nvSpPr>
          <p:spPr bwMode="auto">
            <a:xfrm>
              <a:off x="4464" y="3648"/>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81379" name="Line 35"/>
            <p:cNvSpPr>
              <a:spLocks noChangeShapeType="1"/>
            </p:cNvSpPr>
            <p:nvPr/>
          </p:nvSpPr>
          <p:spPr bwMode="auto">
            <a:xfrm>
              <a:off x="4464" y="4021"/>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81380" name="Line 36"/>
            <p:cNvSpPr>
              <a:spLocks noChangeShapeType="1"/>
            </p:cNvSpPr>
            <p:nvPr/>
          </p:nvSpPr>
          <p:spPr bwMode="auto">
            <a:xfrm>
              <a:off x="4464"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81381" name="Line 37"/>
            <p:cNvSpPr>
              <a:spLocks noChangeShapeType="1"/>
            </p:cNvSpPr>
            <p:nvPr/>
          </p:nvSpPr>
          <p:spPr bwMode="auto">
            <a:xfrm>
              <a:off x="5232"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81382" name="Line 38"/>
            <p:cNvSpPr>
              <a:spLocks noChangeShapeType="1"/>
            </p:cNvSpPr>
            <p:nvPr/>
          </p:nvSpPr>
          <p:spPr bwMode="auto">
            <a:xfrm>
              <a:off x="5008" y="3648"/>
              <a:ext cx="0" cy="373"/>
            </a:xfrm>
            <a:prstGeom prst="line">
              <a:avLst/>
            </a:prstGeom>
            <a:noFill/>
            <a:ln w="28575">
              <a:solidFill>
                <a:schemeClr val="tx1"/>
              </a:solidFill>
              <a:round/>
              <a:headEnd/>
              <a:tailEnd/>
            </a:ln>
            <a:effectLst/>
          </p:spPr>
          <p:txBody>
            <a:bodyPr>
              <a:spAutoFit/>
            </a:bodyPr>
            <a:lstStyle/>
            <a:p>
              <a:endParaRPr lang="en-US"/>
            </a:p>
          </p:txBody>
        </p:sp>
      </p:grpSp>
      <p:grpSp>
        <p:nvGrpSpPr>
          <p:cNvPr id="8" name="Group 39"/>
          <p:cNvGrpSpPr>
            <a:grpSpLocks/>
          </p:cNvGrpSpPr>
          <p:nvPr/>
        </p:nvGrpSpPr>
        <p:grpSpPr bwMode="auto">
          <a:xfrm>
            <a:off x="7086600" y="1447800"/>
            <a:ext cx="1300163" cy="1600200"/>
            <a:chOff x="4464" y="1248"/>
            <a:chExt cx="819" cy="1008"/>
          </a:xfrm>
        </p:grpSpPr>
        <p:grpSp>
          <p:nvGrpSpPr>
            <p:cNvPr id="9" name="Group 40"/>
            <p:cNvGrpSpPr>
              <a:grpSpLocks/>
            </p:cNvGrpSpPr>
            <p:nvPr/>
          </p:nvGrpSpPr>
          <p:grpSpPr bwMode="auto">
            <a:xfrm>
              <a:off x="4704" y="1248"/>
              <a:ext cx="579" cy="1008"/>
              <a:chOff x="4320" y="528"/>
              <a:chExt cx="579" cy="1008"/>
            </a:xfrm>
          </p:grpSpPr>
          <p:pic>
            <p:nvPicPr>
              <p:cNvPr id="1081385" name="Picture 41" descr="j0197438"/>
              <p:cNvPicPr>
                <a:picLocks noChangeAspect="1" noChangeArrowheads="1"/>
              </p:cNvPicPr>
              <p:nvPr/>
            </p:nvPicPr>
            <p:blipFill>
              <a:blip r:embed="rId5" cstate="print"/>
              <a:srcRect/>
              <a:stretch>
                <a:fillRect/>
              </a:stretch>
            </p:blipFill>
            <p:spPr bwMode="auto">
              <a:xfrm>
                <a:off x="4320" y="720"/>
                <a:ext cx="579" cy="816"/>
              </a:xfrm>
              <a:prstGeom prst="rect">
                <a:avLst/>
              </a:prstGeom>
              <a:noFill/>
            </p:spPr>
          </p:pic>
          <p:sp>
            <p:nvSpPr>
              <p:cNvPr id="1081386" name="Text Box 42"/>
              <p:cNvSpPr txBox="1">
                <a:spLocks noChangeArrowheads="1"/>
              </p:cNvSpPr>
              <p:nvPr/>
            </p:nvSpPr>
            <p:spPr bwMode="auto">
              <a:xfrm>
                <a:off x="4320" y="528"/>
                <a:ext cx="576" cy="250"/>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grpSp>
          <p:nvGrpSpPr>
            <p:cNvPr id="10" name="Group 43"/>
            <p:cNvGrpSpPr>
              <a:grpSpLocks/>
            </p:cNvGrpSpPr>
            <p:nvPr/>
          </p:nvGrpSpPr>
          <p:grpSpPr bwMode="auto">
            <a:xfrm>
              <a:off x="4464" y="1392"/>
              <a:ext cx="288" cy="864"/>
              <a:chOff x="4464" y="1392"/>
              <a:chExt cx="288" cy="864"/>
            </a:xfrm>
          </p:grpSpPr>
          <p:grpSp>
            <p:nvGrpSpPr>
              <p:cNvPr id="11" name="Group 44"/>
              <p:cNvGrpSpPr>
                <a:grpSpLocks/>
              </p:cNvGrpSpPr>
              <p:nvPr/>
            </p:nvGrpSpPr>
            <p:grpSpPr bwMode="auto">
              <a:xfrm>
                <a:off x="4464" y="1392"/>
                <a:ext cx="288" cy="288"/>
                <a:chOff x="4752" y="1392"/>
                <a:chExt cx="288" cy="288"/>
              </a:xfrm>
            </p:grpSpPr>
            <p:sp>
              <p:nvSpPr>
                <p:cNvPr id="1081389" name="Rectangle 45"/>
                <p:cNvSpPr>
                  <a:spLocks noChangeArrowheads="1"/>
                </p:cNvSpPr>
                <p:nvPr/>
              </p:nvSpPr>
              <p:spPr bwMode="auto">
                <a:xfrm>
                  <a:off x="4752" y="1392"/>
                  <a:ext cx="288" cy="288"/>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AS</a:t>
                  </a:r>
                </a:p>
              </p:txBody>
            </p:sp>
            <p:sp>
              <p:nvSpPr>
                <p:cNvPr id="1081390" name="Line 46"/>
                <p:cNvSpPr>
                  <a:spLocks noChangeShapeType="1"/>
                </p:cNvSpPr>
                <p:nvPr/>
              </p:nvSpPr>
              <p:spPr bwMode="auto">
                <a:xfrm>
                  <a:off x="4752" y="1392"/>
                  <a:ext cx="288" cy="0"/>
                </a:xfrm>
                <a:prstGeom prst="line">
                  <a:avLst/>
                </a:prstGeom>
                <a:noFill/>
                <a:ln w="28575" cap="sq">
                  <a:solidFill>
                    <a:srgbClr val="000000"/>
                  </a:solidFill>
                  <a:round/>
                  <a:headEnd/>
                  <a:tailEnd/>
                </a:ln>
                <a:effectLst/>
              </p:spPr>
              <p:txBody>
                <a:bodyPr>
                  <a:spAutoFit/>
                </a:bodyPr>
                <a:lstStyle/>
                <a:p>
                  <a:endParaRPr lang="en-US"/>
                </a:p>
              </p:txBody>
            </p:sp>
            <p:sp>
              <p:nvSpPr>
                <p:cNvPr id="1081391" name="Line 47"/>
                <p:cNvSpPr>
                  <a:spLocks noChangeShapeType="1"/>
                </p:cNvSpPr>
                <p:nvPr/>
              </p:nvSpPr>
              <p:spPr bwMode="auto">
                <a:xfrm>
                  <a:off x="4752" y="1680"/>
                  <a:ext cx="288" cy="0"/>
                </a:xfrm>
                <a:prstGeom prst="line">
                  <a:avLst/>
                </a:prstGeom>
                <a:noFill/>
                <a:ln w="28575" cap="sq">
                  <a:solidFill>
                    <a:srgbClr val="000000"/>
                  </a:solidFill>
                  <a:round/>
                  <a:headEnd/>
                  <a:tailEnd/>
                </a:ln>
                <a:effectLst/>
              </p:spPr>
              <p:txBody>
                <a:bodyPr>
                  <a:spAutoFit/>
                </a:bodyPr>
                <a:lstStyle/>
                <a:p>
                  <a:endParaRPr lang="en-US"/>
                </a:p>
              </p:txBody>
            </p:sp>
            <p:sp>
              <p:nvSpPr>
                <p:cNvPr id="1081392" name="Line 48"/>
                <p:cNvSpPr>
                  <a:spLocks noChangeShapeType="1"/>
                </p:cNvSpPr>
                <p:nvPr/>
              </p:nvSpPr>
              <p:spPr bwMode="auto">
                <a:xfrm>
                  <a:off x="4752" y="1392"/>
                  <a:ext cx="0" cy="288"/>
                </a:xfrm>
                <a:prstGeom prst="line">
                  <a:avLst/>
                </a:prstGeom>
                <a:noFill/>
                <a:ln w="28575" cap="sq">
                  <a:solidFill>
                    <a:srgbClr val="000000"/>
                  </a:solidFill>
                  <a:round/>
                  <a:headEnd/>
                  <a:tailEnd/>
                </a:ln>
                <a:effectLst/>
              </p:spPr>
              <p:txBody>
                <a:bodyPr>
                  <a:spAutoFit/>
                </a:bodyPr>
                <a:lstStyle/>
                <a:p>
                  <a:endParaRPr lang="en-US"/>
                </a:p>
              </p:txBody>
            </p:sp>
            <p:sp>
              <p:nvSpPr>
                <p:cNvPr id="1081393" name="Line 49"/>
                <p:cNvSpPr>
                  <a:spLocks noChangeShapeType="1"/>
                </p:cNvSpPr>
                <p:nvPr/>
              </p:nvSpPr>
              <p:spPr bwMode="auto">
                <a:xfrm>
                  <a:off x="5040" y="1392"/>
                  <a:ext cx="0" cy="288"/>
                </a:xfrm>
                <a:prstGeom prst="line">
                  <a:avLst/>
                </a:prstGeom>
                <a:noFill/>
                <a:ln w="28575" cap="sq">
                  <a:solidFill>
                    <a:srgbClr val="000000"/>
                  </a:solidFill>
                  <a:round/>
                  <a:headEnd/>
                  <a:tailEnd/>
                </a:ln>
                <a:effectLst/>
              </p:spPr>
              <p:txBody>
                <a:bodyPr>
                  <a:spAutoFit/>
                </a:bodyPr>
                <a:lstStyle/>
                <a:p>
                  <a:endParaRPr lang="en-US"/>
                </a:p>
              </p:txBody>
            </p:sp>
          </p:grpSp>
          <p:grpSp>
            <p:nvGrpSpPr>
              <p:cNvPr id="12" name="Group 50"/>
              <p:cNvGrpSpPr>
                <a:grpSpLocks/>
              </p:cNvGrpSpPr>
              <p:nvPr/>
            </p:nvGrpSpPr>
            <p:grpSpPr bwMode="auto">
              <a:xfrm>
                <a:off x="4464" y="1824"/>
                <a:ext cx="288" cy="432"/>
                <a:chOff x="4752" y="1968"/>
                <a:chExt cx="288" cy="432"/>
              </a:xfrm>
            </p:grpSpPr>
            <p:sp>
              <p:nvSpPr>
                <p:cNvPr id="1081395" name="Rectangle 51"/>
                <p:cNvSpPr>
                  <a:spLocks noChangeArrowheads="1"/>
                </p:cNvSpPr>
                <p:nvPr/>
              </p:nvSpPr>
              <p:spPr bwMode="auto">
                <a:xfrm>
                  <a:off x="4752" y="1968"/>
                  <a:ext cx="288" cy="432"/>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TGS</a:t>
                  </a:r>
                </a:p>
              </p:txBody>
            </p:sp>
            <p:sp>
              <p:nvSpPr>
                <p:cNvPr id="1081396" name="Line 52"/>
                <p:cNvSpPr>
                  <a:spLocks noChangeShapeType="1"/>
                </p:cNvSpPr>
                <p:nvPr/>
              </p:nvSpPr>
              <p:spPr bwMode="auto">
                <a:xfrm>
                  <a:off x="4752" y="1968"/>
                  <a:ext cx="288" cy="0"/>
                </a:xfrm>
                <a:prstGeom prst="line">
                  <a:avLst/>
                </a:prstGeom>
                <a:noFill/>
                <a:ln w="28575" cap="sq">
                  <a:solidFill>
                    <a:srgbClr val="000000"/>
                  </a:solidFill>
                  <a:round/>
                  <a:headEnd/>
                  <a:tailEnd/>
                </a:ln>
                <a:effectLst/>
              </p:spPr>
              <p:txBody>
                <a:bodyPr>
                  <a:spAutoFit/>
                </a:bodyPr>
                <a:lstStyle/>
                <a:p>
                  <a:endParaRPr lang="en-US"/>
                </a:p>
              </p:txBody>
            </p:sp>
            <p:sp>
              <p:nvSpPr>
                <p:cNvPr id="1081397" name="Line 53"/>
                <p:cNvSpPr>
                  <a:spLocks noChangeShapeType="1"/>
                </p:cNvSpPr>
                <p:nvPr/>
              </p:nvSpPr>
              <p:spPr bwMode="auto">
                <a:xfrm>
                  <a:off x="4752" y="2400"/>
                  <a:ext cx="288" cy="0"/>
                </a:xfrm>
                <a:prstGeom prst="line">
                  <a:avLst/>
                </a:prstGeom>
                <a:noFill/>
                <a:ln w="28575" cap="sq">
                  <a:solidFill>
                    <a:srgbClr val="000000"/>
                  </a:solidFill>
                  <a:round/>
                  <a:headEnd/>
                  <a:tailEnd/>
                </a:ln>
                <a:effectLst/>
              </p:spPr>
              <p:txBody>
                <a:bodyPr>
                  <a:spAutoFit/>
                </a:bodyPr>
                <a:lstStyle/>
                <a:p>
                  <a:endParaRPr lang="en-US"/>
                </a:p>
              </p:txBody>
            </p:sp>
            <p:sp>
              <p:nvSpPr>
                <p:cNvPr id="1081398" name="Line 54"/>
                <p:cNvSpPr>
                  <a:spLocks noChangeShapeType="1"/>
                </p:cNvSpPr>
                <p:nvPr/>
              </p:nvSpPr>
              <p:spPr bwMode="auto">
                <a:xfrm>
                  <a:off x="4752" y="1968"/>
                  <a:ext cx="0" cy="432"/>
                </a:xfrm>
                <a:prstGeom prst="line">
                  <a:avLst/>
                </a:prstGeom>
                <a:noFill/>
                <a:ln w="28575" cap="sq">
                  <a:solidFill>
                    <a:srgbClr val="000000"/>
                  </a:solidFill>
                  <a:round/>
                  <a:headEnd/>
                  <a:tailEnd/>
                </a:ln>
                <a:effectLst/>
              </p:spPr>
              <p:txBody>
                <a:bodyPr>
                  <a:spAutoFit/>
                </a:bodyPr>
                <a:lstStyle/>
                <a:p>
                  <a:endParaRPr lang="en-US"/>
                </a:p>
              </p:txBody>
            </p:sp>
            <p:sp>
              <p:nvSpPr>
                <p:cNvPr id="1081399" name="Line 55"/>
                <p:cNvSpPr>
                  <a:spLocks noChangeShapeType="1"/>
                </p:cNvSpPr>
                <p:nvPr/>
              </p:nvSpPr>
              <p:spPr bwMode="auto">
                <a:xfrm>
                  <a:off x="5040" y="1968"/>
                  <a:ext cx="0" cy="432"/>
                </a:xfrm>
                <a:prstGeom prst="line">
                  <a:avLst/>
                </a:prstGeom>
                <a:noFill/>
                <a:ln w="28575" cap="sq">
                  <a:solidFill>
                    <a:srgbClr val="000000"/>
                  </a:solidFill>
                  <a:round/>
                  <a:headEnd/>
                  <a:tailEnd/>
                </a:ln>
                <a:effectLst/>
              </p:spPr>
              <p:txBody>
                <a:bodyPr>
                  <a:spAutoFit/>
                </a:bodyPr>
                <a:lstStyle/>
                <a:p>
                  <a:endParaRPr lang="en-US"/>
                </a:p>
              </p:txBody>
            </p:sp>
          </p:grpSp>
        </p:grpSp>
      </p:grpSp>
      <p:sp>
        <p:nvSpPr>
          <p:cNvPr id="54" name="TextBox 53"/>
          <p:cNvSpPr txBox="1"/>
          <p:nvPr/>
        </p:nvSpPr>
        <p:spPr>
          <a:xfrm>
            <a:off x="1295400" y="1981200"/>
            <a:ext cx="2209800" cy="1477328"/>
          </a:xfrm>
          <a:prstGeom prst="rect">
            <a:avLst/>
          </a:prstGeom>
          <a:noFill/>
        </p:spPr>
        <p:txBody>
          <a:bodyPr wrap="square" rtlCol="0">
            <a:spAutoFit/>
          </a:bodyPr>
          <a:lstStyle/>
          <a:p>
            <a:r>
              <a:rPr lang="en-US" dirty="0" smtClean="0"/>
              <a:t>(He actually also needed a ticket to his own workstation, but we didn’t have time to show that)</a:t>
            </a:r>
            <a:endParaRPr lang="en-US" dirty="0"/>
          </a:p>
        </p:txBody>
      </p:sp>
      <p:sp>
        <p:nvSpPr>
          <p:cNvPr id="55" name="Curved Right Arrow 54"/>
          <p:cNvSpPr/>
          <p:nvPr/>
        </p:nvSpPr>
        <p:spPr bwMode="auto">
          <a:xfrm>
            <a:off x="457200" y="3200400"/>
            <a:ext cx="838200" cy="1752600"/>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What's in a Ticket, Anyway?</a:t>
            </a:r>
            <a:endParaRPr lang="en-US" dirty="0"/>
          </a:p>
        </p:txBody>
      </p:sp>
      <p:sp>
        <p:nvSpPr>
          <p:cNvPr id="3" name="Text Placeholder 2"/>
          <p:cNvSpPr>
            <a:spLocks noGrp="1"/>
          </p:cNvSpPr>
          <p:nvPr>
            <p:ph type="body" sz="quarter" idx="10"/>
          </p:nvPr>
        </p:nvSpPr>
        <p:spPr>
          <a:xfrm>
            <a:off x="381000" y="990600"/>
            <a:ext cx="8382000" cy="2210862"/>
          </a:xfrm>
        </p:spPr>
        <p:txBody>
          <a:bodyPr/>
          <a:lstStyle/>
          <a:p>
            <a:r>
              <a:rPr lang="en-US" sz="3600" dirty="0" smtClean="0"/>
              <a:t>Tickets contain</a:t>
            </a:r>
          </a:p>
          <a:p>
            <a:pPr lvl="1"/>
            <a:r>
              <a:rPr lang="en-US" sz="3200" dirty="0" smtClean="0"/>
              <a:t>time start</a:t>
            </a:r>
          </a:p>
          <a:p>
            <a:pPr lvl="1"/>
            <a:r>
              <a:rPr lang="en-US" sz="3200" dirty="0" smtClean="0"/>
              <a:t>total lifetime</a:t>
            </a:r>
          </a:p>
          <a:p>
            <a:pPr lvl="1"/>
            <a:r>
              <a:rPr lang="en-US" sz="3200" dirty="0" smtClean="0">
                <a:solidFill>
                  <a:schemeClr val="tx1"/>
                </a:solidFill>
              </a:rPr>
              <a:t>your security token</a:t>
            </a:r>
          </a:p>
          <a:p>
            <a:pPr lvl="1"/>
            <a:r>
              <a:rPr lang="en-US" sz="3200" dirty="0" smtClean="0"/>
              <a:t>optional IP address info</a:t>
            </a:r>
            <a:endParaRPr lang="en-US" sz="32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Securing Tickets:  the Keys</a:t>
            </a:r>
            <a:endParaRPr lang="en-US" dirty="0"/>
          </a:p>
        </p:txBody>
      </p:sp>
      <p:sp>
        <p:nvSpPr>
          <p:cNvPr id="3" name="Text Placeholder 2"/>
          <p:cNvSpPr>
            <a:spLocks noGrp="1"/>
          </p:cNvSpPr>
          <p:nvPr>
            <p:ph type="body" sz="quarter" idx="10"/>
          </p:nvPr>
        </p:nvSpPr>
        <p:spPr/>
        <p:txBody>
          <a:bodyPr/>
          <a:lstStyle/>
          <a:p>
            <a:r>
              <a:rPr lang="en-US" sz="2800" dirty="0" smtClean="0"/>
              <a:t>Kerberos's crypto depends on certain keys for its strength:</a:t>
            </a:r>
          </a:p>
          <a:p>
            <a:pPr lvl="1"/>
            <a:r>
              <a:rPr lang="en-US" sz="2400" dirty="0" smtClean="0"/>
              <a:t>The user's password is the key for the authentication to </a:t>
            </a:r>
            <a:r>
              <a:rPr lang="en-US" sz="2400" dirty="0" smtClean="0"/>
              <a:t/>
            </a:r>
            <a:br>
              <a:rPr lang="en-US" sz="2400" dirty="0" smtClean="0"/>
            </a:br>
            <a:r>
              <a:rPr lang="en-US" sz="2400" dirty="0" smtClean="0"/>
              <a:t>the </a:t>
            </a:r>
            <a:r>
              <a:rPr lang="en-US" sz="2400" dirty="0" smtClean="0"/>
              <a:t>AS</a:t>
            </a:r>
          </a:p>
          <a:p>
            <a:pPr lvl="1"/>
            <a:r>
              <a:rPr lang="en-US" sz="2400" dirty="0" smtClean="0"/>
              <a:t>An internal account called "</a:t>
            </a:r>
            <a:r>
              <a:rPr lang="en-US" sz="2400" dirty="0" err="1" smtClean="0"/>
              <a:t>krbtgt</a:t>
            </a:r>
            <a:r>
              <a:rPr lang="en-US" sz="2400" dirty="0" smtClean="0"/>
              <a:t>" has a password that the KDC uses to ensure that you didn't fake a TGT</a:t>
            </a:r>
          </a:p>
          <a:p>
            <a:pPr lvl="1"/>
            <a:r>
              <a:rPr lang="en-US" sz="2400" dirty="0" smtClean="0"/>
              <a:t>When the KDC generates a service ticket, it encrypts it using the password of the service (the password of PS's AD machine account, in Tom's case)</a:t>
            </a:r>
          </a:p>
          <a:p>
            <a:r>
              <a:rPr lang="en-US" sz="2800" dirty="0" smtClean="0"/>
              <a:t>Remember those… we'll use them again</a:t>
            </a:r>
            <a:endParaRPr lang="en-US" sz="2800"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Cranking Up Kerberos:  Encryption Methods</a:t>
            </a:r>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Kerberos and Crypto</a:t>
            </a:r>
            <a:endParaRPr lang="en-GB" dirty="0"/>
          </a:p>
        </p:txBody>
      </p:sp>
      <p:sp>
        <p:nvSpPr>
          <p:cNvPr id="3" name="Text Placeholder 2"/>
          <p:cNvSpPr>
            <a:spLocks noGrp="1"/>
          </p:cNvSpPr>
          <p:nvPr>
            <p:ph type="body" sz="quarter" idx="10"/>
          </p:nvPr>
        </p:nvSpPr>
        <p:spPr/>
        <p:txBody>
          <a:bodyPr/>
          <a:lstStyle/>
          <a:p>
            <a:r>
              <a:rPr lang="en-US" sz="2800" dirty="0" smtClean="0"/>
              <a:t>Needs good encryption algorithm; original used DES, which was nice years ago but </a:t>
            </a:r>
            <a:r>
              <a:rPr lang="en-US" sz="2800" dirty="0" err="1" smtClean="0"/>
              <a:t>sorta</a:t>
            </a:r>
            <a:r>
              <a:rPr lang="en-US" sz="2800" dirty="0" smtClean="0"/>
              <a:t> weak now</a:t>
            </a:r>
          </a:p>
          <a:p>
            <a:r>
              <a:rPr lang="en-US" sz="2800" dirty="0" smtClean="0"/>
              <a:t>Initial AD created in a regime where exporting 57+ bit encryption was unlawful</a:t>
            </a:r>
          </a:p>
          <a:p>
            <a:r>
              <a:rPr lang="en-US" sz="2800" dirty="0" smtClean="0"/>
              <a:t>Result:  RC4-HMAC, RFC 4757</a:t>
            </a:r>
          </a:p>
          <a:p>
            <a:r>
              <a:rPr lang="en-US" sz="2800" dirty="0" smtClean="0"/>
              <a:t>Good dev info at http://blogs.technet.com/authentication/</a:t>
            </a:r>
          </a:p>
          <a:p>
            <a:r>
              <a:rPr lang="en-US" sz="2800" dirty="0" smtClean="0"/>
              <a:t>If we're going to the trouble to ensure that we're using Kerberos, we may as well control the quality of encryption that we use</a:t>
            </a:r>
            <a:endParaRPr lang="en-US" sz="2800"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Windows 6/7 Crypto Changes</a:t>
            </a:r>
            <a:endParaRPr lang="en-US" dirty="0"/>
          </a:p>
        </p:txBody>
      </p:sp>
      <p:sp>
        <p:nvSpPr>
          <p:cNvPr id="3" name="Text Placeholder 2"/>
          <p:cNvSpPr>
            <a:spLocks noGrp="1"/>
          </p:cNvSpPr>
          <p:nvPr>
            <p:ph type="body" sz="quarter" idx="10"/>
          </p:nvPr>
        </p:nvSpPr>
        <p:spPr/>
        <p:txBody>
          <a:bodyPr/>
          <a:lstStyle/>
          <a:p>
            <a:r>
              <a:rPr lang="en-US" dirty="0" smtClean="0"/>
              <a:t>Windows Vista/2008 adds AES</a:t>
            </a:r>
          </a:p>
          <a:p>
            <a:pPr lvl="1"/>
            <a:r>
              <a:rPr lang="en-US" dirty="0" smtClean="0"/>
              <a:t>Needs 2008 DFL</a:t>
            </a:r>
          </a:p>
          <a:p>
            <a:pPr lvl="1"/>
            <a:r>
              <a:rPr lang="en-US" dirty="0" smtClean="0"/>
              <a:t>Happens automatically upon shift to 2008 DFL</a:t>
            </a:r>
          </a:p>
          <a:p>
            <a:pPr lvl="1"/>
            <a:r>
              <a:rPr lang="en-US" dirty="0" smtClean="0"/>
              <a:t>Server 2003 R2 and earlier DCs cannot employ AES</a:t>
            </a:r>
          </a:p>
          <a:p>
            <a:pPr lvl="1"/>
            <a:r>
              <a:rPr lang="en-US" dirty="0" smtClean="0"/>
              <a:t>Side-effect: win 6/7 systems will always fail in their first logon attempt (as they "forget" to include a pre-authenticator), that is </a:t>
            </a:r>
            <a:r>
              <a:rPr lang="en-US" i="1" dirty="0" smtClean="0"/>
              <a:t>normal</a:t>
            </a:r>
            <a:r>
              <a:rPr lang="en-US" dirty="0" smtClean="0"/>
              <a:t>!</a:t>
            </a:r>
            <a:endParaRPr lang="en-US" i="1" dirty="0" smtClean="0"/>
          </a:p>
          <a:p>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Supported Kerberos Crypto</a:t>
            </a:r>
            <a:endParaRPr lang="en-US" dirty="0"/>
          </a:p>
        </p:txBody>
      </p:sp>
      <p:sp>
        <p:nvSpPr>
          <p:cNvPr id="4" name="Content Placeholder 3"/>
          <p:cNvSpPr>
            <a:spLocks noGrp="1"/>
          </p:cNvSpPr>
          <p:nvPr>
            <p:ph idx="1"/>
          </p:nvPr>
        </p:nvSpPr>
        <p:spPr/>
        <p:txBody>
          <a:bodyPr/>
          <a:lstStyle/>
          <a:p>
            <a:r>
              <a:rPr lang="en-US" dirty="0" smtClean="0"/>
              <a:t>DES/CRC and DES/MD5 </a:t>
            </a:r>
          </a:p>
          <a:p>
            <a:pPr lvl="1"/>
            <a:r>
              <a:rPr lang="en-US" dirty="0" smtClean="0"/>
              <a:t>For compatibility with non-Windows systems only, never used in an AD</a:t>
            </a:r>
          </a:p>
          <a:p>
            <a:r>
              <a:rPr lang="en-US" dirty="0" smtClean="0"/>
              <a:t>RC4 HMAC/MD5</a:t>
            </a:r>
          </a:p>
          <a:p>
            <a:pPr lvl="1"/>
            <a:r>
              <a:rPr lang="en-US" dirty="0" smtClean="0"/>
              <a:t>Crypto used in all pre-Vista AD members and DCs</a:t>
            </a:r>
          </a:p>
          <a:p>
            <a:r>
              <a:rPr lang="en-US" dirty="0" smtClean="0"/>
              <a:t>AES128/AES256 and SHA1</a:t>
            </a:r>
          </a:p>
          <a:p>
            <a:pPr lvl="1"/>
            <a:r>
              <a:rPr lang="en-US" dirty="0" smtClean="0"/>
              <a:t>Used between Vista+ clients, 2008+ DCs</a:t>
            </a:r>
          </a:p>
          <a:p>
            <a:r>
              <a:rPr lang="en-US" dirty="0" smtClean="0"/>
              <a:t>At some point – perhaps now for some organizations – you'll want to force a minimum level of crypto</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Windows 7 / 2008 R2 Group Policies</a:t>
            </a:r>
            <a:endParaRPr lang="en-US" dirty="0"/>
          </a:p>
        </p:txBody>
      </p:sp>
      <p:sp>
        <p:nvSpPr>
          <p:cNvPr id="3" name="Content Placeholder 2"/>
          <p:cNvSpPr>
            <a:spLocks noGrp="1"/>
          </p:cNvSpPr>
          <p:nvPr>
            <p:ph idx="1"/>
          </p:nvPr>
        </p:nvSpPr>
        <p:spPr/>
        <p:txBody>
          <a:bodyPr/>
          <a:lstStyle/>
          <a:p>
            <a:r>
              <a:rPr lang="en-US" dirty="0" smtClean="0"/>
              <a:t>Can restrict crypto types in Kerberos through group policy setting that only Win 7 and R2 </a:t>
            </a:r>
            <a:r>
              <a:rPr lang="en-US" dirty="0" smtClean="0"/>
              <a:t/>
            </a:r>
            <a:br>
              <a:rPr lang="en-US" dirty="0" smtClean="0"/>
            </a:br>
            <a:r>
              <a:rPr lang="en-US" dirty="0" smtClean="0"/>
              <a:t>can </a:t>
            </a:r>
            <a:r>
              <a:rPr lang="en-US" dirty="0" smtClean="0"/>
              <a:t>use</a:t>
            </a:r>
          </a:p>
          <a:p>
            <a:r>
              <a:rPr lang="en-US" dirty="0" smtClean="0"/>
              <a:t>In Security Options, "Network Security: Configure encryption types allowed for Kerberos"</a:t>
            </a:r>
          </a:p>
          <a:p>
            <a:r>
              <a:rPr lang="en-US" dirty="0" smtClean="0"/>
              <a:t>You can either set this on clients, servers, </a:t>
            </a:r>
            <a:r>
              <a:rPr lang="en-US" dirty="0" smtClean="0"/>
              <a:t/>
            </a:r>
            <a:br>
              <a:rPr lang="en-US" dirty="0" smtClean="0"/>
            </a:br>
            <a:r>
              <a:rPr lang="en-US" dirty="0" smtClean="0"/>
              <a:t>or </a:t>
            </a:r>
            <a:r>
              <a:rPr lang="en-US" dirty="0" smtClean="0"/>
              <a:t>both</a:t>
            </a:r>
          </a:p>
          <a:p>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2050" name="Picture 2" descr="G:\kerb crypto gp settings client side.bmp"/>
          <p:cNvPicPr>
            <a:picLocks noChangeAspect="1" noChangeArrowheads="1"/>
          </p:cNvPicPr>
          <p:nvPr/>
        </p:nvPicPr>
        <p:blipFill>
          <a:blip r:embed="rId3" cstate="print"/>
          <a:srcRect/>
          <a:stretch>
            <a:fillRect/>
          </a:stretch>
        </p:blipFill>
        <p:spPr bwMode="auto">
          <a:xfrm>
            <a:off x="1676400" y="0"/>
            <a:ext cx="5715000" cy="6802309"/>
          </a:xfrm>
          <a:prstGeom prst="rect">
            <a:avLst/>
          </a:prstGeom>
          <a:no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Why Are We Here at 8:30 AM?</a:t>
            </a:r>
            <a:endParaRPr lang="en-US" dirty="0"/>
          </a:p>
        </p:txBody>
      </p:sp>
      <p:sp>
        <p:nvSpPr>
          <p:cNvPr id="4" name="Text Placeholder 3"/>
          <p:cNvSpPr>
            <a:spLocks noGrp="1"/>
          </p:cNvSpPr>
          <p:nvPr>
            <p:ph type="body" sz="quarter" idx="10"/>
          </p:nvPr>
        </p:nvSpPr>
        <p:spPr/>
        <p:txBody>
          <a:bodyPr/>
          <a:lstStyle/>
          <a:p>
            <a:r>
              <a:rPr lang="en-US" dirty="0" smtClean="0"/>
              <a:t>Most of the time, Kerberos is "just there"</a:t>
            </a:r>
          </a:p>
          <a:p>
            <a:r>
              <a:rPr lang="en-US" dirty="0" smtClean="0"/>
              <a:t>So why this talk?  Three reasons</a:t>
            </a:r>
          </a:p>
          <a:p>
            <a:pPr lvl="1"/>
            <a:r>
              <a:rPr lang="en-US" dirty="0" smtClean="0"/>
              <a:t>There are some "edge conditions" that it can run up against that can be confounding to troubleshoot</a:t>
            </a:r>
          </a:p>
          <a:p>
            <a:pPr lvl="1"/>
            <a:r>
              <a:rPr lang="en-US" dirty="0" smtClean="0"/>
              <a:t>Some networking arrangements need a bit of special tweaking</a:t>
            </a:r>
          </a:p>
          <a:p>
            <a:pPr lvl="1"/>
            <a:r>
              <a:rPr lang="en-US" dirty="0" smtClean="0"/>
              <a:t>Windows 6/7 offer us some new options in shoring up our authentication and heck, if you've already paid for it, then why not use those tools?</a:t>
            </a:r>
          </a:p>
          <a:p>
            <a:pPr lvl="1"/>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Watching Kerberos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Netmon and Kerberos</a:t>
            </a:r>
            <a:endParaRPr lang="en-US" dirty="0"/>
          </a:p>
        </p:txBody>
      </p:sp>
      <p:sp>
        <p:nvSpPr>
          <p:cNvPr id="6" name="Text Placeholder 5"/>
          <p:cNvSpPr>
            <a:spLocks noGrp="1"/>
          </p:cNvSpPr>
          <p:nvPr>
            <p:ph type="body" sz="quarter" idx="10"/>
          </p:nvPr>
        </p:nvSpPr>
        <p:spPr/>
        <p:txBody>
          <a:bodyPr/>
          <a:lstStyle/>
          <a:p>
            <a:r>
              <a:rPr lang="en-US" dirty="0" smtClean="0"/>
              <a:t>Many people seem to think that you can't use </a:t>
            </a:r>
            <a:r>
              <a:rPr lang="en-US" dirty="0" err="1" smtClean="0"/>
              <a:t>Netmon</a:t>
            </a:r>
            <a:r>
              <a:rPr lang="en-US" dirty="0" smtClean="0"/>
              <a:t>, </a:t>
            </a:r>
            <a:r>
              <a:rPr lang="en-US" dirty="0" err="1" smtClean="0"/>
              <a:t>Wireshark</a:t>
            </a:r>
            <a:r>
              <a:rPr lang="en-US" dirty="0" smtClean="0"/>
              <a:t> and the like to track Kerberos – "the traffic's all encrypted!"</a:t>
            </a:r>
          </a:p>
          <a:p>
            <a:r>
              <a:rPr lang="en-US" dirty="0" smtClean="0"/>
              <a:t>The trick?  It's not encrypted </a:t>
            </a:r>
            <a:r>
              <a:rPr lang="en-US" i="1" dirty="0" smtClean="0"/>
              <a:t>at the endpoints</a:t>
            </a:r>
            <a:endParaRPr lang="en-US" dirty="0" smtClean="0"/>
          </a:p>
          <a:p>
            <a:r>
              <a:rPr lang="en-US" dirty="0" smtClean="0"/>
              <a:t>Here are a few tips on using </a:t>
            </a:r>
            <a:r>
              <a:rPr lang="en-US" dirty="0" err="1" smtClean="0"/>
              <a:t>Netmon</a:t>
            </a:r>
            <a:r>
              <a:rPr lang="en-US" dirty="0" smtClean="0"/>
              <a:t> with Kerberos</a:t>
            </a:r>
          </a:p>
          <a:p>
            <a:r>
              <a:rPr lang="en-US" dirty="0" smtClean="0"/>
              <a:t>If there are lot of frames, consider defining a "display filter" of </a:t>
            </a:r>
            <a:r>
              <a:rPr lang="en-US" dirty="0" err="1" smtClean="0">
                <a:solidFill>
                  <a:schemeClr val="accent3"/>
                </a:solidFill>
              </a:rPr>
              <a:t>tcp.port</a:t>
            </a:r>
            <a:r>
              <a:rPr lang="en-US" dirty="0" smtClean="0">
                <a:solidFill>
                  <a:schemeClr val="accent3"/>
                </a:solidFill>
              </a:rPr>
              <a:t>==88 </a:t>
            </a:r>
            <a:r>
              <a:rPr lang="en-US" dirty="0" smtClean="0"/>
              <a:t>to show only Kerberos-related traffic (on </a:t>
            </a:r>
            <a:r>
              <a:rPr lang="en-US" dirty="0" err="1" smtClean="0"/>
              <a:t>Netmon</a:t>
            </a:r>
            <a:r>
              <a:rPr lang="en-US" dirty="0" smtClean="0"/>
              <a:t> – </a:t>
            </a:r>
            <a:r>
              <a:rPr lang="en-US" dirty="0" err="1" smtClean="0"/>
              <a:t>Wireshark's</a:t>
            </a:r>
            <a:r>
              <a:rPr lang="en-US" dirty="0" smtClean="0"/>
              <a:t> different but similar)</a:t>
            </a: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Color-Code Kerb Traffic</a:t>
            </a:r>
            <a:endParaRPr lang="en-US" dirty="0"/>
          </a:p>
        </p:txBody>
      </p:sp>
      <p:sp>
        <p:nvSpPr>
          <p:cNvPr id="3" name="Text Placeholder 2"/>
          <p:cNvSpPr>
            <a:spLocks noGrp="1"/>
          </p:cNvSpPr>
          <p:nvPr>
            <p:ph type="body" sz="quarter" idx="10"/>
          </p:nvPr>
        </p:nvSpPr>
        <p:spPr>
          <a:xfrm>
            <a:off x="381000" y="1411552"/>
            <a:ext cx="8763000" cy="2210862"/>
          </a:xfrm>
        </p:spPr>
        <p:txBody>
          <a:bodyPr/>
          <a:lstStyle/>
          <a:p>
            <a:r>
              <a:rPr lang="en-US" dirty="0" smtClean="0"/>
              <a:t>Use display filters if you like, but </a:t>
            </a:r>
            <a:r>
              <a:rPr lang="en-US" dirty="0" err="1" smtClean="0"/>
              <a:t>oftimes</a:t>
            </a:r>
            <a:r>
              <a:rPr lang="en-US" dirty="0" smtClean="0"/>
              <a:t> you'll need the context of the records</a:t>
            </a:r>
          </a:p>
          <a:p>
            <a:r>
              <a:rPr lang="en-US" dirty="0" smtClean="0"/>
              <a:t>Click Filter / Color Filters and create three filters</a:t>
            </a:r>
          </a:p>
          <a:p>
            <a:r>
              <a:rPr lang="en-US" dirty="0" smtClean="0"/>
              <a:t>First, use the criterion "</a:t>
            </a:r>
            <a:r>
              <a:rPr lang="en-US" dirty="0" err="1" smtClean="0"/>
              <a:t>Krberror</a:t>
            </a:r>
            <a:r>
              <a:rPr lang="en-US" dirty="0" smtClean="0"/>
              <a:t>" to separate out the </a:t>
            </a:r>
            <a:r>
              <a:rPr lang="en-US" dirty="0" err="1" smtClean="0"/>
              <a:t>Kerb</a:t>
            </a:r>
            <a:r>
              <a:rPr lang="en-US" dirty="0" smtClean="0"/>
              <a:t> frames with errors; I make them red</a:t>
            </a:r>
          </a:p>
          <a:p>
            <a:r>
              <a:rPr lang="en-US" dirty="0" smtClean="0"/>
              <a:t>Then use the criterion "Kerberosv5 &amp;&amp; !</a:t>
            </a:r>
            <a:r>
              <a:rPr lang="en-US" dirty="0" err="1" smtClean="0"/>
              <a:t>Krberror</a:t>
            </a:r>
            <a:r>
              <a:rPr lang="en-US" dirty="0" smtClean="0"/>
              <a:t>" to show regularly Kerberos traffic </a:t>
            </a:r>
            <a:r>
              <a:rPr lang="en-US" dirty="0" smtClean="0"/>
              <a:t>in </a:t>
            </a:r>
            <a:r>
              <a:rPr lang="en-US" dirty="0" smtClean="0"/>
              <a:t>blue</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Finishing the Filter</a:t>
            </a:r>
            <a:endParaRPr lang="en-US" dirty="0"/>
          </a:p>
        </p:txBody>
      </p:sp>
      <p:sp>
        <p:nvSpPr>
          <p:cNvPr id="3" name="Text Placeholder 2"/>
          <p:cNvSpPr>
            <a:spLocks noGrp="1"/>
          </p:cNvSpPr>
          <p:nvPr>
            <p:ph type="body" sz="quarter" idx="10"/>
          </p:nvPr>
        </p:nvSpPr>
        <p:spPr/>
        <p:txBody>
          <a:bodyPr/>
          <a:lstStyle/>
          <a:p>
            <a:r>
              <a:rPr lang="en-US" dirty="0" smtClean="0"/>
              <a:t>You will still see, however, that there's unparsed TCP traffic that's going to or from port 88 (the port AD uses for Kerberos traffic)</a:t>
            </a:r>
          </a:p>
          <a:p>
            <a:r>
              <a:rPr lang="en-US" dirty="0" smtClean="0"/>
              <a:t>Let's color that, too:</a:t>
            </a:r>
          </a:p>
          <a:p>
            <a:r>
              <a:rPr lang="en-US" dirty="0" smtClean="0"/>
              <a:t>rule: !Kerberosv5 &amp;&amp; </a:t>
            </a:r>
            <a:r>
              <a:rPr lang="en-US" dirty="0" err="1" smtClean="0"/>
              <a:t>tcp.port</a:t>
            </a:r>
            <a:r>
              <a:rPr lang="en-US" dirty="0" smtClean="0"/>
              <a:t>==88</a:t>
            </a:r>
          </a:p>
          <a:p>
            <a:r>
              <a:rPr lang="en-US" dirty="0" smtClean="0"/>
              <a:t>I color it green, use whatever you like</a:t>
            </a:r>
          </a:p>
          <a:p>
            <a:r>
              <a:rPr lang="en-US" b="1" dirty="0" smtClean="0"/>
              <a:t>Don't forget to elevate NM when you run it</a:t>
            </a:r>
          </a:p>
          <a:p>
            <a:r>
              <a:rPr lang="en-US" dirty="0" smtClean="0"/>
              <a:t>Run it on either end, no promiscuity needed, if a router might be filtering something, then run it on both ends</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0"/>
            <a:ext cx="10706100" cy="70580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r>
              <a:rPr smtClean="0"/>
              <a:t>Using a Trace or the Logs</a:t>
            </a:r>
            <a:br>
              <a:rPr smtClean="0"/>
            </a:br>
            <a:r>
              <a:rPr sz="3600" smtClean="0">
                <a:solidFill>
                  <a:schemeClr val="accent3"/>
                </a:solidFill>
              </a:rPr>
              <a:t>common Kerberos issues</a:t>
            </a:r>
            <a:endParaRPr lang="en-US" dirty="0">
              <a:solidFill>
                <a:schemeClr val="accent3"/>
              </a:solidFill>
            </a:endParaRPr>
          </a:p>
        </p:txBody>
      </p:sp>
      <p:sp>
        <p:nvSpPr>
          <p:cNvPr id="3" name="Text Placeholder 2"/>
          <p:cNvSpPr>
            <a:spLocks noGrp="1"/>
          </p:cNvSpPr>
          <p:nvPr>
            <p:ph type="body" sz="quarter" idx="10"/>
          </p:nvPr>
        </p:nvSpPr>
        <p:spPr/>
        <p:txBody>
          <a:bodyPr/>
          <a:lstStyle/>
          <a:p>
            <a:r>
              <a:rPr lang="en-US" sz="2800" dirty="0" smtClean="0"/>
              <a:t>AD troubleshooting rule #1:</a:t>
            </a:r>
          </a:p>
          <a:p>
            <a:pPr lvl="1"/>
            <a:r>
              <a:rPr lang="en-US" sz="2400" dirty="0" smtClean="0"/>
              <a:t>It's probably DNS.</a:t>
            </a:r>
          </a:p>
          <a:p>
            <a:r>
              <a:rPr lang="en-US" sz="2800" dirty="0" smtClean="0"/>
              <a:t>AD troubleshooting rule #2:</a:t>
            </a:r>
          </a:p>
          <a:p>
            <a:pPr lvl="1"/>
            <a:r>
              <a:rPr lang="en-US" sz="2400" dirty="0" smtClean="0"/>
              <a:t>If rule 1 doesn't apply, then it's probably DNS.</a:t>
            </a:r>
          </a:p>
          <a:p>
            <a:r>
              <a:rPr lang="en-US" sz="2800" dirty="0" smtClean="0"/>
              <a:t>The time service really, really, really has to be working, or Kerberos will fail</a:t>
            </a:r>
          </a:p>
          <a:p>
            <a:r>
              <a:rPr lang="en-US" sz="2800" dirty="0" smtClean="0"/>
              <a:t>If it's a three-tier sort of authentication, like a Web application with a SQL back-end, then understand delegation and SPNs, which we're going to get to soon</a:t>
            </a:r>
          </a:p>
          <a:p>
            <a:r>
              <a:rPr lang="en-US" sz="2800" dirty="0" smtClean="0"/>
              <a:t>Traces can help with all of that… use them!</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52596"/>
          </a:xfrm>
        </p:spPr>
        <p:txBody>
          <a:bodyPr/>
          <a:lstStyle/>
          <a:p>
            <a:r>
              <a:rPr smtClean="0"/>
              <a:t>Forcing Kerberos to Use TCP</a:t>
            </a:r>
            <a:br>
              <a:rPr smtClean="0"/>
            </a:br>
            <a:r>
              <a:rPr sz="2800" smtClean="0">
                <a:solidFill>
                  <a:schemeClr val="accent3"/>
                </a:solidFill>
              </a:rPr>
              <a:t>speaking of stuff you find when sniffing a trace</a:t>
            </a:r>
            <a:r>
              <a:rPr lang="en-US" sz="2800" dirty="0" smtClean="0">
                <a:solidFill>
                  <a:schemeClr val="accent3"/>
                </a:solidFill>
              </a:rPr>
              <a:t>…</a:t>
            </a:r>
            <a:endParaRPr lang="en-US" dirty="0">
              <a:solidFill>
                <a:schemeClr val="accent3"/>
              </a:solidFill>
            </a:endParaRPr>
          </a:p>
        </p:txBody>
      </p:sp>
      <p:sp>
        <p:nvSpPr>
          <p:cNvPr id="3" name="Text Placeholder 2"/>
          <p:cNvSpPr>
            <a:spLocks noGrp="1"/>
          </p:cNvSpPr>
          <p:nvPr>
            <p:ph type="body" sz="quarter" idx="10"/>
          </p:nvPr>
        </p:nvSpPr>
        <p:spPr/>
        <p:txBody>
          <a:bodyPr/>
          <a:lstStyle/>
          <a:p>
            <a:r>
              <a:rPr lang="en-US" dirty="0" smtClean="0"/>
              <a:t>Kerberos chooses either TCP </a:t>
            </a:r>
            <a:r>
              <a:rPr lang="en-US" i="1" dirty="0" smtClean="0"/>
              <a:t>or</a:t>
            </a:r>
            <a:r>
              <a:rPr lang="en-US" dirty="0" smtClean="0"/>
              <a:t> UDP</a:t>
            </a:r>
          </a:p>
          <a:p>
            <a:r>
              <a:rPr lang="en-US" dirty="0" smtClean="0"/>
              <a:t>Kerberos UDP and VPNs don't mix well</a:t>
            </a:r>
          </a:p>
          <a:p>
            <a:r>
              <a:rPr lang="en-US" dirty="0" smtClean="0"/>
              <a:t>In W2K, XP, 2003 then Kerberos goes UDP </a:t>
            </a:r>
            <a:r>
              <a:rPr lang="en-US" dirty="0" smtClean="0"/>
              <a:t/>
            </a:r>
            <a:br>
              <a:rPr lang="en-US" dirty="0" smtClean="0"/>
            </a:br>
            <a:r>
              <a:rPr lang="en-US" dirty="0" smtClean="0"/>
              <a:t>if </a:t>
            </a:r>
            <a:r>
              <a:rPr lang="en-US" dirty="0" smtClean="0"/>
              <a:t>the packet is &lt; 1465 (2003) or &lt; 2000 bytes (XP, 2000)</a:t>
            </a:r>
          </a:p>
          <a:p>
            <a:r>
              <a:rPr lang="en-US" dirty="0" smtClean="0"/>
              <a:t>Answer:  set the minimum to 1 byte, so it's always TCP – see KB 244474, </a:t>
            </a:r>
            <a:r>
              <a:rPr lang="en-US" i="1" dirty="0" smtClean="0"/>
              <a:t>but…</a:t>
            </a:r>
          </a:p>
          <a:p>
            <a:r>
              <a:rPr lang="en-US" dirty="0" smtClean="0"/>
              <a:t>Win2K systems may need patch at KB 320903</a:t>
            </a:r>
          </a:p>
          <a:p>
            <a:r>
              <a:rPr lang="en-US" dirty="0" smtClean="0"/>
              <a:t>What about Vista and later?  They always </a:t>
            </a:r>
            <a:r>
              <a:rPr lang="en-US" dirty="0" smtClean="0"/>
              <a:t/>
            </a:r>
            <a:br>
              <a:rPr lang="en-US" dirty="0" smtClean="0"/>
            </a:br>
            <a:r>
              <a:rPr lang="en-US" dirty="0" smtClean="0"/>
              <a:t>use </a:t>
            </a:r>
            <a:r>
              <a:rPr lang="en-US" dirty="0" smtClean="0"/>
              <a:t>TCP</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Kerberos Logs</a:t>
            </a:r>
            <a:endParaRPr lang="en-US" dirty="0"/>
          </a:p>
        </p:txBody>
      </p:sp>
      <p:sp>
        <p:nvSpPr>
          <p:cNvPr id="6" name="Text Placeholder 5"/>
          <p:cNvSpPr>
            <a:spLocks noGrp="1"/>
          </p:cNvSpPr>
          <p:nvPr>
            <p:ph type="body" sz="quarter" idx="10"/>
          </p:nvPr>
        </p:nvSpPr>
        <p:spPr/>
        <p:txBody>
          <a:bodyPr/>
          <a:lstStyle/>
          <a:p>
            <a:r>
              <a:rPr lang="en-US" dirty="0" smtClean="0"/>
              <a:t>Most Kerberos-related event log entries are actually pretty clear – some in System, some in Security</a:t>
            </a:r>
          </a:p>
          <a:p>
            <a:r>
              <a:rPr lang="en-US" dirty="0" smtClean="0"/>
              <a:t>For more, look to "Troubleshooting Kerberos Errors" white paper – search the Web for "Troubleshooting Kerberos Errors in Windows" to find the download from the Microsoft site</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en-US" dirty="0" smtClean="0"/>
              <a:t>Extra Logging</a:t>
            </a:r>
            <a:endParaRPr lang="en-US" dirty="0"/>
          </a:p>
        </p:txBody>
      </p:sp>
      <p:sp>
        <p:nvSpPr>
          <p:cNvPr id="720899" name="Rectangle 3"/>
          <p:cNvSpPr>
            <a:spLocks noGrp="1" noChangeArrowheads="1"/>
          </p:cNvSpPr>
          <p:nvPr>
            <p:ph idx="1"/>
          </p:nvPr>
        </p:nvSpPr>
        <p:spPr>
          <a:xfrm>
            <a:off x="381000" y="1412875"/>
            <a:ext cx="8382000" cy="3939540"/>
          </a:xfrm>
        </p:spPr>
        <p:txBody>
          <a:bodyPr/>
          <a:lstStyle/>
          <a:p>
            <a:r>
              <a:rPr lang="en-US" dirty="0" smtClean="0"/>
              <a:t>You can set Kerberos to log its activity to the System log</a:t>
            </a:r>
          </a:p>
          <a:p>
            <a:r>
              <a:rPr lang="en-US" dirty="0" smtClean="0"/>
              <a:t>Go to HKEY_LOCAL_MACHINE\SYSTEM\</a:t>
            </a:r>
            <a:r>
              <a:rPr lang="en-US" dirty="0" err="1" smtClean="0"/>
              <a:t>CurrentControlSet</a:t>
            </a:r>
            <a:r>
              <a:rPr lang="en-US" dirty="0" smtClean="0"/>
              <a:t>\Control\</a:t>
            </a:r>
            <a:r>
              <a:rPr lang="en-US" dirty="0" err="1" smtClean="0"/>
              <a:t>Lsa</a:t>
            </a:r>
            <a:r>
              <a:rPr lang="en-US" dirty="0" smtClean="0"/>
              <a:t>\Kerberos\Parameters</a:t>
            </a:r>
          </a:p>
          <a:p>
            <a:r>
              <a:rPr lang="en-US" dirty="0" smtClean="0"/>
              <a:t>Add new REG_DWORD value </a:t>
            </a:r>
            <a:r>
              <a:rPr lang="en-US" dirty="0" err="1" smtClean="0"/>
              <a:t>LogLevel</a:t>
            </a:r>
            <a:r>
              <a:rPr lang="en-US" dirty="0" smtClean="0"/>
              <a:t>, set to 1</a:t>
            </a:r>
          </a:p>
          <a:p>
            <a:r>
              <a:rPr lang="en-US" dirty="0" smtClean="0"/>
              <a:t>Reboot for it to take effect</a:t>
            </a:r>
          </a:p>
          <a:p>
            <a:r>
              <a:rPr lang="en-US" dirty="0" smtClean="0"/>
              <a:t>Details in </a:t>
            </a:r>
            <a:r>
              <a:rPr lang="en-US" dirty="0" err="1" smtClean="0"/>
              <a:t>Kerb</a:t>
            </a:r>
            <a:r>
              <a:rPr lang="en-US" dirty="0" smtClean="0"/>
              <a:t> Troubleshooting white paper</a:t>
            </a:r>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B242AF17-7C31-4E9F-8CC1-7177E6B3C27B}" type="slidenum">
              <a:rPr lang="en-US"/>
              <a:pPr/>
              <a:t>38</a:t>
            </a:fld>
            <a:endParaRPr lang="en-US"/>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US" smtClean="0"/>
              <a:t>Creating Kerberos Logs</a:t>
            </a:r>
            <a:endParaRPr lang="en-US"/>
          </a:p>
        </p:txBody>
      </p:sp>
      <p:sp>
        <p:nvSpPr>
          <p:cNvPr id="753667" name="Rectangle 3"/>
          <p:cNvSpPr>
            <a:spLocks noGrp="1" noChangeArrowheads="1"/>
          </p:cNvSpPr>
          <p:nvPr>
            <p:ph idx="1"/>
          </p:nvPr>
        </p:nvSpPr>
        <p:spPr/>
        <p:txBody>
          <a:bodyPr/>
          <a:lstStyle/>
          <a:p>
            <a:r>
              <a:rPr lang="en-US" dirty="0" smtClean="0"/>
              <a:t>In Parameters, REG_DWORD </a:t>
            </a:r>
            <a:r>
              <a:rPr lang="en-US" dirty="0" err="1" smtClean="0"/>
              <a:t>LogToFile</a:t>
            </a:r>
            <a:r>
              <a:rPr lang="en-US" dirty="0" smtClean="0"/>
              <a:t> =1 to create an ASCII log file</a:t>
            </a:r>
          </a:p>
          <a:p>
            <a:r>
              <a:rPr lang="en-US" dirty="0" err="1" smtClean="0"/>
              <a:t>KerbDebugLevel</a:t>
            </a:r>
            <a:r>
              <a:rPr lang="en-US" dirty="0" smtClean="0"/>
              <a:t> (REG_DWORD) sets the verbosity of the log</a:t>
            </a:r>
          </a:p>
          <a:p>
            <a:r>
              <a:rPr lang="en-US" dirty="0" smtClean="0"/>
              <a:t>Look to the white paper for specific error code-to-English translation</a:t>
            </a:r>
            <a:endParaRPr lang="en-US" dirty="0"/>
          </a:p>
        </p:txBody>
      </p:sp>
      <p:sp>
        <p:nvSpPr>
          <p:cNvPr id="4" name="Footer Placeholder 3"/>
          <p:cNvSpPr>
            <a:spLocks noGrp="1"/>
          </p:cNvSpPr>
          <p:nvPr>
            <p:ph type="ftr" sz="quarter" idx="4294967295"/>
          </p:nvPr>
        </p:nvSpPr>
        <p:spPr>
          <a:xfrm>
            <a:off x="7086600" y="6400800"/>
            <a:ext cx="2057400" cy="457200"/>
          </a:xfrm>
          <a:prstGeom prst="rect">
            <a:avLst/>
          </a:prstGeom>
        </p:spPr>
        <p:txBody>
          <a:bodyPr/>
          <a:lstStyle/>
          <a:p>
            <a:r>
              <a:rPr lang="en-US"/>
              <a:t>Slide </a:t>
            </a:r>
            <a:fld id="{798FB09C-5191-4E7C-B8F9-DD6067579A4E}" type="slidenum">
              <a:rPr lang="en-US"/>
              <a:pPr/>
              <a:t>39</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Kerberos Overview</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Making Sure You Use Kerberos</a:t>
            </a:r>
            <a:r>
              <a:rPr lang="en-US" dirty="0" smtClean="0"/>
              <a:t>… Not NTLM</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Kerb's Not the Only Auth Protocol</a:t>
            </a:r>
            <a:endParaRPr lang="en-US" dirty="0"/>
          </a:p>
        </p:txBody>
      </p:sp>
      <p:sp>
        <p:nvSpPr>
          <p:cNvPr id="3" name="Text Placeholder 2"/>
          <p:cNvSpPr>
            <a:spLocks noGrp="1"/>
          </p:cNvSpPr>
          <p:nvPr>
            <p:ph type="body" sz="quarter" idx="10"/>
          </p:nvPr>
        </p:nvSpPr>
        <p:spPr/>
        <p:txBody>
          <a:bodyPr/>
          <a:lstStyle/>
          <a:p>
            <a:r>
              <a:rPr lang="en-US" dirty="0" smtClean="0"/>
              <a:t>You probably know that pre-Windows 2000 systems only used LM, NTLM, NTLMv2 authentication protocols</a:t>
            </a:r>
          </a:p>
          <a:p>
            <a:r>
              <a:rPr lang="en-US" dirty="0" smtClean="0"/>
              <a:t>They were good for their time, but in modern networks they're attack targets</a:t>
            </a:r>
          </a:p>
          <a:p>
            <a:r>
              <a:rPr lang="en-US" dirty="0" smtClean="0"/>
              <a:t>What many don't know is that they're surprisingly persistent</a:t>
            </a:r>
          </a:p>
          <a:p>
            <a:r>
              <a:rPr lang="en-US" dirty="0" smtClean="0"/>
              <a:t>Part of the 2009 IT pro's job is to eradicate them as much as is possible</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Why Kerberos Rather than NTLM?</a:t>
            </a:r>
            <a:endParaRPr lang="en-US" dirty="0"/>
          </a:p>
        </p:txBody>
      </p:sp>
      <p:sp>
        <p:nvSpPr>
          <p:cNvPr id="3" name="Text Placeholder 2"/>
          <p:cNvSpPr>
            <a:spLocks noGrp="1"/>
          </p:cNvSpPr>
          <p:nvPr>
            <p:ph type="body" sz="quarter" idx="10"/>
          </p:nvPr>
        </p:nvSpPr>
        <p:spPr/>
        <p:txBody>
          <a:bodyPr/>
          <a:lstStyle/>
          <a:p>
            <a:r>
              <a:rPr lang="en-US" dirty="0" smtClean="0"/>
              <a:t>Stronger encryption than NTLM/LM auth algorithms</a:t>
            </a:r>
          </a:p>
          <a:p>
            <a:r>
              <a:rPr lang="en-US" dirty="0" smtClean="0"/>
              <a:t>Mutual authentication</a:t>
            </a:r>
          </a:p>
          <a:p>
            <a:r>
              <a:rPr lang="en-US" dirty="0" smtClean="0"/>
              <a:t>Time stamps, signing, man-in-the-middle much more difficult</a:t>
            </a:r>
          </a:p>
          <a:p>
            <a:r>
              <a:rPr lang="en-US" dirty="0" smtClean="0"/>
              <a:t>NTLM is a 4LA, Kerberos is an 8LA</a:t>
            </a:r>
          </a:p>
          <a:p>
            <a:r>
              <a:rPr lang="en-US" dirty="0" smtClean="0"/>
              <a:t>Exposes user hash much less frequently than NTLM does</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What?  </a:t>
            </a:r>
            <a:r>
              <a:rPr i="1" smtClean="0"/>
              <a:t>When</a:t>
            </a:r>
            <a:r>
              <a:rPr smtClean="0"/>
              <a:t> Do I Not Use Kerb?</a:t>
            </a:r>
            <a:endParaRPr lang="en-US" dirty="0"/>
          </a:p>
        </p:txBody>
      </p:sp>
      <p:sp>
        <p:nvSpPr>
          <p:cNvPr id="6" name="Text Placeholder 5"/>
          <p:cNvSpPr>
            <a:spLocks noGrp="1"/>
          </p:cNvSpPr>
          <p:nvPr>
            <p:ph type="body" sz="quarter" idx="10"/>
          </p:nvPr>
        </p:nvSpPr>
        <p:spPr/>
        <p:txBody>
          <a:bodyPr/>
          <a:lstStyle/>
          <a:p>
            <a:r>
              <a:rPr lang="en-US" dirty="0" smtClean="0"/>
              <a:t>Even in an AD-centric network, you may not get Kerberos</a:t>
            </a:r>
          </a:p>
          <a:p>
            <a:pPr lvl="1"/>
            <a:r>
              <a:rPr lang="en-US" dirty="0" smtClean="0"/>
              <a:t>NET USE to an IP address</a:t>
            </a:r>
          </a:p>
          <a:p>
            <a:pPr lvl="1"/>
            <a:r>
              <a:rPr lang="en-US" dirty="0" smtClean="0"/>
              <a:t>Connect to a workgroup system on Windows of any version</a:t>
            </a:r>
          </a:p>
          <a:p>
            <a:pPr lvl="1"/>
            <a:r>
              <a:rPr lang="en-US" dirty="0" smtClean="0"/>
              <a:t>Connect to a pre-2000 system</a:t>
            </a:r>
          </a:p>
          <a:p>
            <a:pPr lvl="1"/>
            <a:r>
              <a:rPr lang="en-US" dirty="0" smtClean="0"/>
              <a:t>Failover from a busy DC</a:t>
            </a:r>
          </a:p>
          <a:p>
            <a:pPr lvl="1"/>
            <a:r>
              <a:rPr lang="en-US" dirty="0" smtClean="0"/>
              <a:t>Badly-written apps</a:t>
            </a:r>
          </a:p>
          <a:p>
            <a:pPr lvl="1"/>
            <a:r>
              <a:rPr lang="en-US" dirty="0" smtClean="0"/>
              <a:t>Intranet site not added to "local intranet" zone</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Kerberos Logon vs NTLM Logon</a:t>
            </a:r>
            <a:endParaRPr lang="en-US" dirty="0"/>
          </a:p>
        </p:txBody>
      </p:sp>
      <p:sp>
        <p:nvSpPr>
          <p:cNvPr id="3" name="Text Placeholder 2"/>
          <p:cNvSpPr>
            <a:spLocks noGrp="1"/>
          </p:cNvSpPr>
          <p:nvPr>
            <p:ph type="body" sz="quarter" idx="10"/>
          </p:nvPr>
        </p:nvSpPr>
        <p:spPr/>
        <p:txBody>
          <a:bodyPr/>
          <a:lstStyle/>
          <a:p>
            <a:r>
              <a:rPr lang="en-US" dirty="0" smtClean="0"/>
              <a:t>How you know you're NTLM-</a:t>
            </a:r>
            <a:r>
              <a:rPr lang="en-US" dirty="0" err="1" smtClean="0"/>
              <a:t>ing</a:t>
            </a:r>
            <a:r>
              <a:rPr lang="en-US" dirty="0" smtClean="0"/>
              <a:t>:</a:t>
            </a:r>
          </a:p>
          <a:p>
            <a:pPr lvl="1"/>
            <a:r>
              <a:rPr lang="en-US" dirty="0" smtClean="0"/>
              <a:t>Can't join machines to domains</a:t>
            </a:r>
          </a:p>
          <a:p>
            <a:pPr lvl="1"/>
            <a:r>
              <a:rPr lang="en-US" dirty="0" smtClean="0"/>
              <a:t>Don't get group policies</a:t>
            </a:r>
          </a:p>
          <a:p>
            <a:pPr lvl="1"/>
            <a:r>
              <a:rPr lang="en-US" dirty="0" err="1" smtClean="0"/>
              <a:t>Netmon</a:t>
            </a:r>
            <a:r>
              <a:rPr lang="en-US" dirty="0" smtClean="0"/>
              <a:t> traces show NTLM, not Kerberos traffic</a:t>
            </a:r>
          </a:p>
          <a:p>
            <a:pPr lvl="1"/>
            <a:r>
              <a:rPr lang="en-US" dirty="0" err="1" smtClean="0"/>
              <a:t>Klist</a:t>
            </a:r>
            <a:r>
              <a:rPr lang="en-US" dirty="0" smtClean="0"/>
              <a:t> shows no tickets, yet you're logged in</a:t>
            </a:r>
          </a:p>
          <a:p>
            <a:r>
              <a:rPr lang="en-US" dirty="0" smtClean="0"/>
              <a:t>Tracking this stuff down by hand is a pain, so Windows 7 and Server 2008 R2 offer some new group policies</a:t>
            </a:r>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NTLM Restriction Policies</a:t>
            </a:r>
            <a:endParaRPr lang="en-US" dirty="0"/>
          </a:p>
        </p:txBody>
      </p:sp>
      <p:sp>
        <p:nvSpPr>
          <p:cNvPr id="3" name="Content Placeholder 2"/>
          <p:cNvSpPr>
            <a:spLocks noGrp="1"/>
          </p:cNvSpPr>
          <p:nvPr>
            <p:ph idx="1"/>
          </p:nvPr>
        </p:nvSpPr>
        <p:spPr/>
        <p:txBody>
          <a:bodyPr/>
          <a:lstStyle/>
          <a:p>
            <a:r>
              <a:rPr lang="en-US" dirty="0" smtClean="0"/>
              <a:t>Essentially </a:t>
            </a:r>
            <a:r>
              <a:rPr lang="en-US" dirty="0" smtClean="0"/>
              <a:t>these new policies let you first track and then block NTLM logons</a:t>
            </a:r>
          </a:p>
          <a:p>
            <a:r>
              <a:rPr lang="en-US" dirty="0" smtClean="0"/>
              <a:t>There are basically three policies, each with an "audit" and a "block" option:</a:t>
            </a:r>
          </a:p>
          <a:p>
            <a:pPr lvl="1"/>
            <a:r>
              <a:rPr lang="en-US" dirty="0" smtClean="0"/>
              <a:t>Incoming NTLM traffic (server tracking)</a:t>
            </a:r>
          </a:p>
          <a:p>
            <a:pPr lvl="1"/>
            <a:r>
              <a:rPr lang="en-US" dirty="0" smtClean="0"/>
              <a:t>Outgoing NTLM traffic (client tracking)</a:t>
            </a:r>
          </a:p>
          <a:p>
            <a:pPr lvl="1"/>
            <a:r>
              <a:rPr lang="en-US" dirty="0" smtClean="0"/>
              <a:t>Domain traffic (DC tracking)</a:t>
            </a:r>
          </a:p>
          <a:p>
            <a:r>
              <a:rPr lang="en-US" dirty="0" smtClean="0"/>
              <a:t>They create new event log entries of source "NTLM," numbers 8001, 8002, 8003, 8004</a:t>
            </a:r>
          </a:p>
          <a:p>
            <a:pPr>
              <a:buNone/>
            </a:pPr>
            <a:endParaRPr lang="en-US" dirty="0" smtClean="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NTLM Restrictions</a:t>
            </a:r>
            <a:endParaRPr lang="en-US" dirty="0"/>
          </a:p>
        </p:txBody>
      </p:sp>
      <p:sp>
        <p:nvSpPr>
          <p:cNvPr id="3" name="Content Placeholder 2"/>
          <p:cNvSpPr>
            <a:spLocks noGrp="1"/>
          </p:cNvSpPr>
          <p:nvPr>
            <p:ph idx="1"/>
          </p:nvPr>
        </p:nvSpPr>
        <p:spPr/>
        <p:txBody>
          <a:bodyPr/>
          <a:lstStyle/>
          <a:p>
            <a:r>
              <a:rPr lang="en-US" dirty="0" smtClean="0"/>
              <a:t>In Computer </a:t>
            </a:r>
            <a:r>
              <a:rPr lang="en-US" dirty="0" err="1" smtClean="0"/>
              <a:t>Config</a:t>
            </a:r>
            <a:r>
              <a:rPr lang="en-US" dirty="0" smtClean="0"/>
              <a:t> / Windows Settings / Security Settings / Local Policies / Security Options</a:t>
            </a:r>
          </a:p>
          <a:p>
            <a:r>
              <a:rPr lang="en-US" dirty="0" smtClean="0"/>
              <a:t>All start with "Network security:  Restrict NTLM:</a:t>
            </a:r>
          </a:p>
          <a:p>
            <a:r>
              <a:rPr lang="en-US" dirty="0" smtClean="0"/>
              <a:t>Log entries go to the log in Applications and Services Log / Microsoft / Windows / NTLM</a:t>
            </a:r>
          </a:p>
          <a:p>
            <a:r>
              <a:rPr lang="en-US" dirty="0" smtClean="0"/>
              <a:t>Some sources say that the log will be named "</a:t>
            </a:r>
            <a:r>
              <a:rPr lang="en-US" dirty="0" err="1" smtClean="0"/>
              <a:t>NTLMBlock</a:t>
            </a:r>
            <a:r>
              <a:rPr lang="en-US" dirty="0" smtClean="0"/>
              <a:t>" in the final release</a:t>
            </a:r>
          </a:p>
          <a:p>
            <a:r>
              <a:rPr lang="en-US" dirty="0" smtClean="0"/>
              <a:t>These only work on Win 7 and 2008 R2</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"Incoming NTLM Traffic"</a:t>
            </a:r>
            <a:endParaRPr lang="en-US" dirty="0"/>
          </a:p>
        </p:txBody>
      </p:sp>
      <p:sp>
        <p:nvSpPr>
          <p:cNvPr id="3" name="Content Placeholder 2"/>
          <p:cNvSpPr>
            <a:spLocks noGrp="1"/>
          </p:cNvSpPr>
          <p:nvPr>
            <p:ph idx="1"/>
          </p:nvPr>
        </p:nvSpPr>
        <p:spPr/>
        <p:txBody>
          <a:bodyPr/>
          <a:lstStyle/>
          <a:p>
            <a:r>
              <a:rPr lang="en-US" dirty="0" smtClean="0"/>
              <a:t>Systems acting as servers can audit/block NTLM logons</a:t>
            </a:r>
          </a:p>
          <a:p>
            <a:pPr lvl="1"/>
            <a:r>
              <a:rPr lang="en-US" dirty="0" smtClean="0"/>
              <a:t>from accounts in the local domain</a:t>
            </a:r>
          </a:p>
          <a:p>
            <a:pPr lvl="1"/>
            <a:r>
              <a:rPr lang="en-US" dirty="0" smtClean="0"/>
              <a:t>from accounts in any domain in the forest(s)</a:t>
            </a:r>
          </a:p>
          <a:p>
            <a:r>
              <a:rPr lang="en-US" dirty="0" smtClean="0"/>
              <a:t>Two policy settings:</a:t>
            </a:r>
          </a:p>
          <a:p>
            <a:pPr lvl="1"/>
            <a:r>
              <a:rPr lang="en-US" dirty="0" smtClean="0"/>
              <a:t>Audit incoming NTLM Traffic (audits only)</a:t>
            </a:r>
          </a:p>
          <a:p>
            <a:pPr lvl="1"/>
            <a:r>
              <a:rPr lang="en-US" dirty="0" smtClean="0"/>
              <a:t>Incoming NTLM Traffic (blocks and logs)</a:t>
            </a:r>
          </a:p>
          <a:p>
            <a:endParaRPr lang="en-US" dirty="0" smtClean="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smtClean="0"/>
              <a:t>"NTLM authentication in this domain"</a:t>
            </a:r>
            <a:endParaRPr lang="en-US" dirty="0"/>
          </a:p>
        </p:txBody>
      </p:sp>
      <p:sp>
        <p:nvSpPr>
          <p:cNvPr id="3" name="Content Placeholder 2"/>
          <p:cNvSpPr>
            <a:spLocks noGrp="1"/>
          </p:cNvSpPr>
          <p:nvPr>
            <p:ph idx="1"/>
          </p:nvPr>
        </p:nvSpPr>
        <p:spPr>
          <a:xfrm>
            <a:off x="381000" y="1905000"/>
            <a:ext cx="8382000" cy="4069079"/>
          </a:xfrm>
        </p:spPr>
        <p:txBody>
          <a:bodyPr/>
          <a:lstStyle/>
          <a:p>
            <a:r>
              <a:rPr lang="en-US" dirty="0" smtClean="0"/>
              <a:t>Tracks only intra-domain logins, options</a:t>
            </a:r>
          </a:p>
          <a:p>
            <a:pPr lvl="1"/>
            <a:r>
              <a:rPr lang="en-US" dirty="0" smtClean="0"/>
              <a:t>domain accounts to domain servers</a:t>
            </a:r>
          </a:p>
          <a:p>
            <a:pPr lvl="1"/>
            <a:r>
              <a:rPr lang="en-US" dirty="0" smtClean="0"/>
              <a:t>domain accounts</a:t>
            </a:r>
          </a:p>
          <a:p>
            <a:pPr lvl="1"/>
            <a:r>
              <a:rPr lang="en-US" dirty="0" smtClean="0"/>
              <a:t>domain servers</a:t>
            </a:r>
          </a:p>
          <a:p>
            <a:pPr lvl="1"/>
            <a:r>
              <a:rPr lang="en-US" dirty="0" smtClean="0"/>
              <a:t>all</a:t>
            </a:r>
          </a:p>
          <a:p>
            <a:r>
              <a:rPr lang="en-US" dirty="0" smtClean="0"/>
              <a:t>Again, two policies, one that just audits, another that blocks: "Audit NAITD" and "NAITD"</a:t>
            </a:r>
          </a:p>
          <a:p>
            <a:r>
              <a:rPr lang="en-US" dirty="0" smtClean="0"/>
              <a:t>Can exempt servers with "Add server exceptions for NTLM authentication in this domain"</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smtClean="0"/>
              <a:t>"Outgoing NTLM traffic to remote servers"</a:t>
            </a:r>
            <a:endParaRPr lang="en-US" dirty="0"/>
          </a:p>
        </p:txBody>
      </p:sp>
      <p:sp>
        <p:nvSpPr>
          <p:cNvPr id="3" name="Content Placeholder 2"/>
          <p:cNvSpPr>
            <a:spLocks noGrp="1"/>
          </p:cNvSpPr>
          <p:nvPr>
            <p:ph idx="1"/>
          </p:nvPr>
        </p:nvSpPr>
        <p:spPr>
          <a:xfrm>
            <a:off x="381000" y="1828800"/>
            <a:ext cx="8382000" cy="4145279"/>
          </a:xfrm>
        </p:spPr>
        <p:txBody>
          <a:bodyPr/>
          <a:lstStyle/>
          <a:p>
            <a:r>
              <a:rPr lang="en-US" dirty="0" smtClean="0"/>
              <a:t>Attempts by client software on this computer to use NTLM logons to other systems audited/tracked</a:t>
            </a:r>
          </a:p>
          <a:p>
            <a:r>
              <a:rPr lang="en-US" dirty="0" smtClean="0"/>
              <a:t>One policy does both audit and block; options</a:t>
            </a:r>
          </a:p>
          <a:p>
            <a:pPr lvl="1"/>
            <a:r>
              <a:rPr lang="en-US" dirty="0" smtClean="0"/>
              <a:t>"allow all"</a:t>
            </a:r>
          </a:p>
          <a:p>
            <a:pPr lvl="1"/>
            <a:r>
              <a:rPr lang="en-US" dirty="0" smtClean="0"/>
              <a:t>"audit all"</a:t>
            </a:r>
          </a:p>
          <a:p>
            <a:pPr lvl="1"/>
            <a:r>
              <a:rPr lang="en-US" dirty="0" smtClean="0"/>
              <a:t>"deny all"</a:t>
            </a:r>
          </a:p>
          <a:p>
            <a:r>
              <a:rPr lang="en-US" dirty="0" smtClean="0"/>
              <a:t>Can exempt servers with "Add remote server exceptions for NTLM authentication"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Kerberos Overview</a:t>
            </a:r>
            <a:endParaRPr lang="en-US" dirty="0"/>
          </a:p>
        </p:txBody>
      </p:sp>
      <p:sp>
        <p:nvSpPr>
          <p:cNvPr id="6" name="Text Placeholder 5"/>
          <p:cNvSpPr>
            <a:spLocks noGrp="1"/>
          </p:cNvSpPr>
          <p:nvPr>
            <p:ph type="body" sz="quarter" idx="10"/>
          </p:nvPr>
        </p:nvSpPr>
        <p:spPr/>
        <p:txBody>
          <a:bodyPr/>
          <a:lstStyle/>
          <a:p>
            <a:r>
              <a:rPr lang="en-US" dirty="0" smtClean="0"/>
              <a:t>It's an authentication protocol – so it's not involved with authorization</a:t>
            </a:r>
          </a:p>
          <a:p>
            <a:r>
              <a:rPr lang="en-US" dirty="0" smtClean="0"/>
              <a:t>Standards-based</a:t>
            </a:r>
          </a:p>
          <a:p>
            <a:r>
              <a:rPr lang="en-US" dirty="0" smtClean="0"/>
              <a:t>Used for authentication in AD forests</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Illustrative Example</a:t>
            </a:r>
            <a:endParaRPr lang="en-US" dirty="0"/>
          </a:p>
        </p:txBody>
      </p:sp>
      <p:sp>
        <p:nvSpPr>
          <p:cNvPr id="3" name="Content Placeholder 2"/>
          <p:cNvSpPr>
            <a:spLocks noGrp="1"/>
          </p:cNvSpPr>
          <p:nvPr>
            <p:ph idx="1"/>
          </p:nvPr>
        </p:nvSpPr>
        <p:spPr/>
        <p:txBody>
          <a:bodyPr/>
          <a:lstStyle/>
          <a:p>
            <a:r>
              <a:rPr lang="en-US" dirty="0" smtClean="0"/>
              <a:t>Set up an R2 DC that is also a file server</a:t>
            </a:r>
          </a:p>
          <a:p>
            <a:r>
              <a:rPr lang="en-US" dirty="0" smtClean="0"/>
              <a:t>Create group policies to track NTLM activity</a:t>
            </a:r>
          </a:p>
          <a:p>
            <a:r>
              <a:rPr lang="en-US" dirty="0" smtClean="0"/>
              <a:t>Join a Windows 7 system as a domain member</a:t>
            </a:r>
          </a:p>
          <a:p>
            <a:r>
              <a:rPr lang="en-US" dirty="0" smtClean="0"/>
              <a:t>Log onto the member with a </a:t>
            </a:r>
            <a:r>
              <a:rPr lang="en-US" i="1" dirty="0" smtClean="0"/>
              <a:t>local</a:t>
            </a:r>
            <a:r>
              <a:rPr lang="en-US" dirty="0" smtClean="0"/>
              <a:t> account</a:t>
            </a:r>
          </a:p>
          <a:p>
            <a:r>
              <a:rPr lang="en-US" dirty="0" smtClean="0"/>
              <a:t>NET USE to the share with the /u: option to present domain credentials</a:t>
            </a:r>
          </a:p>
          <a:p>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Result</a:t>
            </a:r>
            <a:endParaRPr lang="en-US" dirty="0"/>
          </a:p>
        </p:txBody>
      </p:sp>
      <p:sp>
        <p:nvSpPr>
          <p:cNvPr id="3" name="Content Placeholder 2"/>
          <p:cNvSpPr>
            <a:spLocks noGrp="1"/>
          </p:cNvSpPr>
          <p:nvPr>
            <p:ph idx="1"/>
          </p:nvPr>
        </p:nvSpPr>
        <p:spPr/>
        <p:txBody>
          <a:bodyPr/>
          <a:lstStyle/>
          <a:p>
            <a:r>
              <a:rPr lang="en-US" dirty="0" smtClean="0"/>
              <a:t>On the server, you'll see events 8002, NTLM incoming traffic that would be blocked</a:t>
            </a:r>
          </a:p>
          <a:p>
            <a:r>
              <a:rPr lang="en-US" dirty="0" smtClean="0"/>
              <a:t>On the client, you'll see events 8001, NTLM outgoing traffic that would be blocked</a:t>
            </a:r>
          </a:p>
          <a:p>
            <a:r>
              <a:rPr lang="en-US" dirty="0" smtClean="0"/>
              <a:t>Another example:</a:t>
            </a:r>
          </a:p>
          <a:p>
            <a:pPr lvl="1"/>
            <a:r>
              <a:rPr lang="en-US" dirty="0" smtClean="0"/>
              <a:t>Log into the W7 box as a domain member</a:t>
            </a:r>
          </a:p>
          <a:p>
            <a:pPr lvl="1"/>
            <a:r>
              <a:rPr lang="en-US" dirty="0" smtClean="0"/>
              <a:t>NET USE to the file server using \\ followed by the IP address</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Keeping Kerberos Trim:  Dealing wi</a:t>
            </a:r>
            <a:r>
              <a:rPr lang="en-US" dirty="0" err="1" smtClean="0"/>
              <a:t>th</a:t>
            </a:r>
            <a:r>
              <a:rPr smtClean="0"/>
              <a:t> Token Bloat</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What is Token Bloat?</a:t>
            </a:r>
            <a:endParaRPr lang="en-US" dirty="0"/>
          </a:p>
        </p:txBody>
      </p:sp>
      <p:sp>
        <p:nvSpPr>
          <p:cNvPr id="6" name="Text Placeholder 5"/>
          <p:cNvSpPr>
            <a:spLocks noGrp="1"/>
          </p:cNvSpPr>
          <p:nvPr>
            <p:ph type="body" sz="quarter" idx="10"/>
          </p:nvPr>
        </p:nvSpPr>
        <p:spPr/>
        <p:txBody>
          <a:bodyPr/>
          <a:lstStyle/>
          <a:p>
            <a:r>
              <a:rPr lang="en-US" sz="2800" dirty="0" smtClean="0"/>
              <a:t>Kerberos tickets only set aside a certain amount of space for their data</a:t>
            </a:r>
          </a:p>
          <a:p>
            <a:r>
              <a:rPr lang="en-US" sz="2800" dirty="0" smtClean="0"/>
              <a:t>Part of what goes in that data is your token</a:t>
            </a:r>
          </a:p>
          <a:p>
            <a:r>
              <a:rPr lang="en-US" sz="2800" dirty="0" smtClean="0"/>
              <a:t>If the token's too large, it can't fit, and the Kerberos logon fails, and at that point either you're not logged on (in which case you notice the problem) or you log on under NTLM (in which case you don't notice a problem until you note that there are a few important things you can't do)</a:t>
            </a:r>
          </a:p>
          <a:p>
            <a:r>
              <a:rPr lang="en-US" sz="2800" dirty="0" smtClean="0"/>
              <a:t>KB 275266 discusses one very clear case</a:t>
            </a:r>
            <a:endParaRPr lang="en-US" sz="28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Token Bloat Symptoms</a:t>
            </a:r>
            <a:endParaRPr lang="en-US" dirty="0"/>
          </a:p>
        </p:txBody>
      </p:sp>
      <p:sp>
        <p:nvSpPr>
          <p:cNvPr id="3" name="Text Placeholder 2"/>
          <p:cNvSpPr>
            <a:spLocks noGrp="1"/>
          </p:cNvSpPr>
          <p:nvPr>
            <p:ph type="body" sz="quarter" idx="10"/>
          </p:nvPr>
        </p:nvSpPr>
        <p:spPr/>
        <p:txBody>
          <a:bodyPr/>
          <a:lstStyle/>
          <a:p>
            <a:r>
              <a:rPr lang="en-US" dirty="0" smtClean="0"/>
              <a:t>Logon failure dialog box referring to "too many SIDs"</a:t>
            </a:r>
          </a:p>
          <a:p>
            <a:r>
              <a:rPr lang="en-US" dirty="0" smtClean="0"/>
              <a:t>Logged on via NTLM, not Kerberos (as discussed previously)</a:t>
            </a:r>
          </a:p>
          <a:p>
            <a:r>
              <a:rPr lang="en-US" dirty="0" smtClean="0"/>
              <a:t>Event Kerberos ID 6 (some process has failed due to oversize token)</a:t>
            </a:r>
          </a:p>
          <a:p>
            <a:r>
              <a:rPr lang="en-US" dirty="0" smtClean="0"/>
              <a:t>Event LSASRV ID 6035 (DCs can't replicate) [bad one to see]</a:t>
            </a:r>
          </a:p>
          <a:p>
            <a:r>
              <a:rPr lang="en-US" dirty="0" smtClean="0"/>
              <a:t>Event "Directory Service," ID 1308:  KCC failure [ditto]</a:t>
            </a:r>
            <a:endParaRPr 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Causes Bloat</a:t>
            </a:r>
            <a:endParaRPr lang="en-US" dirty="0"/>
          </a:p>
        </p:txBody>
      </p:sp>
      <p:sp>
        <p:nvSpPr>
          <p:cNvPr id="3" name="Text Placeholder 2"/>
          <p:cNvSpPr>
            <a:spLocks noGrp="1"/>
          </p:cNvSpPr>
          <p:nvPr>
            <p:ph type="body" sz="quarter" idx="10"/>
          </p:nvPr>
        </p:nvSpPr>
        <p:spPr/>
        <p:txBody>
          <a:bodyPr/>
          <a:lstStyle/>
          <a:p>
            <a:r>
              <a:rPr lang="en-US" dirty="0" smtClean="0"/>
              <a:t>Lots of group memberships</a:t>
            </a:r>
          </a:p>
          <a:p>
            <a:r>
              <a:rPr lang="en-US" dirty="0" smtClean="0"/>
              <a:t>(Nested memberships count!)</a:t>
            </a:r>
          </a:p>
          <a:p>
            <a:r>
              <a:rPr lang="en-US" dirty="0" smtClean="0"/>
              <a:t>SID histories</a:t>
            </a:r>
          </a:p>
          <a:p>
            <a:r>
              <a:rPr lang="en-US" dirty="0" smtClean="0"/>
              <a:t>About 1024 SIDs in a token is the limit</a:t>
            </a:r>
          </a:p>
          <a:p>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Testing for Bloat:  NTDSUTIL</a:t>
            </a:r>
            <a:endParaRPr lang="en-US" dirty="0"/>
          </a:p>
        </p:txBody>
      </p:sp>
      <p:sp>
        <p:nvSpPr>
          <p:cNvPr id="3" name="Text Placeholder 2"/>
          <p:cNvSpPr>
            <a:spLocks noGrp="1"/>
          </p:cNvSpPr>
          <p:nvPr>
            <p:ph type="body" sz="quarter" idx="10"/>
          </p:nvPr>
        </p:nvSpPr>
        <p:spPr>
          <a:xfrm>
            <a:off x="381000" y="990600"/>
            <a:ext cx="8382000" cy="2210862"/>
          </a:xfrm>
        </p:spPr>
        <p:txBody>
          <a:bodyPr/>
          <a:lstStyle/>
          <a:p>
            <a:r>
              <a:rPr lang="en-US" sz="2800" dirty="0" smtClean="0"/>
              <a:t>Tool to help enumerate all group memberships:</a:t>
            </a:r>
          </a:p>
          <a:p>
            <a:pPr lvl="1"/>
            <a:r>
              <a:rPr lang="en-US" sz="2400" dirty="0" err="1" smtClean="0"/>
              <a:t>ntdsutil</a:t>
            </a:r>
            <a:endParaRPr lang="en-US" sz="2400" dirty="0" smtClean="0"/>
          </a:p>
          <a:p>
            <a:pPr lvl="1"/>
            <a:r>
              <a:rPr lang="en-US" sz="2400" dirty="0" smtClean="0"/>
              <a:t>group membership evaluation</a:t>
            </a:r>
          </a:p>
          <a:p>
            <a:pPr lvl="1"/>
            <a:r>
              <a:rPr lang="en-US" sz="2400" dirty="0" smtClean="0"/>
              <a:t>run bigfirm.com mark</a:t>
            </a:r>
          </a:p>
          <a:p>
            <a:r>
              <a:rPr lang="en-US" sz="2800" dirty="0" smtClean="0"/>
              <a:t>Produces a tab-delimited file</a:t>
            </a:r>
          </a:p>
          <a:p>
            <a:r>
              <a:rPr lang="en-US" sz="2800" dirty="0" smtClean="0"/>
              <a:t>Lists groups and nested groups</a:t>
            </a:r>
          </a:p>
          <a:p>
            <a:r>
              <a:rPr lang="en-US" sz="2800" dirty="0" smtClean="0"/>
              <a:t>Look at </a:t>
            </a:r>
            <a:r>
              <a:rPr lang="en-US" sz="2800" dirty="0" err="1" smtClean="0"/>
              <a:t>WhenChanged</a:t>
            </a:r>
            <a:r>
              <a:rPr lang="en-US" sz="2800" dirty="0" smtClean="0"/>
              <a:t> </a:t>
            </a:r>
            <a:r>
              <a:rPr lang="en-US" sz="2800" dirty="0" err="1" smtClean="0"/>
              <a:t>parm</a:t>
            </a:r>
            <a:r>
              <a:rPr lang="en-US" sz="2800" dirty="0" smtClean="0"/>
              <a:t> first, as it's the most recent changes; also look at large "Depth From User" to smoke out heavy nesting</a:t>
            </a:r>
          </a:p>
          <a:p>
            <a:r>
              <a:rPr lang="en-US" sz="2800" dirty="0" smtClean="0"/>
              <a:t>Look also at group owner and groups that have changed from distribution to security group</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Group Evaluation</a:t>
            </a:r>
            <a:endParaRPr lang="en-US" dirty="0"/>
          </a:p>
        </p:txBody>
      </p:sp>
      <p:sp>
        <p:nvSpPr>
          <p:cNvPr id="3" name="Text Placeholder 2"/>
          <p:cNvSpPr>
            <a:spLocks noGrp="1"/>
          </p:cNvSpPr>
          <p:nvPr>
            <p:ph type="body" sz="quarter" idx="10"/>
          </p:nvPr>
        </p:nvSpPr>
        <p:spPr/>
        <p:txBody>
          <a:bodyPr/>
          <a:lstStyle/>
          <a:p>
            <a:r>
              <a:rPr lang="en-US" dirty="0" smtClean="0"/>
              <a:t>We have a </a:t>
            </a:r>
          </a:p>
          <a:p>
            <a:pPr lvl="1"/>
            <a:r>
              <a:rPr lang="en-US" dirty="0" smtClean="0"/>
              <a:t>domain: bigfirm.com</a:t>
            </a:r>
          </a:p>
          <a:p>
            <a:pPr lvl="1"/>
            <a:r>
              <a:rPr lang="en-US" dirty="0" smtClean="0"/>
              <a:t>user: mark</a:t>
            </a:r>
          </a:p>
          <a:p>
            <a:pPr lvl="1"/>
            <a:r>
              <a:rPr lang="en-US" dirty="0" smtClean="0"/>
              <a:t>Universal group named "Really Great Guys"</a:t>
            </a:r>
          </a:p>
          <a:p>
            <a:pPr lvl="1"/>
            <a:r>
              <a:rPr lang="en-US" dirty="0" smtClean="0"/>
              <a:t>Contains global group named "Great Guys"</a:t>
            </a:r>
          </a:p>
          <a:p>
            <a:pPr lvl="1"/>
            <a:r>
              <a:rPr lang="en-US" dirty="0" smtClean="0"/>
              <a:t>Mark's in "Great Guys"</a:t>
            </a:r>
          </a:p>
          <a:p>
            <a:r>
              <a:rPr lang="en-US" dirty="0" smtClean="0"/>
              <a:t>Run evaluation in </a:t>
            </a:r>
            <a:r>
              <a:rPr lang="en-US" dirty="0" err="1" smtClean="0"/>
              <a:t>ntdsutil</a:t>
            </a:r>
            <a:endParaRPr lang="en-US" dirty="0" smtClean="0"/>
          </a:p>
          <a:p>
            <a:pPr lvl="1"/>
            <a:r>
              <a:rPr lang="en-US" dirty="0" smtClean="0"/>
              <a:t>group membership evaluation</a:t>
            </a:r>
          </a:p>
          <a:p>
            <a:pPr lvl="1"/>
            <a:r>
              <a:rPr lang="en-US" dirty="0" smtClean="0"/>
              <a:t>run bigfirm.com mark</a:t>
            </a:r>
            <a:endParaRPr lang="en-US"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Fixing It</a:t>
            </a:r>
            <a:endParaRPr lang="en-US" dirty="0"/>
          </a:p>
        </p:txBody>
      </p:sp>
      <p:sp>
        <p:nvSpPr>
          <p:cNvPr id="3" name="Text Placeholder 2"/>
          <p:cNvSpPr>
            <a:spLocks noGrp="1"/>
          </p:cNvSpPr>
          <p:nvPr>
            <p:ph type="body" sz="quarter" idx="10"/>
          </p:nvPr>
        </p:nvSpPr>
        <p:spPr/>
        <p:txBody>
          <a:bodyPr/>
          <a:lstStyle/>
          <a:p>
            <a:r>
              <a:rPr lang="en-US" dirty="0" smtClean="0"/>
              <a:t>Basically remove groups and/or SID histories</a:t>
            </a:r>
          </a:p>
          <a:p>
            <a:r>
              <a:rPr lang="en-US" dirty="0" smtClean="0"/>
              <a:t>May have to boot in Safe Mode to get to the accounts</a:t>
            </a:r>
          </a:p>
          <a:p>
            <a:r>
              <a:rPr lang="en-US" dirty="0" smtClean="0"/>
              <a:t>Ditto DCs that have been locked out because they're a member of too many groups (</a:t>
            </a:r>
            <a:r>
              <a:rPr lang="en-US" dirty="0" err="1" smtClean="0"/>
              <a:t>ntdsutil</a:t>
            </a:r>
            <a:r>
              <a:rPr lang="en-US" dirty="0" smtClean="0"/>
              <a:t> works for DCs as well)</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It's a Matchmaker</a:t>
            </a:r>
            <a:endParaRPr lang="en-US" dirty="0"/>
          </a:p>
        </p:txBody>
      </p:sp>
      <p:sp>
        <p:nvSpPr>
          <p:cNvPr id="3" name="Text Placeholder 2"/>
          <p:cNvSpPr>
            <a:spLocks noGrp="1"/>
          </p:cNvSpPr>
          <p:nvPr>
            <p:ph type="body" sz="quarter" idx="10"/>
          </p:nvPr>
        </p:nvSpPr>
        <p:spPr/>
        <p:txBody>
          <a:bodyPr/>
          <a:lstStyle/>
          <a:p>
            <a:r>
              <a:rPr lang="en-US" dirty="0" smtClean="0"/>
              <a:t>Kerberos sees users (which are usually the client) as UPNs and services as SPNs</a:t>
            </a:r>
          </a:p>
          <a:p>
            <a:r>
              <a:rPr lang="en-US" dirty="0" smtClean="0"/>
              <a:t>Your AD logon name – the one that looks like an email address (e.g., mark@bigfirm.com) – </a:t>
            </a:r>
            <a:r>
              <a:rPr lang="en-US" dirty="0" smtClean="0"/>
              <a:t/>
            </a:r>
            <a:br>
              <a:rPr lang="en-US" dirty="0" smtClean="0"/>
            </a:br>
            <a:r>
              <a:rPr lang="en-US" dirty="0" smtClean="0"/>
              <a:t>is </a:t>
            </a:r>
            <a:r>
              <a:rPr lang="en-US" dirty="0" smtClean="0"/>
              <a:t>your UPN</a:t>
            </a:r>
          </a:p>
          <a:p>
            <a:r>
              <a:rPr lang="en-US" dirty="0" smtClean="0"/>
              <a:t>SPNs are a mite uglier, and I've got a section on them later</a:t>
            </a:r>
          </a:p>
          <a:p>
            <a:r>
              <a:rPr lang="en-US" dirty="0" smtClean="0"/>
              <a:t>Kerberos "introduces" UPNs to SPNs by giving a UPN a "ticket" to the SPN's service</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smtClean="0"/>
              <a:t>Want To See the Blight of Bloat?</a:t>
            </a:r>
            <a:endParaRPr lang="en-US" dirty="0">
              <a:solidFill>
                <a:schemeClr val="accent3"/>
              </a:solidFill>
            </a:endParaRPr>
          </a:p>
        </p:txBody>
      </p:sp>
      <p:sp>
        <p:nvSpPr>
          <p:cNvPr id="3" name="Text Placeholder 2"/>
          <p:cNvSpPr>
            <a:spLocks noGrp="1"/>
          </p:cNvSpPr>
          <p:nvPr>
            <p:ph type="body" sz="quarter" idx="10"/>
          </p:nvPr>
        </p:nvSpPr>
        <p:spPr>
          <a:xfrm>
            <a:off x="381000" y="1066800"/>
            <a:ext cx="8382000" cy="2210862"/>
          </a:xfrm>
        </p:spPr>
        <p:txBody>
          <a:bodyPr/>
          <a:lstStyle/>
          <a:p>
            <a:r>
              <a:rPr lang="en-US" sz="2800" dirty="0" smtClean="0">
                <a:solidFill>
                  <a:schemeClr val="accent3"/>
                </a:solidFill>
              </a:rPr>
              <a:t>You can, with the BloatMaster 5000™</a:t>
            </a:r>
            <a:endParaRPr lang="en-US" sz="2800" dirty="0" smtClean="0"/>
          </a:p>
          <a:p>
            <a:r>
              <a:rPr lang="en-US" sz="2800" dirty="0" smtClean="0"/>
              <a:t>Open Notepad, type this in, save as "makebloat.cmd:"</a:t>
            </a:r>
          </a:p>
          <a:p>
            <a:pPr>
              <a:buNone/>
            </a:pPr>
            <a:r>
              <a:rPr lang="en-US" sz="2800" b="1" dirty="0" smtClean="0">
                <a:latin typeface="Courier New" pitchFamily="49" charset="0"/>
                <a:cs typeface="Courier New" pitchFamily="49" charset="0"/>
              </a:rPr>
              <a:t>net user </a:t>
            </a:r>
            <a:r>
              <a:rPr lang="en-US" sz="2800" b="1" dirty="0" err="1" smtClean="0">
                <a:latin typeface="Courier New" pitchFamily="49" charset="0"/>
                <a:cs typeface="Courier New" pitchFamily="49" charset="0"/>
              </a:rPr>
              <a:t>joe</a:t>
            </a:r>
            <a:r>
              <a:rPr lang="en-US" sz="2800" b="1" dirty="0" smtClean="0">
                <a:latin typeface="Courier New" pitchFamily="49" charset="0"/>
                <a:cs typeface="Courier New" pitchFamily="49" charset="0"/>
              </a:rPr>
              <a:t> Big$Pw22 /add </a:t>
            </a:r>
          </a:p>
          <a:p>
            <a:pPr>
              <a:buNone/>
            </a:pPr>
            <a:r>
              <a:rPr lang="en-US" sz="2800" b="1" dirty="0" smtClean="0">
                <a:latin typeface="Courier New" pitchFamily="49" charset="0"/>
                <a:cs typeface="Courier New" pitchFamily="49" charset="0"/>
              </a:rPr>
              <a:t>for /l %%a in (1 1 1200) do (net group </a:t>
            </a:r>
            <a:r>
              <a:rPr lang="en-US" sz="2800" b="1" dirty="0" err="1" smtClean="0">
                <a:latin typeface="Courier New" pitchFamily="49" charset="0"/>
                <a:cs typeface="Courier New" pitchFamily="49" charset="0"/>
              </a:rPr>
              <a:t>junkgroup</a:t>
            </a:r>
            <a:r>
              <a:rPr lang="en-US" sz="2800" b="1" dirty="0" smtClean="0">
                <a:latin typeface="Courier New" pitchFamily="49" charset="0"/>
                <a:cs typeface="Courier New" pitchFamily="49" charset="0"/>
              </a:rPr>
              <a:t>%%a /add &amp; net group </a:t>
            </a:r>
            <a:r>
              <a:rPr lang="en-US" sz="2800" b="1" dirty="0" err="1" smtClean="0">
                <a:latin typeface="Courier New" pitchFamily="49" charset="0"/>
                <a:cs typeface="Courier New" pitchFamily="49" charset="0"/>
              </a:rPr>
              <a:t>junkgroup</a:t>
            </a:r>
            <a:r>
              <a:rPr lang="en-US" sz="2800" b="1" dirty="0" smtClean="0">
                <a:latin typeface="Courier New" pitchFamily="49" charset="0"/>
                <a:cs typeface="Courier New" pitchFamily="49" charset="0"/>
              </a:rPr>
              <a:t>%%a </a:t>
            </a:r>
            <a:r>
              <a:rPr lang="en-US" sz="2800" b="1" dirty="0" err="1" smtClean="0">
                <a:latin typeface="Courier New" pitchFamily="49" charset="0"/>
                <a:cs typeface="Courier New" pitchFamily="49" charset="0"/>
              </a:rPr>
              <a:t>joe</a:t>
            </a:r>
            <a:r>
              <a:rPr lang="en-US" sz="2800" b="1" dirty="0" smtClean="0">
                <a:latin typeface="Courier New" pitchFamily="49" charset="0"/>
                <a:cs typeface="Courier New" pitchFamily="49" charset="0"/>
              </a:rPr>
              <a:t> /add)</a:t>
            </a:r>
          </a:p>
          <a:p>
            <a:r>
              <a:rPr lang="en-US" sz="2800" dirty="0" smtClean="0"/>
              <a:t>Run this on a DC</a:t>
            </a:r>
          </a:p>
          <a:p>
            <a:r>
              <a:rPr lang="en-US" sz="2800" dirty="0" smtClean="0"/>
              <a:t>You'll now have a domain user named "Joe" who's bloated (and you'll have 1200 new global groups), and who can </a:t>
            </a:r>
            <a:r>
              <a:rPr lang="en-US" sz="2800" i="1" dirty="0" smtClean="0"/>
              <a:t>not</a:t>
            </a:r>
            <a:r>
              <a:rPr lang="en-US" sz="2800" dirty="0" smtClean="0"/>
              <a:t> log in</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Cleanup:  "The Anorexiomatic"</a:t>
            </a:r>
            <a:endParaRPr lang="en-US" dirty="0"/>
          </a:p>
        </p:txBody>
      </p:sp>
      <p:sp>
        <p:nvSpPr>
          <p:cNvPr id="3" name="Text Placeholder 2"/>
          <p:cNvSpPr>
            <a:spLocks noGrp="1"/>
          </p:cNvSpPr>
          <p:nvPr>
            <p:ph type="body" sz="quarter" idx="10"/>
          </p:nvPr>
        </p:nvSpPr>
        <p:spPr/>
        <p:txBody>
          <a:bodyPr/>
          <a:lstStyle/>
          <a:p>
            <a:r>
              <a:rPr lang="en-US" dirty="0" smtClean="0"/>
              <a:t>Don't want to keep those groups?</a:t>
            </a:r>
          </a:p>
          <a:p>
            <a:r>
              <a:rPr lang="en-US" dirty="0" smtClean="0"/>
              <a:t>Run this from an elevated command prompt on a domain controller:</a:t>
            </a:r>
          </a:p>
          <a:p>
            <a:r>
              <a:rPr lang="en-US" b="1" dirty="0" smtClean="0">
                <a:latin typeface="Courier New" pitchFamily="49" charset="0"/>
                <a:cs typeface="Courier New" pitchFamily="49" charset="0"/>
              </a:rPr>
              <a:t>for /l %a in (1 1 1200) do (net group </a:t>
            </a:r>
            <a:r>
              <a:rPr lang="en-US" b="1" dirty="0" err="1" smtClean="0">
                <a:latin typeface="Courier New" pitchFamily="49" charset="0"/>
                <a:cs typeface="Courier New" pitchFamily="49" charset="0"/>
              </a:rPr>
              <a:t>junkgroup%a</a:t>
            </a:r>
            <a:r>
              <a:rPr lang="en-US" b="1" dirty="0" smtClean="0">
                <a:latin typeface="Courier New" pitchFamily="49" charset="0"/>
                <a:cs typeface="Courier New" pitchFamily="49" charset="0"/>
              </a:rPr>
              <a:t> /delete)</a:t>
            </a:r>
            <a:endParaRPr lang="en-US" dirty="0" smtClean="0">
              <a:latin typeface="Courier New" pitchFamily="49" charset="0"/>
              <a:cs typeface="Courier New" pitchFamily="49" charset="0"/>
            </a:endParaRPr>
          </a:p>
          <a:p>
            <a:r>
              <a:rPr lang="en-US" dirty="0" smtClean="0">
                <a:cs typeface="Courier New" pitchFamily="49" charset="0"/>
              </a:rPr>
              <a:t>(This assumes that you don’t already have global groups with names like "junkgroup47" in your domain)</a:t>
            </a:r>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Enlarging TOken</a:t>
            </a:r>
            <a:endParaRPr lang="en-US" dirty="0"/>
          </a:p>
        </p:txBody>
      </p:sp>
      <p:sp>
        <p:nvSpPr>
          <p:cNvPr id="3" name="Text Placeholder 2"/>
          <p:cNvSpPr>
            <a:spLocks noGrp="1"/>
          </p:cNvSpPr>
          <p:nvPr>
            <p:ph type="body" sz="quarter" idx="10"/>
          </p:nvPr>
        </p:nvSpPr>
        <p:spPr/>
        <p:txBody>
          <a:bodyPr/>
          <a:lstStyle/>
          <a:p>
            <a:r>
              <a:rPr lang="en-US" smtClean="0"/>
              <a:t>kb 263693</a:t>
            </a:r>
            <a:endParaRPr lang="en-US"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Testing for Bloat:  tokensz</a:t>
            </a:r>
            <a:endParaRPr lang="en-US" dirty="0"/>
          </a:p>
        </p:txBody>
      </p:sp>
      <p:sp>
        <p:nvSpPr>
          <p:cNvPr id="3" name="Text Placeholder 2"/>
          <p:cNvSpPr>
            <a:spLocks noGrp="1"/>
          </p:cNvSpPr>
          <p:nvPr>
            <p:ph type="body" sz="quarter" idx="10"/>
          </p:nvPr>
        </p:nvSpPr>
        <p:spPr/>
        <p:txBody>
          <a:bodyPr/>
          <a:lstStyle/>
          <a:p>
            <a:r>
              <a:rPr lang="en-US" sz="2800" dirty="0" smtClean="0"/>
              <a:t>Get at www.microsoft.com/downloads</a:t>
            </a:r>
          </a:p>
          <a:p>
            <a:r>
              <a:rPr lang="en-US" sz="2800" dirty="0" smtClean="0"/>
              <a:t>Calculates token size for a user account</a:t>
            </a:r>
          </a:p>
          <a:p>
            <a:r>
              <a:rPr lang="en-US" sz="2800" dirty="0" smtClean="0"/>
              <a:t>Notice that this means it'll tell you the size of your token correctly even if you've just joined a group and haven't logged off/on</a:t>
            </a:r>
          </a:p>
          <a:p>
            <a:r>
              <a:rPr lang="en-US" sz="2800" dirty="0" smtClean="0"/>
              <a:t>Basic syntax:</a:t>
            </a:r>
          </a:p>
          <a:p>
            <a:r>
              <a:rPr lang="en-US" sz="2800" dirty="0" err="1" smtClean="0"/>
              <a:t>tokensz</a:t>
            </a:r>
            <a:r>
              <a:rPr lang="en-US" sz="2800" dirty="0" smtClean="0"/>
              <a:t> /</a:t>
            </a:r>
            <a:r>
              <a:rPr lang="en-US" sz="2800" dirty="0" err="1" smtClean="0"/>
              <a:t>compute_tokensize</a:t>
            </a:r>
            <a:endParaRPr lang="en-US" sz="2800" dirty="0" smtClean="0"/>
          </a:p>
          <a:p>
            <a:r>
              <a:rPr lang="en-US" sz="2800" dirty="0" smtClean="0"/>
              <a:t>add /</a:t>
            </a:r>
            <a:r>
              <a:rPr lang="en-US" sz="2800" dirty="0" err="1" smtClean="0"/>
              <a:t>user:</a:t>
            </a:r>
            <a:r>
              <a:rPr lang="en-US" sz="2800" i="1" dirty="0" err="1" smtClean="0"/>
              <a:t>username</a:t>
            </a:r>
            <a:r>
              <a:rPr lang="en-US" sz="2800" dirty="0" smtClean="0"/>
              <a:t> to compute user other than the currently-logged-in one</a:t>
            </a:r>
          </a:p>
          <a:p>
            <a:r>
              <a:rPr lang="en-US" sz="2800" dirty="0" smtClean="0"/>
              <a:t>(Blows up in some oversize token cases)</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Tokensz Run</a:t>
            </a:r>
            <a:endParaRPr lang="en-US" dirty="0"/>
          </a:p>
        </p:txBody>
      </p:sp>
      <p:sp>
        <p:nvSpPr>
          <p:cNvPr id="3" name="Text Placeholder 2"/>
          <p:cNvSpPr>
            <a:spLocks noGrp="1"/>
          </p:cNvSpPr>
          <p:nvPr>
            <p:ph type="body" sz="quarter" idx="10"/>
          </p:nvPr>
        </p:nvSpPr>
        <p:spPr/>
        <p:txBody>
          <a:bodyPr/>
          <a:lstStyle/>
          <a:p>
            <a:r>
              <a:rPr lang="en-US" sz="2800" dirty="0" err="1" smtClean="0"/>
              <a:t>tokensz</a:t>
            </a:r>
            <a:r>
              <a:rPr lang="en-US" sz="2800" dirty="0" smtClean="0"/>
              <a:t> /</a:t>
            </a:r>
            <a:r>
              <a:rPr lang="en-US" sz="2800" dirty="0" err="1" smtClean="0"/>
              <a:t>compute_tokensize</a:t>
            </a:r>
            <a:r>
              <a:rPr lang="en-US" sz="2800" dirty="0" smtClean="0"/>
              <a:t> /</a:t>
            </a:r>
            <a:r>
              <a:rPr lang="en-US" sz="2800" dirty="0" err="1" smtClean="0"/>
              <a:t>user:mark</a:t>
            </a:r>
            <a:endParaRPr lang="en-US" sz="2800" dirty="0" smtClean="0"/>
          </a:p>
          <a:p>
            <a:pPr>
              <a:buNone/>
            </a:pPr>
            <a:r>
              <a:rPr lang="en-US" sz="2000" b="1" dirty="0" smtClean="0"/>
              <a:t>Name: Kerberos Comment: Microsoft Kerberos V1.0</a:t>
            </a:r>
          </a:p>
          <a:p>
            <a:pPr>
              <a:buNone/>
            </a:pPr>
            <a:r>
              <a:rPr lang="en-US" sz="2000" b="1" dirty="0" smtClean="0"/>
              <a:t>Current </a:t>
            </a:r>
            <a:r>
              <a:rPr lang="en-US" sz="2000" b="1" dirty="0" err="1" smtClean="0"/>
              <a:t>PackageInfo</a:t>
            </a:r>
            <a:r>
              <a:rPr lang="en-US" sz="2000" b="1" dirty="0" smtClean="0"/>
              <a:t>-&gt;</a:t>
            </a:r>
            <a:r>
              <a:rPr lang="en-US" sz="2000" b="1" dirty="0" err="1" smtClean="0"/>
              <a:t>MaxToken</a:t>
            </a:r>
            <a:r>
              <a:rPr lang="en-US" sz="2000" b="1" dirty="0" smtClean="0"/>
              <a:t>: 12000</a:t>
            </a:r>
          </a:p>
          <a:p>
            <a:pPr>
              <a:buNone/>
            </a:pPr>
            <a:r>
              <a:rPr lang="en-US" sz="2000" b="1" dirty="0" err="1" smtClean="0"/>
              <a:t>QueryKeyInfo</a:t>
            </a:r>
            <a:r>
              <a:rPr lang="en-US" sz="2000" b="1" dirty="0" smtClean="0"/>
              <a:t>:</a:t>
            </a:r>
          </a:p>
          <a:p>
            <a:pPr>
              <a:buNone/>
            </a:pPr>
            <a:r>
              <a:rPr lang="en-US" sz="2000" b="1" dirty="0" smtClean="0"/>
              <a:t>Signature algorithm = HMAC-SHA1-96</a:t>
            </a:r>
          </a:p>
          <a:p>
            <a:pPr>
              <a:buNone/>
            </a:pPr>
            <a:r>
              <a:rPr lang="en-US" sz="2000" b="1" dirty="0" smtClean="0"/>
              <a:t>Encrypt algorithm = Kerberos AES256-CTS-HMAC-SHA1-96</a:t>
            </a:r>
          </a:p>
          <a:p>
            <a:pPr>
              <a:buNone/>
            </a:pPr>
            <a:r>
              <a:rPr lang="en-US" sz="2000" b="1" dirty="0" err="1" smtClean="0"/>
              <a:t>KeySize</a:t>
            </a:r>
            <a:r>
              <a:rPr lang="en-US" sz="2000" b="1" dirty="0" smtClean="0"/>
              <a:t> = 256</a:t>
            </a:r>
          </a:p>
          <a:p>
            <a:pPr>
              <a:buNone/>
            </a:pPr>
            <a:r>
              <a:rPr lang="en-US" sz="2000" b="1" dirty="0" smtClean="0"/>
              <a:t>Flags = 2083e</a:t>
            </a:r>
          </a:p>
          <a:p>
            <a:pPr>
              <a:buNone/>
            </a:pPr>
            <a:r>
              <a:rPr lang="en-US" sz="2000" b="1" dirty="0" smtClean="0"/>
              <a:t>Signature Algorithm = 16</a:t>
            </a:r>
          </a:p>
          <a:p>
            <a:pPr>
              <a:buNone/>
            </a:pPr>
            <a:r>
              <a:rPr lang="en-US" sz="2000" b="1" dirty="0" smtClean="0"/>
              <a:t>Encrypt Algorithm = 18</a:t>
            </a:r>
          </a:p>
          <a:p>
            <a:pPr>
              <a:buNone/>
            </a:pPr>
            <a:r>
              <a:rPr lang="en-US" sz="2000" b="1" dirty="0" smtClean="0"/>
              <a:t>   Start:5/6/2009 2:05:25</a:t>
            </a:r>
          </a:p>
          <a:p>
            <a:pPr>
              <a:buNone/>
            </a:pPr>
            <a:r>
              <a:rPr lang="en-US" sz="2000" b="1" dirty="0" smtClean="0"/>
              <a:t>  Expiry:5/6/2009 12:05:25</a:t>
            </a:r>
          </a:p>
          <a:p>
            <a:pPr>
              <a:buNone/>
            </a:pPr>
            <a:r>
              <a:rPr lang="en-US" sz="2000" b="1" dirty="0" smtClean="0"/>
              <a:t>Current Time: 5/6/2009 2:05:25</a:t>
            </a:r>
          </a:p>
          <a:p>
            <a:pPr>
              <a:buNone/>
            </a:pPr>
            <a:r>
              <a:rPr lang="en-US" sz="2000" b="1" dirty="0" err="1" smtClean="0"/>
              <a:t>MaxToken</a:t>
            </a:r>
            <a:r>
              <a:rPr lang="en-US" sz="2000" b="1" dirty="0" smtClean="0"/>
              <a:t> (complete context)  1387</a:t>
            </a:r>
            <a:endParaRPr lang="en-US" sz="2000" b="1"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Token Size Formula (Reference)</a:t>
            </a:r>
            <a:endParaRPr lang="en-US" dirty="0"/>
          </a:p>
        </p:txBody>
      </p:sp>
      <p:sp>
        <p:nvSpPr>
          <p:cNvPr id="3" name="Content Placeholder 2"/>
          <p:cNvSpPr>
            <a:spLocks noGrp="1"/>
          </p:cNvSpPr>
          <p:nvPr>
            <p:ph idx="1"/>
          </p:nvPr>
        </p:nvSpPr>
        <p:spPr/>
        <p:txBody>
          <a:bodyPr/>
          <a:lstStyle/>
          <a:p>
            <a:r>
              <a:rPr lang="en-US" dirty="0" smtClean="0"/>
              <a:t>This is what's inside </a:t>
            </a:r>
            <a:r>
              <a:rPr lang="en-US" dirty="0" err="1" smtClean="0"/>
              <a:t>tokensz</a:t>
            </a:r>
            <a:r>
              <a:rPr lang="en-US" dirty="0" smtClean="0"/>
              <a:t>, basically</a:t>
            </a:r>
          </a:p>
          <a:p>
            <a:r>
              <a:rPr lang="en-US" dirty="0" smtClean="0"/>
              <a:t>Token size = ticket overhead (estimate at 1200 bytes) + 40 x (# domain local users you're a member of + #universal group memberships in UGs outside your domain + #groups in your SID history)  + 8 x (# global groups you belong to + #universal groups you belong to)</a:t>
            </a:r>
            <a:endParaRPr lang="en-US"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Kerberos Delegation</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What's Kerberos Delegation?</a:t>
            </a:r>
            <a:endParaRPr lang="en-US" dirty="0"/>
          </a:p>
        </p:txBody>
      </p:sp>
      <p:sp>
        <p:nvSpPr>
          <p:cNvPr id="6" name="Text Placeholder 5"/>
          <p:cNvSpPr>
            <a:spLocks noGrp="1"/>
          </p:cNvSpPr>
          <p:nvPr>
            <p:ph type="body" sz="quarter" idx="10"/>
          </p:nvPr>
        </p:nvSpPr>
        <p:spPr/>
        <p:txBody>
          <a:bodyPr/>
          <a:lstStyle/>
          <a:p>
            <a:r>
              <a:rPr lang="en-US" dirty="0" smtClean="0"/>
              <a:t>We've talked about a three-player model before</a:t>
            </a:r>
          </a:p>
          <a:p>
            <a:r>
              <a:rPr lang="en-US" dirty="0" smtClean="0"/>
              <a:t>If Tom wants to access a domain-secured Web server, it'll look like this:</a:t>
            </a:r>
            <a:endParaRPr lang="en-US" dirty="0"/>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2" descr="C:\Program Files\Microsoft Resource DVD Artwork\DVD_ART\Artwork_Imagery\HARDWARE_IMAGERY\Illustration - Misc Hardware\XML Icons\Server Content Management.png"/>
          <p:cNvPicPr>
            <a:picLocks noChangeAspect="1" noChangeArrowheads="1"/>
          </p:cNvPicPr>
          <p:nvPr/>
        </p:nvPicPr>
        <p:blipFill>
          <a:blip r:embed="rId3" cstate="print"/>
          <a:srcRect/>
          <a:stretch>
            <a:fillRect/>
          </a:stretch>
        </p:blipFill>
        <p:spPr bwMode="auto">
          <a:xfrm>
            <a:off x="2667000" y="3886200"/>
            <a:ext cx="1159214" cy="1711407"/>
          </a:xfrm>
          <a:prstGeom prst="rect">
            <a:avLst/>
          </a:prstGeom>
          <a:noFill/>
        </p:spPr>
      </p:pic>
      <p:pic>
        <p:nvPicPr>
          <p:cNvPr id="7" name="Picture 13" descr="j0198060[1]"/>
          <p:cNvPicPr>
            <a:picLocks noChangeAspect="1" noChangeArrowheads="1"/>
          </p:cNvPicPr>
          <p:nvPr/>
        </p:nvPicPr>
        <p:blipFill>
          <a:blip r:embed="rId4" cstate="print"/>
          <a:srcRect/>
          <a:stretch>
            <a:fillRect/>
          </a:stretch>
        </p:blipFill>
        <p:spPr bwMode="auto">
          <a:xfrm>
            <a:off x="228600" y="2057400"/>
            <a:ext cx="1598613" cy="1676400"/>
          </a:xfrm>
          <a:prstGeom prst="rect">
            <a:avLst/>
          </a:prstGeom>
          <a:noFill/>
        </p:spPr>
      </p:pic>
      <p:grpSp>
        <p:nvGrpSpPr>
          <p:cNvPr id="11" name="Group 68"/>
          <p:cNvGrpSpPr>
            <a:grpSpLocks/>
          </p:cNvGrpSpPr>
          <p:nvPr/>
        </p:nvGrpSpPr>
        <p:grpSpPr bwMode="auto">
          <a:xfrm>
            <a:off x="6400800" y="914400"/>
            <a:ext cx="1300163" cy="1600200"/>
            <a:chOff x="4464" y="1248"/>
            <a:chExt cx="819" cy="1008"/>
          </a:xfrm>
        </p:grpSpPr>
        <p:grpSp>
          <p:nvGrpSpPr>
            <p:cNvPr id="12" name="Group 52"/>
            <p:cNvGrpSpPr>
              <a:grpSpLocks/>
            </p:cNvGrpSpPr>
            <p:nvPr/>
          </p:nvGrpSpPr>
          <p:grpSpPr bwMode="auto">
            <a:xfrm>
              <a:off x="4704" y="1248"/>
              <a:ext cx="579" cy="1008"/>
              <a:chOff x="4320" y="528"/>
              <a:chExt cx="579" cy="1008"/>
            </a:xfrm>
          </p:grpSpPr>
          <p:pic>
            <p:nvPicPr>
              <p:cNvPr id="26" name="Picture 53" descr="j0197438"/>
              <p:cNvPicPr>
                <a:picLocks noChangeAspect="1" noChangeArrowheads="1"/>
              </p:cNvPicPr>
              <p:nvPr/>
            </p:nvPicPr>
            <p:blipFill>
              <a:blip r:embed="rId5" cstate="print"/>
              <a:srcRect/>
              <a:stretch>
                <a:fillRect/>
              </a:stretch>
            </p:blipFill>
            <p:spPr bwMode="auto">
              <a:xfrm>
                <a:off x="4320" y="720"/>
                <a:ext cx="579" cy="816"/>
              </a:xfrm>
              <a:prstGeom prst="rect">
                <a:avLst/>
              </a:prstGeom>
              <a:noFill/>
            </p:spPr>
          </p:pic>
          <p:sp>
            <p:nvSpPr>
              <p:cNvPr id="27" name="Text Box 54"/>
              <p:cNvSpPr txBox="1">
                <a:spLocks noChangeArrowheads="1"/>
              </p:cNvSpPr>
              <p:nvPr/>
            </p:nvSpPr>
            <p:spPr bwMode="auto">
              <a:xfrm>
                <a:off x="4320" y="528"/>
                <a:ext cx="576" cy="250"/>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grpSp>
          <p:nvGrpSpPr>
            <p:cNvPr id="13" name="Group 55"/>
            <p:cNvGrpSpPr>
              <a:grpSpLocks/>
            </p:cNvGrpSpPr>
            <p:nvPr/>
          </p:nvGrpSpPr>
          <p:grpSpPr bwMode="auto">
            <a:xfrm>
              <a:off x="4464" y="1392"/>
              <a:ext cx="288" cy="864"/>
              <a:chOff x="4464" y="1392"/>
              <a:chExt cx="288" cy="864"/>
            </a:xfrm>
          </p:grpSpPr>
          <p:grpSp>
            <p:nvGrpSpPr>
              <p:cNvPr id="14" name="Group 56"/>
              <p:cNvGrpSpPr>
                <a:grpSpLocks/>
              </p:cNvGrpSpPr>
              <p:nvPr/>
            </p:nvGrpSpPr>
            <p:grpSpPr bwMode="auto">
              <a:xfrm>
                <a:off x="4464" y="1392"/>
                <a:ext cx="288" cy="288"/>
                <a:chOff x="4752" y="1392"/>
                <a:chExt cx="288" cy="288"/>
              </a:xfrm>
            </p:grpSpPr>
            <p:sp>
              <p:nvSpPr>
                <p:cNvPr id="21" name="Rectangle 57"/>
                <p:cNvSpPr>
                  <a:spLocks noChangeArrowheads="1"/>
                </p:cNvSpPr>
                <p:nvPr/>
              </p:nvSpPr>
              <p:spPr bwMode="auto">
                <a:xfrm>
                  <a:off x="4752" y="1392"/>
                  <a:ext cx="288" cy="288"/>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AS</a:t>
                  </a:r>
                </a:p>
              </p:txBody>
            </p:sp>
            <p:sp>
              <p:nvSpPr>
                <p:cNvPr id="22" name="Line 58"/>
                <p:cNvSpPr>
                  <a:spLocks noChangeShapeType="1"/>
                </p:cNvSpPr>
                <p:nvPr/>
              </p:nvSpPr>
              <p:spPr bwMode="auto">
                <a:xfrm>
                  <a:off x="4752" y="1392"/>
                  <a:ext cx="288" cy="0"/>
                </a:xfrm>
                <a:prstGeom prst="line">
                  <a:avLst/>
                </a:prstGeom>
                <a:noFill/>
                <a:ln w="28575" cap="sq">
                  <a:solidFill>
                    <a:srgbClr val="000000"/>
                  </a:solidFill>
                  <a:round/>
                  <a:headEnd/>
                  <a:tailEnd/>
                </a:ln>
                <a:effectLst/>
              </p:spPr>
              <p:txBody>
                <a:bodyPr>
                  <a:spAutoFit/>
                </a:bodyPr>
                <a:lstStyle/>
                <a:p>
                  <a:endParaRPr lang="en-US"/>
                </a:p>
              </p:txBody>
            </p:sp>
            <p:sp>
              <p:nvSpPr>
                <p:cNvPr id="23" name="Line 59"/>
                <p:cNvSpPr>
                  <a:spLocks noChangeShapeType="1"/>
                </p:cNvSpPr>
                <p:nvPr/>
              </p:nvSpPr>
              <p:spPr bwMode="auto">
                <a:xfrm>
                  <a:off x="4752" y="1680"/>
                  <a:ext cx="288" cy="0"/>
                </a:xfrm>
                <a:prstGeom prst="line">
                  <a:avLst/>
                </a:prstGeom>
                <a:noFill/>
                <a:ln w="28575" cap="sq">
                  <a:solidFill>
                    <a:srgbClr val="000000"/>
                  </a:solidFill>
                  <a:round/>
                  <a:headEnd/>
                  <a:tailEnd/>
                </a:ln>
                <a:effectLst/>
              </p:spPr>
              <p:txBody>
                <a:bodyPr>
                  <a:spAutoFit/>
                </a:bodyPr>
                <a:lstStyle/>
                <a:p>
                  <a:endParaRPr lang="en-US"/>
                </a:p>
              </p:txBody>
            </p:sp>
            <p:sp>
              <p:nvSpPr>
                <p:cNvPr id="24" name="Line 60"/>
                <p:cNvSpPr>
                  <a:spLocks noChangeShapeType="1"/>
                </p:cNvSpPr>
                <p:nvPr/>
              </p:nvSpPr>
              <p:spPr bwMode="auto">
                <a:xfrm>
                  <a:off x="4752" y="1392"/>
                  <a:ext cx="0" cy="288"/>
                </a:xfrm>
                <a:prstGeom prst="line">
                  <a:avLst/>
                </a:prstGeom>
                <a:noFill/>
                <a:ln w="28575" cap="sq">
                  <a:solidFill>
                    <a:srgbClr val="000000"/>
                  </a:solidFill>
                  <a:round/>
                  <a:headEnd/>
                  <a:tailEnd/>
                </a:ln>
                <a:effectLst/>
              </p:spPr>
              <p:txBody>
                <a:bodyPr>
                  <a:spAutoFit/>
                </a:bodyPr>
                <a:lstStyle/>
                <a:p>
                  <a:endParaRPr lang="en-US"/>
                </a:p>
              </p:txBody>
            </p:sp>
            <p:sp>
              <p:nvSpPr>
                <p:cNvPr id="25" name="Line 61"/>
                <p:cNvSpPr>
                  <a:spLocks noChangeShapeType="1"/>
                </p:cNvSpPr>
                <p:nvPr/>
              </p:nvSpPr>
              <p:spPr bwMode="auto">
                <a:xfrm>
                  <a:off x="5040" y="1392"/>
                  <a:ext cx="0" cy="288"/>
                </a:xfrm>
                <a:prstGeom prst="line">
                  <a:avLst/>
                </a:prstGeom>
                <a:noFill/>
                <a:ln w="28575" cap="sq">
                  <a:solidFill>
                    <a:srgbClr val="000000"/>
                  </a:solidFill>
                  <a:round/>
                  <a:headEnd/>
                  <a:tailEnd/>
                </a:ln>
                <a:effectLst/>
              </p:spPr>
              <p:txBody>
                <a:bodyPr>
                  <a:spAutoFit/>
                </a:bodyPr>
                <a:lstStyle/>
                <a:p>
                  <a:endParaRPr lang="en-US"/>
                </a:p>
              </p:txBody>
            </p:sp>
          </p:grpSp>
          <p:grpSp>
            <p:nvGrpSpPr>
              <p:cNvPr id="15" name="Group 62"/>
              <p:cNvGrpSpPr>
                <a:grpSpLocks/>
              </p:cNvGrpSpPr>
              <p:nvPr/>
            </p:nvGrpSpPr>
            <p:grpSpPr bwMode="auto">
              <a:xfrm>
                <a:off x="4464" y="1824"/>
                <a:ext cx="288" cy="432"/>
                <a:chOff x="4752" y="1968"/>
                <a:chExt cx="288" cy="432"/>
              </a:xfrm>
            </p:grpSpPr>
            <p:sp>
              <p:nvSpPr>
                <p:cNvPr id="16" name="Rectangle 63"/>
                <p:cNvSpPr>
                  <a:spLocks noChangeArrowheads="1"/>
                </p:cNvSpPr>
                <p:nvPr/>
              </p:nvSpPr>
              <p:spPr bwMode="auto">
                <a:xfrm>
                  <a:off x="4752" y="1968"/>
                  <a:ext cx="288" cy="432"/>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TGS</a:t>
                  </a:r>
                </a:p>
              </p:txBody>
            </p:sp>
            <p:sp>
              <p:nvSpPr>
                <p:cNvPr id="17" name="Line 64"/>
                <p:cNvSpPr>
                  <a:spLocks noChangeShapeType="1"/>
                </p:cNvSpPr>
                <p:nvPr/>
              </p:nvSpPr>
              <p:spPr bwMode="auto">
                <a:xfrm>
                  <a:off x="4752" y="1968"/>
                  <a:ext cx="288" cy="0"/>
                </a:xfrm>
                <a:prstGeom prst="line">
                  <a:avLst/>
                </a:prstGeom>
                <a:noFill/>
                <a:ln w="28575" cap="sq">
                  <a:solidFill>
                    <a:srgbClr val="000000"/>
                  </a:solidFill>
                  <a:round/>
                  <a:headEnd/>
                  <a:tailEnd/>
                </a:ln>
                <a:effectLst/>
              </p:spPr>
              <p:txBody>
                <a:bodyPr>
                  <a:spAutoFit/>
                </a:bodyPr>
                <a:lstStyle/>
                <a:p>
                  <a:endParaRPr lang="en-US"/>
                </a:p>
              </p:txBody>
            </p:sp>
            <p:sp>
              <p:nvSpPr>
                <p:cNvPr id="18" name="Line 65"/>
                <p:cNvSpPr>
                  <a:spLocks noChangeShapeType="1"/>
                </p:cNvSpPr>
                <p:nvPr/>
              </p:nvSpPr>
              <p:spPr bwMode="auto">
                <a:xfrm>
                  <a:off x="4752" y="2400"/>
                  <a:ext cx="288" cy="0"/>
                </a:xfrm>
                <a:prstGeom prst="line">
                  <a:avLst/>
                </a:prstGeom>
                <a:noFill/>
                <a:ln w="28575" cap="sq">
                  <a:solidFill>
                    <a:srgbClr val="000000"/>
                  </a:solidFill>
                  <a:round/>
                  <a:headEnd/>
                  <a:tailEnd/>
                </a:ln>
                <a:effectLst/>
              </p:spPr>
              <p:txBody>
                <a:bodyPr>
                  <a:spAutoFit/>
                </a:bodyPr>
                <a:lstStyle/>
                <a:p>
                  <a:endParaRPr lang="en-US"/>
                </a:p>
              </p:txBody>
            </p:sp>
            <p:sp>
              <p:nvSpPr>
                <p:cNvPr id="19" name="Line 66"/>
                <p:cNvSpPr>
                  <a:spLocks noChangeShapeType="1"/>
                </p:cNvSpPr>
                <p:nvPr/>
              </p:nvSpPr>
              <p:spPr bwMode="auto">
                <a:xfrm>
                  <a:off x="4752" y="1968"/>
                  <a:ext cx="0" cy="432"/>
                </a:xfrm>
                <a:prstGeom prst="line">
                  <a:avLst/>
                </a:prstGeom>
                <a:noFill/>
                <a:ln w="28575" cap="sq">
                  <a:solidFill>
                    <a:srgbClr val="000000"/>
                  </a:solidFill>
                  <a:round/>
                  <a:headEnd/>
                  <a:tailEnd/>
                </a:ln>
                <a:effectLst/>
              </p:spPr>
              <p:txBody>
                <a:bodyPr>
                  <a:spAutoFit/>
                </a:bodyPr>
                <a:lstStyle/>
                <a:p>
                  <a:endParaRPr lang="en-US"/>
                </a:p>
              </p:txBody>
            </p:sp>
            <p:sp>
              <p:nvSpPr>
                <p:cNvPr id="20" name="Line 67"/>
                <p:cNvSpPr>
                  <a:spLocks noChangeShapeType="1"/>
                </p:cNvSpPr>
                <p:nvPr/>
              </p:nvSpPr>
              <p:spPr bwMode="auto">
                <a:xfrm>
                  <a:off x="5040" y="1968"/>
                  <a:ext cx="0" cy="432"/>
                </a:xfrm>
                <a:prstGeom prst="line">
                  <a:avLst/>
                </a:prstGeom>
                <a:noFill/>
                <a:ln w="28575" cap="sq">
                  <a:solidFill>
                    <a:srgbClr val="000000"/>
                  </a:solidFill>
                  <a:round/>
                  <a:headEnd/>
                  <a:tailEnd/>
                </a:ln>
                <a:effectLst/>
              </p:spPr>
              <p:txBody>
                <a:bodyPr>
                  <a:spAutoFit/>
                </a:bodyPr>
                <a:lstStyle/>
                <a:p>
                  <a:endParaRPr lang="en-US"/>
                </a:p>
              </p:txBody>
            </p:sp>
          </p:grpSp>
        </p:grpSp>
      </p:grpSp>
      <p:grpSp>
        <p:nvGrpSpPr>
          <p:cNvPr id="28" name="Group 34"/>
          <p:cNvGrpSpPr>
            <a:grpSpLocks/>
          </p:cNvGrpSpPr>
          <p:nvPr/>
        </p:nvGrpSpPr>
        <p:grpSpPr bwMode="auto">
          <a:xfrm>
            <a:off x="6705600" y="1752600"/>
            <a:ext cx="1219200" cy="685800"/>
            <a:chOff x="4608" y="3072"/>
            <a:chExt cx="768" cy="384"/>
          </a:xfrm>
        </p:grpSpPr>
        <p:sp>
          <p:nvSpPr>
            <p:cNvPr id="29" name="Rectangle 35"/>
            <p:cNvSpPr>
              <a:spLocks noChangeArrowheads="1"/>
            </p:cNvSpPr>
            <p:nvPr/>
          </p:nvSpPr>
          <p:spPr bwMode="auto">
            <a:xfrm>
              <a:off x="4608" y="3072"/>
              <a:ext cx="528" cy="384"/>
            </a:xfrm>
            <a:prstGeom prst="rect">
              <a:avLst/>
            </a:prstGeom>
            <a:solidFill>
              <a:srgbClr val="000099"/>
            </a:solid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30" name="Rectangle 36"/>
            <p:cNvSpPr>
              <a:spLocks noChangeArrowheads="1"/>
            </p:cNvSpPr>
            <p:nvPr/>
          </p:nvSpPr>
          <p:spPr bwMode="auto">
            <a:xfrm>
              <a:off x="5136" y="3072"/>
              <a:ext cx="240" cy="384"/>
            </a:xfrm>
            <a:prstGeom prst="rect">
              <a:avLst/>
            </a:prstGeom>
            <a:solidFill>
              <a:srgbClr val="000099"/>
            </a:solid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dirty="0" smtClean="0">
                  <a:solidFill>
                    <a:schemeClr val="tx2"/>
                  </a:solidFill>
                </a:rPr>
                <a:t>ST-PS</a:t>
              </a:r>
              <a:endParaRPr lang="en-US" sz="1200" b="1" dirty="0">
                <a:solidFill>
                  <a:schemeClr val="tx2"/>
                </a:solidFill>
              </a:endParaRPr>
            </a:p>
          </p:txBody>
        </p:sp>
        <p:sp>
          <p:nvSpPr>
            <p:cNvPr id="31" name="Line 37"/>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32" name="Line 38"/>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33" name="Line 39"/>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34" name="Line 40"/>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35" name="Line 41"/>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grpSp>
        <p:nvGrpSpPr>
          <p:cNvPr id="62" name="Group 96"/>
          <p:cNvGrpSpPr>
            <a:grpSpLocks/>
          </p:cNvGrpSpPr>
          <p:nvPr/>
        </p:nvGrpSpPr>
        <p:grpSpPr bwMode="auto">
          <a:xfrm>
            <a:off x="6553200" y="381000"/>
            <a:ext cx="1219200" cy="592138"/>
            <a:chOff x="4464" y="3648"/>
            <a:chExt cx="768" cy="373"/>
          </a:xfrm>
        </p:grpSpPr>
        <p:sp>
          <p:nvSpPr>
            <p:cNvPr id="63" name="Rectangle 75"/>
            <p:cNvSpPr>
              <a:spLocks noChangeArrowheads="1"/>
            </p:cNvSpPr>
            <p:nvPr/>
          </p:nvSpPr>
          <p:spPr bwMode="auto">
            <a:xfrm>
              <a:off x="4464" y="3648"/>
              <a:ext cx="544" cy="373"/>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dirty="0"/>
                <a:t>ADMIT ONE</a:t>
              </a:r>
            </a:p>
          </p:txBody>
        </p:sp>
        <p:sp>
          <p:nvSpPr>
            <p:cNvPr id="64" name="Rectangle 76"/>
            <p:cNvSpPr>
              <a:spLocks noChangeArrowheads="1"/>
            </p:cNvSpPr>
            <p:nvPr/>
          </p:nvSpPr>
          <p:spPr bwMode="auto">
            <a:xfrm>
              <a:off x="5008" y="3648"/>
              <a:ext cx="224" cy="373"/>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dirty="0"/>
                <a:t>TGT</a:t>
              </a:r>
            </a:p>
          </p:txBody>
        </p:sp>
        <p:sp>
          <p:nvSpPr>
            <p:cNvPr id="65" name="Line 77"/>
            <p:cNvSpPr>
              <a:spLocks noChangeShapeType="1"/>
            </p:cNvSpPr>
            <p:nvPr/>
          </p:nvSpPr>
          <p:spPr bwMode="auto">
            <a:xfrm>
              <a:off x="4464" y="3648"/>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66" name="Line 78"/>
            <p:cNvSpPr>
              <a:spLocks noChangeShapeType="1"/>
            </p:cNvSpPr>
            <p:nvPr/>
          </p:nvSpPr>
          <p:spPr bwMode="auto">
            <a:xfrm>
              <a:off x="4464" y="4021"/>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67" name="Line 79"/>
            <p:cNvSpPr>
              <a:spLocks noChangeShapeType="1"/>
            </p:cNvSpPr>
            <p:nvPr/>
          </p:nvSpPr>
          <p:spPr bwMode="auto">
            <a:xfrm>
              <a:off x="4464"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68" name="Line 80"/>
            <p:cNvSpPr>
              <a:spLocks noChangeShapeType="1"/>
            </p:cNvSpPr>
            <p:nvPr/>
          </p:nvSpPr>
          <p:spPr bwMode="auto">
            <a:xfrm>
              <a:off x="5232"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69" name="Line 81"/>
            <p:cNvSpPr>
              <a:spLocks noChangeShapeType="1"/>
            </p:cNvSpPr>
            <p:nvPr/>
          </p:nvSpPr>
          <p:spPr bwMode="auto">
            <a:xfrm>
              <a:off x="5008" y="3648"/>
              <a:ext cx="0" cy="373"/>
            </a:xfrm>
            <a:prstGeom prst="line">
              <a:avLst/>
            </a:prstGeom>
            <a:noFill/>
            <a:ln w="28575">
              <a:solidFill>
                <a:schemeClr val="tx1"/>
              </a:solidFill>
              <a:round/>
              <a:headEnd/>
              <a:tailEnd/>
            </a:ln>
            <a:effectLst/>
          </p:spPr>
          <p:txBody>
            <a:bodyPr>
              <a:spAutoFit/>
            </a:bodyPr>
            <a:lstStyle/>
            <a:p>
              <a:endParaRPr lang="en-US"/>
            </a:p>
          </p:txBody>
        </p:sp>
      </p:grpSp>
      <p:sp>
        <p:nvSpPr>
          <p:cNvPr id="71" name="TextBox 70"/>
          <p:cNvSpPr txBox="1"/>
          <p:nvPr/>
        </p:nvSpPr>
        <p:spPr>
          <a:xfrm>
            <a:off x="1752600" y="2667000"/>
            <a:ext cx="1905000" cy="369332"/>
          </a:xfrm>
          <a:prstGeom prst="rect">
            <a:avLst/>
          </a:prstGeom>
          <a:solidFill>
            <a:schemeClr val="accent2"/>
          </a:solidFill>
        </p:spPr>
        <p:txBody>
          <a:bodyPr wrap="square" rtlCol="0">
            <a:spAutoFit/>
          </a:bodyPr>
          <a:lstStyle/>
          <a:p>
            <a:r>
              <a:rPr lang="en-US" dirty="0" err="1" smtClean="0"/>
              <a:t>preauthenticator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33333E-6 -0.03585 C 0.00834 -0.0074 0.01632 -0.02082 0.02691 -0.02429 C 0.05018 -0.05435 0.07205 -0.08789 0.09636 -0.0969 C 0.11181 -0.11194 0.09584 -0.09783 0.12761 -0.10824 C 0.1448 -0.11541 0.16216 -0.12951 0.17917 -0.13923 C 0.1948 -0.1649 0.2125 -0.16837 0.22882 -0.17554 C 0.2375 -0.1871 0.24427 -0.18964 0.25382 -0.19404 C 0.2875 -0.23312 0.32361 -0.22248 0.35799 -0.24885 C 0.3783 -0.24445 0.38282 -0.2463 0.39896 -0.2241 C 0.40973 -0.18964 0.42431 -0.16397 0.4375 -0.16397 " pathEditMode="relative" rAng="0" ptsTypes="fffffffffA">
                                      <p:cBhvr>
                                        <p:cTn id="10" dur="2000" fill="hold"/>
                                        <p:tgtEl>
                                          <p:spTgt spid="71"/>
                                        </p:tgtEl>
                                        <p:attrNameLst>
                                          <p:attrName>ppt_x</p:attrName>
                                          <p:attrName>ppt_y</p:attrName>
                                        </p:attrNameLst>
                                      </p:cBhvr>
                                      <p:rCtr x="219" y="-92"/>
                                    </p:animMotion>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4.44444E-6 -2.85846E-6 C -0.02952 0.00047 -0.01719 0.00023 -0.03716 0.0007 C -0.07691 0.00047 -0.11528 0.00023 -0.15434 -0.00023 C -0.1625 -0.00069 -0.1724 -0.00069 -0.18125 -0.00092 C -0.19271 -0.00138 -0.1816 -0.00092 -0.20678 -0.00115 C -0.24688 -0.00162 -0.2875 -0.00162 -0.32778 -0.00185 C -0.40243 -0.00208 -0.47709 -0.00254 -0.55157 -0.003 C -0.5658 -0.00323 -0.57917 -0.00393 -0.59323 -0.00416 C -0.61007 -0.00485 -0.62535 -0.00578 -0.6415 -0.00647 C -0.65452 -0.00717 -0.64566 -0.00647 -0.65851 -0.0074 C -0.66875 -0.00809 -0.67414 -0.00902 -0.68559 -0.00925 C -0.69219 -0.00994 -0.68438 -0.00925 -0.69271 -0.00971 C -0.69566 -0.00994 -0.70139 -0.0104 -0.70139 -0.0104 C -0.70278 -0.0104 -0.70556 -0.0104 -0.70556 -0.0104 " pathEditMode="relative" rAng="0" ptsTypes="fffffffffffffA">
                                      <p:cBhvr>
                                        <p:cTn id="18" dur="2000" fill="hold"/>
                                        <p:tgtEl>
                                          <p:spTgt spid="62"/>
                                        </p:tgtEl>
                                        <p:attrNameLst>
                                          <p:attrName>ppt_x</p:attrName>
                                          <p:attrName>ppt_y</p:attrName>
                                        </p:attrNameLst>
                                      </p:cBhvr>
                                      <p:rCtr x="-353" y="-5"/>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59375 0.35476 C -0.57812 0.36193 -0.56423 0.37442 -0.54895 0.38252 C -0.52882 0.39315 -0.50711 0.39639 -0.48628 0.40241 C -0.46562 0.40842 -0.44635 0.41582 -0.42517 0.41836 C -0.41614 0.41767 -0.40711 0.41813 -0.39826 0.41651 C -0.39253 0.41559 -0.38177 0.4105 -0.38177 0.4105 C -0.36076 0.39084 -0.37014 0.39477 -0.35642 0.39061 C -0.35139 0.38622 -0.35017 0.38113 -0.34444 0.37858 C -0.33871 0.36702 -0.32934 0.3506 -0.32066 0.34297 C -0.31718 0.33002 -0.32187 0.34251 -0.31475 0.33488 C -0.31336 0.33326 -0.31302 0.33048 -0.31163 0.32886 C -0.30746 0.32354 -0.30208 0.31753 -0.2967 0.31499 C -0.29288 0.30735 -0.28941 0.30527 -0.28333 0.30111 C -0.2776 0.28955 -0.26666 0.28238 -0.25798 0.27521 C -0.25625 0.27382 -0.2552 0.27105 -0.25347 0.2692 C -0.25017 0.26573 -0.24305 0.25925 -0.24305 0.25925 C -0.23854 0.25023 -0.23125 0.24676 -0.22534 0.23936 C -0.21371 0.22525 -0.2026 0.21138 -0.19097 0.19773 C -0.18194 0.18756 -0.18559 0.19426 -0.17309 0.18178 C -0.16649 0.17553 -0.16111 0.17068 -0.15347 0.1679 C -0.14687 0.16212 -0.13993 0.15657 -0.13264 0.15194 C -0.1309 0.15079 -0.12343 0.1487 -0.12222 0.14801 C -0.11336 0.14362 -0.10625 0.13691 -0.09687 0.13413 C -0.09097 0.12882 -0.08177 0.12419 -0.07448 0.12419 " pathEditMode="relative" ptsTypes="fffffffffffffffffffffffA">
                                      <p:cBhvr>
                                        <p:cTn id="22" dur="2000" fill="hold"/>
                                        <p:tgtEl>
                                          <p:spTgt spid="6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33333E-6 0.01781 C -0.01666 0.02521 0.00157 0.01781 -0.04305 0.02151 C -0.05017 0.0222 -0.05729 0.02428 -0.06458 0.02521 C -0.07951 0.03215 -0.09722 0.03353 -0.11302 0.03608 C -0.15711 0.04995 -0.20121 0.06499 -0.24496 0.07979 C -0.26354 0.08603 -0.28159 0.09574 -0.30034 0.10014 C -0.35468 0.11216 -0.40989 0.11401 -0.46475 0.12188 C -0.47986 0.12835 -0.4993 0.12812 -0.51458 0.12905 C -0.53732 0.13275 -0.56041 0.13437 -0.58316 0.13645 C -0.5908 0.13599 -0.61406 0.13853 -0.61961 0.12743 C -0.61701 0.10939 -0.6125 0.11286 -0.5993 0.11078 C -0.58368 0.11147 -0.56788 0.11124 -0.55225 0.11286 C -0.54375 0.11355 -0.53472 0.12142 -0.52812 0.12743 C -0.51423 0.13969 -0.50295 0.15333 -0.49288 0.17114 C -0.48958 0.1938 -0.49635 0.21277 -0.51319 0.21878 C -0.52343 0.21647 -0.52604 0.21346 -0.53472 0.20768 C -0.54149 0.1938 -0.53906 0.18779 -0.5375 0.16744 C -0.53472 0.1309 -0.50555 0.12604 -0.48472 0.12188 C -0.48229 0.11957 -0.47899 0.11887 -0.47673 0.11633 C -0.47482 0.11401 -0.47048 0.10546 -0.46875 0.10176 C -0.46753 0.09366 -0.4658 0.08626 -0.46475 0.07817 C -0.46718 0.06337 -0.47621 0.06383 -0.48628 0.06152 C -0.52586 0.06267 -0.56284 0.0636 -0.60208 0.0599 C -0.60781 0.05874 -0.61389 0.05828 -0.61961 0.0562 C -0.62482 0.05412 -0.62743 0.04857 -0.63177 0.04533 C -0.63993 0.03908 -0.65 0.0333 -0.65729 0.02521 C -0.66111 0.02081 -0.6625 0.01526 -0.66666 0.01249 " pathEditMode="relative" rAng="0" ptsTypes="ffffffffffffffffffffffffffA">
                                      <p:cBhvr>
                                        <p:cTn id="26" dur="2000" fill="hold"/>
                                        <p:tgtEl>
                                          <p:spTgt spid="62"/>
                                        </p:tgtEl>
                                        <p:attrNameLst>
                                          <p:attrName>ppt_x</p:attrName>
                                          <p:attrName>ppt_y</p:attrName>
                                        </p:attrNameLst>
                                      </p:cBhvr>
                                      <p:rCtr x="-333" y="98"/>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22222E-6 4.39408E-6 C -0.01597 0.00763 -0.04826 0.00509 -0.06267 0.00601 C -0.09201 0.00786 -0.12135 0.0111 -0.15069 0.01387 C -0.16458 0.02035 -0.18159 0.01873 -0.19548 0.01989 C -0.23107 0.02289 -0.26545 0.02659 -0.30139 0.02775 C -0.33472 0.03053 -0.36805 0.03238 -0.40139 0.03376 C -0.45434 0.03191 -0.50677 0.02428 -0.55955 0.01989 C -0.56892 0.01572 -0.57691 0.01434 -0.5835 0.00393 C -0.59566 -0.0155 -0.6026 -0.04302 -0.62239 -0.04972 C -0.62951 -0.0562 -0.63784 -0.06059 -0.64618 -0.0636 C -0.65972 -0.07539 -0.67691 -0.07563 -0.69097 -0.08557 " pathEditMode="relative" ptsTypes="ffffffffffA">
                                      <p:cBhvr>
                                        <p:cTn id="34" dur="2000" fill="hold"/>
                                        <p:tgtEl>
                                          <p:spTgt spid="28"/>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69097 -0.08557 C -0.66615 -0.07609 -0.67726 -0.07863 -0.65799 -0.07562 C -0.62465 -0.06059 -0.59358 -0.04001 -0.56111 -0.02197 C -0.55295 -0.0111 -0.54219 -0.00555 -0.53125 -0.00208 C -0.51771 0.01365 -0.50226 0.02035 -0.48646 0.03169 C -0.47691 0.03862 -0.46997 0.04834 -0.46111 0.05574 C -0.44635 0.06823 -0.45781 0.05412 -0.44306 0.06961 C -0.42622 0.08742 -0.41042 0.10708 -0.39392 0.12535 C -0.38924 0.13044 -0.38455 0.13552 -0.38038 0.14107 C -0.37517 0.14801 -0.37292 0.15564 -0.36545 0.15911 C -0.36215 0.16351 -0.3599 0.16883 -0.3566 0.17299 C -0.34809 0.1834 -0.33802 0.19195 -0.32969 0.20282 C -0.32517 0.20884 -0.32153 0.21786 -0.31771 0.22456 C -0.31597 0.23219 -0.31476 0.2389 -0.31024 0.24445 C -0.30885 0.25278 -0.30747 0.25671 -0.30295 0.26249 C -0.30885 0.28423 -0.30417 0.32146 -0.29236 0.33996 C -0.28854 0.34621 -0.28142 0.34829 -0.27604 0.35199 C -0.2717 0.3513 -0.26684 0.3513 -0.2625 0.34991 C -0.26076 0.34922 -0.2599 0.3469 -0.25816 0.34598 C -0.25573 0.34482 -0.25313 0.34459 -0.2507 0.3439 C -0.25399 0.32563 -0.26024 0.3099 -0.26545 0.29232 C -0.26615 0.28978 -0.26927 0.26873 -0.26997 0.26249 C -0.26927 0.25509 -0.26806 0.23983 -0.26545 0.23266 C -0.25903 0.21531 -0.24097 0.2093 -0.22813 0.20675 C -0.20417 0.21069 -0.19063 0.21392 -0.16875 0.22872 C -0.15781 0.23589 -0.14688 0.24723 -0.13576 0.25255 C -0.12899 0.26642 -0.13698 0.25255 -0.12813 0.26041 C -0.125 0.26318 -0.12309 0.26827 -0.12083 0.27243 C -0.1283 0.287 -0.13177 0.28284 -0.14757 0.28423 C -0.15868 0.28677 -0.16945 0.29024 -0.18056 0.29232 C -0.19358 0.29811 -0.1974 0.29741 -0.2059 0.30805 C -0.21267 0.35708 -0.16962 0.38414 -0.14167 0.39963 C -0.12309 0.41004 -0.12813 0.40819 -0.11476 0.41143 C -0.10868 0.40888 -0.10642 0.40657 -0.10278 0.39963 C -0.10399 0.36887 -0.10469 0.34482 -0.11198 0.31614 C -0.11493 0.28862 -0.11979 0.25902 -0.12674 0.23266 C -0.12847 0.21462 -0.13142 0.19658 -0.1342 0.179 C -0.13663 0.16397 -0.13264 0.15518 -0.14462 0.15102 C -0.15712 0.15171 -0.16979 0.14986 -0.18212 0.1531 C -0.18403 0.15356 -0.18351 0.15819 -0.18351 0.16096 C -0.18351 0.16559 -0.18299 0.17045 -0.18212 0.17484 C -0.18056 0.18178 -0.17795 0.18802 -0.17622 0.19473 C -0.16806 0.22456 -0.15677 0.25162 -0.15052 0.28238 C -0.15139 0.29857 -0.14757 0.31314 -0.15955 0.31799 C -0.16875 0.32655 -0.16302 0.32308 -0.18212 0.32008 C -0.19844 0.31753 -0.21476 0.31267 -0.23125 0.31013 C -0.25764 0.30019 -0.28455 0.29556 -0.31181 0.29024 C -0.33351 0.29163 -0.34201 0.29094 -0.35955 0.29811 C -0.36545 0.30342 -0.37222 0.30527 -0.37899 0.30805 C -0.3842 0.31291 -0.38837 0.31244 -0.39392 0.31614 C -0.39427 0.31638 -0.39392 0.3173 -0.39392 0.31799 " pathEditMode="relative" ptsTypes="ffffffffffffffffffffffffffffffffffffffffffffffffffA">
                                      <p:cBhvr>
                                        <p:cTn id="38" dur="2000" fill="hold"/>
                                        <p:tgtEl>
                                          <p:spTgt spid="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Now Let's Add a Fourth Player</a:t>
            </a:r>
            <a:endParaRPr lang="en-US" dirty="0"/>
          </a:p>
        </p:txBody>
      </p:sp>
      <p:sp>
        <p:nvSpPr>
          <p:cNvPr id="3" name="Text Placeholder 2"/>
          <p:cNvSpPr>
            <a:spLocks noGrp="1"/>
          </p:cNvSpPr>
          <p:nvPr>
            <p:ph type="body" sz="quarter" idx="10"/>
          </p:nvPr>
        </p:nvSpPr>
        <p:spPr/>
        <p:txBody>
          <a:bodyPr/>
          <a:lstStyle/>
          <a:p>
            <a:r>
              <a:rPr lang="en-US" dirty="0" smtClean="0"/>
              <a:t>What if the Web application we ran needed data to respond to our requests, data that lived on a database server?</a:t>
            </a:r>
          </a:p>
          <a:p>
            <a:r>
              <a:rPr lang="en-US" dirty="0" smtClean="0"/>
              <a:t>Well, when the Web server queries the database server, what credentials does it offer?</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How Kerberos Authenticates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 descr="C:\Program Files\Microsoft Resource DVD Artwork\DVD_ART\Artwork_Imagery\HARDWARE_IMAGERY\Illustration - Misc Hardware\XML Icons\Server Content Management.png"/>
          <p:cNvPicPr>
            <a:picLocks noChangeAspect="1" noChangeArrowheads="1"/>
          </p:cNvPicPr>
          <p:nvPr/>
        </p:nvPicPr>
        <p:blipFill>
          <a:blip r:embed="rId3" cstate="print"/>
          <a:srcRect/>
          <a:stretch>
            <a:fillRect/>
          </a:stretch>
        </p:blipFill>
        <p:spPr bwMode="auto">
          <a:xfrm>
            <a:off x="5334000" y="3810000"/>
            <a:ext cx="1159214" cy="1711407"/>
          </a:xfrm>
          <a:prstGeom prst="rect">
            <a:avLst/>
          </a:prstGeom>
          <a:noFill/>
        </p:spPr>
      </p:pic>
      <p:pic>
        <p:nvPicPr>
          <p:cNvPr id="70" name="Picture 2" descr="C:\Program Files\Microsoft Resource DVD Artwork\DVD_ART\Artwork_Imagery\HARDWARE_IMAGERY\Illustration - Misc Hardware\XML Icons\Server Content Management.png"/>
          <p:cNvPicPr>
            <a:picLocks noChangeAspect="1" noChangeArrowheads="1"/>
          </p:cNvPicPr>
          <p:nvPr/>
        </p:nvPicPr>
        <p:blipFill>
          <a:blip r:embed="rId3" cstate="print"/>
          <a:srcRect/>
          <a:stretch>
            <a:fillRect/>
          </a:stretch>
        </p:blipFill>
        <p:spPr bwMode="auto">
          <a:xfrm>
            <a:off x="2667000" y="3810000"/>
            <a:ext cx="1159214" cy="1711407"/>
          </a:xfrm>
          <a:prstGeom prst="rect">
            <a:avLst/>
          </a:prstGeom>
          <a:noFill/>
        </p:spPr>
      </p:pic>
      <p:pic>
        <p:nvPicPr>
          <p:cNvPr id="7" name="Picture 13" descr="j0198060[1]"/>
          <p:cNvPicPr>
            <a:picLocks noChangeAspect="1" noChangeArrowheads="1"/>
          </p:cNvPicPr>
          <p:nvPr/>
        </p:nvPicPr>
        <p:blipFill>
          <a:blip r:embed="rId4" cstate="print"/>
          <a:srcRect/>
          <a:stretch>
            <a:fillRect/>
          </a:stretch>
        </p:blipFill>
        <p:spPr bwMode="auto">
          <a:xfrm>
            <a:off x="228600" y="2057400"/>
            <a:ext cx="1598613" cy="1676400"/>
          </a:xfrm>
          <a:prstGeom prst="rect">
            <a:avLst/>
          </a:prstGeom>
          <a:noFill/>
        </p:spPr>
      </p:pic>
      <p:grpSp>
        <p:nvGrpSpPr>
          <p:cNvPr id="2" name="Group 68"/>
          <p:cNvGrpSpPr>
            <a:grpSpLocks/>
          </p:cNvGrpSpPr>
          <p:nvPr/>
        </p:nvGrpSpPr>
        <p:grpSpPr bwMode="auto">
          <a:xfrm>
            <a:off x="6400800" y="914400"/>
            <a:ext cx="1300163" cy="1600200"/>
            <a:chOff x="4464" y="1248"/>
            <a:chExt cx="819" cy="1008"/>
          </a:xfrm>
        </p:grpSpPr>
        <p:grpSp>
          <p:nvGrpSpPr>
            <p:cNvPr id="3" name="Group 52"/>
            <p:cNvGrpSpPr>
              <a:grpSpLocks/>
            </p:cNvGrpSpPr>
            <p:nvPr/>
          </p:nvGrpSpPr>
          <p:grpSpPr bwMode="auto">
            <a:xfrm>
              <a:off x="4704" y="1248"/>
              <a:ext cx="579" cy="1008"/>
              <a:chOff x="4320" y="528"/>
              <a:chExt cx="579" cy="1008"/>
            </a:xfrm>
          </p:grpSpPr>
          <p:pic>
            <p:nvPicPr>
              <p:cNvPr id="26" name="Picture 53" descr="j0197438"/>
              <p:cNvPicPr>
                <a:picLocks noChangeAspect="1" noChangeArrowheads="1"/>
              </p:cNvPicPr>
              <p:nvPr/>
            </p:nvPicPr>
            <p:blipFill>
              <a:blip r:embed="rId5" cstate="print"/>
              <a:srcRect/>
              <a:stretch>
                <a:fillRect/>
              </a:stretch>
            </p:blipFill>
            <p:spPr bwMode="auto">
              <a:xfrm>
                <a:off x="4320" y="720"/>
                <a:ext cx="579" cy="816"/>
              </a:xfrm>
              <a:prstGeom prst="rect">
                <a:avLst/>
              </a:prstGeom>
              <a:noFill/>
            </p:spPr>
          </p:pic>
          <p:sp>
            <p:nvSpPr>
              <p:cNvPr id="27" name="Text Box 54"/>
              <p:cNvSpPr txBox="1">
                <a:spLocks noChangeArrowheads="1"/>
              </p:cNvSpPr>
              <p:nvPr/>
            </p:nvSpPr>
            <p:spPr bwMode="auto">
              <a:xfrm>
                <a:off x="4320" y="528"/>
                <a:ext cx="576" cy="250"/>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grpSp>
          <p:nvGrpSpPr>
            <p:cNvPr id="4" name="Group 55"/>
            <p:cNvGrpSpPr>
              <a:grpSpLocks/>
            </p:cNvGrpSpPr>
            <p:nvPr/>
          </p:nvGrpSpPr>
          <p:grpSpPr bwMode="auto">
            <a:xfrm>
              <a:off x="4464" y="1392"/>
              <a:ext cx="288" cy="864"/>
              <a:chOff x="4464" y="1392"/>
              <a:chExt cx="288" cy="864"/>
            </a:xfrm>
          </p:grpSpPr>
          <p:grpSp>
            <p:nvGrpSpPr>
              <p:cNvPr id="5" name="Group 56"/>
              <p:cNvGrpSpPr>
                <a:grpSpLocks/>
              </p:cNvGrpSpPr>
              <p:nvPr/>
            </p:nvGrpSpPr>
            <p:grpSpPr bwMode="auto">
              <a:xfrm>
                <a:off x="4464" y="1392"/>
                <a:ext cx="288" cy="288"/>
                <a:chOff x="4752" y="1392"/>
                <a:chExt cx="288" cy="288"/>
              </a:xfrm>
            </p:grpSpPr>
            <p:sp>
              <p:nvSpPr>
                <p:cNvPr id="21" name="Rectangle 57"/>
                <p:cNvSpPr>
                  <a:spLocks noChangeArrowheads="1"/>
                </p:cNvSpPr>
                <p:nvPr/>
              </p:nvSpPr>
              <p:spPr bwMode="auto">
                <a:xfrm>
                  <a:off x="4752" y="1392"/>
                  <a:ext cx="288" cy="288"/>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AS</a:t>
                  </a:r>
                </a:p>
              </p:txBody>
            </p:sp>
            <p:sp>
              <p:nvSpPr>
                <p:cNvPr id="22" name="Line 58"/>
                <p:cNvSpPr>
                  <a:spLocks noChangeShapeType="1"/>
                </p:cNvSpPr>
                <p:nvPr/>
              </p:nvSpPr>
              <p:spPr bwMode="auto">
                <a:xfrm>
                  <a:off x="4752" y="1392"/>
                  <a:ext cx="288" cy="0"/>
                </a:xfrm>
                <a:prstGeom prst="line">
                  <a:avLst/>
                </a:prstGeom>
                <a:noFill/>
                <a:ln w="28575" cap="sq">
                  <a:solidFill>
                    <a:srgbClr val="000000"/>
                  </a:solidFill>
                  <a:round/>
                  <a:headEnd/>
                  <a:tailEnd/>
                </a:ln>
                <a:effectLst/>
              </p:spPr>
              <p:txBody>
                <a:bodyPr>
                  <a:spAutoFit/>
                </a:bodyPr>
                <a:lstStyle/>
                <a:p>
                  <a:endParaRPr lang="en-US"/>
                </a:p>
              </p:txBody>
            </p:sp>
            <p:sp>
              <p:nvSpPr>
                <p:cNvPr id="23" name="Line 59"/>
                <p:cNvSpPr>
                  <a:spLocks noChangeShapeType="1"/>
                </p:cNvSpPr>
                <p:nvPr/>
              </p:nvSpPr>
              <p:spPr bwMode="auto">
                <a:xfrm>
                  <a:off x="4752" y="1680"/>
                  <a:ext cx="288" cy="0"/>
                </a:xfrm>
                <a:prstGeom prst="line">
                  <a:avLst/>
                </a:prstGeom>
                <a:noFill/>
                <a:ln w="28575" cap="sq">
                  <a:solidFill>
                    <a:srgbClr val="000000"/>
                  </a:solidFill>
                  <a:round/>
                  <a:headEnd/>
                  <a:tailEnd/>
                </a:ln>
                <a:effectLst/>
              </p:spPr>
              <p:txBody>
                <a:bodyPr>
                  <a:spAutoFit/>
                </a:bodyPr>
                <a:lstStyle/>
                <a:p>
                  <a:endParaRPr lang="en-US"/>
                </a:p>
              </p:txBody>
            </p:sp>
            <p:sp>
              <p:nvSpPr>
                <p:cNvPr id="24" name="Line 60"/>
                <p:cNvSpPr>
                  <a:spLocks noChangeShapeType="1"/>
                </p:cNvSpPr>
                <p:nvPr/>
              </p:nvSpPr>
              <p:spPr bwMode="auto">
                <a:xfrm>
                  <a:off x="4752" y="1392"/>
                  <a:ext cx="0" cy="288"/>
                </a:xfrm>
                <a:prstGeom prst="line">
                  <a:avLst/>
                </a:prstGeom>
                <a:noFill/>
                <a:ln w="28575" cap="sq">
                  <a:solidFill>
                    <a:srgbClr val="000000"/>
                  </a:solidFill>
                  <a:round/>
                  <a:headEnd/>
                  <a:tailEnd/>
                </a:ln>
                <a:effectLst/>
              </p:spPr>
              <p:txBody>
                <a:bodyPr>
                  <a:spAutoFit/>
                </a:bodyPr>
                <a:lstStyle/>
                <a:p>
                  <a:endParaRPr lang="en-US"/>
                </a:p>
              </p:txBody>
            </p:sp>
            <p:sp>
              <p:nvSpPr>
                <p:cNvPr id="25" name="Line 61"/>
                <p:cNvSpPr>
                  <a:spLocks noChangeShapeType="1"/>
                </p:cNvSpPr>
                <p:nvPr/>
              </p:nvSpPr>
              <p:spPr bwMode="auto">
                <a:xfrm>
                  <a:off x="5040" y="1392"/>
                  <a:ext cx="0" cy="288"/>
                </a:xfrm>
                <a:prstGeom prst="line">
                  <a:avLst/>
                </a:prstGeom>
                <a:noFill/>
                <a:ln w="28575" cap="sq">
                  <a:solidFill>
                    <a:srgbClr val="000000"/>
                  </a:solidFill>
                  <a:round/>
                  <a:headEnd/>
                  <a:tailEnd/>
                </a:ln>
                <a:effectLst/>
              </p:spPr>
              <p:txBody>
                <a:bodyPr>
                  <a:spAutoFit/>
                </a:bodyPr>
                <a:lstStyle/>
                <a:p>
                  <a:endParaRPr lang="en-US"/>
                </a:p>
              </p:txBody>
            </p:sp>
          </p:grpSp>
          <p:grpSp>
            <p:nvGrpSpPr>
              <p:cNvPr id="6" name="Group 62"/>
              <p:cNvGrpSpPr>
                <a:grpSpLocks/>
              </p:cNvGrpSpPr>
              <p:nvPr/>
            </p:nvGrpSpPr>
            <p:grpSpPr bwMode="auto">
              <a:xfrm>
                <a:off x="4464" y="1824"/>
                <a:ext cx="288" cy="432"/>
                <a:chOff x="4752" y="1968"/>
                <a:chExt cx="288" cy="432"/>
              </a:xfrm>
            </p:grpSpPr>
            <p:sp>
              <p:nvSpPr>
                <p:cNvPr id="16" name="Rectangle 63"/>
                <p:cNvSpPr>
                  <a:spLocks noChangeArrowheads="1"/>
                </p:cNvSpPr>
                <p:nvPr/>
              </p:nvSpPr>
              <p:spPr bwMode="auto">
                <a:xfrm>
                  <a:off x="4752" y="1968"/>
                  <a:ext cx="288" cy="432"/>
                </a:xfrm>
                <a:prstGeom prst="rect">
                  <a:avLst/>
                </a:prstGeom>
                <a:noFill/>
                <a:ln w="12700" algn="ctr">
                  <a:solidFill>
                    <a:srgbClr val="000000"/>
                  </a:solidFill>
                  <a:miter lim="800000"/>
                  <a:headEnd/>
                  <a:tailEnd/>
                </a:ln>
                <a:effectLst/>
              </p:spPr>
              <p:txBody>
                <a:bodyPr vert="eaVert"/>
                <a:lstStyle/>
                <a:p>
                  <a:pPr eaLnBrk="0" hangingPunct="0">
                    <a:spcBef>
                      <a:spcPct val="20000"/>
                    </a:spcBef>
                    <a:buClr>
                      <a:schemeClr val="bg2"/>
                    </a:buClr>
                    <a:buSzPct val="75000"/>
                    <a:buFont typeface="Monotype Sorts" pitchFamily="2" charset="2"/>
                    <a:buNone/>
                  </a:pPr>
                  <a:r>
                    <a:rPr lang="en-US"/>
                    <a:t>TGS</a:t>
                  </a:r>
                </a:p>
              </p:txBody>
            </p:sp>
            <p:sp>
              <p:nvSpPr>
                <p:cNvPr id="17" name="Line 64"/>
                <p:cNvSpPr>
                  <a:spLocks noChangeShapeType="1"/>
                </p:cNvSpPr>
                <p:nvPr/>
              </p:nvSpPr>
              <p:spPr bwMode="auto">
                <a:xfrm>
                  <a:off x="4752" y="1968"/>
                  <a:ext cx="288" cy="0"/>
                </a:xfrm>
                <a:prstGeom prst="line">
                  <a:avLst/>
                </a:prstGeom>
                <a:noFill/>
                <a:ln w="28575" cap="sq">
                  <a:solidFill>
                    <a:srgbClr val="000000"/>
                  </a:solidFill>
                  <a:round/>
                  <a:headEnd/>
                  <a:tailEnd/>
                </a:ln>
                <a:effectLst/>
              </p:spPr>
              <p:txBody>
                <a:bodyPr>
                  <a:spAutoFit/>
                </a:bodyPr>
                <a:lstStyle/>
                <a:p>
                  <a:endParaRPr lang="en-US"/>
                </a:p>
              </p:txBody>
            </p:sp>
            <p:sp>
              <p:nvSpPr>
                <p:cNvPr id="18" name="Line 65"/>
                <p:cNvSpPr>
                  <a:spLocks noChangeShapeType="1"/>
                </p:cNvSpPr>
                <p:nvPr/>
              </p:nvSpPr>
              <p:spPr bwMode="auto">
                <a:xfrm>
                  <a:off x="4752" y="2400"/>
                  <a:ext cx="288" cy="0"/>
                </a:xfrm>
                <a:prstGeom prst="line">
                  <a:avLst/>
                </a:prstGeom>
                <a:noFill/>
                <a:ln w="28575" cap="sq">
                  <a:solidFill>
                    <a:srgbClr val="000000"/>
                  </a:solidFill>
                  <a:round/>
                  <a:headEnd/>
                  <a:tailEnd/>
                </a:ln>
                <a:effectLst/>
              </p:spPr>
              <p:txBody>
                <a:bodyPr>
                  <a:spAutoFit/>
                </a:bodyPr>
                <a:lstStyle/>
                <a:p>
                  <a:endParaRPr lang="en-US"/>
                </a:p>
              </p:txBody>
            </p:sp>
            <p:sp>
              <p:nvSpPr>
                <p:cNvPr id="19" name="Line 66"/>
                <p:cNvSpPr>
                  <a:spLocks noChangeShapeType="1"/>
                </p:cNvSpPr>
                <p:nvPr/>
              </p:nvSpPr>
              <p:spPr bwMode="auto">
                <a:xfrm>
                  <a:off x="4752" y="1968"/>
                  <a:ext cx="0" cy="432"/>
                </a:xfrm>
                <a:prstGeom prst="line">
                  <a:avLst/>
                </a:prstGeom>
                <a:noFill/>
                <a:ln w="28575" cap="sq">
                  <a:solidFill>
                    <a:srgbClr val="000000"/>
                  </a:solidFill>
                  <a:round/>
                  <a:headEnd/>
                  <a:tailEnd/>
                </a:ln>
                <a:effectLst/>
              </p:spPr>
              <p:txBody>
                <a:bodyPr>
                  <a:spAutoFit/>
                </a:bodyPr>
                <a:lstStyle/>
                <a:p>
                  <a:endParaRPr lang="en-US"/>
                </a:p>
              </p:txBody>
            </p:sp>
            <p:sp>
              <p:nvSpPr>
                <p:cNvPr id="20" name="Line 67"/>
                <p:cNvSpPr>
                  <a:spLocks noChangeShapeType="1"/>
                </p:cNvSpPr>
                <p:nvPr/>
              </p:nvSpPr>
              <p:spPr bwMode="auto">
                <a:xfrm>
                  <a:off x="5040" y="1968"/>
                  <a:ext cx="0" cy="432"/>
                </a:xfrm>
                <a:prstGeom prst="line">
                  <a:avLst/>
                </a:prstGeom>
                <a:noFill/>
                <a:ln w="28575" cap="sq">
                  <a:solidFill>
                    <a:srgbClr val="000000"/>
                  </a:solidFill>
                  <a:round/>
                  <a:headEnd/>
                  <a:tailEnd/>
                </a:ln>
                <a:effectLst/>
              </p:spPr>
              <p:txBody>
                <a:bodyPr>
                  <a:spAutoFit/>
                </a:bodyPr>
                <a:lstStyle/>
                <a:p>
                  <a:endParaRPr lang="en-US"/>
                </a:p>
              </p:txBody>
            </p:sp>
          </p:grpSp>
        </p:grpSp>
      </p:grpSp>
      <p:grpSp>
        <p:nvGrpSpPr>
          <p:cNvPr id="8" name="Group 34"/>
          <p:cNvGrpSpPr>
            <a:grpSpLocks/>
          </p:cNvGrpSpPr>
          <p:nvPr/>
        </p:nvGrpSpPr>
        <p:grpSpPr bwMode="auto">
          <a:xfrm>
            <a:off x="2514600" y="4038600"/>
            <a:ext cx="1219200" cy="685800"/>
            <a:chOff x="4608" y="3072"/>
            <a:chExt cx="768" cy="384"/>
          </a:xfrm>
        </p:grpSpPr>
        <p:sp>
          <p:nvSpPr>
            <p:cNvPr id="30" name="Rectangle 36"/>
            <p:cNvSpPr>
              <a:spLocks noChangeArrowheads="1"/>
            </p:cNvSpPr>
            <p:nvPr/>
          </p:nvSpPr>
          <p:spPr bwMode="auto">
            <a:xfrm>
              <a:off x="5136" y="3072"/>
              <a:ext cx="240" cy="384"/>
            </a:xfrm>
            <a:prstGeom prst="rect">
              <a:avLst/>
            </a:prstGeom>
            <a:solidFill>
              <a:srgbClr val="000099"/>
            </a:solid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dirty="0" smtClean="0">
                  <a:solidFill>
                    <a:schemeClr val="tx2"/>
                  </a:solidFill>
                </a:rPr>
                <a:t>ST-PS</a:t>
              </a:r>
              <a:endParaRPr lang="en-US" sz="1200" b="1" dirty="0">
                <a:solidFill>
                  <a:schemeClr val="tx2"/>
                </a:solidFill>
              </a:endParaRPr>
            </a:p>
          </p:txBody>
        </p:sp>
        <p:sp>
          <p:nvSpPr>
            <p:cNvPr id="31" name="Line 37"/>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32" name="Line 38"/>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33" name="Line 39"/>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34" name="Line 40"/>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35" name="Line 41"/>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sp>
          <p:nvSpPr>
            <p:cNvPr id="29" name="Rectangle 35"/>
            <p:cNvSpPr>
              <a:spLocks noChangeArrowheads="1"/>
            </p:cNvSpPr>
            <p:nvPr/>
          </p:nvSpPr>
          <p:spPr bwMode="auto">
            <a:xfrm>
              <a:off x="4608" y="3072"/>
              <a:ext cx="528" cy="384"/>
            </a:xfrm>
            <a:prstGeom prst="rect">
              <a:avLst/>
            </a:prstGeom>
            <a:solidFill>
              <a:srgbClr val="000099"/>
            </a:solid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dirty="0">
                  <a:solidFill>
                    <a:schemeClr val="tx2"/>
                  </a:solidFill>
                </a:rPr>
                <a:t>ADMIT ONE</a:t>
              </a:r>
            </a:p>
          </p:txBody>
        </p:sp>
      </p:grpSp>
      <p:grpSp>
        <p:nvGrpSpPr>
          <p:cNvPr id="9" name="Group 96"/>
          <p:cNvGrpSpPr>
            <a:grpSpLocks/>
          </p:cNvGrpSpPr>
          <p:nvPr/>
        </p:nvGrpSpPr>
        <p:grpSpPr bwMode="auto">
          <a:xfrm>
            <a:off x="228600" y="304800"/>
            <a:ext cx="1219200" cy="592138"/>
            <a:chOff x="4464" y="3648"/>
            <a:chExt cx="768" cy="373"/>
          </a:xfrm>
        </p:grpSpPr>
        <p:sp>
          <p:nvSpPr>
            <p:cNvPr id="63" name="Rectangle 75"/>
            <p:cNvSpPr>
              <a:spLocks noChangeArrowheads="1"/>
            </p:cNvSpPr>
            <p:nvPr/>
          </p:nvSpPr>
          <p:spPr bwMode="auto">
            <a:xfrm>
              <a:off x="4464" y="3648"/>
              <a:ext cx="544" cy="373"/>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dirty="0"/>
                <a:t>ADMIT ONE</a:t>
              </a:r>
            </a:p>
          </p:txBody>
        </p:sp>
        <p:sp>
          <p:nvSpPr>
            <p:cNvPr id="64" name="Rectangle 76"/>
            <p:cNvSpPr>
              <a:spLocks noChangeArrowheads="1"/>
            </p:cNvSpPr>
            <p:nvPr/>
          </p:nvSpPr>
          <p:spPr bwMode="auto">
            <a:xfrm>
              <a:off x="5008" y="3648"/>
              <a:ext cx="224" cy="373"/>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dirty="0"/>
                <a:t>TGT</a:t>
              </a:r>
            </a:p>
          </p:txBody>
        </p:sp>
        <p:sp>
          <p:nvSpPr>
            <p:cNvPr id="65" name="Line 77"/>
            <p:cNvSpPr>
              <a:spLocks noChangeShapeType="1"/>
            </p:cNvSpPr>
            <p:nvPr/>
          </p:nvSpPr>
          <p:spPr bwMode="auto">
            <a:xfrm>
              <a:off x="4464" y="3648"/>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66" name="Line 78"/>
            <p:cNvSpPr>
              <a:spLocks noChangeShapeType="1"/>
            </p:cNvSpPr>
            <p:nvPr/>
          </p:nvSpPr>
          <p:spPr bwMode="auto">
            <a:xfrm>
              <a:off x="4464" y="4021"/>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67" name="Line 79"/>
            <p:cNvSpPr>
              <a:spLocks noChangeShapeType="1"/>
            </p:cNvSpPr>
            <p:nvPr/>
          </p:nvSpPr>
          <p:spPr bwMode="auto">
            <a:xfrm>
              <a:off x="4464"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68" name="Line 80"/>
            <p:cNvSpPr>
              <a:spLocks noChangeShapeType="1"/>
            </p:cNvSpPr>
            <p:nvPr/>
          </p:nvSpPr>
          <p:spPr bwMode="auto">
            <a:xfrm>
              <a:off x="5232"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69" name="Line 81"/>
            <p:cNvSpPr>
              <a:spLocks noChangeShapeType="1"/>
            </p:cNvSpPr>
            <p:nvPr/>
          </p:nvSpPr>
          <p:spPr bwMode="auto">
            <a:xfrm>
              <a:off x="5008" y="3648"/>
              <a:ext cx="0" cy="373"/>
            </a:xfrm>
            <a:prstGeom prst="line">
              <a:avLst/>
            </a:prstGeom>
            <a:noFill/>
            <a:ln w="28575">
              <a:solidFill>
                <a:schemeClr val="tx1"/>
              </a:solidFill>
              <a:round/>
              <a:headEnd/>
              <a:tailEnd/>
            </a:ln>
            <a:effectLst/>
          </p:spPr>
          <p:txBody>
            <a:bodyPr>
              <a:spAutoFit/>
            </a:bodyPr>
            <a:lstStyle/>
            <a:p>
              <a:endParaRPr lang="en-US"/>
            </a:p>
          </p:txBody>
        </p:sp>
      </p:grpSp>
      <p:sp>
        <p:nvSpPr>
          <p:cNvPr id="38" name="TextBox 37"/>
          <p:cNvSpPr txBox="1"/>
          <p:nvPr/>
        </p:nvSpPr>
        <p:spPr>
          <a:xfrm>
            <a:off x="2362200" y="5715000"/>
            <a:ext cx="1600200" cy="369332"/>
          </a:xfrm>
          <a:prstGeom prst="rect">
            <a:avLst/>
          </a:prstGeom>
          <a:noFill/>
        </p:spPr>
        <p:txBody>
          <a:bodyPr wrap="square" rtlCol="0">
            <a:spAutoFit/>
          </a:bodyPr>
          <a:lstStyle/>
          <a:p>
            <a:r>
              <a:rPr lang="en-US" dirty="0" smtClean="0"/>
              <a:t>Web Server</a:t>
            </a:r>
            <a:endParaRPr lang="en-US" dirty="0"/>
          </a:p>
        </p:txBody>
      </p:sp>
      <p:sp>
        <p:nvSpPr>
          <p:cNvPr id="40" name="Can 39"/>
          <p:cNvSpPr/>
          <p:nvPr/>
        </p:nvSpPr>
        <p:spPr bwMode="auto">
          <a:xfrm>
            <a:off x="5943600" y="4495800"/>
            <a:ext cx="533400" cy="1066800"/>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1" name="TextBox 40"/>
          <p:cNvSpPr txBox="1"/>
          <p:nvPr/>
        </p:nvSpPr>
        <p:spPr>
          <a:xfrm>
            <a:off x="5181600" y="5638800"/>
            <a:ext cx="1981200" cy="369332"/>
          </a:xfrm>
          <a:prstGeom prst="rect">
            <a:avLst/>
          </a:prstGeom>
          <a:noFill/>
        </p:spPr>
        <p:txBody>
          <a:bodyPr wrap="square" rtlCol="0">
            <a:spAutoFit/>
          </a:bodyPr>
          <a:lstStyle/>
          <a:p>
            <a:r>
              <a:rPr lang="en-US" dirty="0" smtClean="0"/>
              <a:t>Database server</a:t>
            </a:r>
            <a:endParaRPr lang="en-US" dirty="0"/>
          </a:p>
        </p:txBody>
      </p:sp>
      <p:sp>
        <p:nvSpPr>
          <p:cNvPr id="42" name="TextBox 41"/>
          <p:cNvSpPr txBox="1"/>
          <p:nvPr/>
        </p:nvSpPr>
        <p:spPr>
          <a:xfrm>
            <a:off x="1828800" y="609600"/>
            <a:ext cx="4648200" cy="3108543"/>
          </a:xfrm>
          <a:prstGeom prst="rect">
            <a:avLst/>
          </a:prstGeom>
          <a:noFill/>
        </p:spPr>
        <p:txBody>
          <a:bodyPr wrap="square" rtlCol="0">
            <a:spAutoFit/>
          </a:bodyPr>
          <a:lstStyle/>
          <a:p>
            <a:r>
              <a:rPr lang="en-US" sz="2800" dirty="0" smtClean="0"/>
              <a:t>This is an important logon; it could either be a hard-wired, broad-spectrum link, or – more likely in modern networks – a passing ("delegation") of Tom's token to the database server</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0 0  L 0.25 0  E" pathEditMode="relative" ptsTypes="">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Delegation Specifics</a:t>
            </a:r>
            <a:endParaRPr lang="en-US" dirty="0"/>
          </a:p>
        </p:txBody>
      </p:sp>
      <p:sp>
        <p:nvSpPr>
          <p:cNvPr id="3" name="Text Placeholder 2"/>
          <p:cNvSpPr>
            <a:spLocks noGrp="1"/>
          </p:cNvSpPr>
          <p:nvPr>
            <p:ph type="body" sz="quarter" idx="10"/>
          </p:nvPr>
        </p:nvSpPr>
        <p:spPr/>
        <p:txBody>
          <a:bodyPr/>
          <a:lstStyle/>
          <a:p>
            <a:r>
              <a:rPr lang="en-US" dirty="0" smtClean="0"/>
              <a:t>How's it done?  Depends on the app</a:t>
            </a:r>
          </a:p>
          <a:p>
            <a:r>
              <a:rPr lang="en-US" dirty="0" smtClean="0"/>
              <a:t>Why not use a hard-wired "</a:t>
            </a:r>
            <a:r>
              <a:rPr lang="en-US" dirty="0" err="1" smtClean="0"/>
              <a:t>LocalSystem</a:t>
            </a:r>
            <a:r>
              <a:rPr lang="en-US" dirty="0" smtClean="0"/>
              <a:t> to </a:t>
            </a:r>
            <a:r>
              <a:rPr lang="en-US" dirty="0" err="1" smtClean="0"/>
              <a:t>LocalSystem</a:t>
            </a:r>
            <a:r>
              <a:rPr lang="en-US" dirty="0" smtClean="0"/>
              <a:t>" connection?</a:t>
            </a:r>
          </a:p>
          <a:p>
            <a:r>
              <a:rPr lang="en-US" dirty="0" smtClean="0"/>
              <a:t>Simple… least privilege</a:t>
            </a:r>
          </a:p>
          <a:p>
            <a:r>
              <a:rPr lang="en-US" dirty="0" smtClean="0"/>
              <a:t>But what about when we want to take things further?</a:t>
            </a:r>
          </a:p>
          <a:p>
            <a:r>
              <a:rPr lang="en-US" dirty="0" smtClean="0"/>
              <a:t>That's where </a:t>
            </a:r>
            <a:r>
              <a:rPr lang="en-US" i="1" dirty="0" smtClean="0"/>
              <a:t>constrained</a:t>
            </a:r>
            <a:r>
              <a:rPr lang="en-US" dirty="0" smtClean="0"/>
              <a:t> delegation takes place</a:t>
            </a:r>
            <a:endParaRPr 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Definitions</a:t>
            </a:r>
            <a:endParaRPr lang="en-US" dirty="0"/>
          </a:p>
        </p:txBody>
      </p:sp>
      <p:sp>
        <p:nvSpPr>
          <p:cNvPr id="3" name="Text Placeholder 2"/>
          <p:cNvSpPr>
            <a:spLocks noGrp="1"/>
          </p:cNvSpPr>
          <p:nvPr>
            <p:ph type="body" sz="quarter" idx="10"/>
          </p:nvPr>
        </p:nvSpPr>
        <p:spPr/>
        <p:txBody>
          <a:bodyPr/>
          <a:lstStyle/>
          <a:p>
            <a:r>
              <a:rPr lang="en-US" sz="2800" dirty="0" smtClean="0"/>
              <a:t>Tom hands his ST to the service running the Web server</a:t>
            </a:r>
          </a:p>
          <a:p>
            <a:r>
              <a:rPr lang="en-US" sz="2800" dirty="0" smtClean="0"/>
              <a:t>The Web server then needs to present credentials to the database server</a:t>
            </a:r>
          </a:p>
          <a:p>
            <a:r>
              <a:rPr lang="en-US" sz="2800" dirty="0" smtClean="0"/>
              <a:t>… why is it okay?</a:t>
            </a:r>
          </a:p>
          <a:p>
            <a:r>
              <a:rPr lang="en-US" sz="2800" dirty="0" smtClean="0"/>
              <a:t>Because Tom handed the Web server a ticket that could be </a:t>
            </a:r>
            <a:r>
              <a:rPr lang="en-US" sz="2800" i="1" dirty="0" smtClean="0"/>
              <a:t>delegated</a:t>
            </a:r>
            <a:endParaRPr lang="en-US" sz="2800" dirty="0" smtClean="0"/>
          </a:p>
          <a:p>
            <a:r>
              <a:rPr lang="en-US" sz="2800" dirty="0" smtClean="0"/>
              <a:t>Think of the word in the Exchange context and it'll make more sense</a:t>
            </a:r>
          </a:p>
          <a:p>
            <a:r>
              <a:rPr lang="en-US" sz="2800" dirty="0" smtClean="0"/>
              <a:t>There's just one problem…</a:t>
            </a:r>
            <a:endParaRPr lang="en-US" sz="2800"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447800"/>
            <a:ext cx="7772400" cy="769441"/>
          </a:xfrm>
          <a:prstGeom prst="rect">
            <a:avLst/>
          </a:prstGeom>
          <a:noFill/>
        </p:spPr>
        <p:txBody>
          <a:bodyPr wrap="square" rtlCol="0">
            <a:spAutoFit/>
          </a:bodyPr>
          <a:lstStyle/>
          <a:p>
            <a:r>
              <a:rPr lang="en-US" sz="4400" dirty="0" smtClean="0">
                <a:latin typeface="Garamond Premr Pro Smbd" pitchFamily="18" charset="0"/>
                <a:cs typeface="Times New Roman" pitchFamily="18" charset="0"/>
              </a:rPr>
              <a:t>It won't work.</a:t>
            </a:r>
            <a:endParaRPr lang="en-US" sz="4400" dirty="0">
              <a:latin typeface="Garamond Premr Pro Smbd" pitchFamily="18" charset="0"/>
              <a:cs typeface="Times New Roman" pitchFamily="18" charset="0"/>
            </a:endParaRPr>
          </a:p>
        </p:txBody>
      </p:sp>
      <p:sp>
        <p:nvSpPr>
          <p:cNvPr id="5" name="TextBox 4"/>
          <p:cNvSpPr txBox="1"/>
          <p:nvPr/>
        </p:nvSpPr>
        <p:spPr>
          <a:xfrm>
            <a:off x="533400" y="2743200"/>
            <a:ext cx="8458200" cy="2862322"/>
          </a:xfrm>
          <a:prstGeom prst="rect">
            <a:avLst/>
          </a:prstGeom>
          <a:noFill/>
        </p:spPr>
        <p:txBody>
          <a:bodyPr wrap="square" rtlCol="0">
            <a:spAutoFit/>
          </a:bodyPr>
          <a:lstStyle/>
          <a:p>
            <a:r>
              <a:rPr lang="en-US" sz="3600" dirty="0" smtClean="0"/>
              <a:t>You see, this whole idea that some server service could grab one of your tickets and run around town </a:t>
            </a:r>
            <a:r>
              <a:rPr lang="en-US" sz="3600" strike="sngStrike" dirty="0" smtClean="0"/>
              <a:t>shopping with your credit card</a:t>
            </a:r>
            <a:r>
              <a:rPr lang="en-US" sz="3600" dirty="0" smtClean="0"/>
              <a:t> doing things in your name is downright frightening, so it's disabled by default.</a:t>
            </a:r>
            <a:endParaRPr 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delegate1.png"/>
          <p:cNvPicPr>
            <a:picLocks noChangeAspect="1" noChangeArrowheads="1"/>
          </p:cNvPicPr>
          <p:nvPr/>
        </p:nvPicPr>
        <p:blipFill>
          <a:blip r:embed="rId3" cstate="print"/>
          <a:srcRect/>
          <a:stretch>
            <a:fillRect/>
          </a:stretch>
        </p:blipFill>
        <p:spPr bwMode="auto">
          <a:xfrm>
            <a:off x="1524000" y="0"/>
            <a:ext cx="6324600" cy="6812149"/>
          </a:xfrm>
          <a:prstGeom prst="rect">
            <a:avLst/>
          </a:prstGeom>
          <a:noFill/>
        </p:spPr>
      </p:pic>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Delegation and Win2x</a:t>
            </a:r>
            <a:endParaRPr lang="en-US" dirty="0"/>
          </a:p>
        </p:txBody>
      </p:sp>
      <p:sp>
        <p:nvSpPr>
          <p:cNvPr id="3" name="Text Placeholder 2"/>
          <p:cNvSpPr>
            <a:spLocks noGrp="1"/>
          </p:cNvSpPr>
          <p:nvPr>
            <p:ph type="body" sz="quarter" idx="10"/>
          </p:nvPr>
        </p:nvSpPr>
        <p:spPr/>
        <p:txBody>
          <a:bodyPr/>
          <a:lstStyle/>
          <a:p>
            <a:r>
              <a:rPr lang="en-US" dirty="0" smtClean="0"/>
              <a:t>Windows 2003 offered more granularity in controlling delegation</a:t>
            </a:r>
          </a:p>
          <a:p>
            <a:r>
              <a:rPr lang="en-US" dirty="0" smtClean="0"/>
              <a:t>Called "constrained delegation," it let you say, "you can only pass my token along to service type X in domain Y, etc"</a:t>
            </a:r>
          </a:p>
          <a:p>
            <a:r>
              <a:rPr lang="en-US" dirty="0" smtClean="0"/>
              <a:t>Again, usually set up by the installing app… or you may have to work with the </a:t>
            </a:r>
            <a:r>
              <a:rPr lang="en-US" dirty="0" err="1" smtClean="0"/>
              <a:t>devs</a:t>
            </a:r>
            <a:r>
              <a:rPr lang="en-US" dirty="0" smtClean="0"/>
              <a:t> to hand-craft a delegation</a:t>
            </a:r>
          </a:p>
          <a:p>
            <a:r>
              <a:rPr lang="en-US" dirty="0" smtClean="0"/>
              <a:t>But if we're going to start naming services that we trust, it's time to turn to SPNs…</a:t>
            </a:r>
            <a:endParaRPr lang="en-US" dirty="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SPN City:  Kerberos's Service Names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Service Principal Names</a:t>
            </a:r>
            <a:endParaRPr lang="en-US" dirty="0"/>
          </a:p>
        </p:txBody>
      </p:sp>
      <p:sp>
        <p:nvSpPr>
          <p:cNvPr id="3" name="Content Placeholder 2"/>
          <p:cNvSpPr>
            <a:spLocks noGrp="1"/>
          </p:cNvSpPr>
          <p:nvPr>
            <p:ph idx="1"/>
          </p:nvPr>
        </p:nvSpPr>
        <p:spPr/>
        <p:txBody>
          <a:bodyPr/>
          <a:lstStyle/>
          <a:p>
            <a:r>
              <a:rPr lang="en-US" sz="2800" dirty="0" smtClean="0"/>
              <a:t>Kerberos needs an account for every instance of every service running in the domain – particular services running on particular servers, application pools in IIS and the like</a:t>
            </a:r>
          </a:p>
          <a:p>
            <a:r>
              <a:rPr lang="en-US" sz="2800" dirty="0" smtClean="0"/>
              <a:t>Remember that Kerberos encrypts service tickets to a given service with that service's password hash</a:t>
            </a:r>
          </a:p>
          <a:p>
            <a:r>
              <a:rPr lang="en-US" sz="2800" dirty="0" smtClean="0"/>
              <a:t>In most cases, that means the machine account's password – but sometimes we want to run a service under a user account, </a:t>
            </a:r>
            <a:r>
              <a:rPr lang="en-US" sz="2800" dirty="0" smtClean="0">
                <a:solidFill>
                  <a:schemeClr val="tx1"/>
                </a:solidFill>
              </a:rPr>
              <a:t>and then things get interesting</a:t>
            </a: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Service Principal Names</a:t>
            </a:r>
            <a:endParaRPr lang="en-US" dirty="0"/>
          </a:p>
        </p:txBody>
      </p:sp>
      <p:sp>
        <p:nvSpPr>
          <p:cNvPr id="3" name="Content Placeholder 2"/>
          <p:cNvSpPr>
            <a:spLocks noGrp="1"/>
          </p:cNvSpPr>
          <p:nvPr>
            <p:ph idx="1"/>
          </p:nvPr>
        </p:nvSpPr>
        <p:spPr/>
        <p:txBody>
          <a:bodyPr/>
          <a:lstStyle/>
          <a:p>
            <a:r>
              <a:rPr lang="en-US" dirty="0" smtClean="0"/>
              <a:t>Because you might have some services on a given server running under the context of that server's machine account and other services running under some other set of AD accounts, Kerberos includes a sort of label for the service that abstracts the service from the machine</a:t>
            </a:r>
          </a:p>
          <a:p>
            <a:r>
              <a:rPr lang="en-US" dirty="0" smtClean="0"/>
              <a:t>It's also useful for services that offer many equally-good systems, like picking a DC</a:t>
            </a:r>
          </a:p>
          <a:p>
            <a:r>
              <a:rPr lang="en-US" dirty="0" smtClean="0"/>
              <a:t>The label is called a Service Principal Name </a:t>
            </a:r>
            <a:r>
              <a:rPr lang="en-US" dirty="0" smtClean="0"/>
              <a:t/>
            </a:r>
            <a:br>
              <a:rPr lang="en-US" dirty="0" smtClean="0"/>
            </a:br>
            <a:r>
              <a:rPr lang="en-US" dirty="0" smtClean="0"/>
              <a:t>or </a:t>
            </a:r>
            <a:r>
              <a:rPr lang="en-US" dirty="0" smtClean="0"/>
              <a:t>SPN</a:t>
            </a:r>
            <a:endParaRPr lang="en-US" dirty="0"/>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Simple Example</a:t>
            </a:r>
            <a:endParaRPr lang="en-US" dirty="0"/>
          </a:p>
        </p:txBody>
      </p:sp>
      <p:sp>
        <p:nvSpPr>
          <p:cNvPr id="3" name="Content Placeholder 2"/>
          <p:cNvSpPr>
            <a:spLocks noGrp="1"/>
          </p:cNvSpPr>
          <p:nvPr>
            <p:ph idx="1"/>
          </p:nvPr>
        </p:nvSpPr>
        <p:spPr/>
        <p:txBody>
          <a:bodyPr/>
          <a:lstStyle/>
          <a:p>
            <a:pPr marL="396875" lvl="1">
              <a:buSzTx/>
              <a:buBlip>
                <a:blip r:embed="rId3"/>
              </a:buBlip>
            </a:pPr>
            <a:r>
              <a:rPr lang="en-US" sz="3200" dirty="0" smtClean="0"/>
              <a:t>In a </a:t>
            </a:r>
            <a:r>
              <a:rPr lang="en-US" sz="3200" dirty="0" err="1" smtClean="0"/>
              <a:t>Kerberized</a:t>
            </a:r>
            <a:r>
              <a:rPr lang="en-US" sz="3200" dirty="0" smtClean="0"/>
              <a:t> application, a client (UPN, "mark@bigfirm.com") requests a ticket to a given SPN, like TERMSRV/R2S1.bigfirm.com</a:t>
            </a:r>
          </a:p>
          <a:p>
            <a:r>
              <a:rPr lang="en-US" dirty="0" smtClean="0"/>
              <a:t>In this simple example, Kerberos must find the user account corresponding to the UPN and the machine corresponding to the SPN</a:t>
            </a:r>
          </a:p>
          <a:p>
            <a:r>
              <a:rPr lang="en-US" dirty="0" smtClean="0"/>
              <a:t>(It's obvious in this case, but not in all)</a:t>
            </a:r>
          </a:p>
          <a:p>
            <a:r>
              <a:rPr lang="en-US" dirty="0" smtClean="0"/>
              <a:t>Kerberos looks up the UPN and SPNs in the global catalog</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Authentication Overview/Review</a:t>
            </a:r>
            <a:endParaRPr lang="en-US" dirty="0"/>
          </a:p>
        </p:txBody>
      </p:sp>
      <p:sp>
        <p:nvSpPr>
          <p:cNvPr id="8" name="TextBox 7"/>
          <p:cNvSpPr txBox="1"/>
          <p:nvPr/>
        </p:nvSpPr>
        <p:spPr>
          <a:xfrm>
            <a:off x="304800" y="1219200"/>
            <a:ext cx="2438400" cy="1938992"/>
          </a:xfrm>
          <a:prstGeom prst="rect">
            <a:avLst/>
          </a:prstGeom>
          <a:noFill/>
        </p:spPr>
        <p:txBody>
          <a:bodyPr wrap="square" rtlCol="0">
            <a:spAutoFit/>
          </a:bodyPr>
          <a:lstStyle/>
          <a:p>
            <a:r>
              <a:rPr lang="en-US" sz="2400" dirty="0" smtClean="0"/>
              <a:t>If you've been to my Windows Logins talk, you may remember Tom:</a:t>
            </a:r>
          </a:p>
        </p:txBody>
      </p:sp>
      <p:pic>
        <p:nvPicPr>
          <p:cNvPr id="10" name="Picture 13" descr="j0198060[1]"/>
          <p:cNvPicPr>
            <a:picLocks noChangeAspect="1" noChangeArrowheads="1"/>
          </p:cNvPicPr>
          <p:nvPr/>
        </p:nvPicPr>
        <p:blipFill>
          <a:blip r:embed="rId3" cstate="print"/>
          <a:srcRect/>
          <a:stretch>
            <a:fillRect/>
          </a:stretch>
        </p:blipFill>
        <p:spPr bwMode="auto">
          <a:xfrm>
            <a:off x="457200" y="3429000"/>
            <a:ext cx="1598613" cy="1676400"/>
          </a:xfrm>
          <a:prstGeom prst="rect">
            <a:avLst/>
          </a:prstGeom>
          <a:noFill/>
        </p:spPr>
      </p:pic>
      <p:sp>
        <p:nvSpPr>
          <p:cNvPr id="12" name="TextBox 11"/>
          <p:cNvSpPr txBox="1"/>
          <p:nvPr/>
        </p:nvSpPr>
        <p:spPr>
          <a:xfrm>
            <a:off x="2895600" y="1295400"/>
            <a:ext cx="1905000" cy="1569660"/>
          </a:xfrm>
          <a:prstGeom prst="rect">
            <a:avLst/>
          </a:prstGeom>
          <a:noFill/>
        </p:spPr>
        <p:txBody>
          <a:bodyPr wrap="square" rtlCol="0">
            <a:spAutoFit/>
          </a:bodyPr>
          <a:lstStyle/>
          <a:p>
            <a:r>
              <a:rPr lang="en-US" sz="2400" dirty="0" smtClean="0"/>
              <a:t>Tom wants to talk to his local print server, \\PS:</a:t>
            </a:r>
            <a:endParaRPr lang="en-US" sz="2400" dirty="0"/>
          </a:p>
        </p:txBody>
      </p:sp>
      <p:grpSp>
        <p:nvGrpSpPr>
          <p:cNvPr id="16" name="Group 9"/>
          <p:cNvGrpSpPr>
            <a:grpSpLocks/>
          </p:cNvGrpSpPr>
          <p:nvPr/>
        </p:nvGrpSpPr>
        <p:grpSpPr bwMode="auto">
          <a:xfrm>
            <a:off x="2743200" y="3657600"/>
            <a:ext cx="2138363" cy="1319213"/>
            <a:chOff x="1200" y="3408"/>
            <a:chExt cx="1347" cy="831"/>
          </a:xfrm>
        </p:grpSpPr>
        <p:pic>
          <p:nvPicPr>
            <p:cNvPr id="18" name="Picture 10" descr="j0197438"/>
            <p:cNvPicPr>
              <a:picLocks noChangeAspect="1" noChangeArrowheads="1"/>
            </p:cNvPicPr>
            <p:nvPr/>
          </p:nvPicPr>
          <p:blipFill>
            <a:blip r:embed="rId4" cstate="print"/>
            <a:srcRect/>
            <a:stretch>
              <a:fillRect/>
            </a:stretch>
          </p:blipFill>
          <p:spPr bwMode="auto">
            <a:xfrm>
              <a:off x="1968" y="3408"/>
              <a:ext cx="579" cy="816"/>
            </a:xfrm>
            <a:prstGeom prst="rect">
              <a:avLst/>
            </a:prstGeom>
            <a:noFill/>
          </p:spPr>
        </p:pic>
        <p:pic>
          <p:nvPicPr>
            <p:cNvPr id="19" name="Picture 11" descr="j0199873[1]"/>
            <p:cNvPicPr>
              <a:picLocks noChangeAspect="1" noChangeArrowheads="1"/>
            </p:cNvPicPr>
            <p:nvPr/>
          </p:nvPicPr>
          <p:blipFill>
            <a:blip r:embed="rId5" cstate="print"/>
            <a:srcRect/>
            <a:stretch>
              <a:fillRect/>
            </a:stretch>
          </p:blipFill>
          <p:spPr bwMode="auto">
            <a:xfrm>
              <a:off x="1200" y="3408"/>
              <a:ext cx="912" cy="831"/>
            </a:xfrm>
            <a:prstGeom prst="rect">
              <a:avLst/>
            </a:prstGeom>
            <a:noFill/>
          </p:spPr>
        </p:pic>
      </p:grpSp>
      <p:sp>
        <p:nvSpPr>
          <p:cNvPr id="20" name="TextBox 19"/>
          <p:cNvSpPr txBox="1"/>
          <p:nvPr/>
        </p:nvSpPr>
        <p:spPr>
          <a:xfrm>
            <a:off x="5410200" y="1295400"/>
            <a:ext cx="2209800" cy="1938992"/>
          </a:xfrm>
          <a:prstGeom prst="rect">
            <a:avLst/>
          </a:prstGeom>
          <a:noFill/>
        </p:spPr>
        <p:txBody>
          <a:bodyPr wrap="square" rtlCol="0">
            <a:spAutoFit/>
          </a:bodyPr>
          <a:lstStyle/>
          <a:p>
            <a:r>
              <a:rPr lang="en-US" sz="2400" dirty="0" smtClean="0"/>
              <a:t>To do that, Tom needs a bit of data called a </a:t>
            </a:r>
            <a:r>
              <a:rPr lang="en-US" sz="2400" i="1" dirty="0" smtClean="0"/>
              <a:t>service ticket</a:t>
            </a:r>
            <a:r>
              <a:rPr lang="en-US" sz="2400" dirty="0" smtClean="0"/>
              <a:t> to PS</a:t>
            </a:r>
            <a:endParaRPr lang="en-US" sz="2400" dirty="0"/>
          </a:p>
        </p:txBody>
      </p:sp>
      <p:grpSp>
        <p:nvGrpSpPr>
          <p:cNvPr id="21" name="Group 95"/>
          <p:cNvGrpSpPr>
            <a:grpSpLocks/>
          </p:cNvGrpSpPr>
          <p:nvPr/>
        </p:nvGrpSpPr>
        <p:grpSpPr bwMode="auto">
          <a:xfrm>
            <a:off x="7467600" y="1752600"/>
            <a:ext cx="1219200" cy="609600"/>
            <a:chOff x="4608" y="3072"/>
            <a:chExt cx="768" cy="384"/>
          </a:xfrm>
        </p:grpSpPr>
        <p:sp>
          <p:nvSpPr>
            <p:cNvPr id="22" name="Rectangle 32"/>
            <p:cNvSpPr>
              <a:spLocks noChangeArrowheads="1"/>
            </p:cNvSpPr>
            <p:nvPr/>
          </p:nvSpPr>
          <p:spPr bwMode="auto">
            <a:xfrm>
              <a:off x="4608" y="3072"/>
              <a:ext cx="528" cy="384"/>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23" name="Rectangle 33"/>
            <p:cNvSpPr>
              <a:spLocks noChangeArrowheads="1"/>
            </p:cNvSpPr>
            <p:nvPr/>
          </p:nvSpPr>
          <p:spPr bwMode="auto">
            <a:xfrm>
              <a:off x="5136" y="3072"/>
              <a:ext cx="240" cy="384"/>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solidFill>
                    <a:schemeClr val="tx2"/>
                  </a:solidFill>
                </a:rPr>
                <a:t>ST-PS</a:t>
              </a:r>
            </a:p>
          </p:txBody>
        </p:sp>
        <p:sp>
          <p:nvSpPr>
            <p:cNvPr id="24" name="Line 34"/>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25" name="Line 35"/>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26" name="Line 36"/>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27" name="Line 37"/>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28" name="Line 38"/>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sp>
        <p:nvSpPr>
          <p:cNvPr id="29" name="TextBox 28"/>
          <p:cNvSpPr txBox="1"/>
          <p:nvPr/>
        </p:nvSpPr>
        <p:spPr>
          <a:xfrm>
            <a:off x="5486400" y="3200400"/>
            <a:ext cx="2438400" cy="1938992"/>
          </a:xfrm>
          <a:prstGeom prst="rect">
            <a:avLst/>
          </a:prstGeom>
          <a:noFill/>
        </p:spPr>
        <p:txBody>
          <a:bodyPr wrap="square" rtlCol="0">
            <a:spAutoFit/>
          </a:bodyPr>
          <a:lstStyle/>
          <a:p>
            <a:r>
              <a:rPr lang="en-US" sz="2400" dirty="0" smtClean="0"/>
              <a:t>Tom gets that service ticket by asking his local Key Distribution Center (KDC) for it</a:t>
            </a:r>
            <a:endParaRPr lang="en-US" sz="2400" dirty="0"/>
          </a:p>
        </p:txBody>
      </p:sp>
      <p:pic>
        <p:nvPicPr>
          <p:cNvPr id="30" name="Picture 86" descr="j0197438"/>
          <p:cNvPicPr>
            <a:picLocks noChangeAspect="1" noChangeArrowheads="1"/>
          </p:cNvPicPr>
          <p:nvPr/>
        </p:nvPicPr>
        <p:blipFill>
          <a:blip r:embed="rId4" cstate="print"/>
          <a:srcRect/>
          <a:stretch>
            <a:fillRect/>
          </a:stretch>
        </p:blipFill>
        <p:spPr bwMode="auto">
          <a:xfrm>
            <a:off x="7924800" y="3962400"/>
            <a:ext cx="919163" cy="1295400"/>
          </a:xfrm>
          <a:prstGeom prst="rect">
            <a:avLst/>
          </a:prstGeom>
          <a:noFill/>
        </p:spPr>
      </p:pic>
      <p:sp>
        <p:nvSpPr>
          <p:cNvPr id="31" name="TextBox 30"/>
          <p:cNvSpPr txBox="1"/>
          <p:nvPr/>
        </p:nvSpPr>
        <p:spPr>
          <a:xfrm>
            <a:off x="5181600" y="5334000"/>
            <a:ext cx="3962400" cy="830997"/>
          </a:xfrm>
          <a:prstGeom prst="rect">
            <a:avLst/>
          </a:prstGeom>
          <a:noFill/>
        </p:spPr>
        <p:txBody>
          <a:bodyPr wrap="square" rtlCol="0">
            <a:spAutoFit/>
          </a:bodyPr>
          <a:lstStyle/>
          <a:p>
            <a:r>
              <a:rPr lang="en-US" sz="2400" dirty="0" smtClean="0"/>
              <a:t>(You and I would call the KDC an AD domain controller)</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4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30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30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30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20" grpId="0"/>
      <p:bldP spid="29" grpId="0"/>
      <p:bldP spid="3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r>
              <a:rPr lang="en-US" dirty="0" smtClean="0"/>
              <a:t>Service Principal Names</a:t>
            </a:r>
            <a:br>
              <a:rPr lang="en-US" dirty="0" smtClean="0"/>
            </a:br>
            <a:r>
              <a:rPr lang="en-US" sz="3600" dirty="0" smtClean="0">
                <a:solidFill>
                  <a:schemeClr val="accent3"/>
                </a:solidFill>
              </a:rPr>
              <a:t>structure</a:t>
            </a:r>
            <a:endParaRPr lang="en-US" dirty="0">
              <a:solidFill>
                <a:schemeClr val="accent3"/>
              </a:solidFill>
            </a:endParaRPr>
          </a:p>
        </p:txBody>
      </p:sp>
      <p:sp>
        <p:nvSpPr>
          <p:cNvPr id="3" name="Content Placeholder 2"/>
          <p:cNvSpPr>
            <a:spLocks noGrp="1"/>
          </p:cNvSpPr>
          <p:nvPr>
            <p:ph idx="1"/>
          </p:nvPr>
        </p:nvSpPr>
        <p:spPr/>
        <p:txBody>
          <a:bodyPr/>
          <a:lstStyle/>
          <a:p>
            <a:pPr lvl="1"/>
            <a:r>
              <a:rPr lang="en-US" dirty="0" smtClean="0"/>
              <a:t>SPNs look like </a:t>
            </a:r>
          </a:p>
          <a:p>
            <a:pPr lvl="1"/>
            <a:r>
              <a:rPr lang="en-US" b="1" dirty="0" err="1" smtClean="0"/>
              <a:t>ldap</a:t>
            </a:r>
            <a:r>
              <a:rPr lang="en-US" b="1" dirty="0" smtClean="0"/>
              <a:t>/R2S2.bigfirm.com:6000/bigfirm.com</a:t>
            </a:r>
          </a:p>
          <a:p>
            <a:pPr lvl="1"/>
            <a:r>
              <a:rPr lang="en-US" dirty="0" smtClean="0"/>
              <a:t>&lt;type of service&gt;/ &lt;hostname&gt; [:&lt;port&gt;] [/</a:t>
            </a:r>
            <a:r>
              <a:rPr lang="en-US" dirty="0" err="1" smtClean="0"/>
              <a:t>servicename</a:t>
            </a:r>
            <a:r>
              <a:rPr lang="en-US" dirty="0" smtClean="0"/>
              <a:t>]</a:t>
            </a:r>
          </a:p>
          <a:p>
            <a:pPr lvl="1"/>
            <a:r>
              <a:rPr lang="en-US" dirty="0" smtClean="0"/>
              <a:t>Type of service = description of the server, like "CIFS" for file server, "LDAP" for DC, etc</a:t>
            </a:r>
          </a:p>
          <a:p>
            <a:pPr lvl="1"/>
            <a:r>
              <a:rPr lang="en-US" dirty="0" smtClean="0"/>
              <a:t>Hostname = obvious, but for two things:</a:t>
            </a:r>
          </a:p>
          <a:p>
            <a:pPr lvl="2"/>
            <a:r>
              <a:rPr lang="en-US" dirty="0" smtClean="0"/>
              <a:t>As we'll see, it's a good idea to create SPNs using both the host name and the FQDN</a:t>
            </a:r>
          </a:p>
          <a:p>
            <a:pPr lvl="2"/>
            <a:r>
              <a:rPr lang="en-US" dirty="0" smtClean="0"/>
              <a:t>"Hostname" really means host name – CNAMES will not work (which can lead to some </a:t>
            </a:r>
            <a:r>
              <a:rPr lang="en-US" dirty="0" err="1" smtClean="0"/>
              <a:t>Sharepoint</a:t>
            </a:r>
            <a:r>
              <a:rPr lang="en-US" dirty="0" smtClean="0"/>
              <a:t> problems)</a:t>
            </a:r>
          </a:p>
          <a:p>
            <a:pPr lvl="1"/>
            <a:endParaRPr lang="en-US" dirty="0" smtClean="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r>
              <a:rPr lang="en-US" dirty="0" smtClean="0"/>
              <a:t>Service Principal Names</a:t>
            </a:r>
            <a:br>
              <a:rPr lang="en-US" dirty="0" smtClean="0"/>
            </a:br>
            <a:r>
              <a:rPr lang="en-US" sz="3600" dirty="0" smtClean="0">
                <a:solidFill>
                  <a:schemeClr val="accent3"/>
                </a:solidFill>
              </a:rPr>
              <a:t>structure</a:t>
            </a:r>
            <a:endParaRPr lang="en-US" dirty="0">
              <a:solidFill>
                <a:schemeClr val="accent3"/>
              </a:solidFill>
            </a:endParaRPr>
          </a:p>
        </p:txBody>
      </p:sp>
      <p:sp>
        <p:nvSpPr>
          <p:cNvPr id="3" name="Content Placeholder 2"/>
          <p:cNvSpPr>
            <a:spLocks noGrp="1"/>
          </p:cNvSpPr>
          <p:nvPr>
            <p:ph idx="1"/>
          </p:nvPr>
        </p:nvSpPr>
        <p:spPr/>
        <p:txBody>
          <a:bodyPr/>
          <a:lstStyle/>
          <a:p>
            <a:pPr lvl="1"/>
            <a:r>
              <a:rPr lang="en-US" dirty="0" smtClean="0"/>
              <a:t>Port's obvious, only include if non-standard</a:t>
            </a:r>
          </a:p>
          <a:p>
            <a:pPr lvl="1"/>
            <a:r>
              <a:rPr lang="en-US" dirty="0" smtClean="0"/>
              <a:t>"</a:t>
            </a:r>
            <a:r>
              <a:rPr lang="en-US" dirty="0" err="1" smtClean="0"/>
              <a:t>Servicename</a:t>
            </a:r>
            <a:r>
              <a:rPr lang="en-US" dirty="0" smtClean="0"/>
              <a:t>" is either</a:t>
            </a:r>
          </a:p>
          <a:p>
            <a:pPr lvl="2"/>
            <a:r>
              <a:rPr lang="en-US" dirty="0" smtClean="0"/>
              <a:t>DNS service name of a "replicable" service – like a replicated SQL database or an AD instance – available throughout the domain; represented as the domain's name, like "bigfirm.com"</a:t>
            </a:r>
          </a:p>
          <a:p>
            <a:pPr lvl="2"/>
            <a:r>
              <a:rPr lang="en-US" dirty="0" smtClean="0"/>
              <a:t>A DN/GUID in AD, like </a:t>
            </a:r>
            <a:r>
              <a:rPr lang="en-US" dirty="0" err="1" smtClean="0"/>
              <a:t>cn</a:t>
            </a:r>
            <a:r>
              <a:rPr lang="en-US" dirty="0" smtClean="0"/>
              <a:t>=</a:t>
            </a:r>
            <a:r>
              <a:rPr lang="en-US" dirty="0" err="1" smtClean="0"/>
              <a:t>mysvc,dc</a:t>
            </a:r>
            <a:r>
              <a:rPr lang="en-US" dirty="0" smtClean="0"/>
              <a:t>=</a:t>
            </a:r>
            <a:r>
              <a:rPr lang="en-US" dirty="0" err="1" smtClean="0"/>
              <a:t>bigfirm,dc</a:t>
            </a:r>
            <a:r>
              <a:rPr lang="en-US" dirty="0" smtClean="0"/>
              <a:t>=com</a:t>
            </a:r>
          </a:p>
          <a:p>
            <a:pPr lvl="2"/>
            <a:r>
              <a:rPr lang="en-US" dirty="0" smtClean="0"/>
              <a:t>The DNS name of an SRV or MX record</a:t>
            </a:r>
          </a:p>
          <a:p>
            <a:pPr lvl="2"/>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r>
              <a:rPr lang="en-US" dirty="0" smtClean="0"/>
              <a:t>Service Principal Names</a:t>
            </a:r>
            <a:br>
              <a:rPr lang="en-US" dirty="0" smtClean="0"/>
            </a:br>
            <a:r>
              <a:rPr lang="en-US" sz="3600" dirty="0" smtClean="0">
                <a:solidFill>
                  <a:schemeClr val="accent3"/>
                </a:solidFill>
              </a:rPr>
              <a:t>structure</a:t>
            </a:r>
            <a:endParaRPr lang="en-US" dirty="0">
              <a:solidFill>
                <a:schemeClr val="accent3"/>
              </a:solidFill>
            </a:endParaRPr>
          </a:p>
        </p:txBody>
      </p:sp>
      <p:sp>
        <p:nvSpPr>
          <p:cNvPr id="3" name="Content Placeholder 2"/>
          <p:cNvSpPr>
            <a:spLocks noGrp="1"/>
          </p:cNvSpPr>
          <p:nvPr>
            <p:ph idx="1"/>
          </p:nvPr>
        </p:nvSpPr>
        <p:spPr/>
        <p:txBody>
          <a:bodyPr/>
          <a:lstStyle/>
          <a:p>
            <a:r>
              <a:rPr lang="en-US" dirty="0" smtClean="0"/>
              <a:t>Everyone has a "host" </a:t>
            </a:r>
            <a:r>
              <a:rPr lang="en-US" dirty="0" err="1" smtClean="0"/>
              <a:t>spn</a:t>
            </a:r>
            <a:r>
              <a:rPr lang="en-US" dirty="0" smtClean="0"/>
              <a:t>:</a:t>
            </a:r>
          </a:p>
          <a:p>
            <a:pPr lvl="1"/>
            <a:r>
              <a:rPr lang="en-US" dirty="0" smtClean="0"/>
              <a:t>HOST/CLASSVISTA</a:t>
            </a:r>
          </a:p>
          <a:p>
            <a:pPr lvl="1"/>
            <a:r>
              <a:rPr lang="en-US" dirty="0" smtClean="0"/>
              <a:t>HOST/Classvista.bigfirm.com</a:t>
            </a:r>
          </a:p>
          <a:p>
            <a:r>
              <a:rPr lang="en-US" dirty="0" smtClean="0"/>
              <a:t>DCs have LDAP </a:t>
            </a:r>
            <a:r>
              <a:rPr lang="en-US" dirty="0" err="1" smtClean="0"/>
              <a:t>spns</a:t>
            </a:r>
            <a:r>
              <a:rPr lang="en-US" dirty="0" smtClean="0"/>
              <a:t>:</a:t>
            </a:r>
          </a:p>
          <a:p>
            <a:pPr lvl="1"/>
            <a:r>
              <a:rPr lang="en-US" sz="2000" dirty="0" err="1" smtClean="0"/>
              <a:t>ldap</a:t>
            </a:r>
            <a:r>
              <a:rPr lang="en-US" sz="2000" dirty="0" smtClean="0"/>
              <a:t>/R2S2/BIGFIRM</a:t>
            </a:r>
          </a:p>
          <a:p>
            <a:pPr lvl="1"/>
            <a:r>
              <a:rPr lang="en-US" sz="2000" dirty="0" err="1" smtClean="0"/>
              <a:t>ldap</a:t>
            </a:r>
            <a:r>
              <a:rPr lang="en-US" sz="2000" dirty="0" smtClean="0"/>
              <a:t>/8a53de22-291a-44b9-b112-4fa5d87b16a9._msdcs.bigfirm.com</a:t>
            </a:r>
          </a:p>
          <a:p>
            <a:pPr lvl="1"/>
            <a:r>
              <a:rPr lang="en-US" sz="2000" dirty="0" err="1" smtClean="0"/>
              <a:t>ldap</a:t>
            </a:r>
            <a:r>
              <a:rPr lang="en-US" sz="2000" dirty="0" smtClean="0"/>
              <a:t>/R2S2.bigfirm.com/BIGFIRM</a:t>
            </a:r>
          </a:p>
          <a:p>
            <a:pPr lvl="1"/>
            <a:r>
              <a:rPr lang="en-US" sz="2000" dirty="0" err="1" smtClean="0"/>
              <a:t>ldap</a:t>
            </a:r>
            <a:r>
              <a:rPr lang="en-US" sz="2000" dirty="0" smtClean="0"/>
              <a:t>/R2S2</a:t>
            </a:r>
          </a:p>
          <a:p>
            <a:pPr lvl="1"/>
            <a:r>
              <a:rPr lang="en-US" sz="2000" dirty="0" err="1" smtClean="0"/>
              <a:t>ldap</a:t>
            </a:r>
            <a:r>
              <a:rPr lang="en-US" sz="2000" dirty="0" smtClean="0"/>
              <a:t>/R2S2.bigfirm.com</a:t>
            </a:r>
          </a:p>
          <a:p>
            <a:pPr lvl="1"/>
            <a:r>
              <a:rPr lang="en-US" sz="2000" dirty="0" err="1" smtClean="0"/>
              <a:t>ldap</a:t>
            </a:r>
            <a:r>
              <a:rPr lang="en-US" sz="2000" dirty="0" smtClean="0"/>
              <a:t>/R2S2.bigfirm.com/bigfirm.com</a:t>
            </a:r>
            <a:endParaRPr 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lstStyle/>
          <a:p>
            <a:r>
              <a:rPr lang="en-US" dirty="0" smtClean="0"/>
              <a:t>Service Principals</a:t>
            </a:r>
            <a:br>
              <a:rPr lang="en-US" dirty="0" smtClean="0"/>
            </a:br>
            <a:r>
              <a:rPr lang="en-US" sz="3600" dirty="0" smtClean="0">
                <a:solidFill>
                  <a:schemeClr val="accent3"/>
                </a:solidFill>
              </a:rPr>
              <a:t>examples</a:t>
            </a:r>
            <a:endParaRPr lang="en-US" dirty="0">
              <a:solidFill>
                <a:schemeClr val="accent3"/>
              </a:solidFill>
            </a:endParaRPr>
          </a:p>
        </p:txBody>
      </p:sp>
      <p:sp>
        <p:nvSpPr>
          <p:cNvPr id="3" name="Content Placeholder 2"/>
          <p:cNvSpPr>
            <a:spLocks noGrp="1"/>
          </p:cNvSpPr>
          <p:nvPr>
            <p:ph idx="1"/>
          </p:nvPr>
        </p:nvSpPr>
        <p:spPr/>
        <p:txBody>
          <a:bodyPr/>
          <a:lstStyle/>
          <a:p>
            <a:r>
              <a:rPr lang="en-US" dirty="0" smtClean="0"/>
              <a:t>DCs also have FRS or DFS-R </a:t>
            </a:r>
            <a:r>
              <a:rPr lang="en-US" dirty="0" err="1" smtClean="0"/>
              <a:t>spns</a:t>
            </a:r>
            <a:r>
              <a:rPr lang="en-US" dirty="0" smtClean="0"/>
              <a:t>:</a:t>
            </a:r>
          </a:p>
          <a:p>
            <a:pPr lvl="1"/>
            <a:r>
              <a:rPr lang="en-US" sz="2400" dirty="0" smtClean="0"/>
              <a:t>Dfsr-12F9A27C-BF97-4787-9364-D31B6C55EB04/R2S1.bigfirm.com</a:t>
            </a:r>
          </a:p>
          <a:p>
            <a:r>
              <a:rPr lang="en-US" dirty="0" smtClean="0"/>
              <a:t>Anyone with Remote Desktop/Services:</a:t>
            </a:r>
          </a:p>
          <a:p>
            <a:pPr lvl="1"/>
            <a:r>
              <a:rPr lang="en-US" dirty="0" smtClean="0"/>
              <a:t>TERMSRV/R2S1</a:t>
            </a:r>
          </a:p>
          <a:p>
            <a:pPr lvl="1"/>
            <a:r>
              <a:rPr lang="en-US" dirty="0" smtClean="0"/>
              <a:t>TERMSRV/R2S1.bigfirm.com</a:t>
            </a:r>
          </a:p>
          <a:p>
            <a:endParaRPr lang="en-US"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SPN Lookup</a:t>
            </a:r>
            <a:endParaRPr lang="en-US" dirty="0"/>
          </a:p>
        </p:txBody>
      </p:sp>
      <p:sp>
        <p:nvSpPr>
          <p:cNvPr id="3" name="Content Placeholder 2"/>
          <p:cNvSpPr>
            <a:spLocks noGrp="1"/>
          </p:cNvSpPr>
          <p:nvPr>
            <p:ph idx="1"/>
          </p:nvPr>
        </p:nvSpPr>
        <p:spPr>
          <a:xfrm>
            <a:off x="228600" y="1295400"/>
            <a:ext cx="8686800" cy="4419600"/>
          </a:xfrm>
        </p:spPr>
        <p:txBody>
          <a:bodyPr/>
          <a:lstStyle/>
          <a:p>
            <a:r>
              <a:rPr lang="en-US" sz="2800" dirty="0" smtClean="0"/>
              <a:t>A given instance of a service has an SPN identifier</a:t>
            </a:r>
          </a:p>
          <a:p>
            <a:r>
              <a:rPr lang="en-US" sz="2800" dirty="0" smtClean="0"/>
              <a:t>The account that holds that SPN stores it in AD in the </a:t>
            </a:r>
            <a:r>
              <a:rPr lang="en-US" sz="2800" dirty="0" err="1" smtClean="0"/>
              <a:t>servicePrincipalName</a:t>
            </a:r>
            <a:r>
              <a:rPr lang="en-US" sz="2800" dirty="0" smtClean="0"/>
              <a:t> attribute</a:t>
            </a:r>
          </a:p>
          <a:p>
            <a:r>
              <a:rPr lang="en-US" sz="2800" dirty="0" err="1" smtClean="0"/>
              <a:t>servicePrincipalName</a:t>
            </a:r>
            <a:r>
              <a:rPr lang="en-US" sz="2800" dirty="0" smtClean="0"/>
              <a:t> can hold any number of SPNs</a:t>
            </a:r>
          </a:p>
          <a:p>
            <a:r>
              <a:rPr lang="en-US" sz="2800" dirty="0" smtClean="0"/>
              <a:t>Thus, given an SPN, AD must search those values across the forest to find the user/machine account associated with the SPN – the GCs keep a list</a:t>
            </a:r>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Why You Care</a:t>
            </a:r>
            <a:endParaRPr lang="en-US" dirty="0"/>
          </a:p>
        </p:txBody>
      </p:sp>
      <p:sp>
        <p:nvSpPr>
          <p:cNvPr id="3" name="Content Placeholder 2"/>
          <p:cNvSpPr>
            <a:spLocks noGrp="1"/>
          </p:cNvSpPr>
          <p:nvPr>
            <p:ph idx="1"/>
          </p:nvPr>
        </p:nvSpPr>
        <p:spPr/>
        <p:txBody>
          <a:bodyPr/>
          <a:lstStyle/>
          <a:p>
            <a:r>
              <a:rPr lang="en-US" dirty="0" smtClean="0"/>
              <a:t>Reason #1:  if Kerberos looks up a SPN and finds that more than one account contains that SPN, the music stops</a:t>
            </a:r>
          </a:p>
          <a:p>
            <a:r>
              <a:rPr lang="en-US" dirty="0" smtClean="0"/>
              <a:t>Reason #2:  if Kerberos looks up a SPN and no account contains that SPN, then again the melody ceases</a:t>
            </a:r>
          </a:p>
          <a:p>
            <a:r>
              <a:rPr lang="en-US" dirty="0" smtClean="0"/>
              <a:t>So we need some SPN tools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Finding SPNs:  Listing on a system</a:t>
            </a:r>
            <a:endParaRPr lang="en-US" dirty="0"/>
          </a:p>
        </p:txBody>
      </p:sp>
      <p:sp>
        <p:nvSpPr>
          <p:cNvPr id="3" name="Content Placeholder 2"/>
          <p:cNvSpPr>
            <a:spLocks noGrp="1"/>
          </p:cNvSpPr>
          <p:nvPr>
            <p:ph idx="1"/>
          </p:nvPr>
        </p:nvSpPr>
        <p:spPr/>
        <p:txBody>
          <a:bodyPr/>
          <a:lstStyle/>
          <a:p>
            <a:r>
              <a:rPr lang="en-US" dirty="0" smtClean="0"/>
              <a:t>Find all SPNs associated with an account with </a:t>
            </a:r>
            <a:br>
              <a:rPr lang="en-US" dirty="0" smtClean="0"/>
            </a:br>
            <a:r>
              <a:rPr lang="en-US" dirty="0" smtClean="0"/>
              <a:t>"–L"</a:t>
            </a:r>
          </a:p>
          <a:p>
            <a:r>
              <a:rPr lang="en-US" dirty="0" err="1" smtClean="0"/>
              <a:t>setspn</a:t>
            </a:r>
            <a:r>
              <a:rPr lang="en-US" dirty="0" smtClean="0"/>
              <a:t> –l s2</a:t>
            </a:r>
          </a:p>
          <a:p>
            <a:r>
              <a:rPr lang="en-US" dirty="0" smtClean="0"/>
              <a:t>Use the hostname, not the FQDN</a:t>
            </a:r>
          </a:p>
          <a:p>
            <a:r>
              <a:rPr lang="en-US" dirty="0" smtClean="0"/>
              <a:t>As it's just pointed at one account, it's just listing the value of </a:t>
            </a:r>
            <a:r>
              <a:rPr lang="en-US" dirty="0" err="1" smtClean="0"/>
              <a:t>servicePrincipalName</a:t>
            </a:r>
            <a:r>
              <a:rPr lang="en-US" dirty="0" smtClean="0"/>
              <a:t> in the AD account</a:t>
            </a:r>
            <a:endParaRPr lang="en-US"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Finding SPNs:  Querying AD</a:t>
            </a:r>
            <a:endParaRPr lang="en-US" dirty="0"/>
          </a:p>
        </p:txBody>
      </p:sp>
      <p:sp>
        <p:nvSpPr>
          <p:cNvPr id="3" name="Content Placeholder 2"/>
          <p:cNvSpPr>
            <a:spLocks noGrp="1"/>
          </p:cNvSpPr>
          <p:nvPr>
            <p:ph idx="1"/>
          </p:nvPr>
        </p:nvSpPr>
        <p:spPr/>
        <p:txBody>
          <a:bodyPr/>
          <a:lstStyle/>
          <a:p>
            <a:r>
              <a:rPr lang="en-US" dirty="0" smtClean="0"/>
              <a:t>spn_query.vbs queries GC for a SPN</a:t>
            </a:r>
          </a:p>
          <a:p>
            <a:r>
              <a:rPr lang="en-US" dirty="0" smtClean="0"/>
              <a:t>Find it on </a:t>
            </a:r>
            <a:r>
              <a:rPr lang="en-US" dirty="0" err="1" smtClean="0"/>
              <a:t>Technet</a:t>
            </a:r>
            <a:r>
              <a:rPr lang="en-US" dirty="0" smtClean="0"/>
              <a:t> – search on "</a:t>
            </a:r>
            <a:r>
              <a:rPr lang="en-US" dirty="0" err="1" smtClean="0"/>
              <a:t>spn_query</a:t>
            </a:r>
            <a:r>
              <a:rPr lang="en-US" dirty="0" smtClean="0"/>
              <a:t>" </a:t>
            </a:r>
            <a:r>
              <a:rPr lang="en-US" dirty="0" smtClean="0"/>
              <a:t/>
            </a:r>
            <a:br>
              <a:rPr lang="en-US" dirty="0" smtClean="0"/>
            </a:br>
            <a:r>
              <a:rPr lang="en-US" dirty="0" smtClean="0"/>
              <a:t>and </a:t>
            </a:r>
            <a:r>
              <a:rPr lang="en-US" dirty="0" smtClean="0"/>
              <a:t>"Craig </a:t>
            </a:r>
            <a:r>
              <a:rPr lang="en-US" dirty="0" err="1" smtClean="0"/>
              <a:t>Wiand</a:t>
            </a:r>
            <a:r>
              <a:rPr lang="en-US" dirty="0" smtClean="0"/>
              <a:t>"</a:t>
            </a:r>
          </a:p>
          <a:p>
            <a:r>
              <a:rPr lang="en-US" dirty="0" smtClean="0"/>
              <a:t>Takes wild cards, so the searching is easier</a:t>
            </a:r>
            <a:endParaRPr lang="en-US"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qs run.png"/>
          <p:cNvPicPr>
            <a:picLocks noChangeAspect="1" noChangeArrowheads="1"/>
          </p:cNvPicPr>
          <p:nvPr/>
        </p:nvPicPr>
        <p:blipFill>
          <a:blip r:embed="rId3" cstate="print"/>
          <a:srcRect/>
          <a:stretch>
            <a:fillRect/>
          </a:stretch>
        </p:blipFill>
        <p:spPr bwMode="auto">
          <a:xfrm>
            <a:off x="676275" y="228600"/>
            <a:ext cx="7858125" cy="5992174"/>
          </a:xfrm>
          <a:prstGeom prst="rect">
            <a:avLst/>
          </a:prstGeom>
          <a:noFill/>
        </p:spPr>
      </p:pic>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SPN</a:t>
            </a:r>
            <a:endParaRPr lang="en-US" dirty="0"/>
          </a:p>
        </p:txBody>
      </p:sp>
      <p:sp>
        <p:nvSpPr>
          <p:cNvPr id="3" name="Content Placeholder 2"/>
          <p:cNvSpPr>
            <a:spLocks noGrp="1"/>
          </p:cNvSpPr>
          <p:nvPr>
            <p:ph idx="1"/>
          </p:nvPr>
        </p:nvSpPr>
        <p:spPr/>
        <p:txBody>
          <a:bodyPr/>
          <a:lstStyle/>
          <a:p>
            <a:r>
              <a:rPr lang="en-US" dirty="0" err="1" smtClean="0"/>
              <a:t>setpsn</a:t>
            </a:r>
            <a:r>
              <a:rPr lang="en-US" dirty="0" smtClean="0"/>
              <a:t> –a lets you add a new SPN to a given AD account</a:t>
            </a:r>
          </a:p>
          <a:p>
            <a:r>
              <a:rPr lang="en-US" dirty="0" smtClean="0"/>
              <a:t>To make that work, you've got to supply</a:t>
            </a:r>
          </a:p>
          <a:p>
            <a:pPr lvl="1"/>
            <a:r>
              <a:rPr lang="en-US" dirty="0" smtClean="0"/>
              <a:t>Service name (HTTP, CIFS, etc)</a:t>
            </a:r>
          </a:p>
          <a:p>
            <a:pPr lvl="1"/>
            <a:r>
              <a:rPr lang="en-US" dirty="0" smtClean="0"/>
              <a:t>The name of the computer that the service resides upon</a:t>
            </a:r>
          </a:p>
          <a:p>
            <a:pPr lvl="1"/>
            <a:r>
              <a:rPr lang="en-US" dirty="0" smtClean="0"/>
              <a:t>The port used to access the service</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p:txBody>
          <a:bodyPr/>
          <a:lstStyle/>
          <a:p>
            <a:r>
              <a:rPr lang="en-US" sz="4000" smtClean="0"/>
              <a:t>Kerberos In Pictures</a:t>
            </a:r>
            <a:br>
              <a:rPr lang="en-US" sz="4000" smtClean="0"/>
            </a:br>
            <a:r>
              <a:rPr lang="en-US" sz="2800" smtClean="0">
                <a:solidFill>
                  <a:schemeClr val="accent2"/>
                </a:solidFill>
              </a:rPr>
              <a:t>to accomplish that…</a:t>
            </a:r>
            <a:endParaRPr lang="en-US" sz="2800">
              <a:solidFill>
                <a:schemeClr val="accent2"/>
              </a:solidFill>
            </a:endParaRPr>
          </a:p>
        </p:txBody>
      </p:sp>
      <p:sp>
        <p:nvSpPr>
          <p:cNvPr id="51" name="Footer Placeholder 2"/>
          <p:cNvSpPr>
            <a:spLocks noGrp="1"/>
          </p:cNvSpPr>
          <p:nvPr>
            <p:ph type="ftr" sz="quarter" idx="4294967295"/>
          </p:nvPr>
        </p:nvSpPr>
        <p:spPr>
          <a:xfrm>
            <a:off x="7086600" y="6400800"/>
            <a:ext cx="2057400" cy="457200"/>
          </a:xfrm>
          <a:prstGeom prst="rect">
            <a:avLst/>
          </a:prstGeom>
        </p:spPr>
        <p:txBody>
          <a:bodyPr/>
          <a:lstStyle/>
          <a:p>
            <a:r>
              <a:rPr lang="en-US"/>
              <a:t>Slide </a:t>
            </a:r>
            <a:fld id="{DD745B44-9EB0-43D6-B655-DA176180D0FE}" type="slidenum">
              <a:rPr lang="en-US"/>
              <a:pPr/>
              <a:t>9</a:t>
            </a:fld>
            <a:endParaRPr lang="en-US"/>
          </a:p>
        </p:txBody>
      </p:sp>
      <p:grpSp>
        <p:nvGrpSpPr>
          <p:cNvPr id="2" name="Group 30"/>
          <p:cNvGrpSpPr>
            <a:grpSpLocks/>
          </p:cNvGrpSpPr>
          <p:nvPr/>
        </p:nvGrpSpPr>
        <p:grpSpPr bwMode="auto">
          <a:xfrm>
            <a:off x="457200" y="1447800"/>
            <a:ext cx="4722813" cy="1676400"/>
            <a:chOff x="288" y="912"/>
            <a:chExt cx="2975" cy="1056"/>
          </a:xfrm>
        </p:grpSpPr>
        <p:sp>
          <p:nvSpPr>
            <p:cNvPr id="1051674" name="Text Box 26"/>
            <p:cNvSpPr txBox="1">
              <a:spLocks noChangeArrowheads="1"/>
            </p:cNvSpPr>
            <p:nvPr/>
          </p:nvSpPr>
          <p:spPr bwMode="auto">
            <a:xfrm>
              <a:off x="288" y="1008"/>
              <a:ext cx="1824" cy="634"/>
            </a:xfrm>
            <a:prstGeom prst="rect">
              <a:avLst/>
            </a:prstGeom>
            <a:noFill/>
            <a:ln w="12700" algn="ctr">
              <a:noFill/>
              <a:miter lim="800000"/>
              <a:headEnd/>
              <a:tailEnd/>
            </a:ln>
            <a:effectLst/>
          </p:spPr>
          <p:txBody>
            <a:bodyPr>
              <a:spAutoFit/>
            </a:bodyPr>
            <a:lstStyle/>
            <a:p>
              <a:r>
                <a:rPr lang="en-US"/>
                <a:t>Tom needs something that gives him the right to talk to those servers</a:t>
              </a:r>
            </a:p>
          </p:txBody>
        </p:sp>
        <p:pic>
          <p:nvPicPr>
            <p:cNvPr id="1051676" name="Picture 28" descr="j0198060[1]"/>
            <p:cNvPicPr>
              <a:picLocks noChangeAspect="1" noChangeArrowheads="1"/>
            </p:cNvPicPr>
            <p:nvPr/>
          </p:nvPicPr>
          <p:blipFill>
            <a:blip r:embed="rId3" cstate="print"/>
            <a:srcRect/>
            <a:stretch>
              <a:fillRect/>
            </a:stretch>
          </p:blipFill>
          <p:spPr bwMode="auto">
            <a:xfrm>
              <a:off x="2256" y="912"/>
              <a:ext cx="1007" cy="1056"/>
            </a:xfrm>
            <a:prstGeom prst="rect">
              <a:avLst/>
            </a:prstGeom>
            <a:noFill/>
          </p:spPr>
        </p:pic>
      </p:grpSp>
      <p:graphicFrame>
        <p:nvGraphicFramePr>
          <p:cNvPr id="1051687" name="Group 39"/>
          <p:cNvGraphicFramePr>
            <a:graphicFrameLocks noGrp="1"/>
          </p:cNvGraphicFramePr>
          <p:nvPr/>
        </p:nvGraphicFramePr>
        <p:xfrm>
          <a:off x="3886200" y="3581400"/>
          <a:ext cx="1219200" cy="592138"/>
        </p:xfrm>
        <a:graphic>
          <a:graphicData uri="http://schemas.openxmlformats.org/drawingml/2006/table">
            <a:tbl>
              <a:tblPr/>
              <a:tblGrid>
                <a:gridCol w="863600"/>
                <a:gridCol w="355600"/>
              </a:tblGrid>
              <a:tr h="59213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2" charset="2"/>
                        <a:buNone/>
                        <a:tabLst/>
                      </a:pPr>
                      <a:r>
                        <a:rPr kumimoji="0" lang="en-US" sz="1600" b="0" i="0" u="none" strike="noStrike" cap="none" normalizeH="0" baseline="0" smtClean="0">
                          <a:ln>
                            <a:noFill/>
                          </a:ln>
                          <a:solidFill>
                            <a:schemeClr val="tx1"/>
                          </a:solidFill>
                          <a:effectLst/>
                          <a:latin typeface="Arial" charset="0"/>
                        </a:rPr>
                        <a:t>ADMIT ONE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2" charset="2"/>
                        <a:buNone/>
                        <a:tabLst/>
                      </a:pPr>
                      <a:endParaRPr kumimoji="0" lang="en-US" sz="1200" b="1" i="0" u="none" strike="noStrike" cap="none" normalizeH="0" baseline="0" smtClean="0">
                        <a:ln>
                          <a:noFill/>
                        </a:ln>
                        <a:solidFill>
                          <a:schemeClr val="tx1"/>
                        </a:solidFill>
                        <a:effectLst/>
                        <a:latin typeface="Arial" charset="0"/>
                      </a:endParaRPr>
                    </a:p>
                  </a:txBody>
                  <a:tcPr vert="eaVert"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1721" name="Text Box 73"/>
          <p:cNvSpPr txBox="1">
            <a:spLocks noChangeArrowheads="1"/>
          </p:cNvSpPr>
          <p:nvPr/>
        </p:nvSpPr>
        <p:spPr bwMode="auto">
          <a:xfrm>
            <a:off x="381000" y="3352800"/>
            <a:ext cx="3276600" cy="701675"/>
          </a:xfrm>
          <a:prstGeom prst="rect">
            <a:avLst/>
          </a:prstGeom>
          <a:noFill/>
          <a:ln w="12700" algn="ctr">
            <a:noFill/>
            <a:miter lim="800000"/>
            <a:headEnd/>
            <a:tailEnd/>
          </a:ln>
          <a:effectLst/>
        </p:spPr>
        <p:txBody>
          <a:bodyPr>
            <a:spAutoFit/>
          </a:bodyPr>
          <a:lstStyle/>
          <a:p>
            <a:r>
              <a:rPr lang="en-US"/>
              <a:t>That “something” is called a </a:t>
            </a:r>
            <a:r>
              <a:rPr lang="en-US" i="1"/>
              <a:t>ticket</a:t>
            </a:r>
            <a:r>
              <a:rPr lang="en-US"/>
              <a:t>; there are two kinds</a:t>
            </a:r>
          </a:p>
        </p:txBody>
      </p:sp>
      <p:grpSp>
        <p:nvGrpSpPr>
          <p:cNvPr id="3" name="Group 109"/>
          <p:cNvGrpSpPr>
            <a:grpSpLocks/>
          </p:cNvGrpSpPr>
          <p:nvPr/>
        </p:nvGrpSpPr>
        <p:grpSpPr bwMode="auto">
          <a:xfrm>
            <a:off x="6019800" y="1066800"/>
            <a:ext cx="2971800" cy="4419600"/>
            <a:chOff x="3792" y="672"/>
            <a:chExt cx="1872" cy="2784"/>
          </a:xfrm>
        </p:grpSpPr>
        <p:sp>
          <p:nvSpPr>
            <p:cNvPr id="1051737" name="Text Box 89"/>
            <p:cNvSpPr txBox="1">
              <a:spLocks noChangeArrowheads="1"/>
            </p:cNvSpPr>
            <p:nvPr/>
          </p:nvSpPr>
          <p:spPr bwMode="auto">
            <a:xfrm>
              <a:off x="4464" y="816"/>
              <a:ext cx="912" cy="250"/>
            </a:xfrm>
            <a:prstGeom prst="rect">
              <a:avLst/>
            </a:prstGeom>
            <a:noFill/>
            <a:ln w="12700" algn="ctr">
              <a:noFill/>
              <a:miter lim="800000"/>
              <a:headEnd/>
              <a:tailEnd/>
            </a:ln>
            <a:effectLst/>
          </p:spPr>
          <p:txBody>
            <a:bodyPr>
              <a:spAutoFit/>
            </a:bodyPr>
            <a:lstStyle/>
            <a:p>
              <a:pPr algn="ctr"/>
              <a:endParaRPr lang="en-US"/>
            </a:p>
          </p:txBody>
        </p:sp>
        <p:grpSp>
          <p:nvGrpSpPr>
            <p:cNvPr id="4" name="Group 85"/>
            <p:cNvGrpSpPr>
              <a:grpSpLocks/>
            </p:cNvGrpSpPr>
            <p:nvPr/>
          </p:nvGrpSpPr>
          <p:grpSpPr bwMode="auto">
            <a:xfrm>
              <a:off x="3792" y="672"/>
              <a:ext cx="579" cy="1008"/>
              <a:chOff x="4320" y="528"/>
              <a:chExt cx="579" cy="1008"/>
            </a:xfrm>
          </p:grpSpPr>
          <p:pic>
            <p:nvPicPr>
              <p:cNvPr id="1051734" name="Picture 86" descr="j0197438"/>
              <p:cNvPicPr>
                <a:picLocks noChangeAspect="1" noChangeArrowheads="1"/>
              </p:cNvPicPr>
              <p:nvPr/>
            </p:nvPicPr>
            <p:blipFill>
              <a:blip r:embed="rId4" cstate="print"/>
              <a:srcRect/>
              <a:stretch>
                <a:fillRect/>
              </a:stretch>
            </p:blipFill>
            <p:spPr bwMode="auto">
              <a:xfrm>
                <a:off x="4320" y="720"/>
                <a:ext cx="579" cy="816"/>
              </a:xfrm>
              <a:prstGeom prst="rect">
                <a:avLst/>
              </a:prstGeom>
              <a:noFill/>
            </p:spPr>
          </p:pic>
          <p:sp>
            <p:nvSpPr>
              <p:cNvPr id="1051735" name="Text Box 87"/>
              <p:cNvSpPr txBox="1">
                <a:spLocks noChangeArrowheads="1"/>
              </p:cNvSpPr>
              <p:nvPr/>
            </p:nvSpPr>
            <p:spPr bwMode="auto">
              <a:xfrm>
                <a:off x="4320" y="528"/>
                <a:ext cx="576" cy="250"/>
              </a:xfrm>
              <a:prstGeom prst="rect">
                <a:avLst/>
              </a:prstGeom>
              <a:noFill/>
              <a:ln w="12700" algn="ctr">
                <a:noFill/>
                <a:miter lim="800000"/>
                <a:headEnd/>
                <a:tailEnd/>
              </a:ln>
              <a:effectLst/>
            </p:spPr>
            <p:txBody>
              <a:bodyPr>
                <a:spAutoFit/>
              </a:bodyPr>
              <a:lstStyle/>
              <a:p>
                <a:pPr algn="ctr"/>
                <a:r>
                  <a:rPr lang="en-US">
                    <a:solidFill>
                      <a:schemeClr val="bg2"/>
                    </a:solidFill>
                  </a:rPr>
                  <a:t>KDC</a:t>
                </a:r>
              </a:p>
            </p:txBody>
          </p:sp>
        </p:grpSp>
        <p:sp>
          <p:nvSpPr>
            <p:cNvPr id="1051738" name="Text Box 90"/>
            <p:cNvSpPr txBox="1">
              <a:spLocks noChangeArrowheads="1"/>
            </p:cNvSpPr>
            <p:nvPr/>
          </p:nvSpPr>
          <p:spPr bwMode="auto">
            <a:xfrm>
              <a:off x="4416" y="960"/>
              <a:ext cx="1248" cy="634"/>
            </a:xfrm>
            <a:prstGeom prst="rect">
              <a:avLst/>
            </a:prstGeom>
            <a:noFill/>
            <a:ln w="12700" algn="ctr">
              <a:noFill/>
              <a:miter lim="800000"/>
              <a:headEnd/>
              <a:tailEnd/>
            </a:ln>
            <a:effectLst/>
          </p:spPr>
          <p:txBody>
            <a:bodyPr>
              <a:spAutoFit/>
            </a:bodyPr>
            <a:lstStyle/>
            <a:p>
              <a:r>
                <a:rPr lang="en-US"/>
                <a:t>Tom’s DCs create both kinds of tickets</a:t>
              </a:r>
            </a:p>
          </p:txBody>
        </p:sp>
        <p:sp>
          <p:nvSpPr>
            <p:cNvPr id="1051739" name="Line 91"/>
            <p:cNvSpPr>
              <a:spLocks noChangeShapeType="1"/>
            </p:cNvSpPr>
            <p:nvPr/>
          </p:nvSpPr>
          <p:spPr bwMode="auto">
            <a:xfrm>
              <a:off x="4272" y="1680"/>
              <a:ext cx="576" cy="1776"/>
            </a:xfrm>
            <a:prstGeom prst="line">
              <a:avLst/>
            </a:prstGeom>
            <a:noFill/>
            <a:ln w="12700">
              <a:solidFill>
                <a:schemeClr val="tx1"/>
              </a:solidFill>
              <a:round/>
              <a:headEnd/>
              <a:tailEnd type="triangle" w="med" len="med"/>
            </a:ln>
            <a:effectLst/>
          </p:spPr>
          <p:txBody>
            <a:bodyPr wrap="square">
              <a:spAutoFit/>
            </a:bodyPr>
            <a:lstStyle/>
            <a:p>
              <a:endParaRPr lang="en-US"/>
            </a:p>
          </p:txBody>
        </p:sp>
        <p:sp>
          <p:nvSpPr>
            <p:cNvPr id="1051740" name="Line 92"/>
            <p:cNvSpPr>
              <a:spLocks noChangeShapeType="1"/>
            </p:cNvSpPr>
            <p:nvPr/>
          </p:nvSpPr>
          <p:spPr bwMode="auto">
            <a:xfrm flipH="1">
              <a:off x="3984" y="1680"/>
              <a:ext cx="192" cy="912"/>
            </a:xfrm>
            <a:prstGeom prst="line">
              <a:avLst/>
            </a:prstGeom>
            <a:noFill/>
            <a:ln w="12700">
              <a:solidFill>
                <a:schemeClr val="tx1"/>
              </a:solidFill>
              <a:round/>
              <a:headEnd/>
              <a:tailEnd type="triangle" w="med" len="med"/>
            </a:ln>
            <a:effectLst/>
          </p:spPr>
          <p:txBody>
            <a:bodyPr>
              <a:spAutoFit/>
            </a:bodyPr>
            <a:lstStyle/>
            <a:p>
              <a:endParaRPr lang="en-US"/>
            </a:p>
          </p:txBody>
        </p:sp>
      </p:grpSp>
      <p:grpSp>
        <p:nvGrpSpPr>
          <p:cNvPr id="44" name="Group 43"/>
          <p:cNvGrpSpPr/>
          <p:nvPr/>
        </p:nvGrpSpPr>
        <p:grpSpPr>
          <a:xfrm>
            <a:off x="381000" y="4191000"/>
            <a:ext cx="6705600" cy="1371600"/>
            <a:chOff x="381000" y="4191000"/>
            <a:chExt cx="6705600" cy="1371600"/>
          </a:xfrm>
        </p:grpSpPr>
        <p:grpSp>
          <p:nvGrpSpPr>
            <p:cNvPr id="5" name="Group 95"/>
            <p:cNvGrpSpPr>
              <a:grpSpLocks/>
            </p:cNvGrpSpPr>
            <p:nvPr/>
          </p:nvGrpSpPr>
          <p:grpSpPr bwMode="auto">
            <a:xfrm>
              <a:off x="5867400" y="4953000"/>
              <a:ext cx="1219200" cy="609600"/>
              <a:chOff x="4608" y="3072"/>
              <a:chExt cx="768" cy="384"/>
            </a:xfrm>
          </p:grpSpPr>
          <p:sp>
            <p:nvSpPr>
              <p:cNvPr id="1051680" name="Rectangle 32"/>
              <p:cNvSpPr>
                <a:spLocks noChangeArrowheads="1"/>
              </p:cNvSpPr>
              <p:nvPr/>
            </p:nvSpPr>
            <p:spPr bwMode="auto">
              <a:xfrm>
                <a:off x="4608" y="3072"/>
                <a:ext cx="528" cy="384"/>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1051681" name="Rectangle 33"/>
              <p:cNvSpPr>
                <a:spLocks noChangeArrowheads="1"/>
              </p:cNvSpPr>
              <p:nvPr/>
            </p:nvSpPr>
            <p:spPr bwMode="auto">
              <a:xfrm>
                <a:off x="5136" y="3072"/>
                <a:ext cx="240" cy="384"/>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solidFill>
                      <a:schemeClr val="tx2"/>
                    </a:solidFill>
                  </a:rPr>
                  <a:t>ST-PS</a:t>
                </a:r>
              </a:p>
            </p:txBody>
          </p:sp>
          <p:sp>
            <p:nvSpPr>
              <p:cNvPr id="1051682" name="Line 34"/>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51683" name="Line 35"/>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51684" name="Line 36"/>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51685" name="Line 37"/>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51686" name="Line 38"/>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sp>
          <p:nvSpPr>
            <p:cNvPr id="1051745" name="Text Box 97"/>
            <p:cNvSpPr txBox="1">
              <a:spLocks noChangeArrowheads="1"/>
            </p:cNvSpPr>
            <p:nvPr/>
          </p:nvSpPr>
          <p:spPr bwMode="auto">
            <a:xfrm>
              <a:off x="381000" y="4495800"/>
              <a:ext cx="5410200" cy="1006475"/>
            </a:xfrm>
            <a:prstGeom prst="rect">
              <a:avLst/>
            </a:prstGeom>
            <a:noFill/>
            <a:ln w="12700" algn="ctr">
              <a:noFill/>
              <a:miter lim="800000"/>
              <a:headEnd/>
              <a:tailEnd/>
            </a:ln>
            <a:effectLst/>
          </p:spPr>
          <p:txBody>
            <a:bodyPr>
              <a:spAutoFit/>
            </a:bodyPr>
            <a:lstStyle/>
            <a:p>
              <a:r>
                <a:rPr lang="en-US" b="1" dirty="0"/>
                <a:t>Service</a:t>
              </a:r>
              <a:r>
                <a:rPr lang="en-US" dirty="0"/>
                <a:t> tickets get Tom access to services, like the “workstation” service on TOMSPC, or the print server service on PS</a:t>
              </a:r>
            </a:p>
          </p:txBody>
        </p:sp>
        <p:grpSp>
          <p:nvGrpSpPr>
            <p:cNvPr id="6" name="Group 98"/>
            <p:cNvGrpSpPr>
              <a:grpSpLocks/>
            </p:cNvGrpSpPr>
            <p:nvPr/>
          </p:nvGrpSpPr>
          <p:grpSpPr bwMode="auto">
            <a:xfrm>
              <a:off x="5791200" y="4191000"/>
              <a:ext cx="1219200" cy="685800"/>
              <a:chOff x="4608" y="3072"/>
              <a:chExt cx="768" cy="384"/>
            </a:xfrm>
          </p:grpSpPr>
          <p:sp>
            <p:nvSpPr>
              <p:cNvPr id="1051747" name="Rectangle 99"/>
              <p:cNvSpPr>
                <a:spLocks noChangeArrowheads="1"/>
              </p:cNvSpPr>
              <p:nvPr/>
            </p:nvSpPr>
            <p:spPr bwMode="auto">
              <a:xfrm>
                <a:off x="4608" y="3072"/>
                <a:ext cx="528" cy="384"/>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a:solidFill>
                      <a:schemeClr val="tx2"/>
                    </a:solidFill>
                  </a:rPr>
                  <a:t>ADMIT ONE</a:t>
                </a:r>
              </a:p>
            </p:txBody>
          </p:sp>
          <p:sp>
            <p:nvSpPr>
              <p:cNvPr id="1051748" name="Rectangle 100"/>
              <p:cNvSpPr>
                <a:spLocks noChangeArrowheads="1"/>
              </p:cNvSpPr>
              <p:nvPr/>
            </p:nvSpPr>
            <p:spPr bwMode="auto">
              <a:xfrm>
                <a:off x="5136" y="3072"/>
                <a:ext cx="240" cy="384"/>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dirty="0">
                    <a:solidFill>
                      <a:schemeClr val="tx2"/>
                    </a:solidFill>
                  </a:rPr>
                  <a:t>ST-TWS</a:t>
                </a:r>
              </a:p>
            </p:txBody>
          </p:sp>
          <p:sp>
            <p:nvSpPr>
              <p:cNvPr id="1051749" name="Line 101"/>
              <p:cNvSpPr>
                <a:spLocks noChangeShapeType="1"/>
              </p:cNvSpPr>
              <p:nvPr/>
            </p:nvSpPr>
            <p:spPr bwMode="auto">
              <a:xfrm>
                <a:off x="4608" y="3072"/>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51750" name="Line 102"/>
              <p:cNvSpPr>
                <a:spLocks noChangeShapeType="1"/>
              </p:cNvSpPr>
              <p:nvPr/>
            </p:nvSpPr>
            <p:spPr bwMode="auto">
              <a:xfrm>
                <a:off x="4608" y="3456"/>
                <a:ext cx="768" cy="0"/>
              </a:xfrm>
              <a:prstGeom prst="line">
                <a:avLst/>
              </a:prstGeom>
              <a:noFill/>
              <a:ln w="12700" cap="sq">
                <a:solidFill>
                  <a:schemeClr val="tx2"/>
                </a:solidFill>
                <a:round/>
                <a:headEnd/>
                <a:tailEnd/>
              </a:ln>
              <a:effectLst/>
            </p:spPr>
            <p:txBody>
              <a:bodyPr vert="eaVert">
                <a:spAutoFit/>
              </a:bodyPr>
              <a:lstStyle/>
              <a:p>
                <a:endParaRPr lang="en-US"/>
              </a:p>
            </p:txBody>
          </p:sp>
          <p:sp>
            <p:nvSpPr>
              <p:cNvPr id="1051751" name="Line 103"/>
              <p:cNvSpPr>
                <a:spLocks noChangeShapeType="1"/>
              </p:cNvSpPr>
              <p:nvPr/>
            </p:nvSpPr>
            <p:spPr bwMode="auto">
              <a:xfrm>
                <a:off x="4608"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51752" name="Line 104"/>
              <p:cNvSpPr>
                <a:spLocks noChangeShapeType="1"/>
              </p:cNvSpPr>
              <p:nvPr/>
            </p:nvSpPr>
            <p:spPr bwMode="auto">
              <a:xfrm>
                <a:off x="5376" y="3072"/>
                <a:ext cx="0" cy="384"/>
              </a:xfrm>
              <a:prstGeom prst="line">
                <a:avLst/>
              </a:prstGeom>
              <a:noFill/>
              <a:ln w="12700" cap="sq">
                <a:solidFill>
                  <a:schemeClr val="tx2"/>
                </a:solidFill>
                <a:round/>
                <a:headEnd/>
                <a:tailEnd/>
              </a:ln>
              <a:effectLst/>
            </p:spPr>
            <p:txBody>
              <a:bodyPr vert="eaVert">
                <a:spAutoFit/>
              </a:bodyPr>
              <a:lstStyle/>
              <a:p>
                <a:endParaRPr lang="en-US"/>
              </a:p>
            </p:txBody>
          </p:sp>
          <p:sp>
            <p:nvSpPr>
              <p:cNvPr id="1051753" name="Line 105"/>
              <p:cNvSpPr>
                <a:spLocks noChangeShapeType="1"/>
              </p:cNvSpPr>
              <p:nvPr/>
            </p:nvSpPr>
            <p:spPr bwMode="auto">
              <a:xfrm>
                <a:off x="5136" y="3072"/>
                <a:ext cx="0" cy="384"/>
              </a:xfrm>
              <a:prstGeom prst="line">
                <a:avLst/>
              </a:prstGeom>
              <a:noFill/>
              <a:ln w="12700">
                <a:solidFill>
                  <a:schemeClr val="tx2"/>
                </a:solidFill>
                <a:round/>
                <a:headEnd/>
                <a:tailEnd/>
              </a:ln>
              <a:effectLst/>
            </p:spPr>
            <p:txBody>
              <a:bodyPr>
                <a:spAutoFit/>
              </a:bodyPr>
              <a:lstStyle/>
              <a:p>
                <a:endParaRPr lang="en-US"/>
              </a:p>
            </p:txBody>
          </p:sp>
        </p:grpSp>
      </p:grpSp>
      <p:grpSp>
        <p:nvGrpSpPr>
          <p:cNvPr id="7" name="Group 108"/>
          <p:cNvGrpSpPr>
            <a:grpSpLocks/>
          </p:cNvGrpSpPr>
          <p:nvPr/>
        </p:nvGrpSpPr>
        <p:grpSpPr bwMode="auto">
          <a:xfrm>
            <a:off x="381000" y="5562600"/>
            <a:ext cx="8305800" cy="701675"/>
            <a:chOff x="240" y="3648"/>
            <a:chExt cx="5232" cy="442"/>
          </a:xfrm>
        </p:grpSpPr>
        <p:grpSp>
          <p:nvGrpSpPr>
            <p:cNvPr id="8" name="Group 96"/>
            <p:cNvGrpSpPr>
              <a:grpSpLocks/>
            </p:cNvGrpSpPr>
            <p:nvPr/>
          </p:nvGrpSpPr>
          <p:grpSpPr bwMode="auto">
            <a:xfrm>
              <a:off x="4704" y="3648"/>
              <a:ext cx="768" cy="373"/>
              <a:chOff x="4464" y="3648"/>
              <a:chExt cx="768" cy="373"/>
            </a:xfrm>
          </p:grpSpPr>
          <p:sp>
            <p:nvSpPr>
              <p:cNvPr id="1051723" name="Rectangle 75"/>
              <p:cNvSpPr>
                <a:spLocks noChangeArrowheads="1"/>
              </p:cNvSpPr>
              <p:nvPr/>
            </p:nvSpPr>
            <p:spPr bwMode="auto">
              <a:xfrm>
                <a:off x="4464" y="3648"/>
                <a:ext cx="544" cy="373"/>
              </a:xfrm>
              <a:prstGeom prst="rect">
                <a:avLst/>
              </a:prstGeom>
              <a:noFill/>
              <a:ln w="12700" algn="ctr">
                <a:noFill/>
                <a:miter lim="800000"/>
                <a:headEnd/>
                <a:tailEnd/>
              </a:ln>
              <a:effectLst/>
            </p:spPr>
            <p:txBody>
              <a:bodyPr anchor="ctr" anchorCtr="1"/>
              <a:lstStyle/>
              <a:p>
                <a:pPr eaLnBrk="0" hangingPunct="0">
                  <a:spcBef>
                    <a:spcPct val="20000"/>
                  </a:spcBef>
                  <a:buClr>
                    <a:schemeClr val="bg2"/>
                  </a:buClr>
                  <a:buSzPct val="75000"/>
                  <a:buFont typeface="Monotype Sorts" pitchFamily="2" charset="2"/>
                  <a:buNone/>
                </a:pPr>
                <a:r>
                  <a:rPr lang="en-US" sz="1600" dirty="0"/>
                  <a:t>ADMIT ONE</a:t>
                </a:r>
              </a:p>
            </p:txBody>
          </p:sp>
          <p:sp>
            <p:nvSpPr>
              <p:cNvPr id="1051724" name="Rectangle 76"/>
              <p:cNvSpPr>
                <a:spLocks noChangeArrowheads="1"/>
              </p:cNvSpPr>
              <p:nvPr/>
            </p:nvSpPr>
            <p:spPr bwMode="auto">
              <a:xfrm>
                <a:off x="5008" y="3648"/>
                <a:ext cx="224" cy="373"/>
              </a:xfrm>
              <a:prstGeom prst="rect">
                <a:avLst/>
              </a:prstGeom>
              <a:noFill/>
              <a:ln w="12700" algn="ctr">
                <a:noFill/>
                <a:miter lim="800000"/>
                <a:headEnd/>
                <a:tailEnd/>
              </a:ln>
              <a:effectLst/>
            </p:spPr>
            <p:txBody>
              <a:bodyPr vert="eaVert" anchor="b"/>
              <a:lstStyle/>
              <a:p>
                <a:pPr eaLnBrk="0" hangingPunct="0">
                  <a:spcBef>
                    <a:spcPct val="20000"/>
                  </a:spcBef>
                  <a:buClr>
                    <a:schemeClr val="bg2"/>
                  </a:buClr>
                  <a:buSzPct val="75000"/>
                  <a:buFont typeface="Monotype Sorts" pitchFamily="2" charset="2"/>
                  <a:buNone/>
                </a:pPr>
                <a:r>
                  <a:rPr lang="en-US" sz="1200" b="1"/>
                  <a:t>TGT</a:t>
                </a:r>
              </a:p>
            </p:txBody>
          </p:sp>
          <p:sp>
            <p:nvSpPr>
              <p:cNvPr id="1051725" name="Line 77"/>
              <p:cNvSpPr>
                <a:spLocks noChangeShapeType="1"/>
              </p:cNvSpPr>
              <p:nvPr/>
            </p:nvSpPr>
            <p:spPr bwMode="auto">
              <a:xfrm>
                <a:off x="4464" y="3648"/>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51726" name="Line 78"/>
              <p:cNvSpPr>
                <a:spLocks noChangeShapeType="1"/>
              </p:cNvSpPr>
              <p:nvPr/>
            </p:nvSpPr>
            <p:spPr bwMode="auto">
              <a:xfrm>
                <a:off x="4464" y="4021"/>
                <a:ext cx="768" cy="0"/>
              </a:xfrm>
              <a:prstGeom prst="line">
                <a:avLst/>
              </a:prstGeom>
              <a:noFill/>
              <a:ln w="28575" cap="sq">
                <a:solidFill>
                  <a:schemeClr val="tx1"/>
                </a:solidFill>
                <a:round/>
                <a:headEnd/>
                <a:tailEnd/>
              </a:ln>
              <a:effectLst/>
            </p:spPr>
            <p:txBody>
              <a:bodyPr vert="eaVert">
                <a:spAutoFit/>
              </a:bodyPr>
              <a:lstStyle/>
              <a:p>
                <a:endParaRPr lang="en-US"/>
              </a:p>
            </p:txBody>
          </p:sp>
          <p:sp>
            <p:nvSpPr>
              <p:cNvPr id="1051727" name="Line 79"/>
              <p:cNvSpPr>
                <a:spLocks noChangeShapeType="1"/>
              </p:cNvSpPr>
              <p:nvPr/>
            </p:nvSpPr>
            <p:spPr bwMode="auto">
              <a:xfrm>
                <a:off x="4464"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51728" name="Line 80"/>
              <p:cNvSpPr>
                <a:spLocks noChangeShapeType="1"/>
              </p:cNvSpPr>
              <p:nvPr/>
            </p:nvSpPr>
            <p:spPr bwMode="auto">
              <a:xfrm>
                <a:off x="5232" y="3648"/>
                <a:ext cx="0" cy="373"/>
              </a:xfrm>
              <a:prstGeom prst="line">
                <a:avLst/>
              </a:prstGeom>
              <a:noFill/>
              <a:ln w="28575" cap="sq">
                <a:solidFill>
                  <a:schemeClr val="tx1"/>
                </a:solidFill>
                <a:round/>
                <a:headEnd/>
                <a:tailEnd/>
              </a:ln>
              <a:effectLst/>
            </p:spPr>
            <p:txBody>
              <a:bodyPr vert="eaVert">
                <a:spAutoFit/>
              </a:bodyPr>
              <a:lstStyle/>
              <a:p>
                <a:endParaRPr lang="en-US"/>
              </a:p>
            </p:txBody>
          </p:sp>
          <p:sp>
            <p:nvSpPr>
              <p:cNvPr id="1051729" name="Line 81"/>
              <p:cNvSpPr>
                <a:spLocks noChangeShapeType="1"/>
              </p:cNvSpPr>
              <p:nvPr/>
            </p:nvSpPr>
            <p:spPr bwMode="auto">
              <a:xfrm>
                <a:off x="5008" y="3648"/>
                <a:ext cx="0" cy="373"/>
              </a:xfrm>
              <a:prstGeom prst="line">
                <a:avLst/>
              </a:prstGeom>
              <a:noFill/>
              <a:ln w="28575">
                <a:solidFill>
                  <a:schemeClr val="tx1"/>
                </a:solidFill>
                <a:round/>
                <a:headEnd/>
                <a:tailEnd/>
              </a:ln>
              <a:effectLst/>
            </p:spPr>
            <p:txBody>
              <a:bodyPr>
                <a:spAutoFit/>
              </a:bodyPr>
              <a:lstStyle/>
              <a:p>
                <a:endParaRPr lang="en-US"/>
              </a:p>
            </p:txBody>
          </p:sp>
        </p:grpSp>
        <p:sp>
          <p:nvSpPr>
            <p:cNvPr id="1051755" name="Text Box 107"/>
            <p:cNvSpPr txBox="1">
              <a:spLocks noChangeArrowheads="1"/>
            </p:cNvSpPr>
            <p:nvPr/>
          </p:nvSpPr>
          <p:spPr bwMode="auto">
            <a:xfrm>
              <a:off x="240" y="3648"/>
              <a:ext cx="4416" cy="442"/>
            </a:xfrm>
            <a:prstGeom prst="rect">
              <a:avLst/>
            </a:prstGeom>
            <a:noFill/>
            <a:ln w="12700" algn="ctr">
              <a:noFill/>
              <a:miter lim="800000"/>
              <a:headEnd/>
              <a:tailEnd/>
            </a:ln>
            <a:effectLst/>
          </p:spPr>
          <p:txBody>
            <a:bodyPr>
              <a:spAutoFit/>
            </a:bodyPr>
            <a:lstStyle/>
            <a:p>
              <a:r>
                <a:rPr lang="en-US" b="1" dirty="0"/>
                <a:t>Ticket Granting Tickets</a:t>
              </a:r>
              <a:r>
                <a:rPr lang="en-US" dirty="0"/>
                <a:t> give Tom the right to ask the DC to issue him service tickets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7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16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Adding a SPN</a:t>
            </a:r>
            <a:endParaRPr lang="en-US" dirty="0"/>
          </a:p>
        </p:txBody>
      </p:sp>
      <p:sp>
        <p:nvSpPr>
          <p:cNvPr id="3" name="Content Placeholder 2"/>
          <p:cNvSpPr>
            <a:spLocks noGrp="1"/>
          </p:cNvSpPr>
          <p:nvPr>
            <p:ph idx="1"/>
          </p:nvPr>
        </p:nvSpPr>
        <p:spPr/>
        <p:txBody>
          <a:bodyPr/>
          <a:lstStyle/>
          <a:p>
            <a:r>
              <a:rPr lang="en-US" dirty="0" smtClean="0"/>
              <a:t>Often done in secured Web apps (i.e. </a:t>
            </a:r>
            <a:r>
              <a:rPr lang="en-US" dirty="0" err="1" smtClean="0"/>
              <a:t>Sharepoint</a:t>
            </a:r>
            <a:r>
              <a:rPr lang="en-US" dirty="0" smtClean="0"/>
              <a:t>) or database servers</a:t>
            </a:r>
          </a:p>
          <a:p>
            <a:r>
              <a:rPr lang="en-US" dirty="0" smtClean="0"/>
              <a:t>Usually there's some automatic help in creating and installing SPNs</a:t>
            </a:r>
          </a:p>
          <a:p>
            <a:r>
              <a:rPr lang="en-US" dirty="0" smtClean="0"/>
              <a:t>But some home-grown systems may require a SPN</a:t>
            </a:r>
          </a:p>
          <a:p>
            <a:r>
              <a:rPr lang="en-US" dirty="0" smtClean="0"/>
              <a:t>Install one with –a</a:t>
            </a:r>
          </a:p>
          <a:p>
            <a:r>
              <a:rPr lang="en-US" dirty="0" smtClean="0"/>
              <a:t>My favorite way to screw it up:  accidentally put a given SPN on more than one system</a:t>
            </a:r>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setspn</a:t>
            </a:r>
            <a:r>
              <a:rPr lang="en-US" dirty="0" smtClean="0"/>
              <a:t> -a</a:t>
            </a:r>
            <a:endParaRPr lang="en-US" dirty="0"/>
          </a:p>
        </p:txBody>
      </p:sp>
      <p:sp>
        <p:nvSpPr>
          <p:cNvPr id="3" name="Content Placeholder 2"/>
          <p:cNvSpPr>
            <a:spLocks noGrp="1"/>
          </p:cNvSpPr>
          <p:nvPr>
            <p:ph idx="1"/>
          </p:nvPr>
        </p:nvSpPr>
        <p:spPr/>
        <p:txBody>
          <a:bodyPr/>
          <a:lstStyle/>
          <a:p>
            <a:r>
              <a:rPr lang="en-US" dirty="0" smtClean="0"/>
              <a:t>To assert that there's a service called "prophecy" running on port 20201 on the physical system s1.bigfirm.com BUT that the service runs under a user account named "</a:t>
            </a:r>
            <a:r>
              <a:rPr lang="en-US" dirty="0" err="1" smtClean="0"/>
              <a:t>joe</a:t>
            </a:r>
            <a:r>
              <a:rPr lang="en-US" dirty="0" smtClean="0"/>
              <a:t>" in bigfirm.com, we'd type</a:t>
            </a:r>
          </a:p>
          <a:p>
            <a:r>
              <a:rPr lang="en-US" dirty="0" err="1" smtClean="0"/>
              <a:t>setspn</a:t>
            </a:r>
            <a:r>
              <a:rPr lang="en-US" dirty="0" smtClean="0"/>
              <a:t> –a prophecy/s1.bigfirm.com:20201 </a:t>
            </a:r>
            <a:r>
              <a:rPr lang="en-US" dirty="0" err="1" smtClean="0"/>
              <a:t>joe</a:t>
            </a:r>
            <a:endParaRPr lang="en-US" dirty="0" smtClean="0"/>
          </a:p>
          <a:p>
            <a:r>
              <a:rPr lang="en-US" dirty="0" smtClean="0"/>
              <a:t>IMPORTANT:  you should always also register just the hostname</a:t>
            </a:r>
          </a:p>
          <a:p>
            <a:r>
              <a:rPr lang="en-US" dirty="0" err="1" smtClean="0"/>
              <a:t>setspn</a:t>
            </a:r>
            <a:r>
              <a:rPr lang="en-US" dirty="0" smtClean="0"/>
              <a:t> –a prophecy/S1:20201 </a:t>
            </a:r>
            <a:r>
              <a:rPr lang="en-US" dirty="0" err="1" smtClean="0"/>
              <a:t>joe</a:t>
            </a:r>
            <a:endParaRPr lang="en-US" dirty="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SPNs and 2008</a:t>
            </a:r>
            <a:endParaRPr lang="en-US" dirty="0"/>
          </a:p>
        </p:txBody>
      </p:sp>
      <p:sp>
        <p:nvSpPr>
          <p:cNvPr id="3" name="Content Placeholder 2"/>
          <p:cNvSpPr>
            <a:spLocks noGrp="1"/>
          </p:cNvSpPr>
          <p:nvPr>
            <p:ph idx="1"/>
          </p:nvPr>
        </p:nvSpPr>
        <p:spPr/>
        <p:txBody>
          <a:bodyPr/>
          <a:lstStyle/>
          <a:p>
            <a:r>
              <a:rPr lang="en-US" dirty="0" smtClean="0"/>
              <a:t>Small but important change to  -a option on </a:t>
            </a:r>
            <a:r>
              <a:rPr lang="en-US" dirty="0" err="1" smtClean="0"/>
              <a:t>setspn</a:t>
            </a:r>
            <a:endParaRPr lang="en-US" dirty="0" smtClean="0"/>
          </a:p>
          <a:p>
            <a:r>
              <a:rPr lang="en-US" dirty="0" smtClean="0"/>
              <a:t>In Server 2008 and later, </a:t>
            </a:r>
            <a:r>
              <a:rPr lang="en-US" dirty="0" err="1" smtClean="0"/>
              <a:t>setspn</a:t>
            </a:r>
            <a:r>
              <a:rPr lang="en-US" dirty="0" smtClean="0"/>
              <a:t> first searches AD to see if a proposed SPN already exists</a:t>
            </a:r>
            <a:endParaRPr lang="en-US" dirty="0"/>
          </a:p>
          <a:p>
            <a:r>
              <a:rPr lang="en-US" dirty="0" smtClean="0"/>
              <a:t>(</a:t>
            </a:r>
            <a:r>
              <a:rPr lang="en-US" dirty="0" err="1" smtClean="0"/>
              <a:t>Yay</a:t>
            </a:r>
            <a:r>
              <a:rPr lang="en-US" dirty="0" smtClean="0"/>
              <a:t>!)</a:t>
            </a:r>
          </a:p>
          <a:p>
            <a:r>
              <a:rPr lang="en-US" dirty="0" smtClean="0"/>
              <a:t>And if you hate managing SPNs a lot, take a look at 2008 R2's Managed Service Accounts (MSAs)</a:t>
            </a:r>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background: what problem does this solve?</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Services must run under an account, and </a:t>
            </a:r>
            <a:r>
              <a:rPr lang="en-US" dirty="0" err="1" smtClean="0"/>
              <a:t>LocalSystem</a:t>
            </a:r>
            <a:r>
              <a:rPr lang="en-US" dirty="0" smtClean="0"/>
              <a:t>/</a:t>
            </a:r>
            <a:r>
              <a:rPr lang="en-US" dirty="0" err="1" smtClean="0"/>
              <a:t>LocalService</a:t>
            </a:r>
            <a:r>
              <a:rPr lang="en-US" dirty="0" smtClean="0"/>
              <a:t>/</a:t>
            </a:r>
            <a:r>
              <a:rPr lang="en-US" dirty="0" err="1" smtClean="0"/>
              <a:t>NetworkService</a:t>
            </a:r>
            <a:r>
              <a:rPr lang="en-US" dirty="0" smtClean="0"/>
              <a:t> can't always do the job</a:t>
            </a:r>
          </a:p>
          <a:p>
            <a:r>
              <a:rPr lang="en-US" dirty="0" smtClean="0"/>
              <a:t>IIS, Exchange, SQL are some common examples</a:t>
            </a:r>
          </a:p>
          <a:p>
            <a:r>
              <a:rPr lang="en-US" dirty="0" smtClean="0"/>
              <a:t>In that case, techies need to create accounts to act as service accounts</a:t>
            </a:r>
          </a:p>
          <a:p>
            <a:r>
              <a:rPr lang="en-US" dirty="0" smtClean="0"/>
              <a:t>That works fine, except for the issue of passwords:  they need regular changing or services stop working</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93</a:t>
            </a:fld>
            <a:endParaRPr lang="en-US"/>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background: what problem does this solve?</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Basically, it's a pain to manage passwords for the user accounts that we happen to use for services</a:t>
            </a:r>
          </a:p>
          <a:p>
            <a:r>
              <a:rPr lang="en-US" dirty="0" smtClean="0"/>
              <a:t>Also, introducing new user accounts into services means having to develop expertise with </a:t>
            </a:r>
            <a:r>
              <a:rPr lang="en-US" dirty="0" err="1" smtClean="0"/>
              <a:t>setspn</a:t>
            </a:r>
            <a:endParaRPr lang="en-US" dirty="0" smtClean="0"/>
          </a:p>
          <a:p>
            <a:r>
              <a:rPr lang="en-US" dirty="0" smtClean="0"/>
              <a:t>Additionally, you've got to be a domain admin to modify SPNs… MSAs let you delegate this to others</a:t>
            </a:r>
          </a:p>
          <a:p>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94</a:t>
            </a:fld>
            <a:endParaRPr lang="en-US"/>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answer: managed service accounts</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New class of accounts</a:t>
            </a:r>
          </a:p>
          <a:p>
            <a:r>
              <a:rPr lang="en-US" dirty="0" err="1" smtClean="0"/>
              <a:t>Sorta</a:t>
            </a:r>
            <a:r>
              <a:rPr lang="en-US" dirty="0" smtClean="0"/>
              <a:t> user accounts, </a:t>
            </a:r>
            <a:r>
              <a:rPr lang="en-US" dirty="0" err="1" smtClean="0"/>
              <a:t>sorta</a:t>
            </a:r>
            <a:r>
              <a:rPr lang="en-US" dirty="0" smtClean="0"/>
              <a:t> machine accounts (new icon)</a:t>
            </a:r>
          </a:p>
          <a:p>
            <a:r>
              <a:rPr lang="en-US" dirty="0" smtClean="0"/>
              <a:t>Need one account / member</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95</a:t>
            </a:fld>
            <a:endParaRPr lang="en-US"/>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installation steps (overview)</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Create one on the domain</a:t>
            </a:r>
          </a:p>
          <a:p>
            <a:r>
              <a:rPr lang="en-US" dirty="0" smtClean="0"/>
              <a:t>"Install" it on the member server</a:t>
            </a:r>
          </a:p>
          <a:p>
            <a:r>
              <a:rPr lang="en-US" dirty="0" smtClean="0"/>
              <a:t>Configure the </a:t>
            </a:r>
            <a:r>
              <a:rPr lang="en-US" dirty="0" err="1" smtClean="0"/>
              <a:t>svchost</a:t>
            </a:r>
            <a:r>
              <a:rPr lang="en-US" dirty="0" smtClean="0"/>
              <a:t> or the IIS application pool so that it logs on as that account, and from there password updates etc are automatic</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96</a:t>
            </a:fld>
            <a:endParaRPr lang="en-US"/>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password details</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240-character passwords created</a:t>
            </a:r>
          </a:p>
          <a:p>
            <a:r>
              <a:rPr lang="en-US" dirty="0" smtClean="0"/>
              <a:t>MSAs ignore group policies about passwords and ignore fine-grained password policies</a:t>
            </a:r>
          </a:p>
          <a:p>
            <a:r>
              <a:rPr lang="en-US" dirty="0" smtClean="0"/>
              <a:t>Automatically handle password changes every 30 days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97</a:t>
            </a:fld>
            <a:endParaRPr lang="en-US"/>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SPN management</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As mentioned, you can control who can administer SPNs rather than needing to be a domain admin</a:t>
            </a:r>
          </a:p>
          <a:p>
            <a:r>
              <a:rPr lang="en-US" dirty="0" smtClean="0"/>
              <a:t>If you rename a machine account, the SPN gets fixed automatically</a:t>
            </a:r>
          </a:p>
          <a:p>
            <a:r>
              <a:rPr lang="en-US" dirty="0" smtClean="0"/>
              <a:t>If you change a DNS host name, the SPN gets fixed automatically</a:t>
            </a:r>
          </a:p>
          <a:p>
            <a:r>
              <a:rPr lang="en-US" dirty="0" smtClean="0"/>
              <a:t>SPN management requires 2008 R2 DFL</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98</a:t>
            </a:fld>
            <a:endParaRPr lang="en-US"/>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Managed Service Accounts</a:t>
            </a:r>
            <a:br>
              <a:rPr lang="en-US" dirty="0" smtClean="0"/>
            </a:br>
            <a:r>
              <a:rPr lang="en-US" sz="3100" dirty="0" smtClean="0">
                <a:solidFill>
                  <a:schemeClr val="accent3"/>
                </a:solidFill>
              </a:rPr>
              <a:t>requirements/details</a:t>
            </a:r>
            <a:endParaRPr lang="en-US" dirty="0">
              <a:solidFill>
                <a:schemeClr val="accent3"/>
              </a:solidFill>
            </a:endParaRPr>
          </a:p>
        </p:txBody>
      </p:sp>
      <p:sp>
        <p:nvSpPr>
          <p:cNvPr id="3" name="Content Placeholder 2"/>
          <p:cNvSpPr>
            <a:spLocks noGrp="1"/>
          </p:cNvSpPr>
          <p:nvPr>
            <p:ph idx="1"/>
          </p:nvPr>
        </p:nvSpPr>
        <p:spPr/>
        <p:txBody>
          <a:bodyPr>
            <a:normAutofit lnSpcReduction="10000"/>
          </a:bodyPr>
          <a:lstStyle/>
          <a:p>
            <a:r>
              <a:rPr lang="en-US" dirty="0" smtClean="0"/>
              <a:t>Requires at least one 2008 R2 DC (which means a 2008 R2 schema on the forest)</a:t>
            </a:r>
          </a:p>
          <a:p>
            <a:r>
              <a:rPr lang="en-US" dirty="0" smtClean="0"/>
              <a:t>Requires AD </a:t>
            </a:r>
            <a:r>
              <a:rPr lang="en-US" dirty="0" err="1" smtClean="0"/>
              <a:t>Powershell</a:t>
            </a:r>
            <a:r>
              <a:rPr lang="en-US" dirty="0" smtClean="0"/>
              <a:t> (and therefore AD Web Service) to create accounts</a:t>
            </a:r>
          </a:p>
          <a:p>
            <a:r>
              <a:rPr lang="en-US" dirty="0" smtClean="0"/>
              <a:t>Live in their own new folder (not an OU) called "Managed Service Accounts"</a:t>
            </a:r>
          </a:p>
          <a:p>
            <a:r>
              <a:rPr lang="en-US" dirty="0" smtClean="0"/>
              <a:t>Servers hosting services that use the accounts must be R2/Win 7</a:t>
            </a:r>
          </a:p>
          <a:p>
            <a:r>
              <a:rPr lang="en-US" dirty="0" smtClean="0"/>
              <a:t>Need R2 DFL to get the automatic SPN management</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99</a:t>
            </a:fld>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NA09-FINAL">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TechEd09_Europe templat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TechEd_North_America_2009_5-11_Template</Template>
  <TotalTime>4600</TotalTime>
  <Words>5121</Words>
  <Application>Microsoft Office PowerPoint</Application>
  <PresentationFormat>On-screen Show (4:3)</PresentationFormat>
  <Paragraphs>584</Paragraphs>
  <Slides>104</Slides>
  <Notes>103</Notes>
  <HiddenSlides>0</HiddenSlides>
  <MMClips>0</MMClips>
  <ScaleCrop>false</ScaleCrop>
  <HeadingPairs>
    <vt:vector size="4" baseType="variant">
      <vt:variant>
        <vt:lpstr>Theme</vt:lpstr>
      </vt:variant>
      <vt:variant>
        <vt:i4>2</vt:i4>
      </vt:variant>
      <vt:variant>
        <vt:lpstr>Slide Titles</vt:lpstr>
      </vt:variant>
      <vt:variant>
        <vt:i4>104</vt:i4>
      </vt:variant>
    </vt:vector>
  </HeadingPairs>
  <TitlesOfParts>
    <vt:vector size="106" baseType="lpstr">
      <vt:lpstr>TENA09-FINAL</vt:lpstr>
      <vt:lpstr>TechEd09_Europe template</vt:lpstr>
      <vt:lpstr>Cracking Open Kerberos: Understanding How Active Directory Knows Who You Are</vt:lpstr>
      <vt:lpstr>Overview</vt:lpstr>
      <vt:lpstr>Why Are We Here at 8:30 AM?</vt:lpstr>
      <vt:lpstr>Kerberos Overview</vt:lpstr>
      <vt:lpstr>Kerberos Overview</vt:lpstr>
      <vt:lpstr>It's a Matchmaker</vt:lpstr>
      <vt:lpstr>How Kerberos Authenticates</vt:lpstr>
      <vt:lpstr>Authentication Overview/Review</vt:lpstr>
      <vt:lpstr>Kerberos In Pictures to accomplish that…</vt:lpstr>
      <vt:lpstr>How Tickets Work</vt:lpstr>
      <vt:lpstr>The Sequence:  First, a TGT</vt:lpstr>
      <vt:lpstr>Two Keys, Two Services</vt:lpstr>
      <vt:lpstr>How Does This Fit In a DC?</vt:lpstr>
      <vt:lpstr>Kerberos In Pictures First, Tom needs a Ticket Granting Ticket</vt:lpstr>
      <vt:lpstr>So Far…</vt:lpstr>
      <vt:lpstr>Tell Me Again… Why Two Tickets?</vt:lpstr>
      <vt:lpstr>Kerberos in Pictures next, Tom gets a Service Ticket to his PC</vt:lpstr>
      <vt:lpstr>So Far…</vt:lpstr>
      <vt:lpstr>Sample klist Output: TGT</vt:lpstr>
      <vt:lpstr>Sample klist Output: Service Ticket</vt:lpstr>
      <vt:lpstr>Tom and His Tickets (the more complete list)</vt:lpstr>
      <vt:lpstr>What's in a Ticket, Anyway?</vt:lpstr>
      <vt:lpstr>Securing Tickets:  the Keys</vt:lpstr>
      <vt:lpstr>Cranking Up Kerberos:  Encryption Methods</vt:lpstr>
      <vt:lpstr>Kerberos and Crypto</vt:lpstr>
      <vt:lpstr>Windows 6/7 Crypto Changes</vt:lpstr>
      <vt:lpstr>Supported Kerberos Crypto</vt:lpstr>
      <vt:lpstr>Windows 7 / 2008 R2 Group Policies</vt:lpstr>
      <vt:lpstr>Slide 29</vt:lpstr>
      <vt:lpstr>Watching Kerberos </vt:lpstr>
      <vt:lpstr>Netmon and Kerberos</vt:lpstr>
      <vt:lpstr>Color-Code Kerb Traffic</vt:lpstr>
      <vt:lpstr>Finishing the Filter</vt:lpstr>
      <vt:lpstr>Slide 34</vt:lpstr>
      <vt:lpstr>Using a Trace or the Logs common Kerberos issues</vt:lpstr>
      <vt:lpstr>Forcing Kerberos to Use TCP speaking of stuff you find when sniffing a trace…</vt:lpstr>
      <vt:lpstr>Kerberos Logs</vt:lpstr>
      <vt:lpstr>Extra Logging</vt:lpstr>
      <vt:lpstr>Creating Kerberos Logs</vt:lpstr>
      <vt:lpstr>Making Sure You Use Kerberos… Not NTLM</vt:lpstr>
      <vt:lpstr>Kerb's Not the Only Auth Protocol</vt:lpstr>
      <vt:lpstr>Why Kerberos Rather than NTLM?</vt:lpstr>
      <vt:lpstr>What?  When Do I Not Use Kerb?</vt:lpstr>
      <vt:lpstr>Kerberos Logon vs NTLM Logon</vt:lpstr>
      <vt:lpstr>NTLM Restriction Policies</vt:lpstr>
      <vt:lpstr>NTLM Restrictions</vt:lpstr>
      <vt:lpstr>"Incoming NTLM Traffic"</vt:lpstr>
      <vt:lpstr>"NTLM authentication in this domain"</vt:lpstr>
      <vt:lpstr>"Outgoing NTLM traffic to remote servers"</vt:lpstr>
      <vt:lpstr>Simple Illustrative Example</vt:lpstr>
      <vt:lpstr>Result</vt:lpstr>
      <vt:lpstr>Keeping Kerberos Trim:  Dealing with Token Bloat</vt:lpstr>
      <vt:lpstr>What is Token Bloat?</vt:lpstr>
      <vt:lpstr>Token Bloat Symptoms</vt:lpstr>
      <vt:lpstr>Slide 55</vt:lpstr>
      <vt:lpstr>What Causes Bloat</vt:lpstr>
      <vt:lpstr>Testing for Bloat:  NTDSUTIL</vt:lpstr>
      <vt:lpstr>Example Group Evaluation</vt:lpstr>
      <vt:lpstr>Fixing It</vt:lpstr>
      <vt:lpstr>Want To See the Blight of Bloat?</vt:lpstr>
      <vt:lpstr>Cleanup:  "The Anorexiomatic"</vt:lpstr>
      <vt:lpstr>Enlarging TOken</vt:lpstr>
      <vt:lpstr>Testing for Bloat:  tokensz</vt:lpstr>
      <vt:lpstr>Example Tokensz Run</vt:lpstr>
      <vt:lpstr>Token Size Formula (Reference)</vt:lpstr>
      <vt:lpstr>Kerberos Delegation</vt:lpstr>
      <vt:lpstr>What's Kerberos Delegation?</vt:lpstr>
      <vt:lpstr>Slide 68</vt:lpstr>
      <vt:lpstr>Now Let's Add a Fourth Player</vt:lpstr>
      <vt:lpstr>Slide 70</vt:lpstr>
      <vt:lpstr>Delegation Specifics</vt:lpstr>
      <vt:lpstr>Definitions</vt:lpstr>
      <vt:lpstr>Slide 73</vt:lpstr>
      <vt:lpstr>Slide 74</vt:lpstr>
      <vt:lpstr>Delegation and Win2x</vt:lpstr>
      <vt:lpstr>SPN City:  Kerberos's Service Names</vt:lpstr>
      <vt:lpstr>Service Principal Names</vt:lpstr>
      <vt:lpstr>Service Principal Names</vt:lpstr>
      <vt:lpstr>A Simple Example</vt:lpstr>
      <vt:lpstr>Service Principal Names structure</vt:lpstr>
      <vt:lpstr>Service Principal Names structure</vt:lpstr>
      <vt:lpstr>Service Principal Names structure</vt:lpstr>
      <vt:lpstr>Service Principals examples</vt:lpstr>
      <vt:lpstr>SPN Lookup</vt:lpstr>
      <vt:lpstr>Why You Care</vt:lpstr>
      <vt:lpstr>Finding SPNs:  Listing on a system</vt:lpstr>
      <vt:lpstr>Finding SPNs:  Querying AD</vt:lpstr>
      <vt:lpstr>Slide 88</vt:lpstr>
      <vt:lpstr>Adding  a SPN</vt:lpstr>
      <vt:lpstr>Adding a SPN</vt:lpstr>
      <vt:lpstr>setspn -a</vt:lpstr>
      <vt:lpstr>SPNs and 2008</vt:lpstr>
      <vt:lpstr>Managed Service Accounts background: what problem does this solve?</vt:lpstr>
      <vt:lpstr>Managed Service Accounts background: what problem does this solve?</vt:lpstr>
      <vt:lpstr>Managed Service Accounts answer: managed service accounts</vt:lpstr>
      <vt:lpstr>Managed Service Accounts installation steps (overview)</vt:lpstr>
      <vt:lpstr>Managed Service Accounts password details</vt:lpstr>
      <vt:lpstr>Managed Service Accounts SPN management</vt:lpstr>
      <vt:lpstr>Managed Service Accounts requirements/details</vt:lpstr>
      <vt:lpstr>Thank You!</vt:lpstr>
      <vt:lpstr>Two Tickets, Two Services</vt:lpstr>
      <vt:lpstr>The Sequence:  Next, a Service Tkt</vt:lpstr>
      <vt:lpstr>Kerberos why two kinds of tickets?</vt:lpstr>
      <vt:lpstr>Slide 104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Cracking Open Kerberos: Understanding How Active Directory Knows Who You Are</dc:title>
  <dc:subject>tech·ed Europe 2009</dc:subject>
  <dc:creator>Mark Minasi</dc:creator>
  <dc:description>tech·ed Europe 2009</dc:description>
  <cp:lastModifiedBy>cn_user</cp:lastModifiedBy>
  <cp:revision>97</cp:revision>
  <dcterms:created xsi:type="dcterms:W3CDTF">2009-02-03T15:45:30Z</dcterms:created>
  <dcterms:modified xsi:type="dcterms:W3CDTF">2009-11-11T08:35:52Z</dcterms:modified>
</cp:coreProperties>
</file>