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0" r:id="rId5"/>
    <p:sldId id="270" r:id="rId6"/>
    <p:sldId id="258" r:id="rId7"/>
    <p:sldId id="259" r:id="rId8"/>
    <p:sldId id="272" r:id="rId9"/>
    <p:sldId id="268" r:id="rId11"/>
    <p:sldId id="261" r:id="rId12"/>
    <p:sldId id="266" r:id="rId13"/>
    <p:sldId id="264" r:id="rId14"/>
    <p:sldId id="267" r:id="rId15"/>
    <p:sldId id="262" r:id="rId16"/>
    <p:sldId id="26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ru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Detección de Anomalías en Sistemas Industriales</a:t>
            </a:r>
            <a:endParaRPr lang="en-US" sz="63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Módulo para identificar comportamientos anómalos.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89585" y="5426710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</a:br>
            <a:r>
              <a:rPr 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Tutora: Dr.C Nayma Cepero P</a:t>
            </a:r>
            <a:r>
              <a:rPr lang="es-E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érez</a:t>
            </a:r>
            <a:endParaRPr lang="es-E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 Bold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3799196" name="Рисунок 1" descr="Изображение выглядит как диаграмма, снимок экрана, линия, круг&#10;&#10;Автоматически созданное описание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35915"/>
            <a:ext cx="10145395" cy="6308090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4884420" y="988060"/>
            <a:ext cx="624840" cy="695960"/>
          </a:xfrm>
          <a:prstGeom prst="straightConnector1">
            <a:avLst/>
          </a:prstGeom>
          <a:ln w="476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Óvalo 23"/>
          <p:cNvSpPr/>
          <p:nvPr/>
        </p:nvSpPr>
        <p:spPr>
          <a:xfrm>
            <a:off x="5367020" y="208280"/>
            <a:ext cx="951865" cy="9112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Imagen 4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90" y="277495"/>
            <a:ext cx="772160" cy="77216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6318885" y="335915"/>
            <a:ext cx="4749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000" b="1">
                <a:latin typeface="Consolas" panose="020B0609020204030204" charset="0"/>
                <a:cs typeface="Consolas" panose="020B0609020204030204" charset="0"/>
              </a:rPr>
              <a:t>Módulo de detecci</a:t>
            </a:r>
            <a:r>
              <a:rPr lang="es-ES" altLang="en-US" sz="2000" b="1">
                <a:latin typeface="Consolas" panose="020B0609020204030204" charset="0"/>
                <a:cs typeface="Consolas" panose="020B0609020204030204" charset="0"/>
                <a:sym typeface="+mn-ea"/>
              </a:rPr>
              <a:t>ó</a:t>
            </a:r>
            <a:r>
              <a:rPr lang="es-ES" altLang="en-US" sz="2000" b="1">
                <a:latin typeface="Consolas" panose="020B0609020204030204" charset="0"/>
                <a:cs typeface="Consolas" panose="020B0609020204030204" charset="0"/>
              </a:rPr>
              <a:t>n de anomalías</a:t>
            </a:r>
            <a:endParaRPr lang="es-ES" altLang="en-US" sz="2000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Multidocumento 6"/>
          <p:cNvSpPr/>
          <p:nvPr/>
        </p:nvSpPr>
        <p:spPr>
          <a:xfrm>
            <a:off x="181864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Multidocumento 7"/>
          <p:cNvSpPr/>
          <p:nvPr/>
        </p:nvSpPr>
        <p:spPr>
          <a:xfrm>
            <a:off x="39878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Multidocumento 19"/>
          <p:cNvSpPr/>
          <p:nvPr/>
        </p:nvSpPr>
        <p:spPr>
          <a:xfrm>
            <a:off x="28956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Multidocumento 20"/>
          <p:cNvSpPr/>
          <p:nvPr/>
        </p:nvSpPr>
        <p:spPr>
          <a:xfrm>
            <a:off x="3241040" y="312864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Multidocumento 21"/>
          <p:cNvSpPr/>
          <p:nvPr/>
        </p:nvSpPr>
        <p:spPr>
          <a:xfrm>
            <a:off x="3662680" y="31591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Multidocumento 22"/>
          <p:cNvSpPr/>
          <p:nvPr/>
        </p:nvSpPr>
        <p:spPr>
          <a:xfrm>
            <a:off x="3769360" y="28695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Multidocumento 24"/>
          <p:cNvSpPr/>
          <p:nvPr/>
        </p:nvSpPr>
        <p:spPr>
          <a:xfrm>
            <a:off x="38862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Multidocumento 25"/>
          <p:cNvSpPr/>
          <p:nvPr/>
        </p:nvSpPr>
        <p:spPr>
          <a:xfrm>
            <a:off x="7645400" y="14217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Multidocumento 26"/>
          <p:cNvSpPr/>
          <p:nvPr/>
        </p:nvSpPr>
        <p:spPr>
          <a:xfrm>
            <a:off x="7874000" y="440880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Multidocumento 29"/>
          <p:cNvSpPr/>
          <p:nvPr/>
        </p:nvSpPr>
        <p:spPr>
          <a:xfrm>
            <a:off x="9918065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Multidocumento 31"/>
          <p:cNvSpPr/>
          <p:nvPr/>
        </p:nvSpPr>
        <p:spPr>
          <a:xfrm>
            <a:off x="9941560" y="29933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Multidocumento 32"/>
          <p:cNvSpPr/>
          <p:nvPr/>
        </p:nvSpPr>
        <p:spPr>
          <a:xfrm>
            <a:off x="7645400" y="138557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Multidocumento 33"/>
          <p:cNvSpPr/>
          <p:nvPr/>
        </p:nvSpPr>
        <p:spPr>
          <a:xfrm>
            <a:off x="7462520" y="46951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Multidocumento 34"/>
          <p:cNvSpPr/>
          <p:nvPr/>
        </p:nvSpPr>
        <p:spPr>
          <a:xfrm>
            <a:off x="3034665" y="27679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Multidocumento 35"/>
          <p:cNvSpPr/>
          <p:nvPr/>
        </p:nvSpPr>
        <p:spPr>
          <a:xfrm>
            <a:off x="44196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Multidocumento 36"/>
          <p:cNvSpPr/>
          <p:nvPr/>
        </p:nvSpPr>
        <p:spPr>
          <a:xfrm>
            <a:off x="4884420" y="44538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Multidocumento 37"/>
          <p:cNvSpPr/>
          <p:nvPr/>
        </p:nvSpPr>
        <p:spPr>
          <a:xfrm>
            <a:off x="3183255" y="46469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Multidocumento 38"/>
          <p:cNvSpPr/>
          <p:nvPr/>
        </p:nvSpPr>
        <p:spPr>
          <a:xfrm>
            <a:off x="1482090" y="45961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104 0.00018549 L 0.179323 -0.00203752 " pathEditMode="relative" rAng="0" ptsTypes="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0745833 0.187407 " pathEditMode="relative" ptsTypes="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109635 0.229444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-0.000885417 0.230185 " pathEditMode="relative" rAng="0" ptsTypes="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106615 0.196852 " pathEditMode="relative" rAng="0" ptsTypes="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305573 -0.203889 " pathEditMode="relative" rAng="0" ptsTypes="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296823 0.245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52604 -0.0431481 L 0.162448 0.193889 " pathEditMode="relative" rAng="0" ptsTypes="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repeatCount="indefinite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159115 -0.190556 " pathEditMode="relative" rAng="0" ptsTypes="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repeatCount="indefinite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0 L -0.181406 0.241296 " pathEditMode="relative" rAng="0" ptsTypes="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2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repeatCount="indefinite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307292 -0.00194444 L -0.190677 -0.241944 " pathEditMode="relative" rAng="0" ptsTypes="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1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-0.367865 0.214722 " pathEditMode="relative" rAng="0" ptsTypes="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" y="1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307292 -0.00194444 L -0.351094 -0.264167 " pathEditMode="relative" rAng="0" ptsTypes="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1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repeatCount="indefinite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.0877083 -0.169074 " pathEditMode="relative" rAng="0" ptsTypes="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7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repeatCount="indefinite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-0.118802 -0.218611 " pathEditMode="relative" rAng="0" ptsTypes="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0.00473958 -0.23787 " pathEditMode="relative" rAng="0" ptsTypes="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510417 0.000925926 L 0.12099 -0.230463 " pathEditMode="relative" rAng="0" ptsTypes="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5313 -0.146852 " pathEditMode="relative" rAng="0" ptsTypes="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6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2" bldLvl="0" animBg="1"/>
      <p:bldP spid="8" grpId="1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7" grpId="3" animBg="1"/>
      <p:bldP spid="30" grpId="0" bldLvl="0" animBg="1"/>
      <p:bldP spid="30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2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2" name="Imagen 61" descr="pngwing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6560" y="302895"/>
            <a:ext cx="6278245" cy="6278245"/>
          </a:xfrm>
          <a:prstGeom prst="rect">
            <a:avLst/>
          </a:prstGeom>
        </p:spPr>
      </p:pic>
      <p:sp>
        <p:nvSpPr>
          <p:cNvPr id="42" name="Text Box 41"/>
          <p:cNvSpPr txBox="1"/>
          <p:nvPr/>
        </p:nvSpPr>
        <p:spPr>
          <a:xfrm>
            <a:off x="843280" y="643890"/>
            <a:ext cx="1675765" cy="807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Datos preprocesados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42645" y="473710"/>
            <a:ext cx="1735455" cy="922655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4" name="Straight Arrow Connector 43"/>
          <p:cNvCxnSpPr>
            <a:stCxn id="43" idx="3"/>
            <a:endCxn id="45" idx="1"/>
          </p:cNvCxnSpPr>
          <p:nvPr/>
        </p:nvCxnSpPr>
        <p:spPr>
          <a:xfrm flipV="1">
            <a:off x="2578100" y="924560"/>
            <a:ext cx="1903730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481830" y="452120"/>
            <a:ext cx="1422400" cy="9442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4509770" y="643255"/>
            <a:ext cx="1449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nsolas" panose="020B0609020204030204" charset="0"/>
                <a:cs typeface="Consolas" panose="020B0609020204030204" charset="0"/>
              </a:rPr>
              <a:t>Seleccionar estrategia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892935" y="2203450"/>
            <a:ext cx="1253490" cy="91440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736975" y="2203450"/>
            <a:ext cx="1739265" cy="91440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66155" y="2203450"/>
            <a:ext cx="1397000" cy="91440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89240" y="2203450"/>
            <a:ext cx="1200150" cy="91440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" name="Conector recto de flecha 1"/>
          <p:cNvCxnSpPr>
            <a:stCxn id="45" idx="2"/>
            <a:endCxn id="48" idx="0"/>
          </p:cNvCxnSpPr>
          <p:nvPr/>
        </p:nvCxnSpPr>
        <p:spPr>
          <a:xfrm flipH="1">
            <a:off x="2519680" y="1396365"/>
            <a:ext cx="2673350" cy="80708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Conector recto de flecha 2"/>
          <p:cNvCxnSpPr>
            <a:stCxn id="45" idx="2"/>
            <a:endCxn id="49" idx="0"/>
          </p:cNvCxnSpPr>
          <p:nvPr/>
        </p:nvCxnSpPr>
        <p:spPr>
          <a:xfrm flipH="1">
            <a:off x="4606925" y="1396365"/>
            <a:ext cx="586105" cy="807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45" idx="2"/>
            <a:endCxn id="50" idx="0"/>
          </p:cNvCxnSpPr>
          <p:nvPr/>
        </p:nvCxnSpPr>
        <p:spPr>
          <a:xfrm>
            <a:off x="5193030" y="1396365"/>
            <a:ext cx="1571625" cy="807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>
            <a:stCxn id="45" idx="2"/>
            <a:endCxn id="51" idx="0"/>
          </p:cNvCxnSpPr>
          <p:nvPr/>
        </p:nvCxnSpPr>
        <p:spPr>
          <a:xfrm>
            <a:off x="5193030" y="1396365"/>
            <a:ext cx="3296285" cy="807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Cuadro de texto 7"/>
          <p:cNvSpPr txBox="1"/>
          <p:nvPr/>
        </p:nvSpPr>
        <p:spPr>
          <a:xfrm>
            <a:off x="7905750" y="2344420"/>
            <a:ext cx="1181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Chequear densidad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3669030" y="2338070"/>
            <a:ext cx="195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Chequear dimensionalidad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5995670" y="2368550"/>
            <a:ext cx="15430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Chequear distribución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1998345" y="2368550"/>
            <a:ext cx="1080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Chequear volumen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2" name="Conector recto de flecha 11"/>
          <p:cNvCxnSpPr>
            <a:stCxn id="48" idx="2"/>
            <a:endCxn id="16" idx="0"/>
          </p:cNvCxnSpPr>
          <p:nvPr/>
        </p:nvCxnSpPr>
        <p:spPr>
          <a:xfrm>
            <a:off x="2519680" y="3117850"/>
            <a:ext cx="5715" cy="5492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49" idx="2"/>
            <a:endCxn id="17" idx="0"/>
          </p:cNvCxnSpPr>
          <p:nvPr/>
        </p:nvCxnSpPr>
        <p:spPr>
          <a:xfrm>
            <a:off x="4606925" y="3117850"/>
            <a:ext cx="6350" cy="6483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0" idx="2"/>
            <a:endCxn id="18" idx="0"/>
          </p:cNvCxnSpPr>
          <p:nvPr/>
        </p:nvCxnSpPr>
        <p:spPr>
          <a:xfrm flipH="1">
            <a:off x="6752590" y="3117850"/>
            <a:ext cx="12065" cy="6483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51" idx="2"/>
            <a:endCxn id="19" idx="0"/>
          </p:cNvCxnSpPr>
          <p:nvPr/>
        </p:nvCxnSpPr>
        <p:spPr>
          <a:xfrm flipH="1">
            <a:off x="8474710" y="3117850"/>
            <a:ext cx="14605" cy="64833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ombo 15"/>
          <p:cNvSpPr/>
          <p:nvPr/>
        </p:nvSpPr>
        <p:spPr>
          <a:xfrm>
            <a:off x="1950720" y="3667125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Rombo 16"/>
          <p:cNvSpPr/>
          <p:nvPr/>
        </p:nvSpPr>
        <p:spPr>
          <a:xfrm>
            <a:off x="4038600" y="3766185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Rombo 17"/>
          <p:cNvSpPr/>
          <p:nvPr/>
        </p:nvSpPr>
        <p:spPr>
          <a:xfrm>
            <a:off x="6177915" y="3766185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Rombo 18"/>
          <p:cNvSpPr/>
          <p:nvPr/>
        </p:nvSpPr>
        <p:spPr>
          <a:xfrm>
            <a:off x="7900035" y="3766185"/>
            <a:ext cx="1148715" cy="116014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Cuadro de texto 19"/>
          <p:cNvSpPr txBox="1"/>
          <p:nvPr/>
        </p:nvSpPr>
        <p:spPr>
          <a:xfrm>
            <a:off x="2178685" y="4062730"/>
            <a:ext cx="8896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400">
                <a:latin typeface="Consolas" panose="020B0609020204030204" charset="0"/>
                <a:cs typeface="Consolas" panose="020B0609020204030204" charset="0"/>
              </a:rPr>
              <a:t>x &gt; 1M</a:t>
            </a:r>
            <a:endParaRPr lang="es-ES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4026535" y="4161790"/>
            <a:ext cx="1301750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ES" sz="1400">
                <a:latin typeface="Consolas" panose="020B0609020204030204" charset="0"/>
                <a:cs typeface="Consolas" panose="020B0609020204030204" charset="0"/>
              </a:rPr>
              <a:t>dim(x) &gt; d</a:t>
            </a:r>
            <a:endParaRPr lang="en-US" altLang="es-ES" sz="1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 sz="1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Cuadro de texto 21"/>
          <p:cNvSpPr txBox="1"/>
          <p:nvPr/>
        </p:nvSpPr>
        <p:spPr>
          <a:xfrm>
            <a:off x="6256020" y="4161790"/>
            <a:ext cx="1018540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ES" sz="1400">
                <a:latin typeface="Consolas" panose="020B0609020204030204" charset="0"/>
                <a:cs typeface="Consolas" panose="020B0609020204030204" charset="0"/>
              </a:rPr>
              <a:t>N(</a:t>
            </a:r>
            <a:r>
              <a:rPr lang="en-US" altLang="en-US" sz="1400">
                <a:latin typeface="Consolas" panose="020B0609020204030204" charset="0"/>
                <a:cs typeface="Consolas" panose="020B0609020204030204" charset="0"/>
              </a:rPr>
              <a:t>µ</a:t>
            </a:r>
            <a:r>
              <a:rPr lang="en-US" altLang="es-ES" sz="1400">
                <a:latin typeface="Consolas" panose="020B0609020204030204" charset="0"/>
                <a:cs typeface="Consolas" panose="020B0609020204030204" charset="0"/>
              </a:rPr>
              <a:t>, σ</a:t>
            </a:r>
            <a:r>
              <a:rPr lang="en-US" altLang="en-US" sz="1400">
                <a:latin typeface="Consolas" panose="020B0609020204030204" charset="0"/>
                <a:cs typeface="Consolas" panose="020B0609020204030204" charset="0"/>
              </a:rPr>
              <a:t>²</a:t>
            </a:r>
            <a:r>
              <a:rPr lang="en-US" altLang="es-ES" sz="140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s-ES" sz="1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 sz="1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8119110" y="4161790"/>
            <a:ext cx="88963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ES" sz="1400">
                <a:latin typeface="Consolas" panose="020B0609020204030204" charset="0"/>
                <a:cs typeface="Consolas" panose="020B0609020204030204" charset="0"/>
              </a:rPr>
              <a:t>x &gt; δ</a:t>
            </a:r>
            <a:endParaRPr lang="en-US" altLang="es-ES" sz="14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 sz="1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Óvalo 23"/>
          <p:cNvSpPr/>
          <p:nvPr/>
        </p:nvSpPr>
        <p:spPr>
          <a:xfrm>
            <a:off x="2002155" y="655320"/>
            <a:ext cx="575945" cy="570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Óvalo 25"/>
          <p:cNvSpPr/>
          <p:nvPr/>
        </p:nvSpPr>
        <p:spPr>
          <a:xfrm>
            <a:off x="10376535" y="4291330"/>
            <a:ext cx="575945" cy="570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Óvalo 24"/>
          <p:cNvSpPr/>
          <p:nvPr/>
        </p:nvSpPr>
        <p:spPr>
          <a:xfrm>
            <a:off x="10485755" y="4403090"/>
            <a:ext cx="358140" cy="347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8" name="Multidocumento 27"/>
          <p:cNvSpPr/>
          <p:nvPr/>
        </p:nvSpPr>
        <p:spPr>
          <a:xfrm>
            <a:off x="2418080" y="71691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3" name="Conector recto de flecha 32"/>
          <p:cNvCxnSpPr>
            <a:stCxn id="16" idx="2"/>
            <a:endCxn id="34" idx="0"/>
          </p:cNvCxnSpPr>
          <p:nvPr/>
        </p:nvCxnSpPr>
        <p:spPr>
          <a:xfrm flipH="1">
            <a:off x="2519680" y="4827270"/>
            <a:ext cx="5715" cy="7734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Rounded Rectangle 44"/>
          <p:cNvSpPr/>
          <p:nvPr/>
        </p:nvSpPr>
        <p:spPr>
          <a:xfrm>
            <a:off x="1808480" y="5600700"/>
            <a:ext cx="1422400" cy="9442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Text Box 45"/>
          <p:cNvSpPr txBox="1"/>
          <p:nvPr/>
        </p:nvSpPr>
        <p:spPr>
          <a:xfrm>
            <a:off x="1873885" y="5657850"/>
            <a:ext cx="1449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Usar Isolation Forest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6" name="Conector recto de flecha 35"/>
          <p:cNvCxnSpPr>
            <a:stCxn id="17" idx="2"/>
            <a:endCxn id="37" idx="0"/>
          </p:cNvCxnSpPr>
          <p:nvPr/>
        </p:nvCxnSpPr>
        <p:spPr>
          <a:xfrm>
            <a:off x="4613275" y="4926330"/>
            <a:ext cx="3810" cy="67437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Rounded Rectangle 44"/>
          <p:cNvSpPr/>
          <p:nvPr/>
        </p:nvSpPr>
        <p:spPr>
          <a:xfrm>
            <a:off x="3905885" y="5600700"/>
            <a:ext cx="1422400" cy="9442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Text Box 45"/>
          <p:cNvSpPr txBox="1"/>
          <p:nvPr/>
        </p:nvSpPr>
        <p:spPr>
          <a:xfrm>
            <a:off x="3933825" y="5915025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Usar DBSCAN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9" name="Conector recto de flecha 38"/>
          <p:cNvCxnSpPr>
            <a:stCxn id="18" idx="2"/>
            <a:endCxn id="40" idx="0"/>
          </p:cNvCxnSpPr>
          <p:nvPr/>
        </p:nvCxnSpPr>
        <p:spPr>
          <a:xfrm flipH="1">
            <a:off x="6751955" y="4926330"/>
            <a:ext cx="635" cy="67437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Rounded Rectangle 44"/>
          <p:cNvSpPr/>
          <p:nvPr/>
        </p:nvSpPr>
        <p:spPr>
          <a:xfrm>
            <a:off x="6040755" y="5600700"/>
            <a:ext cx="1422400" cy="9442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1" name="Text Box 45"/>
          <p:cNvSpPr txBox="1"/>
          <p:nvPr/>
        </p:nvSpPr>
        <p:spPr>
          <a:xfrm>
            <a:off x="6068695" y="5791835"/>
            <a:ext cx="1449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Usar Z-Score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7" name="Conector recto de flecha 46"/>
          <p:cNvCxnSpPr>
            <a:stCxn id="19" idx="2"/>
            <a:endCxn id="52" idx="0"/>
          </p:cNvCxnSpPr>
          <p:nvPr/>
        </p:nvCxnSpPr>
        <p:spPr>
          <a:xfrm>
            <a:off x="8474710" y="4926330"/>
            <a:ext cx="0" cy="67437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Rounded Rectangle 44"/>
          <p:cNvSpPr/>
          <p:nvPr/>
        </p:nvSpPr>
        <p:spPr>
          <a:xfrm>
            <a:off x="7763510" y="5600700"/>
            <a:ext cx="1422400" cy="9442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3" name="Text Box 45"/>
          <p:cNvSpPr txBox="1"/>
          <p:nvPr/>
        </p:nvSpPr>
        <p:spPr>
          <a:xfrm>
            <a:off x="7691755" y="5746115"/>
            <a:ext cx="1581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Usar Autoencoders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5" name="Rounded Rectangle 50"/>
          <p:cNvSpPr/>
          <p:nvPr/>
        </p:nvSpPr>
        <p:spPr>
          <a:xfrm>
            <a:off x="7056120" y="473710"/>
            <a:ext cx="1875155" cy="91440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6" name="Cuadro de texto 55"/>
          <p:cNvSpPr txBox="1"/>
          <p:nvPr/>
        </p:nvSpPr>
        <p:spPr>
          <a:xfrm>
            <a:off x="7138035" y="614680"/>
            <a:ext cx="1951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Usar estrategia por defecto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5909945" y="931545"/>
            <a:ext cx="113093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Rounded Rectangle 44"/>
          <p:cNvSpPr/>
          <p:nvPr/>
        </p:nvSpPr>
        <p:spPr>
          <a:xfrm>
            <a:off x="10007600" y="473710"/>
            <a:ext cx="1422400" cy="9442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9" name="Text Box 45"/>
          <p:cNvSpPr txBox="1"/>
          <p:nvPr/>
        </p:nvSpPr>
        <p:spPr>
          <a:xfrm>
            <a:off x="10073005" y="530860"/>
            <a:ext cx="1449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Usar Isolation Forest</a:t>
            </a:r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60" name="Conector recto de flecha 59"/>
          <p:cNvCxnSpPr>
            <a:stCxn id="55" idx="3"/>
            <a:endCxn id="58" idx="1"/>
          </p:cNvCxnSpPr>
          <p:nvPr/>
        </p:nvCxnSpPr>
        <p:spPr>
          <a:xfrm>
            <a:off x="8931275" y="930910"/>
            <a:ext cx="1076325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Rounded Rectangle 44"/>
          <p:cNvSpPr/>
          <p:nvPr/>
        </p:nvSpPr>
        <p:spPr>
          <a:xfrm>
            <a:off x="5622925" y="2627630"/>
            <a:ext cx="1422400" cy="80137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4" name="Text Box 45"/>
          <p:cNvSpPr txBox="1"/>
          <p:nvPr/>
        </p:nvSpPr>
        <p:spPr>
          <a:xfrm>
            <a:off x="5688330" y="2684780"/>
            <a:ext cx="1449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Detectar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Anomalías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65" name="Conector recto de flecha 64"/>
          <p:cNvCxnSpPr/>
          <p:nvPr/>
        </p:nvCxnSpPr>
        <p:spPr>
          <a:xfrm flipH="1">
            <a:off x="6386830" y="1417955"/>
            <a:ext cx="4396740" cy="1228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Multidocumento 66"/>
          <p:cNvSpPr/>
          <p:nvPr/>
        </p:nvSpPr>
        <p:spPr>
          <a:xfrm>
            <a:off x="6764655" y="275907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68" name="Conector recto de flecha 67"/>
          <p:cNvCxnSpPr>
            <a:stCxn id="63" idx="2"/>
            <a:endCxn id="69" idx="0"/>
          </p:cNvCxnSpPr>
          <p:nvPr/>
        </p:nvCxnSpPr>
        <p:spPr>
          <a:xfrm>
            <a:off x="6334125" y="3429000"/>
            <a:ext cx="0" cy="675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Rounded Rectangle 44"/>
          <p:cNvSpPr/>
          <p:nvPr/>
        </p:nvSpPr>
        <p:spPr>
          <a:xfrm>
            <a:off x="5622925" y="4104640"/>
            <a:ext cx="1422400" cy="94424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0" name="Text Box 45"/>
          <p:cNvSpPr txBox="1"/>
          <p:nvPr/>
        </p:nvSpPr>
        <p:spPr>
          <a:xfrm>
            <a:off x="5688330" y="4161790"/>
            <a:ext cx="14497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Generar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reporte de</a:t>
            </a:r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s-ES" altLang="en-US" sz="1600">
                <a:latin typeface="Consolas" panose="020B0609020204030204" charset="0"/>
                <a:cs typeface="Consolas" panose="020B0609020204030204" charset="0"/>
              </a:rPr>
              <a:t>anoma</a:t>
            </a:r>
            <a:r>
              <a:rPr lang="" altLang="es-ES" sz="1600">
                <a:latin typeface="Consolas" panose="020B0609020204030204" charset="0"/>
                <a:cs typeface="Consolas" panose="020B0609020204030204" charset="0"/>
              </a:rPr>
              <a:t>l</a:t>
            </a:r>
            <a:r>
              <a:rPr lang="es-ES" altLang="es-ES" sz="1600">
                <a:latin typeface="Consolas" panose="020B0609020204030204" charset="0"/>
                <a:cs typeface="Consolas" panose="020B0609020204030204" charset="0"/>
              </a:rPr>
              <a:t>ías</a:t>
            </a:r>
            <a:endParaRPr lang="es-ES" altLang="es-ES" sz="16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1" name="Conector recto de flecha 70"/>
          <p:cNvCxnSpPr>
            <a:endCxn id="26" idx="2"/>
          </p:cNvCxnSpPr>
          <p:nvPr/>
        </p:nvCxnSpPr>
        <p:spPr>
          <a:xfrm>
            <a:off x="7043420" y="4544060"/>
            <a:ext cx="3333115" cy="33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333 -0.00222222 " pathEditMode="relative" ptsTypes="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8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274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6" presetID="7" presetClass="path" presetSubtype="0" repeatCount="500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474 -0.050466 L 0.000442425 -0.050466 L 0.000442425 0.0690711 L -0.117474 0.0690711 L -0.117474 -0.050466 Z " pathEditMode="relative" rAng="0" ptsTypes="">
                                      <p:cBhvr>
                                        <p:cTn id="27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sameClick" afterEffect="1">
                                          <p:stCondLst>
                                            <p:cond evt="end" delay="0">
                                              <p:tn val="276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8" grpId="0" animBg="1"/>
      <p:bldP spid="49" grpId="0" animBg="1"/>
      <p:bldP spid="50" grpId="0" animBg="1"/>
      <p:bldP spid="51" grpId="0" animBg="1"/>
      <p:bldP spid="8" grpId="0"/>
      <p:bldP spid="9" grpId="0"/>
      <p:bldP spid="10" grpId="0"/>
      <p:bldP spid="11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/>
      <p:bldP spid="22" grpId="0"/>
      <p:bldP spid="23" grpId="0"/>
      <p:bldP spid="24" grpId="0" bldLvl="0" animBg="1"/>
      <p:bldP spid="26" grpId="0" bldLvl="0" animBg="1"/>
      <p:bldP spid="25" grpId="0" bldLvl="0" animBg="1"/>
      <p:bldP spid="28" grpId="0" bldLvl="0" animBg="1"/>
      <p:bldP spid="42" grpId="0"/>
      <p:bldP spid="43" grpId="0" bldLvl="0" animBg="1"/>
      <p:bldP spid="34" grpId="0" bldLvl="0" animBg="1"/>
      <p:bldP spid="35" grpId="0"/>
      <p:bldP spid="37" grpId="0" bldLvl="0" animBg="1"/>
      <p:bldP spid="38" grpId="0"/>
      <p:bldP spid="40" grpId="0" bldLvl="0" animBg="1"/>
      <p:bldP spid="41" grpId="0"/>
      <p:bldP spid="52" grpId="0" bldLvl="0" animBg="1"/>
      <p:bldP spid="53" grpId="0"/>
      <p:bldP spid="55" grpId="0" bldLvl="0" animBg="1"/>
      <p:bldP spid="56" grpId="0"/>
      <p:bldP spid="58" grpId="0" bldLvl="0" animBg="1"/>
      <p:bldP spid="59" grpId="0"/>
      <p:bldP spid="28" grpId="1" animBg="1"/>
      <p:bldP spid="63" grpId="0" bldLvl="0" animBg="1"/>
      <p:bldP spid="64" grpId="0"/>
      <p:bldP spid="67" grpId="1" bldLvl="0" animBg="1"/>
      <p:bldP spid="67" grpId="2" animBg="1"/>
      <p:bldP spid="69" grpId="0" bldLvl="0" animBg="1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3799196" name="Рисунок 1" descr="Изображение выглядит как диаграмма, снимок экрана, линия, круг&#10;&#10;Автоматически созданное описание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335915"/>
            <a:ext cx="10145395" cy="6308090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V="1">
            <a:off x="4884420" y="988060"/>
            <a:ext cx="624840" cy="695960"/>
          </a:xfrm>
          <a:prstGeom prst="straightConnector1">
            <a:avLst/>
          </a:prstGeom>
          <a:ln w="476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Óvalo 23"/>
          <p:cNvSpPr/>
          <p:nvPr/>
        </p:nvSpPr>
        <p:spPr>
          <a:xfrm>
            <a:off x="5367020" y="208280"/>
            <a:ext cx="951865" cy="9112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Imagen 4" descr="pngwing.c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90" y="277495"/>
            <a:ext cx="772160" cy="77216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6318885" y="335915"/>
            <a:ext cx="4185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000"/>
              <a:t>Módulo de detecci</a:t>
            </a:r>
            <a:r>
              <a:rPr lang="es-ES" altLang="en-US" sz="2000">
                <a:sym typeface="+mn-ea"/>
              </a:rPr>
              <a:t>ó</a:t>
            </a:r>
            <a:r>
              <a:rPr lang="es-ES" altLang="en-US" sz="2000"/>
              <a:t>n de anomalías</a:t>
            </a:r>
            <a:endParaRPr lang="es-ES" altLang="en-US" sz="2000"/>
          </a:p>
        </p:txBody>
      </p:sp>
      <p:sp>
        <p:nvSpPr>
          <p:cNvPr id="7" name="Multidocumento 6"/>
          <p:cNvSpPr/>
          <p:nvPr/>
        </p:nvSpPr>
        <p:spPr>
          <a:xfrm>
            <a:off x="181864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Multidocumento 7"/>
          <p:cNvSpPr/>
          <p:nvPr/>
        </p:nvSpPr>
        <p:spPr>
          <a:xfrm>
            <a:off x="39878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Multidocumento 19"/>
          <p:cNvSpPr/>
          <p:nvPr/>
        </p:nvSpPr>
        <p:spPr>
          <a:xfrm>
            <a:off x="28956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Multidocumento 20"/>
          <p:cNvSpPr/>
          <p:nvPr/>
        </p:nvSpPr>
        <p:spPr>
          <a:xfrm>
            <a:off x="3241040" y="312864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Multidocumento 21"/>
          <p:cNvSpPr/>
          <p:nvPr/>
        </p:nvSpPr>
        <p:spPr>
          <a:xfrm>
            <a:off x="3662680" y="31591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Multidocumento 22"/>
          <p:cNvSpPr/>
          <p:nvPr/>
        </p:nvSpPr>
        <p:spPr>
          <a:xfrm>
            <a:off x="3769360" y="28695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Multidocumento 24"/>
          <p:cNvSpPr/>
          <p:nvPr/>
        </p:nvSpPr>
        <p:spPr>
          <a:xfrm>
            <a:off x="3886200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Multidocumento 25"/>
          <p:cNvSpPr/>
          <p:nvPr/>
        </p:nvSpPr>
        <p:spPr>
          <a:xfrm>
            <a:off x="7645400" y="14217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Multidocumento 26"/>
          <p:cNvSpPr/>
          <p:nvPr/>
        </p:nvSpPr>
        <p:spPr>
          <a:xfrm>
            <a:off x="7874000" y="440880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Multidocumento 29"/>
          <p:cNvSpPr/>
          <p:nvPr/>
        </p:nvSpPr>
        <p:spPr>
          <a:xfrm>
            <a:off x="9918065" y="30575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Multidocumento 31"/>
          <p:cNvSpPr/>
          <p:nvPr/>
        </p:nvSpPr>
        <p:spPr>
          <a:xfrm>
            <a:off x="9941560" y="29933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Multidocumento 32"/>
          <p:cNvSpPr/>
          <p:nvPr/>
        </p:nvSpPr>
        <p:spPr>
          <a:xfrm>
            <a:off x="7645400" y="138557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Multidocumento 33"/>
          <p:cNvSpPr/>
          <p:nvPr/>
        </p:nvSpPr>
        <p:spPr>
          <a:xfrm>
            <a:off x="7462520" y="46951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Multidocumento 34"/>
          <p:cNvSpPr/>
          <p:nvPr/>
        </p:nvSpPr>
        <p:spPr>
          <a:xfrm>
            <a:off x="3034665" y="276796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Multidocumento 35"/>
          <p:cNvSpPr/>
          <p:nvPr/>
        </p:nvSpPr>
        <p:spPr>
          <a:xfrm>
            <a:off x="4419600" y="158432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Multidocumento 36"/>
          <p:cNvSpPr/>
          <p:nvPr/>
        </p:nvSpPr>
        <p:spPr>
          <a:xfrm>
            <a:off x="4884420" y="445389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Multidocumento 37"/>
          <p:cNvSpPr/>
          <p:nvPr/>
        </p:nvSpPr>
        <p:spPr>
          <a:xfrm>
            <a:off x="3183255" y="46469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Multidocumento 38"/>
          <p:cNvSpPr/>
          <p:nvPr/>
        </p:nvSpPr>
        <p:spPr>
          <a:xfrm>
            <a:off x="1482090" y="4596130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" name="Conector recto de flecha 1"/>
          <p:cNvCxnSpPr>
            <a:stCxn id="24" idx="2"/>
          </p:cNvCxnSpPr>
          <p:nvPr/>
        </p:nvCxnSpPr>
        <p:spPr>
          <a:xfrm flipH="1">
            <a:off x="2075180" y="664210"/>
            <a:ext cx="3291840" cy="737235"/>
          </a:xfrm>
          <a:prstGeom prst="straightConnector1">
            <a:avLst/>
          </a:prstGeom>
          <a:ln w="4762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Multidocumento 2"/>
          <p:cNvSpPr/>
          <p:nvPr/>
        </p:nvSpPr>
        <p:spPr>
          <a:xfrm>
            <a:off x="5367020" y="335915"/>
            <a:ext cx="586105" cy="435610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" altLang="en-US" sz="8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0101101010</a:t>
            </a:r>
            <a:endParaRPr lang="es-ES" altLang="en-US" sz="80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104 0.00018549 L 0.179323 -0.00203752 " pathEditMode="relative" rAng="0" ptsTypes="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45833 0.187407 " pathEditMode="relative" ptsTypes="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9635 0.229444 " pathEditMode="relative" rAng="0" ptsTypes="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9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885417 0.230185 " pathEditMode="relative" rAng="0" ptsTypes="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6615 0.196852 " pathEditMode="relative" rAng="0" ptsTypes="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5573 -0.203889 " pathEditMode="relative" rAng="0" ptsTypes="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0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6823 0.245 " pathEditMode="relative" rAng="0" ptsTypes="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2604 -0.0431481 L 0.162448 0.193889 " pathEditMode="relative" rAng="0" ptsTypes="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115 -0.190556 " pathEditMode="relative" rAng="0" ptsTypes="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1406 0.241296 " pathEditMode="relative" rAng="0" ptsTypes="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21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07292 -0.00194444 L -0.190677 -0.241944 " pathEditMode="relative" rAng="0" ptsTypes="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" y="-1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-0.367865 0.214722 " pathEditMode="relative" rAng="0" ptsTypes="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" y="16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07292 -0.00194444 L -0.351094 -0.264167 " pathEditMode="relative" rAng="0" ptsTypes="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11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77083 -0.169074 " pathEditMode="relative" rAng="0" ptsTypes="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7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95313 -0.146852 " pathEditMode="relative" rAng="0" ptsTypes="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-0.118802 -0.218611 " pathEditMode="relative" rAng="0" ptsTypes="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0.00473958 -0.23787 " pathEditMode="relative" rAng="0" ptsTypes="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10417 0.000925926 L 0.12099 -0.230463 " pathEditMode="relative" rAng="0" ptsTypes="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" y="10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07292 -0.00194444 L -0.298958 0.130741 " pathEditMode="relative" rAng="0" ptsTypes="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2" bldLvl="0" animBg="1"/>
      <p:bldP spid="8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7" grpId="3" bldLvl="0" animBg="1"/>
      <p:bldP spid="30" grpId="0" bldLvl="0" animBg="1"/>
      <p:bldP spid="30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bldLvl="0" animBg="1"/>
      <p:bldP spid="39" grpId="1" bldLvl="0" animBg="1"/>
      <p:bldP spid="24" grpId="0" bldLvl="0" animBg="1"/>
      <p:bldP spid="3" grpId="0" bldLvl="0" animBg="1"/>
      <p:bldP spid="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823595" y="318135"/>
            <a:ext cx="10821035" cy="145224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Objetivo y Alcance de la Investigación</a:t>
            </a:r>
            <a:endParaRPr lang="en-US" sz="43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23595" y="2445385"/>
            <a:ext cx="10349230" cy="3729990"/>
          </a:xfrm>
          <a:prstGeom prst="roundRect">
            <a:avLst>
              <a:gd name="adj" fmla="val 9928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38835" y="2460625"/>
            <a:ext cx="10806430" cy="149669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1085215" y="2616200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Objetivo General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782185" y="2616200"/>
            <a:ext cx="5330825" cy="118491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Desarrollar módulo de detección de anomalías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38835" y="3957320"/>
            <a:ext cx="10344150" cy="1101725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6"/>
          <p:cNvSpPr/>
          <p:nvPr/>
        </p:nvSpPr>
        <p:spPr>
          <a:xfrm>
            <a:off x="1085215" y="4112895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Técnicas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782185" y="4112895"/>
            <a:ext cx="533082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Minería de datos y aprendizaje automático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838835" y="5058410"/>
            <a:ext cx="12321540" cy="110172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85215" y="5214620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Alcance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782185" y="5214620"/>
            <a:ext cx="533082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en señales operativas y de red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0"/>
          <p:cNvSpPr/>
          <p:nvPr/>
        </p:nvSpPr>
        <p:spPr>
          <a:xfrm>
            <a:off x="3656965" y="273685"/>
            <a:ext cx="5085715" cy="725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Impacto Potencial</a:t>
            </a:r>
            <a:endParaRPr lang="en-US" sz="43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Text 1"/>
          <p:cNvSpPr/>
          <p:nvPr/>
        </p:nvSpPr>
        <p:spPr>
          <a:xfrm>
            <a:off x="655638" y="227496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Mejora de Seguridad</a:t>
            </a:r>
            <a:endParaRPr lang="en-US" sz="20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3" name="Text 2"/>
          <p:cNvSpPr/>
          <p:nvPr/>
        </p:nvSpPr>
        <p:spPr>
          <a:xfrm>
            <a:off x="655638" y="2786221"/>
            <a:ext cx="398406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Protección avanzada para sistemas industriales críticos.</a:t>
            </a:r>
            <a:endParaRPr lang="en-US" sz="20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4" name="Text 3"/>
          <p:cNvSpPr/>
          <p:nvPr/>
        </p:nvSpPr>
        <p:spPr>
          <a:xfrm>
            <a:off x="4639786" y="227496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Respuesta Rápida</a:t>
            </a:r>
            <a:endParaRPr lang="en-US" sz="20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5" name="Text 4"/>
          <p:cNvSpPr/>
          <p:nvPr/>
        </p:nvSpPr>
        <p:spPr>
          <a:xfrm>
            <a:off x="4639786" y="2786221"/>
            <a:ext cx="398406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temprana y mitigación de amenazas.</a:t>
            </a:r>
            <a:endParaRPr lang="en-US" sz="20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6" name="Text 5"/>
          <p:cNvSpPr/>
          <p:nvPr/>
        </p:nvSpPr>
        <p:spPr>
          <a:xfrm>
            <a:off x="8623935" y="2274967"/>
            <a:ext cx="302478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Resiliencia Aumentada</a:t>
            </a:r>
            <a:endParaRPr lang="en-US" sz="20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7" name="Text 6"/>
          <p:cNvSpPr/>
          <p:nvPr/>
        </p:nvSpPr>
        <p:spPr>
          <a:xfrm>
            <a:off x="8623935" y="2786221"/>
            <a:ext cx="398418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Mayor resistencia ante ataques cibernéticos y fallos operativos.</a:t>
            </a:r>
            <a:endParaRPr lang="en-US" sz="20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Detección de Anomalías en Sistemas Industriales</a:t>
            </a:r>
            <a:endParaRPr lang="en-US" sz="63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Módulo para identificar comportamientos anómalos.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89585" y="5426710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</a:br>
            <a:r>
              <a:rPr 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Tutora: Dr.C Nayma Cepero P</a:t>
            </a:r>
            <a:r>
              <a:rPr lang="es-E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érez</a:t>
            </a:r>
            <a:endParaRPr lang="es-E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 Bold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0"/>
          <p:cNvSpPr/>
          <p:nvPr/>
        </p:nvSpPr>
        <p:spPr>
          <a:xfrm>
            <a:off x="2121853" y="426125"/>
            <a:ext cx="7947541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57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Industria 4.0</a:t>
            </a:r>
            <a:endParaRPr lang="en-US" sz="43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18783" y="2310924"/>
            <a:ext cx="2998946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Transformación Digital</a:t>
            </a:r>
            <a:endParaRPr lang="en-US" sz="20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18783" y="292088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Integración de tecnologías conectadas y sistemas ciberfísicos.</a:t>
            </a:r>
            <a:endParaRPr lang="en-US" sz="20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477822" y="2310924"/>
            <a:ext cx="323469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Necesidad de Protección</a:t>
            </a:r>
            <a:endParaRPr lang="en-US" sz="20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477822" y="292088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Implementación de mecanismos de ciberseguridad robusta.</a:t>
            </a:r>
            <a:endParaRPr lang="en-US" sz="20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773081" y="2310924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Datos Críticos</a:t>
            </a:r>
            <a:endParaRPr lang="en-US" sz="20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773081" y="292088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Garantizar seguridad y fiabilidad de datos industriales.</a:t>
            </a:r>
            <a:endParaRPr lang="en-US" sz="20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459542" y="137835"/>
            <a:ext cx="6978848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s-ES" altLang="en-US" sz="4550" dirty="0">
                <a:latin typeface="Consolas" panose="020B0609020204030204" charset="0"/>
                <a:cs typeface="Consolas" panose="020B0609020204030204" charset="0"/>
              </a:rPr>
              <a:t>Situación Problemática</a:t>
            </a:r>
            <a:endParaRPr lang="es-ES" altLang="en-US" sz="455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59740" y="1234440"/>
            <a:ext cx="8421370" cy="1461135"/>
          </a:xfrm>
          <a:prstGeom prst="roundRect">
            <a:avLst>
              <a:gd name="adj" fmla="val 25350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36838" y="1511459"/>
            <a:ext cx="2982992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Complejidad Creciente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36838" y="2022713"/>
            <a:ext cx="686133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Sistemas industriales cada vez más sofisticados.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59740" y="2941955"/>
            <a:ext cx="9283065" cy="1856105"/>
          </a:xfrm>
          <a:prstGeom prst="roundRect">
            <a:avLst>
              <a:gd name="adj" fmla="val 19954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36838" y="321917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Adaptabilidad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36600" y="3730625"/>
            <a:ext cx="844867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Mecanismos automatizados para entornos operativos cambiantes.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459740" y="5044440"/>
            <a:ext cx="10058400" cy="1461135"/>
          </a:xfrm>
          <a:prstGeom prst="roundRect">
            <a:avLst>
              <a:gd name="adj" fmla="val 25350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36838" y="5321935"/>
            <a:ext cx="345400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Detección en Tiempo Real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36838" y="5833189"/>
            <a:ext cx="686133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Identificación de fallos y ataques en sistemas simulados.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0"/>
          <p:cNvSpPr/>
          <p:nvPr/>
        </p:nvSpPr>
        <p:spPr>
          <a:xfrm>
            <a:off x="870268" y="436920"/>
            <a:ext cx="7947541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7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</a:t>
            </a:r>
            <a:r>
              <a:rPr lang="es-E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étodos de Seguridad</a:t>
            </a:r>
            <a:endParaRPr lang="es-ES" sz="43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2073275" y="19050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Consolas" panose="020B0609020204030204" charset="0"/>
                <a:cs typeface="Consolas" panose="020B0609020204030204" charset="0"/>
              </a:rPr>
              <a:t>Cifrado de Datos</a:t>
            </a:r>
            <a:endParaRPr lang="en-US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Cuadro de texto 6"/>
          <p:cNvSpPr txBox="1"/>
          <p:nvPr/>
        </p:nvSpPr>
        <p:spPr>
          <a:xfrm>
            <a:off x="2073275" y="2757805"/>
            <a:ext cx="7000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ES" sz="2400">
                <a:latin typeface="Consolas" panose="020B0609020204030204" charset="0"/>
                <a:cs typeface="Consolas" panose="020B0609020204030204" charset="0"/>
              </a:rPr>
              <a:t>Autenticaci</a:t>
            </a:r>
            <a:r>
              <a:rPr lang="en-US" altLang="en-US" sz="2400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 sz="2400">
                <a:latin typeface="Consolas" panose="020B0609020204030204" charset="0"/>
                <a:cs typeface="Consolas" panose="020B0609020204030204" charset="0"/>
              </a:rPr>
              <a:t>n y Control de Acceso</a:t>
            </a:r>
            <a:endParaRPr lang="en-US" altLang="es-ES"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2073275" y="38014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sz="2400">
                <a:latin typeface="Consolas" panose="020B0609020204030204" charset="0"/>
                <a:cs typeface="Consolas" panose="020B0609020204030204" charset="0"/>
              </a:rPr>
              <a:t>Capacitación en Seguridad</a:t>
            </a:r>
            <a:endParaRPr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2075180" y="4845685"/>
            <a:ext cx="669417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>
                <a:latin typeface="Consolas" panose="020B0609020204030204" charset="0"/>
                <a:cs typeface="Consolas" panose="020B0609020204030204" charset="0"/>
              </a:rPr>
              <a:t>Redundancia y Alta Disponibilidad</a:t>
            </a:r>
            <a:endParaRPr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Shape 1"/>
          <p:cNvSpPr/>
          <p:nvPr/>
        </p:nvSpPr>
        <p:spPr>
          <a:xfrm>
            <a:off x="872490" y="1431290"/>
            <a:ext cx="76200" cy="5224145"/>
          </a:xfrm>
          <a:prstGeom prst="roundRect">
            <a:avLst>
              <a:gd name="adj" fmla="val 1154091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21" name="Shape 2"/>
          <p:cNvSpPr/>
          <p:nvPr/>
        </p:nvSpPr>
        <p:spPr>
          <a:xfrm>
            <a:off x="1166951" y="208601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22" name="Shape 3"/>
          <p:cNvSpPr/>
          <p:nvPr/>
        </p:nvSpPr>
        <p:spPr>
          <a:xfrm>
            <a:off x="669865" y="183753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23" name="Text 4"/>
          <p:cNvSpPr/>
          <p:nvPr/>
        </p:nvSpPr>
        <p:spPr>
          <a:xfrm>
            <a:off x="834291" y="193575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24" name="Shape 7"/>
          <p:cNvSpPr/>
          <p:nvPr/>
        </p:nvSpPr>
        <p:spPr>
          <a:xfrm>
            <a:off x="1166951" y="303470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25" name="Shape 8"/>
          <p:cNvSpPr/>
          <p:nvPr/>
        </p:nvSpPr>
        <p:spPr>
          <a:xfrm>
            <a:off x="669865" y="278622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26" name="Text 9"/>
          <p:cNvSpPr/>
          <p:nvPr/>
        </p:nvSpPr>
        <p:spPr>
          <a:xfrm>
            <a:off x="834291" y="288444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27" name="Shape 12"/>
          <p:cNvSpPr/>
          <p:nvPr/>
        </p:nvSpPr>
        <p:spPr>
          <a:xfrm>
            <a:off x="1166951" y="408118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28" name="Shape 13"/>
          <p:cNvSpPr/>
          <p:nvPr/>
        </p:nvSpPr>
        <p:spPr>
          <a:xfrm>
            <a:off x="669865" y="383270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29" name="Text 14"/>
          <p:cNvSpPr/>
          <p:nvPr/>
        </p:nvSpPr>
        <p:spPr>
          <a:xfrm>
            <a:off x="834291" y="393092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30" name="Shape 12"/>
          <p:cNvSpPr/>
          <p:nvPr/>
        </p:nvSpPr>
        <p:spPr>
          <a:xfrm>
            <a:off x="1136471" y="512766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31" name="Shape 13"/>
          <p:cNvSpPr/>
          <p:nvPr/>
        </p:nvSpPr>
        <p:spPr>
          <a:xfrm>
            <a:off x="639385" y="487918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32" name="Text 14"/>
          <p:cNvSpPr/>
          <p:nvPr/>
        </p:nvSpPr>
        <p:spPr>
          <a:xfrm>
            <a:off x="803811" y="497740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4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43" name="Cuadro de texto 42"/>
          <p:cNvSpPr txBox="1"/>
          <p:nvPr/>
        </p:nvSpPr>
        <p:spPr>
          <a:xfrm>
            <a:off x="2073275" y="5862320"/>
            <a:ext cx="669417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?????????????????????????????????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4" name="Shape 12"/>
          <p:cNvSpPr/>
          <p:nvPr/>
        </p:nvSpPr>
        <p:spPr>
          <a:xfrm>
            <a:off x="1134566" y="611064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45" name="Shape 13"/>
          <p:cNvSpPr/>
          <p:nvPr/>
        </p:nvSpPr>
        <p:spPr>
          <a:xfrm>
            <a:off x="637480" y="586216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46" name="Text 14"/>
          <p:cNvSpPr/>
          <p:nvPr/>
        </p:nvSpPr>
        <p:spPr>
          <a:xfrm>
            <a:off x="801906" y="596038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5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886103" y="319127"/>
            <a:ext cx="7502604" cy="137922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Módulo de Detección de Anomalías</a:t>
            </a:r>
            <a:endParaRPr lang="en-US" sz="43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86023" y="1979573"/>
            <a:ext cx="30480" cy="4832866"/>
          </a:xfrm>
          <a:prstGeom prst="roundRect">
            <a:avLst>
              <a:gd name="adj" fmla="val 1154091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5" name="Shape 2"/>
          <p:cNvSpPr/>
          <p:nvPr/>
        </p:nvSpPr>
        <p:spPr>
          <a:xfrm>
            <a:off x="1134566" y="2491780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37480" y="2243296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801906" y="2341523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191068" y="2214007"/>
            <a:ext cx="3517225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Supervisión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191068" y="2699425"/>
            <a:ext cx="5861090" cy="37528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Monitoreo continuo de datos de sensores y controladores.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134566" y="405578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637480" y="380730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01906" y="390552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191068" y="3778012"/>
            <a:ext cx="3755708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Identificación de Desviaciones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191068" y="4263430"/>
            <a:ext cx="5861090" cy="75057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de patrones inusuales en operaciones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134566" y="599507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16" name="Shape 13"/>
          <p:cNvSpPr/>
          <p:nvPr/>
        </p:nvSpPr>
        <p:spPr>
          <a:xfrm>
            <a:off x="637480" y="574659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01906" y="584481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2191068" y="5717302"/>
            <a:ext cx="2758916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Respuesta Temprana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191068" y="6202720"/>
            <a:ext cx="5861090" cy="37528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Minimización del impacto en sistemas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864037" y="162878"/>
            <a:ext cx="7415927" cy="1452086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Desafíos en la </a:t>
            </a:r>
            <a:r>
              <a:rPr lang="en-U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Detección </a:t>
            </a:r>
            <a:r>
              <a:rPr lang="en-US" sz="455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 Anomalías</a:t>
            </a:r>
            <a:endParaRPr lang="en-US" sz="455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173645" y="224321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Volumen de Datos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173645" y="2754471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Procesamiento de grandes cantidades de información en tiempo real.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173645" y="3905210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Precisión Algorítmica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173645" y="4335185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Diferenciación entre fluctuaciones normales y posibles amenazas.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173645" y="5844699"/>
            <a:ext cx="3525679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Falsos Positivos/Negativos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173645" y="6274673"/>
            <a:ext cx="661368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Evitar alertas innecesarias y anomal</a:t>
            </a:r>
            <a:r>
              <a:rPr lang="es-E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ías </a:t>
            </a: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no detectadas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25" name="Shape 1"/>
          <p:cNvSpPr/>
          <p:nvPr/>
        </p:nvSpPr>
        <p:spPr>
          <a:xfrm>
            <a:off x="886023" y="1979573"/>
            <a:ext cx="30480" cy="4832866"/>
          </a:xfrm>
          <a:prstGeom prst="roundRect">
            <a:avLst>
              <a:gd name="adj" fmla="val 1154091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26" name="Shape 2"/>
          <p:cNvSpPr/>
          <p:nvPr/>
        </p:nvSpPr>
        <p:spPr>
          <a:xfrm>
            <a:off x="1134566" y="2491780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27" name="Shape 3"/>
          <p:cNvSpPr/>
          <p:nvPr/>
        </p:nvSpPr>
        <p:spPr>
          <a:xfrm>
            <a:off x="637480" y="2243296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28" name="Text 4"/>
          <p:cNvSpPr/>
          <p:nvPr/>
        </p:nvSpPr>
        <p:spPr>
          <a:xfrm>
            <a:off x="801906" y="2341523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29" name="Shape 7"/>
          <p:cNvSpPr/>
          <p:nvPr/>
        </p:nvSpPr>
        <p:spPr>
          <a:xfrm>
            <a:off x="1134566" y="405578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30" name="Shape 8"/>
          <p:cNvSpPr/>
          <p:nvPr/>
        </p:nvSpPr>
        <p:spPr>
          <a:xfrm>
            <a:off x="637480" y="380730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31" name="Text 9"/>
          <p:cNvSpPr/>
          <p:nvPr/>
        </p:nvSpPr>
        <p:spPr>
          <a:xfrm>
            <a:off x="801906" y="390552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32" name="Shape 12"/>
          <p:cNvSpPr/>
          <p:nvPr/>
        </p:nvSpPr>
        <p:spPr>
          <a:xfrm>
            <a:off x="1134566" y="599507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33" name="Shape 13"/>
          <p:cNvSpPr/>
          <p:nvPr/>
        </p:nvSpPr>
        <p:spPr>
          <a:xfrm>
            <a:off x="637480" y="574659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34" name="Text 14"/>
          <p:cNvSpPr/>
          <p:nvPr/>
        </p:nvSpPr>
        <p:spPr>
          <a:xfrm>
            <a:off x="801906" y="584481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459542" y="137835"/>
            <a:ext cx="6978848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700"/>
              </a:lnSpc>
              <a:buNone/>
            </a:pPr>
            <a:r>
              <a:rPr lang="en-US" altLang="es-ES" sz="4550" dirty="0">
                <a:latin typeface="Consolas" panose="020B0609020204030204" charset="0"/>
                <a:cs typeface="Consolas" panose="020B0609020204030204" charset="0"/>
              </a:rPr>
              <a:t>Estrategias de Detecci</a:t>
            </a:r>
            <a:r>
              <a:rPr lang="en-US" altLang="en-US" sz="4550" dirty="0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 sz="4550" dirty="0">
                <a:latin typeface="Consolas" panose="020B0609020204030204" charset="0"/>
                <a:cs typeface="Consolas" panose="020B0609020204030204" charset="0"/>
              </a:rPr>
              <a:t>n </a:t>
            </a:r>
            <a:endParaRPr lang="en-US" altLang="es-ES" sz="455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ts val="5700"/>
              </a:lnSpc>
              <a:buNone/>
            </a:pPr>
            <a:r>
              <a:rPr lang="en-US" altLang="es-ES" sz="4550" dirty="0">
                <a:latin typeface="Consolas" panose="020B0609020204030204" charset="0"/>
                <a:cs typeface="Consolas" panose="020B0609020204030204" charset="0"/>
              </a:rPr>
              <a:t>de Anomal</a:t>
            </a:r>
            <a:r>
              <a:rPr lang="en-US" altLang="en-US" sz="4550" dirty="0">
                <a:latin typeface="Consolas" panose="020B0609020204030204" charset="0"/>
                <a:cs typeface="Consolas" panose="020B0609020204030204" charset="0"/>
              </a:rPr>
              <a:t>í</a:t>
            </a:r>
            <a:r>
              <a:rPr lang="en-US" altLang="es-ES" sz="4550" dirty="0">
                <a:latin typeface="Consolas" panose="020B0609020204030204" charset="0"/>
                <a:cs typeface="Consolas" panose="020B0609020204030204" charset="0"/>
              </a:rPr>
              <a:t>as en la Industria</a:t>
            </a:r>
            <a:endParaRPr lang="en-US" altLang="es-ES" sz="455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2043430" y="1837690"/>
            <a:ext cx="11993245" cy="695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s-ES" b="1">
                <a:latin typeface="Consolas" panose="020B0609020204030204" charset="0"/>
                <a:cs typeface="Consolas" panose="020B0609020204030204" charset="0"/>
              </a:rPr>
              <a:t>Isolation Forest: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 Algoritmo que a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í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sla anomal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í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as usando 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á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rboles de decisi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Aplicaci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n: Detecci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 de fraudes.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 b="1">
                <a:latin typeface="Consolas" panose="020B0609020204030204" charset="0"/>
                <a:cs typeface="Consolas" panose="020B0609020204030204" charset="0"/>
              </a:rPr>
              <a:t>Z-Score: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 Medida que muestra cu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á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ntas desviaciones est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á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ndar se aleja un dato del 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promedio.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Aplicaci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n: Valores at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í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picos en datos normales.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 b="1">
                <a:latin typeface="Consolas" panose="020B0609020204030204" charset="0"/>
                <a:cs typeface="Consolas" panose="020B0609020204030204" charset="0"/>
              </a:rPr>
              <a:t>DBSCAN:</a:t>
            </a:r>
            <a:r>
              <a:rPr lang="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Algoritmo de clustering basado en densidad que identifica anomal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í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as 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como puntos de baja densidad.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Aplicaci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n: An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á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lisis de datos espaciales.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 b="1">
                <a:latin typeface="Consolas" panose="020B0609020204030204" charset="0"/>
                <a:cs typeface="Consolas" panose="020B0609020204030204" charset="0"/>
              </a:rPr>
              <a:t>Autoencoders:</a:t>
            </a:r>
            <a:r>
              <a:rPr lang="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Redes neuronales que aprenden una representaci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 comprimida, 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detectando desviaciones.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Aplicaci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altLang="es-ES">
                <a:latin typeface="Consolas" panose="020B0609020204030204" charset="0"/>
                <a:cs typeface="Consolas" panose="020B0609020204030204" charset="0"/>
              </a:rPr>
              <a:t>n: Series temporales.</a:t>
            </a:r>
            <a:endParaRPr lang="en-US" altLang="es-E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872490" y="1431290"/>
            <a:ext cx="76200" cy="5224145"/>
          </a:xfrm>
          <a:prstGeom prst="roundRect">
            <a:avLst>
              <a:gd name="adj" fmla="val 1154091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6" name="Shape 2"/>
          <p:cNvSpPr/>
          <p:nvPr/>
        </p:nvSpPr>
        <p:spPr>
          <a:xfrm>
            <a:off x="1166951" y="208601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669865" y="183753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834291" y="193575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166951" y="312106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  <p:txBody>
          <a:bodyPr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669865" y="287258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34291" y="297080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166951" y="4472345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13" name="Shape 13"/>
          <p:cNvSpPr/>
          <p:nvPr/>
        </p:nvSpPr>
        <p:spPr>
          <a:xfrm>
            <a:off x="669865" y="4223861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4" name="Text 14"/>
          <p:cNvSpPr/>
          <p:nvPr/>
        </p:nvSpPr>
        <p:spPr>
          <a:xfrm>
            <a:off x="834291" y="432208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136471" y="5824260"/>
            <a:ext cx="820698" cy="30480"/>
          </a:xfrm>
          <a:prstGeom prst="roundRect">
            <a:avLst>
              <a:gd name="adj" fmla="val 1154091"/>
            </a:avLst>
          </a:prstGeom>
          <a:solidFill>
            <a:schemeClr val="tx1"/>
          </a:solidFill>
        </p:spPr>
      </p:sp>
      <p:sp>
        <p:nvSpPr>
          <p:cNvPr id="16" name="Shape 13"/>
          <p:cNvSpPr/>
          <p:nvPr/>
        </p:nvSpPr>
        <p:spPr>
          <a:xfrm>
            <a:off x="639385" y="5575776"/>
            <a:ext cx="527566" cy="527566"/>
          </a:xfrm>
          <a:prstGeom prst="roundRect">
            <a:avLst>
              <a:gd name="adj" fmla="val 66677"/>
            </a:avLst>
          </a:prstGeom>
          <a:solidFill>
            <a:schemeClr val="bg1"/>
          </a:solidFill>
          <a:ln w="22860">
            <a:solidFill>
              <a:schemeClr val="tx1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03811" y="5674003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4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4771390" y="137795"/>
            <a:ext cx="2649855" cy="72580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Problema </a:t>
            </a:r>
            <a:endParaRPr lang="en-US" sz="455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59740" y="1234440"/>
            <a:ext cx="11410315" cy="2193925"/>
          </a:xfrm>
          <a:prstGeom prst="roundRect">
            <a:avLst>
              <a:gd name="adj" fmla="val 25350"/>
            </a:avLst>
          </a:prstGeom>
          <a:solidFill>
            <a:schemeClr val="bg1"/>
          </a:solidFill>
          <a:ln w="30480">
            <a:solidFill>
              <a:schemeClr val="tx1"/>
            </a:solidFill>
            <a:prstDash val="solid"/>
          </a:ln>
        </p:spPr>
        <p:txBody>
          <a:bodyPr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96315" y="1744980"/>
            <a:ext cx="10026015" cy="122936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¿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C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ó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mo dise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ñ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ar un m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ó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dulo de detecci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ó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n de anomal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í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as que se adapte </a:t>
            </a:r>
            <a:endParaRPr lang="en-US" altLang="es-E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din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á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micamente a las caracter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í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sticas de los datos y sea capaz de </a:t>
            </a:r>
            <a:endParaRPr lang="en-US" altLang="es-E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identificar anomal</a:t>
            </a:r>
            <a:r>
              <a:rPr lang="en-US" alt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í</a:t>
            </a:r>
            <a:r>
              <a:rPr lang="en-US" altLang="es-E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as en un entorno industrial simulado?</a:t>
            </a:r>
            <a:endParaRPr lang="en-US" altLang="es-E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0"/>
          <p:cNvSpPr/>
          <p:nvPr/>
        </p:nvSpPr>
        <p:spPr>
          <a:xfrm>
            <a:off x="747316" y="468154"/>
            <a:ext cx="5169098" cy="646152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>
              <a:lnSpc>
                <a:spcPts val="505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Objeto de Estudio</a:t>
            </a:r>
            <a:endParaRPr lang="en-US" sz="43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747316" y="2020768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Sensores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7316" y="2475587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Captura de datos operativos en tiempo real.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747316" y="3306167"/>
            <a:ext cx="3184446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Microcontroladores STM32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7316" y="3760986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Procesamiento de datos en el sistema experimental.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6" name="Text 5"/>
          <p:cNvSpPr/>
          <p:nvPr/>
        </p:nvSpPr>
        <p:spPr>
          <a:xfrm>
            <a:off x="747316" y="4723011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PLC OpenPLC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9" name="Text 6"/>
          <p:cNvSpPr/>
          <p:nvPr/>
        </p:nvSpPr>
        <p:spPr>
          <a:xfrm>
            <a:off x="747316" y="5177830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Plataforma flexible para simulación industrial.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3663</Words>
  <Application>WPS Presentation</Application>
  <PresentationFormat>Widescreen</PresentationFormat>
  <Paragraphs>305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Consolas</vt:lpstr>
      <vt:lpstr>Nunito Semi Bold</vt:lpstr>
      <vt:lpstr>PT Sans</vt:lpstr>
      <vt:lpstr>PT Sans Bold</vt:lpstr>
      <vt:lpstr>Tw Cen MT</vt:lpstr>
      <vt:lpstr>Microsoft YaHei</vt:lpstr>
      <vt:lpstr>Arial Unicode MS</vt:lpstr>
      <vt:lpstr>Calibri Light</vt:lpstr>
      <vt:lpstr>Calibri</vt:lpstr>
      <vt:lpstr>Segoe Print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Yoru</cp:lastModifiedBy>
  <cp:revision>192</cp:revision>
  <dcterms:created xsi:type="dcterms:W3CDTF">2024-12-13T16:30:00Z</dcterms:created>
  <dcterms:modified xsi:type="dcterms:W3CDTF">2024-12-16T18:53:13Z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028443F117124599B71605376C22E41D_11</vt:lpwstr>
  </property>
  <property fmtid="{D5CDD505-2E9C-101B-9397-08002B2CF9AE}" pid="3" name="KSOProductBuildVer">
    <vt:lpwstr>3082-12.2.0.19307</vt:lpwstr>
  </property>
</Properties>
</file>