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78" r:id="rId10"/>
    <p:sldId id="279" r:id="rId11"/>
    <p:sldId id="280" r:id="rId12"/>
    <p:sldId id="281" r:id="rId13"/>
    <p:sldId id="282" r:id="rId14"/>
    <p:sldId id="261" r:id="rId15"/>
    <p:sldId id="262" r:id="rId16"/>
    <p:sldId id="263" r:id="rId17"/>
    <p:sldId id="265" r:id="rId18"/>
    <p:sldId id="266" r:id="rId19"/>
  </p:sldIdLst>
  <p:sldSz cx="14630400" cy="8229600"/>
  <p:notesSz cx="8229600" cy="14630400"/>
  <p:embeddedFontLst>
    <p:embeddedFont>
      <p:font typeface="Nunito Semi Bold" pitchFamily="34" charset="0"/>
      <p:bold r:id="rId23"/>
    </p:embeddedFont>
    <p:embeddedFont>
      <p:font typeface="Nunito Semi Bold" pitchFamily="34" charset="-122"/>
      <p:bold r:id="rId24"/>
    </p:embeddedFont>
    <p:embeddedFont>
      <p:font typeface="Nunito Semi Bold" pitchFamily="34" charset="-120"/>
      <p:bold r:id="rId25"/>
    </p:embeddedFont>
    <p:embeddedFont>
      <p:font typeface="Consolas" panose="020B0609020204030204" charset="0"/>
      <p:regular r:id="rId26"/>
      <p:bold r:id="rId27"/>
      <p:italic r:id="rId28"/>
      <p:boldItalic r:id="rId29"/>
    </p:embeddedFont>
    <p:embeddedFont>
      <p:font typeface="PT Sans" panose="020B0703020203020204" pitchFamily="34" charset="-122"/>
      <p:bold r:id="rId30"/>
    </p:embeddedFont>
    <p:embeddedFont>
      <p:font typeface="Tw Cen MT" panose="020B0602020104020603" pitchFamily="34" charset="0"/>
      <p:regular r:id="rId31"/>
      <p:bold r:id="rId32"/>
      <p:italic r:id="rId33"/>
      <p:boldItalic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  <p:embeddedFont>
      <p:font typeface="Calibri Light" panose="020F0302020204030204" charset="0"/>
      <p:regular r:id="rId39"/>
      <p:italic r:id="rId4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font" Target="fonts/font18.fntdata"/><Relationship Id="rId4" Type="http://schemas.openxmlformats.org/officeDocument/2006/relationships/slide" Target="slides/slide1.xml"/><Relationship Id="rId39" Type="http://schemas.openxmlformats.org/officeDocument/2006/relationships/font" Target="fonts/font17.fntdata"/><Relationship Id="rId38" Type="http://schemas.openxmlformats.org/officeDocument/2006/relationships/font" Target="fonts/font16.fntdata"/><Relationship Id="rId37" Type="http://schemas.openxmlformats.org/officeDocument/2006/relationships/font" Target="fonts/font15.fntdata"/><Relationship Id="rId36" Type="http://schemas.openxmlformats.org/officeDocument/2006/relationships/font" Target="fonts/font14.fntdata"/><Relationship Id="rId35" Type="http://schemas.openxmlformats.org/officeDocument/2006/relationships/font" Target="fonts/font13.fntdata"/><Relationship Id="rId34" Type="http://schemas.openxmlformats.org/officeDocument/2006/relationships/font" Target="fonts/font12.fntdata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5200" y="432000"/>
            <a:ext cx="12960000" cy="864000"/>
          </a:xfrm>
        </p:spPr>
        <p:txBody>
          <a:bodyPr wrap="square" lIns="0" tIns="0" rIns="0" bIns="0">
            <a:normAutofit/>
          </a:bodyPr>
          <a:lstStyle>
            <a:lvl1pPr algn="l" fontAlgn="base">
              <a:defRPr sz="384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734400" y="7577280"/>
            <a:ext cx="3240000" cy="380160"/>
          </a:xfrm>
        </p:spPr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939200" y="7577280"/>
            <a:ext cx="4752000" cy="3801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53120" y="7577280"/>
            <a:ext cx="3240000" cy="380160"/>
          </a:xfrm>
        </p:spPr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Detección de Anomalías en Sistemas Industriales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Módulo para identificar comportamientos anómalos en tiempo real.</a:t>
            </a:r>
            <a:endParaRPr lang="en-US" sz="28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58577" y="654887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17" y="6356469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6935" y="6279515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</a:br>
            <a:r>
              <a:rPr 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Tutora: Dr.C Nayma Cepero P</a:t>
            </a:r>
            <a:r>
              <a:rPr lang="es-E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érez</a:t>
            </a:r>
            <a:endParaRPr lang="es-E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 Bold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8058" y="740291"/>
            <a:ext cx="6512957" cy="6238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s-ES" alt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Estrategias </a:t>
            </a:r>
            <a:r>
              <a:rPr 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 Detecci</a:t>
            </a:r>
            <a:r>
              <a:rPr lang="es-E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ón de Anomalías</a:t>
            </a:r>
            <a:endParaRPr lang="es-ES" sz="3900" dirty="0">
              <a:solidFill>
                <a:srgbClr val="00002E"/>
              </a:solidFill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pic>
        <p:nvPicPr>
          <p:cNvPr id="21" name="Picture 20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8896231" y="548183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50"/>
              </a:lnSpc>
              <a:buNone/>
            </a:pPr>
            <a:endParaRPr lang="es-ES" alt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0547023" y="3657122"/>
            <a:ext cx="211094" cy="211094"/>
            <a:chOff x="5973250" y="4248152"/>
            <a:chExt cx="211094" cy="211094"/>
          </a:xfrm>
        </p:grpSpPr>
        <p:sp>
          <p:nvSpPr>
            <p:cNvPr id="70" name="Oval 69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544933" y="3984033"/>
            <a:ext cx="2289049" cy="775539"/>
            <a:chOff x="1514240" y="4816886"/>
            <a:chExt cx="2289049" cy="775539"/>
          </a:xfrm>
        </p:grpSpPr>
        <p:sp>
          <p:nvSpPr>
            <p:cNvPr id="92" name="TextBox 19"/>
            <p:cNvSpPr txBox="1"/>
            <p:nvPr/>
          </p:nvSpPr>
          <p:spPr>
            <a:xfrm>
              <a:off x="1514240" y="4816886"/>
              <a:ext cx="2289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Z-Score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20"/>
            <p:cNvSpPr txBox="1"/>
            <p:nvPr/>
          </p:nvSpPr>
          <p:spPr>
            <a:xfrm>
              <a:off x="1733898" y="5285720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2" name="Straight Connector 1"/>
          <p:cNvCxnSpPr>
            <a:endCxn id="23" idx="2"/>
          </p:cNvCxnSpPr>
          <p:nvPr/>
        </p:nvCxnSpPr>
        <p:spPr>
          <a:xfrm>
            <a:off x="6266066" y="3770529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4" idx="2"/>
          </p:cNvCxnSpPr>
          <p:nvPr/>
        </p:nvCxnSpPr>
        <p:spPr>
          <a:xfrm>
            <a:off x="4012633" y="3770529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3505324" y="331094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869655" y="367527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ircle: Hollow 5"/>
          <p:cNvSpPr/>
          <p:nvPr/>
        </p:nvSpPr>
        <p:spPr>
          <a:xfrm>
            <a:off x="3750592" y="355621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Circle: Hollow 6"/>
          <p:cNvSpPr/>
          <p:nvPr/>
        </p:nvSpPr>
        <p:spPr>
          <a:xfrm>
            <a:off x="3617720" y="342334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964906" y="4117715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02785" y="5125969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2699385" y="2759710"/>
            <a:ext cx="25317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Normalización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2164080" y="5255260"/>
            <a:ext cx="47459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Escala datos usando media y desviación estándar.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 rot="5400000">
            <a:off x="5743802" y="331094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108133" y="367527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ircle: Hollow 13"/>
          <p:cNvSpPr/>
          <p:nvPr/>
        </p:nvSpPr>
        <p:spPr>
          <a:xfrm>
            <a:off x="5989070" y="355621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ircle: Hollow 14"/>
          <p:cNvSpPr/>
          <p:nvPr/>
        </p:nvSpPr>
        <p:spPr>
          <a:xfrm>
            <a:off x="5856198" y="342334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203384" y="2389957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141263" y="2343601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5160575" y="4157821"/>
            <a:ext cx="209196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Comparación Relativa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3707765" y="1754505"/>
            <a:ext cx="4963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Compara datos en diferentes conjuntos.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7997235" y="331094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8361566" y="367527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ircle: Hollow 21"/>
          <p:cNvSpPr/>
          <p:nvPr/>
        </p:nvSpPr>
        <p:spPr>
          <a:xfrm>
            <a:off x="8242503" y="355621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2"/>
          <p:cNvSpPr/>
          <p:nvPr/>
        </p:nvSpPr>
        <p:spPr>
          <a:xfrm>
            <a:off x="8109631" y="342334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456817" y="4117715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394696" y="5125969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6663055" y="2731770"/>
            <a:ext cx="3489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Detección de Outliers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006384" y="5987586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86332" y="5987586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162696" y="1610522"/>
            <a:ext cx="20488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8"/>
          <p:cNvSpPr txBox="1"/>
          <p:nvPr/>
        </p:nvSpPr>
        <p:spPr>
          <a:xfrm>
            <a:off x="6910070" y="5326380"/>
            <a:ext cx="373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Identifica valores extremos.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551431" y="3769894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5000"/>
    </mc:Choice>
    <mc:Fallback>
      <p:transition advTm="5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2" grpId="0"/>
      <p:bldP spid="13" grpId="0" bldLvl="0" animBg="1"/>
      <p:bldP spid="14" grpId="0" bldLvl="0" animBg="1"/>
      <p:bldP spid="15" grpId="0" bldLvl="0" animBg="1"/>
      <p:bldP spid="16" grpId="0" bldLvl="0" animBg="1"/>
      <p:bldP spid="18" grpId="0" bldLvl="0" animBg="1"/>
      <p:bldP spid="19" grpId="0"/>
      <p:bldP spid="20" grpId="0"/>
      <p:bldP spid="22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8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8906" y="605314"/>
            <a:ext cx="5169098" cy="6461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Objeto de Estudio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06" y="1580912"/>
            <a:ext cx="549116" cy="5491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8906" y="2349698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Sensores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68906" y="2804517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Captura de datos operativos en tiempo real.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6" y="3815001"/>
            <a:ext cx="549116" cy="54911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8906" y="4583787"/>
            <a:ext cx="3184446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Microcontroladores STM32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68906" y="5038606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Procesamiento de datos en el sistema experimental.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06" y="6049089"/>
            <a:ext cx="549116" cy="54911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8906" y="6817876"/>
            <a:ext cx="2584490" cy="323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PLC OpenPLC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8906" y="7272695"/>
            <a:ext cx="7606189" cy="351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Plataforma flexible para simulación industrial.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3" name="Picture 12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3781" y="613648"/>
            <a:ext cx="7582138" cy="13125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Amenazas en Sistemas Industriales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81" y="2260878"/>
            <a:ext cx="1115616" cy="17849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74081" y="2484001"/>
            <a:ext cx="2624971" cy="3281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Técnicas Avanzadas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174081" y="2945963"/>
            <a:ext cx="6131838" cy="356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Aprovechamiento de vulnerabilidades en controladores y redes.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81" y="4045863"/>
            <a:ext cx="1115616" cy="17849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74081" y="4268986"/>
            <a:ext cx="2624971" cy="3281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Impacto Operativo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174081" y="4730948"/>
            <a:ext cx="6131838" cy="356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Pérdidas económicas y daños en equipos.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1" y="5830848"/>
            <a:ext cx="1115616" cy="17849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74081" y="6053971"/>
            <a:ext cx="2624971" cy="3281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Riesgos de Seguridad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174081" y="6515933"/>
            <a:ext cx="6131838" cy="356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Amenazas potenciales para trabajadores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3" name="Picture 12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3595" y="622935"/>
            <a:ext cx="12372340" cy="14522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Objetivo y Alcance de la Investigación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23595" y="2445385"/>
            <a:ext cx="10349230" cy="3729990"/>
          </a:xfrm>
          <a:prstGeom prst="roundRect">
            <a:avLst>
              <a:gd name="adj" fmla="val 9928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38835" y="2460625"/>
            <a:ext cx="10806430" cy="149669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1085215" y="2616200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Objetivo General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782185" y="2616200"/>
            <a:ext cx="5330825" cy="11849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Desarrollar módulo de detección de anomalías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38835" y="3957320"/>
            <a:ext cx="10344150" cy="1101725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6"/>
          <p:cNvSpPr/>
          <p:nvPr/>
        </p:nvSpPr>
        <p:spPr>
          <a:xfrm>
            <a:off x="1085215" y="4112895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Técnicas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782185" y="4112895"/>
            <a:ext cx="533082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Minería de datos y aprendizaje automático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838835" y="5058410"/>
            <a:ext cx="12321540" cy="1101725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85215" y="5214620"/>
            <a:ext cx="5330825" cy="3949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Alcance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782185" y="5214620"/>
            <a:ext cx="533082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en señales operativas y de red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4" name="Picture 13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742950"/>
            <a:ext cx="5809059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Impacto Potencial</a:t>
            </a:r>
            <a:endParaRPr lang="en-US" sz="4550" dirty="0"/>
          </a:p>
        </p:txBody>
      </p:sp>
      <p:sp>
        <p:nvSpPr>
          <p:cNvPr id="4" name="Text 1"/>
          <p:cNvSpPr/>
          <p:nvPr/>
        </p:nvSpPr>
        <p:spPr>
          <a:xfrm>
            <a:off x="968693" y="274423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Mejora de Seguridad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68693" y="3255486"/>
            <a:ext cx="398406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Protección avanzada para sistemas industriales críticos.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323046" y="2744232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Respuesta Rápida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323046" y="3255486"/>
            <a:ext cx="398406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temprana y mitigación de amenazas.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9677400" y="2744232"/>
            <a:ext cx="302478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Resiliencia Aumentada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677400" y="3255486"/>
            <a:ext cx="3984188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Mayor resistencia ante ataques cibernéticos y fallos operativos.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9585" y="518795"/>
            <a:ext cx="6439535" cy="40081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Detección de Anomalías en Sistemas Industriales</a:t>
            </a:r>
            <a:endParaRPr lang="en-US" sz="6300" dirty="0"/>
          </a:p>
        </p:txBody>
      </p:sp>
      <p:sp>
        <p:nvSpPr>
          <p:cNvPr id="4" name="Text 1"/>
          <p:cNvSpPr/>
          <p:nvPr/>
        </p:nvSpPr>
        <p:spPr>
          <a:xfrm>
            <a:off x="488117" y="4708366"/>
            <a:ext cx="74159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Módulo para identificar comportamientos anómalos en tiempo real.</a:t>
            </a:r>
            <a:endParaRPr lang="en-US" sz="28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358577" y="654887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817" y="6356469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6935" y="6279515"/>
            <a:ext cx="3239770" cy="10668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  <a:t>Autor: Fabio Ford Campbell</a:t>
            </a:r>
            <a:b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PT Sans Bold" pitchFamily="34" charset="-122"/>
                <a:cs typeface="Consolas" panose="020B0609020204030204" charset="0"/>
              </a:rPr>
            </a:br>
            <a:r>
              <a:rPr lang="en-U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Tutora: Dr.C Nayma Cepero P</a:t>
            </a:r>
            <a:r>
              <a:rPr lang="es-ES" sz="24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érez</a:t>
            </a:r>
            <a:endParaRPr lang="es-ES" sz="2400" b="1" dirty="0">
              <a:latin typeface="Consolas" panose="020B0609020204030204" charset="0"/>
              <a:cs typeface="Consolas" panose="020B060902020403020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PT Sans Bold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50858" y="426125"/>
            <a:ext cx="7947541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Industria 4.0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203734"/>
            <a:ext cx="2998946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Transformación Digital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68693" y="381369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Integración de tecnologías conectadas y sistemas ciberfísicos.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407462" y="3203734"/>
            <a:ext cx="323469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Necesidad de Protección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407462" y="381369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Implementación de mecanismos de ciberseguridad robusta.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46231" y="3203734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Datos Críticos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46231" y="3813691"/>
            <a:ext cx="3828931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Garantizar seguridad y fiabilidad de datos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2" name="Picture 11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1"/>
      <p:bldP spid="3" grpId="1"/>
      <p:bldP spid="5" grpId="1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0058" y="542012"/>
            <a:ext cx="7502604" cy="1379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Módulos de Detección de Anomalías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116528" y="2272943"/>
            <a:ext cx="30480" cy="4832866"/>
          </a:xfrm>
          <a:prstGeom prst="roundRect">
            <a:avLst>
              <a:gd name="adj" fmla="val 1154091"/>
            </a:avLst>
          </a:prstGeom>
          <a:solidFill>
            <a:srgbClr val="000000">
              <a:alpha val="8000"/>
            </a:srgbClr>
          </a:solidFill>
        </p:spPr>
      </p:sp>
      <p:sp>
        <p:nvSpPr>
          <p:cNvPr id="5" name="Shape 2"/>
          <p:cNvSpPr/>
          <p:nvPr/>
        </p:nvSpPr>
        <p:spPr>
          <a:xfrm>
            <a:off x="1365071" y="2785150"/>
            <a:ext cx="820698" cy="30480"/>
          </a:xfrm>
          <a:prstGeom prst="roundRect">
            <a:avLst>
              <a:gd name="adj" fmla="val 1154091"/>
            </a:avLst>
          </a:prstGeom>
          <a:solidFill>
            <a:srgbClr val="2D4DF2"/>
          </a:solidFill>
        </p:spPr>
      </p:sp>
      <p:sp>
        <p:nvSpPr>
          <p:cNvPr id="6" name="Shape 3"/>
          <p:cNvSpPr/>
          <p:nvPr/>
        </p:nvSpPr>
        <p:spPr>
          <a:xfrm>
            <a:off x="867985" y="2536666"/>
            <a:ext cx="527566" cy="527566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32411" y="2634893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21573" y="2507377"/>
            <a:ext cx="3517225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Supervisión en Tiempo Real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421573" y="2992795"/>
            <a:ext cx="5861090" cy="3752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Monitoreo continuo de datos de sensores y controladores.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365071" y="4349155"/>
            <a:ext cx="820698" cy="30480"/>
          </a:xfrm>
          <a:prstGeom prst="roundRect">
            <a:avLst>
              <a:gd name="adj" fmla="val 1154091"/>
            </a:avLst>
          </a:prstGeom>
          <a:solidFill>
            <a:srgbClr val="018CE1"/>
          </a:solidFill>
        </p:spPr>
      </p:sp>
      <p:sp>
        <p:nvSpPr>
          <p:cNvPr id="11" name="Shape 8"/>
          <p:cNvSpPr/>
          <p:nvPr/>
        </p:nvSpPr>
        <p:spPr>
          <a:xfrm>
            <a:off x="867985" y="4100671"/>
            <a:ext cx="527566" cy="527566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2411" y="419889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421573" y="4071382"/>
            <a:ext cx="3755708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Identificación de Desviaciones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421573" y="4556800"/>
            <a:ext cx="5861090" cy="7505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Detección de patrones inusuales en operaciones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365071" y="6288445"/>
            <a:ext cx="820698" cy="30480"/>
          </a:xfrm>
          <a:prstGeom prst="roundRect">
            <a:avLst>
              <a:gd name="adj" fmla="val 1154091"/>
            </a:avLst>
          </a:prstGeom>
          <a:solidFill>
            <a:srgbClr val="DA33BF"/>
          </a:solidFill>
        </p:spPr>
      </p:sp>
      <p:sp>
        <p:nvSpPr>
          <p:cNvPr id="16" name="Shape 13"/>
          <p:cNvSpPr/>
          <p:nvPr/>
        </p:nvSpPr>
        <p:spPr>
          <a:xfrm>
            <a:off x="867985" y="6039961"/>
            <a:ext cx="527566" cy="527566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32411" y="6138188"/>
            <a:ext cx="198596" cy="3311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2421573" y="6010672"/>
            <a:ext cx="2758916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Respuesta Temprana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421573" y="6496090"/>
            <a:ext cx="5861090" cy="3752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Minimización del impacto en sistemas industriales.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20" name="Picture 19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13" grpId="0"/>
      <p:bldP spid="14" grpId="0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785813"/>
            <a:ext cx="7415927" cy="145208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Desafíos en la Detección de Anomalías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64037" y="288583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7153" y="2989302"/>
            <a:ext cx="209193" cy="3484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1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66280" y="288583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Volumen de Datos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66280" y="3397091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Procesamiento de grandes cantidades de información en tiempo real.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64037" y="4711660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018C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7153" y="4815126"/>
            <a:ext cx="209193" cy="3484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2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666280" y="4711660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Precisión Algorítmica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666280" y="5222915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Diferenciación entre fluctuaciones normales y posibles amenazas.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4037" y="6537484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F3F3FF"/>
          </a:solidFill>
          <a:ln w="30480">
            <a:solidFill>
              <a:srgbClr val="DA33B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37153" y="6640949"/>
            <a:ext cx="209193" cy="3484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3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666280" y="6537484"/>
            <a:ext cx="3525679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Falsos Positivos/Negativos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666280" y="7048738"/>
            <a:ext cx="661368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Evitar alertas innecesarias y vulnerabilidades no detectadas.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6" name="Picture 15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9542" y="930950"/>
            <a:ext cx="6978848" cy="7260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Problema de Investigación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459740" y="2027555"/>
            <a:ext cx="8421370" cy="1461135"/>
          </a:xfrm>
          <a:prstGeom prst="roundRect">
            <a:avLst>
              <a:gd name="adj" fmla="val 25350"/>
            </a:avLst>
          </a:prstGeom>
          <a:solidFill>
            <a:srgbClr val="F3F3FF"/>
          </a:solidFill>
          <a:ln w="3048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36838" y="2304574"/>
            <a:ext cx="2982992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Complejidad Creciente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36838" y="2815828"/>
            <a:ext cx="686133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Sistemas industriales cada vez más sofisticados.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59740" y="3735070"/>
            <a:ext cx="9283065" cy="1856105"/>
          </a:xfrm>
          <a:prstGeom prst="roundRect">
            <a:avLst>
              <a:gd name="adj" fmla="val 19954"/>
            </a:avLst>
          </a:prstGeom>
          <a:solidFill>
            <a:srgbClr val="F3F3FF"/>
          </a:solidFill>
          <a:ln w="3048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36838" y="4012287"/>
            <a:ext cx="2904530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Adaptabilidad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36600" y="4523740"/>
            <a:ext cx="8448675" cy="7899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Mecanismos automatizados para entornos operativos cambiantes.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459740" y="5837555"/>
            <a:ext cx="10058400" cy="1461135"/>
          </a:xfrm>
          <a:prstGeom prst="roundRect">
            <a:avLst>
              <a:gd name="adj" fmla="val 25350"/>
            </a:avLst>
          </a:prstGeom>
          <a:solidFill>
            <a:srgbClr val="F3F3FF"/>
          </a:solidFill>
          <a:ln w="3048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36838" y="6115050"/>
            <a:ext cx="3454003" cy="36314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Consolas" panose="020B0609020204030204" charset="0"/>
                <a:ea typeface="Nunito Semi Bold" pitchFamily="34" charset="-122"/>
                <a:cs typeface="Consolas" panose="020B0609020204030204" charset="0"/>
              </a:rPr>
              <a:t>Detección en Tiempo Real</a:t>
            </a:r>
            <a:endParaRPr lang="en-US" sz="2400" b="1" dirty="0">
              <a:solidFill>
                <a:srgbClr val="00002E"/>
              </a:solidFill>
              <a:latin typeface="Consolas" panose="020B0609020204030204" charset="0"/>
              <a:ea typeface="Nunito Semi Bold" pitchFamily="34" charset="-122"/>
              <a:cs typeface="Consolas" panose="020B06090202040302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36838" y="6626304"/>
            <a:ext cx="686133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Consolas" panose="020B0609020204030204" charset="0"/>
                <a:ea typeface="PT Sans" panose="020B0703020203020204" pitchFamily="34" charset="-122"/>
                <a:cs typeface="Consolas" panose="020B0609020204030204" charset="0"/>
              </a:rPr>
              <a:t>Identificación de fallos y ataques en sistemas simulados.</a:t>
            </a:r>
            <a:endParaRPr 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pic>
        <p:nvPicPr>
          <p:cNvPr id="13" name="Picture 12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8058" y="740291"/>
            <a:ext cx="6512957" cy="6238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s-ES" alt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Estrategias </a:t>
            </a:r>
            <a:r>
              <a:rPr 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 Detecci</a:t>
            </a:r>
            <a:r>
              <a:rPr lang="es-E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ón de Anomalías</a:t>
            </a:r>
            <a:endParaRPr lang="es-ES" sz="3900" dirty="0">
              <a:solidFill>
                <a:srgbClr val="00002E"/>
              </a:solidFill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pic>
        <p:nvPicPr>
          <p:cNvPr id="21" name="Picture 20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8896231" y="548183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50"/>
              </a:lnSpc>
              <a:buNone/>
            </a:pPr>
            <a:endParaRPr lang="es-ES" alt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315109" y="376266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104015" y="3657122"/>
            <a:ext cx="211094" cy="211094"/>
            <a:chOff x="1677812" y="4248152"/>
            <a:chExt cx="211094" cy="211094"/>
          </a:xfrm>
        </p:grpSpPr>
        <p:sp>
          <p:nvSpPr>
            <p:cNvPr id="37" name="Oval 36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6462828" y="376266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282022" y="3687602"/>
            <a:ext cx="211094" cy="211094"/>
            <a:chOff x="3855819" y="4248152"/>
            <a:chExt cx="211094" cy="211094"/>
          </a:xfrm>
        </p:grpSpPr>
        <p:sp>
          <p:nvSpPr>
            <p:cNvPr id="41" name="Oval 40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399453" y="3657122"/>
            <a:ext cx="211094" cy="211094"/>
            <a:chOff x="5973250" y="4248152"/>
            <a:chExt cx="211094" cy="211094"/>
          </a:xfrm>
          <a:noFill/>
        </p:grpSpPr>
        <p:sp>
          <p:nvSpPr>
            <p:cNvPr id="44" name="Oval 43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>
            <a:off x="8610398" y="376266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0547023" y="3657122"/>
            <a:ext cx="211094" cy="211094"/>
            <a:chOff x="5973250" y="4248152"/>
            <a:chExt cx="211094" cy="211094"/>
          </a:xfrm>
        </p:grpSpPr>
        <p:sp>
          <p:nvSpPr>
            <p:cNvPr id="70" name="Oval 69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798644" y="3975143"/>
            <a:ext cx="2289049" cy="953135"/>
            <a:chOff x="1514240" y="4816886"/>
            <a:chExt cx="2289049" cy="953135"/>
          </a:xfrm>
        </p:grpSpPr>
        <p:sp>
          <p:nvSpPr>
            <p:cNvPr id="81" name="TextBox 13"/>
            <p:cNvSpPr txBox="1"/>
            <p:nvPr/>
          </p:nvSpPr>
          <p:spPr>
            <a:xfrm>
              <a:off x="1514240" y="4816886"/>
              <a:ext cx="2289049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Isolation Forest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2" name="TextBox 14"/>
            <p:cNvSpPr txBox="1"/>
            <p:nvPr/>
          </p:nvSpPr>
          <p:spPr>
            <a:xfrm>
              <a:off x="1733898" y="5294643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987554" y="3975143"/>
            <a:ext cx="2289049" cy="789225"/>
            <a:chOff x="1514240" y="4816886"/>
            <a:chExt cx="2289049" cy="789225"/>
          </a:xfrm>
        </p:grpSpPr>
        <p:sp>
          <p:nvSpPr>
            <p:cNvPr id="84" name="TextBox 16"/>
            <p:cNvSpPr txBox="1"/>
            <p:nvPr/>
          </p:nvSpPr>
          <p:spPr>
            <a:xfrm>
              <a:off x="1514240" y="4816886"/>
              <a:ext cx="2289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DBSCAN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17"/>
            <p:cNvSpPr txBox="1"/>
            <p:nvPr/>
          </p:nvSpPr>
          <p:spPr>
            <a:xfrm>
              <a:off x="1733898" y="5299406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116693" y="3975143"/>
            <a:ext cx="2289049" cy="775539"/>
            <a:chOff x="1514240" y="4816886"/>
            <a:chExt cx="2289049" cy="775539"/>
          </a:xfrm>
        </p:grpSpPr>
        <p:sp>
          <p:nvSpPr>
            <p:cNvPr id="87" name="TextBox 19"/>
            <p:cNvSpPr txBox="1"/>
            <p:nvPr/>
          </p:nvSpPr>
          <p:spPr>
            <a:xfrm>
              <a:off x="1514240" y="4816886"/>
              <a:ext cx="2289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Autoencoders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20"/>
            <p:cNvSpPr txBox="1"/>
            <p:nvPr/>
          </p:nvSpPr>
          <p:spPr>
            <a:xfrm>
              <a:off x="1733898" y="5285720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9544933" y="3984033"/>
            <a:ext cx="2289049" cy="775539"/>
            <a:chOff x="1514240" y="4816886"/>
            <a:chExt cx="2289049" cy="775539"/>
          </a:xfrm>
        </p:grpSpPr>
        <p:sp>
          <p:nvSpPr>
            <p:cNvPr id="92" name="TextBox 19"/>
            <p:cNvSpPr txBox="1"/>
            <p:nvPr/>
          </p:nvSpPr>
          <p:spPr>
            <a:xfrm>
              <a:off x="1514240" y="4816886"/>
              <a:ext cx="2289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Z-Score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3" name="TextBox 20"/>
            <p:cNvSpPr txBox="1"/>
            <p:nvPr/>
          </p:nvSpPr>
          <p:spPr>
            <a:xfrm>
              <a:off x="1733898" y="5285720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Text Box 10"/>
          <p:cNvSpPr txBox="1"/>
          <p:nvPr/>
        </p:nvSpPr>
        <p:spPr>
          <a:xfrm>
            <a:off x="3362325" y="1416685"/>
            <a:ext cx="1844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nsolas" panose="020B0609020204030204" charset="0"/>
                <a:cs typeface="Consolas" panose="020B0609020204030204" charset="0"/>
              </a:rPr>
              <a:t>Volumen</a:t>
            </a:r>
            <a:endParaRPr lang="en-US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207000" y="1674495"/>
            <a:ext cx="1993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nsolas" panose="020B0609020204030204" charset="0"/>
                <a:cs typeface="Consolas" panose="020B0609020204030204" charset="0"/>
              </a:rPr>
              <a:t>Densidad</a:t>
            </a:r>
            <a:endParaRPr lang="en-US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851015" y="2177415"/>
            <a:ext cx="3695700" cy="455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Consolas" panose="020B0609020204030204" charset="0"/>
                <a:cs typeface="Consolas" panose="020B0609020204030204" charset="0"/>
              </a:rPr>
              <a:t>Dimensionalidad</a:t>
            </a:r>
            <a:endParaRPr lang="en-US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150985" y="2772410"/>
            <a:ext cx="3002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nsolas" panose="020B0609020204030204" charset="0"/>
                <a:cs typeface="Consolas" panose="020B0609020204030204" charset="0"/>
              </a:rPr>
              <a:t>Distribuci</a:t>
            </a:r>
            <a:r>
              <a:rPr lang="es-ES" sz="3200">
                <a:latin typeface="Consolas" panose="020B0609020204030204" charset="0"/>
                <a:cs typeface="Consolas" panose="020B0609020204030204" charset="0"/>
              </a:rPr>
              <a:t>ó</a:t>
            </a:r>
            <a:r>
              <a:rPr lang="en-US" sz="3200">
                <a:latin typeface="Consolas" panose="020B0609020204030204" charset="0"/>
                <a:cs typeface="Consolas" panose="020B0609020204030204" charset="0"/>
              </a:rPr>
              <a:t>n</a:t>
            </a:r>
            <a:endParaRPr lang="en-US" sz="32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160595" y="2000499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151279" y="3308521"/>
            <a:ext cx="278955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87914" y="2183301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57634" y="2670981"/>
            <a:ext cx="36957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25945" y="226656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8441130" y="275678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5" name="Straight Connector 24"/>
          <p:cNvCxnSpPr>
            <a:stCxn id="38" idx="0"/>
            <a:endCxn id="15" idx="4"/>
          </p:cNvCxnSpPr>
          <p:nvPr/>
        </p:nvCxnSpPr>
        <p:spPr>
          <a:xfrm flipV="1">
            <a:off x="4210016" y="2124692"/>
            <a:ext cx="12700" cy="156273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58149" y="1915966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2" idx="0"/>
            <a:endCxn id="22" idx="4"/>
          </p:cNvCxnSpPr>
          <p:nvPr/>
        </p:nvCxnSpPr>
        <p:spPr>
          <a:xfrm flipV="1">
            <a:off x="6388066" y="2390757"/>
            <a:ext cx="0" cy="13271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5" idx="0"/>
            <a:endCxn id="24" idx="4"/>
          </p:cNvCxnSpPr>
          <p:nvPr/>
        </p:nvCxnSpPr>
        <p:spPr>
          <a:xfrm flipH="1" flipV="1">
            <a:off x="8503251" y="2880977"/>
            <a:ext cx="1905" cy="80645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0589970" y="335622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2" name="Straight Connector 31"/>
          <p:cNvCxnSpPr>
            <a:stCxn id="71" idx="0"/>
            <a:endCxn id="31" idx="4"/>
          </p:cNvCxnSpPr>
          <p:nvPr/>
        </p:nvCxnSpPr>
        <p:spPr>
          <a:xfrm flipH="1" flipV="1">
            <a:off x="10652091" y="3480417"/>
            <a:ext cx="635" cy="20701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75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2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250"/>
                            </p:stCondLst>
                            <p:childTnLst>
                              <p:par>
                                <p:cTn id="10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75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625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750"/>
                            </p:stCondLst>
                            <p:childTnLst>
                              <p:par>
                                <p:cTn id="1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250"/>
                            </p:stCondLst>
                            <p:childTnLst>
                              <p:par>
                                <p:cTn id="1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2" grpId="0" bldLvl="0" animBg="1"/>
      <p:bldP spid="24" grpId="0" bldLvl="0" animBg="1"/>
      <p:bldP spid="31" grpId="0" bldLvl="0" animBg="1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8058" y="740291"/>
            <a:ext cx="6512957" cy="6238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s-ES" alt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Estrategias </a:t>
            </a:r>
            <a:r>
              <a:rPr 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 Detecci</a:t>
            </a:r>
            <a:r>
              <a:rPr lang="es-E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ón de Anomalías</a:t>
            </a:r>
            <a:endParaRPr lang="es-ES" sz="3900" dirty="0">
              <a:solidFill>
                <a:srgbClr val="00002E"/>
              </a:solidFill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pic>
        <p:nvPicPr>
          <p:cNvPr id="21" name="Picture 20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8896231" y="548183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50"/>
              </a:lnSpc>
              <a:buNone/>
            </a:pPr>
            <a:endParaRPr lang="es-ES" alt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315109" y="376266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4106555" y="3687602"/>
            <a:ext cx="211094" cy="211094"/>
            <a:chOff x="1677812" y="4248152"/>
            <a:chExt cx="211094" cy="211094"/>
          </a:xfrm>
        </p:grpSpPr>
        <p:sp>
          <p:nvSpPr>
            <p:cNvPr id="37" name="Oval 36"/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13"/>
          <p:cNvSpPr txBox="1"/>
          <p:nvPr/>
        </p:nvSpPr>
        <p:spPr>
          <a:xfrm>
            <a:off x="3059430" y="4034790"/>
            <a:ext cx="2289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rPr>
              <a:t>Isolation Forest</a:t>
            </a:r>
            <a:endParaRPr lang="es-ES" altLang="en-US" sz="2800" b="1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" name="Straight Connector 1"/>
          <p:cNvCxnSpPr>
            <a:endCxn id="23" idx="2"/>
          </p:cNvCxnSpPr>
          <p:nvPr/>
        </p:nvCxnSpPr>
        <p:spPr>
          <a:xfrm>
            <a:off x="8890521" y="3780054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4" idx="2"/>
          </p:cNvCxnSpPr>
          <p:nvPr/>
        </p:nvCxnSpPr>
        <p:spPr>
          <a:xfrm>
            <a:off x="6637088" y="3780054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6129779" y="332047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494110" y="3684804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ircle: Hollow 5"/>
          <p:cNvSpPr/>
          <p:nvPr/>
        </p:nvSpPr>
        <p:spPr>
          <a:xfrm>
            <a:off x="6375047" y="356574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Circle: Hollow 6"/>
          <p:cNvSpPr/>
          <p:nvPr/>
        </p:nvSpPr>
        <p:spPr>
          <a:xfrm>
            <a:off x="6242175" y="3432869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589361" y="4127240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527240" y="513549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523740" y="2729230"/>
            <a:ext cx="42043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Detección de Anomalías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4243705" y="5412740"/>
            <a:ext cx="4652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Identifica puntos fuera de lo común.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 rot="5400000">
            <a:off x="8368257" y="332047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732588" y="3684804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ircle: Hollow 13"/>
          <p:cNvSpPr/>
          <p:nvPr/>
        </p:nvSpPr>
        <p:spPr>
          <a:xfrm>
            <a:off x="8613525" y="356574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ircle: Hollow 14"/>
          <p:cNvSpPr/>
          <p:nvPr/>
        </p:nvSpPr>
        <p:spPr>
          <a:xfrm>
            <a:off x="8480653" y="3432869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827839" y="2399482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5718" y="2353126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7241540" y="4196080"/>
            <a:ext cx="3139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Uso de árboles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6684645" y="1710690"/>
            <a:ext cx="4302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Divide datos en pequeños grupos.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0621690" y="332047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986021" y="3684804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ircle: Hollow 21"/>
          <p:cNvSpPr/>
          <p:nvPr/>
        </p:nvSpPr>
        <p:spPr>
          <a:xfrm>
            <a:off x="10866958" y="356574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2"/>
          <p:cNvSpPr/>
          <p:nvPr/>
        </p:nvSpPr>
        <p:spPr>
          <a:xfrm>
            <a:off x="10734086" y="3432869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1081272" y="4127240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1019151" y="513549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9358630" y="2729230"/>
            <a:ext cx="3376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No supervisado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5630839" y="5997111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110787" y="5997111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87151" y="1620047"/>
            <a:ext cx="20488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18"/>
          <p:cNvSpPr txBox="1"/>
          <p:nvPr/>
        </p:nvSpPr>
        <p:spPr>
          <a:xfrm>
            <a:off x="9358630" y="5348605"/>
            <a:ext cx="4896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No necesita etiquetas para entrenarse.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7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2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5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2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25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25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7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25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225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2" grpId="0"/>
      <p:bldP spid="13" grpId="0" bldLvl="0" animBg="1"/>
      <p:bldP spid="14" grpId="0" bldLvl="0" animBg="1"/>
      <p:bldP spid="15" grpId="0" bldLvl="0" animBg="1"/>
      <p:bldP spid="16" grpId="0" bldLvl="0" animBg="1"/>
      <p:bldP spid="18" grpId="0" bldLvl="0" animBg="1"/>
      <p:bldP spid="19" grpId="0"/>
      <p:bldP spid="20" grpId="0"/>
      <p:bldP spid="22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8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8058" y="740291"/>
            <a:ext cx="6512957" cy="6238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s-ES" alt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Estrategias </a:t>
            </a:r>
            <a:r>
              <a:rPr 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 Detecci</a:t>
            </a:r>
            <a:r>
              <a:rPr lang="es-E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ón de Anomalías</a:t>
            </a:r>
            <a:endParaRPr lang="es-ES" sz="3900" dirty="0">
              <a:solidFill>
                <a:srgbClr val="00002E"/>
              </a:solidFill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pic>
        <p:nvPicPr>
          <p:cNvPr id="21" name="Picture 20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7067431" y="531673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50"/>
              </a:lnSpc>
              <a:buNone/>
            </a:pPr>
            <a:endParaRPr lang="es-ES" alt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6282022" y="3657122"/>
            <a:ext cx="211094" cy="211094"/>
            <a:chOff x="3855819" y="4248152"/>
            <a:chExt cx="211094" cy="211094"/>
          </a:xfrm>
        </p:grpSpPr>
        <p:sp>
          <p:nvSpPr>
            <p:cNvPr id="41" name="Oval 40"/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987554" y="3975143"/>
            <a:ext cx="2289049" cy="789225"/>
            <a:chOff x="1514240" y="4816886"/>
            <a:chExt cx="2289049" cy="789225"/>
          </a:xfrm>
        </p:grpSpPr>
        <p:sp>
          <p:nvSpPr>
            <p:cNvPr id="84" name="TextBox 16"/>
            <p:cNvSpPr txBox="1"/>
            <p:nvPr/>
          </p:nvSpPr>
          <p:spPr>
            <a:xfrm>
              <a:off x="1514240" y="4816886"/>
              <a:ext cx="2289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DBSCAN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17"/>
            <p:cNvSpPr txBox="1"/>
            <p:nvPr/>
          </p:nvSpPr>
          <p:spPr>
            <a:xfrm>
              <a:off x="1733898" y="5299406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3" name="TextBox 20"/>
          <p:cNvSpPr txBox="1"/>
          <p:nvPr/>
        </p:nvSpPr>
        <p:spPr>
          <a:xfrm>
            <a:off x="7935595" y="4287520"/>
            <a:ext cx="1849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2" name="Straight Connector 1"/>
          <p:cNvCxnSpPr>
            <a:endCxn id="23" idx="2"/>
          </p:cNvCxnSpPr>
          <p:nvPr/>
        </p:nvCxnSpPr>
        <p:spPr>
          <a:xfrm>
            <a:off x="8733041" y="3762909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4" idx="2"/>
          </p:cNvCxnSpPr>
          <p:nvPr/>
        </p:nvCxnSpPr>
        <p:spPr>
          <a:xfrm>
            <a:off x="6479608" y="3762909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3654549" y="329253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18880" y="3656864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ircle: Hollow 5"/>
          <p:cNvSpPr/>
          <p:nvPr/>
        </p:nvSpPr>
        <p:spPr>
          <a:xfrm>
            <a:off x="3899817" y="353780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Circle: Hollow 6"/>
          <p:cNvSpPr/>
          <p:nvPr/>
        </p:nvSpPr>
        <p:spPr>
          <a:xfrm>
            <a:off x="3766945" y="3404929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14131" y="4099300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52010" y="510755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856740" y="2741295"/>
            <a:ext cx="4636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Clustering Basado en Densidad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2599690" y="5320665"/>
            <a:ext cx="3028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Agrupa datos cercanos.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 rot="5400000">
            <a:off x="8210777" y="330332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8575108" y="366765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ircle: Hollow 13"/>
          <p:cNvSpPr/>
          <p:nvPr/>
        </p:nvSpPr>
        <p:spPr>
          <a:xfrm>
            <a:off x="8456045" y="354859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ircle: Hollow 14"/>
          <p:cNvSpPr/>
          <p:nvPr/>
        </p:nvSpPr>
        <p:spPr>
          <a:xfrm>
            <a:off x="8323173" y="341572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8670359" y="2382337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608238" y="2335981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7627550" y="4150201"/>
            <a:ext cx="209196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Identificación de Ruido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6424930" y="1670050"/>
            <a:ext cx="4498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Identifica puntos fuera de grupos.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0464210" y="330332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828541" y="366765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ircle: Hollow 21"/>
          <p:cNvSpPr/>
          <p:nvPr/>
        </p:nvSpPr>
        <p:spPr>
          <a:xfrm>
            <a:off x="10709478" y="354859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2"/>
          <p:cNvSpPr/>
          <p:nvPr/>
        </p:nvSpPr>
        <p:spPr>
          <a:xfrm>
            <a:off x="10576606" y="341572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923792" y="4110095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861671" y="5118349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9425940" y="2729230"/>
            <a:ext cx="3006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Forma Arbitraria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8492490" y="5370830"/>
            <a:ext cx="4939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Encuentra clusters de cualquier forma.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155609" y="5969171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953307" y="5979966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29671" y="1602902"/>
            <a:ext cx="20488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00593" y="3762909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5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2" grpId="0"/>
      <p:bldP spid="13" grpId="0" bldLvl="0" animBg="1"/>
      <p:bldP spid="14" grpId="0" bldLvl="0" animBg="1"/>
      <p:bldP spid="15" grpId="0" bldLvl="0" animBg="1"/>
      <p:bldP spid="16" grpId="0" bldLvl="0" animBg="1"/>
      <p:bldP spid="18" grpId="0" bldLvl="0" animBg="1"/>
      <p:bldP spid="19" grpId="0"/>
      <p:bldP spid="20" grpId="0"/>
      <p:bldP spid="22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8058" y="740291"/>
            <a:ext cx="6512957" cy="6238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s-ES" alt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Estrategias </a:t>
            </a:r>
            <a:r>
              <a:rPr lang="en-U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 Detecci</a:t>
            </a:r>
            <a:r>
              <a:rPr lang="es-ES" sz="3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ón de Anomalías</a:t>
            </a:r>
            <a:endParaRPr lang="es-ES" sz="3900" dirty="0">
              <a:solidFill>
                <a:srgbClr val="00002E"/>
              </a:solidFill>
              <a:latin typeface="Nunito Semi Bold" pitchFamily="34" charset="0"/>
              <a:ea typeface="Nunito Semi Bold" pitchFamily="34" charset="-122"/>
              <a:cs typeface="Nunito Semi Bold" pitchFamily="34" charset="-120"/>
            </a:endParaRPr>
          </a:p>
        </p:txBody>
      </p:sp>
      <p:pic>
        <p:nvPicPr>
          <p:cNvPr id="21" name="Picture 20" descr="Untitl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6055" y="7738745"/>
            <a:ext cx="1744345" cy="384175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8896231" y="5481836"/>
            <a:ext cx="5816322" cy="33944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650"/>
              </a:lnSpc>
              <a:buNone/>
            </a:pPr>
            <a:endParaRPr lang="es-ES" altLang="en-US" sz="2400" dirty="0">
              <a:solidFill>
                <a:srgbClr val="00002E"/>
              </a:solidFill>
              <a:latin typeface="Consolas" panose="020B0609020204030204" charset="0"/>
              <a:ea typeface="PT Sans" panose="020B0703020203020204" pitchFamily="34" charset="-122"/>
              <a:cs typeface="Consolas" panose="020B060902020403020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462828" y="3762669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8399453" y="3657122"/>
            <a:ext cx="211094" cy="211094"/>
            <a:chOff x="5973250" y="4248152"/>
            <a:chExt cx="211094" cy="211094"/>
          </a:xfrm>
        </p:grpSpPr>
        <p:sp>
          <p:nvSpPr>
            <p:cNvPr id="44" name="Oval 43"/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336351" y="3975143"/>
            <a:ext cx="2440231" cy="775539"/>
            <a:chOff x="1733898" y="4816886"/>
            <a:chExt cx="2440231" cy="775539"/>
          </a:xfrm>
        </p:grpSpPr>
        <p:sp>
          <p:nvSpPr>
            <p:cNvPr id="87" name="TextBox 19"/>
            <p:cNvSpPr txBox="1"/>
            <p:nvPr/>
          </p:nvSpPr>
          <p:spPr>
            <a:xfrm>
              <a:off x="1885080" y="4816886"/>
              <a:ext cx="2289049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s-ES" altLang="en-US" sz="2800" b="1" dirty="0">
                  <a:solidFill>
                    <a:schemeClr val="tx1"/>
                  </a:solidFill>
                  <a:latin typeface="Tw Cen MT" panose="020B0602020104020603" pitchFamily="34" charset="0"/>
                </a:rPr>
                <a:t>Autoencoders</a:t>
              </a:r>
              <a:endParaRPr lang="es-ES" altLang="en-US" sz="2800" b="1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8" name="TextBox 20"/>
            <p:cNvSpPr txBox="1"/>
            <p:nvPr/>
          </p:nvSpPr>
          <p:spPr>
            <a:xfrm>
              <a:off x="1733898" y="5285720"/>
              <a:ext cx="1849733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cxnSp>
        <p:nvCxnSpPr>
          <p:cNvPr id="2" name="Straight Connector 1"/>
          <p:cNvCxnSpPr>
            <a:endCxn id="23" idx="2"/>
          </p:cNvCxnSpPr>
          <p:nvPr/>
        </p:nvCxnSpPr>
        <p:spPr>
          <a:xfrm>
            <a:off x="8600326" y="3759734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4" idx="2"/>
          </p:cNvCxnSpPr>
          <p:nvPr/>
        </p:nvCxnSpPr>
        <p:spPr>
          <a:xfrm>
            <a:off x="4203768" y="3770529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/>
          <p:cNvSpPr/>
          <p:nvPr/>
        </p:nvSpPr>
        <p:spPr>
          <a:xfrm>
            <a:off x="3696459" y="331094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060790" y="367527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Circle: Hollow 5"/>
          <p:cNvSpPr/>
          <p:nvPr/>
        </p:nvSpPr>
        <p:spPr>
          <a:xfrm>
            <a:off x="3941727" y="355621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Circle: Hollow 6"/>
          <p:cNvSpPr/>
          <p:nvPr/>
        </p:nvSpPr>
        <p:spPr>
          <a:xfrm>
            <a:off x="3808855" y="342334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156041" y="4117715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093920" y="5125969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2577465" y="2759710"/>
            <a:ext cx="33572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Redes Neuronales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0"/>
          <p:cNvSpPr txBox="1"/>
          <p:nvPr/>
        </p:nvSpPr>
        <p:spPr>
          <a:xfrm>
            <a:off x="2097405" y="5378450"/>
            <a:ext cx="4197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Codifican y decodifican datos.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Arc 12"/>
          <p:cNvSpPr/>
          <p:nvPr/>
        </p:nvSpPr>
        <p:spPr>
          <a:xfrm rot="5400000">
            <a:off x="5934937" y="3310948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99268" y="3675279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5" name="Circle: Hollow 13"/>
          <p:cNvSpPr/>
          <p:nvPr/>
        </p:nvSpPr>
        <p:spPr>
          <a:xfrm>
            <a:off x="6180205" y="3556216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Circle: Hollow 14"/>
          <p:cNvSpPr/>
          <p:nvPr/>
        </p:nvSpPr>
        <p:spPr>
          <a:xfrm>
            <a:off x="6047333" y="3423344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6394519" y="2389957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32398" y="2343601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4980940" y="4157980"/>
            <a:ext cx="2828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Reduce dimensionalidad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0" name="TextBox 18"/>
          <p:cNvSpPr txBox="1"/>
          <p:nvPr/>
        </p:nvSpPr>
        <p:spPr>
          <a:xfrm>
            <a:off x="5246370" y="1677670"/>
            <a:ext cx="2235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Simplifica datos.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0331495" y="3300153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695826" y="3664484"/>
            <a:ext cx="190500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4" name="Circle: Hollow 21"/>
          <p:cNvSpPr/>
          <p:nvPr/>
        </p:nvSpPr>
        <p:spPr>
          <a:xfrm>
            <a:off x="10576763" y="3545421"/>
            <a:ext cx="428626" cy="428626"/>
          </a:xfrm>
          <a:prstGeom prst="donut">
            <a:avLst>
              <a:gd name="adj" fmla="val 528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2"/>
          <p:cNvSpPr/>
          <p:nvPr/>
        </p:nvSpPr>
        <p:spPr>
          <a:xfrm>
            <a:off x="10443891" y="3412549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791077" y="4106920"/>
            <a:ext cx="0" cy="10333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728956" y="5115174"/>
            <a:ext cx="124240" cy="1242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8896350" y="2748915"/>
            <a:ext cx="39757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 dirty="0">
                <a:solidFill>
                  <a:schemeClr val="tx1"/>
                </a:solidFill>
                <a:latin typeface="Tw Cen MT" panose="020B0602020104020603" pitchFamily="34" charset="0"/>
              </a:rPr>
              <a:t>Detección de Anomalías</a:t>
            </a:r>
            <a:endParaRPr lang="en-US" altLang="en-US" sz="28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9" name="TextBox 26"/>
          <p:cNvSpPr txBox="1"/>
          <p:nvPr/>
        </p:nvSpPr>
        <p:spPr>
          <a:xfrm>
            <a:off x="7679690" y="5356225"/>
            <a:ext cx="622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dirty="0">
                <a:solidFill>
                  <a:schemeClr val="tx1"/>
                </a:solidFill>
                <a:latin typeface="Tw Cen MT" panose="020B0602020104020603" pitchFamily="34" charset="0"/>
              </a:rPr>
              <a:t>Altos errores de reconstrucción indican anomalías.</a:t>
            </a:r>
            <a:endParaRPr lang="en-US" altLang="en-US" sz="24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197519" y="5987586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820592" y="5976791"/>
            <a:ext cx="20488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353831" y="1610522"/>
            <a:ext cx="2048865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50000"/>
    </mc:Choice>
    <mc:Fallback>
      <p:transition advTm="5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7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5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25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75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25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75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250"/>
                            </p:stCondLst>
                            <p:childTnLst>
                              <p:par>
                                <p:cTn id="1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75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125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175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2250"/>
                            </p:stCondLst>
                            <p:childTnLst>
                              <p:par>
                                <p:cTn id="1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275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0" grpId="0" bldLvl="0" animBg="1"/>
      <p:bldP spid="11" grpId="0"/>
      <p:bldP spid="12" grpId="0"/>
      <p:bldP spid="13" grpId="0" bldLvl="0" animBg="1"/>
      <p:bldP spid="14" grpId="0" bldLvl="0" animBg="1"/>
      <p:bldP spid="15" grpId="0" bldLvl="0" animBg="1"/>
      <p:bldP spid="16" grpId="0" bldLvl="0" animBg="1"/>
      <p:bldP spid="18" grpId="0" bldLvl="0" animBg="1"/>
      <p:bldP spid="19" grpId="0"/>
      <p:bldP spid="20" grpId="0"/>
      <p:bldP spid="22" grpId="0" bldLvl="0" animBg="1"/>
      <p:bldP spid="23" grpId="0" bldLvl="0" animBg="1"/>
      <p:bldP spid="24" grpId="0" bldLvl="0" animBg="1"/>
      <p:bldP spid="25" grpId="0" bldLvl="0" animBg="1"/>
      <p:bldP spid="27" grpId="0" bldLvl="0" animBg="1"/>
      <p:bldP spid="28" grpId="0"/>
      <p:bldP spid="29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3225</Words>
  <Application>WPS Presentation</Application>
  <PresentationFormat>On-screen Show (16:9)</PresentationFormat>
  <Paragraphs>220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Nunito Semi Bold</vt:lpstr>
      <vt:lpstr>Nunito Semi Bold</vt:lpstr>
      <vt:lpstr>Nunito Semi Bold</vt:lpstr>
      <vt:lpstr>Consolas</vt:lpstr>
      <vt:lpstr>PT Sans</vt:lpstr>
      <vt:lpstr>PT Sans Bold</vt:lpstr>
      <vt:lpstr>Tw Cen MT</vt:lpstr>
      <vt:lpstr>Calibri</vt:lpstr>
      <vt:lpstr>Microsoft YaHei</vt:lpstr>
      <vt:lpstr>Arial Unicode MS</vt:lpstr>
      <vt:lpstr>Calibri Light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Fabio Ford</cp:lastModifiedBy>
  <cp:revision>80</cp:revision>
  <dcterms:created xsi:type="dcterms:W3CDTF">2024-10-26T19:53:00Z</dcterms:created>
  <dcterms:modified xsi:type="dcterms:W3CDTF">2024-12-13T12:21:17Z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C39624DDEC1246EDADE01158077E18FA_13</vt:lpwstr>
  </property>
  <property fmtid="{D5CDD505-2E9C-101B-9397-08002B2CF9AE}" pid="3" name="KSOProductBuildVer">
    <vt:lpwstr>1033-12.2.0.19307</vt:lpwstr>
  </property>
</Properties>
</file>