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4630400" cy="8229600"/>
  <p:notesSz cx="8229600" cy="14630400"/>
  <p:embeddedFontLst>
    <p:embeddedFont>
      <p:font typeface="Nunito Semi Bold" pitchFamily="34" charset="0"/>
      <p:bold r:id="rId19"/>
    </p:embeddedFont>
    <p:embeddedFont>
      <p:font typeface="Nunito Semi Bold" pitchFamily="34" charset="-122"/>
      <p:bold r:id="rId20"/>
    </p:embeddedFont>
    <p:embeddedFont>
      <p:font typeface="Nunito Semi Bold" pitchFamily="34" charset="-120"/>
      <p:bold r:id="rId21"/>
    </p:embeddedFont>
    <p:embeddedFont>
      <p:font typeface="PT Sans" panose="020B0703020203020204" pitchFamily="34" charset="-122"/>
      <p:bold r:id="rId22"/>
    </p:embeddedFont>
    <p:embeddedFont>
      <p:font typeface="Calibri" panose="020F0502020204030204" charset="0"/>
      <p:regular r:id="rId23"/>
      <p:bold r:id="rId24"/>
      <p:italic r:id="rId25"/>
      <p:boldItalic r:id="rId26"/>
    </p:embeddedFont>
    <p:embeddedFont>
      <p:font typeface="Consolas" panose="020B0609020204030204" charset="0"/>
      <p:regular r:id="rId27"/>
      <p:bold r:id="rId28"/>
      <p:italic r:id="rId29"/>
      <p:boldItalic r:id="rId30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font" Target="fonts/font12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11.fntdata"/><Relationship Id="rId28" Type="http://schemas.openxmlformats.org/officeDocument/2006/relationships/font" Target="fonts/font10.fntdata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89585" y="518795"/>
            <a:ext cx="6439535" cy="40081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7850"/>
              </a:lnSpc>
              <a:buNone/>
            </a:pPr>
            <a:r>
              <a:rPr lang="en-US" sz="63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Detección de Anomalías en Sistemas Industriales</a:t>
            </a:r>
            <a:endParaRPr lang="en-US" sz="6300" dirty="0"/>
          </a:p>
        </p:txBody>
      </p:sp>
      <p:sp>
        <p:nvSpPr>
          <p:cNvPr id="4" name="Text 1"/>
          <p:cNvSpPr/>
          <p:nvPr/>
        </p:nvSpPr>
        <p:spPr>
          <a:xfrm>
            <a:off x="488117" y="4708366"/>
            <a:ext cx="7415927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8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Módulo para identificar comportamientos anómalos en tiempo real.</a:t>
            </a:r>
            <a:endParaRPr lang="en-US" sz="28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358577" y="6548874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817" y="6356469"/>
            <a:ext cx="379690" cy="37969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76935" y="6279515"/>
            <a:ext cx="3239770" cy="10668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PT Sans Bold" pitchFamily="34" charset="-122"/>
                <a:cs typeface="Consolas" panose="020B0609020204030204" charset="0"/>
              </a:rPr>
              <a:t>Autor: Fabio Ford Campbell</a:t>
            </a:r>
            <a:b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PT Sans Bold" pitchFamily="34" charset="-122"/>
                <a:cs typeface="Consolas" panose="020B0609020204030204" charset="0"/>
              </a:rPr>
            </a:br>
            <a:r>
              <a:rPr lang="en-US" sz="24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Tutora: Dr.C Nayma Cepero P</a:t>
            </a:r>
            <a:r>
              <a:rPr lang="es-ES" sz="24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érez</a:t>
            </a:r>
            <a:endParaRPr lang="es-ES" sz="2400" b="1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 algn="l">
              <a:lnSpc>
                <a:spcPts val="3400"/>
              </a:lnSpc>
              <a:buNone/>
            </a:pP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PT Sans Bold" pitchFamily="34" charset="-122"/>
              <a:cs typeface="Consolas" panose="020B0609020204030204" charset="0"/>
            </a:endParaRPr>
          </a:p>
        </p:txBody>
      </p:sp>
      <p:pic>
        <p:nvPicPr>
          <p:cNvPr id="12" name="Picture 11" descr="Untitl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6055" y="7738745"/>
            <a:ext cx="1744345" cy="3841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742950"/>
            <a:ext cx="5809059" cy="72604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Impacto Potencial</a:t>
            </a:r>
            <a:endParaRPr lang="en-US" sz="4550" dirty="0"/>
          </a:p>
        </p:txBody>
      </p:sp>
      <p:sp>
        <p:nvSpPr>
          <p:cNvPr id="4" name="Text 1"/>
          <p:cNvSpPr/>
          <p:nvPr/>
        </p:nvSpPr>
        <p:spPr>
          <a:xfrm>
            <a:off x="968693" y="2744232"/>
            <a:ext cx="290453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Mejora de Seguridad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968693" y="3255486"/>
            <a:ext cx="3984069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Protección avanzada para sistemas industriales críticos.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5323046" y="2744232"/>
            <a:ext cx="290453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Respuesta Rápida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5323046" y="3255486"/>
            <a:ext cx="3984069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Detección temprana y mitigación de amenazas.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9677400" y="2744232"/>
            <a:ext cx="3024783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Resiliencia Aumentada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9677400" y="3255486"/>
            <a:ext cx="3984188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Mayor resistencia ante ataques cibernéticos y fallos operativos.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pic>
        <p:nvPicPr>
          <p:cNvPr id="12" name="Picture 11" descr="Untit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86055" y="7738745"/>
            <a:ext cx="1744345" cy="384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89585" y="518795"/>
            <a:ext cx="6439535" cy="40081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7850"/>
              </a:lnSpc>
              <a:buNone/>
            </a:pPr>
            <a:r>
              <a:rPr lang="en-US" sz="63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Detección de Anomalías en Sistemas Industriales</a:t>
            </a:r>
            <a:endParaRPr lang="en-US" sz="6300" dirty="0"/>
          </a:p>
        </p:txBody>
      </p:sp>
      <p:sp>
        <p:nvSpPr>
          <p:cNvPr id="4" name="Text 1"/>
          <p:cNvSpPr/>
          <p:nvPr/>
        </p:nvSpPr>
        <p:spPr>
          <a:xfrm>
            <a:off x="488117" y="4708366"/>
            <a:ext cx="7415927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8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Módulo para identificar comportamientos anómalos en tiempo real.</a:t>
            </a:r>
            <a:endParaRPr lang="en-US" sz="28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358577" y="6548874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817" y="6356469"/>
            <a:ext cx="379690" cy="37969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76935" y="6279515"/>
            <a:ext cx="3239770" cy="10668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PT Sans Bold" pitchFamily="34" charset="-122"/>
                <a:cs typeface="Consolas" panose="020B0609020204030204" charset="0"/>
              </a:rPr>
              <a:t>Autor: Fabio Ford Campbell</a:t>
            </a:r>
            <a:b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PT Sans Bold" pitchFamily="34" charset="-122"/>
                <a:cs typeface="Consolas" panose="020B0609020204030204" charset="0"/>
              </a:rPr>
            </a:br>
            <a:r>
              <a:rPr lang="en-US" sz="24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Tutora: Dr.C Nayma Cepero P</a:t>
            </a:r>
            <a:r>
              <a:rPr lang="es-ES" sz="24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érez</a:t>
            </a:r>
            <a:endParaRPr lang="es-ES" sz="2400" b="1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 algn="l">
              <a:lnSpc>
                <a:spcPts val="3400"/>
              </a:lnSpc>
              <a:buNone/>
            </a:pP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PT Sans Bold" pitchFamily="34" charset="-122"/>
              <a:cs typeface="Consolas" panose="020B0609020204030204" charset="0"/>
            </a:endParaRPr>
          </a:p>
        </p:txBody>
      </p:sp>
      <p:pic>
        <p:nvPicPr>
          <p:cNvPr id="12" name="Picture 11" descr="Untitl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6055" y="7738745"/>
            <a:ext cx="1744345" cy="384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50858" y="426125"/>
            <a:ext cx="7947541" cy="72604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Industria 4.0 y Ciberseguridad</a:t>
            </a:r>
            <a:endParaRPr lang="en-US" sz="4550" dirty="0"/>
          </a:p>
        </p:txBody>
      </p:sp>
      <p:sp>
        <p:nvSpPr>
          <p:cNvPr id="3" name="Text 1"/>
          <p:cNvSpPr/>
          <p:nvPr/>
        </p:nvSpPr>
        <p:spPr>
          <a:xfrm>
            <a:off x="968693" y="3203734"/>
            <a:ext cx="2998946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Transformación Digital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968693" y="3813691"/>
            <a:ext cx="3828931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Integración de tecnologías conectadas y sistemas ciberfísicos.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407462" y="3203734"/>
            <a:ext cx="323469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Necesidad de Protección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407462" y="3813691"/>
            <a:ext cx="3828931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Implementación de mecanismos de ciberseguridad robusta.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9846231" y="3203734"/>
            <a:ext cx="290453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Datos Críticos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846231" y="3813691"/>
            <a:ext cx="3828931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Garantizar seguridad y fiabilidad de datos industriales.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pic>
        <p:nvPicPr>
          <p:cNvPr id="12" name="Picture 11" descr="Untit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86055" y="7738745"/>
            <a:ext cx="1744345" cy="384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80058" y="542012"/>
            <a:ext cx="7502604" cy="1379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Módulos de Detección de Anomalías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1116528" y="2272943"/>
            <a:ext cx="30480" cy="4832866"/>
          </a:xfrm>
          <a:prstGeom prst="roundRect">
            <a:avLst>
              <a:gd name="adj" fmla="val 1154091"/>
            </a:avLst>
          </a:prstGeom>
          <a:solidFill>
            <a:srgbClr val="000000">
              <a:alpha val="8000"/>
            </a:srgbClr>
          </a:solidFill>
        </p:spPr>
      </p:sp>
      <p:sp>
        <p:nvSpPr>
          <p:cNvPr id="5" name="Shape 2"/>
          <p:cNvSpPr/>
          <p:nvPr/>
        </p:nvSpPr>
        <p:spPr>
          <a:xfrm>
            <a:off x="1365071" y="2785150"/>
            <a:ext cx="820698" cy="30480"/>
          </a:xfrm>
          <a:prstGeom prst="roundRect">
            <a:avLst>
              <a:gd name="adj" fmla="val 1154091"/>
            </a:avLst>
          </a:prstGeom>
          <a:solidFill>
            <a:srgbClr val="2D4DF2"/>
          </a:solidFill>
        </p:spPr>
      </p:sp>
      <p:sp>
        <p:nvSpPr>
          <p:cNvPr id="6" name="Shape 3"/>
          <p:cNvSpPr/>
          <p:nvPr/>
        </p:nvSpPr>
        <p:spPr>
          <a:xfrm>
            <a:off x="867985" y="2536666"/>
            <a:ext cx="527566" cy="527566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32411" y="2634893"/>
            <a:ext cx="198596" cy="33111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1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2421573" y="2507377"/>
            <a:ext cx="3517225" cy="34480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Supervisión en Tiempo Real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2421573" y="2992795"/>
            <a:ext cx="5861090" cy="37528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Monitoreo continuo de datos de sensores y controladores.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1365071" y="4349155"/>
            <a:ext cx="820698" cy="30480"/>
          </a:xfrm>
          <a:prstGeom prst="roundRect">
            <a:avLst>
              <a:gd name="adj" fmla="val 1154091"/>
            </a:avLst>
          </a:prstGeom>
          <a:solidFill>
            <a:srgbClr val="018CE1"/>
          </a:solidFill>
        </p:spPr>
      </p:sp>
      <p:sp>
        <p:nvSpPr>
          <p:cNvPr id="11" name="Shape 8"/>
          <p:cNvSpPr/>
          <p:nvPr/>
        </p:nvSpPr>
        <p:spPr>
          <a:xfrm>
            <a:off x="867985" y="4100671"/>
            <a:ext cx="527566" cy="527566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032411" y="4198898"/>
            <a:ext cx="198596" cy="33111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2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2421573" y="4071382"/>
            <a:ext cx="3755708" cy="34480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Identificación de Desviaciones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2421573" y="4556800"/>
            <a:ext cx="5861090" cy="7505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Detección de patrones inusuales en operaciones industriales.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1365071" y="6288445"/>
            <a:ext cx="820698" cy="30480"/>
          </a:xfrm>
          <a:prstGeom prst="roundRect">
            <a:avLst>
              <a:gd name="adj" fmla="val 1154091"/>
            </a:avLst>
          </a:prstGeom>
          <a:solidFill>
            <a:srgbClr val="DA33BF"/>
          </a:solidFill>
        </p:spPr>
      </p:sp>
      <p:sp>
        <p:nvSpPr>
          <p:cNvPr id="16" name="Shape 13"/>
          <p:cNvSpPr/>
          <p:nvPr/>
        </p:nvSpPr>
        <p:spPr>
          <a:xfrm>
            <a:off x="867985" y="6039961"/>
            <a:ext cx="527566" cy="527566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032411" y="6138188"/>
            <a:ext cx="198596" cy="33111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3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2421573" y="6010672"/>
            <a:ext cx="2758916" cy="34480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Respuesta Temprana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2421573" y="6496090"/>
            <a:ext cx="5861090" cy="37528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Minimización del impacto en sistemas industriales.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pic>
        <p:nvPicPr>
          <p:cNvPr id="20" name="Picture 19" descr="Untit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86055" y="7738745"/>
            <a:ext cx="1744345" cy="384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37" y="785813"/>
            <a:ext cx="7415927" cy="145208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Desafíos en la Detección de Anomalías</a:t>
            </a:r>
            <a:endParaRPr lang="en-US" sz="4550" dirty="0"/>
          </a:p>
        </p:txBody>
      </p:sp>
      <p:sp>
        <p:nvSpPr>
          <p:cNvPr id="4" name="Shape 1"/>
          <p:cNvSpPr/>
          <p:nvPr/>
        </p:nvSpPr>
        <p:spPr>
          <a:xfrm>
            <a:off x="864037" y="2885837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F3F3FF"/>
          </a:solidFill>
          <a:ln w="30480">
            <a:solidFill>
              <a:srgbClr val="2D4DF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37153" y="2989302"/>
            <a:ext cx="209193" cy="34849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1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666280" y="2885837"/>
            <a:ext cx="290453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Volumen de Datos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666280" y="3397091"/>
            <a:ext cx="6613684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Procesamiento de grandes cantidades de información en tiempo real.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864037" y="4711660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F3F3FF"/>
          </a:solidFill>
          <a:ln w="30480">
            <a:solidFill>
              <a:srgbClr val="018CE1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37153" y="4815126"/>
            <a:ext cx="209193" cy="34849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2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666280" y="4711660"/>
            <a:ext cx="290453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Precisión Algorítmica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666280" y="5222915"/>
            <a:ext cx="6613684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Diferenciación entre fluctuaciones normales y posibles amenazas.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864037" y="6537484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F3F3FF"/>
          </a:solidFill>
          <a:ln w="30480">
            <a:solidFill>
              <a:srgbClr val="DA33B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37153" y="6640949"/>
            <a:ext cx="209193" cy="34849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3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666280" y="6537484"/>
            <a:ext cx="3525679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Falsos Positivos/Negativos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666280" y="7048738"/>
            <a:ext cx="6613684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Evitar alertas innecesarias y vulnerabilidades no detectadas.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pic>
        <p:nvPicPr>
          <p:cNvPr id="16" name="Picture 15" descr="Untit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86055" y="7738745"/>
            <a:ext cx="1744345" cy="384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59542" y="930950"/>
            <a:ext cx="6978848" cy="72604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Problema de Investigación</a:t>
            </a:r>
            <a:endParaRPr lang="en-US" sz="4550" dirty="0"/>
          </a:p>
        </p:txBody>
      </p:sp>
      <p:sp>
        <p:nvSpPr>
          <p:cNvPr id="4" name="Shape 1"/>
          <p:cNvSpPr/>
          <p:nvPr/>
        </p:nvSpPr>
        <p:spPr>
          <a:xfrm>
            <a:off x="459740" y="2027555"/>
            <a:ext cx="8421370" cy="1461135"/>
          </a:xfrm>
          <a:prstGeom prst="roundRect">
            <a:avLst>
              <a:gd name="adj" fmla="val 25350"/>
            </a:avLst>
          </a:prstGeom>
          <a:solidFill>
            <a:srgbClr val="F3F3FF"/>
          </a:solidFill>
          <a:ln w="30480">
            <a:solidFill>
              <a:srgbClr val="2D4DF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36838" y="2304574"/>
            <a:ext cx="2982992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Complejidad Creciente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36838" y="2815828"/>
            <a:ext cx="6861334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Sistemas industriales cada vez más sofisticados.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59740" y="3735070"/>
            <a:ext cx="9283065" cy="1856105"/>
          </a:xfrm>
          <a:prstGeom prst="roundRect">
            <a:avLst>
              <a:gd name="adj" fmla="val 19954"/>
            </a:avLst>
          </a:prstGeom>
          <a:solidFill>
            <a:srgbClr val="F3F3FF"/>
          </a:solidFill>
          <a:ln w="30480">
            <a:solidFill>
              <a:srgbClr val="018CE1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36838" y="4012287"/>
            <a:ext cx="290453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Adaptabilidad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736600" y="4523740"/>
            <a:ext cx="8448675" cy="7899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Mecanismos automatizados para entornos operativos cambiantes.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459740" y="5837555"/>
            <a:ext cx="10058400" cy="1461135"/>
          </a:xfrm>
          <a:prstGeom prst="roundRect">
            <a:avLst>
              <a:gd name="adj" fmla="val 25350"/>
            </a:avLst>
          </a:prstGeom>
          <a:solidFill>
            <a:srgbClr val="F3F3FF"/>
          </a:solidFill>
          <a:ln w="30480">
            <a:solidFill>
              <a:srgbClr val="DA33B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36838" y="6115050"/>
            <a:ext cx="3454003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Detección en Tiempo Real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736838" y="6626304"/>
            <a:ext cx="6861334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Identificación de fallos y ataques en sistemas simulados.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pic>
        <p:nvPicPr>
          <p:cNvPr id="13" name="Picture 12" descr="Untit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86055" y="7738745"/>
            <a:ext cx="1744345" cy="384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68906" y="605314"/>
            <a:ext cx="5169098" cy="64615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Objeto de Estudio</a:t>
            </a:r>
            <a:endParaRPr lang="en-US" sz="40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906" y="1580912"/>
            <a:ext cx="549116" cy="54911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8906" y="2349698"/>
            <a:ext cx="2584490" cy="3230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Sensores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68906" y="2804517"/>
            <a:ext cx="7606189" cy="35147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Captura de datos operativos en tiempo real.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06" y="3815001"/>
            <a:ext cx="549116" cy="54911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8906" y="4583787"/>
            <a:ext cx="3184446" cy="3230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Microcontroladores STM32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768906" y="5038606"/>
            <a:ext cx="7606189" cy="35147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Procesamiento de datos en el sistema experimental.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06" y="6049089"/>
            <a:ext cx="549116" cy="54911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8906" y="6817876"/>
            <a:ext cx="2584490" cy="3230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PLC OpenPLC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768906" y="7272695"/>
            <a:ext cx="7606189" cy="35147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Plataforma flexible para simulación industrial.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pic>
        <p:nvPicPr>
          <p:cNvPr id="13" name="Picture 12" descr="Untitl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6055" y="7738745"/>
            <a:ext cx="1744345" cy="384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23781" y="613648"/>
            <a:ext cx="7582138" cy="131254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Amenazas Cibernéticas en Sistemas Industriales</a:t>
            </a:r>
            <a:endParaRPr lang="en-US" sz="4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781" y="2260878"/>
            <a:ext cx="1115616" cy="17849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74081" y="2484001"/>
            <a:ext cx="2624971" cy="32813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Técnicas Avanzadas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2174081" y="2945963"/>
            <a:ext cx="6131838" cy="3569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Aprovechamiento de vulnerabilidades en controladores y redes.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81" y="4045863"/>
            <a:ext cx="1115616" cy="17849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74081" y="4268986"/>
            <a:ext cx="2624971" cy="32813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Impacto Operativo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2174081" y="4730948"/>
            <a:ext cx="6131838" cy="3569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Pérdidas económicas y daños en equipos.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81" y="5830848"/>
            <a:ext cx="1115616" cy="17849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74081" y="6053971"/>
            <a:ext cx="2624971" cy="32813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Riesgos de Seguridad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2174081" y="6515933"/>
            <a:ext cx="6131838" cy="3569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Amenazas potenciales para trabajadores industriales.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pic>
        <p:nvPicPr>
          <p:cNvPr id="13" name="Picture 12" descr="Untitl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6055" y="7738745"/>
            <a:ext cx="1744345" cy="384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23595" y="622935"/>
            <a:ext cx="12372340" cy="145224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Objetivo y Alcance de la Investigación</a:t>
            </a:r>
            <a:endParaRPr lang="en-US" sz="4550" dirty="0"/>
          </a:p>
        </p:txBody>
      </p:sp>
      <p:sp>
        <p:nvSpPr>
          <p:cNvPr id="4" name="Shape 1"/>
          <p:cNvSpPr/>
          <p:nvPr/>
        </p:nvSpPr>
        <p:spPr>
          <a:xfrm>
            <a:off x="823595" y="2445385"/>
            <a:ext cx="10349230" cy="3729990"/>
          </a:xfrm>
          <a:prstGeom prst="roundRect">
            <a:avLst>
              <a:gd name="adj" fmla="val 9928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38835" y="2460625"/>
            <a:ext cx="10806430" cy="1496695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6" name="Text 3"/>
          <p:cNvSpPr/>
          <p:nvPr/>
        </p:nvSpPr>
        <p:spPr>
          <a:xfrm>
            <a:off x="1085215" y="2616200"/>
            <a:ext cx="5330825" cy="3949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Objetivo General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4782185" y="2616200"/>
            <a:ext cx="5330825" cy="11849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Desarrollar módulo de detección de anomalías en tiempo real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838835" y="3957320"/>
            <a:ext cx="10344150" cy="1101725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9" name="Text 6"/>
          <p:cNvSpPr/>
          <p:nvPr/>
        </p:nvSpPr>
        <p:spPr>
          <a:xfrm>
            <a:off x="1085215" y="4112895"/>
            <a:ext cx="5330825" cy="3949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Técnicas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4782185" y="4112895"/>
            <a:ext cx="5330825" cy="7899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Minería de datos y aprendizaje automático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838835" y="5058410"/>
            <a:ext cx="12321540" cy="1101725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2" name="Text 9"/>
          <p:cNvSpPr/>
          <p:nvPr/>
        </p:nvSpPr>
        <p:spPr>
          <a:xfrm>
            <a:off x="1085215" y="5214620"/>
            <a:ext cx="5330825" cy="3949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Alcance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4782185" y="5214620"/>
            <a:ext cx="5330825" cy="7899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Detección en señales operativas y de red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pic>
        <p:nvPicPr>
          <p:cNvPr id="14" name="Picture 13" descr="Untit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86055" y="7738745"/>
            <a:ext cx="1744345" cy="384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68058" y="740291"/>
            <a:ext cx="6512957" cy="62388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Implementación y Validación</a:t>
            </a:r>
            <a:endParaRPr lang="en-US" sz="3900" dirty="0"/>
          </a:p>
        </p:txBody>
      </p:sp>
      <p:sp>
        <p:nvSpPr>
          <p:cNvPr id="4" name="Shape 1"/>
          <p:cNvSpPr/>
          <p:nvPr/>
        </p:nvSpPr>
        <p:spPr>
          <a:xfrm>
            <a:off x="968058" y="4061817"/>
            <a:ext cx="12692896" cy="22860"/>
          </a:xfrm>
          <a:prstGeom prst="roundRect">
            <a:avLst>
              <a:gd name="adj" fmla="val 1391884"/>
            </a:avLst>
          </a:prstGeom>
          <a:solidFill>
            <a:srgbClr val="000000">
              <a:alpha val="8000"/>
            </a:srgbClr>
          </a:solidFill>
        </p:spPr>
      </p:sp>
      <p:sp>
        <p:nvSpPr>
          <p:cNvPr id="5" name="Shape 2"/>
          <p:cNvSpPr/>
          <p:nvPr/>
        </p:nvSpPr>
        <p:spPr>
          <a:xfrm>
            <a:off x="4076779" y="3319463"/>
            <a:ext cx="22860" cy="742355"/>
          </a:xfrm>
          <a:prstGeom prst="roundRect">
            <a:avLst>
              <a:gd name="adj" fmla="val 1391884"/>
            </a:avLst>
          </a:prstGeom>
          <a:solidFill>
            <a:srgbClr val="2D4DF2"/>
          </a:solidFill>
        </p:spPr>
      </p:sp>
      <p:sp>
        <p:nvSpPr>
          <p:cNvPr id="6" name="Shape 3"/>
          <p:cNvSpPr/>
          <p:nvPr/>
        </p:nvSpPr>
        <p:spPr>
          <a:xfrm>
            <a:off x="3849608" y="3823216"/>
            <a:ext cx="477203" cy="477202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998317" y="3912037"/>
            <a:ext cx="179665" cy="29944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1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2649101" y="2328743"/>
            <a:ext cx="2878217" cy="31194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Desarrollo de Algoritmos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180108" y="2767846"/>
            <a:ext cx="5816322" cy="33944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Integración  de STM32 y PLC.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303016" y="4061817"/>
            <a:ext cx="22860" cy="742355"/>
          </a:xfrm>
          <a:prstGeom prst="roundRect">
            <a:avLst>
              <a:gd name="adj" fmla="val 1391884"/>
            </a:avLst>
          </a:prstGeom>
          <a:solidFill>
            <a:srgbClr val="018CE1"/>
          </a:solidFill>
        </p:spPr>
      </p:sp>
      <p:sp>
        <p:nvSpPr>
          <p:cNvPr id="11" name="Shape 8"/>
          <p:cNvSpPr/>
          <p:nvPr/>
        </p:nvSpPr>
        <p:spPr>
          <a:xfrm>
            <a:off x="7075845" y="3823216"/>
            <a:ext cx="477203" cy="477202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7224554" y="3912037"/>
            <a:ext cx="179665" cy="29944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2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6066671" y="5016341"/>
            <a:ext cx="2495550" cy="31194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Pruebas Exhaustivas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4406344" y="5455444"/>
            <a:ext cx="5816322" cy="33944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Validación de efectividad en detección de anomalías.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10529253" y="3319463"/>
            <a:ext cx="22860" cy="742355"/>
          </a:xfrm>
          <a:prstGeom prst="roundRect">
            <a:avLst>
              <a:gd name="adj" fmla="val 1391884"/>
            </a:avLst>
          </a:prstGeom>
          <a:solidFill>
            <a:srgbClr val="DA33BF"/>
          </a:solidFill>
        </p:spPr>
      </p:sp>
      <p:sp>
        <p:nvSpPr>
          <p:cNvPr id="16" name="Shape 13"/>
          <p:cNvSpPr/>
          <p:nvPr/>
        </p:nvSpPr>
        <p:spPr>
          <a:xfrm>
            <a:off x="10302081" y="3823216"/>
            <a:ext cx="477203" cy="477202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0450790" y="3912037"/>
            <a:ext cx="179665" cy="29944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3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9107170" y="2328743"/>
            <a:ext cx="2867144" cy="31194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Simulación de Escenarios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7632581" y="2767846"/>
            <a:ext cx="5816322" cy="33944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Pruebas con fallos y ciberataques simulados.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pic>
        <p:nvPicPr>
          <p:cNvPr id="21" name="Picture 20" descr="Untit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86055" y="7738745"/>
            <a:ext cx="1744345" cy="384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2539</Words>
  <Application>WPS Presentation</Application>
  <PresentationFormat>On-screen Show (16:9)</PresentationFormat>
  <Paragraphs>158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31" baseType="lpstr">
      <vt:lpstr>Arial</vt:lpstr>
      <vt:lpstr>SimSun</vt:lpstr>
      <vt:lpstr>Wingdings</vt:lpstr>
      <vt:lpstr>Nunito Semi Bold</vt:lpstr>
      <vt:lpstr>Nunito Semi Bold</vt:lpstr>
      <vt:lpstr>Nunito Semi Bold</vt:lpstr>
      <vt:lpstr>PT Sans</vt:lpstr>
      <vt:lpstr>PT Sans</vt:lpstr>
      <vt:lpstr>PT Sans</vt:lpstr>
      <vt:lpstr>PT Sans Bold</vt:lpstr>
      <vt:lpstr>Segoe Print</vt:lpstr>
      <vt:lpstr>PT Sans Bold</vt:lpstr>
      <vt:lpstr>PT Sans Bold</vt:lpstr>
      <vt:lpstr>Calibri</vt:lpstr>
      <vt:lpstr>Microsoft YaHei</vt:lpstr>
      <vt:lpstr>Arial Unicode MS</vt:lpstr>
      <vt:lpstr>MingLiU-ExtB</vt:lpstr>
      <vt:lpstr>Consolas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Fabio Ford</cp:lastModifiedBy>
  <cp:revision>21</cp:revision>
  <dcterms:created xsi:type="dcterms:W3CDTF">2024-10-26T19:53:00Z</dcterms:created>
  <dcterms:modified xsi:type="dcterms:W3CDTF">2024-10-26T20:20:01Z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C39624DDEC1246EDADE01158077E18FA_13</vt:lpwstr>
  </property>
  <property fmtid="{D5CDD505-2E9C-101B-9397-08002B2CF9AE}" pid="3" name="KSOProductBuildVer">
    <vt:lpwstr>1033-12.2.0.18607</vt:lpwstr>
  </property>
</Properties>
</file>