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60" r:id="rId1"/>
  </p:sldMasterIdLst>
  <p:notesMasterIdLst>
    <p:notesMasterId r:id="rId12"/>
  </p:notesMasterIdLst>
  <p:sldIdLst>
    <p:sldId id="256" r:id="rId2"/>
    <p:sldId id="275" r:id="rId3"/>
    <p:sldId id="283" r:id="rId4"/>
    <p:sldId id="273" r:id="rId5"/>
    <p:sldId id="277" r:id="rId6"/>
    <p:sldId id="259" r:id="rId7"/>
    <p:sldId id="284" r:id="rId8"/>
    <p:sldId id="286" r:id="rId9"/>
    <p:sldId id="285" r:id="rId10"/>
    <p:sldId id="267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4660"/>
  </p:normalViewPr>
  <p:slideViewPr>
    <p:cSldViewPr snapToGrid="0">
      <p:cViewPr varScale="1">
        <p:scale>
          <a:sx n="64" d="100"/>
          <a:sy n="64" d="100"/>
        </p:scale>
        <p:origin x="-154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36C68-DDAB-4D09-8E72-8E937BD7768C}" type="datetimeFigureOut">
              <a:rPr lang="ru-RU" smtClean="0"/>
              <a:pPr/>
              <a:t>24.03.2023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8289E-2F4B-4BDB-9E3D-307BE649A8B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40579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140572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140572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006A-6BE7-43E8-8AD6-C09FC266B36F}" type="datetime1">
              <a:rPr lang="ru-RU" smtClean="0"/>
              <a:pPr/>
              <a:t>24.03.2023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3628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85EE-4AB9-42CD-8126-E74FE77A9ED8}" type="datetime1">
              <a:rPr lang="ru-RU" smtClean="0"/>
              <a:pPr/>
              <a:t>24.03.2023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760797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916C-83BE-4CC1-8A21-D05CD30C43DB}" type="datetime1">
              <a:rPr lang="ru-RU" smtClean="0"/>
              <a:pPr/>
              <a:t>24.03.2023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53315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13183-B2A1-4784-80CE-65A33D52CB0B}" type="datetime1">
              <a:rPr lang="ru-RU" smtClean="0"/>
              <a:pPr/>
              <a:t>24.03.2023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19630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88E9-D2C3-4436-BFEE-5F0C2E0896FE}" type="datetime1">
              <a:rPr lang="ru-RU" smtClean="0"/>
              <a:pPr/>
              <a:t>24.03.2023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240392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5BC7-66CE-44BA-84C4-ADF5D358A8E5}" type="datetime1">
              <a:rPr lang="ru-RU" smtClean="0"/>
              <a:pPr/>
              <a:t>24.03.2023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09277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F641-8A7B-48BB-9924-29525D09D843}" type="datetime1">
              <a:rPr lang="ru-RU" smtClean="0"/>
              <a:pPr/>
              <a:t>24.03.2023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67491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C1A-CDB1-4CBC-83A8-3EB958439194}" type="datetime1">
              <a:rPr lang="ru-RU" smtClean="0"/>
              <a:pPr/>
              <a:t>24.03.2023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76572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C5F1-78C0-4305-B0EC-8CEF047F6C93}" type="datetime1">
              <a:rPr lang="ru-RU" smtClean="0"/>
              <a:pPr/>
              <a:t>24.03.2023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267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70FB-17C0-4434-90C8-A4668EF13565}" type="datetime1">
              <a:rPr lang="ru-RU" smtClean="0"/>
              <a:pPr/>
              <a:t>24.03.2023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5509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D1FD-3FC4-47EA-B2EB-FF46800F6009}" type="datetime1">
              <a:rPr lang="ru-RU" smtClean="0"/>
              <a:pPr/>
              <a:t>24.03.2023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15277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09404-ED28-47FE-9DC5-C6BCEA110D1D}" type="datetime1">
              <a:rPr lang="ru-RU" smtClean="0"/>
              <a:pPr/>
              <a:t>24.03.2023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479013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31537" y="2157832"/>
            <a:ext cx="3831772" cy="193899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de-DE" sz="20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Code-Generierung und Reverse-Engineering für C ++ Design technologische Vorbereitung der Produktion eines Maschinenbauunternehmens.</a:t>
            </a:r>
            <a:endParaRPr lang="ru-RU" sz="20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39270" y="4359128"/>
            <a:ext cx="3846286" cy="1600438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endParaRPr lang="ru-RU" sz="1400" dirty="0" smtClean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Elektra Text Pro" panose="02000503030000020004" pitchFamily="50" charset="-52"/>
              </a:rPr>
              <a:t>Doktorand</a:t>
            </a:r>
            <a:endParaRPr lang="ru-RU" sz="1400" dirty="0" smtClean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Elektra Text Pro" panose="02000503030000020004" pitchFamily="50" charset="-52"/>
              </a:rPr>
              <a:t>Klimova</a:t>
            </a:r>
            <a:r>
              <a:rPr lang="en-US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Elektra Text Pro" panose="02000503030000020004" pitchFamily="50" charset="-52"/>
              </a:rPr>
              <a:t>Tatjana</a:t>
            </a:r>
            <a:r>
              <a:rPr lang="en-US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Elektra Text Pro" panose="02000503030000020004" pitchFamily="50" charset="-52"/>
              </a:rPr>
              <a:t>Jurjewna</a:t>
            </a:r>
            <a:endParaRPr lang="ru-RU" sz="1400" dirty="0" smtClean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endParaRPr lang="ru-RU" sz="1400" dirty="0" smtClean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r>
              <a:rPr lang="de-DE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Wissenschaftlicher Beirat: </a:t>
            </a:r>
            <a:r>
              <a:rPr lang="de-DE" sz="1400" dirty="0" err="1" smtClean="0">
                <a:solidFill>
                  <a:schemeClr val="bg1"/>
                </a:solidFill>
                <a:latin typeface="Elektra Text Pro" panose="02000503030000020004" pitchFamily="50" charset="-52"/>
              </a:rPr>
              <a:t>d.t.s</a:t>
            </a:r>
            <a:r>
              <a:rPr lang="de-DE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. Professor </a:t>
            </a:r>
            <a:r>
              <a:rPr lang="de-DE" sz="1400" dirty="0" err="1" smtClean="0">
                <a:solidFill>
                  <a:schemeClr val="bg1"/>
                </a:solidFill>
                <a:latin typeface="Elektra Text Pro" panose="02000503030000020004" pitchFamily="50" charset="-52"/>
              </a:rPr>
              <a:t>Khaimovich</a:t>
            </a:r>
            <a:r>
              <a:rPr lang="de-DE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 I. N.</a:t>
            </a:r>
            <a:endParaRPr lang="ru-RU" sz="1400" dirty="0" smtClean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39270" y="6093311"/>
            <a:ext cx="384628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SAMARA</a:t>
            </a:r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 2023</a:t>
            </a:r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82473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36692" y="6345239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Medium Pro" panose="02000803000000020004" pitchFamily="50" charset="-52"/>
              </a:rPr>
              <a:t>10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46527" y="2613392"/>
            <a:ext cx="3831772" cy="83099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DANKE FÜR AUFMERKSAMKEIT</a:t>
            </a:r>
            <a:endParaRPr lang="ru-RU" sz="2400" b="1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51246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9351" y="425087"/>
            <a:ext cx="7286157" cy="5043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18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 </a:t>
            </a:r>
            <a:r>
              <a:rPr lang="en-US" sz="31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Die </a:t>
            </a:r>
            <a:r>
              <a:rPr lang="en-US" sz="3100" dirty="0" err="1" smtClean="0">
                <a:solidFill>
                  <a:schemeClr val="bg1"/>
                </a:solidFill>
                <a:latin typeface="Elektra Text Pro" panose="02000503030000020004" pitchFamily="50" charset="-52"/>
              </a:rPr>
              <a:t>Aktualit</a:t>
            </a:r>
            <a:r>
              <a:rPr lang="de-DE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ä</a:t>
            </a:r>
            <a:r>
              <a:rPr lang="en-US" sz="31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t</a:t>
            </a:r>
            <a:r>
              <a:rPr lang="ru-RU" sz="31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/>
            </a:r>
            <a:br>
              <a:rPr lang="ru-RU" sz="31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</a:br>
            <a:endParaRPr lang="ru-RU" sz="3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133107" y="630232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9E79BFED-6ECD-4563-B483-CEA192FFFCCF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pPr algn="ctr"/>
              <a:t>2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1449" y="2218543"/>
            <a:ext cx="3437901" cy="2938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Прямоугольник 7"/>
          <p:cNvSpPr/>
          <p:nvPr/>
        </p:nvSpPr>
        <p:spPr>
          <a:xfrm>
            <a:off x="674558" y="1183506"/>
            <a:ext cx="7944786" cy="1047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2200" dirty="0" smtClean="0">
                <a:latin typeface="Times New Roman" pitchFamily="18" charset="0"/>
                <a:cs typeface="Times New Roman" pitchFamily="18" charset="0"/>
              </a:rPr>
              <a:t>Die </a:t>
            </a:r>
            <a:r>
              <a:rPr lang="de-DE" sz="2200" dirty="0" err="1" smtClean="0">
                <a:latin typeface="Times New Roman" pitchFamily="18" charset="0"/>
                <a:cs typeface="Times New Roman" pitchFamily="18" charset="0"/>
              </a:rPr>
              <a:t>Informatisierung</a:t>
            </a:r>
            <a:r>
              <a:rPr lang="de-DE" sz="2200" dirty="0" smtClean="0">
                <a:latin typeface="Times New Roman" pitchFamily="18" charset="0"/>
                <a:cs typeface="Times New Roman" pitchFamily="18" charset="0"/>
              </a:rPr>
              <a:t> wird in der konstruktionstechnologischen Vorbereitung der Produktion benötigt.</a:t>
            </a:r>
            <a:endParaRPr lang="ru-RU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936885" y="2693924"/>
            <a:ext cx="4572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de-DE" sz="2200" dirty="0" smtClean="0">
                <a:latin typeface="Times New Roman" pitchFamily="18" charset="0"/>
                <a:cs typeface="Times New Roman" pitchFamily="18" charset="0"/>
              </a:rPr>
              <a:t>Das gewählte Thema ist aktuell, weil. beschleunigt den Arbeitsablauf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200" dirty="0" smtClean="0">
                <a:latin typeface="Times New Roman" pitchFamily="18" charset="0"/>
                <a:cs typeface="Times New Roman" pitchFamily="18" charset="0"/>
              </a:rPr>
              <a:t>in Maschinenbauunternehmen oder an Forschungsuniversitäten.</a:t>
            </a:r>
            <a:endParaRPr lang="ru-RU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139253" y="5579211"/>
            <a:ext cx="718028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200" dirty="0" smtClean="0">
                <a:latin typeface="Times New Roman" pitchFamily="18" charset="0"/>
                <a:cs typeface="Times New Roman" pitchFamily="18" charset="0"/>
              </a:rPr>
              <a:t>Abbildung 1 - Die akribische Arbeit eines Technologen.</a:t>
            </a:r>
            <a:endParaRPr lang="ru-RU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9351" y="464695"/>
            <a:ext cx="7286157" cy="46469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18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 </a:t>
            </a:r>
            <a:r>
              <a:rPr lang="en-US" sz="31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Problem</a:t>
            </a:r>
            <a:r>
              <a:rPr lang="ru-RU" sz="31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/>
            </a:r>
            <a:br>
              <a:rPr lang="ru-RU" sz="31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</a:br>
            <a:endParaRPr lang="ru-RU" sz="3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133107" y="630232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9E79BFED-6ECD-4563-B483-CEA192FFFCCF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pPr algn="ctr"/>
              <a:t>3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539646" y="2048777"/>
            <a:ext cx="8169640" cy="539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699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20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89547" y="1079214"/>
            <a:ext cx="7644984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de-DE" sz="2200" dirty="0" smtClean="0">
                <a:latin typeface="Times New Roman" pitchFamily="18" charset="0"/>
                <a:cs typeface="Times New Roman" pitchFamily="18" charset="0"/>
              </a:rPr>
              <a:t>	Das Problem für Technologen in Unternehmen besteht darin, eine große Menge an Dokumentation (Zeichnungen, technologische Prozesse, Dokumente für das ausgegebene Material, in welchem ​​​​Lager und in welcher Menge die fertigen Teile gelagert werden) zu speichern und zu kombinieren.</a:t>
            </a:r>
            <a:endParaRPr lang="ru-RU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79489" y="3821774"/>
            <a:ext cx="743512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de-DE" sz="2200" dirty="0" smtClean="0">
                <a:latin typeface="Times New Roman" pitchFamily="18" charset="0"/>
                <a:cs typeface="Times New Roman" pitchFamily="18" charset="0"/>
              </a:rPr>
              <a:t>	Ein Softwareingenieur hilft bei der Lösung des Problems mit Hilfe des visuellen Modellierungsprogramms Rational Rose.</a:t>
            </a:r>
            <a:endParaRPr lang="ru-RU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32465" y="5600528"/>
            <a:ext cx="35183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 sz="1350">
                <a:solidFill>
                  <a:schemeClr val="bg1"/>
                </a:solidFill>
                <a:latin typeface="Elektra Medium Pro" panose="02000803000000020004" pitchFamily="50" charset="-52"/>
              </a:rPr>
              <a:pPr algn="ctr"/>
              <a:t>4</a:t>
            </a:fld>
            <a:endParaRPr lang="ru-RU" sz="1350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="" xmlns:a16="http://schemas.microsoft.com/office/drawing/2014/main" id="{1DA406F1-1987-4F5A-B59D-7A91B35A3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5105" y="1013424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350"/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050AE750-3D62-484F-BE3C-FD4619753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89020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35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1139252" y="247673"/>
            <a:ext cx="7611120" cy="80021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Elektra Text Pro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Elektra Text Pro"/>
                <a:cs typeface="Times New Roman" pitchFamily="18" charset="0"/>
              </a:rPr>
              <a:t>Erwartete</a:t>
            </a:r>
            <a:r>
              <a:rPr lang="en-US" sz="2800" dirty="0" smtClean="0">
                <a:solidFill>
                  <a:schemeClr val="bg1"/>
                </a:solidFill>
                <a:latin typeface="Elektra Text Pro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Elektra Text Pro"/>
                <a:cs typeface="Times New Roman" pitchFamily="18" charset="0"/>
              </a:rPr>
              <a:t>praktische</a:t>
            </a:r>
            <a:r>
              <a:rPr lang="en-US" sz="2800" dirty="0" smtClean="0">
                <a:solidFill>
                  <a:schemeClr val="bg1"/>
                </a:solidFill>
                <a:latin typeface="Elektra Text Pro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Elektra Text Pro"/>
                <a:cs typeface="Times New Roman" pitchFamily="18" charset="0"/>
              </a:rPr>
              <a:t>Ergebnisse</a:t>
            </a:r>
            <a:r>
              <a:rPr lang="ru-RU" sz="2800" dirty="0" smtClean="0">
                <a:solidFill>
                  <a:schemeClr val="bg1"/>
                </a:solidFill>
                <a:latin typeface="Elektra Text Pro"/>
                <a:cs typeface="Times New Roman" pitchFamily="18" charset="0"/>
              </a:rPr>
              <a:t> </a:t>
            </a:r>
            <a:endParaRPr lang="ru-RU" sz="2800" dirty="0">
              <a:solidFill>
                <a:schemeClr val="bg1"/>
              </a:solidFill>
              <a:latin typeface="Elektra Text Pro"/>
              <a:cs typeface="Times New Roman" pitchFamily="18" charset="0"/>
            </a:endParaRPr>
          </a:p>
          <a:p>
            <a:pPr algn="ctr"/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8133108" y="625735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4CB11690-5800-4A0D-8C28-71894E2CF362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pPr algn="ctr"/>
              <a:t>4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884419" y="1456916"/>
            <a:ext cx="77199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764498" y="1434751"/>
            <a:ext cx="7689954" cy="1555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de-DE" sz="2200" dirty="0" smtClean="0">
                <a:latin typeface="Times New Roman" pitchFamily="18" charset="0"/>
                <a:cs typeface="Times New Roman" pitchFamily="18" charset="0"/>
              </a:rPr>
              <a:t>1. Entwicklung eines neuen Informationssystems zur Dokumentenverwaltung der konstruktionstechnologischen Vorbereitung der Produktion.</a:t>
            </a:r>
            <a:endParaRPr lang="ru-RU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839450" y="3165796"/>
            <a:ext cx="746510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de-DE" sz="2200" dirty="0" smtClean="0">
                <a:latin typeface="Times New Roman" pitchFamily="18" charset="0"/>
                <a:cs typeface="Times New Roman" pitchFamily="18" charset="0"/>
              </a:rPr>
              <a:t>2. Entwicklung von Schlüsselerfolgsfaktoren (gut und qualitativ, ob es umgesetzt wird).</a:t>
            </a:r>
            <a:endParaRPr lang="ru-RU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9160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32465" y="5600528"/>
            <a:ext cx="35183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 sz="1350">
                <a:solidFill>
                  <a:schemeClr val="bg1"/>
                </a:solidFill>
                <a:latin typeface="Elektra Medium Pro" panose="02000803000000020004" pitchFamily="50" charset="-52"/>
              </a:rPr>
              <a:pPr algn="ctr"/>
              <a:t>5</a:t>
            </a:fld>
            <a:endParaRPr lang="ru-RU" sz="1350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="" xmlns:a16="http://schemas.microsoft.com/office/drawing/2014/main" id="{1DA406F1-1987-4F5A-B59D-7A91B35A3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5105" y="1013424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350"/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050AE750-3D62-484F-BE3C-FD4619753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89020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35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="" xmlns:a16="http://schemas.microsoft.com/office/drawing/2014/main" id="{A8DB76B5-5163-43DF-9919-453E0121EA89}"/>
              </a:ext>
            </a:extLst>
          </p:cNvPr>
          <p:cNvSpPr/>
          <p:nvPr/>
        </p:nvSpPr>
        <p:spPr>
          <a:xfrm>
            <a:off x="704538" y="5831173"/>
            <a:ext cx="78098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000" dirty="0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Abbildung 2 – </a:t>
            </a:r>
            <a:r>
              <a:rPr lang="de-DE" sz="2000" dirty="0" err="1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Tutorial</a:t>
            </a:r>
            <a:r>
              <a:rPr lang="de-DE" sz="2000" dirty="0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zur visuellen Modellierung.</a:t>
            </a:r>
            <a:endParaRPr lang="ru-RU" dirty="0">
              <a:latin typeface="Arial" pitchFamily="34" charset="0"/>
              <a:ea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2">
            <a:extLst>
              <a:ext uri="{FF2B5EF4-FFF2-40B4-BE49-F238E27FC236}">
                <a16:creationId xmlns="" xmlns:a16="http://schemas.microsoft.com/office/drawing/2014/main" id="{8E7C3786-D3F2-4603-98F0-FF25177C4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538" y="849773"/>
            <a:ext cx="4586990" cy="168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449263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ru-RU" sz="2400" dirty="0" smtClean="0">
                <a:latin typeface="Times New Roman" pitchFamily="18" charset="0"/>
                <a:cs typeface="Times New Roman" pitchFamily="18" charset="0"/>
              </a:rPr>
              <a:t>Studium der Ingenieurwissenschaften  im Rational Rose-Programm.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39252" y="-55733"/>
            <a:ext cx="7450112" cy="83099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endParaRPr lang="ru-RU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Elektra Text Pro"/>
                <a:cs typeface="Times New Roman" pitchFamily="18" charset="0"/>
              </a:rPr>
              <a:t>Was </a:t>
            </a:r>
            <a:r>
              <a:rPr lang="en-US" sz="2800" dirty="0" err="1" smtClean="0">
                <a:solidFill>
                  <a:schemeClr val="bg1"/>
                </a:solidFill>
                <a:latin typeface="Elektra Text Pro"/>
                <a:cs typeface="Times New Roman" pitchFamily="18" charset="0"/>
              </a:rPr>
              <a:t>ist</a:t>
            </a:r>
            <a:r>
              <a:rPr lang="en-US" sz="2800" dirty="0" smtClean="0">
                <a:solidFill>
                  <a:schemeClr val="bg1"/>
                </a:solidFill>
                <a:latin typeface="Elektra Text Pro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Elektra Text Pro"/>
                <a:cs typeface="Times New Roman" pitchFamily="18" charset="0"/>
              </a:rPr>
              <a:t>getan</a:t>
            </a:r>
            <a:r>
              <a:rPr lang="en-US" sz="2800" dirty="0" smtClean="0">
                <a:solidFill>
                  <a:schemeClr val="bg1"/>
                </a:solidFill>
                <a:latin typeface="Elektra Text Pro"/>
                <a:cs typeface="Times New Roman" pitchFamily="18" charset="0"/>
              </a:rPr>
              <a:t>?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8133108" y="625735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4CB11690-5800-4A0D-8C28-71894E2CF362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pPr algn="ctr"/>
              <a:t>5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pic>
        <p:nvPicPr>
          <p:cNvPr id="12" name="Рисунок 11" descr="1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96315" y="1107711"/>
            <a:ext cx="3248025" cy="4762500"/>
          </a:xfrm>
          <a:prstGeom prst="rect">
            <a:avLst/>
          </a:prstGeom>
        </p:spPr>
      </p:pic>
      <p:sp>
        <p:nvSpPr>
          <p:cNvPr id="17" name="Rectangle 2">
            <a:extLst>
              <a:ext uri="{FF2B5EF4-FFF2-40B4-BE49-F238E27FC236}">
                <a16:creationId xmlns="" xmlns:a16="http://schemas.microsoft.com/office/drawing/2014/main" id="{8E7C3786-D3F2-4603-98F0-FF25177C4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006" y="3033021"/>
            <a:ext cx="4586990" cy="1133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449263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ru-RU" sz="2400" dirty="0" smtClean="0">
                <a:latin typeface="Times New Roman" pitchFamily="18" charset="0"/>
                <a:cs typeface="Times New Roman" pitchFamily="18" charset="0"/>
              </a:rPr>
              <a:t>Während des Trainings wurden folgende Diagramme erstellt: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9160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6689" y="208860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Was </a:t>
            </a:r>
            <a:r>
              <a:rPr lang="en-US" sz="2800" dirty="0" err="1" smtClean="0">
                <a:solidFill>
                  <a:schemeClr val="bg1"/>
                </a:solidFill>
                <a:latin typeface="Elektra Text Pro" panose="02000503030000020004" pitchFamily="50" charset="-52"/>
              </a:rPr>
              <a:t>ist</a:t>
            </a:r>
            <a:r>
              <a:rPr lang="en-US" sz="28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Elektra Text Pro" panose="02000503030000020004" pitchFamily="50" charset="-52"/>
              </a:rPr>
              <a:t>getan</a:t>
            </a:r>
            <a:r>
              <a:rPr lang="en-US" sz="28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?</a:t>
            </a:r>
            <a:endParaRPr lang="ru-RU" sz="28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pPr algn="ctr"/>
              <a:t>6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="" xmlns:a16="http://schemas.microsoft.com/office/drawing/2014/main" id="{8E7C3786-D3F2-4603-98F0-FF25177C4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597" y="5115177"/>
            <a:ext cx="785484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449263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ru-RU" sz="2400" dirty="0" smtClean="0">
                <a:latin typeface="Times New Roman" pitchFamily="18" charset="0"/>
                <a:cs typeface="Times New Roman" pitchFamily="18" charset="0"/>
              </a:rPr>
              <a:t>Auf Folie 6 in Abbildung 3 sehen wir ein Präzedenzfalldiagramm.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8E7C3786-D3F2-4603-98F0-FF25177C4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299" y="5884431"/>
            <a:ext cx="52296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449263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ru-RU" dirty="0" smtClean="0">
                <a:latin typeface="Arial" panose="020B0604020202020204" pitchFamily="34" charset="0"/>
              </a:rPr>
              <a:t>Abbildung 3 – Diagramm der Präzedenzfälle.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2601" y="1028365"/>
            <a:ext cx="7391911" cy="3933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878654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6689" y="208860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Was </a:t>
            </a:r>
            <a:r>
              <a:rPr lang="en-US" sz="2800" dirty="0" err="1" smtClean="0">
                <a:solidFill>
                  <a:schemeClr val="bg1"/>
                </a:solidFill>
                <a:latin typeface="Elektra Text Pro" panose="02000503030000020004" pitchFamily="50" charset="-52"/>
              </a:rPr>
              <a:t>ist</a:t>
            </a:r>
            <a:r>
              <a:rPr lang="en-US" sz="28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Elektra Text Pro" panose="02000503030000020004" pitchFamily="50" charset="-52"/>
              </a:rPr>
              <a:t>getan</a:t>
            </a:r>
            <a:r>
              <a:rPr lang="en-US" sz="28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?</a:t>
            </a:r>
            <a:endParaRPr lang="ru-RU" sz="28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pPr algn="ctr"/>
              <a:t>7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="" xmlns:a16="http://schemas.microsoft.com/office/drawing/2014/main" id="{8E7C3786-D3F2-4603-98F0-FF25177C4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507" y="5074991"/>
            <a:ext cx="77948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449263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ru-RU" sz="2400" dirty="0" smtClean="0">
                <a:latin typeface="Times New Roman" pitchFamily="18" charset="0"/>
                <a:cs typeface="Times New Roman" pitchFamily="18" charset="0"/>
              </a:rPr>
              <a:t>In Abbildung 4 sehen wir ein Sequenzdiagramm.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8E7C3786-D3F2-4603-98F0-FF25177C4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8465" y="5733334"/>
            <a:ext cx="48513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449263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dirty="0" err="1" smtClean="0">
                <a:latin typeface="Times New Roman" pitchFamily="18" charset="0"/>
                <a:cs typeface="Times New Roman" pitchFamily="18" charset="0"/>
              </a:rPr>
              <a:t>Abbildung</a:t>
            </a:r>
            <a:r>
              <a:rPr lang="en-US" altLang="ru-RU" sz="2400" dirty="0" smtClean="0">
                <a:latin typeface="Times New Roman" pitchFamily="18" charset="0"/>
                <a:cs typeface="Times New Roman" pitchFamily="18" charset="0"/>
              </a:rPr>
              <a:t> 4 – </a:t>
            </a:r>
            <a:r>
              <a:rPr lang="en-US" altLang="ru-RU" sz="2400" dirty="0" err="1" smtClean="0">
                <a:latin typeface="Times New Roman" pitchFamily="18" charset="0"/>
                <a:cs typeface="Times New Roman" pitchFamily="18" charset="0"/>
              </a:rPr>
              <a:t>Sequenzdiagramm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1" y="1077861"/>
            <a:ext cx="7570032" cy="3404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878654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6689" y="208860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Was </a:t>
            </a:r>
            <a:r>
              <a:rPr lang="en-US" sz="2800" dirty="0" err="1" smtClean="0">
                <a:solidFill>
                  <a:schemeClr val="bg1"/>
                </a:solidFill>
                <a:latin typeface="Elektra Text Pro" panose="02000503030000020004" pitchFamily="50" charset="-52"/>
              </a:rPr>
              <a:t>ist</a:t>
            </a:r>
            <a:r>
              <a:rPr lang="en-US" sz="28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Elektra Text Pro" panose="02000503030000020004" pitchFamily="50" charset="-52"/>
              </a:rPr>
              <a:t>getan</a:t>
            </a:r>
            <a:r>
              <a:rPr lang="en-US" sz="28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?</a:t>
            </a:r>
            <a:r>
              <a:rPr lang="ru-RU" sz="28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 </a:t>
            </a:r>
            <a:endParaRPr lang="ru-RU" sz="28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pPr algn="ctr"/>
              <a:t>8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="" xmlns:a16="http://schemas.microsoft.com/office/drawing/2014/main" id="{8E7C3786-D3F2-4603-98F0-FF25177C4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371" y="4344447"/>
            <a:ext cx="37925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449263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ru-RU" sz="2400" dirty="0" smtClean="0">
                <a:latin typeface="Times New Roman" pitchFamily="18" charset="0"/>
                <a:cs typeface="Times New Roman" pitchFamily="18" charset="0"/>
              </a:rPr>
              <a:t>Abbildung 5a - Diagramm der Aktionsfolge.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8E7C3786-D3F2-4603-98F0-FF25177C4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656" y="5398766"/>
            <a:ext cx="826047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449263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ru-RU" sz="2400" dirty="0" smtClean="0">
                <a:latin typeface="Times New Roman" pitchFamily="18" charset="0"/>
                <a:cs typeface="Times New Roman" pitchFamily="18" charset="0"/>
              </a:rPr>
              <a:t>Abbildung 5a, b - Diagramme der Abfolge von Aktionen und Komponenten.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739" y="951219"/>
            <a:ext cx="3944172" cy="3320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3" name="Picture 3" descr="C:\Users\Таня\Desktop\фото на презентацию\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86793" y="940633"/>
            <a:ext cx="3912433" cy="3376534"/>
          </a:xfrm>
          <a:prstGeom prst="rect">
            <a:avLst/>
          </a:prstGeom>
          <a:noFill/>
        </p:spPr>
      </p:pic>
      <p:sp>
        <p:nvSpPr>
          <p:cNvPr id="10" name="Rectangle 2">
            <a:extLst>
              <a:ext uri="{FF2B5EF4-FFF2-40B4-BE49-F238E27FC236}">
                <a16:creationId xmlns="" xmlns:a16="http://schemas.microsoft.com/office/drawing/2014/main" id="{8E7C3786-D3F2-4603-98F0-FF25177C4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1803" y="4308207"/>
            <a:ext cx="388245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449263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ru-RU" sz="2400" dirty="0" smtClean="0">
                <a:latin typeface="Times New Roman" pitchFamily="18" charset="0"/>
                <a:cs typeface="Times New Roman" pitchFamily="18" charset="0"/>
              </a:rPr>
              <a:t>Abbildung 5b - Diagramm der Komponenten.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78654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6689" y="208860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Elektra Text Pro" panose="02000503030000020004" pitchFamily="50" charset="-52"/>
              </a:rPr>
              <a:t>Programmierergebnisse</a:t>
            </a:r>
            <a:endParaRPr lang="ru-RU" sz="28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pPr algn="ctr"/>
              <a:t>9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8E7C3786-D3F2-4603-98F0-FF25177C4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4535" y="5644203"/>
            <a:ext cx="5409173" cy="579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449263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2400" dirty="0" err="1" smtClean="0">
                <a:latin typeface="Times New Roman" pitchFamily="18" charset="0"/>
                <a:cs typeface="Times New Roman" pitchFamily="18" charset="0"/>
              </a:rPr>
              <a:t>Abbildung</a:t>
            </a:r>
            <a:r>
              <a:rPr lang="en-US" altLang="ru-RU" sz="2400" dirty="0" smtClean="0">
                <a:latin typeface="Times New Roman" pitchFamily="18" charset="0"/>
                <a:cs typeface="Times New Roman" pitchFamily="18" charset="0"/>
              </a:rPr>
              <a:t> 6 – </a:t>
            </a:r>
            <a:r>
              <a:rPr lang="en-US" altLang="ru-RU" sz="2400" dirty="0" err="1" smtClean="0">
                <a:latin typeface="Times New Roman" pitchFamily="18" charset="0"/>
                <a:cs typeface="Times New Roman" pitchFamily="18" charset="0"/>
              </a:rPr>
              <a:t>Datenbankaufbaubaum</a:t>
            </a:r>
            <a:r>
              <a:rPr lang="en-US" altLang="ru-RU" dirty="0" smtClean="0">
                <a:latin typeface="Arial" panose="020B0604020202020204" pitchFamily="34" charset="0"/>
              </a:rPr>
              <a:t>.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 cstate="print"/>
          <a:srcRect l="10663" r="5194"/>
          <a:stretch>
            <a:fillRect/>
          </a:stretch>
        </p:blipFill>
        <p:spPr bwMode="auto">
          <a:xfrm>
            <a:off x="764499" y="1194798"/>
            <a:ext cx="3642609" cy="4141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">
            <a:extLst>
              <a:ext uri="{FF2B5EF4-FFF2-40B4-BE49-F238E27FC236}">
                <a16:creationId xmlns="" xmlns:a16="http://schemas.microsoft.com/office/drawing/2014/main" id="{8E7C3786-D3F2-4603-98F0-FF25177C4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92" y="1195901"/>
            <a:ext cx="4070363" cy="2795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449263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ru-RU" sz="2400" dirty="0" smtClean="0">
                <a:latin typeface="Times New Roman" pitchFamily="18" charset="0"/>
                <a:cs typeface="Times New Roman" pitchFamily="18" charset="0"/>
              </a:rPr>
              <a:t>Nachdem wir alle Parameter beschrieben und alle Diagramme erstellt hatten, erhielten wir als Ergebnis einen Datenbankkonstruktionsbaum.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786545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1397</TotalTime>
  <Words>247</Words>
  <Application>Microsoft Office PowerPoint</Application>
  <PresentationFormat>Экран (4:3)</PresentationFormat>
  <Paragraphs>51</Paragraphs>
  <Slides>10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Слайд 1</vt:lpstr>
      <vt:lpstr> Die Aktualität </vt:lpstr>
      <vt:lpstr> Problem 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Степанов</dc:creator>
  <cp:lastModifiedBy>Таня</cp:lastModifiedBy>
  <cp:revision>230</cp:revision>
  <dcterms:created xsi:type="dcterms:W3CDTF">2016-03-09T10:31:39Z</dcterms:created>
  <dcterms:modified xsi:type="dcterms:W3CDTF">2023-03-24T08:30:42Z</dcterms:modified>
</cp:coreProperties>
</file>