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9144000"/>
  <p:notesSz cx="6858000" cy="9144000"/>
  <p:embeddedFontLst>
    <p:embeddedFont>
      <p:font typeface="Tahoma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1" roundtripDataSignature="AMtx7mjWfclgUYzNZFKdcM3GL7r934Af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customschemas.google.com/relationships/presentationmetadata" Target="metadata"/><Relationship Id="rId70" Type="http://schemas.openxmlformats.org/officeDocument/2006/relationships/font" Target="fonts/Tahoma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Tahom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0" name="Google Shape;490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4" name="Google Shape;544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0" name="Google Shape;590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6" name="Google Shape;596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0" name="Google Shape;630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6" name="Google Shape;636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1" name="Google Shape;671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9" name="Google Shape;679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7" name="Google Shape;687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3" name="Google Shape;693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9" name="Google Shape;699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67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20" name="Google Shape;20;p6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" name="Google Shape;21;p6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6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6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" name="Google Shape;24;p6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6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67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6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68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8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9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0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6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66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66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6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6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6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6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66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6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6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18.png"/><Relationship Id="rId7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42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1182675" y="2658827"/>
            <a:ext cx="77724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binary relation from A to B is a set R of ordered pairs where the first element from each ordered pair comes from A and the second one from B.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</a:t>
            </a:r>
            <a:r>
              <a:rPr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R b 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denotes that </a:t>
            </a:r>
            <a:r>
              <a:rPr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(a,b) </a:t>
            </a: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</a:t>
            </a:r>
            <a:r>
              <a:rPr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Let  A = {a,b}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	    B = {1,2}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     R={(a,1),(a,2),(b,1)} is a relation from A to B.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(b,2)  is in A X B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Note that (b,1) belongs to R but not (b,2)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807" y="152400"/>
            <a:ext cx="5555419" cy="664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Relations</a:t>
            </a:r>
            <a:endParaRPr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   B = {1,2,3,4}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   C = {0,1,2}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R:A</a:t>
            </a:r>
            <a:r>
              <a:rPr lang="en-US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⊂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{(1,1), (1,4), (2,3), (3,1), (3,4)}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S:B</a:t>
            </a:r>
            <a:r>
              <a:rPr lang="en-US" sz="23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⊂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= {(1,0), (2,0), (3,1), (3,2), (4,1)}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{(1,0),(1,1),(2,1),(2,2),(3,0),(3,1)}</a:t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Relations</a:t>
            </a:r>
            <a:endParaRPr/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be a relation on the set 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powers R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,n = 1,2,3,… are defined recursively by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R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R and R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n+1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R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 o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relation R on a set A is transitive if and only if R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     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for n = 1,2,3,…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5076825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Representing Relation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 ways of representing Relation are: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Ordered pairs (which we have already seen)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Zero-one matrices (useful for representing relations in computer programs)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Directed Graphs (useful in understanding the properties of relations)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Representing Relation using Matrices</a:t>
            </a:r>
            <a:endParaRPr/>
          </a:p>
        </p:txBody>
      </p:sp>
      <p:sp>
        <p:nvSpPr>
          <p:cNvPr id="139" name="Google Shape;139;p16"/>
          <p:cNvSpPr txBox="1"/>
          <p:nvPr>
            <p:ph idx="4294967295" type="body"/>
          </p:nvPr>
        </p:nvSpPr>
        <p:spPr>
          <a:xfrm>
            <a:off x="1182687" y="2017712"/>
            <a:ext cx="75041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A = {a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,a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,a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,…,a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B = {b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,b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,b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,…,b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relation R can be represented by the matrix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[m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ij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], where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baseline="-2500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Google Shape;140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0" y="4164012"/>
            <a:ext cx="3454400" cy="101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Representing Relation using Matrices</a:t>
            </a:r>
            <a:endParaRPr/>
          </a:p>
        </p:txBody>
      </p: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1182687" y="2017712"/>
            <a:ext cx="45323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1: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{1,2,3}	B = {1,2}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R = {(2,1),(3,1),(3,2)}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M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 2: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{1,2,3}  B = {1,2,3,4,5} 	Given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{(1,2), (2,1), (2,3), (2,4), (3,1),   (3,3), (3,5)}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7" name="Google Shape;147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2214562"/>
            <a:ext cx="1676400" cy="121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819525"/>
            <a:ext cx="2351087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Relation Properties using Matrices</a:t>
            </a:r>
            <a:endParaRPr/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1182687" y="2017712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is reflexive if and only if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m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ii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1, for i = 1,2,…,n. i.e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if all the diagonal elements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of M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equal to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is symmetric if and only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if m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ij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m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ji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for all pairs of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integers i and j with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 = 1,2,…,n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j = 1,2,…,n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2058987"/>
            <a:ext cx="1414462" cy="167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4267200"/>
            <a:ext cx="1673225" cy="1906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8"/>
          <p:cNvCxnSpPr/>
          <p:nvPr/>
        </p:nvCxnSpPr>
        <p:spPr>
          <a:xfrm>
            <a:off x="6934200" y="4419600"/>
            <a:ext cx="7620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Relation Properties using Matrices</a:t>
            </a:r>
            <a:endParaRPr/>
          </a:p>
        </p:txBody>
      </p:sp>
      <p:sp>
        <p:nvSpPr>
          <p:cNvPr id="163" name="Google Shape;163;p19"/>
          <p:cNvSpPr txBox="1"/>
          <p:nvPr>
            <p:ph idx="4294967295" type="body"/>
          </p:nvPr>
        </p:nvSpPr>
        <p:spPr>
          <a:xfrm>
            <a:off x="1182687" y="2017712"/>
            <a:ext cx="41513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R is antisymmetric if and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only if m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ij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 with i ≠ j,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then m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ji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The relation R on 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set is given by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R reflexive, symmetric, and/or antisymmetric 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is reflexive, symmetric and not antisymmetric.</a:t>
            </a:r>
            <a:endParaRPr/>
          </a:p>
        </p:txBody>
      </p:sp>
      <p:pic>
        <p:nvPicPr>
          <p:cNvPr id="164" name="Google Shape;164;p1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828800"/>
            <a:ext cx="1738312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6858000" y="19050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1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4038600"/>
            <a:ext cx="1827212" cy="176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Relations &amp; Matrices</a:t>
            </a:r>
            <a:endParaRPr/>
          </a:p>
        </p:txBody>
      </p:sp>
      <p:pic>
        <p:nvPicPr>
          <p:cNvPr id="172" name="Google Shape;172;p2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127250"/>
            <a:ext cx="1827212" cy="162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337" y="2057400"/>
            <a:ext cx="2016125" cy="176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838200" y="4267200"/>
            <a:ext cx="1343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R1UR2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4400" y="3733800"/>
            <a:ext cx="1008062" cy="176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886200" y="4343400"/>
            <a:ext cx="1738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M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0050" y="3886200"/>
            <a:ext cx="1006475" cy="176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b="0" i="0" lang="en-US" sz="3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Representing Relation using Digraphs</a:t>
            </a:r>
            <a:endParaRPr/>
          </a:p>
        </p:txBody>
      </p:sp>
      <p:sp>
        <p:nvSpPr>
          <p:cNvPr id="183" name="Google Shape;183;p21"/>
          <p:cNvSpPr txBox="1"/>
          <p:nvPr>
            <p:ph idx="4294967295" type="body"/>
          </p:nvPr>
        </p:nvSpPr>
        <p:spPr>
          <a:xfrm>
            <a:off x="1066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directed graph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or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digraph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consists of a set V of vertices together with a set E of ordered pairs of elements of V called edges. The vertex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call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vertex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edge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(a,b),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vertex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called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terminal vertex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this edge.</a:t>
            </a:r>
            <a:endParaRPr/>
          </a:p>
          <a:p>
            <a:pPr indent="-1524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{(A,B), (A,C), (A,D), (B,D),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(C,D), (C,E), (D,E), (E,A)}</a:t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5931262" y="3799837"/>
            <a:ext cx="2248653" cy="2843401"/>
            <a:chOff x="3600" y="1320"/>
            <a:chExt cx="1794" cy="2124"/>
          </a:xfrm>
        </p:grpSpPr>
        <p:sp>
          <p:nvSpPr>
            <p:cNvPr id="185" name="Google Shape;185;p21"/>
            <p:cNvSpPr/>
            <p:nvPr/>
          </p:nvSpPr>
          <p:spPr>
            <a:xfrm>
              <a:off x="4038" y="3144"/>
              <a:ext cx="300" cy="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600" y="2280"/>
              <a:ext cx="300" cy="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846" y="1320"/>
              <a:ext cx="300" cy="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094" y="2676"/>
              <a:ext cx="300" cy="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806" y="1800"/>
              <a:ext cx="300" cy="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21"/>
            <p:cNvCxnSpPr/>
            <p:nvPr/>
          </p:nvCxnSpPr>
          <p:spPr>
            <a:xfrm rot="10800000">
              <a:off x="3780" y="2580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1" name="Google Shape;191;p21"/>
            <p:cNvCxnSpPr/>
            <p:nvPr/>
          </p:nvCxnSpPr>
          <p:spPr>
            <a:xfrm flipH="1" rot="10800000">
              <a:off x="4284" y="2880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21"/>
            <p:cNvCxnSpPr/>
            <p:nvPr/>
          </p:nvCxnSpPr>
          <p:spPr>
            <a:xfrm rot="10800000">
              <a:off x="3744" y="1674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21"/>
            <p:cNvCxnSpPr/>
            <p:nvPr/>
          </p:nvCxnSpPr>
          <p:spPr>
            <a:xfrm rot="10800000">
              <a:off x="4248" y="1536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4" name="Google Shape;194;p21"/>
            <p:cNvCxnSpPr/>
            <p:nvPr/>
          </p:nvCxnSpPr>
          <p:spPr>
            <a:xfrm rot="10800000">
              <a:off x="4938" y="2070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5" name="Google Shape;195;p21"/>
            <p:cNvCxnSpPr/>
            <p:nvPr/>
          </p:nvCxnSpPr>
          <p:spPr>
            <a:xfrm flipH="1" rot="10800000">
              <a:off x="3846" y="2016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6" name="Google Shape;196;p21"/>
            <p:cNvCxnSpPr/>
            <p:nvPr/>
          </p:nvCxnSpPr>
          <p:spPr>
            <a:xfrm flipH="1" rot="10800000">
              <a:off x="4182" y="1938"/>
              <a:ext cx="600" cy="1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 as Relations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Relations are generalization of functions that can be used to represent much wider class of relationships between sets.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Functions can be visualized as subset of relations.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F: A </a:t>
            </a:r>
            <a:r>
              <a:rPr lang="en-US" sz="26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⊂</a:t>
            </a: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 is a subset of A x 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Relation Properties using Digraphs</a:t>
            </a:r>
            <a:endParaRPr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1676400" y="2438400"/>
            <a:ext cx="6324600" cy="3352800"/>
            <a:chOff x="672" y="1488"/>
            <a:chExt cx="3984" cy="2112"/>
          </a:xfrm>
        </p:grpSpPr>
        <p:pic>
          <p:nvPicPr>
            <p:cNvPr id="203" name="Google Shape;20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1488"/>
              <a:ext cx="1295" cy="2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68" y="1493"/>
              <a:ext cx="2688" cy="21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Relation Properties using Digraphs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is transitive if and only if whenever there is an edge from vertex x to a vertex y and an edge from a vertex y to a vertex z, there is an edge from x to z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Closures of Relations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Let R be a relation on a set A. R may or may not have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some property P, such as reflexivity, symmetry, 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transitivity.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If there is a relation S with property P containing R such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that S is a subset of every relation with property 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containing R, then S is called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closure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R with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respect to 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3 types of Closures exists: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	1.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Reflexive Closure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	2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	Symmetric Closure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	3.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Transitive Closure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Reflexive Closure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1143000" y="1905000"/>
            <a:ext cx="7772400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Given a relation R on a set A is not reflexive.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The reflexive closure of R can be formed by adding ordered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pairs (a,a) not already in A, where a Є A.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These new additions will make the new relation reflexive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which contains 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= {(1,1), (1,2), (2,1), (3,2)}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 = {(1,1), (1,2), (2,1), (3,2), (2, 2), (3, 3)}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is not reflexive since it does not contain (2,2) and (3,3).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Adding these two ordered pairs to R will make the new relation,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say S, reflexive. Also, S contains R.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Thus, S is a reflexive closure of 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Symmetric Closure</a:t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a relation R on a set A is not symmetric.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symmetric closure of a relation R can be constructed by adding all the ordered pairs of the form (b,a), where (a,b) is in R, that are not already in R.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= {(1,1), (1,2), (2,1), (3,2)}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 = {(1,1), (1,2), (2,1), (3,2), (2,3)}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ordered pair (2,3) is to be added to R. This new relation 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will then be symmetric. S will then be called the symmetric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closure of R.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Transitive Closure using Digraphs</a:t>
            </a:r>
            <a:endParaRPr/>
          </a:p>
        </p:txBody>
      </p:sp>
      <p:sp>
        <p:nvSpPr>
          <p:cNvPr id="234" name="Google Shape;234;p27"/>
          <p:cNvSpPr txBox="1"/>
          <p:nvPr>
            <p:ph idx="4294967295" type="body"/>
          </p:nvPr>
        </p:nvSpPr>
        <p:spPr>
          <a:xfrm>
            <a:off x="1182687" y="2017712"/>
            <a:ext cx="75041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Path from a to b in the directed graph in G is a sequence of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edges (x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),(x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),…,(x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G, where n is a nonnegative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integer, and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a and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b, that is, a sequence of edges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where the terminal vertex of an edge is the initial vertex 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the next edge in the path. The path is denoted by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,…,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n-1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x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has length 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Consider the directed graph 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Path(A,E) = {A,C,E},{A,D,E},{A,B,D,E},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     {A,C,D,E}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194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5" name="Google Shape;235;p27"/>
          <p:cNvGrpSpPr/>
          <p:nvPr/>
        </p:nvGrpSpPr>
        <p:grpSpPr>
          <a:xfrm>
            <a:off x="6453187" y="3725862"/>
            <a:ext cx="2005012" cy="2674937"/>
            <a:chOff x="3600" y="1320"/>
            <a:chExt cx="1782" cy="2112"/>
          </a:xfrm>
        </p:grpSpPr>
        <p:sp>
          <p:nvSpPr>
            <p:cNvPr id="236" name="Google Shape;236;p27"/>
            <p:cNvSpPr/>
            <p:nvPr/>
          </p:nvSpPr>
          <p:spPr>
            <a:xfrm>
              <a:off x="4038" y="314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600" y="22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46" y="13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094" y="267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806" y="180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27"/>
            <p:cNvCxnSpPr/>
            <p:nvPr/>
          </p:nvCxnSpPr>
          <p:spPr>
            <a:xfrm rot="10800000">
              <a:off x="3744" y="2574"/>
              <a:ext cx="336" cy="6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2" name="Google Shape;242;p27"/>
            <p:cNvCxnSpPr/>
            <p:nvPr/>
          </p:nvCxnSpPr>
          <p:spPr>
            <a:xfrm flipH="1" rot="10800000">
              <a:off x="4284" y="2928"/>
              <a:ext cx="852" cy="2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3" name="Google Shape;243;p27"/>
            <p:cNvCxnSpPr/>
            <p:nvPr/>
          </p:nvCxnSpPr>
          <p:spPr>
            <a:xfrm flipH="1" rot="10800000">
              <a:off x="3744" y="1572"/>
              <a:ext cx="144" cy="70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4" name="Google Shape;244;p27"/>
            <p:cNvCxnSpPr/>
            <p:nvPr/>
          </p:nvCxnSpPr>
          <p:spPr>
            <a:xfrm rot="10800000">
              <a:off x="4140" y="1464"/>
              <a:ext cx="708" cy="3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27"/>
            <p:cNvCxnSpPr/>
            <p:nvPr/>
          </p:nvCxnSpPr>
          <p:spPr>
            <a:xfrm rot="10800000">
              <a:off x="4950" y="2094"/>
              <a:ext cx="288" cy="5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6" name="Google Shape;246;p27"/>
            <p:cNvCxnSpPr/>
            <p:nvPr/>
          </p:nvCxnSpPr>
          <p:spPr>
            <a:xfrm flipH="1" rot="10800000">
              <a:off x="4182" y="2052"/>
              <a:ext cx="666" cy="10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7" name="Google Shape;247;p27"/>
            <p:cNvCxnSpPr/>
            <p:nvPr/>
          </p:nvCxnSpPr>
          <p:spPr>
            <a:xfrm flipH="1" rot="10800000">
              <a:off x="3846" y="1944"/>
              <a:ext cx="954" cy="3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8" name="Google Shape;248;p27"/>
            <p:cNvCxnSpPr/>
            <p:nvPr/>
          </p:nvCxnSpPr>
          <p:spPr>
            <a:xfrm rot="10800000">
              <a:off x="3840" y="1464"/>
              <a:ext cx="192" cy="1824"/>
            </a:xfrm>
            <a:prstGeom prst="curvedConnector3">
              <a:avLst>
                <a:gd fmla="val 321094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Transitive Closure using Digraphs</a:t>
            </a:r>
            <a:endParaRPr/>
          </a:p>
        </p:txBody>
      </p:sp>
      <p:sp>
        <p:nvSpPr>
          <p:cNvPr id="254" name="Google Shape;254;p28"/>
          <p:cNvSpPr txBox="1"/>
          <p:nvPr>
            <p:ph idx="4294967295" type="body"/>
          </p:nvPr>
        </p:nvSpPr>
        <p:spPr>
          <a:xfrm>
            <a:off x="1182687" y="2017712"/>
            <a:ext cx="7123112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be a relation on a set A. </a:t>
            </a:r>
            <a:endParaRPr/>
          </a:p>
          <a:p>
            <a:pPr indent="-28194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is a path of length n, where n is a positive integer, from a to b if and only if (a,b) Є R</a:t>
            </a:r>
            <a:r>
              <a:rPr b="0" baseline="30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baseline="3000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connectivity relation R* consists of the pairs (a,b) such that there is a path of length at least one from a to b in R.</a:t>
            </a:r>
            <a:endParaRPr/>
          </a:p>
          <a:p>
            <a:pPr indent="-28194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30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consists of the pairs (a,b) such that there is a path of length n from a to b, it follows that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transitive closure of a relation equals the connectivity relation R*</a:t>
            </a:r>
            <a:endParaRPr/>
          </a:p>
          <a:p>
            <a:pPr indent="-28194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194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5" name="Google Shape;255;p2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865687"/>
            <a:ext cx="1366837" cy="77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Transitive Closure using Digraphs</a:t>
            </a:r>
            <a:endParaRPr/>
          </a:p>
        </p:txBody>
      </p:sp>
      <p:sp>
        <p:nvSpPr>
          <p:cNvPr id="261" name="Google Shape;261;p29"/>
          <p:cNvSpPr txBox="1"/>
          <p:nvPr>
            <p:ph idx="4294967295" type="body"/>
          </p:nvPr>
        </p:nvSpPr>
        <p:spPr>
          <a:xfrm>
            <a:off x="1182687" y="2017712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a digraph </a:t>
            </a:r>
            <a:r>
              <a:rPr b="1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the transitive closure of </a:t>
            </a:r>
            <a:r>
              <a:rPr b="1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the digraph </a:t>
            </a:r>
            <a:r>
              <a:rPr b="1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G*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such that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G*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the same vertices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a directed path from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 ≠ v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G*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 a directed edge from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transitive closure provides reachability information about a digraph</a:t>
            </a:r>
            <a:endParaRPr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410200" y="1981200"/>
            <a:ext cx="2909887" cy="4518025"/>
            <a:chOff x="3408" y="1008"/>
            <a:chExt cx="1929" cy="2991"/>
          </a:xfrm>
        </p:grpSpPr>
        <p:sp>
          <p:nvSpPr>
            <p:cNvPr id="263" name="Google Shape;263;p29"/>
            <p:cNvSpPr/>
            <p:nvPr/>
          </p:nvSpPr>
          <p:spPr>
            <a:xfrm>
              <a:off x="3648" y="2832"/>
              <a:ext cx="1168" cy="1080"/>
            </a:xfrm>
            <a:custGeom>
              <a:rect b="b" l="l" r="r" t="t"/>
              <a:pathLst>
                <a:path extrusionOk="0" h="1080" w="1168">
                  <a:moveTo>
                    <a:pt x="0" y="1008"/>
                  </a:moveTo>
                  <a:cubicBezTo>
                    <a:pt x="288" y="1044"/>
                    <a:pt x="576" y="1080"/>
                    <a:pt x="768" y="1008"/>
                  </a:cubicBezTo>
                  <a:cubicBezTo>
                    <a:pt x="960" y="936"/>
                    <a:pt x="1136" y="744"/>
                    <a:pt x="1152" y="576"/>
                  </a:cubicBezTo>
                  <a:cubicBezTo>
                    <a:pt x="1168" y="408"/>
                    <a:pt x="1016" y="204"/>
                    <a:pt x="864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408" y="139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40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224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224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5034" y="100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" name="Google Shape;269;p29"/>
            <p:cNvCxnSpPr/>
            <p:nvPr/>
          </p:nvCxnSpPr>
          <p:spPr>
            <a:xfrm flipH="1" rot="10800000">
              <a:off x="3654" y="1152"/>
              <a:ext cx="564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0" name="Google Shape;270;p29"/>
            <p:cNvCxnSpPr/>
            <p:nvPr/>
          </p:nvCxnSpPr>
          <p:spPr>
            <a:xfrm>
              <a:off x="3654" y="1644"/>
              <a:ext cx="564" cy="2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1" name="Google Shape;271;p29"/>
            <p:cNvCxnSpPr/>
            <p:nvPr/>
          </p:nvCxnSpPr>
          <p:spPr>
            <a:xfrm>
              <a:off x="4518" y="1152"/>
              <a:ext cx="51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2" name="Google Shape;272;p29"/>
            <p:cNvCxnSpPr/>
            <p:nvPr/>
          </p:nvCxnSpPr>
          <p:spPr>
            <a:xfrm rot="10800000">
              <a:off x="4368" y="1302"/>
              <a:ext cx="0" cy="4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3" name="Google Shape;273;p29"/>
            <p:cNvCxnSpPr/>
            <p:nvPr/>
          </p:nvCxnSpPr>
          <p:spPr>
            <a:xfrm flipH="1" rot="10800000">
              <a:off x="3702" y="1980"/>
              <a:ext cx="564" cy="18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4" name="Google Shape;274;p29"/>
            <p:cNvSpPr/>
            <p:nvPr/>
          </p:nvSpPr>
          <p:spPr>
            <a:xfrm>
              <a:off x="3408" y="302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408" y="36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224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224" y="336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034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29"/>
            <p:cNvCxnSpPr/>
            <p:nvPr/>
          </p:nvCxnSpPr>
          <p:spPr>
            <a:xfrm flipH="1" rot="10800000">
              <a:off x="3654" y="2784"/>
              <a:ext cx="564" cy="27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3654" y="3276"/>
              <a:ext cx="564" cy="2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1" name="Google Shape;281;p29"/>
            <p:cNvCxnSpPr/>
            <p:nvPr/>
          </p:nvCxnSpPr>
          <p:spPr>
            <a:xfrm>
              <a:off x="4518" y="2784"/>
              <a:ext cx="51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2" name="Google Shape;282;p29"/>
            <p:cNvCxnSpPr/>
            <p:nvPr/>
          </p:nvCxnSpPr>
          <p:spPr>
            <a:xfrm rot="10800000">
              <a:off x="4368" y="2934"/>
              <a:ext cx="0" cy="4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3" name="Google Shape;283;p29"/>
            <p:cNvCxnSpPr/>
            <p:nvPr/>
          </p:nvCxnSpPr>
          <p:spPr>
            <a:xfrm flipH="1" rot="10800000">
              <a:off x="3702" y="3612"/>
              <a:ext cx="564" cy="18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4" name="Google Shape;284;p29"/>
            <p:cNvCxnSpPr/>
            <p:nvPr/>
          </p:nvCxnSpPr>
          <p:spPr>
            <a:xfrm rot="-5400000">
              <a:off x="4143" y="2085"/>
              <a:ext cx="342" cy="1524"/>
            </a:xfrm>
            <a:prstGeom prst="curvedConnector3">
              <a:avLst>
                <a:gd fmla="val 970804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5" name="Google Shape;285;p29"/>
            <p:cNvCxnSpPr/>
            <p:nvPr/>
          </p:nvCxnSpPr>
          <p:spPr>
            <a:xfrm rot="-5400000">
              <a:off x="3954" y="2498"/>
              <a:ext cx="900" cy="1500"/>
            </a:xfrm>
            <a:prstGeom prst="curvedConnector3">
              <a:avLst>
                <a:gd fmla="val 444444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86" name="Google Shape;286;p29"/>
            <p:cNvCxnSpPr/>
            <p:nvPr/>
          </p:nvCxnSpPr>
          <p:spPr>
            <a:xfrm flipH="1" rot="10800000">
              <a:off x="4470" y="2892"/>
              <a:ext cx="606" cy="504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87" name="Google Shape;287;p29"/>
            <p:cNvSpPr txBox="1"/>
            <p:nvPr/>
          </p:nvSpPr>
          <p:spPr>
            <a:xfrm>
              <a:off x="4955" y="1610"/>
              <a:ext cx="268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1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 txBox="1"/>
            <p:nvPr/>
          </p:nvSpPr>
          <p:spPr>
            <a:xfrm>
              <a:off x="4968" y="3696"/>
              <a:ext cx="369" cy="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1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G*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Transitive Closure using Matrices</a:t>
            </a:r>
            <a:endParaRPr/>
          </a:p>
        </p:txBody>
      </p:sp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M</a:t>
            </a:r>
            <a:r>
              <a:rPr b="0" baseline="-25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 the zero-one matrix of the relation 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zero-one matrix of the transitive closure R* 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     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R*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∨M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30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[2]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∨M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30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[3]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∨…∨M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30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[n]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baseline="3000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 for computing the transitive closure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810000"/>
            <a:ext cx="4648200" cy="261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Transitive Closure using Matrices</a:t>
            </a:r>
            <a:endParaRPr/>
          </a:p>
        </p:txBody>
      </p:sp>
      <p:sp>
        <p:nvSpPr>
          <p:cNvPr id="301" name="Google Shape;301;p31"/>
          <p:cNvSpPr txBox="1"/>
          <p:nvPr>
            <p:ph idx="4294967295" type="body"/>
          </p:nvPr>
        </p:nvSpPr>
        <p:spPr>
          <a:xfrm>
            <a:off x="1182687" y="2017712"/>
            <a:ext cx="7427912" cy="17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 A = {1, 2, 3, 4}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{(1, 3), (1, 4), (2, 1), (3, 2)}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can be represented by the following matrix M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</p:txBody>
      </p:sp>
      <p:pic>
        <p:nvPicPr>
          <p:cNvPr id="302" name="Google Shape;302;p3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886200"/>
            <a:ext cx="3048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Relations on a Set	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on a set A is represented as A to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{1,2,3}, R = {(a, b)| a &lt; b}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Represented as {(1,2), (2,3),(1,3)}</a:t>
            </a:r>
            <a:endParaRPr/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Transitive Closure using Matrices</a:t>
            </a:r>
            <a:endParaRPr/>
          </a:p>
        </p:txBody>
      </p:sp>
      <p:pic>
        <p:nvPicPr>
          <p:cNvPr id="308" name="Google Shape;308;p3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981200"/>
            <a:ext cx="157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981200"/>
            <a:ext cx="1676400" cy="158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2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4114800"/>
            <a:ext cx="44958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24600" y="1993900"/>
            <a:ext cx="16764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2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200" y="4114800"/>
            <a:ext cx="1752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Warshall’s Algorithm</a:t>
            </a:r>
            <a:endParaRPr/>
          </a:p>
        </p:txBody>
      </p:sp>
      <p:sp>
        <p:nvSpPr>
          <p:cNvPr id="318" name="Google Shape;318;p33"/>
          <p:cNvSpPr txBox="1"/>
          <p:nvPr>
            <p:ph idx="1" type="body"/>
          </p:nvPr>
        </p:nvSpPr>
        <p:spPr>
          <a:xfrm>
            <a:off x="1182687" y="2017712"/>
            <a:ext cx="7772400" cy="430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Warshall’s Algorithm is based on the construction of a sequence of zero-one matrices.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a, 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,…,v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,b is a path, its interior vertices are 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,…,v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algorithm computes W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[w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ij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(k)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], where w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ij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(k)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 if there exists a path from 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such that all interior vertices of this path are in the set {v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,…,v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and is 0 otherwise.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Warshall’s Algorithm</a:t>
            </a:r>
            <a:endParaRPr/>
          </a:p>
        </p:txBody>
      </p:sp>
      <p:grpSp>
        <p:nvGrpSpPr>
          <p:cNvPr id="324" name="Google Shape;324;p34"/>
          <p:cNvGrpSpPr/>
          <p:nvPr/>
        </p:nvGrpSpPr>
        <p:grpSpPr>
          <a:xfrm>
            <a:off x="1066800" y="2286000"/>
            <a:ext cx="7543800" cy="3408362"/>
            <a:chOff x="672" y="1440"/>
            <a:chExt cx="4752" cy="2147"/>
          </a:xfrm>
        </p:grpSpPr>
        <p:pic>
          <p:nvPicPr>
            <p:cNvPr id="325" name="Google Shape;325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1440"/>
              <a:ext cx="4752" cy="21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6" name="Google Shape;326;p34"/>
            <p:cNvCxnSpPr/>
            <p:nvPr/>
          </p:nvCxnSpPr>
          <p:spPr>
            <a:xfrm>
              <a:off x="672" y="3264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Warshall’s Algorithm</a:t>
            </a:r>
            <a:endParaRPr/>
          </a:p>
        </p:txBody>
      </p:sp>
      <p:sp>
        <p:nvSpPr>
          <p:cNvPr id="332" name="Google Shape;332;p35"/>
          <p:cNvSpPr txBox="1"/>
          <p:nvPr>
            <p:ph idx="4294967295" type="body"/>
          </p:nvPr>
        </p:nvSpPr>
        <p:spPr>
          <a:xfrm>
            <a:off x="1182687" y="2017712"/>
            <a:ext cx="7275512" cy="484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{a,b,c,d}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= {(a,d), (b,a), (b,c), (c,a), (c,d), (d,c)}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the matrix of the transitive closure.</a:t>
            </a:r>
            <a:endParaRPr/>
          </a:p>
        </p:txBody>
      </p:sp>
      <p:pic>
        <p:nvPicPr>
          <p:cNvPr id="333" name="Google Shape;333;p3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387" y="2971800"/>
            <a:ext cx="1293812" cy="141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971800"/>
            <a:ext cx="1828800" cy="135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6525" y="2971800"/>
            <a:ext cx="12096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600" y="4800600"/>
            <a:ext cx="1306512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78462" y="4800600"/>
            <a:ext cx="130333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Equivalence Relations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on a set A is called an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equivalence relation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and only if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 is reflexive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2.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 is symmetric,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3.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R is transitive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congruent modulo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relation on the set of integers i.e.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&lt;a, b&gt;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Ξ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(mod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)}, where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positive integer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greater than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is an equivalence relation.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Equivalence Classes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an equivalence relation R on a set A, the set of the elements of A that are related to an element, say a, of A is called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equivalence class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element a.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equivalence class of a is denoted by [a].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[a] = {s | (a, s) Є R}. 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b Є [a], then b is called a representative of this equivalence class.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Equivalence Classes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the equivalence relation of hours on a clock, equivalence classes are </a:t>
            </a: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[1] = {1, 13, 25, ... } = {1+ 12n: n Є N} , </a:t>
            </a: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[2] = {2, 14, 26, ... } = {2+ 12n: n Є N} , </a:t>
            </a: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........, </a:t>
            </a: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N is the set of natural numbers. There are altogether twelve of them. </a:t>
            </a:r>
            <a:b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Equivalence Classes and Partitions</a:t>
            </a:r>
            <a:endParaRPr/>
          </a:p>
        </p:txBody>
      </p:sp>
      <p:sp>
        <p:nvSpPr>
          <p:cNvPr id="361" name="Google Shape;361;p39"/>
          <p:cNvSpPr txBox="1"/>
          <p:nvPr>
            <p:ph idx="4294967295" type="body"/>
          </p:nvPr>
        </p:nvSpPr>
        <p:spPr>
          <a:xfrm>
            <a:off x="1182687" y="2017712"/>
            <a:ext cx="7427912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19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an equivalence relation R on a set A, every element of A is in an equivalence class. For if an element, say b , does not belong to the equivalence class of any other element in A, then the set consisting of the element b itself is an equivalence class.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Another property of equivalence class is that equivalence classes of two elements of a set A are either disjoint or identical, that is either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1.	[a]=[b]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2.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the set A is partitioned into equivalence classes by an equivalence relation R on A.</a:t>
            </a:r>
            <a:endParaRPr/>
          </a:p>
        </p:txBody>
      </p:sp>
      <p:pic>
        <p:nvPicPr>
          <p:cNvPr id="362" name="Google Shape;362;p3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4978400"/>
            <a:ext cx="1143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Equivalence Classes and Partitions</a:t>
            </a:r>
            <a:endParaRPr/>
          </a:p>
        </p:txBody>
      </p:sp>
      <p:sp>
        <p:nvSpPr>
          <p:cNvPr id="368" name="Google Shape;368;p40"/>
          <p:cNvSpPr txBox="1"/>
          <p:nvPr>
            <p:ph idx="4294967295" type="body"/>
          </p:nvPr>
        </p:nvSpPr>
        <p:spPr>
          <a:xfrm>
            <a:off x="1182687" y="2017712"/>
            <a:ext cx="75041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A be a set and let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...,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subsets of A. Then {A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...,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 is a partition of A, if and only if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1.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2.	                       if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≠A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1≤ i, j ≤ 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= {1, 2, 3, 4, 5}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{1, 5},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{3}, and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{2, 4}.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 {A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is a partition of A since the subsets satisfy both the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However, B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{1, 2, 5}, B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{2, 3}, and B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{4} do not form 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partition for A.</a:t>
            </a:r>
            <a:endParaRPr/>
          </a:p>
        </p:txBody>
      </p:sp>
      <p:pic>
        <p:nvPicPr>
          <p:cNvPr id="369" name="Google Shape;369;p4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408237"/>
            <a:ext cx="1371600" cy="132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Equivalence Relations</a:t>
            </a:r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1182687" y="2017712"/>
            <a:ext cx="7772400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be an equivalence relation on a set S. Then the equivalence classes of R form a partition of 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Conversely, given a partition {A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| i Є I} of the set S, there is an equivalence relation R that has the sets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 i Є I, as its equivalence classes.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S = { 1,2,3,4,5,6}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{1,2,3},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{4,5}, and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{6}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are the equivalence classes of R. The pair (a, b) Є 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and only if a and b are in the same equivalence class.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(1,1), (1,2), (1,3), (2,1), (2,2), (2,3), (3,1), (3,2), (3,3)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belong to R due to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Similarly, (4,4), (4,5), (5,4), (5,5) due to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(6,6) due to A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194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Properties of Relations</a:t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914400" y="20574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on a set A is 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reflexive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(a, a) Є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 for element a Є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={(1,1),(1,2),(2,1),(2,2)}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={(1,1), (1,2), (1,3), (2,1), (2,2), (3,3)}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Here, 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reflexive whereas 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not.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contains (1,1)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lang="en-US" sz="2400">
                <a:latin typeface="Verdana"/>
                <a:ea typeface="Verdana"/>
                <a:cs typeface="Verdana"/>
                <a:sym typeface="Verdana"/>
              </a:rPr>
              <a:t>(2,2)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but not (3,3).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Partial Orderings</a:t>
            </a:r>
            <a:endParaRPr/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on a set S is called a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 ordering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partial order if and only if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1.	R is reflexive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2.	R is antisymmetric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3. 	R is transitive.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set S together with partial ordering R is called a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partially ordered set,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poset,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is denoted by (S,R).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Partial Orderings</a:t>
            </a:r>
            <a:endParaRPr/>
          </a:p>
        </p:txBody>
      </p:sp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“greater than or equal” relation (≥) is a partial order on the set of integers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reflexive: a ≥ a for all a ∈ Z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antisymmetric: if a ≥ b then the only way that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≥ a is when b = 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transitive: if a ≥ b and b ≥ c, then a ≥ c</a:t>
            </a:r>
            <a:endParaRPr/>
          </a:p>
          <a:p>
            <a:pPr indent="-2667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≥ is the partial ordering on the set of integers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(Z, ≥) is the partially ordered set, or poset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Partial Orderings … (continued)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symbol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used to represent any relation when discussing partial orders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just the less than or equals to relation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represent ≤, ≥, ⊆, etc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Thus, a 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⊑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 denotes that (a, b) ∈ 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poset is (S,</a:t>
            </a:r>
            <a:r>
              <a:rPr lang="en-U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⊑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symbol  is used to denote a  b but a ≠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 represents ≥, then  represents &gt;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Comparability</a:t>
            </a:r>
            <a:endParaRPr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elements a and b of a poset (S,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)are called comparable if either a  b or b  a.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Meaning if (a, b) ∈ R or (b, a) ∈ 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can’t be both because  is antisymmetric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Unless a = b, of course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neither a  b nor b  a, then a and b are incomparable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🡪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Meaning they are not related to each other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all elements in S are comparable, the relation is a total ordering.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0" name="Google Shape;4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000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1425" y="2522850"/>
            <a:ext cx="200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1825" y="2522850"/>
            <a:ext cx="200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5225" y="2294250"/>
            <a:ext cx="2000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Comparability</a:t>
            </a:r>
            <a:endParaRPr/>
          </a:p>
        </p:txBody>
      </p:sp>
      <p:sp>
        <p:nvSpPr>
          <p:cNvPr id="409" name="Google Shape;409;p46"/>
          <p:cNvSpPr txBox="1"/>
          <p:nvPr>
            <p:ph idx="1" type="body"/>
          </p:nvPr>
        </p:nvSpPr>
        <p:spPr>
          <a:xfrm>
            <a:off x="1066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 be the “divides” operator |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poset (Z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,|), are the integers 3 and 9 comparable?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Yes, as 3 | 9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7 and 5 comparable?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No, as 7 | 5 and 5 | 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Thus, as there are pairs of elements in Z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that are not comparable, the poset (Z</a:t>
            </a:r>
            <a:r>
              <a:rPr b="0" baseline="30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,|) is a partial order.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Well-ordered sets</a:t>
            </a:r>
            <a:endParaRPr/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(S,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is a well-ordered set if: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(S,) is a totally ordered poset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Every non-empty subset of S has a least element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(Z,≤)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a total ordered poset (every element is comparable to every other element)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has no least element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Thus, it is not a well-ordered set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(S,≤) where S = { 1, 2, 3, 4, 5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a total ordered poset (every element is comparable to every other element)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 a least element (1)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Thus, it is a well-ordered set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Lexicographic ordering</a:t>
            </a:r>
            <a:endParaRPr/>
          </a:p>
        </p:txBody>
      </p:sp>
      <p:sp>
        <p:nvSpPr>
          <p:cNvPr id="421" name="Google Shape;421;p4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two posets: (S,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(T,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Cartesian products of these two posets via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lexicographic ordering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∈ S and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∈ 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∈ T and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∈ 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 (s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if either: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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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Lexicographic ordering is used to order dictionaries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Lexicographic ordering</a:t>
            </a:r>
            <a:endParaRPr/>
          </a:p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1182687" y="2017712"/>
            <a:ext cx="7772400" cy="46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S be the set of word strings (i.e. no spaces)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T be the set of strings with spaces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the relations are alphabetic sorting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Thus, posets are: (S,) and (T,)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(“run”, “noun: to…”) and (“set”, “verb: to…”)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“run”  “set”, the “run” Cartesian product comes before the “set” one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Order (“run”, “noun: to…”) and (“run”, “verb: to…”)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the first part of the Cartesian products are equal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“noun” is first (alphabetically) than “verb”, so it is ordered first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Lexicographic ordering</a:t>
            </a:r>
            <a:endParaRPr/>
          </a:p>
        </p:txBody>
      </p:sp>
      <p:sp>
        <p:nvSpPr>
          <p:cNvPr id="433" name="Google Shape;433;p50"/>
          <p:cNvSpPr txBox="1"/>
          <p:nvPr>
            <p:ph idx="1" type="body"/>
          </p:nvPr>
        </p:nvSpPr>
        <p:spPr>
          <a:xfrm>
            <a:off x="1143000" y="1828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two strings 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/>
          </a:p>
          <a:p>
            <a:pPr indent="-27813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None/>
            </a:pPr>
            <a:r>
              <a:t/>
            </a:r>
            <a:endParaRPr b="0" baseline="-25000" i="0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formal definition for lexicographic ordering of strings is as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follows:</a:t>
            </a:r>
            <a:endParaRPr/>
          </a:p>
          <a:p>
            <a:pPr indent="-174625" lvl="4" marL="2057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m = n (i.e. the strings are equal in length)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…,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 (b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…,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using the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comparisons discussed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“run”  “set”</a:t>
            </a:r>
            <a:endParaRPr/>
          </a:p>
          <a:p>
            <a:pPr indent="-174625" lvl="4" marL="20574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m ≠ n, then let t be the minimum of m and n then 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…a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is less than 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…b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and only if either of the following are true: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…,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 (b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…,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Example: “run”  “sets” (t = 3)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…, a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…, b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m &lt; 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hlink"/>
              </a:buClr>
              <a:buSzPts val="935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Example: “run”  “running”</a:t>
            </a:r>
            <a:endParaRPr/>
          </a:p>
          <a:p>
            <a:pPr indent="-27813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folHlink"/>
              </a:buClr>
              <a:buSzPts val="102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Hasse Diagrams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directed graph for a finite poset ({1,2,3,4},≤).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edges in the directed graph for a finite poset do not have to be shown since they must be present.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0" name="Google Shape;440;p51"/>
          <p:cNvGrpSpPr/>
          <p:nvPr/>
        </p:nvGrpSpPr>
        <p:grpSpPr>
          <a:xfrm>
            <a:off x="1295400" y="3416300"/>
            <a:ext cx="5886450" cy="3271782"/>
            <a:chOff x="568" y="2016"/>
            <a:chExt cx="3708" cy="2061"/>
          </a:xfrm>
        </p:grpSpPr>
        <p:grpSp>
          <p:nvGrpSpPr>
            <p:cNvPr id="441" name="Google Shape;441;p51"/>
            <p:cNvGrpSpPr/>
            <p:nvPr/>
          </p:nvGrpSpPr>
          <p:grpSpPr>
            <a:xfrm>
              <a:off x="568" y="2064"/>
              <a:ext cx="698" cy="2013"/>
              <a:chOff x="568" y="2064"/>
              <a:chExt cx="698" cy="2013"/>
            </a:xfrm>
          </p:grpSpPr>
          <p:sp>
            <p:nvSpPr>
              <p:cNvPr id="442" name="Google Shape;442;p51"/>
              <p:cNvSpPr txBox="1"/>
              <p:nvPr/>
            </p:nvSpPr>
            <p:spPr>
              <a:xfrm>
                <a:off x="960" y="2064"/>
                <a:ext cx="196" cy="1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3" name="Google Shape;443;p51"/>
              <p:cNvCxnSpPr/>
              <p:nvPr/>
            </p:nvCxnSpPr>
            <p:spPr>
              <a:xfrm rot="10800000">
                <a:off x="864" y="3360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444" name="Google Shape;444;p51"/>
              <p:cNvCxnSpPr/>
              <p:nvPr/>
            </p:nvCxnSpPr>
            <p:spPr>
              <a:xfrm rot="10800000">
                <a:off x="864" y="2832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445" name="Google Shape;445;p51"/>
              <p:cNvCxnSpPr/>
              <p:nvPr/>
            </p:nvCxnSpPr>
            <p:spPr>
              <a:xfrm rot="10800000">
                <a:off x="864" y="2304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446" name="Google Shape;446;p51"/>
              <p:cNvSpPr/>
              <p:nvPr/>
            </p:nvSpPr>
            <p:spPr>
              <a:xfrm>
                <a:off x="712" y="2832"/>
                <a:ext cx="152" cy="1008"/>
              </a:xfrm>
              <a:custGeom>
                <a:rect b="b" l="l" r="r" t="t"/>
                <a:pathLst>
                  <a:path extrusionOk="0" h="1008" w="152">
                    <a:moveTo>
                      <a:pt x="152" y="1008"/>
                    </a:moveTo>
                    <a:cubicBezTo>
                      <a:pt x="84" y="828"/>
                      <a:pt x="16" y="648"/>
                      <a:pt x="8" y="480"/>
                    </a:cubicBezTo>
                    <a:cubicBezTo>
                      <a:pt x="0" y="312"/>
                      <a:pt x="64" y="152"/>
                      <a:pt x="104" y="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12" y="2304"/>
                <a:ext cx="152" cy="1008"/>
              </a:xfrm>
              <a:custGeom>
                <a:rect b="b" l="l" r="r" t="t"/>
                <a:pathLst>
                  <a:path extrusionOk="0" h="1008" w="152">
                    <a:moveTo>
                      <a:pt x="152" y="1008"/>
                    </a:moveTo>
                    <a:cubicBezTo>
                      <a:pt x="84" y="852"/>
                      <a:pt x="16" y="696"/>
                      <a:pt x="8" y="528"/>
                    </a:cubicBezTo>
                    <a:cubicBezTo>
                      <a:pt x="0" y="360"/>
                      <a:pt x="64" y="128"/>
                      <a:pt x="104" y="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568" y="2304"/>
                <a:ext cx="296" cy="1536"/>
              </a:xfrm>
              <a:custGeom>
                <a:rect b="b" l="l" r="r" t="t"/>
                <a:pathLst>
                  <a:path extrusionOk="0" h="1536" w="296">
                    <a:moveTo>
                      <a:pt x="296" y="1536"/>
                    </a:moveTo>
                    <a:cubicBezTo>
                      <a:pt x="156" y="1256"/>
                      <a:pt x="16" y="976"/>
                      <a:pt x="8" y="720"/>
                    </a:cubicBezTo>
                    <a:cubicBezTo>
                      <a:pt x="0" y="464"/>
                      <a:pt x="192" y="144"/>
                      <a:pt x="248" y="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 rot="10020000">
                <a:off x="864" y="3696"/>
                <a:ext cx="368" cy="344"/>
              </a:xfrm>
              <a:custGeom>
                <a:rect b="b" l="l" r="r" t="t"/>
                <a:pathLst>
                  <a:path extrusionOk="0" h="344" w="368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 rot="10020000">
                <a:off x="864" y="3168"/>
                <a:ext cx="368" cy="344"/>
              </a:xfrm>
              <a:custGeom>
                <a:rect b="b" l="l" r="r" t="t"/>
                <a:pathLst>
                  <a:path extrusionOk="0" h="344" w="368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 rot="10020000">
                <a:off x="864" y="2640"/>
                <a:ext cx="368" cy="344"/>
              </a:xfrm>
              <a:custGeom>
                <a:rect b="b" l="l" r="r" t="t"/>
                <a:pathLst>
                  <a:path extrusionOk="0" h="344" w="368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1"/>
              <p:cNvSpPr/>
              <p:nvPr/>
            </p:nvSpPr>
            <p:spPr>
              <a:xfrm rot="10020000">
                <a:off x="864" y="2112"/>
                <a:ext cx="368" cy="344"/>
              </a:xfrm>
              <a:custGeom>
                <a:rect b="b" l="l" r="r" t="t"/>
                <a:pathLst>
                  <a:path extrusionOk="0" h="344" w="368">
                    <a:moveTo>
                      <a:pt x="368" y="208"/>
                    </a:moveTo>
                    <a:cubicBezTo>
                      <a:pt x="276" y="104"/>
                      <a:pt x="184" y="0"/>
                      <a:pt x="128" y="16"/>
                    </a:cubicBezTo>
                    <a:cubicBezTo>
                      <a:pt x="72" y="32"/>
                      <a:pt x="0" y="264"/>
                      <a:pt x="32" y="304"/>
                    </a:cubicBezTo>
                    <a:cubicBezTo>
                      <a:pt x="64" y="344"/>
                      <a:pt x="184" y="288"/>
                      <a:pt x="320" y="256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1"/>
              <p:cNvSpPr/>
              <p:nvPr/>
            </p:nvSpPr>
            <p:spPr>
              <a:xfrm>
                <a:off x="816" y="220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1"/>
              <p:cNvSpPr/>
              <p:nvPr/>
            </p:nvSpPr>
            <p:spPr>
              <a:xfrm>
                <a:off x="816" y="2736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816" y="3264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816" y="3792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51"/>
            <p:cNvGrpSpPr/>
            <p:nvPr/>
          </p:nvGrpSpPr>
          <p:grpSpPr>
            <a:xfrm>
              <a:off x="1768" y="2064"/>
              <a:ext cx="588" cy="1878"/>
              <a:chOff x="1680" y="2064"/>
              <a:chExt cx="588" cy="1878"/>
            </a:xfrm>
          </p:grpSpPr>
          <p:sp>
            <p:nvSpPr>
              <p:cNvPr id="458" name="Google Shape;458;p51"/>
              <p:cNvSpPr txBox="1"/>
              <p:nvPr/>
            </p:nvSpPr>
            <p:spPr>
              <a:xfrm>
                <a:off x="2072" y="2064"/>
                <a:ext cx="196" cy="1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9" name="Google Shape;459;p51"/>
              <p:cNvCxnSpPr/>
              <p:nvPr/>
            </p:nvCxnSpPr>
            <p:spPr>
              <a:xfrm rot="10800000">
                <a:off x="1976" y="3360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460" name="Google Shape;460;p51"/>
              <p:cNvCxnSpPr/>
              <p:nvPr/>
            </p:nvCxnSpPr>
            <p:spPr>
              <a:xfrm rot="10800000">
                <a:off x="1976" y="2832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461" name="Google Shape;461;p51"/>
              <p:cNvCxnSpPr/>
              <p:nvPr/>
            </p:nvCxnSpPr>
            <p:spPr>
              <a:xfrm rot="10800000">
                <a:off x="1976" y="2304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462" name="Google Shape;462;p51"/>
              <p:cNvSpPr/>
              <p:nvPr/>
            </p:nvSpPr>
            <p:spPr>
              <a:xfrm>
                <a:off x="1824" y="2832"/>
                <a:ext cx="152" cy="1008"/>
              </a:xfrm>
              <a:custGeom>
                <a:rect b="b" l="l" r="r" t="t"/>
                <a:pathLst>
                  <a:path extrusionOk="0" h="1008" w="152">
                    <a:moveTo>
                      <a:pt x="152" y="1008"/>
                    </a:moveTo>
                    <a:cubicBezTo>
                      <a:pt x="84" y="828"/>
                      <a:pt x="16" y="648"/>
                      <a:pt x="8" y="480"/>
                    </a:cubicBezTo>
                    <a:cubicBezTo>
                      <a:pt x="0" y="312"/>
                      <a:pt x="64" y="152"/>
                      <a:pt x="104" y="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1"/>
              <p:cNvSpPr/>
              <p:nvPr/>
            </p:nvSpPr>
            <p:spPr>
              <a:xfrm>
                <a:off x="1824" y="2304"/>
                <a:ext cx="152" cy="1008"/>
              </a:xfrm>
              <a:custGeom>
                <a:rect b="b" l="l" r="r" t="t"/>
                <a:pathLst>
                  <a:path extrusionOk="0" h="1008" w="152">
                    <a:moveTo>
                      <a:pt x="152" y="1008"/>
                    </a:moveTo>
                    <a:cubicBezTo>
                      <a:pt x="84" y="852"/>
                      <a:pt x="16" y="696"/>
                      <a:pt x="8" y="528"/>
                    </a:cubicBezTo>
                    <a:cubicBezTo>
                      <a:pt x="0" y="360"/>
                      <a:pt x="64" y="128"/>
                      <a:pt x="104" y="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1"/>
              <p:cNvSpPr/>
              <p:nvPr/>
            </p:nvSpPr>
            <p:spPr>
              <a:xfrm>
                <a:off x="1680" y="2304"/>
                <a:ext cx="296" cy="1536"/>
              </a:xfrm>
              <a:custGeom>
                <a:rect b="b" l="l" r="r" t="t"/>
                <a:pathLst>
                  <a:path extrusionOk="0" h="1536" w="296">
                    <a:moveTo>
                      <a:pt x="296" y="1536"/>
                    </a:moveTo>
                    <a:cubicBezTo>
                      <a:pt x="156" y="1256"/>
                      <a:pt x="16" y="976"/>
                      <a:pt x="8" y="720"/>
                    </a:cubicBezTo>
                    <a:cubicBezTo>
                      <a:pt x="0" y="464"/>
                      <a:pt x="192" y="144"/>
                      <a:pt x="248" y="0"/>
                    </a:cubicBezTo>
                  </a:path>
                </a:pathLst>
              </a:custGeom>
              <a:noFill/>
              <a:ln cap="flat" cmpd="sng" w="25400">
                <a:solidFill>
                  <a:srgbClr val="0000FF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1"/>
              <p:cNvSpPr/>
              <p:nvPr/>
            </p:nvSpPr>
            <p:spPr>
              <a:xfrm>
                <a:off x="1928" y="220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1"/>
              <p:cNvSpPr/>
              <p:nvPr/>
            </p:nvSpPr>
            <p:spPr>
              <a:xfrm>
                <a:off x="1928" y="2736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1"/>
              <p:cNvSpPr/>
              <p:nvPr/>
            </p:nvSpPr>
            <p:spPr>
              <a:xfrm>
                <a:off x="1928" y="3264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1"/>
              <p:cNvSpPr/>
              <p:nvPr/>
            </p:nvSpPr>
            <p:spPr>
              <a:xfrm>
                <a:off x="1928" y="3792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p51"/>
            <p:cNvGrpSpPr/>
            <p:nvPr/>
          </p:nvGrpSpPr>
          <p:grpSpPr>
            <a:xfrm>
              <a:off x="3072" y="2016"/>
              <a:ext cx="340" cy="1878"/>
              <a:chOff x="2888" y="2016"/>
              <a:chExt cx="340" cy="1878"/>
            </a:xfrm>
          </p:grpSpPr>
          <p:sp>
            <p:nvSpPr>
              <p:cNvPr id="470" name="Google Shape;470;p51"/>
              <p:cNvSpPr txBox="1"/>
              <p:nvPr/>
            </p:nvSpPr>
            <p:spPr>
              <a:xfrm>
                <a:off x="3032" y="2016"/>
                <a:ext cx="196" cy="1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1" name="Google Shape;471;p51"/>
              <p:cNvCxnSpPr/>
              <p:nvPr/>
            </p:nvCxnSpPr>
            <p:spPr>
              <a:xfrm rot="10800000">
                <a:off x="2936" y="3312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472" name="Google Shape;472;p51"/>
              <p:cNvCxnSpPr/>
              <p:nvPr/>
            </p:nvCxnSpPr>
            <p:spPr>
              <a:xfrm rot="10800000">
                <a:off x="2936" y="2784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cxnSp>
            <p:nvCxnSpPr>
              <p:cNvPr id="473" name="Google Shape;473;p51"/>
              <p:cNvCxnSpPr/>
              <p:nvPr/>
            </p:nvCxnSpPr>
            <p:spPr>
              <a:xfrm rot="10800000">
                <a:off x="2936" y="2256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474" name="Google Shape;474;p51"/>
              <p:cNvSpPr/>
              <p:nvPr/>
            </p:nvSpPr>
            <p:spPr>
              <a:xfrm>
                <a:off x="2888" y="2160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1"/>
              <p:cNvSpPr/>
              <p:nvPr/>
            </p:nvSpPr>
            <p:spPr>
              <a:xfrm>
                <a:off x="2888" y="268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1"/>
              <p:cNvSpPr/>
              <p:nvPr/>
            </p:nvSpPr>
            <p:spPr>
              <a:xfrm>
                <a:off x="2888" y="3216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1"/>
              <p:cNvSpPr/>
              <p:nvPr/>
            </p:nvSpPr>
            <p:spPr>
              <a:xfrm>
                <a:off x="2888" y="3744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51"/>
            <p:cNvGrpSpPr/>
            <p:nvPr/>
          </p:nvGrpSpPr>
          <p:grpSpPr>
            <a:xfrm>
              <a:off x="3936" y="2016"/>
              <a:ext cx="340" cy="1878"/>
              <a:chOff x="3744" y="2016"/>
              <a:chExt cx="340" cy="1878"/>
            </a:xfrm>
          </p:grpSpPr>
          <p:sp>
            <p:nvSpPr>
              <p:cNvPr id="479" name="Google Shape;479;p51"/>
              <p:cNvSpPr txBox="1"/>
              <p:nvPr/>
            </p:nvSpPr>
            <p:spPr>
              <a:xfrm>
                <a:off x="3888" y="2016"/>
                <a:ext cx="196" cy="1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0" name="Google Shape;480;p51"/>
              <p:cNvCxnSpPr/>
              <p:nvPr/>
            </p:nvCxnSpPr>
            <p:spPr>
              <a:xfrm rot="10800000">
                <a:off x="3792" y="3312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" name="Google Shape;481;p51"/>
              <p:cNvCxnSpPr/>
              <p:nvPr/>
            </p:nvCxnSpPr>
            <p:spPr>
              <a:xfrm rot="10800000">
                <a:off x="3792" y="2784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2" name="Google Shape;482;p51"/>
              <p:cNvCxnSpPr/>
              <p:nvPr/>
            </p:nvCxnSpPr>
            <p:spPr>
              <a:xfrm rot="10800000">
                <a:off x="3792" y="2256"/>
                <a:ext cx="0" cy="4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3" name="Google Shape;483;p51"/>
              <p:cNvSpPr/>
              <p:nvPr/>
            </p:nvSpPr>
            <p:spPr>
              <a:xfrm>
                <a:off x="3744" y="2160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1"/>
              <p:cNvSpPr/>
              <p:nvPr/>
            </p:nvSpPr>
            <p:spPr>
              <a:xfrm>
                <a:off x="3744" y="2688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1"/>
              <p:cNvSpPr/>
              <p:nvPr/>
            </p:nvSpPr>
            <p:spPr>
              <a:xfrm>
                <a:off x="3744" y="3216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1"/>
              <p:cNvSpPr/>
              <p:nvPr/>
            </p:nvSpPr>
            <p:spPr>
              <a:xfrm>
                <a:off x="3744" y="3744"/>
                <a:ext cx="96" cy="96"/>
              </a:xfrm>
              <a:prstGeom prst="ellipse">
                <a:avLst/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51"/>
          <p:cNvSpPr txBox="1"/>
          <p:nvPr/>
        </p:nvSpPr>
        <p:spPr>
          <a:xfrm>
            <a:off x="7239000" y="4419600"/>
            <a:ext cx="158115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b="1" baseline="-2500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Verdana"/>
              <a:buNone/>
            </a:pPr>
            <a:r>
              <a:rPr b="1" baseline="-2500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Properties of Relations…(continued)</a:t>
            </a:r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1182687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on a set A is 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symmetric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(b,a) Є 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whenever (a,b) Є R, for all a, b Є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on a set A such that (a,b) Є R and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(b,a) Є R only if a = b, for all a,b Є A, is called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antisymmtric.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Hasse Diagrams</a:t>
            </a:r>
            <a:endParaRPr/>
          </a:p>
        </p:txBody>
      </p:sp>
      <p:sp>
        <p:nvSpPr>
          <p:cNvPr id="493" name="Google Shape;493;p5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For a poset ({1,2,3,4,5,6},|)</a:t>
            </a:r>
            <a:endParaRPr/>
          </a:p>
        </p:txBody>
      </p:sp>
      <p:grpSp>
        <p:nvGrpSpPr>
          <p:cNvPr id="494" name="Google Shape;494;p52"/>
          <p:cNvGrpSpPr/>
          <p:nvPr/>
        </p:nvGrpSpPr>
        <p:grpSpPr>
          <a:xfrm>
            <a:off x="838200" y="2514600"/>
            <a:ext cx="7543800" cy="4038600"/>
            <a:chOff x="240" y="1440"/>
            <a:chExt cx="5043" cy="2752"/>
          </a:xfrm>
        </p:grpSpPr>
        <p:pic>
          <p:nvPicPr>
            <p:cNvPr id="495" name="Google Shape;49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84" y="1440"/>
              <a:ext cx="1299" cy="2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" y="1440"/>
              <a:ext cx="1818" cy="2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60" y="1440"/>
              <a:ext cx="1755" cy="27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Maximal and Minimal Elements</a:t>
            </a:r>
            <a:endParaRPr/>
          </a:p>
        </p:txBody>
      </p:sp>
      <p:sp>
        <p:nvSpPr>
          <p:cNvPr id="503" name="Google Shape;503;p5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(A, R) be a poset.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element of a poset is called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maximal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not less than any element of the poset.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🡪	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is maximal in the poset (A, R) if there is no b Є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such that a R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element of a poset is called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minimal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not greater than any element of the poset.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0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🡪	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is minimal in the poset (A, R) if there is no b Є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such that b R a </a:t>
            </a:r>
            <a:endParaRPr b="0" i="0" sz="2000" u="none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folHlink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Maximal and Minimal Elements</a:t>
            </a:r>
            <a:endParaRPr/>
          </a:p>
        </p:txBody>
      </p:sp>
      <p:sp>
        <p:nvSpPr>
          <p:cNvPr id="509" name="Google Shape;509;p54"/>
          <p:cNvSpPr txBox="1"/>
          <p:nvPr>
            <p:ph idx="4294967295" type="body"/>
          </p:nvPr>
        </p:nvSpPr>
        <p:spPr>
          <a:xfrm>
            <a:off x="1143000" y="19812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Consider the Hasse Diagrams of P({a,b,c}, ⊆ )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0" name="Google Shape;510;p5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514600"/>
            <a:ext cx="3429000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4"/>
          <p:cNvSpPr txBox="1"/>
          <p:nvPr/>
        </p:nvSpPr>
        <p:spPr>
          <a:xfrm>
            <a:off x="914400" y="5334000"/>
            <a:ext cx="7315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{a,b,c} is the maximal element and Φ is the minimal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Maximal and Minimal Elements</a:t>
            </a:r>
            <a:endParaRPr/>
          </a:p>
        </p:txBody>
      </p:sp>
      <p:sp>
        <p:nvSpPr>
          <p:cNvPr id="517" name="Google Shape;517;p5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following poset ({2,4,5,10,12,20,25},|)</a:t>
            </a:r>
            <a:endParaRPr/>
          </a:p>
        </p:txBody>
      </p:sp>
      <p:grpSp>
        <p:nvGrpSpPr>
          <p:cNvPr id="518" name="Google Shape;518;p55"/>
          <p:cNvGrpSpPr/>
          <p:nvPr/>
        </p:nvGrpSpPr>
        <p:grpSpPr>
          <a:xfrm>
            <a:off x="1219200" y="2711450"/>
            <a:ext cx="3581400" cy="3232150"/>
            <a:chOff x="1392" y="1632"/>
            <a:chExt cx="2592" cy="2278"/>
          </a:xfrm>
        </p:grpSpPr>
        <p:sp>
          <p:nvSpPr>
            <p:cNvPr id="519" name="Google Shape;519;p55"/>
            <p:cNvSpPr/>
            <p:nvPr/>
          </p:nvSpPr>
          <p:spPr>
            <a:xfrm>
              <a:off x="1584" y="1824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2736" y="1824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5"/>
            <p:cNvSpPr/>
            <p:nvPr/>
          </p:nvSpPr>
          <p:spPr>
            <a:xfrm>
              <a:off x="1584" y="2736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5"/>
            <p:cNvSpPr/>
            <p:nvPr/>
          </p:nvSpPr>
          <p:spPr>
            <a:xfrm>
              <a:off x="2736" y="2736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5"/>
            <p:cNvSpPr/>
            <p:nvPr/>
          </p:nvSpPr>
          <p:spPr>
            <a:xfrm>
              <a:off x="3888" y="2736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1584" y="364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2736" y="364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55"/>
            <p:cNvCxnSpPr/>
            <p:nvPr/>
          </p:nvCxnSpPr>
          <p:spPr>
            <a:xfrm>
              <a:off x="1632" y="1872"/>
              <a:ext cx="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55"/>
            <p:cNvCxnSpPr/>
            <p:nvPr/>
          </p:nvCxnSpPr>
          <p:spPr>
            <a:xfrm>
              <a:off x="2784" y="2784"/>
              <a:ext cx="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55"/>
            <p:cNvCxnSpPr/>
            <p:nvPr/>
          </p:nvCxnSpPr>
          <p:spPr>
            <a:xfrm>
              <a:off x="1632" y="2784"/>
              <a:ext cx="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55"/>
            <p:cNvCxnSpPr/>
            <p:nvPr/>
          </p:nvCxnSpPr>
          <p:spPr>
            <a:xfrm>
              <a:off x="2784" y="1872"/>
              <a:ext cx="0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55"/>
            <p:cNvCxnSpPr/>
            <p:nvPr/>
          </p:nvCxnSpPr>
          <p:spPr>
            <a:xfrm flipH="1" rot="10800000">
              <a:off x="1632" y="1872"/>
              <a:ext cx="115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55"/>
            <p:cNvCxnSpPr/>
            <p:nvPr/>
          </p:nvCxnSpPr>
          <p:spPr>
            <a:xfrm flipH="1" rot="10800000">
              <a:off x="2784" y="2784"/>
              <a:ext cx="115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55"/>
            <p:cNvCxnSpPr/>
            <p:nvPr/>
          </p:nvCxnSpPr>
          <p:spPr>
            <a:xfrm flipH="1" rot="10800000">
              <a:off x="1632" y="2784"/>
              <a:ext cx="115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3" name="Google Shape;533;p55"/>
            <p:cNvSpPr txBox="1"/>
            <p:nvPr/>
          </p:nvSpPr>
          <p:spPr>
            <a:xfrm>
              <a:off x="1511" y="1641"/>
              <a:ext cx="304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5"/>
            <p:cNvSpPr txBox="1"/>
            <p:nvPr/>
          </p:nvSpPr>
          <p:spPr>
            <a:xfrm>
              <a:off x="3624" y="2640"/>
              <a:ext cx="304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5"/>
            <p:cNvSpPr txBox="1"/>
            <p:nvPr/>
          </p:nvSpPr>
          <p:spPr>
            <a:xfrm>
              <a:off x="2664" y="1632"/>
              <a:ext cx="303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5"/>
            <p:cNvSpPr txBox="1"/>
            <p:nvPr/>
          </p:nvSpPr>
          <p:spPr>
            <a:xfrm>
              <a:off x="2472" y="2649"/>
              <a:ext cx="303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 txBox="1"/>
            <p:nvPr/>
          </p:nvSpPr>
          <p:spPr>
            <a:xfrm>
              <a:off x="1392" y="2649"/>
              <a:ext cx="218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5"/>
            <p:cNvSpPr txBox="1"/>
            <p:nvPr/>
          </p:nvSpPr>
          <p:spPr>
            <a:xfrm>
              <a:off x="2664" y="3705"/>
              <a:ext cx="218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5"/>
            <p:cNvSpPr txBox="1"/>
            <p:nvPr/>
          </p:nvSpPr>
          <p:spPr>
            <a:xfrm>
              <a:off x="1538" y="3704"/>
              <a:ext cx="218" cy="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55"/>
          <p:cNvSpPr txBox="1"/>
          <p:nvPr/>
        </p:nvSpPr>
        <p:spPr>
          <a:xfrm>
            <a:off x="5775325" y="2686050"/>
            <a:ext cx="2073275" cy="29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5"/>
          <p:cNvSpPr txBox="1"/>
          <p:nvPr/>
        </p:nvSpPr>
        <p:spPr>
          <a:xfrm>
            <a:off x="5105400" y="3886200"/>
            <a:ext cx="363378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Maximal Elements : 12, 20,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baseline="-2500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Minimal Elements : 2,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Least and Greatest Element</a:t>
            </a:r>
            <a:endParaRPr/>
          </a:p>
        </p:txBody>
      </p:sp>
      <p:sp>
        <p:nvSpPr>
          <p:cNvPr id="547" name="Google Shape;547;p56"/>
          <p:cNvSpPr txBox="1"/>
          <p:nvPr>
            <p:ph idx="1" type="body"/>
          </p:nvPr>
        </p:nvSpPr>
        <p:spPr>
          <a:xfrm>
            <a:off x="1182687" y="2017712"/>
            <a:ext cx="7772400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(A,R} be a poset.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element a in A is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least element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A if every element b in A, a R b.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element a in A is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greatest element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A if every element b in A, b R a.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48" name="Google Shape;548;p56"/>
          <p:cNvGrpSpPr/>
          <p:nvPr/>
        </p:nvGrpSpPr>
        <p:grpSpPr>
          <a:xfrm>
            <a:off x="1143000" y="3854450"/>
            <a:ext cx="4267200" cy="2546350"/>
            <a:chOff x="783" y="2304"/>
            <a:chExt cx="2961" cy="1804"/>
          </a:xfrm>
        </p:grpSpPr>
        <p:sp>
          <p:nvSpPr>
            <p:cNvPr id="549" name="Google Shape;549;p56"/>
            <p:cNvSpPr txBox="1"/>
            <p:nvPr/>
          </p:nvSpPr>
          <p:spPr>
            <a:xfrm>
              <a:off x="783" y="2313"/>
              <a:ext cx="195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6"/>
            <p:cNvSpPr txBox="1"/>
            <p:nvPr/>
          </p:nvSpPr>
          <p:spPr>
            <a:xfrm>
              <a:off x="2211" y="2304"/>
              <a:ext cx="208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6"/>
            <p:cNvSpPr txBox="1"/>
            <p:nvPr/>
          </p:nvSpPr>
          <p:spPr>
            <a:xfrm>
              <a:off x="1539" y="2304"/>
              <a:ext cx="208" cy="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56"/>
            <p:cNvGrpSpPr/>
            <p:nvPr/>
          </p:nvGrpSpPr>
          <p:grpSpPr>
            <a:xfrm>
              <a:off x="816" y="2400"/>
              <a:ext cx="2928" cy="1708"/>
              <a:chOff x="432" y="2448"/>
              <a:chExt cx="3168" cy="1756"/>
            </a:xfrm>
          </p:grpSpPr>
          <p:sp>
            <p:nvSpPr>
              <p:cNvPr id="553" name="Google Shape;553;p56"/>
              <p:cNvSpPr/>
              <p:nvPr/>
            </p:nvSpPr>
            <p:spPr>
              <a:xfrm>
                <a:off x="601" y="2462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6"/>
              <p:cNvSpPr/>
              <p:nvPr/>
            </p:nvSpPr>
            <p:spPr>
              <a:xfrm>
                <a:off x="1440" y="2462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6"/>
              <p:cNvSpPr/>
              <p:nvPr/>
            </p:nvSpPr>
            <p:spPr>
              <a:xfrm>
                <a:off x="601" y="3181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56"/>
              <p:cNvSpPr/>
              <p:nvPr/>
            </p:nvSpPr>
            <p:spPr>
              <a:xfrm>
                <a:off x="2112" y="3181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56"/>
              <p:cNvSpPr/>
              <p:nvPr/>
            </p:nvSpPr>
            <p:spPr>
              <a:xfrm>
                <a:off x="601" y="3900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6"/>
              <p:cNvSpPr/>
              <p:nvPr/>
            </p:nvSpPr>
            <p:spPr>
              <a:xfrm>
                <a:off x="2137" y="3888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9" name="Google Shape;559;p56"/>
              <p:cNvCxnSpPr/>
              <p:nvPr/>
            </p:nvCxnSpPr>
            <p:spPr>
              <a:xfrm>
                <a:off x="624" y="2500"/>
                <a:ext cx="0" cy="7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56"/>
              <p:cNvCxnSpPr/>
              <p:nvPr/>
            </p:nvCxnSpPr>
            <p:spPr>
              <a:xfrm>
                <a:off x="2160" y="3219"/>
                <a:ext cx="0" cy="7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56"/>
              <p:cNvCxnSpPr/>
              <p:nvPr/>
            </p:nvCxnSpPr>
            <p:spPr>
              <a:xfrm>
                <a:off x="624" y="3219"/>
                <a:ext cx="0" cy="7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2" name="Google Shape;562;p56"/>
              <p:cNvCxnSpPr/>
              <p:nvPr/>
            </p:nvCxnSpPr>
            <p:spPr>
              <a:xfrm flipH="1" rot="10800000">
                <a:off x="635" y="2500"/>
                <a:ext cx="853" cy="7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63" name="Google Shape;563;p56"/>
              <p:cNvCxnSpPr/>
              <p:nvPr/>
            </p:nvCxnSpPr>
            <p:spPr>
              <a:xfrm flipH="1" rot="10800000">
                <a:off x="1296" y="3219"/>
                <a:ext cx="853" cy="7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4" name="Google Shape;564;p56"/>
              <p:cNvSpPr txBox="1"/>
              <p:nvPr/>
            </p:nvSpPr>
            <p:spPr>
              <a:xfrm>
                <a:off x="1935" y="3072"/>
                <a:ext cx="2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56"/>
              <p:cNvSpPr txBox="1"/>
              <p:nvPr/>
            </p:nvSpPr>
            <p:spPr>
              <a:xfrm>
                <a:off x="432" y="3801"/>
                <a:ext cx="220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56"/>
              <p:cNvSpPr txBox="1"/>
              <p:nvPr/>
            </p:nvSpPr>
            <p:spPr>
              <a:xfrm>
                <a:off x="1950" y="3792"/>
                <a:ext cx="226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56"/>
              <p:cNvSpPr txBox="1"/>
              <p:nvPr/>
            </p:nvSpPr>
            <p:spPr>
              <a:xfrm>
                <a:off x="1116" y="3792"/>
                <a:ext cx="22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56"/>
              <p:cNvSpPr/>
              <p:nvPr/>
            </p:nvSpPr>
            <p:spPr>
              <a:xfrm>
                <a:off x="2137" y="2448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9" name="Google Shape;569;p56"/>
              <p:cNvCxnSpPr/>
              <p:nvPr/>
            </p:nvCxnSpPr>
            <p:spPr>
              <a:xfrm>
                <a:off x="2160" y="2497"/>
                <a:ext cx="0" cy="7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70" name="Google Shape;570;p56"/>
              <p:cNvSpPr/>
              <p:nvPr/>
            </p:nvSpPr>
            <p:spPr>
              <a:xfrm>
                <a:off x="1273" y="3888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56"/>
              <p:cNvSpPr txBox="1"/>
              <p:nvPr/>
            </p:nvSpPr>
            <p:spPr>
              <a:xfrm>
                <a:off x="432" y="3082"/>
                <a:ext cx="190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56"/>
              <p:cNvSpPr/>
              <p:nvPr/>
            </p:nvSpPr>
            <p:spPr>
              <a:xfrm>
                <a:off x="3097" y="3140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56"/>
              <p:cNvSpPr/>
              <p:nvPr/>
            </p:nvSpPr>
            <p:spPr>
              <a:xfrm>
                <a:off x="2640" y="3620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56"/>
              <p:cNvSpPr/>
              <p:nvPr/>
            </p:nvSpPr>
            <p:spPr>
              <a:xfrm>
                <a:off x="2640" y="2708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56"/>
              <p:cNvSpPr/>
              <p:nvPr/>
            </p:nvSpPr>
            <p:spPr>
              <a:xfrm>
                <a:off x="3529" y="3620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56"/>
              <p:cNvSpPr/>
              <p:nvPr/>
            </p:nvSpPr>
            <p:spPr>
              <a:xfrm>
                <a:off x="3529" y="2708"/>
                <a:ext cx="71" cy="76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7" name="Google Shape;577;p56"/>
              <p:cNvCxnSpPr/>
              <p:nvPr/>
            </p:nvCxnSpPr>
            <p:spPr>
              <a:xfrm>
                <a:off x="2688" y="2736"/>
                <a:ext cx="864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56"/>
              <p:cNvCxnSpPr/>
              <p:nvPr/>
            </p:nvCxnSpPr>
            <p:spPr>
              <a:xfrm flipH="1" rot="10800000">
                <a:off x="2688" y="2736"/>
                <a:ext cx="864" cy="9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79" name="Google Shape;579;p56"/>
              <p:cNvSpPr txBox="1"/>
              <p:nvPr/>
            </p:nvSpPr>
            <p:spPr>
              <a:xfrm>
                <a:off x="3360" y="2593"/>
                <a:ext cx="221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56"/>
              <p:cNvSpPr txBox="1"/>
              <p:nvPr/>
            </p:nvSpPr>
            <p:spPr>
              <a:xfrm>
                <a:off x="2455" y="2601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56"/>
              <p:cNvSpPr txBox="1"/>
              <p:nvPr/>
            </p:nvSpPr>
            <p:spPr>
              <a:xfrm>
                <a:off x="2928" y="3033"/>
                <a:ext cx="21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56"/>
              <p:cNvSpPr txBox="1"/>
              <p:nvPr/>
            </p:nvSpPr>
            <p:spPr>
              <a:xfrm>
                <a:off x="3368" y="3514"/>
                <a:ext cx="225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56"/>
              <p:cNvSpPr txBox="1"/>
              <p:nvPr/>
            </p:nvSpPr>
            <p:spPr>
              <a:xfrm>
                <a:off x="2447" y="3503"/>
                <a:ext cx="22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56"/>
              <p:cNvSpPr txBox="1"/>
              <p:nvPr/>
            </p:nvSpPr>
            <p:spPr>
              <a:xfrm>
                <a:off x="535" y="3993"/>
                <a:ext cx="317" cy="2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(i)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56"/>
              <p:cNvSpPr txBox="1"/>
              <p:nvPr/>
            </p:nvSpPr>
            <p:spPr>
              <a:xfrm>
                <a:off x="1570" y="3984"/>
                <a:ext cx="36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(ii)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56"/>
              <p:cNvSpPr txBox="1"/>
              <p:nvPr/>
            </p:nvSpPr>
            <p:spPr>
              <a:xfrm>
                <a:off x="2998" y="3984"/>
                <a:ext cx="40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Verdana"/>
                  <a:buNone/>
                </a:pPr>
                <a:r>
                  <a:rPr b="1" baseline="-25000" i="0" lang="en-US" sz="2000" u="none" cap="none" strike="noStrik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(iii)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7" name="Google Shape;587;p56"/>
          <p:cNvSpPr txBox="1"/>
          <p:nvPr/>
        </p:nvSpPr>
        <p:spPr>
          <a:xfrm>
            <a:off x="5410200" y="4171950"/>
            <a:ext cx="3581400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(i)   Least Element 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Greatest Element : No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(ii)  Least Element : No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Greatest Element :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(iii) Least Element : No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Greatest Element : No Element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4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Upper and Lower Bound</a:t>
            </a:r>
            <a:endParaRPr/>
          </a:p>
        </p:txBody>
      </p:sp>
      <p:sp>
        <p:nvSpPr>
          <p:cNvPr id="593" name="Google Shape;593;p5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S be the subset in the poset (A,R).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exists a element a in A such that s R a for all s in S, then a is called an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upper bound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there exists a element a in A such that a R s for all s in S, then a is called an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lower bound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Upper and Lower Bound</a:t>
            </a:r>
            <a:endParaRPr/>
          </a:p>
        </p:txBody>
      </p:sp>
      <p:sp>
        <p:nvSpPr>
          <p:cNvPr id="599" name="Google Shape;599;p58"/>
          <p:cNvSpPr txBox="1"/>
          <p:nvPr>
            <p:ph idx="1" type="body"/>
          </p:nvPr>
        </p:nvSpPr>
        <p:spPr>
          <a:xfrm>
            <a:off x="1182687" y="2017712"/>
            <a:ext cx="7772400" cy="46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Consider the following poset with the Hasse Diagram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Subsets: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{a,b,c}:   Upper Bound: e,f,j,h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 	     Lower Bound: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{j,h}:      Upper Bound: No 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     Lower Bound: a,b,c,d,e,f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{a,c,d,f}: Upper Bound: f,g,j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               Lower Bound: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0" name="Google Shape;600;p58"/>
          <p:cNvGrpSpPr/>
          <p:nvPr/>
        </p:nvGrpSpPr>
        <p:grpSpPr>
          <a:xfrm>
            <a:off x="1066800" y="2968625"/>
            <a:ext cx="2747962" cy="3660775"/>
            <a:chOff x="720" y="1737"/>
            <a:chExt cx="1827" cy="2451"/>
          </a:xfrm>
        </p:grpSpPr>
        <p:sp>
          <p:nvSpPr>
            <p:cNvPr id="601" name="Google Shape;601;p58"/>
            <p:cNvSpPr/>
            <p:nvPr/>
          </p:nvSpPr>
          <p:spPr>
            <a:xfrm>
              <a:off x="912" y="23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1584" y="196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2256" y="1824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2256" y="23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2256" y="292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912" y="292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2256" y="35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912" y="35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1584" y="3936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Google Shape;610;p58"/>
            <p:cNvCxnSpPr/>
            <p:nvPr/>
          </p:nvCxnSpPr>
          <p:spPr>
            <a:xfrm>
              <a:off x="960" y="2400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58"/>
            <p:cNvCxnSpPr/>
            <p:nvPr/>
          </p:nvCxnSpPr>
          <p:spPr>
            <a:xfrm>
              <a:off x="2304" y="2400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58"/>
            <p:cNvCxnSpPr/>
            <p:nvPr/>
          </p:nvCxnSpPr>
          <p:spPr>
            <a:xfrm flipH="1" rot="10800000">
              <a:off x="1632" y="3600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58"/>
            <p:cNvCxnSpPr/>
            <p:nvPr/>
          </p:nvCxnSpPr>
          <p:spPr>
            <a:xfrm flipH="1" rot="10800000">
              <a:off x="960" y="2016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58"/>
            <p:cNvCxnSpPr/>
            <p:nvPr/>
          </p:nvCxnSpPr>
          <p:spPr>
            <a:xfrm>
              <a:off x="960" y="3600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58"/>
            <p:cNvCxnSpPr/>
            <p:nvPr/>
          </p:nvCxnSpPr>
          <p:spPr>
            <a:xfrm>
              <a:off x="1632" y="2016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58"/>
            <p:cNvCxnSpPr/>
            <p:nvPr/>
          </p:nvCxnSpPr>
          <p:spPr>
            <a:xfrm rot="10800000">
              <a:off x="2304" y="1872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58"/>
            <p:cNvCxnSpPr/>
            <p:nvPr/>
          </p:nvCxnSpPr>
          <p:spPr>
            <a:xfrm flipH="1" rot="10800000">
              <a:off x="960" y="2400"/>
              <a:ext cx="134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58"/>
            <p:cNvCxnSpPr/>
            <p:nvPr/>
          </p:nvCxnSpPr>
          <p:spPr>
            <a:xfrm flipH="1" rot="10800000">
              <a:off x="960" y="2976"/>
              <a:ext cx="1344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9" name="Google Shape;619;p58"/>
            <p:cNvSpPr txBox="1"/>
            <p:nvPr/>
          </p:nvSpPr>
          <p:spPr>
            <a:xfrm>
              <a:off x="720" y="3465"/>
              <a:ext cx="19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 txBox="1"/>
            <p:nvPr/>
          </p:nvSpPr>
          <p:spPr>
            <a:xfrm>
              <a:off x="1536" y="3993"/>
              <a:ext cx="195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8"/>
            <p:cNvSpPr txBox="1"/>
            <p:nvPr/>
          </p:nvSpPr>
          <p:spPr>
            <a:xfrm>
              <a:off x="720" y="2841"/>
              <a:ext cx="19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8"/>
            <p:cNvSpPr txBox="1"/>
            <p:nvPr/>
          </p:nvSpPr>
          <p:spPr>
            <a:xfrm>
              <a:off x="2352" y="3457"/>
              <a:ext cx="1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8"/>
            <p:cNvSpPr txBox="1"/>
            <p:nvPr/>
          </p:nvSpPr>
          <p:spPr>
            <a:xfrm>
              <a:off x="2352" y="2841"/>
              <a:ext cx="195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8"/>
            <p:cNvSpPr txBox="1"/>
            <p:nvPr/>
          </p:nvSpPr>
          <p:spPr>
            <a:xfrm>
              <a:off x="2352" y="2265"/>
              <a:ext cx="16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8"/>
            <p:cNvSpPr txBox="1"/>
            <p:nvPr/>
          </p:nvSpPr>
          <p:spPr>
            <a:xfrm>
              <a:off x="720" y="2256"/>
              <a:ext cx="20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8"/>
            <p:cNvSpPr txBox="1"/>
            <p:nvPr/>
          </p:nvSpPr>
          <p:spPr>
            <a:xfrm>
              <a:off x="2352" y="1737"/>
              <a:ext cx="1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8"/>
            <p:cNvSpPr txBox="1"/>
            <p:nvPr/>
          </p:nvSpPr>
          <p:spPr>
            <a:xfrm>
              <a:off x="1440" y="1785"/>
              <a:ext cx="1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b="0" i="0" lang="en-US" sz="3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Least Upper and Greatest Lower Bound</a:t>
            </a:r>
            <a:endParaRPr/>
          </a:p>
        </p:txBody>
      </p:sp>
      <p:sp>
        <p:nvSpPr>
          <p:cNvPr id="633" name="Google Shape;633;p5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a poset (A,R).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element x is called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least upper bound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subset A if x is an upper bound that is less than every other upper bound of A.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element y is called the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greatest lower bound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A if y is an lower bound of A and z R y where z is a lower bound.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erdana"/>
              <a:buNone/>
            </a:pPr>
            <a:r>
              <a:rPr b="0" i="0" lang="en-US" sz="3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Least Upper and Greatest Lower Bound</a:t>
            </a:r>
            <a:endParaRPr/>
          </a:p>
        </p:txBody>
      </p:sp>
      <p:sp>
        <p:nvSpPr>
          <p:cNvPr id="639" name="Google Shape;639;p60"/>
          <p:cNvSpPr txBox="1"/>
          <p:nvPr>
            <p:ph idx="1" type="body"/>
          </p:nvPr>
        </p:nvSpPr>
        <p:spPr>
          <a:xfrm>
            <a:off x="1182687" y="2017712"/>
            <a:ext cx="777240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Consider the following poset with the Hasse Diagram 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0" name="Google Shape;640;p60"/>
          <p:cNvGrpSpPr/>
          <p:nvPr/>
        </p:nvGrpSpPr>
        <p:grpSpPr>
          <a:xfrm>
            <a:off x="1066800" y="2968625"/>
            <a:ext cx="2747962" cy="3660775"/>
            <a:chOff x="720" y="1737"/>
            <a:chExt cx="1827" cy="2451"/>
          </a:xfrm>
        </p:grpSpPr>
        <p:sp>
          <p:nvSpPr>
            <p:cNvPr id="641" name="Google Shape;641;p60"/>
            <p:cNvSpPr/>
            <p:nvPr/>
          </p:nvSpPr>
          <p:spPr>
            <a:xfrm>
              <a:off x="912" y="23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0"/>
            <p:cNvSpPr/>
            <p:nvPr/>
          </p:nvSpPr>
          <p:spPr>
            <a:xfrm>
              <a:off x="1584" y="196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0"/>
            <p:cNvSpPr/>
            <p:nvPr/>
          </p:nvSpPr>
          <p:spPr>
            <a:xfrm>
              <a:off x="2256" y="1824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0"/>
            <p:cNvSpPr/>
            <p:nvPr/>
          </p:nvSpPr>
          <p:spPr>
            <a:xfrm>
              <a:off x="2256" y="23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0"/>
            <p:cNvSpPr/>
            <p:nvPr/>
          </p:nvSpPr>
          <p:spPr>
            <a:xfrm>
              <a:off x="2256" y="292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0"/>
            <p:cNvSpPr/>
            <p:nvPr/>
          </p:nvSpPr>
          <p:spPr>
            <a:xfrm>
              <a:off x="912" y="292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0"/>
            <p:cNvSpPr/>
            <p:nvPr/>
          </p:nvSpPr>
          <p:spPr>
            <a:xfrm>
              <a:off x="2256" y="35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0"/>
            <p:cNvSpPr/>
            <p:nvPr/>
          </p:nvSpPr>
          <p:spPr>
            <a:xfrm>
              <a:off x="912" y="3552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0"/>
            <p:cNvSpPr/>
            <p:nvPr/>
          </p:nvSpPr>
          <p:spPr>
            <a:xfrm>
              <a:off x="1584" y="3936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0" name="Google Shape;650;p60"/>
            <p:cNvCxnSpPr/>
            <p:nvPr/>
          </p:nvCxnSpPr>
          <p:spPr>
            <a:xfrm>
              <a:off x="960" y="2400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60"/>
            <p:cNvCxnSpPr/>
            <p:nvPr/>
          </p:nvCxnSpPr>
          <p:spPr>
            <a:xfrm>
              <a:off x="2304" y="2400"/>
              <a:ext cx="0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60"/>
            <p:cNvCxnSpPr/>
            <p:nvPr/>
          </p:nvCxnSpPr>
          <p:spPr>
            <a:xfrm flipH="1" rot="10800000">
              <a:off x="1632" y="3600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60"/>
            <p:cNvCxnSpPr/>
            <p:nvPr/>
          </p:nvCxnSpPr>
          <p:spPr>
            <a:xfrm flipH="1" rot="10800000">
              <a:off x="960" y="2016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60"/>
            <p:cNvCxnSpPr/>
            <p:nvPr/>
          </p:nvCxnSpPr>
          <p:spPr>
            <a:xfrm>
              <a:off x="960" y="3600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60"/>
            <p:cNvCxnSpPr/>
            <p:nvPr/>
          </p:nvCxnSpPr>
          <p:spPr>
            <a:xfrm>
              <a:off x="1632" y="2016"/>
              <a:ext cx="67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60"/>
            <p:cNvCxnSpPr/>
            <p:nvPr/>
          </p:nvCxnSpPr>
          <p:spPr>
            <a:xfrm rot="10800000">
              <a:off x="2304" y="1872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60"/>
            <p:cNvCxnSpPr/>
            <p:nvPr/>
          </p:nvCxnSpPr>
          <p:spPr>
            <a:xfrm flipH="1" rot="10800000">
              <a:off x="960" y="2400"/>
              <a:ext cx="134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60"/>
            <p:cNvCxnSpPr/>
            <p:nvPr/>
          </p:nvCxnSpPr>
          <p:spPr>
            <a:xfrm flipH="1" rot="10800000">
              <a:off x="960" y="2976"/>
              <a:ext cx="1344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9" name="Google Shape;659;p60"/>
            <p:cNvSpPr txBox="1"/>
            <p:nvPr/>
          </p:nvSpPr>
          <p:spPr>
            <a:xfrm>
              <a:off x="720" y="3465"/>
              <a:ext cx="19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0"/>
            <p:cNvSpPr txBox="1"/>
            <p:nvPr/>
          </p:nvSpPr>
          <p:spPr>
            <a:xfrm>
              <a:off x="1536" y="3993"/>
              <a:ext cx="195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0"/>
            <p:cNvSpPr txBox="1"/>
            <p:nvPr/>
          </p:nvSpPr>
          <p:spPr>
            <a:xfrm>
              <a:off x="720" y="2841"/>
              <a:ext cx="19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0"/>
            <p:cNvSpPr txBox="1"/>
            <p:nvPr/>
          </p:nvSpPr>
          <p:spPr>
            <a:xfrm>
              <a:off x="2352" y="3457"/>
              <a:ext cx="1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0"/>
            <p:cNvSpPr txBox="1"/>
            <p:nvPr/>
          </p:nvSpPr>
          <p:spPr>
            <a:xfrm>
              <a:off x="2352" y="2841"/>
              <a:ext cx="195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0"/>
            <p:cNvSpPr txBox="1"/>
            <p:nvPr/>
          </p:nvSpPr>
          <p:spPr>
            <a:xfrm>
              <a:off x="2352" y="2265"/>
              <a:ext cx="169" cy="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0"/>
            <p:cNvSpPr txBox="1"/>
            <p:nvPr/>
          </p:nvSpPr>
          <p:spPr>
            <a:xfrm>
              <a:off x="720" y="2256"/>
              <a:ext cx="20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0"/>
            <p:cNvSpPr txBox="1"/>
            <p:nvPr/>
          </p:nvSpPr>
          <p:spPr>
            <a:xfrm>
              <a:off x="2352" y="1737"/>
              <a:ext cx="1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0"/>
            <p:cNvSpPr txBox="1"/>
            <p:nvPr/>
          </p:nvSpPr>
          <p:spPr>
            <a:xfrm>
              <a:off x="1440" y="1785"/>
              <a:ext cx="1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8" name="Google Shape;668;p60"/>
          <p:cNvSpPr txBox="1"/>
          <p:nvPr/>
        </p:nvSpPr>
        <p:spPr>
          <a:xfrm>
            <a:off x="4572000" y="3516312"/>
            <a:ext cx="4419600" cy="227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Least Upper Bound : {b,d,g}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Upper Bound : g ,h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Since g  h, g is the least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upper bound.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Greatest Lower Bound : {b,d,g}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Lower Bound : a,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Since a  b, b is the greatest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lower bound.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1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Lattices</a:t>
            </a:r>
            <a:endParaRPr/>
          </a:p>
        </p:txBody>
      </p:sp>
      <p:sp>
        <p:nvSpPr>
          <p:cNvPr id="674" name="Google Shape;674;p61"/>
          <p:cNvSpPr txBox="1"/>
          <p:nvPr>
            <p:ph idx="4294967295" type="body"/>
          </p:nvPr>
        </p:nvSpPr>
        <p:spPr>
          <a:xfrm>
            <a:off x="1182687" y="2017712"/>
            <a:ext cx="74279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partially ordered set in which every pair of elements has both a least upper bound and greatest lower bound is called a </a:t>
            </a:r>
            <a:r>
              <a:rPr b="0" i="1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lattice.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5" name="Google Shape;675;p6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3657600"/>
            <a:ext cx="5334000" cy="2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61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657600"/>
            <a:ext cx="4762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Properties of Relations…(continued)</a:t>
            </a:r>
            <a:endParaRPr/>
          </a:p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={(1,1),(1,2),(2,1)}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={(1,1), (1,2), (1,3), (2,2), (3,3)}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Here, 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symmetric because in each case (b,a)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belongs to the relation whenever (a,b) does.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antisymmetric. There is no pair of elements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and b with a≠b such that both (a,b) and (b,a)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belongs to the relation.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2"/>
          <p:cNvSpPr txBox="1"/>
          <p:nvPr>
            <p:ph idx="4294967295"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Lattices</a:t>
            </a:r>
            <a:endParaRPr/>
          </a:p>
        </p:txBody>
      </p:sp>
      <p:sp>
        <p:nvSpPr>
          <p:cNvPr id="682" name="Google Shape;682;p62"/>
          <p:cNvSpPr txBox="1"/>
          <p:nvPr>
            <p:ph idx="4294967295" type="body"/>
          </p:nvPr>
        </p:nvSpPr>
        <p:spPr>
          <a:xfrm>
            <a:off x="1182687" y="2017712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</p:txBody>
      </p:sp>
      <p:pic>
        <p:nvPicPr>
          <p:cNvPr id="683" name="Google Shape;683;p6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971800"/>
            <a:ext cx="2895600" cy="178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6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2514600"/>
            <a:ext cx="4572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Topological Sorting</a:t>
            </a:r>
            <a:endParaRPr/>
          </a:p>
        </p:txBody>
      </p:sp>
      <p:sp>
        <p:nvSpPr>
          <p:cNvPr id="690" name="Google Shape;690;p6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total ordering  is said to be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compatible 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the partial ordering R if a  b whenever a R b.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Constructing a compatible total ordering from a partial ordering is called </a:t>
            </a:r>
            <a:r>
              <a:rPr b="0" i="1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topological sorting.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Topological sorting has application to the scheduling of projects.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Topological Sorting</a:t>
            </a:r>
            <a:endParaRPr/>
          </a:p>
        </p:txBody>
      </p:sp>
      <p:sp>
        <p:nvSpPr>
          <p:cNvPr id="696" name="Google Shape;696;p6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Topological Sort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Input: A finite poset &lt;A, R&gt;.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Output: A sequence of the elements of A preserving the order R.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:= 1;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while ( A  ≠ Φ  ) {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  pick a minimal element b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from A;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  A := A - {b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};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  i := i + 1;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   output b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b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  <a:p>
            <a:pPr indent="-27432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Topological Sorting</a:t>
            </a:r>
            <a:endParaRPr/>
          </a:p>
        </p:txBody>
      </p:sp>
      <p:sp>
        <p:nvSpPr>
          <p:cNvPr id="702" name="Google Shape;702;p65"/>
          <p:cNvSpPr txBox="1"/>
          <p:nvPr>
            <p:ph idx="1" type="body"/>
          </p:nvPr>
        </p:nvSpPr>
        <p:spPr>
          <a:xfrm>
            <a:off x="1182687" y="2017712"/>
            <a:ext cx="7772400" cy="87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Consider a poset ({1,2,4,5,12,20},|)</a:t>
            </a:r>
            <a:endParaRPr/>
          </a:p>
        </p:txBody>
      </p:sp>
      <p:grpSp>
        <p:nvGrpSpPr>
          <p:cNvPr id="703" name="Google Shape;703;p65"/>
          <p:cNvGrpSpPr/>
          <p:nvPr/>
        </p:nvGrpSpPr>
        <p:grpSpPr>
          <a:xfrm>
            <a:off x="1066800" y="2819400"/>
            <a:ext cx="2755900" cy="3113087"/>
            <a:chOff x="672" y="2025"/>
            <a:chExt cx="1736" cy="1961"/>
          </a:xfrm>
        </p:grpSpPr>
        <p:sp>
          <p:nvSpPr>
            <p:cNvPr id="704" name="Google Shape;704;p65"/>
            <p:cNvSpPr/>
            <p:nvPr/>
          </p:nvSpPr>
          <p:spPr>
            <a:xfrm>
              <a:off x="854" y="2259"/>
              <a:ext cx="91" cy="9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5"/>
            <p:cNvSpPr/>
            <p:nvPr/>
          </p:nvSpPr>
          <p:spPr>
            <a:xfrm>
              <a:off x="2127" y="2259"/>
              <a:ext cx="91" cy="9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5"/>
            <p:cNvSpPr/>
            <p:nvPr/>
          </p:nvSpPr>
          <p:spPr>
            <a:xfrm>
              <a:off x="854" y="2801"/>
              <a:ext cx="91" cy="9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5"/>
            <p:cNvSpPr/>
            <p:nvPr/>
          </p:nvSpPr>
          <p:spPr>
            <a:xfrm>
              <a:off x="2127" y="3388"/>
              <a:ext cx="91" cy="9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5"/>
            <p:cNvSpPr/>
            <p:nvPr/>
          </p:nvSpPr>
          <p:spPr>
            <a:xfrm>
              <a:off x="854" y="3388"/>
              <a:ext cx="91" cy="9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5"/>
            <p:cNvSpPr/>
            <p:nvPr/>
          </p:nvSpPr>
          <p:spPr>
            <a:xfrm>
              <a:off x="1491" y="3749"/>
              <a:ext cx="91" cy="9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0" name="Google Shape;710;p65"/>
            <p:cNvCxnSpPr/>
            <p:nvPr/>
          </p:nvCxnSpPr>
          <p:spPr>
            <a:xfrm>
              <a:off x="899" y="2304"/>
              <a:ext cx="0" cy="11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65"/>
            <p:cNvCxnSpPr/>
            <p:nvPr/>
          </p:nvCxnSpPr>
          <p:spPr>
            <a:xfrm>
              <a:off x="2173" y="2304"/>
              <a:ext cx="0" cy="11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65"/>
            <p:cNvCxnSpPr/>
            <p:nvPr/>
          </p:nvCxnSpPr>
          <p:spPr>
            <a:xfrm flipH="1" rot="10800000">
              <a:off x="1536" y="3433"/>
              <a:ext cx="637" cy="3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65"/>
            <p:cNvCxnSpPr/>
            <p:nvPr/>
          </p:nvCxnSpPr>
          <p:spPr>
            <a:xfrm>
              <a:off x="899" y="3433"/>
              <a:ext cx="637" cy="36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65"/>
            <p:cNvCxnSpPr/>
            <p:nvPr/>
          </p:nvCxnSpPr>
          <p:spPr>
            <a:xfrm flipH="1" rot="10800000">
              <a:off x="899" y="2304"/>
              <a:ext cx="1274" cy="5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5" name="Google Shape;715;p65"/>
            <p:cNvSpPr txBox="1"/>
            <p:nvPr/>
          </p:nvSpPr>
          <p:spPr>
            <a:xfrm>
              <a:off x="672" y="3306"/>
              <a:ext cx="190" cy="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5"/>
            <p:cNvSpPr txBox="1"/>
            <p:nvPr/>
          </p:nvSpPr>
          <p:spPr>
            <a:xfrm>
              <a:off x="1445" y="3803"/>
              <a:ext cx="190" cy="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5"/>
            <p:cNvSpPr txBox="1"/>
            <p:nvPr/>
          </p:nvSpPr>
          <p:spPr>
            <a:xfrm>
              <a:off x="672" y="2697"/>
              <a:ext cx="190" cy="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5"/>
            <p:cNvSpPr txBox="1"/>
            <p:nvPr/>
          </p:nvSpPr>
          <p:spPr>
            <a:xfrm>
              <a:off x="2218" y="3298"/>
              <a:ext cx="190" cy="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5"/>
            <p:cNvSpPr txBox="1"/>
            <p:nvPr/>
          </p:nvSpPr>
          <p:spPr>
            <a:xfrm>
              <a:off x="2040" y="2025"/>
              <a:ext cx="264" cy="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5"/>
            <p:cNvSpPr txBox="1"/>
            <p:nvPr/>
          </p:nvSpPr>
          <p:spPr>
            <a:xfrm>
              <a:off x="744" y="2025"/>
              <a:ext cx="264" cy="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b="1" baseline="-25000" i="0" lang="en-US" sz="2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65"/>
          <p:cNvSpPr txBox="1"/>
          <p:nvPr/>
        </p:nvSpPr>
        <p:spPr>
          <a:xfrm>
            <a:off x="4784725" y="2895600"/>
            <a:ext cx="3216275" cy="247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algorithm selects the minimal elements in the following order: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1🡪 5 🡪 2 🡪 4 🡪 20 🡪 12.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second minimal element can be either be 5 or 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baseline="-2500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1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Similarly, either 20 or 12 can be chosen at the later stage.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Properties of Relations…(continued)</a:t>
            </a:r>
            <a:endParaRPr/>
          </a:p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relation R on a set A is </a:t>
            </a:r>
            <a:r>
              <a:rPr b="0" i="1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transitive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(a,b) Є 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(b,c) Є R, then (a,c) Є R, for all a,b,c Є 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A = {1,2,3}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={(1,1),(1,2),(2,1),(2,2)}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transitive.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Combining Relations</a:t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={(1,1),(2,2),(3,3)}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={(1,1), (1,2), (1,3), (1,4)}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R1 U R2 ={(1,1),(2,2),(3,3), (1,2), (1,3), (1,4)}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R1 – R2 = {(2,2),(3,3)}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R2 – R1 = {(1,2),(1,3),(1,4)}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Composite Relations</a:t>
            </a:r>
            <a:endParaRPr/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be a relation from a set A to a set B and S a relation from set B to set C.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composite of R and S is the relation consisting of ordered pairs (a,c), where a Є A,   c Є C, and for which there exists an element      b Є B such that (a,b) Є R and (b,c) Є 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composite of R and S is denoted by S </a:t>
            </a:r>
            <a:r>
              <a:rPr b="0" baseline="3000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