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jhObN78xy5HRetPXYBHxPP7eLp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Data Structures</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lang="en-US" sz="3200"/>
              <a:t>Introduction </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 Data Type </a:t>
            </a:r>
            <a:endParaRPr/>
          </a:p>
        </p:txBody>
      </p:sp>
      <p:sp>
        <p:nvSpPr>
          <p:cNvPr id="148" name="Google Shape;14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Abstract Data Type is a useful tool for specifying the logical properties of a data type</a:t>
            </a:r>
            <a:endParaRPr sz="3200"/>
          </a:p>
          <a:p>
            <a:pPr indent="-228600" lvl="0" marL="228600" rtl="0" algn="just">
              <a:lnSpc>
                <a:spcPct val="90000"/>
              </a:lnSpc>
              <a:spcBef>
                <a:spcPts val="1000"/>
              </a:spcBef>
              <a:spcAft>
                <a:spcPts val="0"/>
              </a:spcAft>
              <a:buClr>
                <a:schemeClr val="dk1"/>
              </a:buClr>
              <a:buSzPts val="3200"/>
              <a:buChar char="•"/>
            </a:pPr>
            <a:r>
              <a:rPr lang="en-US" sz="3200"/>
              <a:t>Fundamentally, data type is a collection of values and a set of operations on those values. That collection and those operations form a mathematical construct that may be implemented using a particular hardware or software data structure.</a:t>
            </a:r>
            <a:endParaRPr sz="3200"/>
          </a:p>
          <a:p>
            <a:pPr indent="-228600" lvl="0" marL="228600" rtl="0" algn="just">
              <a:lnSpc>
                <a:spcPct val="90000"/>
              </a:lnSpc>
              <a:spcBef>
                <a:spcPts val="1000"/>
              </a:spcBef>
              <a:spcAft>
                <a:spcPts val="0"/>
              </a:spcAft>
              <a:buClr>
                <a:schemeClr val="dk1"/>
              </a:buClr>
              <a:buSzPts val="3200"/>
              <a:buChar char="•"/>
            </a:pPr>
            <a:r>
              <a:rPr lang="en-US" sz="3200"/>
              <a:t>The term “Abstract Data Type” refers to basic mathematical concept that defines the data type.</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 Data Type </a:t>
            </a:r>
            <a:endParaRPr/>
          </a:p>
        </p:txBody>
      </p:sp>
      <p:sp>
        <p:nvSpPr>
          <p:cNvPr id="154" name="Google Shape;15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By specifying the mathematical and logical properties of a data type, the ADT is a useful guideline to implementers (and programmers) who wish to use that data type correctly.</a:t>
            </a:r>
            <a:endParaRPr/>
          </a:p>
          <a:p>
            <a:pPr indent="-228600" lvl="0" marL="228600" rtl="0" algn="l">
              <a:lnSpc>
                <a:spcPct val="90000"/>
              </a:lnSpc>
              <a:spcBef>
                <a:spcPts val="1000"/>
              </a:spcBef>
              <a:spcAft>
                <a:spcPts val="0"/>
              </a:spcAft>
              <a:buClr>
                <a:schemeClr val="dk1"/>
              </a:buClr>
              <a:buSzPts val="2800"/>
              <a:buChar char="•"/>
            </a:pPr>
            <a:r>
              <a:rPr lang="en-US"/>
              <a:t>Abstract Data Type can be assumed to be a triplet as </a:t>
            </a:r>
            <a:endParaRPr/>
          </a:p>
          <a:p>
            <a:pPr indent="0" lvl="0" marL="0" rtl="0" algn="ctr">
              <a:lnSpc>
                <a:spcPct val="90000"/>
              </a:lnSpc>
              <a:spcBef>
                <a:spcPts val="1000"/>
              </a:spcBef>
              <a:spcAft>
                <a:spcPts val="0"/>
              </a:spcAft>
              <a:buClr>
                <a:schemeClr val="dk1"/>
              </a:buClr>
              <a:buSzPts val="2800"/>
              <a:buNone/>
            </a:pPr>
            <a:r>
              <a:rPr lang="en-US"/>
              <a:t>{D, F, A} </a:t>
            </a:r>
            <a:endParaRPr/>
          </a:p>
          <a:p>
            <a:pPr indent="-228600" lvl="0" marL="228600" rtl="0" algn="l">
              <a:lnSpc>
                <a:spcPct val="90000"/>
              </a:lnSpc>
              <a:spcBef>
                <a:spcPts val="1000"/>
              </a:spcBef>
              <a:spcAft>
                <a:spcPts val="0"/>
              </a:spcAft>
              <a:buClr>
                <a:schemeClr val="dk1"/>
              </a:buClr>
              <a:buSzPts val="2800"/>
              <a:buChar char="•"/>
            </a:pPr>
            <a:r>
              <a:rPr lang="en-US"/>
              <a:t>where</a:t>
            </a:r>
            <a:endParaRPr/>
          </a:p>
          <a:p>
            <a:pPr indent="-228600" lvl="1" marL="685800" rtl="0" algn="l">
              <a:lnSpc>
                <a:spcPct val="90000"/>
              </a:lnSpc>
              <a:spcBef>
                <a:spcPts val="500"/>
              </a:spcBef>
              <a:spcAft>
                <a:spcPts val="0"/>
              </a:spcAft>
              <a:buClr>
                <a:schemeClr val="dk1"/>
              </a:buClr>
              <a:buSzPts val="2400"/>
              <a:buChar char="•"/>
            </a:pPr>
            <a:r>
              <a:rPr lang="en-US"/>
              <a:t>D refers to Data </a:t>
            </a:r>
            <a:endParaRPr/>
          </a:p>
          <a:p>
            <a:pPr indent="-228600" lvl="1" marL="685800" rtl="0" algn="l">
              <a:lnSpc>
                <a:spcPct val="90000"/>
              </a:lnSpc>
              <a:spcBef>
                <a:spcPts val="500"/>
              </a:spcBef>
              <a:spcAft>
                <a:spcPts val="0"/>
              </a:spcAft>
              <a:buClr>
                <a:schemeClr val="dk1"/>
              </a:buClr>
              <a:buSzPts val="2400"/>
              <a:buChar char="•"/>
            </a:pPr>
            <a:r>
              <a:rPr lang="en-US"/>
              <a:t>F refers to Functions or operations on that particular data.</a:t>
            </a:r>
            <a:endParaRPr/>
          </a:p>
          <a:p>
            <a:pPr indent="-228600" lvl="1" marL="685800" rtl="0" algn="l">
              <a:lnSpc>
                <a:spcPct val="90000"/>
              </a:lnSpc>
              <a:spcBef>
                <a:spcPts val="500"/>
              </a:spcBef>
              <a:spcAft>
                <a:spcPts val="0"/>
              </a:spcAft>
              <a:buClr>
                <a:schemeClr val="dk1"/>
              </a:buClr>
              <a:buSzPts val="2400"/>
              <a:buChar char="•"/>
            </a:pPr>
            <a:r>
              <a:rPr lang="en-US"/>
              <a:t>A refers to Axioms (are basic logical or mathematical facts which are always considered to be true, without asking for a proof.)</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Classification of Data Structures</a:t>
            </a:r>
            <a:endParaRPr/>
          </a:p>
        </p:txBody>
      </p:sp>
      <p:sp>
        <p:nvSpPr>
          <p:cNvPr id="160" name="Google Shape;160;p12"/>
          <p:cNvSpPr txBox="1"/>
          <p:nvPr>
            <p:ph idx="1" type="body"/>
          </p:nvPr>
        </p:nvSpPr>
        <p:spPr>
          <a:xfrm>
            <a:off x="895075" y="5387391"/>
            <a:ext cx="10515600" cy="7545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dk1"/>
              </a:buClr>
              <a:buSzPct val="100000"/>
              <a:buNone/>
            </a:pPr>
            <a:r>
              <a:rPr lang="en-US"/>
              <a:t>(Primitive = Simple, Atomic, Built in, System Defined, Hardware Implemented, Predefined, Basic)</a:t>
            </a:r>
            <a:endParaRPr/>
          </a:p>
        </p:txBody>
      </p:sp>
      <p:pic>
        <p:nvPicPr>
          <p:cNvPr id="161" name="Google Shape;161;p12"/>
          <p:cNvPicPr preferRelativeResize="0"/>
          <p:nvPr/>
        </p:nvPicPr>
        <p:blipFill rotWithShape="1">
          <a:blip r:embed="rId3">
            <a:alphaModFix/>
          </a:blip>
          <a:srcRect b="0" l="0" r="0" t="0"/>
          <a:stretch/>
        </p:blipFill>
        <p:spPr>
          <a:xfrm>
            <a:off x="2832451" y="1690688"/>
            <a:ext cx="6229253" cy="36967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End</a:t>
            </a:r>
            <a:endParaRPr/>
          </a:p>
        </p:txBody>
      </p:sp>
      <p:sp>
        <p:nvSpPr>
          <p:cNvPr id="167" name="Google Shape;16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In </a:t>
            </a:r>
            <a:r>
              <a:rPr lang="en-US" sz="3200" u="sng"/>
              <a:t>computer science</a:t>
            </a:r>
            <a:r>
              <a:rPr lang="en-US" sz="3200"/>
              <a:t> Data is description of any (physical) entity that can be stored in computer’s memory. </a:t>
            </a:r>
            <a:endParaRPr sz="3200"/>
          </a:p>
          <a:p>
            <a:pPr indent="-228600" lvl="0" marL="228600" rtl="0" algn="just">
              <a:lnSpc>
                <a:spcPct val="90000"/>
              </a:lnSpc>
              <a:spcBef>
                <a:spcPts val="1000"/>
              </a:spcBef>
              <a:spcAft>
                <a:spcPts val="0"/>
              </a:spcAft>
              <a:buClr>
                <a:schemeClr val="dk1"/>
              </a:buClr>
              <a:buSzPts val="3200"/>
              <a:buChar char="•"/>
            </a:pPr>
            <a:r>
              <a:rPr lang="en-US" sz="3200"/>
              <a:t>It is an exact value or set of values.</a:t>
            </a:r>
            <a:endParaRPr sz="3200"/>
          </a:p>
          <a:p>
            <a:pPr indent="-228600" lvl="0" marL="228600" rtl="0" algn="just">
              <a:lnSpc>
                <a:spcPct val="90000"/>
              </a:lnSpc>
              <a:spcBef>
                <a:spcPts val="1000"/>
              </a:spcBef>
              <a:spcAft>
                <a:spcPts val="0"/>
              </a:spcAft>
              <a:buClr>
                <a:schemeClr val="dk1"/>
              </a:buClr>
              <a:buSzPts val="3200"/>
              <a:buChar char="•"/>
            </a:pPr>
            <a:r>
              <a:rPr lang="en-US" sz="3200"/>
              <a:t>Data represents an abstraction of reality in the sense that certain properties and characteristics of the real objects are ignored because they are peripheral and irrelevant to the particular problem</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Real world data – are physical entities external to computer. A non computer example of real world data storage may be set of index cards which are, say, used for storing a person’s Name, Address and Phone No. Functions like Insertion, Deletion, Sorting, Searching etc may be performed on the set of cards</a:t>
            </a:r>
            <a:endParaRPr/>
          </a:p>
          <a:p>
            <a:pPr indent="-228600" lvl="0" marL="228600" rtl="0" algn="just">
              <a:lnSpc>
                <a:spcPct val="90000"/>
              </a:lnSpc>
              <a:spcBef>
                <a:spcPts val="1000"/>
              </a:spcBef>
              <a:spcAft>
                <a:spcPts val="0"/>
              </a:spcAft>
              <a:buClr>
                <a:schemeClr val="dk1"/>
              </a:buClr>
              <a:buSzPts val="2800"/>
              <a:buChar char="•"/>
            </a:pPr>
            <a:r>
              <a:rPr lang="en-US"/>
              <a:t>Files which are created in computers for daily use, information which is found on internet or data which are stored at servers of business organizations can be considered as the computer example of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Structure</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A Data Structure is an arrangement of data in computer’s memory. </a:t>
            </a:r>
            <a:endParaRPr/>
          </a:p>
          <a:p>
            <a:pPr indent="-228600" lvl="0" marL="228600" rtl="0" algn="just">
              <a:lnSpc>
                <a:spcPct val="90000"/>
              </a:lnSpc>
              <a:spcBef>
                <a:spcPts val="1000"/>
              </a:spcBef>
              <a:spcAft>
                <a:spcPts val="0"/>
              </a:spcAft>
              <a:buClr>
                <a:schemeClr val="dk1"/>
              </a:buClr>
              <a:buSzPts val="2800"/>
              <a:buChar char="•"/>
            </a:pPr>
            <a:r>
              <a:rPr lang="en-US"/>
              <a:t>To know how information is organized in a computer’s memory (Core), how it is or it can be manipulated and how it can be used.</a:t>
            </a:r>
            <a:endParaRPr/>
          </a:p>
          <a:p>
            <a:pPr indent="0" lvl="0" marL="0" rtl="0" algn="just">
              <a:lnSpc>
                <a:spcPct val="90000"/>
              </a:lnSpc>
              <a:spcBef>
                <a:spcPts val="1000"/>
              </a:spcBef>
              <a:spcAft>
                <a:spcPts val="0"/>
              </a:spcAft>
              <a:buClr>
                <a:schemeClr val="dk1"/>
              </a:buClr>
              <a:buSzPts val="2800"/>
              <a:buNone/>
            </a:pPr>
            <a:r>
              <a:t/>
            </a:r>
            <a:endParaRPr/>
          </a:p>
          <a:p>
            <a:pPr indent="0" lvl="0" marL="0" rtl="0" algn="ctr">
              <a:lnSpc>
                <a:spcPct val="90000"/>
              </a:lnSpc>
              <a:spcBef>
                <a:spcPts val="1000"/>
              </a:spcBef>
              <a:spcAft>
                <a:spcPts val="0"/>
              </a:spcAft>
              <a:buClr>
                <a:schemeClr val="dk1"/>
              </a:buClr>
              <a:buSzPts val="2800"/>
              <a:buNone/>
            </a:pPr>
            <a:r>
              <a:rPr i="1" lang="en-US"/>
              <a:t>The logical or mathematical model of a particular organization of data is called Data Structure. </a:t>
            </a:r>
            <a:endParaRPr i="1"/>
          </a:p>
          <a:p>
            <a:pPr indent="0" lvl="0" marL="0" rtl="0" algn="ctr">
              <a:lnSpc>
                <a:spcPct val="90000"/>
              </a:lnSpc>
              <a:spcBef>
                <a:spcPts val="1000"/>
              </a:spcBef>
              <a:spcAft>
                <a:spcPts val="0"/>
              </a:spcAft>
              <a:buClr>
                <a:schemeClr val="dk1"/>
              </a:buClr>
              <a:buSzPts val="2800"/>
              <a:buNone/>
            </a:pPr>
            <a:r>
              <a:rPr i="1" lang="en-US"/>
              <a:t>The data model should be rich enough in structure to mirror the actual relationships of data in real world and on the other hand it should be simple enough that one can easily process the data when necessary.</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Structure</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200"/>
              <a:buChar char="•"/>
            </a:pPr>
            <a:r>
              <a:rPr lang="en-US" sz="3200"/>
              <a:t>Useful in reducing the complexity and increasing the efficiency of the program being developed.</a:t>
            </a:r>
            <a:endParaRPr sz="3200"/>
          </a:p>
          <a:p>
            <a:pPr indent="-228600" lvl="0" marL="228600" rtl="0" algn="l">
              <a:lnSpc>
                <a:spcPct val="90000"/>
              </a:lnSpc>
              <a:spcBef>
                <a:spcPts val="1000"/>
              </a:spcBef>
              <a:spcAft>
                <a:spcPts val="0"/>
              </a:spcAft>
              <a:buClr>
                <a:schemeClr val="dk1"/>
              </a:buClr>
              <a:buSzPts val="3200"/>
              <a:buChar char="•"/>
            </a:pPr>
            <a:r>
              <a:rPr lang="en-US" sz="3200"/>
              <a:t>Helps us in understanding the relation of one data element with another and its organization within the computer memory.</a:t>
            </a:r>
            <a:endParaRPr sz="3200"/>
          </a:p>
          <a:p>
            <a:pPr indent="-228600" lvl="0" marL="228600" rtl="0" algn="l">
              <a:lnSpc>
                <a:spcPct val="90000"/>
              </a:lnSpc>
              <a:spcBef>
                <a:spcPts val="1000"/>
              </a:spcBef>
              <a:spcAft>
                <a:spcPts val="0"/>
              </a:spcAft>
              <a:buClr>
                <a:schemeClr val="dk1"/>
              </a:buClr>
              <a:buSzPts val="3200"/>
              <a:buChar char="•"/>
            </a:pPr>
            <a:r>
              <a:rPr lang="en-US" sz="3200"/>
              <a:t>Examples : Array, stack, Linked List, Hash Table, Heap etc. </a:t>
            </a:r>
            <a:endParaRPr sz="3200"/>
          </a:p>
          <a:p>
            <a:pPr indent="-228600" lvl="0" marL="228600" rtl="0" algn="l">
              <a:lnSpc>
                <a:spcPct val="90000"/>
              </a:lnSpc>
              <a:spcBef>
                <a:spcPts val="1000"/>
              </a:spcBef>
              <a:spcAft>
                <a:spcPts val="0"/>
              </a:spcAft>
              <a:buClr>
                <a:schemeClr val="dk1"/>
              </a:buClr>
              <a:buSzPts val="3200"/>
              <a:buChar char="•"/>
            </a:pPr>
            <a:r>
              <a:rPr lang="en-US" sz="3200"/>
              <a:t>Operations: Traversing, Searching, Insertion, Deletion etc. Along with certain special operations like Sorting, Merging, Copying, Concatenation etc.</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Type</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3200"/>
              <a:buChar char="•"/>
            </a:pPr>
            <a:r>
              <a:rPr lang="en-US" sz="3200"/>
              <a:t>Data type is a collection of values and a set of operations on those values. </a:t>
            </a:r>
            <a:endParaRPr sz="3200"/>
          </a:p>
          <a:p>
            <a:pPr indent="-228600" lvl="0" marL="228600" rtl="0" algn="just">
              <a:lnSpc>
                <a:spcPct val="90000"/>
              </a:lnSpc>
              <a:spcBef>
                <a:spcPts val="1000"/>
              </a:spcBef>
              <a:spcAft>
                <a:spcPts val="0"/>
              </a:spcAft>
              <a:buClr>
                <a:schemeClr val="dk1"/>
              </a:buClr>
              <a:buSzPts val="3200"/>
              <a:buChar char="•"/>
            </a:pPr>
            <a:r>
              <a:rPr lang="en-US" sz="3200"/>
              <a:t>A data type determines the set of values to which a constant belongs, or which may be assumed by a variable or an expression, or which may be generated by an operator or a function.</a:t>
            </a:r>
            <a:endParaRPr sz="3200"/>
          </a:p>
          <a:p>
            <a:pPr indent="-228600" lvl="0" marL="228600" rtl="0" algn="just">
              <a:lnSpc>
                <a:spcPct val="90000"/>
              </a:lnSpc>
              <a:spcBef>
                <a:spcPts val="1000"/>
              </a:spcBef>
              <a:spcAft>
                <a:spcPts val="0"/>
              </a:spcAft>
              <a:buClr>
                <a:schemeClr val="dk1"/>
              </a:buClr>
              <a:buSzPts val="3200"/>
              <a:buChar char="•"/>
            </a:pPr>
            <a:r>
              <a:rPr lang="en-US" sz="3200"/>
              <a:t>The declaration specifies how much memory is needed for a particular entity, how the contents of the memory are to be interpreted, and other vital details.</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Type</a:t>
            </a:r>
            <a:endParaRPr/>
          </a:p>
        </p:txBody>
      </p:sp>
      <p:sp>
        <p:nvSpPr>
          <p:cNvPr id="121" name="Google Shape;121;p7"/>
          <p:cNvSpPr txBox="1"/>
          <p:nvPr>
            <p:ph idx="1" type="body"/>
          </p:nvPr>
        </p:nvSpPr>
        <p:spPr>
          <a:xfrm>
            <a:off x="838200" y="1825625"/>
            <a:ext cx="10515600" cy="233489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type is a method of interpreting memory contents of a computer. </a:t>
            </a:r>
            <a:endParaRPr/>
          </a:p>
          <a:p>
            <a:pPr indent="-228600" lvl="0" marL="228600" rtl="0" algn="l">
              <a:lnSpc>
                <a:spcPct val="90000"/>
              </a:lnSpc>
              <a:spcBef>
                <a:spcPts val="1000"/>
              </a:spcBef>
              <a:spcAft>
                <a:spcPts val="0"/>
              </a:spcAft>
              <a:buClr>
                <a:schemeClr val="dk1"/>
              </a:buClr>
              <a:buSzPts val="2800"/>
              <a:buChar char="•"/>
            </a:pPr>
            <a:r>
              <a:rPr lang="en-US"/>
              <a:t>For example: </a:t>
            </a:r>
            <a:r>
              <a:rPr i="1" lang="en-US"/>
              <a:t>int  x ;</a:t>
            </a:r>
            <a:endParaRPr/>
          </a:p>
          <a:p>
            <a:pPr indent="-228600" lvl="0" marL="228600" rtl="0" algn="l">
              <a:lnSpc>
                <a:spcPct val="90000"/>
              </a:lnSpc>
              <a:spcBef>
                <a:spcPts val="1000"/>
              </a:spcBef>
              <a:spcAft>
                <a:spcPts val="0"/>
              </a:spcAft>
              <a:buClr>
                <a:schemeClr val="dk1"/>
              </a:buClr>
              <a:buSzPts val="2800"/>
              <a:buChar char="•"/>
            </a:pPr>
            <a:r>
              <a:rPr lang="en-US"/>
              <a:t>Here '</a:t>
            </a:r>
            <a:r>
              <a:rPr i="1" lang="en-US"/>
              <a:t>x</a:t>
            </a:r>
            <a:r>
              <a:rPr lang="en-US"/>
              <a:t>’ is a variable which will hold a value of integer type only and (generally) 2 or 4 bytes of memory will be allocated for it.</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grpSp>
        <p:nvGrpSpPr>
          <p:cNvPr id="122" name="Google Shape;122;p7"/>
          <p:cNvGrpSpPr/>
          <p:nvPr/>
        </p:nvGrpSpPr>
        <p:grpSpPr>
          <a:xfrm>
            <a:off x="3566160" y="4425696"/>
            <a:ext cx="5146057" cy="1494500"/>
            <a:chOff x="3566160" y="4425696"/>
            <a:chExt cx="5146057" cy="1494500"/>
          </a:xfrm>
        </p:grpSpPr>
        <p:grpSp>
          <p:nvGrpSpPr>
            <p:cNvPr id="123" name="Google Shape;123;p7"/>
            <p:cNvGrpSpPr/>
            <p:nvPr/>
          </p:nvGrpSpPr>
          <p:grpSpPr>
            <a:xfrm>
              <a:off x="3566160" y="4828032"/>
              <a:ext cx="5146057" cy="1092164"/>
              <a:chOff x="3566160" y="4828032"/>
              <a:chExt cx="5146057" cy="1092164"/>
            </a:xfrm>
          </p:grpSpPr>
          <p:sp>
            <p:nvSpPr>
              <p:cNvPr id="124" name="Google Shape;124;p7"/>
              <p:cNvSpPr txBox="1"/>
              <p:nvPr/>
            </p:nvSpPr>
            <p:spPr>
              <a:xfrm>
                <a:off x="3566160" y="5312664"/>
                <a:ext cx="14255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Data Type</a:t>
                </a:r>
                <a:endParaRPr sz="2400">
                  <a:solidFill>
                    <a:schemeClr val="dk1"/>
                  </a:solidFill>
                  <a:latin typeface="Calibri"/>
                  <a:ea typeface="Calibri"/>
                  <a:cs typeface="Calibri"/>
                  <a:sym typeface="Calibri"/>
                </a:endParaRPr>
              </a:p>
            </p:txBody>
          </p:sp>
          <p:sp>
            <p:nvSpPr>
              <p:cNvPr id="125" name="Google Shape;125;p7"/>
              <p:cNvSpPr txBox="1"/>
              <p:nvPr/>
            </p:nvSpPr>
            <p:spPr>
              <a:xfrm>
                <a:off x="5571914" y="5458531"/>
                <a:ext cx="133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Identifier</a:t>
                </a:r>
                <a:endParaRPr sz="2400">
                  <a:solidFill>
                    <a:schemeClr val="dk1"/>
                  </a:solidFill>
                  <a:latin typeface="Calibri"/>
                  <a:ea typeface="Calibri"/>
                  <a:cs typeface="Calibri"/>
                  <a:sym typeface="Calibri"/>
                </a:endParaRPr>
              </a:p>
            </p:txBody>
          </p:sp>
          <p:sp>
            <p:nvSpPr>
              <p:cNvPr id="126" name="Google Shape;126;p7"/>
              <p:cNvSpPr txBox="1"/>
              <p:nvPr/>
            </p:nvSpPr>
            <p:spPr>
              <a:xfrm>
                <a:off x="7187184" y="5407239"/>
                <a:ext cx="15250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Value</a:t>
                </a:r>
                <a:endParaRPr/>
              </a:p>
            </p:txBody>
          </p:sp>
          <p:cxnSp>
            <p:nvCxnSpPr>
              <p:cNvPr id="127" name="Google Shape;127;p7"/>
              <p:cNvCxnSpPr/>
              <p:nvPr/>
            </p:nvCxnSpPr>
            <p:spPr>
              <a:xfrm flipH="1" rot="10800000">
                <a:off x="4480560" y="4828032"/>
                <a:ext cx="758952" cy="393192"/>
              </a:xfrm>
              <a:prstGeom prst="straightConnector1">
                <a:avLst/>
              </a:prstGeom>
              <a:noFill/>
              <a:ln cap="flat" cmpd="sng" w="9525">
                <a:solidFill>
                  <a:schemeClr val="dk1"/>
                </a:solidFill>
                <a:prstDash val="solid"/>
                <a:miter lim="800000"/>
                <a:headEnd len="sm" w="sm" type="none"/>
                <a:tailEnd len="med" w="med" type="triangle"/>
              </a:ln>
            </p:spPr>
          </p:cxnSp>
          <p:cxnSp>
            <p:nvCxnSpPr>
              <p:cNvPr id="128" name="Google Shape;128;p7"/>
              <p:cNvCxnSpPr/>
              <p:nvPr/>
            </p:nvCxnSpPr>
            <p:spPr>
              <a:xfrm rot="10800000">
                <a:off x="5925312" y="4864608"/>
                <a:ext cx="170688" cy="542631"/>
              </a:xfrm>
              <a:prstGeom prst="straightConnector1">
                <a:avLst/>
              </a:prstGeom>
              <a:noFill/>
              <a:ln cap="flat" cmpd="sng" w="9525">
                <a:solidFill>
                  <a:schemeClr val="dk1"/>
                </a:solidFill>
                <a:prstDash val="solid"/>
                <a:miter lim="800000"/>
                <a:headEnd len="sm" w="sm" type="none"/>
                <a:tailEnd len="med" w="med" type="triangle"/>
              </a:ln>
            </p:spPr>
          </p:cxnSp>
          <p:cxnSp>
            <p:nvCxnSpPr>
              <p:cNvPr id="129" name="Google Shape;129;p7"/>
              <p:cNvCxnSpPr/>
              <p:nvPr/>
            </p:nvCxnSpPr>
            <p:spPr>
              <a:xfrm rot="10800000">
                <a:off x="6775704" y="4910328"/>
                <a:ext cx="950976" cy="445833"/>
              </a:xfrm>
              <a:prstGeom prst="straightConnector1">
                <a:avLst/>
              </a:prstGeom>
              <a:noFill/>
              <a:ln cap="flat" cmpd="sng" w="9525">
                <a:solidFill>
                  <a:schemeClr val="dk1"/>
                </a:solidFill>
                <a:prstDash val="solid"/>
                <a:miter lim="800000"/>
                <a:headEnd len="sm" w="sm" type="none"/>
                <a:tailEnd len="med" w="med" type="triangle"/>
              </a:ln>
            </p:spPr>
          </p:cxnSp>
        </p:grpSp>
        <p:sp>
          <p:nvSpPr>
            <p:cNvPr id="130" name="Google Shape;130;p7"/>
            <p:cNvSpPr txBox="1"/>
            <p:nvPr/>
          </p:nvSpPr>
          <p:spPr>
            <a:xfrm>
              <a:off x="5064895" y="4425696"/>
              <a:ext cx="2054986" cy="52322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Identifier / Mnemonic / Variable</a:t>
            </a:r>
            <a:endParaRPr/>
          </a:p>
        </p:txBody>
      </p:sp>
      <p:sp>
        <p:nvSpPr>
          <p:cNvPr id="136" name="Google Shape;136;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Common Data Types</a:t>
            </a:r>
            <a:endParaRPr/>
          </a:p>
        </p:txBody>
      </p:sp>
      <p:sp>
        <p:nvSpPr>
          <p:cNvPr id="142" name="Google Shape;14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Character</a:t>
            </a:r>
            <a:endParaRPr/>
          </a:p>
          <a:p>
            <a:pPr indent="-228600" lvl="0" marL="228600" rtl="0" algn="l">
              <a:lnSpc>
                <a:spcPct val="90000"/>
              </a:lnSpc>
              <a:spcBef>
                <a:spcPts val="1000"/>
              </a:spcBef>
              <a:spcAft>
                <a:spcPts val="0"/>
              </a:spcAft>
              <a:buClr>
                <a:schemeClr val="dk1"/>
              </a:buClr>
              <a:buSzPts val="2800"/>
              <a:buChar char="•"/>
            </a:pPr>
            <a:r>
              <a:rPr lang="en-US"/>
              <a:t>Integer</a:t>
            </a:r>
            <a:endParaRPr/>
          </a:p>
          <a:p>
            <a:pPr indent="-228600" lvl="0" marL="228600" rtl="0" algn="l">
              <a:lnSpc>
                <a:spcPct val="90000"/>
              </a:lnSpc>
              <a:spcBef>
                <a:spcPts val="1000"/>
              </a:spcBef>
              <a:spcAft>
                <a:spcPts val="0"/>
              </a:spcAft>
              <a:buClr>
                <a:schemeClr val="dk1"/>
              </a:buClr>
              <a:buSzPts val="2800"/>
              <a:buChar char="•"/>
            </a:pPr>
            <a:r>
              <a:rPr lang="en-US"/>
              <a:t>Real</a:t>
            </a:r>
            <a:endParaRPr/>
          </a:p>
          <a:p>
            <a:pPr indent="-228600" lvl="1" marL="685800" rtl="0" algn="l">
              <a:lnSpc>
                <a:spcPct val="90000"/>
              </a:lnSpc>
              <a:spcBef>
                <a:spcPts val="500"/>
              </a:spcBef>
              <a:spcAft>
                <a:spcPts val="0"/>
              </a:spcAft>
              <a:buClr>
                <a:schemeClr val="dk1"/>
              </a:buClr>
              <a:buSzPts val="2400"/>
              <a:buChar char="•"/>
            </a:pPr>
            <a:r>
              <a:rPr lang="en-US"/>
              <a:t>Float</a:t>
            </a:r>
            <a:endParaRPr/>
          </a:p>
          <a:p>
            <a:pPr indent="-228600" lvl="1" marL="685800" rtl="0" algn="l">
              <a:lnSpc>
                <a:spcPct val="90000"/>
              </a:lnSpc>
              <a:spcBef>
                <a:spcPts val="500"/>
              </a:spcBef>
              <a:spcAft>
                <a:spcPts val="0"/>
              </a:spcAft>
              <a:buClr>
                <a:schemeClr val="dk1"/>
              </a:buClr>
              <a:buSzPts val="2400"/>
              <a:buChar char="•"/>
            </a:pPr>
            <a:r>
              <a:rPr lang="en-US"/>
              <a:t>Double</a:t>
            </a:r>
            <a:endParaRPr/>
          </a:p>
          <a:p>
            <a:pPr indent="-228600" lvl="0" marL="228600" rtl="0" algn="l">
              <a:lnSpc>
                <a:spcPct val="90000"/>
              </a:lnSpc>
              <a:spcBef>
                <a:spcPts val="1000"/>
              </a:spcBef>
              <a:spcAft>
                <a:spcPts val="0"/>
              </a:spcAft>
              <a:buClr>
                <a:schemeClr val="dk1"/>
              </a:buClr>
              <a:buSzPts val="2800"/>
              <a:buChar char="•"/>
            </a:pPr>
            <a:r>
              <a:rPr lang="en-US"/>
              <a:t>Boolean</a:t>
            </a:r>
            <a:endParaRPr/>
          </a:p>
          <a:p>
            <a:pPr indent="-228600" lvl="0" marL="228600" rtl="0" algn="l">
              <a:lnSpc>
                <a:spcPct val="90000"/>
              </a:lnSpc>
              <a:spcBef>
                <a:spcPts val="1000"/>
              </a:spcBef>
              <a:spcAft>
                <a:spcPts val="0"/>
              </a:spcAft>
              <a:buClr>
                <a:schemeClr val="dk1"/>
              </a:buClr>
              <a:buSzPts val="2800"/>
              <a:buChar char="•"/>
            </a:pPr>
            <a:r>
              <a:rPr lang="en-US"/>
              <a:t>String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2020-08-07T05:31:04Z</dcterms:created>
  <dc:creator>DELL</dc:creator>
</cp:coreProperties>
</file>