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E6BBA9-E3BA-4B74-944F-8D6E74C679E0}">
  <a:tblStyle styleId="{B9E6BBA9-E3BA-4B74-944F-8D6E74C679E0}"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1D55675-EE3C-4B8D-9F20-1D2ECB8180D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949307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6090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9252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9159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5199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7804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05192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5904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1670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5981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8730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0423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IN"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569381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6735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53435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73818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1" name="Google Shape;51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66927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05701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471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0133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4" name="Google Shape;60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8633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3728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0" name="Google Shape;62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5488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61964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2" name="Google Shape;63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6178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4" name="Google Shape;64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37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1" name="Google Shape;65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0103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8" name="Google Shape;65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65006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4" name="Google Shape;664;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08444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7" name="Google Shape;677;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3979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737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7977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4984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7871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2567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4755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pic>
        <p:nvPicPr>
          <p:cNvPr id="88" name="Google Shape;88;p13"/>
          <p:cNvPicPr preferRelativeResize="0"/>
          <p:nvPr/>
        </p:nvPicPr>
        <p:blipFill rotWithShape="1">
          <a:blip r:embed="rId4">
            <a:alphaModFix/>
          </a:blip>
          <a:srcRect/>
          <a:stretch/>
        </p:blipFill>
        <p:spPr>
          <a:xfrm>
            <a:off x="-1" y="10"/>
            <a:ext cx="12192001" cy="6857990"/>
          </a:xfrm>
          <a:prstGeom prst="rect">
            <a:avLst/>
          </a:prstGeom>
          <a:noFill/>
          <a:ln>
            <a:noFill/>
          </a:ln>
        </p:spPr>
      </p:pic>
      <p:sp>
        <p:nvSpPr>
          <p:cNvPr id="89" name="Google Shape;89;p13"/>
          <p:cNvSpPr txBox="1">
            <a:spLocks noGrp="1"/>
          </p:cNvSpPr>
          <p:nvPr>
            <p:ph type="ctrTitle"/>
          </p:nvPr>
        </p:nvSpPr>
        <p:spPr>
          <a:xfrm>
            <a:off x="1512552" y="1078720"/>
            <a:ext cx="9166892" cy="10265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Times New Roman"/>
              <a:buNone/>
            </a:pPr>
            <a:r>
              <a:rPr lang="en-IN" sz="4000" b="1" cap="none">
                <a:latin typeface="Times New Roman"/>
                <a:ea typeface="Times New Roman"/>
                <a:cs typeface="Times New Roman"/>
                <a:sym typeface="Times New Roman"/>
              </a:rPr>
              <a:t>LINEAR DATA STRUCTURE</a:t>
            </a:r>
            <a:endParaRPr sz="4000"/>
          </a:p>
        </p:txBody>
      </p:sp>
      <p:sp>
        <p:nvSpPr>
          <p:cNvPr id="90" name="Google Shape;90;p13"/>
          <p:cNvSpPr txBox="1">
            <a:spLocks noGrp="1"/>
          </p:cNvSpPr>
          <p:nvPr>
            <p:ph type="subTitle" idx="1"/>
          </p:nvPr>
        </p:nvSpPr>
        <p:spPr>
          <a:xfrm>
            <a:off x="3727362" y="2222308"/>
            <a:ext cx="4737271" cy="10265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None/>
            </a:pPr>
            <a:r>
              <a:rPr lang="en-IN" sz="4000">
                <a:latin typeface="Times New Roman"/>
                <a:ea typeface="Times New Roman"/>
                <a:cs typeface="Times New Roman"/>
                <a:sym typeface="Times New Roman"/>
              </a:rPr>
              <a:t>QUEUE</a:t>
            </a:r>
            <a:endParaRPr/>
          </a:p>
        </p:txBody>
      </p:sp>
      <p:sp>
        <p:nvSpPr>
          <p:cNvPr id="91" name="Google Shape;91;p13"/>
          <p:cNvSpPr txBox="1"/>
          <p:nvPr/>
        </p:nvSpPr>
        <p:spPr>
          <a:xfrm>
            <a:off x="1133492" y="4007010"/>
            <a:ext cx="10067056" cy="2300563"/>
          </a:xfrm>
          <a:prstGeom prst="rect">
            <a:avLst/>
          </a:prstGeom>
          <a:noFill/>
          <a:ln>
            <a:noFill/>
          </a:ln>
        </p:spPr>
        <p:txBody>
          <a:bodyPr spcFirstLastPara="1" wrap="square" lIns="91425" tIns="45700" rIns="91425" bIns="45700" anchor="ctr" anchorCtr="0">
            <a:normAutofit/>
          </a:bodyPr>
          <a:lstStyle/>
          <a:p>
            <a:pPr marL="0" marR="0" lvl="0" indent="0" algn="just" rtl="0">
              <a:lnSpc>
                <a:spcPct val="90000"/>
              </a:lnSpc>
              <a:spcBef>
                <a:spcPts val="0"/>
              </a:spcBef>
              <a:spcAft>
                <a:spcPts val="0"/>
              </a:spcAft>
              <a:buClr>
                <a:srgbClr val="C00000"/>
              </a:buClr>
              <a:buSzPts val="1600"/>
              <a:buFont typeface="Arial"/>
              <a:buNone/>
            </a:pPr>
            <a:r>
              <a:rPr lang="en-IN" sz="1600" b="1" i="0" u="none" strike="noStrike" cap="none">
                <a:solidFill>
                  <a:srgbClr val="C00000"/>
                </a:solidFill>
                <a:latin typeface="Times New Roman"/>
                <a:ea typeface="Times New Roman"/>
                <a:cs typeface="Times New Roman"/>
                <a:sym typeface="Times New Roman"/>
              </a:rPr>
              <a:t>CO1: </a:t>
            </a:r>
            <a:r>
              <a:rPr lang="en-IN" sz="1600" b="0" i="0" u="none" strike="noStrike" cap="none">
                <a:solidFill>
                  <a:schemeClr val="dk1"/>
                </a:solidFill>
                <a:latin typeface="Times New Roman"/>
                <a:ea typeface="Times New Roman"/>
                <a:cs typeface="Times New Roman"/>
                <a:sym typeface="Times New Roman"/>
              </a:rPr>
              <a:t>Classify and Apply the concepts of stacks, queues and linked list in real life problem solving</a:t>
            </a:r>
            <a:endParaRPr/>
          </a:p>
          <a:p>
            <a:pPr marL="0" marR="0" lvl="0" indent="0" algn="just" rtl="0">
              <a:lnSpc>
                <a:spcPct val="90000"/>
              </a:lnSpc>
              <a:spcBef>
                <a:spcPts val="1000"/>
              </a:spcBef>
              <a:spcAft>
                <a:spcPts val="0"/>
              </a:spcAft>
              <a:buClr>
                <a:schemeClr val="dk1"/>
              </a:buClr>
              <a:buSzPts val="1600"/>
              <a:buFont typeface="Arial"/>
              <a:buNone/>
            </a:pPr>
            <a:endParaRPr sz="1600" b="0"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rgbClr val="C00000"/>
              </a:buClr>
              <a:buSzPts val="1600"/>
              <a:buFont typeface="Arial"/>
              <a:buNone/>
            </a:pPr>
            <a:r>
              <a:rPr lang="en-IN" sz="1600" b="1" i="0" u="none" strike="noStrike" cap="none">
                <a:solidFill>
                  <a:srgbClr val="C00000"/>
                </a:solidFill>
                <a:latin typeface="Times New Roman"/>
                <a:ea typeface="Times New Roman"/>
                <a:cs typeface="Times New Roman"/>
                <a:sym typeface="Times New Roman"/>
              </a:rPr>
              <a:t>Reference: </a:t>
            </a:r>
            <a:endParaRPr/>
          </a:p>
          <a:p>
            <a:pPr marL="0" marR="0" lvl="0" indent="0" algn="just" rtl="0">
              <a:lnSpc>
                <a:spcPct val="90000"/>
              </a:lnSpc>
              <a:spcBef>
                <a:spcPts val="1000"/>
              </a:spcBef>
              <a:spcAft>
                <a:spcPts val="0"/>
              </a:spcAft>
              <a:buClr>
                <a:schemeClr val="dk1"/>
              </a:buClr>
              <a:buSzPts val="1600"/>
              <a:buFont typeface="Arial"/>
              <a:buNone/>
            </a:pPr>
            <a:r>
              <a:rPr lang="en-IN" sz="1600" b="0" i="0" u="none" strike="noStrike" cap="none">
                <a:solidFill>
                  <a:schemeClr val="dk1"/>
                </a:solidFill>
                <a:latin typeface="Times New Roman"/>
                <a:ea typeface="Times New Roman"/>
                <a:cs typeface="Times New Roman"/>
                <a:sym typeface="Times New Roman"/>
              </a:rPr>
              <a:t>1. Reema Thareja; Data Structures using C; Oxford</a:t>
            </a:r>
            <a:endParaRPr/>
          </a:p>
          <a:p>
            <a:pPr marL="0" marR="0" lvl="0" indent="0" algn="just" rtl="0">
              <a:lnSpc>
                <a:spcPct val="90000"/>
              </a:lnSpc>
              <a:spcBef>
                <a:spcPts val="1000"/>
              </a:spcBef>
              <a:spcAft>
                <a:spcPts val="0"/>
              </a:spcAft>
              <a:buClr>
                <a:schemeClr val="dk1"/>
              </a:buClr>
              <a:buSzPts val="1600"/>
              <a:buFont typeface="Arial"/>
              <a:buNone/>
            </a:pPr>
            <a:r>
              <a:rPr lang="en-IN" sz="1600" b="0" i="0" u="none" strike="noStrike" cap="none">
                <a:solidFill>
                  <a:schemeClr val="dk1"/>
                </a:solidFill>
                <a:latin typeface="Times New Roman"/>
                <a:ea typeface="Times New Roman"/>
                <a:cs typeface="Times New Roman"/>
                <a:sym typeface="Times New Roman"/>
              </a:rPr>
              <a:t>2. Ellis Horowitz, Sartaj Sahni; Fundamentals of Data Structures; Galgotia Publications</a:t>
            </a:r>
            <a:endParaRPr/>
          </a:p>
          <a:p>
            <a:pPr marL="0" marR="0" lvl="0" indent="0" algn="just" rtl="0">
              <a:lnSpc>
                <a:spcPct val="90000"/>
              </a:lnSpc>
              <a:spcBef>
                <a:spcPts val="1000"/>
              </a:spcBef>
              <a:spcAft>
                <a:spcPts val="0"/>
              </a:spcAft>
              <a:buClr>
                <a:schemeClr val="dk1"/>
              </a:buClr>
              <a:buSzPts val="1600"/>
              <a:buFont typeface="Arial"/>
              <a:buNone/>
            </a:pPr>
            <a:r>
              <a:rPr lang="en-IN" sz="1600" b="0" i="0" u="none" strike="noStrike" cap="none">
                <a:solidFill>
                  <a:schemeClr val="dk1"/>
                </a:solidFill>
                <a:latin typeface="Times New Roman"/>
                <a:ea typeface="Times New Roman"/>
                <a:cs typeface="Times New Roman"/>
                <a:sym typeface="Times New Roman"/>
              </a:rPr>
              <a:t>3. Jean Paul Tremblay, Paul G. Sorenson; An introduction to data structures with applications; Tata McGrawHill</a:t>
            </a:r>
            <a:endParaRPr sz="1600" b="0" i="0" u="none" strike="noStrike" cap="none">
              <a:solidFill>
                <a:schemeClr val="dk1"/>
              </a:solidFill>
              <a:latin typeface="Times New Roman"/>
              <a:ea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1600"/>
              <a:buFont typeface="Arial"/>
              <a:buNone/>
            </a:pPr>
            <a:endParaRPr sz="1600" b="0" i="0" u="none" strike="noStrike" cap="none">
              <a:solidFill>
                <a:srgbClr val="C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2"/>
          <p:cNvSpPr txBox="1">
            <a:spLocks noGrp="1"/>
          </p:cNvSpPr>
          <p:nvPr>
            <p:ph type="body" idx="1"/>
          </p:nvPr>
        </p:nvSpPr>
        <p:spPr>
          <a:xfrm>
            <a:off x="677170" y="1092200"/>
            <a:ext cx="10837660" cy="359156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2200"/>
              <a:buNone/>
            </a:pPr>
            <a:r>
              <a:rPr lang="en-IN" sz="2200">
                <a:solidFill>
                  <a:srgbClr val="FF0000"/>
                </a:solidFill>
                <a:latin typeface="Times New Roman"/>
                <a:ea typeface="Times New Roman"/>
                <a:cs typeface="Times New Roman"/>
                <a:sym typeface="Times New Roman"/>
              </a:rPr>
              <a:t>Question 1:</a:t>
            </a:r>
            <a:endParaRPr/>
          </a:p>
          <a:p>
            <a:pPr marL="0" lvl="0" indent="0" algn="l" rtl="0">
              <a:lnSpc>
                <a:spcPct val="90000"/>
              </a:lnSpc>
              <a:spcBef>
                <a:spcPts val="1000"/>
              </a:spcBef>
              <a:spcAft>
                <a:spcPts val="0"/>
              </a:spcAft>
              <a:buClr>
                <a:schemeClr val="dk1"/>
              </a:buClr>
              <a:buSzPts val="2100"/>
              <a:buNone/>
            </a:pPr>
            <a:r>
              <a:rPr lang="en-IN" sz="2100" b="0" i="0" u="none" strike="noStrike">
                <a:solidFill>
                  <a:schemeClr val="dk1"/>
                </a:solidFill>
                <a:latin typeface="Times New Roman"/>
                <a:ea typeface="Times New Roman"/>
                <a:cs typeface="Times New Roman"/>
                <a:sym typeface="Times New Roman"/>
              </a:rPr>
              <a:t> Draw the queue structure in each case when the following operations are performed on an empty queue</a:t>
            </a:r>
            <a:endParaRPr/>
          </a:p>
          <a:p>
            <a:pPr marL="0" lvl="0" indent="0" algn="l" rtl="0">
              <a:lnSpc>
                <a:spcPct val="90000"/>
              </a:lnSpc>
              <a:spcBef>
                <a:spcPts val="1000"/>
              </a:spcBef>
              <a:spcAft>
                <a:spcPts val="0"/>
              </a:spcAft>
              <a:buClr>
                <a:schemeClr val="dk1"/>
              </a:buClr>
              <a:buSzPts val="2100"/>
              <a:buNone/>
            </a:pPr>
            <a:r>
              <a:rPr lang="en-IN" sz="2100" b="0" i="0" u="none" strike="noStrike">
                <a:solidFill>
                  <a:schemeClr val="dk1"/>
                </a:solidFill>
                <a:latin typeface="Times New Roman"/>
                <a:ea typeface="Times New Roman"/>
                <a:cs typeface="Times New Roman"/>
                <a:sym typeface="Times New Roman"/>
              </a:rPr>
              <a:t>	(a) Add A, B, C, D, E, F</a:t>
            </a:r>
            <a:endParaRPr/>
          </a:p>
          <a:p>
            <a:pPr marL="0" lvl="0" indent="0" algn="l" rtl="0">
              <a:lnSpc>
                <a:spcPct val="90000"/>
              </a:lnSpc>
              <a:spcBef>
                <a:spcPts val="1000"/>
              </a:spcBef>
              <a:spcAft>
                <a:spcPts val="0"/>
              </a:spcAft>
              <a:buClr>
                <a:schemeClr val="dk1"/>
              </a:buClr>
              <a:buSzPts val="2100"/>
              <a:buNone/>
            </a:pPr>
            <a:r>
              <a:rPr lang="en-IN" sz="2100">
                <a:solidFill>
                  <a:schemeClr val="dk1"/>
                </a:solidFill>
                <a:latin typeface="Times New Roman"/>
                <a:ea typeface="Times New Roman"/>
                <a:cs typeface="Times New Roman"/>
                <a:sym typeface="Times New Roman"/>
              </a:rPr>
              <a:t>	</a:t>
            </a:r>
            <a:r>
              <a:rPr lang="en-IN" sz="2100" b="0" i="0" u="none" strike="noStrike">
                <a:solidFill>
                  <a:schemeClr val="dk1"/>
                </a:solidFill>
                <a:latin typeface="Times New Roman"/>
                <a:ea typeface="Times New Roman"/>
                <a:cs typeface="Times New Roman"/>
                <a:sym typeface="Times New Roman"/>
              </a:rPr>
              <a:t>(b) Delete two letters</a:t>
            </a:r>
            <a:endParaRPr/>
          </a:p>
          <a:p>
            <a:pPr marL="0" lvl="0" indent="0" algn="l" rtl="0">
              <a:lnSpc>
                <a:spcPct val="90000"/>
              </a:lnSpc>
              <a:spcBef>
                <a:spcPts val="1000"/>
              </a:spcBef>
              <a:spcAft>
                <a:spcPts val="0"/>
              </a:spcAft>
              <a:buClr>
                <a:schemeClr val="dk1"/>
              </a:buClr>
              <a:buSzPts val="2100"/>
              <a:buNone/>
            </a:pPr>
            <a:r>
              <a:rPr lang="en-IN" sz="2100">
                <a:solidFill>
                  <a:schemeClr val="dk1"/>
                </a:solidFill>
                <a:latin typeface="Times New Roman"/>
                <a:ea typeface="Times New Roman"/>
                <a:cs typeface="Times New Roman"/>
                <a:sym typeface="Times New Roman"/>
              </a:rPr>
              <a:t>	</a:t>
            </a:r>
            <a:r>
              <a:rPr lang="en-IN" sz="2100" b="0" i="0" u="none" strike="noStrike">
                <a:solidFill>
                  <a:schemeClr val="dk1"/>
                </a:solidFill>
                <a:latin typeface="Times New Roman"/>
                <a:ea typeface="Times New Roman"/>
                <a:cs typeface="Times New Roman"/>
                <a:sym typeface="Times New Roman"/>
              </a:rPr>
              <a:t>(c) Add G</a:t>
            </a:r>
            <a:endParaRPr/>
          </a:p>
          <a:p>
            <a:pPr marL="0" lvl="0" indent="0" algn="l" rtl="0">
              <a:lnSpc>
                <a:spcPct val="90000"/>
              </a:lnSpc>
              <a:spcBef>
                <a:spcPts val="1000"/>
              </a:spcBef>
              <a:spcAft>
                <a:spcPts val="0"/>
              </a:spcAft>
              <a:buClr>
                <a:schemeClr val="dk1"/>
              </a:buClr>
              <a:buSzPts val="2100"/>
              <a:buNone/>
            </a:pPr>
            <a:r>
              <a:rPr lang="en-IN" sz="2100">
                <a:solidFill>
                  <a:schemeClr val="dk1"/>
                </a:solidFill>
                <a:latin typeface="Times New Roman"/>
                <a:ea typeface="Times New Roman"/>
                <a:cs typeface="Times New Roman"/>
                <a:sym typeface="Times New Roman"/>
              </a:rPr>
              <a:t>	</a:t>
            </a:r>
            <a:r>
              <a:rPr lang="en-IN" sz="2100" b="0" i="0" u="none" strike="noStrike">
                <a:solidFill>
                  <a:schemeClr val="dk1"/>
                </a:solidFill>
                <a:latin typeface="Times New Roman"/>
                <a:ea typeface="Times New Roman"/>
                <a:cs typeface="Times New Roman"/>
                <a:sym typeface="Times New Roman"/>
              </a:rPr>
              <a:t>(d) Add H</a:t>
            </a:r>
            <a:endParaRPr/>
          </a:p>
          <a:p>
            <a:pPr marL="0" lvl="0" indent="0" algn="l" rtl="0">
              <a:lnSpc>
                <a:spcPct val="90000"/>
              </a:lnSpc>
              <a:spcBef>
                <a:spcPts val="1000"/>
              </a:spcBef>
              <a:spcAft>
                <a:spcPts val="0"/>
              </a:spcAft>
              <a:buClr>
                <a:schemeClr val="dk1"/>
              </a:buClr>
              <a:buSzPts val="2100"/>
              <a:buNone/>
            </a:pPr>
            <a:r>
              <a:rPr lang="en-IN" sz="2100">
                <a:solidFill>
                  <a:schemeClr val="dk1"/>
                </a:solidFill>
                <a:latin typeface="Times New Roman"/>
                <a:ea typeface="Times New Roman"/>
                <a:cs typeface="Times New Roman"/>
                <a:sym typeface="Times New Roman"/>
              </a:rPr>
              <a:t>	</a:t>
            </a:r>
            <a:r>
              <a:rPr lang="en-IN" sz="2100" b="0" i="0" u="none" strike="noStrike">
                <a:solidFill>
                  <a:schemeClr val="dk1"/>
                </a:solidFill>
                <a:latin typeface="Times New Roman"/>
                <a:ea typeface="Times New Roman"/>
                <a:cs typeface="Times New Roman"/>
                <a:sym typeface="Times New Roman"/>
              </a:rPr>
              <a:t>(e) Delete four letters </a:t>
            </a:r>
            <a:endParaRPr/>
          </a:p>
          <a:p>
            <a:pPr marL="0" lvl="0" indent="0" algn="l" rtl="0">
              <a:lnSpc>
                <a:spcPct val="90000"/>
              </a:lnSpc>
              <a:spcBef>
                <a:spcPts val="1000"/>
              </a:spcBef>
              <a:spcAft>
                <a:spcPts val="0"/>
              </a:spcAft>
              <a:buClr>
                <a:schemeClr val="dk1"/>
              </a:buClr>
              <a:buSzPts val="2100"/>
              <a:buNone/>
            </a:pPr>
            <a:r>
              <a:rPr lang="en-IN" sz="2100">
                <a:solidFill>
                  <a:schemeClr val="dk1"/>
                </a:solidFill>
                <a:latin typeface="Times New Roman"/>
                <a:ea typeface="Times New Roman"/>
                <a:cs typeface="Times New Roman"/>
                <a:sym typeface="Times New Roman"/>
              </a:rPr>
              <a:t>	</a:t>
            </a:r>
            <a:r>
              <a:rPr lang="en-IN" sz="2100" b="0" i="0" u="none" strike="noStrike">
                <a:solidFill>
                  <a:schemeClr val="dk1"/>
                </a:solidFill>
                <a:latin typeface="Times New Roman"/>
                <a:ea typeface="Times New Roman"/>
                <a:cs typeface="Times New Roman"/>
                <a:sym typeface="Times New Roman"/>
              </a:rPr>
              <a:t>(f) Add I</a:t>
            </a:r>
            <a:endParaRPr/>
          </a:p>
          <a:p>
            <a:pPr marL="0" lvl="0" indent="0" algn="l" rtl="0">
              <a:lnSpc>
                <a:spcPct val="90000"/>
              </a:lnSpc>
              <a:spcBef>
                <a:spcPts val="1000"/>
              </a:spcBef>
              <a:spcAft>
                <a:spcPts val="0"/>
              </a:spcAft>
              <a:buClr>
                <a:schemeClr val="dk1"/>
              </a:buClr>
              <a:buSzPts val="2200"/>
              <a:buNone/>
            </a:pPr>
            <a:endParaRPr sz="2200">
              <a:solidFill>
                <a:srgbClr val="00B05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
        <p:nvSpPr>
          <p:cNvPr id="260" name="Google Shape;260;p22"/>
          <p:cNvSpPr/>
          <p:nvPr/>
        </p:nvSpPr>
        <p:spPr>
          <a:xfrm>
            <a:off x="0" y="0"/>
            <a:ext cx="12192000" cy="763571"/>
          </a:xfrm>
          <a:prstGeom prst="rect">
            <a:avLst/>
          </a:prstGeom>
          <a:gradFill>
            <a:gsLst>
              <a:gs pos="0">
                <a:srgbClr val="FFC647"/>
              </a:gs>
              <a:gs pos="50000">
                <a:srgbClr val="FFC600"/>
              </a:gs>
              <a:gs pos="100000">
                <a:srgbClr val="E3B400"/>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QUEUE - QUESTION FOR PRACTICE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3"/>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TYPES OF QUEUES</a:t>
            </a:r>
            <a:endParaRPr sz="1800">
              <a:solidFill>
                <a:schemeClr val="dk1"/>
              </a:solidFill>
              <a:latin typeface="Times New Roman"/>
              <a:ea typeface="Times New Roman"/>
              <a:cs typeface="Times New Roman"/>
              <a:sym typeface="Times New Roman"/>
            </a:endParaRPr>
          </a:p>
        </p:txBody>
      </p:sp>
      <p:graphicFrame>
        <p:nvGraphicFramePr>
          <p:cNvPr id="266" name="Google Shape;266;p23"/>
          <p:cNvGraphicFramePr/>
          <p:nvPr/>
        </p:nvGraphicFramePr>
        <p:xfrm>
          <a:off x="531552" y="1614932"/>
          <a:ext cx="3410125" cy="3987400"/>
        </p:xfrm>
        <a:graphic>
          <a:graphicData uri="http://schemas.openxmlformats.org/drawingml/2006/table">
            <a:tbl>
              <a:tblPr firstRow="1" bandRow="1">
                <a:noFill/>
                <a:tableStyleId>{81D55675-EE3C-4B8D-9F20-1D2ECB8180D3}</a:tableStyleId>
              </a:tblPr>
              <a:tblGrid>
                <a:gridCol w="3410125"/>
              </a:tblGrid>
              <a:tr h="622250">
                <a:tc>
                  <a:txBody>
                    <a:bodyPr/>
                    <a:lstStyle/>
                    <a:p>
                      <a:pPr marL="0" marR="0" lvl="0" indent="0" algn="ctr" rtl="0">
                        <a:spcBef>
                          <a:spcPts val="0"/>
                        </a:spcBef>
                        <a:spcAft>
                          <a:spcPts val="0"/>
                        </a:spcAft>
                        <a:buNone/>
                      </a:pPr>
                      <a:r>
                        <a:rPr lang="en-IN" sz="2000">
                          <a:latin typeface="Times New Roman"/>
                          <a:ea typeface="Times New Roman"/>
                          <a:cs typeface="Times New Roman"/>
                          <a:sym typeface="Times New Roman"/>
                        </a:rPr>
                        <a:t>Circular Queue</a:t>
                      </a:r>
                      <a:endParaRPr sz="2000">
                        <a:latin typeface="Times New Roman"/>
                        <a:ea typeface="Times New Roman"/>
                        <a:cs typeface="Times New Roman"/>
                        <a:sym typeface="Times New Roman"/>
                      </a:endParaRPr>
                    </a:p>
                  </a:txBody>
                  <a:tcPr marL="91450" marR="91450" marT="45725" marB="45725" anchor="ctr">
                    <a:lnB w="12700" cap="flat" cmpd="sng">
                      <a:solidFill>
                        <a:schemeClr val="dk1"/>
                      </a:solidFill>
                      <a:prstDash val="solid"/>
                      <a:round/>
                      <a:headEnd type="none" w="sm" len="sm"/>
                      <a:tailEnd type="none" w="sm" len="sm"/>
                    </a:lnB>
                  </a:tcPr>
                </a:tc>
              </a:tr>
              <a:tr h="3365150">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pic>
        <p:nvPicPr>
          <p:cNvPr id="267" name="Google Shape;267;p23"/>
          <p:cNvPicPr preferRelativeResize="0"/>
          <p:nvPr/>
        </p:nvPicPr>
        <p:blipFill rotWithShape="1">
          <a:blip r:embed="rId3">
            <a:alphaModFix/>
          </a:blip>
          <a:srcRect/>
          <a:stretch/>
        </p:blipFill>
        <p:spPr>
          <a:xfrm>
            <a:off x="854865" y="2719479"/>
            <a:ext cx="2763508" cy="2523589"/>
          </a:xfrm>
          <a:prstGeom prst="rect">
            <a:avLst/>
          </a:prstGeom>
          <a:noFill/>
          <a:ln>
            <a:noFill/>
          </a:ln>
        </p:spPr>
      </p:pic>
      <p:graphicFrame>
        <p:nvGraphicFramePr>
          <p:cNvPr id="268" name="Google Shape;268;p23"/>
          <p:cNvGraphicFramePr/>
          <p:nvPr/>
        </p:nvGraphicFramePr>
        <p:xfrm>
          <a:off x="4390933" y="1614932"/>
          <a:ext cx="3410125" cy="3987400"/>
        </p:xfrm>
        <a:graphic>
          <a:graphicData uri="http://schemas.openxmlformats.org/drawingml/2006/table">
            <a:tbl>
              <a:tblPr firstRow="1" bandRow="1">
                <a:noFill/>
                <a:tableStyleId>{81D55675-EE3C-4B8D-9F20-1D2ECB8180D3}</a:tableStyleId>
              </a:tblPr>
              <a:tblGrid>
                <a:gridCol w="3410125"/>
              </a:tblGrid>
              <a:tr h="622250">
                <a:tc>
                  <a:txBody>
                    <a:bodyPr/>
                    <a:lstStyle/>
                    <a:p>
                      <a:pPr marL="0" marR="0" lvl="0" indent="0" algn="ctr" rtl="0">
                        <a:spcBef>
                          <a:spcPts val="0"/>
                        </a:spcBef>
                        <a:spcAft>
                          <a:spcPts val="0"/>
                        </a:spcAft>
                        <a:buNone/>
                      </a:pPr>
                      <a:r>
                        <a:rPr lang="en-IN" sz="2000">
                          <a:latin typeface="Times New Roman"/>
                          <a:ea typeface="Times New Roman"/>
                          <a:cs typeface="Times New Roman"/>
                          <a:sym typeface="Times New Roman"/>
                        </a:rPr>
                        <a:t>Double Ended Queue</a:t>
                      </a:r>
                      <a:endParaRPr sz="2000">
                        <a:latin typeface="Times New Roman"/>
                        <a:ea typeface="Times New Roman"/>
                        <a:cs typeface="Times New Roman"/>
                        <a:sym typeface="Times New Roman"/>
                      </a:endParaRPr>
                    </a:p>
                  </a:txBody>
                  <a:tcPr marL="91450" marR="91450" marT="45725" marB="45725" anchor="ctr">
                    <a:lnB w="12700" cap="flat" cmpd="sng">
                      <a:solidFill>
                        <a:schemeClr val="dk1"/>
                      </a:solidFill>
                      <a:prstDash val="solid"/>
                      <a:round/>
                      <a:headEnd type="none" w="sm" len="sm"/>
                      <a:tailEnd type="none" w="sm" len="sm"/>
                    </a:lnB>
                  </a:tcPr>
                </a:tc>
              </a:tr>
              <a:tr h="3365150">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graphicFrame>
        <p:nvGraphicFramePr>
          <p:cNvPr id="269" name="Google Shape;269;p23"/>
          <p:cNvGraphicFramePr/>
          <p:nvPr/>
        </p:nvGraphicFramePr>
        <p:xfrm>
          <a:off x="8250314" y="1614932"/>
          <a:ext cx="3410125" cy="3987400"/>
        </p:xfrm>
        <a:graphic>
          <a:graphicData uri="http://schemas.openxmlformats.org/drawingml/2006/table">
            <a:tbl>
              <a:tblPr firstRow="1" bandRow="1">
                <a:noFill/>
                <a:tableStyleId>{81D55675-EE3C-4B8D-9F20-1D2ECB8180D3}</a:tableStyleId>
              </a:tblPr>
              <a:tblGrid>
                <a:gridCol w="3410125"/>
              </a:tblGrid>
              <a:tr h="622250">
                <a:tc>
                  <a:txBody>
                    <a:bodyPr/>
                    <a:lstStyle/>
                    <a:p>
                      <a:pPr marL="0" marR="0" lvl="0" indent="0" algn="ctr" rtl="0">
                        <a:spcBef>
                          <a:spcPts val="0"/>
                        </a:spcBef>
                        <a:spcAft>
                          <a:spcPts val="0"/>
                        </a:spcAft>
                        <a:buNone/>
                      </a:pPr>
                      <a:r>
                        <a:rPr lang="en-IN" sz="2000">
                          <a:latin typeface="Times New Roman"/>
                          <a:ea typeface="Times New Roman"/>
                          <a:cs typeface="Times New Roman"/>
                          <a:sym typeface="Times New Roman"/>
                        </a:rPr>
                        <a:t>Priority Queue</a:t>
                      </a:r>
                      <a:endParaRPr sz="2000">
                        <a:latin typeface="Times New Roman"/>
                        <a:ea typeface="Times New Roman"/>
                        <a:cs typeface="Times New Roman"/>
                        <a:sym typeface="Times New Roman"/>
                      </a:endParaRPr>
                    </a:p>
                  </a:txBody>
                  <a:tcPr marL="91450" marR="91450" marT="45725" marB="45725" anchor="ctr">
                    <a:lnB w="12700" cap="flat" cmpd="sng">
                      <a:solidFill>
                        <a:schemeClr val="dk1"/>
                      </a:solidFill>
                      <a:prstDash val="solid"/>
                      <a:round/>
                      <a:headEnd type="none" w="sm" len="sm"/>
                      <a:tailEnd type="none" w="sm" len="sm"/>
                    </a:lnB>
                  </a:tcPr>
                </a:tc>
              </a:tr>
              <a:tr h="3365150">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pic>
        <p:nvPicPr>
          <p:cNvPr id="270" name="Google Shape;270;p23"/>
          <p:cNvPicPr preferRelativeResize="0"/>
          <p:nvPr/>
        </p:nvPicPr>
        <p:blipFill rotWithShape="1">
          <a:blip r:embed="rId4">
            <a:alphaModFix/>
          </a:blip>
          <a:srcRect/>
          <a:stretch/>
        </p:blipFill>
        <p:spPr>
          <a:xfrm>
            <a:off x="4518260" y="2956265"/>
            <a:ext cx="3155479" cy="1580224"/>
          </a:xfrm>
          <a:prstGeom prst="rect">
            <a:avLst/>
          </a:prstGeom>
          <a:noFill/>
          <a:ln>
            <a:noFill/>
          </a:ln>
        </p:spPr>
      </p:pic>
      <p:pic>
        <p:nvPicPr>
          <p:cNvPr id="271" name="Google Shape;271;p23"/>
          <p:cNvPicPr preferRelativeResize="0"/>
          <p:nvPr/>
        </p:nvPicPr>
        <p:blipFill rotWithShape="1">
          <a:blip r:embed="rId5">
            <a:alphaModFix/>
          </a:blip>
          <a:srcRect/>
          <a:stretch/>
        </p:blipFill>
        <p:spPr>
          <a:xfrm>
            <a:off x="8397659" y="3293615"/>
            <a:ext cx="3115443" cy="12428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4"/>
          <p:cNvSpPr txBox="1">
            <a:spLocks noGrp="1"/>
          </p:cNvSpPr>
          <p:nvPr>
            <p:ph type="body" idx="1"/>
          </p:nvPr>
        </p:nvSpPr>
        <p:spPr>
          <a:xfrm>
            <a:off x="398385" y="982046"/>
            <a:ext cx="11111143" cy="561179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1800"/>
              <a:buNone/>
            </a:pPr>
            <a:r>
              <a:rPr lang="en-IN" sz="1800">
                <a:solidFill>
                  <a:srgbClr val="FF0000"/>
                </a:solidFill>
                <a:latin typeface="Times New Roman"/>
                <a:ea typeface="Times New Roman"/>
                <a:cs typeface="Times New Roman"/>
                <a:sym typeface="Times New Roman"/>
              </a:rPr>
              <a:t>Need of Circular Queue:</a:t>
            </a:r>
            <a:endParaRPr/>
          </a:p>
          <a:p>
            <a:pPr marL="0" lvl="0" indent="0" algn="l" rtl="0">
              <a:lnSpc>
                <a:spcPct val="90000"/>
              </a:lnSpc>
              <a:spcBef>
                <a:spcPts val="1000"/>
              </a:spcBef>
              <a:spcAft>
                <a:spcPts val="0"/>
              </a:spcAft>
              <a:buClr>
                <a:schemeClr val="dk1"/>
              </a:buClr>
              <a:buSzPts val="1600"/>
              <a:buNone/>
            </a:pPr>
            <a:r>
              <a:rPr lang="en-IN" sz="1600">
                <a:latin typeface="Times New Roman"/>
                <a:ea typeface="Times New Roman"/>
                <a:cs typeface="Times New Roman"/>
                <a:sym typeface="Times New Roman"/>
              </a:rPr>
              <a:t>Insert 10, 20,30,40,50,45,60 into a queue, delete two elements from a queue, insert 90 in a queue and get front and rear element of a queue and check queue is full or not.</a:t>
            </a:r>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228600" lvl="0" indent="-11430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228600" lvl="0" indent="-11430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228600" lvl="0" indent="-11430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228600" lvl="0" indent="-158750" algn="l" rtl="0">
              <a:lnSpc>
                <a:spcPct val="90000"/>
              </a:lnSpc>
              <a:spcBef>
                <a:spcPts val="1000"/>
              </a:spcBef>
              <a:spcAft>
                <a:spcPts val="0"/>
              </a:spcAft>
              <a:buClr>
                <a:schemeClr val="dk1"/>
              </a:buClr>
              <a:buSzPts val="1100"/>
              <a:buNone/>
            </a:pPr>
            <a:endParaRPr sz="11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600"/>
              <a:buNone/>
            </a:pPr>
            <a:endParaRPr sz="1600">
              <a:solidFill>
                <a:srgbClr val="0070C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rgbClr val="0070C0"/>
              </a:buClr>
              <a:buSzPts val="1600"/>
              <a:buNone/>
            </a:pPr>
            <a:r>
              <a:rPr lang="en-IN" sz="1600">
                <a:solidFill>
                  <a:srgbClr val="0070C0"/>
                </a:solidFill>
                <a:latin typeface="Times New Roman"/>
                <a:ea typeface="Times New Roman"/>
                <a:cs typeface="Times New Roman"/>
                <a:sym typeface="Times New Roman"/>
              </a:rPr>
              <a:t>Drawbacks of Queue:</a:t>
            </a:r>
            <a:endParaRPr/>
          </a:p>
          <a:p>
            <a:pPr marL="0" lvl="0" indent="0" algn="l" rtl="0">
              <a:lnSpc>
                <a:spcPct val="90000"/>
              </a:lnSpc>
              <a:spcBef>
                <a:spcPts val="1000"/>
              </a:spcBef>
              <a:spcAft>
                <a:spcPts val="0"/>
              </a:spcAft>
              <a:buClr>
                <a:schemeClr val="dk1"/>
              </a:buClr>
              <a:buSzPts val="1600"/>
              <a:buNone/>
            </a:pPr>
            <a:r>
              <a:rPr lang="en-IN" sz="1600">
                <a:latin typeface="Times New Roman"/>
                <a:ea typeface="Times New Roman"/>
                <a:cs typeface="Times New Roman"/>
                <a:sym typeface="Times New Roman"/>
              </a:rPr>
              <a:t>We need to write a suitable code to make the front regularly catch up with the rear and reset both and array implementation of linear queues leads to the QueueFull state even though the queue is not actually full</a:t>
            </a:r>
            <a:endParaRPr/>
          </a:p>
          <a:p>
            <a:pPr marL="0" lvl="0" indent="0" algn="l" rtl="0">
              <a:lnSpc>
                <a:spcPct val="90000"/>
              </a:lnSpc>
              <a:spcBef>
                <a:spcPts val="1000"/>
              </a:spcBef>
              <a:spcAft>
                <a:spcPts val="0"/>
              </a:spcAft>
              <a:buClr>
                <a:schemeClr val="dk1"/>
              </a:buClr>
              <a:buSzPts val="1600"/>
              <a:buNone/>
            </a:pPr>
            <a:endParaRPr sz="1600">
              <a:solidFill>
                <a:srgbClr val="0070C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rgbClr val="0070C0"/>
              </a:buClr>
              <a:buSzPts val="1600"/>
              <a:buNone/>
            </a:pPr>
            <a:r>
              <a:rPr lang="en-IN" sz="1600">
                <a:solidFill>
                  <a:srgbClr val="0070C0"/>
                </a:solidFill>
                <a:latin typeface="Times New Roman"/>
                <a:ea typeface="Times New Roman"/>
                <a:cs typeface="Times New Roman"/>
                <a:sym typeface="Times New Roman"/>
              </a:rPr>
              <a:t>Solution 1:</a:t>
            </a:r>
            <a:r>
              <a:rPr lang="en-IN" sz="1600">
                <a:latin typeface="Times New Roman"/>
                <a:ea typeface="Times New Roman"/>
                <a:cs typeface="Times New Roman"/>
                <a:sym typeface="Times New Roman"/>
              </a:rPr>
              <a:t> Shift the elements to the left so that vacant space can be occupied and utilized efficiently, This is time consuming if queue is large</a:t>
            </a:r>
            <a:endParaRPr/>
          </a:p>
          <a:p>
            <a:pPr marL="0" lvl="0" indent="0" algn="l" rtl="0">
              <a:lnSpc>
                <a:spcPct val="90000"/>
              </a:lnSpc>
              <a:spcBef>
                <a:spcPts val="1000"/>
              </a:spcBef>
              <a:spcAft>
                <a:spcPts val="0"/>
              </a:spcAft>
              <a:buClr>
                <a:srgbClr val="0070C0"/>
              </a:buClr>
              <a:buSzPts val="1600"/>
              <a:buNone/>
            </a:pPr>
            <a:r>
              <a:rPr lang="en-IN" sz="1600">
                <a:solidFill>
                  <a:srgbClr val="0070C0"/>
                </a:solidFill>
                <a:latin typeface="Times New Roman"/>
                <a:ea typeface="Times New Roman"/>
                <a:cs typeface="Times New Roman"/>
                <a:sym typeface="Times New Roman"/>
              </a:rPr>
              <a:t>Solution 2: </a:t>
            </a:r>
            <a:r>
              <a:rPr lang="en-IN" sz="1600">
                <a:latin typeface="Times New Roman"/>
                <a:ea typeface="Times New Roman"/>
                <a:cs typeface="Times New Roman"/>
                <a:sym typeface="Times New Roman"/>
              </a:rPr>
              <a:t>When QueueFull is signalled, we can wraparound queue upon reaching the end of the array eliminates this drawbacks. Such a technique which allows the queues to wraparound from end to start is called a circular queue.</a:t>
            </a:r>
            <a:endParaRPr/>
          </a:p>
          <a:p>
            <a:pPr marL="228600" lvl="0" indent="-127000" algn="l"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a:p>
            <a:pPr marL="228600" lvl="0" indent="-114300" algn="l" rtl="0">
              <a:lnSpc>
                <a:spcPct val="90000"/>
              </a:lnSpc>
              <a:spcBef>
                <a:spcPts val="1000"/>
              </a:spcBef>
              <a:spcAft>
                <a:spcPts val="0"/>
              </a:spcAft>
              <a:buClr>
                <a:schemeClr val="dk1"/>
              </a:buClr>
              <a:buSzPts val="1800"/>
              <a:buNone/>
            </a:pPr>
            <a:endParaRPr sz="1800" i="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
        <p:nvSpPr>
          <p:cNvPr id="277" name="Google Shape;277;p24"/>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CIRCULAR QUEUE</a:t>
            </a:r>
            <a:endParaRPr sz="1800">
              <a:solidFill>
                <a:schemeClr val="dk1"/>
              </a:solidFill>
              <a:latin typeface="Times New Roman"/>
              <a:ea typeface="Times New Roman"/>
              <a:cs typeface="Times New Roman"/>
              <a:sym typeface="Times New Roman"/>
            </a:endParaRPr>
          </a:p>
        </p:txBody>
      </p:sp>
      <p:graphicFrame>
        <p:nvGraphicFramePr>
          <p:cNvPr id="278" name="Google Shape;278;p24"/>
          <p:cNvGraphicFramePr/>
          <p:nvPr/>
        </p:nvGraphicFramePr>
        <p:xfrm>
          <a:off x="1676899" y="1996855"/>
          <a:ext cx="6502400" cy="916100"/>
        </p:xfrm>
        <a:graphic>
          <a:graphicData uri="http://schemas.openxmlformats.org/drawingml/2006/table">
            <a:tbl>
              <a:tblPr firstRow="1" bandRow="1">
                <a:noFill/>
                <a:tableStyleId>{B9E6BBA9-E3BA-4B74-944F-8D6E74C679E0}</a:tableStyleId>
              </a:tblPr>
              <a:tblGrid>
                <a:gridCol w="812800"/>
                <a:gridCol w="812800"/>
                <a:gridCol w="812800"/>
                <a:gridCol w="812800"/>
                <a:gridCol w="812800"/>
                <a:gridCol w="812800"/>
                <a:gridCol w="812800"/>
                <a:gridCol w="812800"/>
              </a:tblGrid>
              <a:tr h="458050">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5</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6</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7</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458050">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r>
            </a:tbl>
          </a:graphicData>
        </a:graphic>
      </p:graphicFrame>
      <p:sp>
        <p:nvSpPr>
          <p:cNvPr id="279" name="Google Shape;279;p24"/>
          <p:cNvSpPr txBox="1"/>
          <p:nvPr/>
        </p:nvSpPr>
        <p:spPr>
          <a:xfrm>
            <a:off x="540557" y="3002868"/>
            <a:ext cx="113634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-1</a:t>
            </a:r>
            <a:endParaRPr/>
          </a:p>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-1</a:t>
            </a:r>
            <a:endParaRPr/>
          </a:p>
        </p:txBody>
      </p:sp>
      <p:sp>
        <p:nvSpPr>
          <p:cNvPr id="280" name="Google Shape;280;p24"/>
          <p:cNvSpPr txBox="1"/>
          <p:nvPr/>
        </p:nvSpPr>
        <p:spPr>
          <a:xfrm>
            <a:off x="1890949" y="249478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10</a:t>
            </a:r>
            <a:endParaRPr/>
          </a:p>
        </p:txBody>
      </p:sp>
      <p:sp>
        <p:nvSpPr>
          <p:cNvPr id="281" name="Google Shape;281;p24"/>
          <p:cNvSpPr txBox="1"/>
          <p:nvPr/>
        </p:nvSpPr>
        <p:spPr>
          <a:xfrm>
            <a:off x="2636734" y="2487979"/>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20</a:t>
            </a:r>
            <a:endParaRPr/>
          </a:p>
        </p:txBody>
      </p:sp>
      <p:sp>
        <p:nvSpPr>
          <p:cNvPr id="282" name="Google Shape;282;p24"/>
          <p:cNvSpPr txBox="1"/>
          <p:nvPr/>
        </p:nvSpPr>
        <p:spPr>
          <a:xfrm>
            <a:off x="3463776" y="249478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30</a:t>
            </a:r>
            <a:endParaRPr/>
          </a:p>
        </p:txBody>
      </p:sp>
      <p:sp>
        <p:nvSpPr>
          <p:cNvPr id="283" name="Google Shape;283;p24"/>
          <p:cNvSpPr txBox="1"/>
          <p:nvPr/>
        </p:nvSpPr>
        <p:spPr>
          <a:xfrm>
            <a:off x="4335209" y="2496999"/>
            <a:ext cx="4128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40</a:t>
            </a:r>
            <a:endParaRPr/>
          </a:p>
        </p:txBody>
      </p:sp>
      <p:sp>
        <p:nvSpPr>
          <p:cNvPr id="284" name="Google Shape;284;p24"/>
          <p:cNvSpPr txBox="1"/>
          <p:nvPr/>
        </p:nvSpPr>
        <p:spPr>
          <a:xfrm>
            <a:off x="5163973" y="249478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50</a:t>
            </a:r>
            <a:endParaRPr/>
          </a:p>
        </p:txBody>
      </p:sp>
      <p:sp>
        <p:nvSpPr>
          <p:cNvPr id="285" name="Google Shape;285;p24"/>
          <p:cNvSpPr txBox="1"/>
          <p:nvPr/>
        </p:nvSpPr>
        <p:spPr>
          <a:xfrm>
            <a:off x="5952609" y="2487979"/>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45</a:t>
            </a:r>
            <a:endParaRPr/>
          </a:p>
        </p:txBody>
      </p:sp>
      <p:sp>
        <p:nvSpPr>
          <p:cNvPr id="286" name="Google Shape;286;p24"/>
          <p:cNvSpPr txBox="1"/>
          <p:nvPr/>
        </p:nvSpPr>
        <p:spPr>
          <a:xfrm>
            <a:off x="6773791" y="249478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60</a:t>
            </a:r>
            <a:endParaRPr/>
          </a:p>
        </p:txBody>
      </p:sp>
      <p:sp>
        <p:nvSpPr>
          <p:cNvPr id="287" name="Google Shape;287;p24"/>
          <p:cNvSpPr txBox="1"/>
          <p:nvPr/>
        </p:nvSpPr>
        <p:spPr>
          <a:xfrm>
            <a:off x="7547690" y="2487979"/>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90</a:t>
            </a:r>
            <a:endParaRPr/>
          </a:p>
        </p:txBody>
      </p:sp>
      <p:sp>
        <p:nvSpPr>
          <p:cNvPr id="288" name="Google Shape;288;p24"/>
          <p:cNvSpPr txBox="1"/>
          <p:nvPr/>
        </p:nvSpPr>
        <p:spPr>
          <a:xfrm>
            <a:off x="1663209" y="3002868"/>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0</a:t>
            </a:r>
            <a:endParaRPr/>
          </a:p>
        </p:txBody>
      </p:sp>
      <p:sp>
        <p:nvSpPr>
          <p:cNvPr id="289" name="Google Shape;289;p24"/>
          <p:cNvSpPr txBox="1"/>
          <p:nvPr/>
        </p:nvSpPr>
        <p:spPr>
          <a:xfrm>
            <a:off x="1663209" y="3255662"/>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0</a:t>
            </a:r>
            <a:endParaRPr/>
          </a:p>
        </p:txBody>
      </p:sp>
      <p:sp>
        <p:nvSpPr>
          <p:cNvPr id="290" name="Google Shape;290;p24"/>
          <p:cNvSpPr txBox="1"/>
          <p:nvPr/>
        </p:nvSpPr>
        <p:spPr>
          <a:xfrm>
            <a:off x="2485814" y="3255662"/>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1</a:t>
            </a:r>
            <a:endParaRPr/>
          </a:p>
        </p:txBody>
      </p:sp>
      <p:sp>
        <p:nvSpPr>
          <p:cNvPr id="291" name="Google Shape;291;p24"/>
          <p:cNvSpPr txBox="1"/>
          <p:nvPr/>
        </p:nvSpPr>
        <p:spPr>
          <a:xfrm>
            <a:off x="3294729" y="3255662"/>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2</a:t>
            </a:r>
            <a:endParaRPr/>
          </a:p>
        </p:txBody>
      </p:sp>
      <p:sp>
        <p:nvSpPr>
          <p:cNvPr id="292" name="Google Shape;292;p24"/>
          <p:cNvSpPr txBox="1"/>
          <p:nvPr/>
        </p:nvSpPr>
        <p:spPr>
          <a:xfrm>
            <a:off x="4117334" y="3255662"/>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3</a:t>
            </a:r>
            <a:endParaRPr/>
          </a:p>
        </p:txBody>
      </p:sp>
      <p:sp>
        <p:nvSpPr>
          <p:cNvPr id="293" name="Google Shape;293;p24"/>
          <p:cNvSpPr txBox="1"/>
          <p:nvPr/>
        </p:nvSpPr>
        <p:spPr>
          <a:xfrm>
            <a:off x="4916691" y="3255662"/>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4</a:t>
            </a:r>
            <a:endParaRPr/>
          </a:p>
        </p:txBody>
      </p:sp>
      <p:sp>
        <p:nvSpPr>
          <p:cNvPr id="294" name="Google Shape;294;p24"/>
          <p:cNvSpPr txBox="1"/>
          <p:nvPr/>
        </p:nvSpPr>
        <p:spPr>
          <a:xfrm>
            <a:off x="5739296" y="3255662"/>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5</a:t>
            </a:r>
            <a:endParaRPr/>
          </a:p>
        </p:txBody>
      </p:sp>
      <p:sp>
        <p:nvSpPr>
          <p:cNvPr id="295" name="Google Shape;295;p24"/>
          <p:cNvSpPr txBox="1"/>
          <p:nvPr/>
        </p:nvSpPr>
        <p:spPr>
          <a:xfrm>
            <a:off x="6526509" y="3255662"/>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6</a:t>
            </a:r>
            <a:endParaRPr/>
          </a:p>
        </p:txBody>
      </p:sp>
      <p:sp>
        <p:nvSpPr>
          <p:cNvPr id="296" name="Google Shape;296;p24"/>
          <p:cNvSpPr txBox="1"/>
          <p:nvPr/>
        </p:nvSpPr>
        <p:spPr>
          <a:xfrm>
            <a:off x="2478969" y="3002868"/>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1</a:t>
            </a:r>
            <a:endParaRPr/>
          </a:p>
        </p:txBody>
      </p:sp>
      <p:sp>
        <p:nvSpPr>
          <p:cNvPr id="297" name="Google Shape;297;p24"/>
          <p:cNvSpPr txBox="1"/>
          <p:nvPr/>
        </p:nvSpPr>
        <p:spPr>
          <a:xfrm>
            <a:off x="3275077" y="3002868"/>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2</a:t>
            </a:r>
            <a:endParaRPr/>
          </a:p>
        </p:txBody>
      </p:sp>
      <p:sp>
        <p:nvSpPr>
          <p:cNvPr id="298" name="Google Shape;298;p24"/>
          <p:cNvSpPr txBox="1"/>
          <p:nvPr/>
        </p:nvSpPr>
        <p:spPr>
          <a:xfrm>
            <a:off x="7361258" y="3255662"/>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=7</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279"/>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8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0"/>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1"/>
                                          </p:stCondLst>
                                        </p:cTn>
                                        <p:tgtEl>
                                          <p:spTgt spid="28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1"/>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1"/>
                                          </p:stCondLst>
                                        </p:cTn>
                                        <p:tgtEl>
                                          <p:spTgt spid="29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2"/>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1"/>
                                          </p:stCondLst>
                                        </p:cTn>
                                        <p:tgtEl>
                                          <p:spTgt spid="29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8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93"/>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1"/>
                                          </p:stCondLst>
                                        </p:cTn>
                                        <p:tgtEl>
                                          <p:spTgt spid="29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4"/>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1"/>
                                          </p:stCondLst>
                                        </p:cTn>
                                        <p:tgtEl>
                                          <p:spTgt spid="29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8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95"/>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1"/>
                                          </p:stCondLst>
                                        </p:cTn>
                                        <p:tgtEl>
                                          <p:spTgt spid="29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1"/>
                                          </p:stCondLst>
                                        </p:cTn>
                                        <p:tgtEl>
                                          <p:spTgt spid="28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96"/>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1"/>
                                          </p:stCondLst>
                                        </p:cTn>
                                        <p:tgtEl>
                                          <p:spTgt spid="288"/>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1"/>
                                          </p:stCondLst>
                                        </p:cTn>
                                        <p:tgtEl>
                                          <p:spTgt spid="281"/>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97"/>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1"/>
                                          </p:stCondLst>
                                        </p:cTn>
                                        <p:tgtEl>
                                          <p:spTgt spid="29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8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98"/>
                                        </p:tgtEl>
                                        <p:attrNameLst>
                                          <p:attrName>style.visibility</p:attrName>
                                        </p:attrNameLst>
                                      </p:cBhvr>
                                      <p:to>
                                        <p:strVal val="visible"/>
                                      </p:to>
                                    </p:set>
                                  </p:childTnLst>
                                </p:cTn>
                              </p:par>
                              <p:par>
                                <p:cTn id="103" presetID="1" presetClass="exit" presetSubtype="0" fill="hold" nodeType="withEffect">
                                  <p:stCondLst>
                                    <p:cond delay="0"/>
                                  </p:stCondLst>
                                  <p:childTnLst>
                                    <p:set>
                                      <p:cBhvr>
                                        <p:cTn id="104" dur="1" fill="hold">
                                          <p:stCondLst>
                                            <p:cond delay="1"/>
                                          </p:stCondLst>
                                        </p:cTn>
                                        <p:tgtEl>
                                          <p:spTgt spid="2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5"/>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CIRCULAR QUEUE</a:t>
            </a:r>
            <a:endParaRPr sz="1800">
              <a:solidFill>
                <a:schemeClr val="dk1"/>
              </a:solidFill>
              <a:latin typeface="Times New Roman"/>
              <a:ea typeface="Times New Roman"/>
              <a:cs typeface="Times New Roman"/>
              <a:sym typeface="Times New Roman"/>
            </a:endParaRPr>
          </a:p>
        </p:txBody>
      </p:sp>
      <p:pic>
        <p:nvPicPr>
          <p:cNvPr id="304" name="Google Shape;304;p25"/>
          <p:cNvPicPr preferRelativeResize="0"/>
          <p:nvPr/>
        </p:nvPicPr>
        <p:blipFill rotWithShape="1">
          <a:blip r:embed="rId3">
            <a:alphaModFix/>
          </a:blip>
          <a:srcRect/>
          <a:stretch/>
        </p:blipFill>
        <p:spPr>
          <a:xfrm>
            <a:off x="398385" y="982046"/>
            <a:ext cx="2962275" cy="2705100"/>
          </a:xfrm>
          <a:prstGeom prst="rect">
            <a:avLst/>
          </a:prstGeom>
          <a:noFill/>
          <a:ln>
            <a:noFill/>
          </a:ln>
        </p:spPr>
      </p:pic>
      <p:sp>
        <p:nvSpPr>
          <p:cNvPr id="305" name="Google Shape;305;p25"/>
          <p:cNvSpPr txBox="1"/>
          <p:nvPr/>
        </p:nvSpPr>
        <p:spPr>
          <a:xfrm>
            <a:off x="398385" y="3872079"/>
            <a:ext cx="11111143" cy="2452939"/>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90000"/>
              </a:lnSpc>
              <a:spcBef>
                <a:spcPts val="0"/>
              </a:spcBef>
              <a:spcAft>
                <a:spcPts val="0"/>
              </a:spcAft>
              <a:buClr>
                <a:srgbClr val="FF0000"/>
              </a:buClr>
              <a:buSzPts val="1800"/>
              <a:buFont typeface="Arial"/>
              <a:buNone/>
            </a:pPr>
            <a:r>
              <a:rPr lang="en-IN" sz="1800">
                <a:solidFill>
                  <a:srgbClr val="FF0000"/>
                </a:solidFill>
                <a:latin typeface="Times New Roman"/>
                <a:ea typeface="Times New Roman"/>
                <a:cs typeface="Times New Roman"/>
                <a:sym typeface="Times New Roman"/>
              </a:rPr>
              <a:t>How to make Circular way:</a:t>
            </a:r>
            <a:endParaRPr/>
          </a:p>
          <a:p>
            <a:pPr marL="0" marR="0" lvl="0" indent="0" algn="l" rtl="0">
              <a:lnSpc>
                <a:spcPct val="90000"/>
              </a:lnSpc>
              <a:spcBef>
                <a:spcPts val="100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When rear = MAX-1 and there are empty spaces at the start of the queue, then to reach the start of the queue we can use - </a:t>
            </a:r>
            <a:endParaRPr/>
          </a:p>
          <a:p>
            <a:pPr marL="0" marR="0" lvl="0" indent="0" algn="l" rtl="0">
              <a:lnSpc>
                <a:spcPct val="90000"/>
              </a:lnSpc>
              <a:spcBef>
                <a:spcPts val="100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	</a:t>
            </a:r>
            <a:r>
              <a:rPr lang="en-IN" sz="1800">
                <a:solidFill>
                  <a:srgbClr val="0070C0"/>
                </a:solidFill>
                <a:latin typeface="Times New Roman"/>
                <a:ea typeface="Times New Roman"/>
                <a:cs typeface="Times New Roman"/>
                <a:sym typeface="Times New Roman"/>
              </a:rPr>
              <a:t>rear = (rear+1)%MAX</a:t>
            </a:r>
            <a:endParaRPr/>
          </a:p>
          <a:p>
            <a:pPr marL="0" marR="0" lvl="0" indent="0" algn="l" rtl="0">
              <a:lnSpc>
                <a:spcPct val="90000"/>
              </a:lnSpc>
              <a:spcBef>
                <a:spcPts val="100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Example: rear = 7 and MAX = 8</a:t>
            </a:r>
            <a:endParaRPr/>
          </a:p>
          <a:p>
            <a:pPr marL="0" marR="0" lvl="0" indent="0" algn="l" rtl="0">
              <a:lnSpc>
                <a:spcPct val="90000"/>
              </a:lnSpc>
              <a:spcBef>
                <a:spcPts val="100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	rear = (7+1)%8 = 0</a:t>
            </a:r>
            <a:endParaRPr/>
          </a:p>
          <a:p>
            <a:pPr marL="0" marR="0" lvl="0" indent="0" algn="l" rtl="0">
              <a:lnSpc>
                <a:spcPct val="90000"/>
              </a:lnSpc>
              <a:spcBef>
                <a:spcPts val="100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	So, rear = 0</a:t>
            </a:r>
            <a:endParaRPr sz="2000">
              <a:solidFill>
                <a:schemeClr val="dk1"/>
              </a:solidFill>
              <a:latin typeface="Times New Roman"/>
              <a:ea typeface="Times New Roman"/>
              <a:cs typeface="Times New Roman"/>
              <a:sym typeface="Times New Roman"/>
            </a:endParaRPr>
          </a:p>
          <a:p>
            <a:pPr marL="228600" marR="0" lvl="0" indent="-50800" algn="l" rtl="0">
              <a:lnSpc>
                <a:spcPct val="90000"/>
              </a:lnSpc>
              <a:spcBef>
                <a:spcPts val="100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graphicFrame>
        <p:nvGraphicFramePr>
          <p:cNvPr id="306" name="Google Shape;306;p25"/>
          <p:cNvGraphicFramePr/>
          <p:nvPr/>
        </p:nvGraphicFramePr>
        <p:xfrm>
          <a:off x="4545899" y="1388561"/>
          <a:ext cx="6502400" cy="916100"/>
        </p:xfrm>
        <a:graphic>
          <a:graphicData uri="http://schemas.openxmlformats.org/drawingml/2006/table">
            <a:tbl>
              <a:tblPr firstRow="1" bandRow="1">
                <a:noFill/>
                <a:tableStyleId>{B9E6BBA9-E3BA-4B74-944F-8D6E74C679E0}</a:tableStyleId>
              </a:tblPr>
              <a:tblGrid>
                <a:gridCol w="812800"/>
                <a:gridCol w="812800"/>
                <a:gridCol w="812800"/>
                <a:gridCol w="812800"/>
                <a:gridCol w="812800"/>
                <a:gridCol w="812800"/>
                <a:gridCol w="812800"/>
                <a:gridCol w="812800"/>
              </a:tblGrid>
              <a:tr h="458050">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5</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6</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7</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458050">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r>
            </a:tbl>
          </a:graphicData>
        </a:graphic>
      </p:graphicFrame>
      <p:sp>
        <p:nvSpPr>
          <p:cNvPr id="307" name="Google Shape;307;p25"/>
          <p:cNvSpPr txBox="1"/>
          <p:nvPr/>
        </p:nvSpPr>
        <p:spPr>
          <a:xfrm>
            <a:off x="3409557" y="2394574"/>
            <a:ext cx="113634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-1</a:t>
            </a:r>
            <a:endParaRPr/>
          </a:p>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-1</a:t>
            </a:r>
            <a:endParaRPr/>
          </a:p>
        </p:txBody>
      </p:sp>
      <p:sp>
        <p:nvSpPr>
          <p:cNvPr id="308" name="Google Shape;308;p25"/>
          <p:cNvSpPr txBox="1"/>
          <p:nvPr/>
        </p:nvSpPr>
        <p:spPr>
          <a:xfrm>
            <a:off x="4759949" y="1886490"/>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10</a:t>
            </a:r>
            <a:endParaRPr/>
          </a:p>
        </p:txBody>
      </p:sp>
      <p:sp>
        <p:nvSpPr>
          <p:cNvPr id="309" name="Google Shape;309;p25"/>
          <p:cNvSpPr txBox="1"/>
          <p:nvPr/>
        </p:nvSpPr>
        <p:spPr>
          <a:xfrm>
            <a:off x="5505734" y="1879685"/>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20</a:t>
            </a:r>
            <a:endParaRPr/>
          </a:p>
        </p:txBody>
      </p:sp>
      <p:sp>
        <p:nvSpPr>
          <p:cNvPr id="310" name="Google Shape;310;p25"/>
          <p:cNvSpPr txBox="1"/>
          <p:nvPr/>
        </p:nvSpPr>
        <p:spPr>
          <a:xfrm>
            <a:off x="6332776" y="1886490"/>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30</a:t>
            </a:r>
            <a:endParaRPr/>
          </a:p>
        </p:txBody>
      </p:sp>
      <p:sp>
        <p:nvSpPr>
          <p:cNvPr id="311" name="Google Shape;311;p25"/>
          <p:cNvSpPr txBox="1"/>
          <p:nvPr/>
        </p:nvSpPr>
        <p:spPr>
          <a:xfrm>
            <a:off x="7204209" y="1888705"/>
            <a:ext cx="4128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40</a:t>
            </a:r>
            <a:endParaRPr/>
          </a:p>
        </p:txBody>
      </p:sp>
      <p:sp>
        <p:nvSpPr>
          <p:cNvPr id="312" name="Google Shape;312;p25"/>
          <p:cNvSpPr txBox="1"/>
          <p:nvPr/>
        </p:nvSpPr>
        <p:spPr>
          <a:xfrm>
            <a:off x="8032973" y="1886490"/>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50</a:t>
            </a:r>
            <a:endParaRPr/>
          </a:p>
        </p:txBody>
      </p:sp>
      <p:sp>
        <p:nvSpPr>
          <p:cNvPr id="313" name="Google Shape;313;p25"/>
          <p:cNvSpPr txBox="1"/>
          <p:nvPr/>
        </p:nvSpPr>
        <p:spPr>
          <a:xfrm>
            <a:off x="8821609" y="1879685"/>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45</a:t>
            </a:r>
            <a:endParaRPr/>
          </a:p>
        </p:txBody>
      </p:sp>
      <p:sp>
        <p:nvSpPr>
          <p:cNvPr id="314" name="Google Shape;314;p25"/>
          <p:cNvSpPr txBox="1"/>
          <p:nvPr/>
        </p:nvSpPr>
        <p:spPr>
          <a:xfrm>
            <a:off x="9642791" y="1886490"/>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60</a:t>
            </a:r>
            <a:endParaRPr/>
          </a:p>
        </p:txBody>
      </p:sp>
      <p:sp>
        <p:nvSpPr>
          <p:cNvPr id="315" name="Google Shape;315;p25"/>
          <p:cNvSpPr txBox="1"/>
          <p:nvPr/>
        </p:nvSpPr>
        <p:spPr>
          <a:xfrm>
            <a:off x="10416690" y="1879685"/>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90</a:t>
            </a:r>
            <a:endParaRPr/>
          </a:p>
        </p:txBody>
      </p:sp>
      <p:sp>
        <p:nvSpPr>
          <p:cNvPr id="316" name="Google Shape;316;p25"/>
          <p:cNvSpPr txBox="1"/>
          <p:nvPr/>
        </p:nvSpPr>
        <p:spPr>
          <a:xfrm>
            <a:off x="4532209" y="2394574"/>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0</a:t>
            </a:r>
            <a:endParaRPr/>
          </a:p>
        </p:txBody>
      </p:sp>
      <p:sp>
        <p:nvSpPr>
          <p:cNvPr id="317" name="Google Shape;317;p25"/>
          <p:cNvSpPr txBox="1"/>
          <p:nvPr/>
        </p:nvSpPr>
        <p:spPr>
          <a:xfrm>
            <a:off x="4532209" y="2647368"/>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0</a:t>
            </a:r>
            <a:endParaRPr/>
          </a:p>
        </p:txBody>
      </p:sp>
      <p:sp>
        <p:nvSpPr>
          <p:cNvPr id="318" name="Google Shape;318;p25"/>
          <p:cNvSpPr txBox="1"/>
          <p:nvPr/>
        </p:nvSpPr>
        <p:spPr>
          <a:xfrm>
            <a:off x="5354814" y="2647368"/>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1</a:t>
            </a:r>
            <a:endParaRPr/>
          </a:p>
        </p:txBody>
      </p:sp>
      <p:sp>
        <p:nvSpPr>
          <p:cNvPr id="319" name="Google Shape;319;p25"/>
          <p:cNvSpPr txBox="1"/>
          <p:nvPr/>
        </p:nvSpPr>
        <p:spPr>
          <a:xfrm>
            <a:off x="6163729" y="2647368"/>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2</a:t>
            </a:r>
            <a:endParaRPr/>
          </a:p>
        </p:txBody>
      </p:sp>
      <p:sp>
        <p:nvSpPr>
          <p:cNvPr id="320" name="Google Shape;320;p25"/>
          <p:cNvSpPr txBox="1"/>
          <p:nvPr/>
        </p:nvSpPr>
        <p:spPr>
          <a:xfrm>
            <a:off x="6986334" y="2647368"/>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3</a:t>
            </a:r>
            <a:endParaRPr/>
          </a:p>
        </p:txBody>
      </p:sp>
      <p:sp>
        <p:nvSpPr>
          <p:cNvPr id="321" name="Google Shape;321;p25"/>
          <p:cNvSpPr txBox="1"/>
          <p:nvPr/>
        </p:nvSpPr>
        <p:spPr>
          <a:xfrm>
            <a:off x="7785691" y="2647368"/>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4</a:t>
            </a:r>
            <a:endParaRPr/>
          </a:p>
        </p:txBody>
      </p:sp>
      <p:sp>
        <p:nvSpPr>
          <p:cNvPr id="322" name="Google Shape;322;p25"/>
          <p:cNvSpPr txBox="1"/>
          <p:nvPr/>
        </p:nvSpPr>
        <p:spPr>
          <a:xfrm>
            <a:off x="8608296" y="2647368"/>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5</a:t>
            </a:r>
            <a:endParaRPr/>
          </a:p>
        </p:txBody>
      </p:sp>
      <p:sp>
        <p:nvSpPr>
          <p:cNvPr id="323" name="Google Shape;323;p25"/>
          <p:cNvSpPr txBox="1"/>
          <p:nvPr/>
        </p:nvSpPr>
        <p:spPr>
          <a:xfrm>
            <a:off x="9395509" y="2647368"/>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6</a:t>
            </a:r>
            <a:endParaRPr/>
          </a:p>
        </p:txBody>
      </p:sp>
      <p:sp>
        <p:nvSpPr>
          <p:cNvPr id="324" name="Google Shape;324;p25"/>
          <p:cNvSpPr txBox="1"/>
          <p:nvPr/>
        </p:nvSpPr>
        <p:spPr>
          <a:xfrm>
            <a:off x="5347969" y="2394574"/>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1</a:t>
            </a:r>
            <a:endParaRPr/>
          </a:p>
        </p:txBody>
      </p:sp>
      <p:sp>
        <p:nvSpPr>
          <p:cNvPr id="325" name="Google Shape;325;p25"/>
          <p:cNvSpPr txBox="1"/>
          <p:nvPr/>
        </p:nvSpPr>
        <p:spPr>
          <a:xfrm>
            <a:off x="6144077" y="2394574"/>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2</a:t>
            </a:r>
            <a:endParaRPr/>
          </a:p>
        </p:txBody>
      </p:sp>
      <p:sp>
        <p:nvSpPr>
          <p:cNvPr id="326" name="Google Shape;326;p25"/>
          <p:cNvSpPr txBox="1"/>
          <p:nvPr/>
        </p:nvSpPr>
        <p:spPr>
          <a:xfrm>
            <a:off x="10230258" y="2647368"/>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=7</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307"/>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1"/>
                                          </p:stCondLst>
                                        </p:cTn>
                                        <p:tgtEl>
                                          <p:spTgt spid="31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1"/>
                                          </p:stCondLst>
                                        </p:cTn>
                                        <p:tgtEl>
                                          <p:spTgt spid="31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0"/>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1"/>
                                          </p:stCondLst>
                                        </p:cTn>
                                        <p:tgtEl>
                                          <p:spTgt spid="31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21"/>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1"/>
                                          </p:stCondLst>
                                        </p:cTn>
                                        <p:tgtEl>
                                          <p:spTgt spid="32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22"/>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1"/>
                                          </p:stCondLst>
                                        </p:cTn>
                                        <p:tgtEl>
                                          <p:spTgt spid="32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2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1"/>
                                          </p:stCondLst>
                                        </p:cTn>
                                        <p:tgtEl>
                                          <p:spTgt spid="322"/>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nodeType="clickEffect">
                                  <p:stCondLst>
                                    <p:cond delay="0"/>
                                  </p:stCondLst>
                                  <p:childTnLst>
                                    <p:set>
                                      <p:cBhvr>
                                        <p:cTn id="78" dur="1" fill="hold">
                                          <p:stCondLst>
                                            <p:cond delay="1"/>
                                          </p:stCondLst>
                                        </p:cTn>
                                        <p:tgtEl>
                                          <p:spTgt spid="308"/>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24"/>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1"/>
                                          </p:stCondLst>
                                        </p:cTn>
                                        <p:tgtEl>
                                          <p:spTgt spid="316"/>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1"/>
                                          </p:stCondLst>
                                        </p:cTn>
                                        <p:tgtEl>
                                          <p:spTgt spid="309"/>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25"/>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1"/>
                                          </p:stCondLst>
                                        </p:cTn>
                                        <p:tgtEl>
                                          <p:spTgt spid="324"/>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26"/>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1"/>
                                          </p:stCondLst>
                                        </p:cTn>
                                        <p:tgtEl>
                                          <p:spTgt spid="323"/>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6"/>
          <p:cNvSpPr txBox="1">
            <a:spLocks noGrp="1"/>
          </p:cNvSpPr>
          <p:nvPr>
            <p:ph type="body" idx="1"/>
          </p:nvPr>
        </p:nvSpPr>
        <p:spPr>
          <a:xfrm>
            <a:off x="398385" y="982046"/>
            <a:ext cx="11631055" cy="5739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1800"/>
              <a:buNone/>
            </a:pPr>
            <a:r>
              <a:rPr lang="en-IN" sz="1800">
                <a:solidFill>
                  <a:srgbClr val="FF0000"/>
                </a:solidFill>
                <a:latin typeface="Times New Roman"/>
                <a:ea typeface="Times New Roman"/>
                <a:cs typeface="Times New Roman"/>
                <a:sym typeface="Times New Roman"/>
              </a:rPr>
              <a:t>Circular Queue Operations:</a:t>
            </a:r>
            <a:endParaRPr/>
          </a:p>
          <a:p>
            <a:pPr marL="0" lvl="0" indent="0" algn="l" rtl="0">
              <a:lnSpc>
                <a:spcPct val="90000"/>
              </a:lnSpc>
              <a:spcBef>
                <a:spcPts val="1000"/>
              </a:spcBef>
              <a:spcAft>
                <a:spcPts val="0"/>
              </a:spcAft>
              <a:buClr>
                <a:schemeClr val="dk1"/>
              </a:buClr>
              <a:buSzPts val="1800"/>
              <a:buNone/>
            </a:pPr>
            <a:endParaRPr sz="1800">
              <a:solidFill>
                <a:srgbClr val="FF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solidFill>
                <a:srgbClr val="FF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solidFill>
                <a:srgbClr val="FF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solidFill>
                <a:srgbClr val="FF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solidFill>
                <a:srgbClr val="FF000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solidFill>
                <a:srgbClr val="FF0000"/>
              </a:solidFill>
              <a:latin typeface="Times New Roman"/>
              <a:ea typeface="Times New Roman"/>
              <a:cs typeface="Times New Roman"/>
              <a:sym typeface="Times New Roman"/>
            </a:endParaRPr>
          </a:p>
          <a:p>
            <a:pPr marL="228600" lvl="0" indent="-11430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228600" lvl="0" indent="-11430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228600" lvl="0" indent="-11430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228600" lvl="0" indent="-158750" algn="l" rtl="0">
              <a:lnSpc>
                <a:spcPct val="90000"/>
              </a:lnSpc>
              <a:spcBef>
                <a:spcPts val="1000"/>
              </a:spcBef>
              <a:spcAft>
                <a:spcPts val="0"/>
              </a:spcAft>
              <a:buClr>
                <a:schemeClr val="dk1"/>
              </a:buClr>
              <a:buSzPts val="1100"/>
              <a:buNone/>
            </a:pPr>
            <a:endParaRPr sz="11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
        <p:nvSpPr>
          <p:cNvPr id="332" name="Google Shape;332;p26"/>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ARRAY IMPLEMENTATION OF CIRCULAR QUEUE</a:t>
            </a:r>
            <a:endParaRPr sz="1800">
              <a:solidFill>
                <a:schemeClr val="dk1"/>
              </a:solidFill>
              <a:latin typeface="Times New Roman"/>
              <a:ea typeface="Times New Roman"/>
              <a:cs typeface="Times New Roman"/>
              <a:sym typeface="Times New Roman"/>
            </a:endParaRPr>
          </a:p>
        </p:txBody>
      </p:sp>
      <p:graphicFrame>
        <p:nvGraphicFramePr>
          <p:cNvPr id="333" name="Google Shape;333;p26"/>
          <p:cNvGraphicFramePr/>
          <p:nvPr/>
        </p:nvGraphicFramePr>
        <p:xfrm>
          <a:off x="1676899" y="1407575"/>
          <a:ext cx="6502400" cy="916100"/>
        </p:xfrm>
        <a:graphic>
          <a:graphicData uri="http://schemas.openxmlformats.org/drawingml/2006/table">
            <a:tbl>
              <a:tblPr firstRow="1" bandRow="1">
                <a:noFill/>
                <a:tableStyleId>{B9E6BBA9-E3BA-4B74-944F-8D6E74C679E0}</a:tableStyleId>
              </a:tblPr>
              <a:tblGrid>
                <a:gridCol w="812800"/>
                <a:gridCol w="812800"/>
                <a:gridCol w="812800"/>
                <a:gridCol w="812800"/>
                <a:gridCol w="812800"/>
                <a:gridCol w="812800"/>
                <a:gridCol w="812800"/>
                <a:gridCol w="812800"/>
              </a:tblGrid>
              <a:tr h="458050">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5</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6</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7</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458050">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r>
            </a:tbl>
          </a:graphicData>
        </a:graphic>
      </p:graphicFrame>
      <p:sp>
        <p:nvSpPr>
          <p:cNvPr id="334" name="Google Shape;334;p26"/>
          <p:cNvSpPr txBox="1"/>
          <p:nvPr/>
        </p:nvSpPr>
        <p:spPr>
          <a:xfrm>
            <a:off x="3463776" y="190550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30</a:t>
            </a:r>
            <a:endParaRPr/>
          </a:p>
        </p:txBody>
      </p:sp>
      <p:sp>
        <p:nvSpPr>
          <p:cNvPr id="335" name="Google Shape;335;p26"/>
          <p:cNvSpPr txBox="1"/>
          <p:nvPr/>
        </p:nvSpPr>
        <p:spPr>
          <a:xfrm>
            <a:off x="4335209" y="1907719"/>
            <a:ext cx="41288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40</a:t>
            </a:r>
            <a:endParaRPr/>
          </a:p>
        </p:txBody>
      </p:sp>
      <p:sp>
        <p:nvSpPr>
          <p:cNvPr id="336" name="Google Shape;336;p26"/>
          <p:cNvSpPr txBox="1"/>
          <p:nvPr/>
        </p:nvSpPr>
        <p:spPr>
          <a:xfrm>
            <a:off x="5163973" y="190550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50</a:t>
            </a:r>
            <a:endParaRPr/>
          </a:p>
        </p:txBody>
      </p:sp>
      <p:sp>
        <p:nvSpPr>
          <p:cNvPr id="337" name="Google Shape;337;p26"/>
          <p:cNvSpPr txBox="1"/>
          <p:nvPr/>
        </p:nvSpPr>
        <p:spPr>
          <a:xfrm>
            <a:off x="5952609" y="1898699"/>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45</a:t>
            </a:r>
            <a:endParaRPr/>
          </a:p>
        </p:txBody>
      </p:sp>
      <p:sp>
        <p:nvSpPr>
          <p:cNvPr id="338" name="Google Shape;338;p26"/>
          <p:cNvSpPr txBox="1"/>
          <p:nvPr/>
        </p:nvSpPr>
        <p:spPr>
          <a:xfrm>
            <a:off x="6773791" y="190550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60</a:t>
            </a:r>
            <a:endParaRPr/>
          </a:p>
        </p:txBody>
      </p:sp>
      <p:sp>
        <p:nvSpPr>
          <p:cNvPr id="339" name="Google Shape;339;p26"/>
          <p:cNvSpPr txBox="1"/>
          <p:nvPr/>
        </p:nvSpPr>
        <p:spPr>
          <a:xfrm>
            <a:off x="7547690" y="1898699"/>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90</a:t>
            </a:r>
            <a:endParaRPr/>
          </a:p>
        </p:txBody>
      </p:sp>
      <p:sp>
        <p:nvSpPr>
          <p:cNvPr id="340" name="Google Shape;340;p26"/>
          <p:cNvSpPr txBox="1"/>
          <p:nvPr/>
        </p:nvSpPr>
        <p:spPr>
          <a:xfrm>
            <a:off x="3275077" y="2413588"/>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2</a:t>
            </a:r>
            <a:endParaRPr/>
          </a:p>
        </p:txBody>
      </p:sp>
      <p:sp>
        <p:nvSpPr>
          <p:cNvPr id="341" name="Google Shape;341;p26"/>
          <p:cNvSpPr txBox="1"/>
          <p:nvPr/>
        </p:nvSpPr>
        <p:spPr>
          <a:xfrm>
            <a:off x="7361258" y="2666382"/>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=7</a:t>
            </a:r>
            <a:endParaRPr/>
          </a:p>
        </p:txBody>
      </p:sp>
      <p:sp>
        <p:nvSpPr>
          <p:cNvPr id="342" name="Google Shape;342;p26"/>
          <p:cNvSpPr txBox="1"/>
          <p:nvPr/>
        </p:nvSpPr>
        <p:spPr>
          <a:xfrm>
            <a:off x="9142771" y="1865622"/>
            <a:ext cx="25501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rear = (rear+1)%MAX</a:t>
            </a:r>
            <a:endParaRPr/>
          </a:p>
        </p:txBody>
      </p:sp>
      <p:sp>
        <p:nvSpPr>
          <p:cNvPr id="343" name="Google Shape;343;p26"/>
          <p:cNvSpPr txBox="1"/>
          <p:nvPr/>
        </p:nvSpPr>
        <p:spPr>
          <a:xfrm>
            <a:off x="482426" y="3853065"/>
            <a:ext cx="5037533" cy="264687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0000"/>
                </a:solidFill>
                <a:latin typeface="Times New Roman"/>
                <a:ea typeface="Times New Roman"/>
                <a:cs typeface="Times New Roman"/>
                <a:sym typeface="Times New Roman"/>
              </a:rPr>
              <a:t>Circular Queue Full: </a:t>
            </a:r>
            <a:r>
              <a:rPr lang="en-IN" sz="1800">
                <a:solidFill>
                  <a:srgbClr val="0070C0"/>
                </a:solidFill>
                <a:latin typeface="Times New Roman"/>
                <a:ea typeface="Times New Roman"/>
                <a:cs typeface="Times New Roman"/>
                <a:sym typeface="Times New Roman"/>
              </a:rPr>
              <a:t>To check whether queue is Full</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bool isFull(int cqueue[ ])</a:t>
            </a:r>
            <a:endParaRPr/>
          </a:p>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	if(((rear+1)%MAX) == front)</a:t>
            </a:r>
            <a:endParaRPr/>
          </a:p>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		return true;</a:t>
            </a:r>
            <a:endParaRPr/>
          </a:p>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	else</a:t>
            </a:r>
            <a:endParaRPr/>
          </a:p>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		return false;</a:t>
            </a:r>
            <a:endParaRPr/>
          </a:p>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4" name="Google Shape;344;p26"/>
          <p:cNvSpPr txBox="1"/>
          <p:nvPr/>
        </p:nvSpPr>
        <p:spPr>
          <a:xfrm>
            <a:off x="8859520" y="2774887"/>
            <a:ext cx="316992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rear = 7 and MAX = 8</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rear = (7+1)%8 = 0</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So, rear = 0</a:t>
            </a:r>
            <a:endParaRPr sz="2000">
              <a:solidFill>
                <a:schemeClr val="dk1"/>
              </a:solidFill>
              <a:latin typeface="Times New Roman"/>
              <a:ea typeface="Times New Roman"/>
              <a:cs typeface="Times New Roman"/>
              <a:sym typeface="Times New Roman"/>
            </a:endParaRPr>
          </a:p>
        </p:txBody>
      </p:sp>
      <p:sp>
        <p:nvSpPr>
          <p:cNvPr id="345" name="Google Shape;345;p26"/>
          <p:cNvSpPr txBox="1"/>
          <p:nvPr/>
        </p:nvSpPr>
        <p:spPr>
          <a:xfrm>
            <a:off x="1570058" y="2643133"/>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=0</a:t>
            </a:r>
            <a:endParaRPr/>
          </a:p>
        </p:txBody>
      </p:sp>
      <p:sp>
        <p:nvSpPr>
          <p:cNvPr id="346" name="Google Shape;346;p26"/>
          <p:cNvSpPr txBox="1"/>
          <p:nvPr/>
        </p:nvSpPr>
        <p:spPr>
          <a:xfrm>
            <a:off x="1868695" y="1881198"/>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15</a:t>
            </a:r>
            <a:endParaRPr/>
          </a:p>
        </p:txBody>
      </p:sp>
      <p:sp>
        <p:nvSpPr>
          <p:cNvPr id="347" name="Google Shape;347;p26"/>
          <p:cNvSpPr txBox="1"/>
          <p:nvPr/>
        </p:nvSpPr>
        <p:spPr>
          <a:xfrm>
            <a:off x="2337272" y="2643133"/>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=1</a:t>
            </a:r>
            <a:endParaRPr/>
          </a:p>
        </p:txBody>
      </p:sp>
      <p:sp>
        <p:nvSpPr>
          <p:cNvPr id="348" name="Google Shape;348;p26"/>
          <p:cNvSpPr txBox="1"/>
          <p:nvPr/>
        </p:nvSpPr>
        <p:spPr>
          <a:xfrm>
            <a:off x="8859520" y="2774887"/>
            <a:ext cx="316992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rear = 0 and MAX = 8</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rear = (0+1)%8 = 1</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So, rear = 1</a:t>
            </a:r>
            <a:endParaRPr sz="2000">
              <a:solidFill>
                <a:schemeClr val="dk1"/>
              </a:solidFill>
              <a:latin typeface="Times New Roman"/>
              <a:ea typeface="Times New Roman"/>
              <a:cs typeface="Times New Roman"/>
              <a:sym typeface="Times New Roman"/>
            </a:endParaRPr>
          </a:p>
        </p:txBody>
      </p:sp>
      <p:sp>
        <p:nvSpPr>
          <p:cNvPr id="349" name="Google Shape;349;p26"/>
          <p:cNvSpPr txBox="1"/>
          <p:nvPr/>
        </p:nvSpPr>
        <p:spPr>
          <a:xfrm>
            <a:off x="2682792" y="1898699"/>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42</a:t>
            </a:r>
            <a:endParaRPr/>
          </a:p>
        </p:txBody>
      </p:sp>
      <p:sp>
        <p:nvSpPr>
          <p:cNvPr id="350" name="Google Shape;350;p26"/>
          <p:cNvSpPr txBox="1"/>
          <p:nvPr/>
        </p:nvSpPr>
        <p:spPr>
          <a:xfrm>
            <a:off x="8859520" y="2774887"/>
            <a:ext cx="316992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rear = 1 and MAX = 8</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rear = (1+1)%8 = 2</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So, rear = 2</a:t>
            </a:r>
            <a:endParaRPr sz="2000">
              <a:solidFill>
                <a:schemeClr val="dk1"/>
              </a:solidFill>
              <a:latin typeface="Times New Roman"/>
              <a:ea typeface="Times New Roman"/>
              <a:cs typeface="Times New Roman"/>
              <a:sym typeface="Times New Roman"/>
            </a:endParaRPr>
          </a:p>
        </p:txBody>
      </p:sp>
      <p:sp>
        <p:nvSpPr>
          <p:cNvPr id="351" name="Google Shape;351;p26"/>
          <p:cNvSpPr txBox="1"/>
          <p:nvPr/>
        </p:nvSpPr>
        <p:spPr>
          <a:xfrm>
            <a:off x="6136065" y="3853065"/>
            <a:ext cx="5558096" cy="2954135"/>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FF0000"/>
              </a:buClr>
              <a:buSzPts val="1800"/>
              <a:buFont typeface="Arial"/>
              <a:buNone/>
            </a:pPr>
            <a:r>
              <a:rPr lang="en-IN" sz="1800">
                <a:solidFill>
                  <a:srgbClr val="FF0000"/>
                </a:solidFill>
                <a:latin typeface="Times New Roman"/>
                <a:ea typeface="Times New Roman"/>
                <a:cs typeface="Times New Roman"/>
                <a:sym typeface="Times New Roman"/>
              </a:rPr>
              <a:t>Circular Queue empty: </a:t>
            </a:r>
            <a:r>
              <a:rPr lang="en-IN" sz="1800">
                <a:solidFill>
                  <a:srgbClr val="0070C0"/>
                </a:solidFill>
                <a:latin typeface="Times New Roman"/>
                <a:ea typeface="Times New Roman"/>
                <a:cs typeface="Times New Roman"/>
                <a:sym typeface="Times New Roman"/>
              </a:rPr>
              <a:t>To check whether queue is empty</a:t>
            </a:r>
            <a:endParaRPr/>
          </a:p>
          <a:p>
            <a:pPr marL="0" marR="0" lvl="0" indent="0" algn="l" rtl="0">
              <a:lnSpc>
                <a:spcPct val="90000"/>
              </a:lnSpc>
              <a:spcBef>
                <a:spcPts val="1000"/>
              </a:spcBef>
              <a:spcAft>
                <a:spcPts val="0"/>
              </a:spcAft>
              <a:buClr>
                <a:schemeClr val="dk1"/>
              </a:buClr>
              <a:buSzPts val="1600"/>
              <a:buFont typeface="Arial"/>
              <a:buNone/>
            </a:pPr>
            <a:r>
              <a:rPr lang="en-IN" sz="1600">
                <a:solidFill>
                  <a:schemeClr val="dk1"/>
                </a:solidFill>
                <a:latin typeface="Times New Roman"/>
                <a:ea typeface="Times New Roman"/>
                <a:cs typeface="Times New Roman"/>
                <a:sym typeface="Times New Roman"/>
              </a:rPr>
              <a:t>bool isEmpty(int cqueue[ ])</a:t>
            </a:r>
            <a:endParaRPr/>
          </a:p>
          <a:p>
            <a:pPr marL="0" marR="0" lvl="0" indent="0" algn="l" rtl="0">
              <a:lnSpc>
                <a:spcPct val="90000"/>
              </a:lnSpc>
              <a:spcBef>
                <a:spcPts val="1000"/>
              </a:spcBef>
              <a:spcAft>
                <a:spcPts val="0"/>
              </a:spcAft>
              <a:buClr>
                <a:schemeClr val="dk1"/>
              </a:buClr>
              <a:buSzPts val="1600"/>
              <a:buFont typeface="Arial"/>
              <a:buNone/>
            </a:pPr>
            <a:r>
              <a:rPr lang="en-IN" sz="1600">
                <a:solidFill>
                  <a:schemeClr val="dk1"/>
                </a:solidFill>
                <a:latin typeface="Times New Roman"/>
                <a:ea typeface="Times New Roman"/>
                <a:cs typeface="Times New Roman"/>
                <a:sym typeface="Times New Roman"/>
              </a:rPr>
              <a:t>{</a:t>
            </a:r>
            <a:endParaRPr/>
          </a:p>
          <a:p>
            <a:pPr marL="0" marR="0" lvl="0" indent="0" algn="l" rtl="0">
              <a:lnSpc>
                <a:spcPct val="90000"/>
              </a:lnSpc>
              <a:spcBef>
                <a:spcPts val="1000"/>
              </a:spcBef>
              <a:spcAft>
                <a:spcPts val="0"/>
              </a:spcAft>
              <a:buClr>
                <a:schemeClr val="dk1"/>
              </a:buClr>
              <a:buSzPts val="1600"/>
              <a:buFont typeface="Arial"/>
              <a:buNone/>
            </a:pPr>
            <a:r>
              <a:rPr lang="en-IN" sz="1600">
                <a:solidFill>
                  <a:schemeClr val="dk1"/>
                </a:solidFill>
                <a:latin typeface="Times New Roman"/>
                <a:ea typeface="Times New Roman"/>
                <a:cs typeface="Times New Roman"/>
                <a:sym typeface="Times New Roman"/>
              </a:rPr>
              <a:t>	if(front == rear == -1)</a:t>
            </a:r>
            <a:endParaRPr/>
          </a:p>
          <a:p>
            <a:pPr marL="0" marR="0" lvl="0" indent="0" algn="l" rtl="0">
              <a:lnSpc>
                <a:spcPct val="90000"/>
              </a:lnSpc>
              <a:spcBef>
                <a:spcPts val="1000"/>
              </a:spcBef>
              <a:spcAft>
                <a:spcPts val="0"/>
              </a:spcAft>
              <a:buClr>
                <a:schemeClr val="dk1"/>
              </a:buClr>
              <a:buSzPts val="1600"/>
              <a:buFont typeface="Arial"/>
              <a:buNone/>
            </a:pPr>
            <a:r>
              <a:rPr lang="en-IN" sz="1600">
                <a:solidFill>
                  <a:schemeClr val="dk1"/>
                </a:solidFill>
                <a:latin typeface="Times New Roman"/>
                <a:ea typeface="Times New Roman"/>
                <a:cs typeface="Times New Roman"/>
                <a:sym typeface="Times New Roman"/>
              </a:rPr>
              <a:t>		return true;</a:t>
            </a:r>
            <a:endParaRPr/>
          </a:p>
          <a:p>
            <a:pPr marL="0" marR="0" lvl="0" indent="0" algn="l" rtl="0">
              <a:lnSpc>
                <a:spcPct val="90000"/>
              </a:lnSpc>
              <a:spcBef>
                <a:spcPts val="1000"/>
              </a:spcBef>
              <a:spcAft>
                <a:spcPts val="0"/>
              </a:spcAft>
              <a:buClr>
                <a:schemeClr val="dk1"/>
              </a:buClr>
              <a:buSzPts val="1600"/>
              <a:buFont typeface="Arial"/>
              <a:buNone/>
            </a:pPr>
            <a:r>
              <a:rPr lang="en-IN" sz="1600">
                <a:solidFill>
                  <a:schemeClr val="dk1"/>
                </a:solidFill>
                <a:latin typeface="Times New Roman"/>
                <a:ea typeface="Times New Roman"/>
                <a:cs typeface="Times New Roman"/>
                <a:sym typeface="Times New Roman"/>
              </a:rPr>
              <a:t>	else</a:t>
            </a:r>
            <a:endParaRPr/>
          </a:p>
          <a:p>
            <a:pPr marL="0" marR="0" lvl="0" indent="0" algn="l" rtl="0">
              <a:lnSpc>
                <a:spcPct val="90000"/>
              </a:lnSpc>
              <a:spcBef>
                <a:spcPts val="1000"/>
              </a:spcBef>
              <a:spcAft>
                <a:spcPts val="0"/>
              </a:spcAft>
              <a:buClr>
                <a:schemeClr val="dk1"/>
              </a:buClr>
              <a:buSzPts val="1600"/>
              <a:buFont typeface="Arial"/>
              <a:buNone/>
            </a:pPr>
            <a:r>
              <a:rPr lang="en-IN" sz="1600">
                <a:solidFill>
                  <a:schemeClr val="dk1"/>
                </a:solidFill>
                <a:latin typeface="Times New Roman"/>
                <a:ea typeface="Times New Roman"/>
                <a:cs typeface="Times New Roman"/>
                <a:sym typeface="Times New Roman"/>
              </a:rPr>
              <a:t>		return false;</a:t>
            </a:r>
            <a:endParaRPr/>
          </a:p>
          <a:p>
            <a:pPr marL="0" marR="0" lvl="0" indent="0" algn="l" rtl="0">
              <a:lnSpc>
                <a:spcPct val="90000"/>
              </a:lnSpc>
              <a:spcBef>
                <a:spcPts val="1000"/>
              </a:spcBef>
              <a:spcAft>
                <a:spcPts val="0"/>
              </a:spcAft>
              <a:buClr>
                <a:schemeClr val="dk1"/>
              </a:buClr>
              <a:buSzPts val="1600"/>
              <a:buFont typeface="Arial"/>
              <a:buNone/>
            </a:pPr>
            <a:r>
              <a:rPr lang="en-IN" sz="1600">
                <a:solidFill>
                  <a:schemeClr val="dk1"/>
                </a:solidFill>
                <a:latin typeface="Times New Roman"/>
                <a:ea typeface="Times New Roman"/>
                <a:cs typeface="Times New Roman"/>
                <a:sym typeface="Times New Roman"/>
              </a:rPr>
              <a:t>}</a:t>
            </a:r>
            <a:endParaRPr/>
          </a:p>
          <a:p>
            <a:pPr marL="228600" marR="0" lvl="0" indent="-114300" algn="l" rtl="0">
              <a:lnSpc>
                <a:spcPct val="90000"/>
              </a:lnSpc>
              <a:spcBef>
                <a:spcPts val="100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228600" marR="0" lvl="0" indent="-114300" algn="l" rtl="0">
              <a:lnSpc>
                <a:spcPct val="90000"/>
              </a:lnSpc>
              <a:spcBef>
                <a:spcPts val="100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228600" marR="0" lvl="0" indent="-114300" algn="l" rtl="0">
              <a:lnSpc>
                <a:spcPct val="90000"/>
              </a:lnSpc>
              <a:spcBef>
                <a:spcPts val="100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228600" marR="0" lvl="0" indent="-158750" algn="l" rtl="0">
              <a:lnSpc>
                <a:spcPct val="90000"/>
              </a:lnSpc>
              <a:spcBef>
                <a:spcPts val="1000"/>
              </a:spcBef>
              <a:spcAft>
                <a:spcPts val="0"/>
              </a:spcAft>
              <a:buClr>
                <a:schemeClr val="dk1"/>
              </a:buClr>
              <a:buSzPts val="1100"/>
              <a:buFont typeface="Arial"/>
              <a:buNone/>
            </a:pPr>
            <a:endParaRPr sz="110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341"/>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1"/>
                                          </p:stCondLst>
                                        </p:cTn>
                                        <p:tgtEl>
                                          <p:spTgt spid="34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7"/>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1"/>
                                          </p:stCondLst>
                                        </p:cTn>
                                        <p:tgtEl>
                                          <p:spTgt spid="34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0"/>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1"/>
                                          </p:stCondLst>
                                        </p:cTn>
                                        <p:tgtEl>
                                          <p:spTgt spid="348"/>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7"/>
          <p:cNvSpPr txBox="1">
            <a:spLocks noGrp="1"/>
          </p:cNvSpPr>
          <p:nvPr>
            <p:ph type="body" idx="1"/>
          </p:nvPr>
        </p:nvSpPr>
        <p:spPr>
          <a:xfrm>
            <a:off x="83426" y="799166"/>
            <a:ext cx="5342014" cy="595723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1800"/>
              <a:buNone/>
            </a:pPr>
            <a:r>
              <a:rPr lang="en-IN" sz="1800">
                <a:solidFill>
                  <a:srgbClr val="FF0000"/>
                </a:solidFill>
                <a:latin typeface="Times New Roman"/>
                <a:ea typeface="Times New Roman"/>
                <a:cs typeface="Times New Roman"/>
                <a:sym typeface="Times New Roman"/>
              </a:rPr>
              <a:t>Enqueue: </a:t>
            </a:r>
            <a:r>
              <a:rPr lang="en-IN" sz="1800">
                <a:solidFill>
                  <a:srgbClr val="0070C0"/>
                </a:solidFill>
                <a:latin typeface="Times New Roman"/>
                <a:ea typeface="Times New Roman"/>
                <a:cs typeface="Times New Roman"/>
                <a:sym typeface="Times New Roman"/>
              </a:rPr>
              <a:t>To insert an element in a circular queue</a:t>
            </a:r>
            <a:endParaRPr/>
          </a:p>
          <a:p>
            <a:pPr marL="0" lvl="0" indent="0" algn="l" rtl="0">
              <a:lnSpc>
                <a:spcPct val="90000"/>
              </a:lnSpc>
              <a:spcBef>
                <a:spcPts val="1000"/>
              </a:spcBef>
              <a:spcAft>
                <a:spcPts val="0"/>
              </a:spcAft>
              <a:buClr>
                <a:schemeClr val="dk1"/>
              </a:buClr>
              <a:buSzPts val="1800"/>
              <a:buNone/>
            </a:pPr>
            <a:r>
              <a:rPr lang="en-IN" sz="1800">
                <a:solidFill>
                  <a:schemeClr val="dk1"/>
                </a:solidFill>
                <a:latin typeface="Times New Roman"/>
                <a:ea typeface="Times New Roman"/>
                <a:cs typeface="Times New Roman"/>
                <a:sym typeface="Times New Roman"/>
              </a:rPr>
              <a:t>void enqueue(int cqueue[ ], int data)</a:t>
            </a:r>
            <a:endParaRPr/>
          </a:p>
          <a:p>
            <a:pPr marL="0" lvl="0" indent="0" algn="l" rtl="0">
              <a:lnSpc>
                <a:spcPct val="90000"/>
              </a:lnSpc>
              <a:spcBef>
                <a:spcPts val="1000"/>
              </a:spcBef>
              <a:spcAft>
                <a:spcPts val="0"/>
              </a:spcAft>
              <a:buClr>
                <a:schemeClr val="dk1"/>
              </a:buClr>
              <a:buSzPts val="1800"/>
              <a:buNone/>
            </a:pPr>
            <a:r>
              <a:rPr lang="en-IN" sz="1800">
                <a:solidFill>
                  <a:schemeClr val="dk1"/>
                </a:solidFill>
                <a:latin typeface="Times New Roman"/>
                <a:ea typeface="Times New Roman"/>
                <a:cs typeface="Times New Roman"/>
                <a:sym typeface="Times New Roman"/>
              </a:rPr>
              <a:t>{</a:t>
            </a:r>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r>
              <a:rPr lang="en-IN" sz="1800">
                <a:solidFill>
                  <a:schemeClr val="dk1"/>
                </a:solidFill>
                <a:latin typeface="Times New Roman"/>
                <a:ea typeface="Times New Roman"/>
                <a:cs typeface="Times New Roman"/>
                <a:sym typeface="Times New Roman"/>
              </a:rPr>
              <a:t>           {</a:t>
            </a:r>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r>
              <a:rPr lang="en-IN" sz="1800">
                <a:solidFill>
                  <a:schemeClr val="dk1"/>
                </a:solidFill>
                <a:latin typeface="Times New Roman"/>
                <a:ea typeface="Times New Roman"/>
                <a:cs typeface="Times New Roman"/>
                <a:sym typeface="Times New Roman"/>
              </a:rPr>
              <a:t>            }</a:t>
            </a:r>
            <a:endParaRPr/>
          </a:p>
          <a:p>
            <a:pPr marL="0" lvl="0" indent="0" algn="l" rtl="0">
              <a:lnSpc>
                <a:spcPct val="90000"/>
              </a:lnSpc>
              <a:spcBef>
                <a:spcPts val="1000"/>
              </a:spcBef>
              <a:spcAft>
                <a:spcPts val="0"/>
              </a:spcAft>
              <a:buClr>
                <a:schemeClr val="dk1"/>
              </a:buClr>
              <a:buSzPts val="1800"/>
              <a:buNone/>
            </a:pPr>
            <a:r>
              <a:rPr lang="en-IN" sz="1800">
                <a:solidFill>
                  <a:schemeClr val="dk1"/>
                </a:solidFill>
                <a:latin typeface="Times New Roman"/>
                <a:ea typeface="Times New Roman"/>
                <a:cs typeface="Times New Roman"/>
                <a:sym typeface="Times New Roman"/>
              </a:rPr>
              <a:t>             </a:t>
            </a:r>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r>
              <a:rPr lang="en-IN" sz="1800">
                <a:solidFill>
                  <a:schemeClr val="dk1"/>
                </a:solidFill>
                <a:latin typeface="Times New Roman"/>
                <a:ea typeface="Times New Roman"/>
                <a:cs typeface="Times New Roman"/>
                <a:sym typeface="Times New Roman"/>
              </a:rPr>
              <a:t>            else</a:t>
            </a:r>
            <a:endParaRPr/>
          </a:p>
          <a:p>
            <a:pPr marL="0" lvl="0" indent="0" algn="l" rtl="0">
              <a:lnSpc>
                <a:spcPct val="90000"/>
              </a:lnSpc>
              <a:spcBef>
                <a:spcPts val="1000"/>
              </a:spcBef>
              <a:spcAft>
                <a:spcPts val="0"/>
              </a:spcAft>
              <a:buClr>
                <a:schemeClr val="dk1"/>
              </a:buClr>
              <a:buSzPts val="1800"/>
              <a:buNone/>
            </a:pPr>
            <a:r>
              <a:rPr lang="en-IN" sz="1800">
                <a:solidFill>
                  <a:schemeClr val="dk1"/>
                </a:solidFill>
                <a:latin typeface="Times New Roman"/>
                <a:ea typeface="Times New Roman"/>
                <a:cs typeface="Times New Roman"/>
                <a:sym typeface="Times New Roman"/>
              </a:rPr>
              <a:t>             {</a:t>
            </a:r>
            <a:endParaRPr/>
          </a:p>
          <a:p>
            <a:pPr marL="0" lvl="0" indent="0" algn="l" rtl="0">
              <a:lnSpc>
                <a:spcPct val="90000"/>
              </a:lnSpc>
              <a:spcBef>
                <a:spcPts val="1000"/>
              </a:spcBef>
              <a:spcAft>
                <a:spcPts val="0"/>
              </a:spcAft>
              <a:buClr>
                <a:schemeClr val="dk1"/>
              </a:buClr>
              <a:buSzPts val="1800"/>
              <a:buNone/>
            </a:pPr>
            <a:r>
              <a:rPr lang="en-IN" sz="1800">
                <a:solidFill>
                  <a:schemeClr val="dk1"/>
                </a:solidFill>
                <a:latin typeface="Times New Roman"/>
                <a:ea typeface="Times New Roman"/>
                <a:cs typeface="Times New Roman"/>
                <a:sym typeface="Times New Roman"/>
              </a:rPr>
              <a:t>	</a:t>
            </a:r>
            <a:endParaRPr/>
          </a:p>
          <a:p>
            <a:pPr marL="0" lvl="0" indent="0" algn="l" rtl="0">
              <a:lnSpc>
                <a:spcPct val="90000"/>
              </a:lnSpc>
              <a:spcBef>
                <a:spcPts val="1000"/>
              </a:spcBef>
              <a:spcAft>
                <a:spcPts val="0"/>
              </a:spcAft>
              <a:buClr>
                <a:schemeClr val="dk1"/>
              </a:buClr>
              <a:buSzPts val="1800"/>
              <a:buNone/>
            </a:pPr>
            <a:r>
              <a:rPr lang="en-IN" sz="1800">
                <a:solidFill>
                  <a:schemeClr val="dk1"/>
                </a:solidFill>
                <a:latin typeface="Times New Roman"/>
                <a:ea typeface="Times New Roman"/>
                <a:cs typeface="Times New Roman"/>
                <a:sym typeface="Times New Roman"/>
              </a:rPr>
              <a:t>	    </a:t>
            </a:r>
            <a:endParaRPr/>
          </a:p>
          <a:p>
            <a:pPr marL="0" lvl="0" indent="0" algn="l" rtl="0">
              <a:lnSpc>
                <a:spcPct val="90000"/>
              </a:lnSpc>
              <a:spcBef>
                <a:spcPts val="1000"/>
              </a:spcBef>
              <a:spcAft>
                <a:spcPts val="0"/>
              </a:spcAft>
              <a:buClr>
                <a:schemeClr val="dk1"/>
              </a:buClr>
              <a:buSzPts val="1800"/>
              <a:buNone/>
            </a:pPr>
            <a:r>
              <a:rPr lang="en-IN" sz="1800">
                <a:solidFill>
                  <a:schemeClr val="dk1"/>
                </a:solidFill>
                <a:latin typeface="Times New Roman"/>
                <a:ea typeface="Times New Roman"/>
                <a:cs typeface="Times New Roman"/>
                <a:sym typeface="Times New Roman"/>
              </a:rPr>
              <a:t>              }</a:t>
            </a:r>
            <a:endParaRPr/>
          </a:p>
          <a:p>
            <a:pPr marL="0" lvl="0" indent="0" algn="l" rtl="0">
              <a:lnSpc>
                <a:spcPct val="90000"/>
              </a:lnSpc>
              <a:spcBef>
                <a:spcPts val="1000"/>
              </a:spcBef>
              <a:spcAft>
                <a:spcPts val="0"/>
              </a:spcAft>
              <a:buClr>
                <a:schemeClr val="dk1"/>
              </a:buClr>
              <a:buSzPts val="1800"/>
              <a:buNone/>
            </a:pPr>
            <a:r>
              <a:rPr lang="en-IN" sz="1800">
                <a:solidFill>
                  <a:schemeClr val="dk1"/>
                </a:solidFill>
                <a:latin typeface="Times New Roman"/>
                <a:ea typeface="Times New Roman"/>
                <a:cs typeface="Times New Roman"/>
                <a:sym typeface="Times New Roman"/>
              </a:rPr>
              <a:t>}</a:t>
            </a:r>
            <a:endParaRPr/>
          </a:p>
          <a:p>
            <a:pPr marL="228600" lvl="0" indent="-11430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228600" lvl="0" indent="-11430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228600" lvl="0" indent="-158750" algn="l" rtl="0">
              <a:lnSpc>
                <a:spcPct val="90000"/>
              </a:lnSpc>
              <a:spcBef>
                <a:spcPts val="1000"/>
              </a:spcBef>
              <a:spcAft>
                <a:spcPts val="0"/>
              </a:spcAft>
              <a:buClr>
                <a:schemeClr val="dk1"/>
              </a:buClr>
              <a:buSzPts val="1100"/>
              <a:buNone/>
            </a:pPr>
            <a:endParaRPr sz="11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
        <p:nvSpPr>
          <p:cNvPr id="357" name="Google Shape;357;p27"/>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ARRAY IMPLEMENTATION OF CIRCULAR QUEUE</a:t>
            </a:r>
            <a:endParaRPr sz="1800">
              <a:solidFill>
                <a:schemeClr val="dk1"/>
              </a:solidFill>
              <a:latin typeface="Times New Roman"/>
              <a:ea typeface="Times New Roman"/>
              <a:cs typeface="Times New Roman"/>
              <a:sym typeface="Times New Roman"/>
            </a:endParaRPr>
          </a:p>
        </p:txBody>
      </p:sp>
      <p:graphicFrame>
        <p:nvGraphicFramePr>
          <p:cNvPr id="358" name="Google Shape;358;p27"/>
          <p:cNvGraphicFramePr/>
          <p:nvPr/>
        </p:nvGraphicFramePr>
        <p:xfrm>
          <a:off x="6418974" y="2871849"/>
          <a:ext cx="5730200" cy="916100"/>
        </p:xfrm>
        <a:graphic>
          <a:graphicData uri="http://schemas.openxmlformats.org/drawingml/2006/table">
            <a:tbl>
              <a:tblPr firstRow="1" bandRow="1">
                <a:noFill/>
                <a:tableStyleId>{B9E6BBA9-E3BA-4B74-944F-8D6E74C679E0}</a:tableStyleId>
              </a:tblPr>
              <a:tblGrid>
                <a:gridCol w="716275"/>
                <a:gridCol w="716275"/>
                <a:gridCol w="716275"/>
                <a:gridCol w="716275"/>
                <a:gridCol w="716275"/>
                <a:gridCol w="716275"/>
                <a:gridCol w="716275"/>
                <a:gridCol w="716275"/>
              </a:tblGrid>
              <a:tr h="458050">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5</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6</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7</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458050">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r>
            </a:tbl>
          </a:graphicData>
        </a:graphic>
      </p:graphicFrame>
      <p:sp>
        <p:nvSpPr>
          <p:cNvPr id="359" name="Google Shape;359;p27"/>
          <p:cNvSpPr txBox="1"/>
          <p:nvPr/>
        </p:nvSpPr>
        <p:spPr>
          <a:xfrm>
            <a:off x="5498138" y="3899413"/>
            <a:ext cx="113634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-1</a:t>
            </a:r>
            <a:endParaRPr/>
          </a:p>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-1</a:t>
            </a:r>
            <a:endParaRPr/>
          </a:p>
        </p:txBody>
      </p:sp>
      <p:sp>
        <p:nvSpPr>
          <p:cNvPr id="360" name="Google Shape;360;p27"/>
          <p:cNvSpPr txBox="1"/>
          <p:nvPr/>
        </p:nvSpPr>
        <p:spPr>
          <a:xfrm>
            <a:off x="750768" y="1862346"/>
            <a:ext cx="30458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if(front == rear == -1)</a:t>
            </a:r>
            <a:endParaRPr/>
          </a:p>
        </p:txBody>
      </p:sp>
      <p:sp>
        <p:nvSpPr>
          <p:cNvPr id="361" name="Google Shape;361;p27"/>
          <p:cNvSpPr txBox="1"/>
          <p:nvPr/>
        </p:nvSpPr>
        <p:spPr>
          <a:xfrm>
            <a:off x="1231506" y="2688969"/>
            <a:ext cx="21924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front = rear = 0;</a:t>
            </a:r>
            <a:endParaRPr/>
          </a:p>
        </p:txBody>
      </p:sp>
      <p:sp>
        <p:nvSpPr>
          <p:cNvPr id="362" name="Google Shape;362;p27"/>
          <p:cNvSpPr txBox="1"/>
          <p:nvPr/>
        </p:nvSpPr>
        <p:spPr>
          <a:xfrm>
            <a:off x="6317581" y="3900254"/>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0</a:t>
            </a:r>
            <a:endParaRPr/>
          </a:p>
        </p:txBody>
      </p:sp>
      <p:sp>
        <p:nvSpPr>
          <p:cNvPr id="363" name="Google Shape;363;p27"/>
          <p:cNvSpPr txBox="1"/>
          <p:nvPr/>
        </p:nvSpPr>
        <p:spPr>
          <a:xfrm>
            <a:off x="6317581" y="4153048"/>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0</a:t>
            </a:r>
            <a:endParaRPr/>
          </a:p>
        </p:txBody>
      </p:sp>
      <p:sp>
        <p:nvSpPr>
          <p:cNvPr id="364" name="Google Shape;364;p27"/>
          <p:cNvSpPr txBox="1"/>
          <p:nvPr/>
        </p:nvSpPr>
        <p:spPr>
          <a:xfrm>
            <a:off x="1231506" y="3034827"/>
            <a:ext cx="21924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cqueue[rear] = data;</a:t>
            </a:r>
            <a:endParaRPr/>
          </a:p>
        </p:txBody>
      </p:sp>
      <p:sp>
        <p:nvSpPr>
          <p:cNvPr id="365" name="Google Shape;365;p27"/>
          <p:cNvSpPr txBox="1"/>
          <p:nvPr/>
        </p:nvSpPr>
        <p:spPr>
          <a:xfrm>
            <a:off x="750768" y="3771313"/>
            <a:ext cx="33640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else if(((rear+1)%MAX) == front)</a:t>
            </a:r>
            <a:endParaRPr/>
          </a:p>
        </p:txBody>
      </p:sp>
      <p:sp>
        <p:nvSpPr>
          <p:cNvPr id="366" name="Google Shape;366;p27"/>
          <p:cNvSpPr txBox="1"/>
          <p:nvPr/>
        </p:nvSpPr>
        <p:spPr>
          <a:xfrm>
            <a:off x="1231506" y="4151983"/>
            <a:ext cx="30255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printf(“\n Queue is Full !!”)</a:t>
            </a:r>
            <a:endParaRPr/>
          </a:p>
        </p:txBody>
      </p:sp>
      <p:sp>
        <p:nvSpPr>
          <p:cNvPr id="367" name="Google Shape;367;p27"/>
          <p:cNvSpPr txBox="1"/>
          <p:nvPr/>
        </p:nvSpPr>
        <p:spPr>
          <a:xfrm>
            <a:off x="1231506" y="5226299"/>
            <a:ext cx="33640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rear = ((rear+1)%MAX) </a:t>
            </a:r>
            <a:endParaRPr/>
          </a:p>
        </p:txBody>
      </p:sp>
      <p:sp>
        <p:nvSpPr>
          <p:cNvPr id="368" name="Google Shape;368;p27"/>
          <p:cNvSpPr txBox="1"/>
          <p:nvPr/>
        </p:nvSpPr>
        <p:spPr>
          <a:xfrm>
            <a:off x="1231506" y="5584495"/>
            <a:ext cx="21924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cqueue[rear] = data;</a:t>
            </a:r>
            <a:endParaRPr/>
          </a:p>
        </p:txBody>
      </p:sp>
      <p:sp>
        <p:nvSpPr>
          <p:cNvPr id="369" name="Google Shape;369;p27"/>
          <p:cNvSpPr txBox="1"/>
          <p:nvPr/>
        </p:nvSpPr>
        <p:spPr>
          <a:xfrm>
            <a:off x="6418974" y="5215163"/>
            <a:ext cx="10998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3399"/>
                </a:solidFill>
                <a:latin typeface="Times New Roman"/>
                <a:ea typeface="Times New Roman"/>
                <a:cs typeface="Times New Roman"/>
                <a:sym typeface="Times New Roman"/>
              </a:rPr>
              <a:t>data =5</a:t>
            </a:r>
            <a:endParaRPr/>
          </a:p>
        </p:txBody>
      </p:sp>
      <p:sp>
        <p:nvSpPr>
          <p:cNvPr id="370" name="Google Shape;370;p27"/>
          <p:cNvSpPr txBox="1"/>
          <p:nvPr/>
        </p:nvSpPr>
        <p:spPr>
          <a:xfrm>
            <a:off x="6634480" y="3360342"/>
            <a:ext cx="3208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5</a:t>
            </a:r>
            <a:endParaRPr/>
          </a:p>
        </p:txBody>
      </p:sp>
      <p:sp>
        <p:nvSpPr>
          <p:cNvPr id="371" name="Google Shape;371;p27"/>
          <p:cNvSpPr txBox="1"/>
          <p:nvPr/>
        </p:nvSpPr>
        <p:spPr>
          <a:xfrm>
            <a:off x="6415587" y="5215163"/>
            <a:ext cx="10998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3399"/>
                </a:solidFill>
                <a:latin typeface="Times New Roman"/>
                <a:ea typeface="Times New Roman"/>
                <a:cs typeface="Times New Roman"/>
                <a:sym typeface="Times New Roman"/>
              </a:rPr>
              <a:t>data =24</a:t>
            </a:r>
            <a:endParaRPr/>
          </a:p>
        </p:txBody>
      </p:sp>
      <p:sp>
        <p:nvSpPr>
          <p:cNvPr id="372" name="Google Shape;372;p27"/>
          <p:cNvSpPr txBox="1"/>
          <p:nvPr/>
        </p:nvSpPr>
        <p:spPr>
          <a:xfrm>
            <a:off x="8321040" y="5133966"/>
            <a:ext cx="316992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rear = 0 and MAX = 8</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rear = (0+1)%8 = 1</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So, rear = 1</a:t>
            </a:r>
            <a:endParaRPr sz="2000">
              <a:solidFill>
                <a:schemeClr val="dk1"/>
              </a:solidFill>
              <a:latin typeface="Times New Roman"/>
              <a:ea typeface="Times New Roman"/>
              <a:cs typeface="Times New Roman"/>
              <a:sym typeface="Times New Roman"/>
            </a:endParaRPr>
          </a:p>
        </p:txBody>
      </p:sp>
      <p:sp>
        <p:nvSpPr>
          <p:cNvPr id="373" name="Google Shape;373;p27"/>
          <p:cNvSpPr txBox="1"/>
          <p:nvPr/>
        </p:nvSpPr>
        <p:spPr>
          <a:xfrm>
            <a:off x="7137024" y="4139741"/>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1</a:t>
            </a:r>
            <a:endParaRPr/>
          </a:p>
        </p:txBody>
      </p:sp>
      <p:sp>
        <p:nvSpPr>
          <p:cNvPr id="374" name="Google Shape;374;p27"/>
          <p:cNvSpPr txBox="1"/>
          <p:nvPr/>
        </p:nvSpPr>
        <p:spPr>
          <a:xfrm>
            <a:off x="7317760" y="3359923"/>
            <a:ext cx="4749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24</a:t>
            </a:r>
            <a:endParaRPr/>
          </a:p>
        </p:txBody>
      </p:sp>
      <p:sp>
        <p:nvSpPr>
          <p:cNvPr id="375" name="Google Shape;375;p27"/>
          <p:cNvSpPr txBox="1"/>
          <p:nvPr/>
        </p:nvSpPr>
        <p:spPr>
          <a:xfrm>
            <a:off x="6424893" y="5216139"/>
            <a:ext cx="10998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3399"/>
                </a:solidFill>
                <a:latin typeface="Times New Roman"/>
                <a:ea typeface="Times New Roman"/>
                <a:cs typeface="Times New Roman"/>
                <a:sym typeface="Times New Roman"/>
              </a:rPr>
              <a:t>data =53</a:t>
            </a:r>
            <a:endParaRPr/>
          </a:p>
        </p:txBody>
      </p:sp>
      <p:sp>
        <p:nvSpPr>
          <p:cNvPr id="376" name="Google Shape;376;p27"/>
          <p:cNvSpPr txBox="1"/>
          <p:nvPr/>
        </p:nvSpPr>
        <p:spPr>
          <a:xfrm>
            <a:off x="8321894" y="5132247"/>
            <a:ext cx="316992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rear = 1 and MAX = 8</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rear = (1+1)%8 = 2</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So, rear = 2</a:t>
            </a:r>
            <a:endParaRPr sz="2000">
              <a:solidFill>
                <a:schemeClr val="dk1"/>
              </a:solidFill>
              <a:latin typeface="Times New Roman"/>
              <a:ea typeface="Times New Roman"/>
              <a:cs typeface="Times New Roman"/>
              <a:sym typeface="Times New Roman"/>
            </a:endParaRPr>
          </a:p>
        </p:txBody>
      </p:sp>
      <p:sp>
        <p:nvSpPr>
          <p:cNvPr id="377" name="Google Shape;377;p27"/>
          <p:cNvSpPr txBox="1"/>
          <p:nvPr/>
        </p:nvSpPr>
        <p:spPr>
          <a:xfrm>
            <a:off x="7792720" y="4150640"/>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2</a:t>
            </a:r>
            <a:endParaRPr/>
          </a:p>
        </p:txBody>
      </p:sp>
      <p:sp>
        <p:nvSpPr>
          <p:cNvPr id="378" name="Google Shape;378;p27"/>
          <p:cNvSpPr txBox="1"/>
          <p:nvPr/>
        </p:nvSpPr>
        <p:spPr>
          <a:xfrm>
            <a:off x="7979375" y="3359125"/>
            <a:ext cx="4749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53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2"/>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1"/>
                                          </p:stCondLst>
                                        </p:cTn>
                                        <p:tgtEl>
                                          <p:spTgt spid="35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1"/>
                                          </p:stCondLst>
                                        </p:cTn>
                                        <p:tgtEl>
                                          <p:spTgt spid="36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7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60"/>
                                        </p:tgtEl>
                                        <p:attrNameLst>
                                          <p:attrName>style.visibility</p:attrName>
                                        </p:attrNameLst>
                                      </p:cBhvr>
                                      <p:to>
                                        <p:strVal val="visible"/>
                                      </p:to>
                                    </p:set>
                                    <p:animEffect transition="in" filter="fade">
                                      <p:cBhvr>
                                        <p:cTn id="29" dur="500"/>
                                        <p:tgtEl>
                                          <p:spTgt spid="36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7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1"/>
                                          </p:stCondLst>
                                        </p:cTn>
                                        <p:tgtEl>
                                          <p:spTgt spid="363"/>
                                        </p:tgtEl>
                                        <p:attrNameLst>
                                          <p:attrName>style.visibility</p:attrName>
                                        </p:attrNameLst>
                                      </p:cBhvr>
                                      <p:to>
                                        <p:strVal val="hidden"/>
                                      </p:to>
                                    </p:set>
                                  </p:childTnLst>
                                </p:cTn>
                              </p:par>
                              <p:par>
                                <p:cTn id="38" presetID="1" presetClass="entr" presetSubtype="0" fill="hold" nodeType="withEffect">
                                  <p:stCondLst>
                                    <p:cond delay="0"/>
                                  </p:stCondLst>
                                  <p:childTnLst>
                                    <p:set>
                                      <p:cBhvr>
                                        <p:cTn id="39" dur="1" fill="hold">
                                          <p:stCondLst>
                                            <p:cond delay="0"/>
                                          </p:stCondLst>
                                        </p:cTn>
                                        <p:tgtEl>
                                          <p:spTgt spid="37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7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75"/>
                                        </p:tgtEl>
                                        <p:attrNameLst>
                                          <p:attrName>style.visibility</p:attrName>
                                        </p:attrNameLst>
                                      </p:cBhvr>
                                      <p:to>
                                        <p:strVal val="visible"/>
                                      </p:to>
                                    </p:set>
                                  </p:childTnLst>
                                </p:cTn>
                              </p:par>
                              <p:par>
                                <p:cTn id="48" presetID="1" presetClass="exit" presetSubtype="0" fill="hold" nodeType="withEffect">
                                  <p:stCondLst>
                                    <p:cond delay="0"/>
                                  </p:stCondLst>
                                  <p:childTnLst>
                                    <p:set>
                                      <p:cBhvr>
                                        <p:cTn id="49" dur="1" fill="hold">
                                          <p:stCondLst>
                                            <p:cond delay="1"/>
                                          </p:stCondLst>
                                        </p:cTn>
                                        <p:tgtEl>
                                          <p:spTgt spid="371"/>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60"/>
                                        </p:tgtEl>
                                        <p:attrNameLst>
                                          <p:attrName>style.visibility</p:attrName>
                                        </p:attrNameLst>
                                      </p:cBhvr>
                                      <p:to>
                                        <p:strVal val="visible"/>
                                      </p:to>
                                    </p:set>
                                    <p:animEffect transition="in" filter="fade">
                                      <p:cBhvr>
                                        <p:cTn id="54" dur="500"/>
                                        <p:tgtEl>
                                          <p:spTgt spid="36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65"/>
                                        </p:tgtEl>
                                        <p:attrNameLst>
                                          <p:attrName>style.visibility</p:attrName>
                                        </p:attrNameLst>
                                      </p:cBhvr>
                                      <p:to>
                                        <p:strVal val="visible"/>
                                      </p:to>
                                    </p:set>
                                    <p:animEffect transition="in" filter="fade">
                                      <p:cBhvr>
                                        <p:cTn id="59" dur="500"/>
                                        <p:tgtEl>
                                          <p:spTgt spid="365"/>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67"/>
                                        </p:tgtEl>
                                        <p:attrNameLst>
                                          <p:attrName>style.visibility</p:attrName>
                                        </p:attrNameLst>
                                      </p:cBhvr>
                                      <p:to>
                                        <p:strVal val="visible"/>
                                      </p:to>
                                    </p:set>
                                    <p:animEffect transition="in" filter="fade">
                                      <p:cBhvr>
                                        <p:cTn id="64" dur="500"/>
                                        <p:tgtEl>
                                          <p:spTgt spid="367"/>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1"/>
                                          </p:stCondLst>
                                        </p:cTn>
                                        <p:tgtEl>
                                          <p:spTgt spid="372"/>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37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1"/>
                                          </p:stCondLst>
                                        </p:cTn>
                                        <p:tgtEl>
                                          <p:spTgt spid="373"/>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37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368"/>
                                        </p:tgtEl>
                                        <p:attrNameLst>
                                          <p:attrName>style.visibility</p:attrName>
                                        </p:attrNameLst>
                                      </p:cBhvr>
                                      <p:to>
                                        <p:strVal val="visible"/>
                                      </p:to>
                                    </p:set>
                                    <p:animEffect transition="in" filter="fade">
                                      <p:cBhvr>
                                        <p:cTn id="81" dur="500"/>
                                        <p:tgtEl>
                                          <p:spTgt spid="368"/>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3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8"/>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ARRAY IMPLEMENTATION OF CIRCULAR QUEUE</a:t>
            </a:r>
            <a:endParaRPr sz="1800">
              <a:solidFill>
                <a:schemeClr val="dk1"/>
              </a:solidFill>
              <a:latin typeface="Times New Roman"/>
              <a:ea typeface="Times New Roman"/>
              <a:cs typeface="Times New Roman"/>
              <a:sym typeface="Times New Roman"/>
            </a:endParaRPr>
          </a:p>
        </p:txBody>
      </p:sp>
      <p:sp>
        <p:nvSpPr>
          <p:cNvPr id="384" name="Google Shape;384;p28"/>
          <p:cNvSpPr txBox="1"/>
          <p:nvPr/>
        </p:nvSpPr>
        <p:spPr>
          <a:xfrm>
            <a:off x="42786" y="1004736"/>
            <a:ext cx="5342014" cy="573134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rmAutofit lnSpcReduction="10000"/>
          </a:bodyPr>
          <a:lstStyle/>
          <a:p>
            <a:pPr marL="0" marR="0" lvl="0" indent="0" algn="l" rtl="0">
              <a:lnSpc>
                <a:spcPct val="90000"/>
              </a:lnSpc>
              <a:spcBef>
                <a:spcPts val="0"/>
              </a:spcBef>
              <a:spcAft>
                <a:spcPts val="0"/>
              </a:spcAft>
              <a:buClr>
                <a:srgbClr val="FF0000"/>
              </a:buClr>
              <a:buSzPts val="1800"/>
              <a:buFont typeface="Arial"/>
              <a:buNone/>
            </a:pPr>
            <a:r>
              <a:rPr lang="en-IN" sz="1800">
                <a:solidFill>
                  <a:srgbClr val="FF0000"/>
                </a:solidFill>
                <a:latin typeface="Times New Roman"/>
                <a:ea typeface="Times New Roman"/>
                <a:cs typeface="Times New Roman"/>
                <a:sym typeface="Times New Roman"/>
              </a:rPr>
              <a:t>Dequeue: </a:t>
            </a:r>
            <a:r>
              <a:rPr lang="en-IN" sz="1800">
                <a:solidFill>
                  <a:srgbClr val="0070C0"/>
                </a:solidFill>
                <a:latin typeface="Times New Roman"/>
                <a:ea typeface="Times New Roman"/>
                <a:cs typeface="Times New Roman"/>
                <a:sym typeface="Times New Roman"/>
              </a:rPr>
              <a:t>To delete an element from a circular queue</a:t>
            </a:r>
            <a:endParaRPr/>
          </a:p>
          <a:p>
            <a:pPr marL="0" marR="0" lvl="0" indent="0" algn="l" rtl="0">
              <a:lnSpc>
                <a:spcPct val="90000"/>
              </a:lnSpc>
              <a:spcBef>
                <a:spcPts val="100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void dequeue(int cqueue[ ])</a:t>
            </a:r>
            <a:endParaRPr/>
          </a:p>
          <a:p>
            <a:pPr marL="0" marR="0" lvl="0" indent="0" algn="l" rtl="0">
              <a:lnSpc>
                <a:spcPct val="90000"/>
              </a:lnSpc>
              <a:spcBef>
                <a:spcPts val="100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a:t>
            </a:r>
            <a:endParaRPr/>
          </a:p>
          <a:p>
            <a:pPr marL="0" marR="0" lvl="0" indent="0" algn="l" rtl="0">
              <a:lnSpc>
                <a:spcPct val="90000"/>
              </a:lnSpc>
              <a:spcBef>
                <a:spcPts val="100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             </a:t>
            </a:r>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         </a:t>
            </a:r>
            <a:endParaRPr/>
          </a:p>
          <a:p>
            <a:pPr marL="0" marR="0" lvl="0" indent="0" algn="l" rtl="0">
              <a:lnSpc>
                <a:spcPct val="90000"/>
              </a:lnSpc>
              <a:spcBef>
                <a:spcPts val="100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             {</a:t>
            </a:r>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          </a:t>
            </a:r>
            <a:endParaRPr/>
          </a:p>
          <a:p>
            <a:pPr marL="0" marR="0" lvl="0" indent="0" algn="l" rtl="0">
              <a:lnSpc>
                <a:spcPct val="90000"/>
              </a:lnSpc>
              <a:spcBef>
                <a:spcPts val="100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              }</a:t>
            </a:r>
            <a:endParaRPr/>
          </a:p>
          <a:p>
            <a:pPr marL="0" marR="0" lvl="0" indent="0" algn="l" rtl="0">
              <a:lnSpc>
                <a:spcPct val="90000"/>
              </a:lnSpc>
              <a:spcBef>
                <a:spcPts val="100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            else </a:t>
            </a:r>
            <a:endParaRPr/>
          </a:p>
          <a:p>
            <a:pPr marL="0" marR="0" lvl="0" indent="0" algn="l" rtl="0">
              <a:lnSpc>
                <a:spcPct val="90000"/>
              </a:lnSpc>
              <a:spcBef>
                <a:spcPts val="100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            {</a:t>
            </a:r>
            <a:endParaRPr/>
          </a:p>
          <a:p>
            <a:pPr marL="0" marR="0" lvl="0" indent="0" algn="l" rtl="0">
              <a:lnSpc>
                <a:spcPct val="90000"/>
              </a:lnSpc>
              <a:spcBef>
                <a:spcPts val="100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	</a:t>
            </a:r>
            <a:endParaRPr/>
          </a:p>
          <a:p>
            <a:pPr marL="0" marR="0" lvl="0" indent="0" algn="l" rtl="0">
              <a:lnSpc>
                <a:spcPct val="90000"/>
              </a:lnSpc>
              <a:spcBef>
                <a:spcPts val="100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	   </a:t>
            </a:r>
            <a:endParaRPr/>
          </a:p>
          <a:p>
            <a:pPr marL="0" marR="0" lvl="0" indent="0" algn="l" rtl="0">
              <a:lnSpc>
                <a:spcPct val="90000"/>
              </a:lnSpc>
              <a:spcBef>
                <a:spcPts val="100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              }</a:t>
            </a:r>
            <a:endParaRPr/>
          </a:p>
          <a:p>
            <a:pPr marL="0" marR="0" lvl="0" indent="0" algn="l" rtl="0">
              <a:lnSpc>
                <a:spcPct val="90000"/>
              </a:lnSpc>
              <a:spcBef>
                <a:spcPts val="1000"/>
              </a:spcBef>
              <a:spcAft>
                <a:spcPts val="0"/>
              </a:spcAft>
              <a:buClr>
                <a:schemeClr val="dk1"/>
              </a:buClr>
              <a:buSzPts val="1800"/>
              <a:buFont typeface="Arial"/>
              <a:buNone/>
            </a:pPr>
            <a:r>
              <a:rPr lang="en-IN" sz="1800">
                <a:solidFill>
                  <a:schemeClr val="dk1"/>
                </a:solidFill>
                <a:latin typeface="Times New Roman"/>
                <a:ea typeface="Times New Roman"/>
                <a:cs typeface="Times New Roman"/>
                <a:sym typeface="Times New Roman"/>
              </a:rPr>
              <a:t>}</a:t>
            </a:r>
            <a:endParaRPr/>
          </a:p>
          <a:p>
            <a:pPr marL="228600" marR="0" lvl="0" indent="-158750" algn="l" rtl="0">
              <a:lnSpc>
                <a:spcPct val="90000"/>
              </a:lnSpc>
              <a:spcBef>
                <a:spcPts val="1000"/>
              </a:spcBef>
              <a:spcAft>
                <a:spcPts val="0"/>
              </a:spcAft>
              <a:buClr>
                <a:schemeClr val="dk1"/>
              </a:buClr>
              <a:buSzPts val="1100"/>
              <a:buFont typeface="Arial"/>
              <a:buNone/>
            </a:pPr>
            <a:endParaRPr sz="110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p:txBody>
      </p:sp>
      <p:graphicFrame>
        <p:nvGraphicFramePr>
          <p:cNvPr id="385" name="Google Shape;385;p28"/>
          <p:cNvGraphicFramePr/>
          <p:nvPr/>
        </p:nvGraphicFramePr>
        <p:xfrm>
          <a:off x="6418974" y="2871849"/>
          <a:ext cx="5730200" cy="916100"/>
        </p:xfrm>
        <a:graphic>
          <a:graphicData uri="http://schemas.openxmlformats.org/drawingml/2006/table">
            <a:tbl>
              <a:tblPr firstRow="1" bandRow="1">
                <a:noFill/>
                <a:tableStyleId>{B9E6BBA9-E3BA-4B74-944F-8D6E74C679E0}</a:tableStyleId>
              </a:tblPr>
              <a:tblGrid>
                <a:gridCol w="716275"/>
                <a:gridCol w="716275"/>
                <a:gridCol w="716275"/>
                <a:gridCol w="716275"/>
                <a:gridCol w="716275"/>
                <a:gridCol w="716275"/>
                <a:gridCol w="716275"/>
                <a:gridCol w="716275"/>
              </a:tblGrid>
              <a:tr h="458050">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5</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6</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7</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458050">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r>
            </a:tbl>
          </a:graphicData>
        </a:graphic>
      </p:graphicFrame>
      <p:sp>
        <p:nvSpPr>
          <p:cNvPr id="386" name="Google Shape;386;p28"/>
          <p:cNvSpPr txBox="1"/>
          <p:nvPr/>
        </p:nvSpPr>
        <p:spPr>
          <a:xfrm>
            <a:off x="6317581" y="3900254"/>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0</a:t>
            </a:r>
            <a:endParaRPr/>
          </a:p>
        </p:txBody>
      </p:sp>
      <p:sp>
        <p:nvSpPr>
          <p:cNvPr id="387" name="Google Shape;387;p28"/>
          <p:cNvSpPr txBox="1"/>
          <p:nvPr/>
        </p:nvSpPr>
        <p:spPr>
          <a:xfrm>
            <a:off x="6634480" y="3360342"/>
            <a:ext cx="3208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5</a:t>
            </a:r>
            <a:endParaRPr/>
          </a:p>
        </p:txBody>
      </p:sp>
      <p:sp>
        <p:nvSpPr>
          <p:cNvPr id="388" name="Google Shape;388;p28"/>
          <p:cNvSpPr txBox="1"/>
          <p:nvPr/>
        </p:nvSpPr>
        <p:spPr>
          <a:xfrm>
            <a:off x="7317760" y="3359923"/>
            <a:ext cx="4749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24</a:t>
            </a:r>
            <a:endParaRPr/>
          </a:p>
        </p:txBody>
      </p:sp>
      <p:sp>
        <p:nvSpPr>
          <p:cNvPr id="389" name="Google Shape;389;p28"/>
          <p:cNvSpPr txBox="1"/>
          <p:nvPr/>
        </p:nvSpPr>
        <p:spPr>
          <a:xfrm>
            <a:off x="7833360" y="4150640"/>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2</a:t>
            </a:r>
            <a:endParaRPr/>
          </a:p>
        </p:txBody>
      </p:sp>
      <p:sp>
        <p:nvSpPr>
          <p:cNvPr id="390" name="Google Shape;390;p28"/>
          <p:cNvSpPr txBox="1"/>
          <p:nvPr/>
        </p:nvSpPr>
        <p:spPr>
          <a:xfrm>
            <a:off x="7979375" y="3359125"/>
            <a:ext cx="4749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53</a:t>
            </a:r>
            <a:endParaRPr/>
          </a:p>
        </p:txBody>
      </p:sp>
      <p:sp>
        <p:nvSpPr>
          <p:cNvPr id="391" name="Google Shape;391;p28"/>
          <p:cNvSpPr txBox="1"/>
          <p:nvPr/>
        </p:nvSpPr>
        <p:spPr>
          <a:xfrm>
            <a:off x="5498138" y="3900254"/>
            <a:ext cx="113634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-1</a:t>
            </a:r>
            <a:endParaRPr/>
          </a:p>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-1</a:t>
            </a:r>
            <a:endParaRPr/>
          </a:p>
        </p:txBody>
      </p:sp>
      <p:sp>
        <p:nvSpPr>
          <p:cNvPr id="392" name="Google Shape;392;p28"/>
          <p:cNvSpPr txBox="1"/>
          <p:nvPr/>
        </p:nvSpPr>
        <p:spPr>
          <a:xfrm>
            <a:off x="750768" y="1986637"/>
            <a:ext cx="30458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if(front == rear == -1)</a:t>
            </a:r>
            <a:endParaRPr/>
          </a:p>
        </p:txBody>
      </p:sp>
      <p:sp>
        <p:nvSpPr>
          <p:cNvPr id="393" name="Google Shape;393;p28"/>
          <p:cNvSpPr txBox="1"/>
          <p:nvPr/>
        </p:nvSpPr>
        <p:spPr>
          <a:xfrm>
            <a:off x="750768" y="2790731"/>
            <a:ext cx="219241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else if(rear == front)</a:t>
            </a:r>
            <a:endParaRPr/>
          </a:p>
        </p:txBody>
      </p:sp>
      <p:sp>
        <p:nvSpPr>
          <p:cNvPr id="394" name="Google Shape;394;p28"/>
          <p:cNvSpPr txBox="1"/>
          <p:nvPr/>
        </p:nvSpPr>
        <p:spPr>
          <a:xfrm>
            <a:off x="1164998" y="2385913"/>
            <a:ext cx="32220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printf(“\n Queue is Empty !!”)</a:t>
            </a:r>
            <a:endParaRPr/>
          </a:p>
        </p:txBody>
      </p:sp>
      <p:sp>
        <p:nvSpPr>
          <p:cNvPr id="395" name="Google Shape;395;p28"/>
          <p:cNvSpPr txBox="1"/>
          <p:nvPr/>
        </p:nvSpPr>
        <p:spPr>
          <a:xfrm>
            <a:off x="1164998" y="5362258"/>
            <a:ext cx="33640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front = ((front+1)%MAX);</a:t>
            </a:r>
            <a:endParaRPr/>
          </a:p>
        </p:txBody>
      </p:sp>
      <p:sp>
        <p:nvSpPr>
          <p:cNvPr id="396" name="Google Shape;396;p28"/>
          <p:cNvSpPr txBox="1"/>
          <p:nvPr/>
        </p:nvSpPr>
        <p:spPr>
          <a:xfrm>
            <a:off x="1164998" y="4986819"/>
            <a:ext cx="29187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printf(“%d”, cqueue[front]);</a:t>
            </a:r>
            <a:endParaRPr/>
          </a:p>
        </p:txBody>
      </p:sp>
      <p:sp>
        <p:nvSpPr>
          <p:cNvPr id="397" name="Google Shape;397;p28"/>
          <p:cNvSpPr txBox="1"/>
          <p:nvPr/>
        </p:nvSpPr>
        <p:spPr>
          <a:xfrm>
            <a:off x="1164998" y="3883746"/>
            <a:ext cx="30458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front = rear =-1</a:t>
            </a:r>
            <a:endParaRPr/>
          </a:p>
        </p:txBody>
      </p:sp>
      <p:sp>
        <p:nvSpPr>
          <p:cNvPr id="398" name="Google Shape;398;p28"/>
          <p:cNvSpPr txBox="1"/>
          <p:nvPr/>
        </p:nvSpPr>
        <p:spPr>
          <a:xfrm>
            <a:off x="6634479" y="5028769"/>
            <a:ext cx="3208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5</a:t>
            </a:r>
            <a:endParaRPr/>
          </a:p>
        </p:txBody>
      </p:sp>
      <p:sp>
        <p:nvSpPr>
          <p:cNvPr id="399" name="Google Shape;399;p28"/>
          <p:cNvSpPr txBox="1"/>
          <p:nvPr/>
        </p:nvSpPr>
        <p:spPr>
          <a:xfrm>
            <a:off x="9022080" y="5348651"/>
            <a:ext cx="316992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front = 0 and MAX = 8</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front = (0+1)%8 = 1</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So, front = 1</a:t>
            </a:r>
            <a:endParaRPr sz="2000">
              <a:solidFill>
                <a:schemeClr val="dk1"/>
              </a:solidFill>
              <a:latin typeface="Times New Roman"/>
              <a:ea typeface="Times New Roman"/>
              <a:cs typeface="Times New Roman"/>
              <a:sym typeface="Times New Roman"/>
            </a:endParaRPr>
          </a:p>
        </p:txBody>
      </p:sp>
      <p:sp>
        <p:nvSpPr>
          <p:cNvPr id="400" name="Google Shape;400;p28"/>
          <p:cNvSpPr txBox="1"/>
          <p:nvPr/>
        </p:nvSpPr>
        <p:spPr>
          <a:xfrm>
            <a:off x="7092274" y="3900254"/>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1</a:t>
            </a:r>
            <a:endParaRPr/>
          </a:p>
        </p:txBody>
      </p:sp>
      <p:sp>
        <p:nvSpPr>
          <p:cNvPr id="401" name="Google Shape;401;p28"/>
          <p:cNvSpPr txBox="1"/>
          <p:nvPr/>
        </p:nvSpPr>
        <p:spPr>
          <a:xfrm>
            <a:off x="7228644" y="5028769"/>
            <a:ext cx="4749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24</a:t>
            </a:r>
            <a:endParaRPr/>
          </a:p>
        </p:txBody>
      </p:sp>
      <p:sp>
        <p:nvSpPr>
          <p:cNvPr id="402" name="Google Shape;402;p28"/>
          <p:cNvSpPr txBox="1"/>
          <p:nvPr/>
        </p:nvSpPr>
        <p:spPr>
          <a:xfrm>
            <a:off x="9022080" y="5353142"/>
            <a:ext cx="316992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front = 1 and MAX = 8</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front = (1+1)%8 = 2</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So, front = 2</a:t>
            </a:r>
            <a:endParaRPr sz="2000">
              <a:solidFill>
                <a:schemeClr val="dk1"/>
              </a:solidFill>
              <a:latin typeface="Times New Roman"/>
              <a:ea typeface="Times New Roman"/>
              <a:cs typeface="Times New Roman"/>
              <a:sym typeface="Times New Roman"/>
            </a:endParaRPr>
          </a:p>
        </p:txBody>
      </p:sp>
      <p:sp>
        <p:nvSpPr>
          <p:cNvPr id="403" name="Google Shape;403;p28"/>
          <p:cNvSpPr txBox="1"/>
          <p:nvPr/>
        </p:nvSpPr>
        <p:spPr>
          <a:xfrm>
            <a:off x="7819206" y="3900254"/>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2</a:t>
            </a:r>
            <a:endParaRPr/>
          </a:p>
        </p:txBody>
      </p:sp>
      <p:sp>
        <p:nvSpPr>
          <p:cNvPr id="404" name="Google Shape;404;p28"/>
          <p:cNvSpPr txBox="1"/>
          <p:nvPr/>
        </p:nvSpPr>
        <p:spPr>
          <a:xfrm>
            <a:off x="1164998" y="3530922"/>
            <a:ext cx="291873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printf(“%d”, cqueue[front]);</a:t>
            </a:r>
            <a:endParaRPr/>
          </a:p>
        </p:txBody>
      </p:sp>
      <p:sp>
        <p:nvSpPr>
          <p:cNvPr id="405" name="Google Shape;405;p28"/>
          <p:cNvSpPr txBox="1"/>
          <p:nvPr/>
        </p:nvSpPr>
        <p:spPr>
          <a:xfrm>
            <a:off x="7798877" y="5028769"/>
            <a:ext cx="4749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53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38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1"/>
                                          </p:stCondLst>
                                        </p:cTn>
                                        <p:tgtEl>
                                          <p:spTgt spid="38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4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92"/>
                                        </p:tgtEl>
                                        <p:attrNameLst>
                                          <p:attrName>style.visibility</p:attrName>
                                        </p:attrNameLst>
                                      </p:cBhvr>
                                      <p:to>
                                        <p:strVal val="visible"/>
                                      </p:to>
                                    </p:set>
                                    <p:animEffect transition="in" filter="fade">
                                      <p:cBhvr>
                                        <p:cTn id="25" dur="1000"/>
                                        <p:tgtEl>
                                          <p:spTgt spid="39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93"/>
                                        </p:tgtEl>
                                        <p:attrNameLst>
                                          <p:attrName>style.visibility</p:attrName>
                                        </p:attrNameLst>
                                      </p:cBhvr>
                                      <p:to>
                                        <p:strVal val="visible"/>
                                      </p:to>
                                    </p:set>
                                    <p:animEffect transition="in" filter="fade">
                                      <p:cBhvr>
                                        <p:cTn id="30" dur="500"/>
                                        <p:tgtEl>
                                          <p:spTgt spid="39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96"/>
                                        </p:tgtEl>
                                        <p:attrNameLst>
                                          <p:attrName>style.visibility</p:attrName>
                                        </p:attrNameLst>
                                      </p:cBhvr>
                                      <p:to>
                                        <p:strVal val="visible"/>
                                      </p:to>
                                    </p:set>
                                    <p:animEffect transition="in" filter="fade">
                                      <p:cBhvr>
                                        <p:cTn id="35" dur="500"/>
                                        <p:tgtEl>
                                          <p:spTgt spid="39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1"/>
                                          </p:stCondLst>
                                        </p:cTn>
                                        <p:tgtEl>
                                          <p:spTgt spid="38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0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95"/>
                                        </p:tgtEl>
                                        <p:attrNameLst>
                                          <p:attrName>style.visibility</p:attrName>
                                        </p:attrNameLst>
                                      </p:cBhvr>
                                      <p:to>
                                        <p:strVal val="visible"/>
                                      </p:to>
                                    </p:set>
                                    <p:animEffect transition="in" filter="fade">
                                      <p:cBhvr>
                                        <p:cTn id="48" dur="500"/>
                                        <p:tgtEl>
                                          <p:spTgt spid="39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1"/>
                                          </p:stCondLst>
                                        </p:cTn>
                                        <p:tgtEl>
                                          <p:spTgt spid="399"/>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40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1"/>
                                          </p:stCondLst>
                                        </p:cTn>
                                        <p:tgtEl>
                                          <p:spTgt spid="400"/>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40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92"/>
                                        </p:tgtEl>
                                        <p:attrNameLst>
                                          <p:attrName>style.visibility</p:attrName>
                                        </p:attrNameLst>
                                      </p:cBhvr>
                                      <p:to>
                                        <p:strVal val="visible"/>
                                      </p:to>
                                    </p:set>
                                    <p:animEffect transition="in" filter="fade">
                                      <p:cBhvr>
                                        <p:cTn id="65" dur="500"/>
                                        <p:tgtEl>
                                          <p:spTgt spid="392"/>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93"/>
                                        </p:tgtEl>
                                        <p:attrNameLst>
                                          <p:attrName>style.visibility</p:attrName>
                                        </p:attrNameLst>
                                      </p:cBhvr>
                                      <p:to>
                                        <p:strVal val="visible"/>
                                      </p:to>
                                    </p:set>
                                    <p:animEffect transition="in" filter="fade">
                                      <p:cBhvr>
                                        <p:cTn id="70" dur="500"/>
                                        <p:tgtEl>
                                          <p:spTgt spid="393"/>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1"/>
                                          </p:stCondLst>
                                        </p:cTn>
                                        <p:tgtEl>
                                          <p:spTgt spid="390"/>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40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1"/>
                                          </p:stCondLst>
                                        </p:cTn>
                                        <p:tgtEl>
                                          <p:spTgt spid="403"/>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1"/>
                                          </p:stCondLst>
                                        </p:cTn>
                                        <p:tgtEl>
                                          <p:spTgt spid="38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9"/>
          <p:cNvSpPr txBox="1">
            <a:spLocks noGrp="1"/>
          </p:cNvSpPr>
          <p:nvPr>
            <p:ph type="body" idx="1"/>
          </p:nvPr>
        </p:nvSpPr>
        <p:spPr>
          <a:xfrm>
            <a:off x="677170" y="1092200"/>
            <a:ext cx="10837660" cy="359156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2200"/>
              <a:buNone/>
            </a:pPr>
            <a:r>
              <a:rPr lang="en-IN" sz="2200">
                <a:solidFill>
                  <a:srgbClr val="FF0000"/>
                </a:solidFill>
                <a:latin typeface="Times New Roman"/>
                <a:ea typeface="Times New Roman"/>
                <a:cs typeface="Times New Roman"/>
                <a:sym typeface="Times New Roman"/>
              </a:rPr>
              <a:t>Question 2:</a:t>
            </a:r>
            <a:endParaRPr/>
          </a:p>
          <a:p>
            <a:pPr marL="0" lvl="0" indent="0" algn="l" rtl="0">
              <a:lnSpc>
                <a:spcPct val="90000"/>
              </a:lnSpc>
              <a:spcBef>
                <a:spcPts val="1000"/>
              </a:spcBef>
              <a:spcAft>
                <a:spcPts val="0"/>
              </a:spcAft>
              <a:buClr>
                <a:schemeClr val="dk1"/>
              </a:buClr>
              <a:buSzPts val="2100"/>
              <a:buNone/>
            </a:pPr>
            <a:r>
              <a:rPr lang="en-IN" sz="2100" b="0" i="0" u="none" strike="noStrike">
                <a:solidFill>
                  <a:schemeClr val="dk1"/>
                </a:solidFill>
                <a:latin typeface="Times New Roman"/>
                <a:ea typeface="Times New Roman"/>
                <a:cs typeface="Times New Roman"/>
                <a:sym typeface="Times New Roman"/>
              </a:rPr>
              <a:t>Draw the Circular queue with structure in each case when the following operations are performed on an empty queue with MAX = 7</a:t>
            </a:r>
            <a:endParaRPr/>
          </a:p>
          <a:p>
            <a:pPr marL="0" lvl="0" indent="0" algn="l" rtl="0">
              <a:lnSpc>
                <a:spcPct val="90000"/>
              </a:lnSpc>
              <a:spcBef>
                <a:spcPts val="1000"/>
              </a:spcBef>
              <a:spcAft>
                <a:spcPts val="0"/>
              </a:spcAft>
              <a:buClr>
                <a:schemeClr val="dk1"/>
              </a:buClr>
              <a:buSzPts val="2100"/>
              <a:buNone/>
            </a:pPr>
            <a:r>
              <a:rPr lang="en-IN" sz="2100">
                <a:solidFill>
                  <a:schemeClr val="dk1"/>
                </a:solidFill>
                <a:latin typeface="Times New Roman"/>
                <a:ea typeface="Times New Roman"/>
                <a:cs typeface="Times New Roman"/>
                <a:sym typeface="Times New Roman"/>
              </a:rPr>
              <a:t>	1. enqueue(1), e</a:t>
            </a:r>
            <a:r>
              <a:rPr lang="en-IN" sz="2100" b="0" i="0" u="none" strike="noStrike">
                <a:solidFill>
                  <a:schemeClr val="dk1"/>
                </a:solidFill>
                <a:latin typeface="Times New Roman"/>
                <a:ea typeface="Times New Roman"/>
                <a:cs typeface="Times New Roman"/>
                <a:sym typeface="Times New Roman"/>
              </a:rPr>
              <a:t>nqueue(2), enqueue(3), enqueue(4), enqueue(5), enqueue(6)</a:t>
            </a:r>
            <a:endParaRPr/>
          </a:p>
          <a:p>
            <a:pPr marL="0" lvl="0" indent="0" algn="l" rtl="0">
              <a:lnSpc>
                <a:spcPct val="90000"/>
              </a:lnSpc>
              <a:spcBef>
                <a:spcPts val="1000"/>
              </a:spcBef>
              <a:spcAft>
                <a:spcPts val="0"/>
              </a:spcAft>
              <a:buClr>
                <a:schemeClr val="dk1"/>
              </a:buClr>
              <a:buSzPts val="2100"/>
              <a:buNone/>
            </a:pPr>
            <a:r>
              <a:rPr lang="en-IN" sz="2100" b="0" i="0" u="none" strike="noStrike">
                <a:solidFill>
                  <a:schemeClr val="dk1"/>
                </a:solidFill>
                <a:latin typeface="Times New Roman"/>
                <a:ea typeface="Times New Roman"/>
                <a:cs typeface="Times New Roman"/>
                <a:sym typeface="Times New Roman"/>
              </a:rPr>
              <a:t>	2. dequeue(), dequeue()</a:t>
            </a:r>
            <a:endParaRPr/>
          </a:p>
          <a:p>
            <a:pPr marL="0" lvl="0" indent="0" algn="l" rtl="0">
              <a:lnSpc>
                <a:spcPct val="90000"/>
              </a:lnSpc>
              <a:spcBef>
                <a:spcPts val="1000"/>
              </a:spcBef>
              <a:spcAft>
                <a:spcPts val="0"/>
              </a:spcAft>
              <a:buClr>
                <a:schemeClr val="dk1"/>
              </a:buClr>
              <a:buSzPts val="2100"/>
              <a:buNone/>
            </a:pPr>
            <a:r>
              <a:rPr lang="en-IN" sz="2100" b="0" i="0" u="none" strike="noStrike">
                <a:solidFill>
                  <a:schemeClr val="dk1"/>
                </a:solidFill>
                <a:latin typeface="Times New Roman"/>
                <a:ea typeface="Times New Roman"/>
                <a:cs typeface="Times New Roman"/>
                <a:sym typeface="Times New Roman"/>
              </a:rPr>
              <a:t>	3. enqueue(7), enqueue(8), enqueue(9)</a:t>
            </a:r>
            <a:endParaRPr/>
          </a:p>
          <a:p>
            <a:pPr marL="0" lvl="0" indent="0" algn="l" rtl="0">
              <a:lnSpc>
                <a:spcPct val="90000"/>
              </a:lnSpc>
              <a:spcBef>
                <a:spcPts val="1000"/>
              </a:spcBef>
              <a:spcAft>
                <a:spcPts val="0"/>
              </a:spcAft>
              <a:buClr>
                <a:schemeClr val="dk1"/>
              </a:buClr>
              <a:buSzPts val="2100"/>
              <a:buNone/>
            </a:pPr>
            <a:r>
              <a:rPr lang="en-IN" sz="2100">
                <a:solidFill>
                  <a:schemeClr val="dk1"/>
                </a:solidFill>
                <a:latin typeface="Times New Roman"/>
                <a:ea typeface="Times New Roman"/>
                <a:cs typeface="Times New Roman"/>
                <a:sym typeface="Times New Roman"/>
              </a:rPr>
              <a:t>	4. dequeue()</a:t>
            </a:r>
            <a:endParaRPr/>
          </a:p>
          <a:p>
            <a:pPr marL="0" lvl="0" indent="0" algn="l" rtl="0">
              <a:lnSpc>
                <a:spcPct val="90000"/>
              </a:lnSpc>
              <a:spcBef>
                <a:spcPts val="1000"/>
              </a:spcBef>
              <a:spcAft>
                <a:spcPts val="0"/>
              </a:spcAft>
              <a:buClr>
                <a:schemeClr val="dk1"/>
              </a:buClr>
              <a:buSzPts val="2100"/>
              <a:buNone/>
            </a:pPr>
            <a:r>
              <a:rPr lang="en-IN" sz="2100" b="0" i="0" u="none" strike="noStrike">
                <a:solidFill>
                  <a:schemeClr val="dk1"/>
                </a:solidFill>
                <a:latin typeface="Times New Roman"/>
                <a:ea typeface="Times New Roman"/>
                <a:cs typeface="Times New Roman"/>
                <a:sym typeface="Times New Roman"/>
              </a:rPr>
              <a:t>	5. </a:t>
            </a:r>
            <a:r>
              <a:rPr lang="en-IN" sz="2100">
                <a:solidFill>
                  <a:schemeClr val="dk1"/>
                </a:solidFill>
                <a:latin typeface="Times New Roman"/>
                <a:ea typeface="Times New Roman"/>
                <a:cs typeface="Times New Roman"/>
                <a:sym typeface="Times New Roman"/>
              </a:rPr>
              <a:t>write if circular queue is full or not.</a:t>
            </a:r>
            <a:endParaRPr sz="2100" b="0" i="0" u="none" strike="noStrike">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100"/>
              <a:buNone/>
            </a:pPr>
            <a:r>
              <a:rPr lang="en-IN" sz="2100">
                <a:solidFill>
                  <a:schemeClr val="dk1"/>
                </a:solidFill>
                <a:latin typeface="Times New Roman"/>
                <a:ea typeface="Times New Roman"/>
                <a:cs typeface="Times New Roman"/>
                <a:sym typeface="Times New Roman"/>
              </a:rPr>
              <a:t>	</a:t>
            </a:r>
            <a:endParaRPr sz="2200">
              <a:solidFill>
                <a:srgbClr val="00B050"/>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
        <p:nvSpPr>
          <p:cNvPr id="411" name="Google Shape;411;p29"/>
          <p:cNvSpPr/>
          <p:nvPr/>
        </p:nvSpPr>
        <p:spPr>
          <a:xfrm>
            <a:off x="0" y="0"/>
            <a:ext cx="12192000" cy="763571"/>
          </a:xfrm>
          <a:prstGeom prst="rect">
            <a:avLst/>
          </a:prstGeom>
          <a:gradFill>
            <a:gsLst>
              <a:gs pos="0">
                <a:srgbClr val="FFC647"/>
              </a:gs>
              <a:gs pos="50000">
                <a:srgbClr val="FFC600"/>
              </a:gs>
              <a:gs pos="100000">
                <a:srgbClr val="E3B400"/>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CIRCULAR QUEUE - QUESTION FOR PRACTICE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0"/>
          <p:cNvSpPr txBox="1">
            <a:spLocks noGrp="1"/>
          </p:cNvSpPr>
          <p:nvPr>
            <p:ph type="body" idx="1"/>
          </p:nvPr>
        </p:nvSpPr>
        <p:spPr>
          <a:xfrm>
            <a:off x="398385" y="1148080"/>
            <a:ext cx="11111143" cy="5445760"/>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1800"/>
              <a:buChar char="•"/>
            </a:pPr>
            <a:r>
              <a:rPr lang="en-IN" sz="1800">
                <a:latin typeface="Times New Roman"/>
                <a:ea typeface="Times New Roman"/>
                <a:cs typeface="Times New Roman"/>
                <a:sym typeface="Times New Roman"/>
              </a:rPr>
              <a:t>A deque is a linear list in which elements can be inserted and deleted at either end</a:t>
            </a:r>
            <a:endParaRPr/>
          </a:p>
          <a:p>
            <a:pPr marL="228600" lvl="0" indent="-228600" algn="l" rtl="0">
              <a:lnSpc>
                <a:spcPct val="150000"/>
              </a:lnSpc>
              <a:spcBef>
                <a:spcPts val="1000"/>
              </a:spcBef>
              <a:spcAft>
                <a:spcPts val="0"/>
              </a:spcAft>
              <a:buClr>
                <a:schemeClr val="dk1"/>
              </a:buClr>
              <a:buSzPts val="1800"/>
              <a:buChar char="•"/>
            </a:pPr>
            <a:r>
              <a:rPr lang="en-IN" sz="1800">
                <a:latin typeface="Times New Roman"/>
                <a:ea typeface="Times New Roman"/>
                <a:cs typeface="Times New Roman"/>
                <a:sym typeface="Times New Roman"/>
              </a:rPr>
              <a:t>Deque supports properties of stack and queue (It can be used as stack as well as queue)</a:t>
            </a:r>
            <a:endParaRPr/>
          </a:p>
          <a:p>
            <a:pPr marL="0" lvl="0" indent="0" algn="l" rtl="0">
              <a:lnSpc>
                <a:spcPct val="15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228600" lvl="0" indent="-127000" algn="l" rtl="0">
              <a:lnSpc>
                <a:spcPct val="15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a:p>
            <a:pPr marL="228600" lvl="0" indent="-114300" algn="l" rtl="0">
              <a:lnSpc>
                <a:spcPct val="150000"/>
              </a:lnSpc>
              <a:spcBef>
                <a:spcPts val="1000"/>
              </a:spcBef>
              <a:spcAft>
                <a:spcPts val="0"/>
              </a:spcAft>
              <a:buClr>
                <a:schemeClr val="dk1"/>
              </a:buClr>
              <a:buSzPts val="1800"/>
              <a:buNone/>
            </a:pPr>
            <a:endParaRPr sz="1800" i="1">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15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
        <p:nvSpPr>
          <p:cNvPr id="417" name="Google Shape;417;p30"/>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DOUBLE ENDED QUEUE</a:t>
            </a:r>
            <a:endParaRPr sz="1800">
              <a:solidFill>
                <a:schemeClr val="dk1"/>
              </a:solidFill>
              <a:latin typeface="Times New Roman"/>
              <a:ea typeface="Times New Roman"/>
              <a:cs typeface="Times New Roman"/>
              <a:sym typeface="Times New Roman"/>
            </a:endParaRPr>
          </a:p>
        </p:txBody>
      </p:sp>
      <p:pic>
        <p:nvPicPr>
          <p:cNvPr id="418" name="Google Shape;418;p30"/>
          <p:cNvPicPr preferRelativeResize="0"/>
          <p:nvPr/>
        </p:nvPicPr>
        <p:blipFill rotWithShape="1">
          <a:blip r:embed="rId3">
            <a:alphaModFix/>
          </a:blip>
          <a:srcRect r="8876"/>
          <a:stretch/>
        </p:blipFill>
        <p:spPr>
          <a:xfrm>
            <a:off x="2644568" y="2879922"/>
            <a:ext cx="6341902" cy="295456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1"/>
          <p:cNvSpPr txBox="1">
            <a:spLocks noGrp="1"/>
          </p:cNvSpPr>
          <p:nvPr>
            <p:ph type="body" idx="1"/>
          </p:nvPr>
        </p:nvSpPr>
        <p:spPr>
          <a:xfrm>
            <a:off x="398385" y="1148080"/>
            <a:ext cx="11111143" cy="544576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IN" sz="1800">
                <a:latin typeface="Times New Roman"/>
                <a:ea typeface="Times New Roman"/>
                <a:cs typeface="Times New Roman"/>
                <a:sym typeface="Times New Roman"/>
              </a:rPr>
              <a:t>A deque is a linear list in which elements can be inserted and deleted at either end</a:t>
            </a:r>
            <a:endParaRPr/>
          </a:p>
          <a:p>
            <a:pPr marL="228600" lvl="0" indent="-228600" algn="l" rtl="0">
              <a:lnSpc>
                <a:spcPct val="90000"/>
              </a:lnSpc>
              <a:spcBef>
                <a:spcPts val="1000"/>
              </a:spcBef>
              <a:spcAft>
                <a:spcPts val="0"/>
              </a:spcAft>
              <a:buClr>
                <a:schemeClr val="dk1"/>
              </a:buClr>
              <a:buSzPts val="1800"/>
              <a:buChar char="•"/>
            </a:pPr>
            <a:r>
              <a:rPr lang="en-IN" sz="1800">
                <a:latin typeface="Times New Roman"/>
                <a:ea typeface="Times New Roman"/>
                <a:cs typeface="Times New Roman"/>
                <a:sym typeface="Times New Roman"/>
              </a:rPr>
              <a:t>Deque supports properties of stack and queue (It can be used as stack as well as queue)</a:t>
            </a:r>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a:p>
            <a:pPr marL="228600" lvl="0" indent="-114300" algn="l" rtl="0">
              <a:lnSpc>
                <a:spcPct val="90000"/>
              </a:lnSpc>
              <a:spcBef>
                <a:spcPts val="1000"/>
              </a:spcBef>
              <a:spcAft>
                <a:spcPts val="0"/>
              </a:spcAft>
              <a:buClr>
                <a:schemeClr val="dk1"/>
              </a:buClr>
              <a:buSzPts val="1800"/>
              <a:buNone/>
            </a:pPr>
            <a:endParaRPr sz="1800" i="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
        <p:nvSpPr>
          <p:cNvPr id="424" name="Google Shape;424;p31"/>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DOUBLE ENDED QUEUE</a:t>
            </a:r>
            <a:endParaRPr sz="1800">
              <a:solidFill>
                <a:schemeClr val="dk1"/>
              </a:solidFill>
              <a:latin typeface="Times New Roman"/>
              <a:ea typeface="Times New Roman"/>
              <a:cs typeface="Times New Roman"/>
              <a:sym typeface="Times New Roman"/>
            </a:endParaRPr>
          </a:p>
        </p:txBody>
      </p:sp>
      <p:sp>
        <p:nvSpPr>
          <p:cNvPr id="425" name="Google Shape;425;p31"/>
          <p:cNvSpPr/>
          <p:nvPr/>
        </p:nvSpPr>
        <p:spPr>
          <a:xfrm>
            <a:off x="333611" y="2398598"/>
            <a:ext cx="5762389" cy="3428581"/>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6" name="Google Shape;426;p31"/>
          <p:cNvSpPr txBox="1"/>
          <p:nvPr/>
        </p:nvSpPr>
        <p:spPr>
          <a:xfrm>
            <a:off x="2305831" y="5187939"/>
            <a:ext cx="20218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0000"/>
                </a:solidFill>
                <a:latin typeface="Times New Roman"/>
                <a:ea typeface="Times New Roman"/>
                <a:cs typeface="Times New Roman"/>
                <a:sym typeface="Times New Roman"/>
              </a:rPr>
              <a:t>Deque as a queue</a:t>
            </a:r>
            <a:endParaRPr sz="1800">
              <a:solidFill>
                <a:srgbClr val="FF0000"/>
              </a:solidFill>
              <a:latin typeface="Times New Roman"/>
              <a:ea typeface="Times New Roman"/>
              <a:cs typeface="Times New Roman"/>
              <a:sym typeface="Times New Roman"/>
            </a:endParaRPr>
          </a:p>
        </p:txBody>
      </p:sp>
      <p:sp>
        <p:nvSpPr>
          <p:cNvPr id="427" name="Google Shape;427;p31"/>
          <p:cNvSpPr/>
          <p:nvPr/>
        </p:nvSpPr>
        <p:spPr>
          <a:xfrm>
            <a:off x="6235118" y="2418846"/>
            <a:ext cx="5762390" cy="3428581"/>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428" name="Google Shape;428;p31"/>
          <p:cNvPicPr preferRelativeResize="0"/>
          <p:nvPr/>
        </p:nvPicPr>
        <p:blipFill rotWithShape="1">
          <a:blip r:embed="rId3">
            <a:alphaModFix/>
          </a:blip>
          <a:srcRect r="33138"/>
          <a:stretch/>
        </p:blipFill>
        <p:spPr>
          <a:xfrm>
            <a:off x="6570066" y="2811213"/>
            <a:ext cx="5004236" cy="2184472"/>
          </a:xfrm>
          <a:prstGeom prst="rect">
            <a:avLst/>
          </a:prstGeom>
          <a:noFill/>
          <a:ln>
            <a:noFill/>
          </a:ln>
        </p:spPr>
      </p:pic>
      <p:sp>
        <p:nvSpPr>
          <p:cNvPr id="429" name="Google Shape;429;p31"/>
          <p:cNvSpPr txBox="1"/>
          <p:nvPr/>
        </p:nvSpPr>
        <p:spPr>
          <a:xfrm>
            <a:off x="8720758" y="5187939"/>
            <a:ext cx="202184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0000"/>
                </a:solidFill>
                <a:latin typeface="Times New Roman"/>
                <a:ea typeface="Times New Roman"/>
                <a:cs typeface="Times New Roman"/>
                <a:sym typeface="Times New Roman"/>
              </a:rPr>
              <a:t>Deque as a Stack</a:t>
            </a:r>
            <a:endParaRPr sz="1800">
              <a:solidFill>
                <a:srgbClr val="FF0000"/>
              </a:solidFill>
              <a:latin typeface="Times New Roman"/>
              <a:ea typeface="Times New Roman"/>
              <a:cs typeface="Times New Roman"/>
              <a:sym typeface="Times New Roman"/>
            </a:endParaRPr>
          </a:p>
        </p:txBody>
      </p:sp>
      <p:pic>
        <p:nvPicPr>
          <p:cNvPr id="430" name="Google Shape;430;p31"/>
          <p:cNvPicPr preferRelativeResize="0"/>
          <p:nvPr/>
        </p:nvPicPr>
        <p:blipFill rotWithShape="1">
          <a:blip r:embed="rId4">
            <a:alphaModFix/>
          </a:blip>
          <a:srcRect/>
          <a:stretch/>
        </p:blipFill>
        <p:spPr>
          <a:xfrm>
            <a:off x="682472" y="2675921"/>
            <a:ext cx="4986578" cy="23197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pic>
        <p:nvPicPr>
          <p:cNvPr id="97" name="Google Shape;97;p14"/>
          <p:cNvPicPr preferRelativeResize="0"/>
          <p:nvPr/>
        </p:nvPicPr>
        <p:blipFill rotWithShape="1">
          <a:blip r:embed="rId4">
            <a:alphaModFix/>
          </a:blip>
          <a:srcRect b="-1"/>
          <a:stretch/>
        </p:blipFill>
        <p:spPr>
          <a:xfrm>
            <a:off x="-8622" y="10"/>
            <a:ext cx="6096000" cy="6857990"/>
          </a:xfrm>
          <a:prstGeom prst="rect">
            <a:avLst/>
          </a:prstGeom>
          <a:noFill/>
          <a:ln>
            <a:noFill/>
          </a:ln>
        </p:spPr>
      </p:pic>
      <p:sp>
        <p:nvSpPr>
          <p:cNvPr id="98" name="Google Shape;98;p14"/>
          <p:cNvSpPr txBox="1">
            <a:spLocks noGrp="1"/>
          </p:cNvSpPr>
          <p:nvPr>
            <p:ph type="title"/>
          </p:nvPr>
        </p:nvSpPr>
        <p:spPr>
          <a:xfrm>
            <a:off x="6900493" y="609600"/>
            <a:ext cx="4538124" cy="97045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Times New Roman"/>
              <a:buNone/>
            </a:pPr>
            <a:r>
              <a:rPr lang="en-IN" sz="3600">
                <a:latin typeface="Times New Roman"/>
                <a:ea typeface="Times New Roman"/>
                <a:cs typeface="Times New Roman"/>
                <a:sym typeface="Times New Roman"/>
              </a:rPr>
              <a:t>QUEUE</a:t>
            </a:r>
            <a:endParaRPr/>
          </a:p>
        </p:txBody>
      </p:sp>
      <p:sp>
        <p:nvSpPr>
          <p:cNvPr id="99" name="Google Shape;99;p14"/>
          <p:cNvSpPr txBox="1">
            <a:spLocks noGrp="1"/>
          </p:cNvSpPr>
          <p:nvPr>
            <p:ph type="body" idx="1"/>
          </p:nvPr>
        </p:nvSpPr>
        <p:spPr>
          <a:xfrm>
            <a:off x="6900493" y="1732449"/>
            <a:ext cx="4403596" cy="4058751"/>
          </a:xfrm>
          <a:prstGeom prst="rect">
            <a:avLst/>
          </a:prstGeom>
          <a:noFill/>
          <a:ln>
            <a:noFill/>
          </a:ln>
        </p:spPr>
        <p:txBody>
          <a:bodyPr spcFirstLastPara="1" wrap="square" lIns="91425" tIns="45700" rIns="91425" bIns="45700" anchor="t" anchorCtr="0">
            <a:normAutofit/>
          </a:bodyPr>
          <a:lstStyle/>
          <a:p>
            <a:pPr marL="379800" lvl="0" indent="-342900" algn="l" rtl="0">
              <a:lnSpc>
                <a:spcPct val="90000"/>
              </a:lnSpc>
              <a:spcBef>
                <a:spcPts val="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Introduction of queue</a:t>
            </a:r>
            <a:endParaRPr/>
          </a:p>
          <a:p>
            <a:pPr marL="379800" lvl="0" indent="-342900" algn="l" rtl="0">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Array implementation of queue</a:t>
            </a:r>
            <a:endParaRPr/>
          </a:p>
          <a:p>
            <a:pPr marL="379800" lvl="0" indent="-342900" algn="l" rtl="0">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Types of queue</a:t>
            </a:r>
            <a:endParaRPr/>
          </a:p>
          <a:p>
            <a:pPr marL="379800" lvl="0" indent="-342900" algn="l" rtl="0">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Circular queue</a:t>
            </a:r>
            <a:endParaRPr/>
          </a:p>
          <a:p>
            <a:pPr marL="379800" lvl="0" indent="-342900" algn="l" rtl="0">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Double ended queue</a:t>
            </a:r>
            <a:endParaRPr/>
          </a:p>
          <a:p>
            <a:pPr marL="379800" lvl="0" indent="-342900" algn="l" rtl="0">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Priority queue</a:t>
            </a:r>
            <a:endParaRPr/>
          </a:p>
          <a:p>
            <a:pPr marL="379800" lvl="0" indent="-342900" algn="l" rtl="0">
              <a:lnSpc>
                <a:spcPct val="90000"/>
              </a:lnSpc>
              <a:spcBef>
                <a:spcPts val="1000"/>
              </a:spcBef>
              <a:spcAft>
                <a:spcPts val="0"/>
              </a:spcAft>
              <a:buClr>
                <a:schemeClr val="dk1"/>
              </a:buClr>
              <a:buSzPts val="2000"/>
              <a:buFont typeface="Noto Sans Symbols"/>
              <a:buChar char="⮚"/>
            </a:pPr>
            <a:r>
              <a:rPr lang="en-IN" sz="2000">
                <a:latin typeface="Times New Roman"/>
                <a:ea typeface="Times New Roman"/>
                <a:cs typeface="Times New Roman"/>
                <a:sym typeface="Times New Roman"/>
              </a:rPr>
              <a:t>Applications of queue</a:t>
            </a:r>
            <a:endParaRPr/>
          </a:p>
          <a:p>
            <a:pPr marL="228600" lvl="0" indent="-76200" algn="l" rtl="0">
              <a:lnSpc>
                <a:spcPct val="90000"/>
              </a:lnSpc>
              <a:spcBef>
                <a:spcPts val="1000"/>
              </a:spcBef>
              <a:spcAft>
                <a:spcPts val="0"/>
              </a:spcAft>
              <a:buClr>
                <a:schemeClr val="dk1"/>
              </a:buClr>
              <a:buSzPts val="2400"/>
              <a:buNone/>
            </a:pP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2"/>
          <p:cNvSpPr txBox="1">
            <a:spLocks noGrp="1"/>
          </p:cNvSpPr>
          <p:nvPr>
            <p:ph type="body" idx="1"/>
          </p:nvPr>
        </p:nvSpPr>
        <p:spPr>
          <a:xfrm>
            <a:off x="398385" y="1148080"/>
            <a:ext cx="11111143" cy="5445760"/>
          </a:xfrm>
          <a:prstGeom prst="rect">
            <a:avLst/>
          </a:prstGeom>
          <a:noFill/>
          <a:ln>
            <a:noFill/>
          </a:ln>
        </p:spPr>
        <p:txBody>
          <a:bodyPr spcFirstLastPara="1" wrap="square" lIns="91425" tIns="45700" rIns="91425" bIns="45700" anchor="t" anchorCtr="0">
            <a:normAutofit/>
          </a:bodyPr>
          <a:lstStyle/>
          <a:p>
            <a:pPr marL="685800" lvl="1" indent="-228600" algn="l" rtl="0">
              <a:lnSpc>
                <a:spcPct val="150000"/>
              </a:lnSpc>
              <a:spcBef>
                <a:spcPts val="0"/>
              </a:spcBef>
              <a:spcAft>
                <a:spcPts val="0"/>
              </a:spcAft>
              <a:buClr>
                <a:srgbClr val="FF0000"/>
              </a:buClr>
              <a:buSzPts val="1800"/>
              <a:buChar char="•"/>
            </a:pPr>
            <a:r>
              <a:rPr lang="en-IN" sz="1800">
                <a:solidFill>
                  <a:srgbClr val="FF0000"/>
                </a:solidFill>
                <a:latin typeface="Times New Roman"/>
                <a:ea typeface="Times New Roman"/>
                <a:cs typeface="Times New Roman"/>
                <a:sym typeface="Times New Roman"/>
              </a:rPr>
              <a:t>Input Restricted Deque: </a:t>
            </a:r>
            <a:r>
              <a:rPr lang="en-IN" sz="1800">
                <a:latin typeface="Times New Roman"/>
                <a:ea typeface="Times New Roman"/>
                <a:cs typeface="Times New Roman"/>
                <a:sym typeface="Times New Roman"/>
              </a:rPr>
              <a:t>Insertion is allowed only at one end and deletion from both ends</a:t>
            </a:r>
            <a:endParaRPr/>
          </a:p>
          <a:p>
            <a:pPr marL="685800" lvl="1" indent="-228600" algn="l" rtl="0">
              <a:lnSpc>
                <a:spcPct val="150000"/>
              </a:lnSpc>
              <a:spcBef>
                <a:spcPts val="500"/>
              </a:spcBef>
              <a:spcAft>
                <a:spcPts val="0"/>
              </a:spcAft>
              <a:buClr>
                <a:srgbClr val="FF0000"/>
              </a:buClr>
              <a:buSzPts val="1800"/>
              <a:buChar char="•"/>
            </a:pPr>
            <a:r>
              <a:rPr lang="en-IN" sz="1800">
                <a:solidFill>
                  <a:srgbClr val="FF0000"/>
                </a:solidFill>
                <a:latin typeface="Times New Roman"/>
                <a:ea typeface="Times New Roman"/>
                <a:cs typeface="Times New Roman"/>
                <a:sym typeface="Times New Roman"/>
              </a:rPr>
              <a:t>Output Restricted Deque: </a:t>
            </a:r>
            <a:r>
              <a:rPr lang="en-IN" sz="1800">
                <a:latin typeface="Times New Roman"/>
                <a:ea typeface="Times New Roman"/>
                <a:cs typeface="Times New Roman"/>
                <a:sym typeface="Times New Roman"/>
              </a:rPr>
              <a:t>Deletion is allowed only at one end and insertion at both ends</a:t>
            </a:r>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228600" lvl="0" indent="-127000" algn="l" rtl="0">
              <a:lnSpc>
                <a:spcPct val="90000"/>
              </a:lnSpc>
              <a:spcBef>
                <a:spcPts val="1000"/>
              </a:spcBef>
              <a:spcAft>
                <a:spcPts val="0"/>
              </a:spcAft>
              <a:buClr>
                <a:schemeClr val="dk1"/>
              </a:buClr>
              <a:buSzPts val="1600"/>
              <a:buNone/>
            </a:pPr>
            <a:endParaRPr sz="1600">
              <a:latin typeface="Times New Roman"/>
              <a:ea typeface="Times New Roman"/>
              <a:cs typeface="Times New Roman"/>
              <a:sym typeface="Times New Roman"/>
            </a:endParaRPr>
          </a:p>
          <a:p>
            <a:pPr marL="228600" lvl="0" indent="-114300" algn="l" rtl="0">
              <a:lnSpc>
                <a:spcPct val="90000"/>
              </a:lnSpc>
              <a:spcBef>
                <a:spcPts val="1000"/>
              </a:spcBef>
              <a:spcAft>
                <a:spcPts val="0"/>
              </a:spcAft>
              <a:buClr>
                <a:schemeClr val="dk1"/>
              </a:buClr>
              <a:buSzPts val="1800"/>
              <a:buNone/>
            </a:pPr>
            <a:endParaRPr sz="1800" i="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
        <p:nvSpPr>
          <p:cNvPr id="436" name="Google Shape;436;p32"/>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TYPES OF DEQUE</a:t>
            </a:r>
            <a:endParaRPr sz="1800">
              <a:solidFill>
                <a:schemeClr val="dk1"/>
              </a:solidFill>
              <a:latin typeface="Times New Roman"/>
              <a:ea typeface="Times New Roman"/>
              <a:cs typeface="Times New Roman"/>
              <a:sym typeface="Times New Roman"/>
            </a:endParaRPr>
          </a:p>
        </p:txBody>
      </p:sp>
      <p:sp>
        <p:nvSpPr>
          <p:cNvPr id="437" name="Google Shape;437;p32"/>
          <p:cNvSpPr/>
          <p:nvPr/>
        </p:nvSpPr>
        <p:spPr>
          <a:xfrm>
            <a:off x="266305" y="2639957"/>
            <a:ext cx="5762389" cy="3428581"/>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438" name="Google Shape;438;p32"/>
          <p:cNvPicPr preferRelativeResize="0"/>
          <p:nvPr/>
        </p:nvPicPr>
        <p:blipFill rotWithShape="1">
          <a:blip r:embed="rId3">
            <a:alphaModFix/>
          </a:blip>
          <a:srcRect/>
          <a:stretch/>
        </p:blipFill>
        <p:spPr>
          <a:xfrm>
            <a:off x="640299" y="2809520"/>
            <a:ext cx="5014395" cy="2339543"/>
          </a:xfrm>
          <a:prstGeom prst="rect">
            <a:avLst/>
          </a:prstGeom>
          <a:noFill/>
          <a:ln>
            <a:noFill/>
          </a:ln>
        </p:spPr>
      </p:pic>
      <p:sp>
        <p:nvSpPr>
          <p:cNvPr id="439" name="Google Shape;439;p32"/>
          <p:cNvSpPr txBox="1"/>
          <p:nvPr/>
        </p:nvSpPr>
        <p:spPr>
          <a:xfrm>
            <a:off x="1973674" y="5149063"/>
            <a:ext cx="234764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0000"/>
                </a:solidFill>
                <a:latin typeface="Times New Roman"/>
                <a:ea typeface="Times New Roman"/>
                <a:cs typeface="Times New Roman"/>
                <a:sym typeface="Times New Roman"/>
              </a:rPr>
              <a:t>Input Restricted Deque</a:t>
            </a:r>
            <a:endParaRPr sz="1800">
              <a:solidFill>
                <a:srgbClr val="FF0000"/>
              </a:solidFill>
              <a:latin typeface="Times New Roman"/>
              <a:ea typeface="Times New Roman"/>
              <a:cs typeface="Times New Roman"/>
              <a:sym typeface="Times New Roman"/>
            </a:endParaRPr>
          </a:p>
        </p:txBody>
      </p:sp>
      <p:sp>
        <p:nvSpPr>
          <p:cNvPr id="440" name="Google Shape;440;p32"/>
          <p:cNvSpPr/>
          <p:nvPr/>
        </p:nvSpPr>
        <p:spPr>
          <a:xfrm>
            <a:off x="6226031" y="2639685"/>
            <a:ext cx="5762389" cy="3428581"/>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pic>
        <p:nvPicPr>
          <p:cNvPr id="441" name="Google Shape;441;p32"/>
          <p:cNvPicPr preferRelativeResize="0"/>
          <p:nvPr/>
        </p:nvPicPr>
        <p:blipFill rotWithShape="1">
          <a:blip r:embed="rId4">
            <a:alphaModFix/>
          </a:blip>
          <a:srcRect/>
          <a:stretch/>
        </p:blipFill>
        <p:spPr>
          <a:xfrm>
            <a:off x="6600027" y="2907406"/>
            <a:ext cx="5014395" cy="2339543"/>
          </a:xfrm>
          <a:prstGeom prst="rect">
            <a:avLst/>
          </a:prstGeom>
          <a:noFill/>
          <a:ln>
            <a:noFill/>
          </a:ln>
        </p:spPr>
      </p:pic>
      <p:sp>
        <p:nvSpPr>
          <p:cNvPr id="442" name="Google Shape;442;p32"/>
          <p:cNvSpPr txBox="1"/>
          <p:nvPr/>
        </p:nvSpPr>
        <p:spPr>
          <a:xfrm>
            <a:off x="7933400" y="5262055"/>
            <a:ext cx="246165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0000"/>
                </a:solidFill>
                <a:latin typeface="Times New Roman"/>
                <a:ea typeface="Times New Roman"/>
                <a:cs typeface="Times New Roman"/>
                <a:sym typeface="Times New Roman"/>
              </a:rPr>
              <a:t>Output Restricted Deque</a:t>
            </a:r>
            <a:endParaRPr sz="1800">
              <a:solidFill>
                <a:srgbClr val="FF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3"/>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DEQUE OPERATIONS</a:t>
            </a:r>
            <a:endParaRPr sz="1800">
              <a:solidFill>
                <a:schemeClr val="dk1"/>
              </a:solidFill>
              <a:latin typeface="Times New Roman"/>
              <a:ea typeface="Times New Roman"/>
              <a:cs typeface="Times New Roman"/>
              <a:sym typeface="Times New Roman"/>
            </a:endParaRPr>
          </a:p>
        </p:txBody>
      </p:sp>
      <p:sp>
        <p:nvSpPr>
          <p:cNvPr id="448" name="Google Shape;448;p33"/>
          <p:cNvSpPr txBox="1"/>
          <p:nvPr/>
        </p:nvSpPr>
        <p:spPr>
          <a:xfrm>
            <a:off x="226918" y="1157259"/>
            <a:ext cx="3813154" cy="378206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rgbClr val="FF0000"/>
                </a:solidFill>
                <a:latin typeface="Times New Roman"/>
                <a:ea typeface="Times New Roman"/>
                <a:cs typeface="Times New Roman"/>
                <a:sym typeface="Times New Roman"/>
              </a:rPr>
              <a:t>Deque Operations:</a:t>
            </a:r>
            <a:endParaRPr/>
          </a:p>
          <a:p>
            <a:pPr marL="285750" marR="0" lvl="0" indent="-285750" algn="l" rtl="0">
              <a:lnSpc>
                <a:spcPct val="150000"/>
              </a:lnSpc>
              <a:spcBef>
                <a:spcPts val="0"/>
              </a:spcBef>
              <a:spcAft>
                <a:spcPts val="0"/>
              </a:spcAft>
              <a:buClr>
                <a:srgbClr val="0070C0"/>
              </a:buClr>
              <a:buSzPts val="1800"/>
              <a:buFont typeface="Arial"/>
              <a:buChar char="•"/>
            </a:pPr>
            <a:r>
              <a:rPr lang="en-IN" sz="1800">
                <a:solidFill>
                  <a:srgbClr val="0070C0"/>
                </a:solidFill>
                <a:latin typeface="Times New Roman"/>
                <a:ea typeface="Times New Roman"/>
                <a:cs typeface="Times New Roman"/>
                <a:sym typeface="Times New Roman"/>
              </a:rPr>
              <a:t>Insert at front: perform front --</a:t>
            </a:r>
            <a:endParaRPr/>
          </a:p>
          <a:p>
            <a:pPr marL="285750" marR="0" lvl="0" indent="-285750" algn="l" rtl="0">
              <a:lnSpc>
                <a:spcPct val="150000"/>
              </a:lnSpc>
              <a:spcBef>
                <a:spcPts val="0"/>
              </a:spcBef>
              <a:spcAft>
                <a:spcPts val="0"/>
              </a:spcAft>
              <a:buClr>
                <a:srgbClr val="0070C0"/>
              </a:buClr>
              <a:buSzPts val="1800"/>
              <a:buFont typeface="Arial"/>
              <a:buChar char="•"/>
            </a:pPr>
            <a:r>
              <a:rPr lang="en-IN" sz="1800">
                <a:solidFill>
                  <a:srgbClr val="0070C0"/>
                </a:solidFill>
                <a:latin typeface="Times New Roman"/>
                <a:ea typeface="Times New Roman"/>
                <a:cs typeface="Times New Roman"/>
                <a:sym typeface="Times New Roman"/>
              </a:rPr>
              <a:t>Insert at rear: perform rear ++</a:t>
            </a:r>
            <a:endParaRPr/>
          </a:p>
          <a:p>
            <a:pPr marL="285750" marR="0" lvl="0" indent="-285750" algn="l" rtl="0">
              <a:lnSpc>
                <a:spcPct val="150000"/>
              </a:lnSpc>
              <a:spcBef>
                <a:spcPts val="0"/>
              </a:spcBef>
              <a:spcAft>
                <a:spcPts val="0"/>
              </a:spcAft>
              <a:buClr>
                <a:srgbClr val="0070C0"/>
              </a:buClr>
              <a:buSzPts val="1800"/>
              <a:buFont typeface="Arial"/>
              <a:buChar char="•"/>
            </a:pPr>
            <a:r>
              <a:rPr lang="en-IN" sz="1800">
                <a:solidFill>
                  <a:srgbClr val="0070C0"/>
                </a:solidFill>
                <a:latin typeface="Times New Roman"/>
                <a:ea typeface="Times New Roman"/>
                <a:cs typeface="Times New Roman"/>
                <a:sym typeface="Times New Roman"/>
              </a:rPr>
              <a:t>Delete from front: perform front ++</a:t>
            </a:r>
            <a:endParaRPr/>
          </a:p>
          <a:p>
            <a:pPr marL="285750" marR="0" lvl="0" indent="-285750" algn="l" rtl="0">
              <a:lnSpc>
                <a:spcPct val="150000"/>
              </a:lnSpc>
              <a:spcBef>
                <a:spcPts val="0"/>
              </a:spcBef>
              <a:spcAft>
                <a:spcPts val="0"/>
              </a:spcAft>
              <a:buClr>
                <a:srgbClr val="0070C0"/>
              </a:buClr>
              <a:buSzPts val="1800"/>
              <a:buFont typeface="Arial"/>
              <a:buChar char="•"/>
            </a:pPr>
            <a:r>
              <a:rPr lang="en-IN" sz="1800">
                <a:solidFill>
                  <a:srgbClr val="0070C0"/>
                </a:solidFill>
                <a:latin typeface="Times New Roman"/>
                <a:ea typeface="Times New Roman"/>
                <a:cs typeface="Times New Roman"/>
                <a:sym typeface="Times New Roman"/>
              </a:rPr>
              <a:t>Delete from rear: perform rear --</a:t>
            </a:r>
            <a:endParaRPr/>
          </a:p>
          <a:p>
            <a:pPr marL="285750" marR="0" lvl="0" indent="-285750" algn="l" rtl="0">
              <a:lnSpc>
                <a:spcPct val="150000"/>
              </a:lnSpc>
              <a:spcBef>
                <a:spcPts val="0"/>
              </a:spcBef>
              <a:spcAft>
                <a:spcPts val="0"/>
              </a:spcAft>
              <a:buClr>
                <a:srgbClr val="0070C0"/>
              </a:buClr>
              <a:buSzPts val="1800"/>
              <a:buFont typeface="Arial"/>
              <a:buChar char="•"/>
            </a:pPr>
            <a:r>
              <a:rPr lang="en-IN" sz="1800">
                <a:solidFill>
                  <a:srgbClr val="0070C0"/>
                </a:solidFill>
                <a:latin typeface="Times New Roman"/>
                <a:ea typeface="Times New Roman"/>
                <a:cs typeface="Times New Roman"/>
                <a:sym typeface="Times New Roman"/>
              </a:rPr>
              <a:t>Get front:</a:t>
            </a:r>
            <a:endParaRPr/>
          </a:p>
          <a:p>
            <a:pPr marL="285750" marR="0" lvl="0" indent="-285750" algn="l" rtl="0">
              <a:lnSpc>
                <a:spcPct val="150000"/>
              </a:lnSpc>
              <a:spcBef>
                <a:spcPts val="0"/>
              </a:spcBef>
              <a:spcAft>
                <a:spcPts val="0"/>
              </a:spcAft>
              <a:buClr>
                <a:srgbClr val="0070C0"/>
              </a:buClr>
              <a:buSzPts val="1800"/>
              <a:buFont typeface="Arial"/>
              <a:buChar char="•"/>
            </a:pPr>
            <a:r>
              <a:rPr lang="en-IN" sz="1800">
                <a:solidFill>
                  <a:srgbClr val="0070C0"/>
                </a:solidFill>
                <a:latin typeface="Times New Roman"/>
                <a:ea typeface="Times New Roman"/>
                <a:cs typeface="Times New Roman"/>
                <a:sym typeface="Times New Roman"/>
              </a:rPr>
              <a:t>Get rear:</a:t>
            </a:r>
            <a:endParaRPr/>
          </a:p>
          <a:p>
            <a:pPr marL="285750" marR="0" lvl="0" indent="-285750" algn="l" rtl="0">
              <a:lnSpc>
                <a:spcPct val="150000"/>
              </a:lnSpc>
              <a:spcBef>
                <a:spcPts val="0"/>
              </a:spcBef>
              <a:spcAft>
                <a:spcPts val="0"/>
              </a:spcAft>
              <a:buClr>
                <a:srgbClr val="0070C0"/>
              </a:buClr>
              <a:buSzPts val="1800"/>
              <a:buFont typeface="Arial"/>
              <a:buChar char="•"/>
            </a:pPr>
            <a:r>
              <a:rPr lang="en-IN" sz="1800">
                <a:solidFill>
                  <a:srgbClr val="0070C0"/>
                </a:solidFill>
                <a:latin typeface="Times New Roman"/>
                <a:ea typeface="Times New Roman"/>
                <a:cs typeface="Times New Roman"/>
                <a:sym typeface="Times New Roman"/>
              </a:rPr>
              <a:t>Deque Empty: </a:t>
            </a:r>
            <a:endParaRPr/>
          </a:p>
          <a:p>
            <a:pPr marL="285750" marR="0" lvl="0" indent="-285750" algn="l" rtl="0">
              <a:lnSpc>
                <a:spcPct val="150000"/>
              </a:lnSpc>
              <a:spcBef>
                <a:spcPts val="0"/>
              </a:spcBef>
              <a:spcAft>
                <a:spcPts val="0"/>
              </a:spcAft>
              <a:buClr>
                <a:srgbClr val="0070C0"/>
              </a:buClr>
              <a:buSzPts val="1800"/>
              <a:buFont typeface="Arial"/>
              <a:buChar char="•"/>
            </a:pPr>
            <a:r>
              <a:rPr lang="en-IN" sz="1800">
                <a:solidFill>
                  <a:srgbClr val="0070C0"/>
                </a:solidFill>
                <a:latin typeface="Times New Roman"/>
                <a:ea typeface="Times New Roman"/>
                <a:cs typeface="Times New Roman"/>
                <a:sym typeface="Times New Roman"/>
              </a:rPr>
              <a:t>Deque Full:</a:t>
            </a:r>
            <a:endParaRPr sz="1800">
              <a:solidFill>
                <a:srgbClr val="0070C0"/>
              </a:solidFill>
              <a:latin typeface="Times New Roman"/>
              <a:ea typeface="Times New Roman"/>
              <a:cs typeface="Times New Roman"/>
              <a:sym typeface="Times New Roman"/>
            </a:endParaRPr>
          </a:p>
        </p:txBody>
      </p:sp>
      <p:graphicFrame>
        <p:nvGraphicFramePr>
          <p:cNvPr id="449" name="Google Shape;449;p33"/>
          <p:cNvGraphicFramePr/>
          <p:nvPr/>
        </p:nvGraphicFramePr>
        <p:xfrm>
          <a:off x="5360770" y="2803697"/>
          <a:ext cx="6502400" cy="916100"/>
        </p:xfrm>
        <a:graphic>
          <a:graphicData uri="http://schemas.openxmlformats.org/drawingml/2006/table">
            <a:tbl>
              <a:tblPr firstRow="1" bandRow="1">
                <a:noFill/>
                <a:tableStyleId>{B9E6BBA9-E3BA-4B74-944F-8D6E74C679E0}</a:tableStyleId>
              </a:tblPr>
              <a:tblGrid>
                <a:gridCol w="812800"/>
                <a:gridCol w="812800"/>
                <a:gridCol w="812800"/>
                <a:gridCol w="812800"/>
                <a:gridCol w="812800"/>
                <a:gridCol w="812800"/>
                <a:gridCol w="812800"/>
                <a:gridCol w="812800"/>
              </a:tblGrid>
              <a:tr h="458050">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5</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6</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7</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458050">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r>
            </a:tbl>
          </a:graphicData>
        </a:graphic>
      </p:graphicFrame>
      <p:sp>
        <p:nvSpPr>
          <p:cNvPr id="450" name="Google Shape;450;p33"/>
          <p:cNvSpPr txBox="1"/>
          <p:nvPr/>
        </p:nvSpPr>
        <p:spPr>
          <a:xfrm>
            <a:off x="4224428" y="3809710"/>
            <a:ext cx="113634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-1</a:t>
            </a:r>
            <a:endParaRPr/>
          </a:p>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-1</a:t>
            </a:r>
            <a:endParaRPr/>
          </a:p>
        </p:txBody>
      </p:sp>
      <p:sp>
        <p:nvSpPr>
          <p:cNvPr id="451" name="Google Shape;451;p33"/>
          <p:cNvSpPr txBox="1"/>
          <p:nvPr/>
        </p:nvSpPr>
        <p:spPr>
          <a:xfrm>
            <a:off x="5574820" y="3301626"/>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10</a:t>
            </a:r>
            <a:endParaRPr/>
          </a:p>
        </p:txBody>
      </p:sp>
      <p:sp>
        <p:nvSpPr>
          <p:cNvPr id="452" name="Google Shape;452;p33"/>
          <p:cNvSpPr txBox="1"/>
          <p:nvPr/>
        </p:nvSpPr>
        <p:spPr>
          <a:xfrm>
            <a:off x="6320605" y="3294821"/>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20</a:t>
            </a:r>
            <a:endParaRPr/>
          </a:p>
        </p:txBody>
      </p:sp>
      <p:sp>
        <p:nvSpPr>
          <p:cNvPr id="453" name="Google Shape;453;p33"/>
          <p:cNvSpPr txBox="1"/>
          <p:nvPr/>
        </p:nvSpPr>
        <p:spPr>
          <a:xfrm>
            <a:off x="5347080" y="3809710"/>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0</a:t>
            </a:r>
            <a:endParaRPr/>
          </a:p>
        </p:txBody>
      </p:sp>
      <p:sp>
        <p:nvSpPr>
          <p:cNvPr id="454" name="Google Shape;454;p33"/>
          <p:cNvSpPr txBox="1"/>
          <p:nvPr/>
        </p:nvSpPr>
        <p:spPr>
          <a:xfrm>
            <a:off x="5347080" y="4062504"/>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0</a:t>
            </a:r>
            <a:endParaRPr/>
          </a:p>
        </p:txBody>
      </p:sp>
      <p:sp>
        <p:nvSpPr>
          <p:cNvPr id="455" name="Google Shape;455;p33"/>
          <p:cNvSpPr txBox="1"/>
          <p:nvPr/>
        </p:nvSpPr>
        <p:spPr>
          <a:xfrm>
            <a:off x="4270089" y="1203485"/>
            <a:ext cx="7763682" cy="1200329"/>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1800"/>
              <a:buFont typeface="Times New Roman"/>
              <a:buNone/>
            </a:pPr>
            <a:r>
              <a:rPr lang="en-IN" sz="1800">
                <a:solidFill>
                  <a:srgbClr val="FF0000"/>
                </a:solidFill>
                <a:latin typeface="Times New Roman"/>
                <a:ea typeface="Times New Roman"/>
                <a:cs typeface="Times New Roman"/>
                <a:sym typeface="Times New Roman"/>
              </a:rPr>
              <a:t>Example:</a:t>
            </a:r>
            <a:endParaRPr/>
          </a:p>
          <a:p>
            <a:pPr marL="0" marR="0" lvl="0" indent="0" algn="l" rtl="0">
              <a:spcBef>
                <a:spcPts val="0"/>
              </a:spcBef>
              <a:spcAft>
                <a:spcPts val="0"/>
              </a:spcAft>
              <a:buClr>
                <a:schemeClr val="dk1"/>
              </a:buClr>
              <a:buSzPts val="1800"/>
              <a:buFont typeface="Times New Roman"/>
              <a:buNone/>
            </a:pPr>
            <a:r>
              <a:rPr lang="en-IN" sz="1800">
                <a:solidFill>
                  <a:schemeClr val="dk1"/>
                </a:solidFill>
                <a:latin typeface="Times New Roman"/>
                <a:ea typeface="Times New Roman"/>
                <a:cs typeface="Times New Roman"/>
                <a:sym typeface="Times New Roman"/>
              </a:rPr>
              <a:t>Insert 10, 20,23 at rear, delete from front, insert at front 5,11,45, delete from front twice, delete from rear and get front and rear element of a dequeue and check if queue is full.</a:t>
            </a:r>
            <a:endParaRPr/>
          </a:p>
        </p:txBody>
      </p:sp>
      <p:sp>
        <p:nvSpPr>
          <p:cNvPr id="456" name="Google Shape;456;p33"/>
          <p:cNvSpPr txBox="1"/>
          <p:nvPr/>
        </p:nvSpPr>
        <p:spPr>
          <a:xfrm>
            <a:off x="4428318" y="5132473"/>
            <a:ext cx="166768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Insert at rear 10</a:t>
            </a:r>
            <a:endParaRPr/>
          </a:p>
        </p:txBody>
      </p:sp>
      <p:sp>
        <p:nvSpPr>
          <p:cNvPr id="457" name="Google Shape;457;p33"/>
          <p:cNvSpPr txBox="1"/>
          <p:nvPr/>
        </p:nvSpPr>
        <p:spPr>
          <a:xfrm>
            <a:off x="4428318" y="5471027"/>
            <a:ext cx="166768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Insert at rear 20</a:t>
            </a:r>
            <a:endParaRPr/>
          </a:p>
        </p:txBody>
      </p:sp>
      <p:sp>
        <p:nvSpPr>
          <p:cNvPr id="458" name="Google Shape;458;p33"/>
          <p:cNvSpPr txBox="1"/>
          <p:nvPr/>
        </p:nvSpPr>
        <p:spPr>
          <a:xfrm>
            <a:off x="6169685" y="4055931"/>
            <a:ext cx="92199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1</a:t>
            </a:r>
            <a:endParaRPr/>
          </a:p>
        </p:txBody>
      </p:sp>
      <p:sp>
        <p:nvSpPr>
          <p:cNvPr id="459" name="Google Shape;459;p33"/>
          <p:cNvSpPr txBox="1"/>
          <p:nvPr/>
        </p:nvSpPr>
        <p:spPr>
          <a:xfrm>
            <a:off x="4428318" y="5808900"/>
            <a:ext cx="166768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Insert at rear 23</a:t>
            </a:r>
            <a:endParaRPr/>
          </a:p>
        </p:txBody>
      </p:sp>
      <p:sp>
        <p:nvSpPr>
          <p:cNvPr id="460" name="Google Shape;460;p33"/>
          <p:cNvSpPr txBox="1"/>
          <p:nvPr/>
        </p:nvSpPr>
        <p:spPr>
          <a:xfrm>
            <a:off x="6978600" y="4062504"/>
            <a:ext cx="92199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2</a:t>
            </a:r>
            <a:endParaRPr/>
          </a:p>
        </p:txBody>
      </p:sp>
      <p:sp>
        <p:nvSpPr>
          <p:cNvPr id="461" name="Google Shape;461;p33"/>
          <p:cNvSpPr txBox="1"/>
          <p:nvPr/>
        </p:nvSpPr>
        <p:spPr>
          <a:xfrm>
            <a:off x="7230971" y="3301626"/>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23</a:t>
            </a:r>
            <a:endParaRPr/>
          </a:p>
        </p:txBody>
      </p:sp>
      <p:sp>
        <p:nvSpPr>
          <p:cNvPr id="462" name="Google Shape;462;p33"/>
          <p:cNvSpPr txBox="1"/>
          <p:nvPr/>
        </p:nvSpPr>
        <p:spPr>
          <a:xfrm>
            <a:off x="4428318" y="6144729"/>
            <a:ext cx="166768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Delete from front</a:t>
            </a:r>
            <a:endParaRPr sz="1600">
              <a:solidFill>
                <a:srgbClr val="FF3399"/>
              </a:solidFill>
              <a:latin typeface="Times New Roman"/>
              <a:ea typeface="Times New Roman"/>
              <a:cs typeface="Times New Roman"/>
              <a:sym typeface="Times New Roman"/>
            </a:endParaRPr>
          </a:p>
        </p:txBody>
      </p:sp>
      <p:sp>
        <p:nvSpPr>
          <p:cNvPr id="463" name="Google Shape;463;p33"/>
          <p:cNvSpPr txBox="1"/>
          <p:nvPr/>
        </p:nvSpPr>
        <p:spPr>
          <a:xfrm>
            <a:off x="6162840" y="3796735"/>
            <a:ext cx="106813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1</a:t>
            </a:r>
            <a:endParaRPr/>
          </a:p>
        </p:txBody>
      </p:sp>
      <p:sp>
        <p:nvSpPr>
          <p:cNvPr id="464" name="Google Shape;464;p33"/>
          <p:cNvSpPr txBox="1"/>
          <p:nvPr/>
        </p:nvSpPr>
        <p:spPr>
          <a:xfrm>
            <a:off x="6484248" y="5135769"/>
            <a:ext cx="166768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Insert at front 5</a:t>
            </a:r>
            <a:endParaRPr sz="1600">
              <a:solidFill>
                <a:srgbClr val="FF3399"/>
              </a:solidFill>
              <a:latin typeface="Times New Roman"/>
              <a:ea typeface="Times New Roman"/>
              <a:cs typeface="Times New Roman"/>
              <a:sym typeface="Times New Roman"/>
            </a:endParaRPr>
          </a:p>
        </p:txBody>
      </p:sp>
      <p:sp>
        <p:nvSpPr>
          <p:cNvPr id="465" name="Google Shape;465;p33"/>
          <p:cNvSpPr txBox="1"/>
          <p:nvPr/>
        </p:nvSpPr>
        <p:spPr>
          <a:xfrm>
            <a:off x="5574820" y="3314601"/>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5</a:t>
            </a:r>
            <a:endParaRPr sz="1800">
              <a:solidFill>
                <a:schemeClr val="dk1"/>
              </a:solidFill>
              <a:latin typeface="Times New Roman"/>
              <a:ea typeface="Times New Roman"/>
              <a:cs typeface="Times New Roman"/>
              <a:sym typeface="Times New Roman"/>
            </a:endParaRPr>
          </a:p>
        </p:txBody>
      </p:sp>
      <p:sp>
        <p:nvSpPr>
          <p:cNvPr id="466" name="Google Shape;466;p33"/>
          <p:cNvSpPr txBox="1"/>
          <p:nvPr/>
        </p:nvSpPr>
        <p:spPr>
          <a:xfrm>
            <a:off x="6483422" y="5470346"/>
            <a:ext cx="166768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Insert at front 11</a:t>
            </a:r>
            <a:endParaRPr sz="1600">
              <a:solidFill>
                <a:srgbClr val="FF3399"/>
              </a:solidFill>
              <a:latin typeface="Times New Roman"/>
              <a:ea typeface="Times New Roman"/>
              <a:cs typeface="Times New Roman"/>
              <a:sym typeface="Times New Roman"/>
            </a:endParaRPr>
          </a:p>
        </p:txBody>
      </p:sp>
      <p:sp>
        <p:nvSpPr>
          <p:cNvPr id="467" name="Google Shape;467;p33"/>
          <p:cNvSpPr txBox="1"/>
          <p:nvPr/>
        </p:nvSpPr>
        <p:spPr>
          <a:xfrm>
            <a:off x="11043087" y="3809710"/>
            <a:ext cx="106813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7</a:t>
            </a:r>
            <a:endParaRPr sz="1600">
              <a:solidFill>
                <a:schemeClr val="dk1"/>
              </a:solidFill>
              <a:latin typeface="Times New Roman"/>
              <a:ea typeface="Times New Roman"/>
              <a:cs typeface="Times New Roman"/>
              <a:sym typeface="Times New Roman"/>
            </a:endParaRPr>
          </a:p>
        </p:txBody>
      </p:sp>
      <p:sp>
        <p:nvSpPr>
          <p:cNvPr id="468" name="Google Shape;468;p33"/>
          <p:cNvSpPr txBox="1"/>
          <p:nvPr/>
        </p:nvSpPr>
        <p:spPr>
          <a:xfrm>
            <a:off x="11294971" y="3311710"/>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11</a:t>
            </a:r>
            <a:endParaRPr sz="1800">
              <a:solidFill>
                <a:schemeClr val="dk1"/>
              </a:solidFill>
              <a:latin typeface="Times New Roman"/>
              <a:ea typeface="Times New Roman"/>
              <a:cs typeface="Times New Roman"/>
              <a:sym typeface="Times New Roman"/>
            </a:endParaRPr>
          </a:p>
        </p:txBody>
      </p:sp>
      <p:sp>
        <p:nvSpPr>
          <p:cNvPr id="469" name="Google Shape;469;p33"/>
          <p:cNvSpPr txBox="1"/>
          <p:nvPr/>
        </p:nvSpPr>
        <p:spPr>
          <a:xfrm>
            <a:off x="6483422" y="5804923"/>
            <a:ext cx="166768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Insert at front 45</a:t>
            </a:r>
            <a:endParaRPr sz="1600">
              <a:solidFill>
                <a:srgbClr val="FF3399"/>
              </a:solidFill>
              <a:latin typeface="Times New Roman"/>
              <a:ea typeface="Times New Roman"/>
              <a:cs typeface="Times New Roman"/>
              <a:sym typeface="Times New Roman"/>
            </a:endParaRPr>
          </a:p>
        </p:txBody>
      </p:sp>
      <p:sp>
        <p:nvSpPr>
          <p:cNvPr id="470" name="Google Shape;470;p33"/>
          <p:cNvSpPr txBox="1"/>
          <p:nvPr/>
        </p:nvSpPr>
        <p:spPr>
          <a:xfrm>
            <a:off x="10159167" y="3809710"/>
            <a:ext cx="106813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6</a:t>
            </a:r>
            <a:endParaRPr sz="1600">
              <a:solidFill>
                <a:schemeClr val="dk1"/>
              </a:solidFill>
              <a:latin typeface="Times New Roman"/>
              <a:ea typeface="Times New Roman"/>
              <a:cs typeface="Times New Roman"/>
              <a:sym typeface="Times New Roman"/>
            </a:endParaRPr>
          </a:p>
        </p:txBody>
      </p:sp>
      <p:sp>
        <p:nvSpPr>
          <p:cNvPr id="471" name="Google Shape;471;p33"/>
          <p:cNvSpPr txBox="1"/>
          <p:nvPr/>
        </p:nvSpPr>
        <p:spPr>
          <a:xfrm>
            <a:off x="10484606" y="3311710"/>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45</a:t>
            </a:r>
            <a:endParaRPr sz="1800">
              <a:solidFill>
                <a:schemeClr val="dk1"/>
              </a:solidFill>
              <a:latin typeface="Times New Roman"/>
              <a:ea typeface="Times New Roman"/>
              <a:cs typeface="Times New Roman"/>
              <a:sym typeface="Times New Roman"/>
            </a:endParaRPr>
          </a:p>
        </p:txBody>
      </p:sp>
      <p:sp>
        <p:nvSpPr>
          <p:cNvPr id="472" name="Google Shape;472;p33"/>
          <p:cNvSpPr txBox="1"/>
          <p:nvPr/>
        </p:nvSpPr>
        <p:spPr>
          <a:xfrm>
            <a:off x="6483422" y="6147454"/>
            <a:ext cx="166768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Delete from front</a:t>
            </a:r>
            <a:endParaRPr sz="1600">
              <a:solidFill>
                <a:srgbClr val="FF3399"/>
              </a:solidFill>
              <a:latin typeface="Times New Roman"/>
              <a:ea typeface="Times New Roman"/>
              <a:cs typeface="Times New Roman"/>
              <a:sym typeface="Times New Roman"/>
            </a:endParaRPr>
          </a:p>
        </p:txBody>
      </p:sp>
      <p:sp>
        <p:nvSpPr>
          <p:cNvPr id="473" name="Google Shape;473;p33"/>
          <p:cNvSpPr txBox="1"/>
          <p:nvPr/>
        </p:nvSpPr>
        <p:spPr>
          <a:xfrm>
            <a:off x="8538526" y="5131792"/>
            <a:ext cx="166768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Delete from front</a:t>
            </a:r>
            <a:endParaRPr sz="1600">
              <a:solidFill>
                <a:srgbClr val="FF3399"/>
              </a:solidFill>
              <a:latin typeface="Times New Roman"/>
              <a:ea typeface="Times New Roman"/>
              <a:cs typeface="Times New Roman"/>
              <a:sym typeface="Times New Roman"/>
            </a:endParaRPr>
          </a:p>
        </p:txBody>
      </p:sp>
      <p:sp>
        <p:nvSpPr>
          <p:cNvPr id="474" name="Google Shape;474;p33"/>
          <p:cNvSpPr txBox="1"/>
          <p:nvPr/>
        </p:nvSpPr>
        <p:spPr>
          <a:xfrm>
            <a:off x="8538526" y="5466369"/>
            <a:ext cx="166768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Delete from rear</a:t>
            </a:r>
            <a:endParaRPr sz="1600">
              <a:solidFill>
                <a:srgbClr val="FF3399"/>
              </a:solidFill>
              <a:latin typeface="Times New Roman"/>
              <a:ea typeface="Times New Roman"/>
              <a:cs typeface="Times New Roman"/>
              <a:sym typeface="Times New Roman"/>
            </a:endParaRPr>
          </a:p>
        </p:txBody>
      </p:sp>
      <p:sp>
        <p:nvSpPr>
          <p:cNvPr id="475" name="Google Shape;475;p33"/>
          <p:cNvSpPr txBox="1"/>
          <p:nvPr/>
        </p:nvSpPr>
        <p:spPr>
          <a:xfrm>
            <a:off x="8547486" y="5800946"/>
            <a:ext cx="106267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Get front</a:t>
            </a:r>
            <a:endParaRPr sz="1600">
              <a:solidFill>
                <a:srgbClr val="FF3399"/>
              </a:solidFill>
              <a:latin typeface="Times New Roman"/>
              <a:ea typeface="Times New Roman"/>
              <a:cs typeface="Times New Roman"/>
              <a:sym typeface="Times New Roman"/>
            </a:endParaRPr>
          </a:p>
        </p:txBody>
      </p:sp>
      <p:cxnSp>
        <p:nvCxnSpPr>
          <p:cNvPr id="476" name="Google Shape;476;p33"/>
          <p:cNvCxnSpPr>
            <a:stCxn id="475" idx="3"/>
          </p:cNvCxnSpPr>
          <p:nvPr/>
        </p:nvCxnSpPr>
        <p:spPr>
          <a:xfrm>
            <a:off x="9610160" y="5970223"/>
            <a:ext cx="387300" cy="0"/>
          </a:xfrm>
          <a:prstGeom prst="straightConnector1">
            <a:avLst/>
          </a:prstGeom>
          <a:noFill/>
          <a:ln w="19050" cap="flat" cmpd="sng">
            <a:solidFill>
              <a:schemeClr val="dk1"/>
            </a:solidFill>
            <a:prstDash val="solid"/>
            <a:miter lim="800000"/>
            <a:headEnd type="none" w="sm" len="sm"/>
            <a:tailEnd type="triangle" w="med" len="med"/>
          </a:ln>
        </p:spPr>
      </p:cxnSp>
      <p:sp>
        <p:nvSpPr>
          <p:cNvPr id="477" name="Google Shape;477;p33"/>
          <p:cNvSpPr txBox="1"/>
          <p:nvPr/>
        </p:nvSpPr>
        <p:spPr>
          <a:xfrm>
            <a:off x="9997582" y="5771535"/>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5</a:t>
            </a:r>
            <a:endParaRPr sz="1800">
              <a:solidFill>
                <a:schemeClr val="dk1"/>
              </a:solidFill>
              <a:latin typeface="Times New Roman"/>
              <a:ea typeface="Times New Roman"/>
              <a:cs typeface="Times New Roman"/>
              <a:sym typeface="Times New Roman"/>
            </a:endParaRPr>
          </a:p>
        </p:txBody>
      </p:sp>
      <p:sp>
        <p:nvSpPr>
          <p:cNvPr id="478" name="Google Shape;478;p33"/>
          <p:cNvSpPr txBox="1"/>
          <p:nvPr/>
        </p:nvSpPr>
        <p:spPr>
          <a:xfrm>
            <a:off x="8538526" y="6149375"/>
            <a:ext cx="106267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Get rear</a:t>
            </a:r>
            <a:endParaRPr sz="1600">
              <a:solidFill>
                <a:srgbClr val="FF3399"/>
              </a:solidFill>
              <a:latin typeface="Times New Roman"/>
              <a:ea typeface="Times New Roman"/>
              <a:cs typeface="Times New Roman"/>
              <a:sym typeface="Times New Roman"/>
            </a:endParaRPr>
          </a:p>
        </p:txBody>
      </p:sp>
      <p:cxnSp>
        <p:nvCxnSpPr>
          <p:cNvPr id="479" name="Google Shape;479;p33"/>
          <p:cNvCxnSpPr/>
          <p:nvPr/>
        </p:nvCxnSpPr>
        <p:spPr>
          <a:xfrm>
            <a:off x="9610160" y="6316327"/>
            <a:ext cx="387422" cy="0"/>
          </a:xfrm>
          <a:prstGeom prst="straightConnector1">
            <a:avLst/>
          </a:prstGeom>
          <a:noFill/>
          <a:ln w="19050" cap="flat" cmpd="sng">
            <a:solidFill>
              <a:schemeClr val="dk1"/>
            </a:solidFill>
            <a:prstDash val="solid"/>
            <a:miter lim="800000"/>
            <a:headEnd type="none" w="sm" len="sm"/>
            <a:tailEnd type="triangle" w="med" len="med"/>
          </a:ln>
        </p:spPr>
      </p:cxnSp>
      <p:sp>
        <p:nvSpPr>
          <p:cNvPr id="480" name="Google Shape;480;p33"/>
          <p:cNvSpPr txBox="1"/>
          <p:nvPr/>
        </p:nvSpPr>
        <p:spPr>
          <a:xfrm>
            <a:off x="9997582" y="6117639"/>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20</a:t>
            </a:r>
            <a:endParaRPr sz="1800">
              <a:solidFill>
                <a:schemeClr val="dk1"/>
              </a:solidFill>
              <a:latin typeface="Times New Roman"/>
              <a:ea typeface="Times New Roman"/>
              <a:cs typeface="Times New Roman"/>
              <a:sym typeface="Times New Roman"/>
            </a:endParaRPr>
          </a:p>
        </p:txBody>
      </p:sp>
      <p:sp>
        <p:nvSpPr>
          <p:cNvPr id="481" name="Google Shape;481;p33"/>
          <p:cNvSpPr txBox="1"/>
          <p:nvPr/>
        </p:nvSpPr>
        <p:spPr>
          <a:xfrm>
            <a:off x="7842247" y="4438679"/>
            <a:ext cx="122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MAX = 8</a:t>
            </a:r>
            <a:endParaRPr sz="1800">
              <a:solidFill>
                <a:srgbClr val="0070C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53"/>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1"/>
                                          </p:stCondLst>
                                        </p:cTn>
                                        <p:tgtEl>
                                          <p:spTgt spid="45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58"/>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1"/>
                                          </p:stCondLst>
                                        </p:cTn>
                                        <p:tgtEl>
                                          <p:spTgt spid="45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5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60"/>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1"/>
                                          </p:stCondLst>
                                        </p:cTn>
                                        <p:tgtEl>
                                          <p:spTgt spid="45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6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6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1"/>
                                          </p:stCondLst>
                                        </p:cTn>
                                        <p:tgtEl>
                                          <p:spTgt spid="45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63"/>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1"/>
                                          </p:stCondLst>
                                        </p:cTn>
                                        <p:tgtEl>
                                          <p:spTgt spid="45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6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53"/>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1"/>
                                          </p:stCondLst>
                                        </p:cTn>
                                        <p:tgtEl>
                                          <p:spTgt spid="463"/>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6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6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67"/>
                                        </p:tgtEl>
                                        <p:attrNameLst>
                                          <p:attrName>style.visibility</p:attrName>
                                        </p:attrNameLst>
                                      </p:cBhvr>
                                      <p:to>
                                        <p:strVal val="visible"/>
                                      </p:to>
                                    </p:set>
                                  </p:childTnLst>
                                </p:cTn>
                              </p:par>
                              <p:par>
                                <p:cTn id="97" presetID="1" presetClass="exit" presetSubtype="0" fill="hold" nodeType="withEffect">
                                  <p:stCondLst>
                                    <p:cond delay="0"/>
                                  </p:stCondLst>
                                  <p:childTnLst>
                                    <p:set>
                                      <p:cBhvr>
                                        <p:cTn id="98" dur="1" fill="hold">
                                          <p:stCondLst>
                                            <p:cond delay="1"/>
                                          </p:stCondLst>
                                        </p:cTn>
                                        <p:tgtEl>
                                          <p:spTgt spid="45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6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6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70"/>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1"/>
                                          </p:stCondLst>
                                        </p:cTn>
                                        <p:tgtEl>
                                          <p:spTgt spid="467"/>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7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472"/>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1"/>
                                          </p:stCondLst>
                                        </p:cTn>
                                        <p:tgtEl>
                                          <p:spTgt spid="47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67"/>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1"/>
                                          </p:stCondLst>
                                        </p:cTn>
                                        <p:tgtEl>
                                          <p:spTgt spid="470"/>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47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1"/>
                                          </p:stCondLst>
                                        </p:cTn>
                                        <p:tgtEl>
                                          <p:spTgt spid="468"/>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nodeType="clickEffect">
                                  <p:stCondLst>
                                    <p:cond delay="0"/>
                                  </p:stCondLst>
                                  <p:childTnLst>
                                    <p:set>
                                      <p:cBhvr>
                                        <p:cTn id="142" dur="1" fill="hold">
                                          <p:stCondLst>
                                            <p:cond delay="1"/>
                                          </p:stCondLst>
                                        </p:cTn>
                                        <p:tgtEl>
                                          <p:spTgt spid="467"/>
                                        </p:tgtEl>
                                        <p:attrNameLst>
                                          <p:attrName>style.visibility</p:attrName>
                                        </p:attrNameLst>
                                      </p:cBhvr>
                                      <p:to>
                                        <p:strVal val="hidden"/>
                                      </p:to>
                                    </p:set>
                                  </p:childTnLst>
                                </p:cTn>
                              </p:par>
                              <p:par>
                                <p:cTn id="143" presetID="1" presetClass="entr" presetSubtype="0" fill="hold" nodeType="withEffect">
                                  <p:stCondLst>
                                    <p:cond delay="0"/>
                                  </p:stCondLst>
                                  <p:childTnLst>
                                    <p:set>
                                      <p:cBhvr>
                                        <p:cTn id="144" dur="1" fill="hold">
                                          <p:stCondLst>
                                            <p:cond delay="0"/>
                                          </p:stCondLst>
                                        </p:cTn>
                                        <p:tgtEl>
                                          <p:spTgt spid="453"/>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474"/>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xit" presetSubtype="0" fill="hold" nodeType="clickEffect">
                                  <p:stCondLst>
                                    <p:cond delay="0"/>
                                  </p:stCondLst>
                                  <p:childTnLst>
                                    <p:set>
                                      <p:cBhvr>
                                        <p:cTn id="152" dur="1" fill="hold">
                                          <p:stCondLst>
                                            <p:cond delay="1"/>
                                          </p:stCondLst>
                                        </p:cTn>
                                        <p:tgtEl>
                                          <p:spTgt spid="461"/>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nodeType="clickEffect">
                                  <p:stCondLst>
                                    <p:cond delay="0"/>
                                  </p:stCondLst>
                                  <p:childTnLst>
                                    <p:set>
                                      <p:cBhvr>
                                        <p:cTn id="156" dur="1" fill="hold">
                                          <p:stCondLst>
                                            <p:cond delay="1"/>
                                          </p:stCondLst>
                                        </p:cTn>
                                        <p:tgtEl>
                                          <p:spTgt spid="460"/>
                                        </p:tgtEl>
                                        <p:attrNameLst>
                                          <p:attrName>style.visibility</p:attrName>
                                        </p:attrNameLst>
                                      </p:cBhvr>
                                      <p:to>
                                        <p:strVal val="hidden"/>
                                      </p:to>
                                    </p:set>
                                  </p:childTnLst>
                                </p:cTn>
                              </p:par>
                              <p:par>
                                <p:cTn id="157" presetID="1" presetClass="entr" presetSubtype="0" fill="hold" nodeType="withEffect">
                                  <p:stCondLst>
                                    <p:cond delay="0"/>
                                  </p:stCondLst>
                                  <p:childTnLst>
                                    <p:set>
                                      <p:cBhvr>
                                        <p:cTn id="158" dur="1" fill="hold">
                                          <p:stCondLst>
                                            <p:cond delay="0"/>
                                          </p:stCondLst>
                                        </p:cTn>
                                        <p:tgtEl>
                                          <p:spTgt spid="45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47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8" presetClass="emph" presetSubtype="0" fill="hold" nodeType="clickEffect">
                                  <p:stCondLst>
                                    <p:cond delay="0"/>
                                  </p:stCondLst>
                                  <p:childTnLst>
                                    <p:animRot by="-21600000">
                                      <p:cBhvr>
                                        <p:cTn id="166" dur="2000" fill="hold"/>
                                        <p:tgtEl>
                                          <p:spTgt spid="465"/>
                                        </p:tgtEl>
                                        <p:attrNameLst>
                                          <p:attrName>r</p:attrName>
                                        </p:attrNameLst>
                                      </p:cBhvr>
                                    </p:animRot>
                                  </p:childTnLst>
                                </p:cTn>
                              </p:par>
                            </p:childTnLst>
                          </p:cTn>
                        </p:par>
                      </p:childTnLst>
                    </p:cTn>
                  </p:par>
                  <p:par>
                    <p:cTn id="167" fill="hold">
                      <p:stCondLst>
                        <p:cond delay="indefinite"/>
                      </p:stCondLst>
                      <p:childTnLst>
                        <p:par>
                          <p:cTn id="168" fill="hold">
                            <p:stCondLst>
                              <p:cond delay="0"/>
                            </p:stCondLst>
                            <p:childTnLst>
                              <p:par>
                                <p:cTn id="169" presetID="10" presetClass="entr" presetSubtype="0" fill="hold" nodeType="clickEffect">
                                  <p:stCondLst>
                                    <p:cond delay="0"/>
                                  </p:stCondLst>
                                  <p:childTnLst>
                                    <p:set>
                                      <p:cBhvr>
                                        <p:cTn id="170" dur="1" fill="hold">
                                          <p:stCondLst>
                                            <p:cond delay="0"/>
                                          </p:stCondLst>
                                        </p:cTn>
                                        <p:tgtEl>
                                          <p:spTgt spid="476"/>
                                        </p:tgtEl>
                                        <p:attrNameLst>
                                          <p:attrName>style.visibility</p:attrName>
                                        </p:attrNameLst>
                                      </p:cBhvr>
                                      <p:to>
                                        <p:strVal val="visible"/>
                                      </p:to>
                                    </p:set>
                                    <p:animEffect transition="in" filter="fade">
                                      <p:cBhvr>
                                        <p:cTn id="171" dur="500"/>
                                        <p:tgtEl>
                                          <p:spTgt spid="476"/>
                                        </p:tgtEl>
                                      </p:cBhvr>
                                    </p:animEffect>
                                  </p:childTnLst>
                                </p:cTn>
                              </p:par>
                              <p:par>
                                <p:cTn id="172" presetID="10" presetClass="entr" presetSubtype="0" fill="hold" nodeType="withEffect">
                                  <p:stCondLst>
                                    <p:cond delay="0"/>
                                  </p:stCondLst>
                                  <p:childTnLst>
                                    <p:set>
                                      <p:cBhvr>
                                        <p:cTn id="173" dur="1" fill="hold">
                                          <p:stCondLst>
                                            <p:cond delay="0"/>
                                          </p:stCondLst>
                                        </p:cTn>
                                        <p:tgtEl>
                                          <p:spTgt spid="477"/>
                                        </p:tgtEl>
                                        <p:attrNameLst>
                                          <p:attrName>style.visibility</p:attrName>
                                        </p:attrNameLst>
                                      </p:cBhvr>
                                      <p:to>
                                        <p:strVal val="visible"/>
                                      </p:to>
                                    </p:set>
                                    <p:animEffect transition="in" filter="fade">
                                      <p:cBhvr>
                                        <p:cTn id="174" dur="500"/>
                                        <p:tgtEl>
                                          <p:spTgt spid="477"/>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478"/>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8" presetClass="emph" presetSubtype="0" fill="hold" nodeType="clickEffect">
                                  <p:stCondLst>
                                    <p:cond delay="0"/>
                                  </p:stCondLst>
                                  <p:childTnLst>
                                    <p:animRot by="-21600000">
                                      <p:cBhvr>
                                        <p:cTn id="182" dur="2000" fill="hold"/>
                                        <p:tgtEl>
                                          <p:spTgt spid="452"/>
                                        </p:tgtEl>
                                        <p:attrNameLst>
                                          <p:attrName>r</p:attrName>
                                        </p:attrNameLst>
                                      </p:cBhvr>
                                    </p:animRo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nodeType="clickEffect">
                                  <p:stCondLst>
                                    <p:cond delay="0"/>
                                  </p:stCondLst>
                                  <p:childTnLst>
                                    <p:set>
                                      <p:cBhvr>
                                        <p:cTn id="186" dur="1" fill="hold">
                                          <p:stCondLst>
                                            <p:cond delay="0"/>
                                          </p:stCondLst>
                                        </p:cTn>
                                        <p:tgtEl>
                                          <p:spTgt spid="479"/>
                                        </p:tgtEl>
                                        <p:attrNameLst>
                                          <p:attrName>style.visibility</p:attrName>
                                        </p:attrNameLst>
                                      </p:cBhvr>
                                      <p:to>
                                        <p:strVal val="visible"/>
                                      </p:to>
                                    </p:set>
                                    <p:animEffect transition="in" filter="fade">
                                      <p:cBhvr>
                                        <p:cTn id="187" dur="500"/>
                                        <p:tgtEl>
                                          <p:spTgt spid="479"/>
                                        </p:tgtEl>
                                      </p:cBhvr>
                                    </p:animEffect>
                                  </p:childTnLst>
                                </p:cTn>
                              </p:par>
                              <p:par>
                                <p:cTn id="188" presetID="10" presetClass="entr" presetSubtype="0" fill="hold" nodeType="withEffect">
                                  <p:stCondLst>
                                    <p:cond delay="0"/>
                                  </p:stCondLst>
                                  <p:childTnLst>
                                    <p:set>
                                      <p:cBhvr>
                                        <p:cTn id="189" dur="1" fill="hold">
                                          <p:stCondLst>
                                            <p:cond delay="0"/>
                                          </p:stCondLst>
                                        </p:cTn>
                                        <p:tgtEl>
                                          <p:spTgt spid="480"/>
                                        </p:tgtEl>
                                        <p:attrNameLst>
                                          <p:attrName>style.visibility</p:attrName>
                                        </p:attrNameLst>
                                      </p:cBhvr>
                                      <p:to>
                                        <p:strVal val="visible"/>
                                      </p:to>
                                    </p:set>
                                    <p:animEffect transition="in" filter="fade">
                                      <p:cBhvr>
                                        <p:cTn id="190"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4"/>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DEQUE OPERATIONS USING CIRCULAR ARRAY</a:t>
            </a:r>
            <a:endParaRPr sz="1800">
              <a:solidFill>
                <a:schemeClr val="dk1"/>
              </a:solidFill>
              <a:latin typeface="Times New Roman"/>
              <a:ea typeface="Times New Roman"/>
              <a:cs typeface="Times New Roman"/>
              <a:sym typeface="Times New Roman"/>
            </a:endParaRPr>
          </a:p>
        </p:txBody>
      </p:sp>
      <p:sp>
        <p:nvSpPr>
          <p:cNvPr id="487" name="Google Shape;487;p34"/>
          <p:cNvSpPr txBox="1"/>
          <p:nvPr/>
        </p:nvSpPr>
        <p:spPr>
          <a:xfrm>
            <a:off x="186810" y="1120676"/>
            <a:ext cx="5302576" cy="409342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Insert at front:</a:t>
            </a:r>
            <a:endParaRPr/>
          </a:p>
          <a:p>
            <a:pPr marL="0" marR="0" lvl="0" indent="0" algn="l" rtl="0">
              <a:spcBef>
                <a:spcPts val="0"/>
              </a:spcBef>
              <a:spcAft>
                <a:spcPts val="0"/>
              </a:spcAft>
              <a:buNone/>
            </a:pPr>
            <a:endParaRPr sz="1800">
              <a:solidFill>
                <a:srgbClr val="0070C0"/>
              </a:solidFill>
              <a:latin typeface="Times New Roman"/>
              <a:ea typeface="Times New Roman"/>
              <a:cs typeface="Times New Roman"/>
              <a:sym typeface="Times New Roman"/>
            </a:endParaRPr>
          </a:p>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Void enqueuefront(int dq[ ], int data)</a:t>
            </a:r>
            <a:endParaRPr/>
          </a:p>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	printf(“\n Deque is full !!”);</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        else</a:t>
            </a:r>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	</a:t>
            </a:r>
            <a:endParaRPr/>
          </a:p>
        </p:txBody>
      </p:sp>
      <p:graphicFrame>
        <p:nvGraphicFramePr>
          <p:cNvPr id="488" name="Google Shape;488;p34"/>
          <p:cNvGraphicFramePr/>
          <p:nvPr/>
        </p:nvGraphicFramePr>
        <p:xfrm>
          <a:off x="6702615" y="2786287"/>
          <a:ext cx="5302600" cy="916100"/>
        </p:xfrm>
        <a:graphic>
          <a:graphicData uri="http://schemas.openxmlformats.org/drawingml/2006/table">
            <a:tbl>
              <a:tblPr firstRow="1" bandRow="1">
                <a:noFill/>
                <a:tableStyleId>{B9E6BBA9-E3BA-4B74-944F-8D6E74C679E0}</a:tableStyleId>
              </a:tblPr>
              <a:tblGrid>
                <a:gridCol w="662825"/>
                <a:gridCol w="662825"/>
                <a:gridCol w="662825"/>
                <a:gridCol w="662825"/>
                <a:gridCol w="662825"/>
                <a:gridCol w="662825"/>
                <a:gridCol w="662825"/>
                <a:gridCol w="662825"/>
              </a:tblGrid>
              <a:tr h="458050">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5</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6</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7</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458050">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r>
            </a:tbl>
          </a:graphicData>
        </a:graphic>
      </p:graphicFrame>
      <p:sp>
        <p:nvSpPr>
          <p:cNvPr id="489" name="Google Shape;489;p34"/>
          <p:cNvSpPr txBox="1"/>
          <p:nvPr/>
        </p:nvSpPr>
        <p:spPr>
          <a:xfrm>
            <a:off x="5836821" y="3835270"/>
            <a:ext cx="90443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-1</a:t>
            </a:r>
            <a:endParaRPr/>
          </a:p>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-1</a:t>
            </a:r>
            <a:endParaRPr/>
          </a:p>
        </p:txBody>
      </p:sp>
      <p:sp>
        <p:nvSpPr>
          <p:cNvPr id="490" name="Google Shape;490;p34"/>
          <p:cNvSpPr txBox="1"/>
          <p:nvPr/>
        </p:nvSpPr>
        <p:spPr>
          <a:xfrm>
            <a:off x="9161755" y="1212244"/>
            <a:ext cx="2701415" cy="64633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1800"/>
              <a:buFont typeface="Times New Roman"/>
              <a:buNone/>
            </a:pPr>
            <a:r>
              <a:rPr lang="en-IN" sz="1800">
                <a:solidFill>
                  <a:srgbClr val="FF0000"/>
                </a:solidFill>
                <a:latin typeface="Times New Roman"/>
                <a:ea typeface="Times New Roman"/>
                <a:cs typeface="Times New Roman"/>
                <a:sym typeface="Times New Roman"/>
              </a:rPr>
              <a:t>Example:</a:t>
            </a:r>
            <a:endParaRPr/>
          </a:p>
          <a:p>
            <a:pPr marL="0" marR="0" lvl="0" indent="0" algn="l" rtl="0">
              <a:spcBef>
                <a:spcPts val="0"/>
              </a:spcBef>
              <a:spcAft>
                <a:spcPts val="0"/>
              </a:spcAft>
              <a:buClr>
                <a:schemeClr val="dk1"/>
              </a:buClr>
              <a:buSzPts val="1800"/>
              <a:buFont typeface="Times New Roman"/>
              <a:buNone/>
            </a:pPr>
            <a:r>
              <a:rPr lang="en-IN" sz="1800">
                <a:solidFill>
                  <a:schemeClr val="dk1"/>
                </a:solidFill>
                <a:latin typeface="Times New Roman"/>
                <a:ea typeface="Times New Roman"/>
                <a:cs typeface="Times New Roman"/>
                <a:sym typeface="Times New Roman"/>
              </a:rPr>
              <a:t>Insert 10, 25, 40 at front</a:t>
            </a:r>
            <a:endParaRPr/>
          </a:p>
        </p:txBody>
      </p:sp>
      <p:sp>
        <p:nvSpPr>
          <p:cNvPr id="491" name="Google Shape;491;p34"/>
          <p:cNvSpPr txBox="1"/>
          <p:nvPr/>
        </p:nvSpPr>
        <p:spPr>
          <a:xfrm>
            <a:off x="578048" y="2141763"/>
            <a:ext cx="467753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if(front == 0 &amp;&amp; rear == MAX-1) || ( front == rear+1)</a:t>
            </a:r>
            <a:endParaRPr sz="1600">
              <a:solidFill>
                <a:schemeClr val="dk1"/>
              </a:solidFill>
              <a:latin typeface="Times New Roman"/>
              <a:ea typeface="Times New Roman"/>
              <a:cs typeface="Times New Roman"/>
              <a:sym typeface="Times New Roman"/>
            </a:endParaRPr>
          </a:p>
        </p:txBody>
      </p:sp>
      <p:sp>
        <p:nvSpPr>
          <p:cNvPr id="492" name="Google Shape;492;p34"/>
          <p:cNvSpPr txBox="1"/>
          <p:nvPr/>
        </p:nvSpPr>
        <p:spPr>
          <a:xfrm>
            <a:off x="578048" y="2694779"/>
            <a:ext cx="31949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else if(front == -1 &amp;&amp; rear == -1)</a:t>
            </a:r>
            <a:endParaRPr sz="1600">
              <a:solidFill>
                <a:schemeClr val="dk1"/>
              </a:solidFill>
              <a:latin typeface="Times New Roman"/>
              <a:ea typeface="Times New Roman"/>
              <a:cs typeface="Times New Roman"/>
              <a:sym typeface="Times New Roman"/>
            </a:endParaRPr>
          </a:p>
        </p:txBody>
      </p:sp>
      <p:sp>
        <p:nvSpPr>
          <p:cNvPr id="493" name="Google Shape;493;p34"/>
          <p:cNvSpPr txBox="1"/>
          <p:nvPr/>
        </p:nvSpPr>
        <p:spPr>
          <a:xfrm>
            <a:off x="1094433" y="2999550"/>
            <a:ext cx="163101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rear = 0;</a:t>
            </a:r>
            <a:endParaRPr sz="1600">
              <a:solidFill>
                <a:schemeClr val="dk1"/>
              </a:solidFill>
              <a:latin typeface="Times New Roman"/>
              <a:ea typeface="Times New Roman"/>
              <a:cs typeface="Times New Roman"/>
              <a:sym typeface="Times New Roman"/>
            </a:endParaRPr>
          </a:p>
        </p:txBody>
      </p:sp>
      <p:sp>
        <p:nvSpPr>
          <p:cNvPr id="494" name="Google Shape;494;p34"/>
          <p:cNvSpPr txBox="1"/>
          <p:nvPr/>
        </p:nvSpPr>
        <p:spPr>
          <a:xfrm>
            <a:off x="578048" y="3306267"/>
            <a:ext cx="174790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else if(front == 0)</a:t>
            </a:r>
            <a:endParaRPr sz="1600">
              <a:solidFill>
                <a:schemeClr val="dk1"/>
              </a:solidFill>
              <a:latin typeface="Times New Roman"/>
              <a:ea typeface="Times New Roman"/>
              <a:cs typeface="Times New Roman"/>
              <a:sym typeface="Times New Roman"/>
            </a:endParaRPr>
          </a:p>
        </p:txBody>
      </p:sp>
      <p:sp>
        <p:nvSpPr>
          <p:cNvPr id="495" name="Google Shape;495;p34"/>
          <p:cNvSpPr txBox="1"/>
          <p:nvPr/>
        </p:nvSpPr>
        <p:spPr>
          <a:xfrm>
            <a:off x="1094433" y="3626433"/>
            <a:ext cx="163101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MAX-1;</a:t>
            </a:r>
            <a:endParaRPr sz="1600">
              <a:solidFill>
                <a:schemeClr val="dk1"/>
              </a:solidFill>
              <a:latin typeface="Times New Roman"/>
              <a:ea typeface="Times New Roman"/>
              <a:cs typeface="Times New Roman"/>
              <a:sym typeface="Times New Roman"/>
            </a:endParaRPr>
          </a:p>
        </p:txBody>
      </p:sp>
      <p:sp>
        <p:nvSpPr>
          <p:cNvPr id="496" name="Google Shape;496;p34"/>
          <p:cNvSpPr txBox="1"/>
          <p:nvPr/>
        </p:nvSpPr>
        <p:spPr>
          <a:xfrm>
            <a:off x="1094433" y="4120146"/>
            <a:ext cx="87641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a:t>
            </a:r>
            <a:endParaRPr sz="1600">
              <a:solidFill>
                <a:schemeClr val="dk1"/>
              </a:solidFill>
              <a:latin typeface="Times New Roman"/>
              <a:ea typeface="Times New Roman"/>
              <a:cs typeface="Times New Roman"/>
              <a:sym typeface="Times New Roman"/>
            </a:endParaRPr>
          </a:p>
        </p:txBody>
      </p:sp>
      <p:sp>
        <p:nvSpPr>
          <p:cNvPr id="497" name="Google Shape;497;p34"/>
          <p:cNvSpPr txBox="1"/>
          <p:nvPr/>
        </p:nvSpPr>
        <p:spPr>
          <a:xfrm>
            <a:off x="575589" y="4395440"/>
            <a:ext cx="174790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dq[front] = data;</a:t>
            </a:r>
            <a:endParaRPr sz="1600">
              <a:solidFill>
                <a:schemeClr val="dk1"/>
              </a:solidFill>
              <a:latin typeface="Times New Roman"/>
              <a:ea typeface="Times New Roman"/>
              <a:cs typeface="Times New Roman"/>
              <a:sym typeface="Times New Roman"/>
            </a:endParaRPr>
          </a:p>
        </p:txBody>
      </p:sp>
      <p:sp>
        <p:nvSpPr>
          <p:cNvPr id="498" name="Google Shape;498;p34"/>
          <p:cNvSpPr txBox="1"/>
          <p:nvPr/>
        </p:nvSpPr>
        <p:spPr>
          <a:xfrm>
            <a:off x="6606920" y="3797919"/>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0</a:t>
            </a:r>
            <a:endParaRPr/>
          </a:p>
        </p:txBody>
      </p:sp>
      <p:sp>
        <p:nvSpPr>
          <p:cNvPr id="499" name="Google Shape;499;p34"/>
          <p:cNvSpPr txBox="1"/>
          <p:nvPr/>
        </p:nvSpPr>
        <p:spPr>
          <a:xfrm>
            <a:off x="6606920" y="4050713"/>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0</a:t>
            </a:r>
            <a:endParaRPr/>
          </a:p>
        </p:txBody>
      </p:sp>
      <p:sp>
        <p:nvSpPr>
          <p:cNvPr id="500" name="Google Shape;500;p34"/>
          <p:cNvSpPr txBox="1"/>
          <p:nvPr/>
        </p:nvSpPr>
        <p:spPr>
          <a:xfrm>
            <a:off x="6842158" y="3290878"/>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10</a:t>
            </a:r>
            <a:endParaRPr/>
          </a:p>
        </p:txBody>
      </p:sp>
      <p:sp>
        <p:nvSpPr>
          <p:cNvPr id="501" name="Google Shape;501;p34"/>
          <p:cNvSpPr txBox="1"/>
          <p:nvPr/>
        </p:nvSpPr>
        <p:spPr>
          <a:xfrm>
            <a:off x="11211577" y="3797919"/>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7</a:t>
            </a:r>
            <a:endParaRPr/>
          </a:p>
        </p:txBody>
      </p:sp>
      <p:sp>
        <p:nvSpPr>
          <p:cNvPr id="502" name="Google Shape;502;p34"/>
          <p:cNvSpPr txBox="1"/>
          <p:nvPr/>
        </p:nvSpPr>
        <p:spPr>
          <a:xfrm>
            <a:off x="11445919" y="3270988"/>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25</a:t>
            </a:r>
            <a:endParaRPr/>
          </a:p>
        </p:txBody>
      </p:sp>
      <p:sp>
        <p:nvSpPr>
          <p:cNvPr id="503" name="Google Shape;503;p34"/>
          <p:cNvSpPr txBox="1"/>
          <p:nvPr/>
        </p:nvSpPr>
        <p:spPr>
          <a:xfrm>
            <a:off x="8249803" y="4364662"/>
            <a:ext cx="122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MAX = 8</a:t>
            </a:r>
            <a:endParaRPr sz="1800">
              <a:solidFill>
                <a:srgbClr val="0070C0"/>
              </a:solidFill>
              <a:latin typeface="Times New Roman"/>
              <a:ea typeface="Times New Roman"/>
              <a:cs typeface="Times New Roman"/>
              <a:sym typeface="Times New Roman"/>
            </a:endParaRPr>
          </a:p>
        </p:txBody>
      </p:sp>
      <p:sp>
        <p:nvSpPr>
          <p:cNvPr id="504" name="Google Shape;504;p34"/>
          <p:cNvSpPr txBox="1"/>
          <p:nvPr/>
        </p:nvSpPr>
        <p:spPr>
          <a:xfrm>
            <a:off x="6842158" y="5214104"/>
            <a:ext cx="122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Data = 10</a:t>
            </a:r>
            <a:endParaRPr sz="1800">
              <a:solidFill>
                <a:srgbClr val="0070C0"/>
              </a:solidFill>
              <a:latin typeface="Times New Roman"/>
              <a:ea typeface="Times New Roman"/>
              <a:cs typeface="Times New Roman"/>
              <a:sym typeface="Times New Roman"/>
            </a:endParaRPr>
          </a:p>
        </p:txBody>
      </p:sp>
      <p:sp>
        <p:nvSpPr>
          <p:cNvPr id="505" name="Google Shape;505;p34"/>
          <p:cNvSpPr txBox="1"/>
          <p:nvPr/>
        </p:nvSpPr>
        <p:spPr>
          <a:xfrm>
            <a:off x="6842158" y="5216918"/>
            <a:ext cx="122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Data = 25</a:t>
            </a:r>
            <a:endParaRPr sz="1800">
              <a:solidFill>
                <a:srgbClr val="0070C0"/>
              </a:solidFill>
              <a:latin typeface="Times New Roman"/>
              <a:ea typeface="Times New Roman"/>
              <a:cs typeface="Times New Roman"/>
              <a:sym typeface="Times New Roman"/>
            </a:endParaRPr>
          </a:p>
        </p:txBody>
      </p:sp>
      <p:sp>
        <p:nvSpPr>
          <p:cNvPr id="506" name="Google Shape;506;p34"/>
          <p:cNvSpPr txBox="1"/>
          <p:nvPr/>
        </p:nvSpPr>
        <p:spPr>
          <a:xfrm>
            <a:off x="6842158" y="5214104"/>
            <a:ext cx="122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Data = 40</a:t>
            </a:r>
            <a:endParaRPr sz="1800">
              <a:solidFill>
                <a:srgbClr val="0070C0"/>
              </a:solidFill>
              <a:latin typeface="Times New Roman"/>
              <a:ea typeface="Times New Roman"/>
              <a:cs typeface="Times New Roman"/>
              <a:sym typeface="Times New Roman"/>
            </a:endParaRPr>
          </a:p>
        </p:txBody>
      </p:sp>
      <p:sp>
        <p:nvSpPr>
          <p:cNvPr id="507" name="Google Shape;507;p34"/>
          <p:cNvSpPr txBox="1"/>
          <p:nvPr/>
        </p:nvSpPr>
        <p:spPr>
          <a:xfrm>
            <a:off x="10563150" y="3797919"/>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6</a:t>
            </a:r>
            <a:endParaRPr/>
          </a:p>
        </p:txBody>
      </p:sp>
      <p:sp>
        <p:nvSpPr>
          <p:cNvPr id="508" name="Google Shape;508;p34"/>
          <p:cNvSpPr txBox="1"/>
          <p:nvPr/>
        </p:nvSpPr>
        <p:spPr>
          <a:xfrm>
            <a:off x="10794326" y="3278872"/>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40</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8"/>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1"/>
                                          </p:stCondLst>
                                        </p:cTn>
                                        <p:tgtEl>
                                          <p:spTgt spid="48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5"/>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1"/>
                                          </p:stCondLst>
                                        </p:cTn>
                                        <p:tgtEl>
                                          <p:spTgt spid="50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91"/>
                                        </p:tgtEl>
                                        <p:attrNameLst>
                                          <p:attrName>style.visibility</p:attrName>
                                        </p:attrNameLst>
                                      </p:cBhvr>
                                      <p:to>
                                        <p:strVal val="visible"/>
                                      </p:to>
                                    </p:set>
                                    <p:animEffect transition="in" filter="fade">
                                      <p:cBhvr>
                                        <p:cTn id="37" dur="500"/>
                                        <p:tgtEl>
                                          <p:spTgt spid="49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92"/>
                                        </p:tgtEl>
                                        <p:attrNameLst>
                                          <p:attrName>style.visibility</p:attrName>
                                        </p:attrNameLst>
                                      </p:cBhvr>
                                      <p:to>
                                        <p:strVal val="visible"/>
                                      </p:to>
                                    </p:set>
                                    <p:animEffect transition="in" filter="fade">
                                      <p:cBhvr>
                                        <p:cTn id="42" dur="500"/>
                                        <p:tgtEl>
                                          <p:spTgt spid="49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1"/>
                                          </p:stCondLst>
                                        </p:cTn>
                                        <p:tgtEl>
                                          <p:spTgt spid="49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97"/>
                                        </p:tgtEl>
                                        <p:attrNameLst>
                                          <p:attrName>style.visibility</p:attrName>
                                        </p:attrNameLst>
                                      </p:cBhvr>
                                      <p:to>
                                        <p:strVal val="visible"/>
                                      </p:to>
                                    </p:set>
                                    <p:animEffect transition="in" filter="fade">
                                      <p:cBhvr>
                                        <p:cTn id="53" dur="500"/>
                                        <p:tgtEl>
                                          <p:spTgt spid="497"/>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50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1"/>
                                          </p:stCondLst>
                                        </p:cTn>
                                        <p:tgtEl>
                                          <p:spTgt spid="505"/>
                                        </p:tgtEl>
                                        <p:attrNameLst>
                                          <p:attrName>style.visibility</p:attrName>
                                        </p:attrNameLst>
                                      </p:cBhvr>
                                      <p:to>
                                        <p:strVal val="hidden"/>
                                      </p:to>
                                    </p:set>
                                  </p:childTnLst>
                                </p:cTn>
                              </p:par>
                              <p:par>
                                <p:cTn id="62" presetID="1" presetClass="entr" presetSubtype="0" fill="hold" nodeType="withEffect">
                                  <p:stCondLst>
                                    <p:cond delay="0"/>
                                  </p:stCondLst>
                                  <p:childTnLst>
                                    <p:set>
                                      <p:cBhvr>
                                        <p:cTn id="63" dur="1" fill="hold">
                                          <p:stCondLst>
                                            <p:cond delay="0"/>
                                          </p:stCondLst>
                                        </p:cTn>
                                        <p:tgtEl>
                                          <p:spTgt spid="50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491"/>
                                        </p:tgtEl>
                                        <p:attrNameLst>
                                          <p:attrName>style.visibility</p:attrName>
                                        </p:attrNameLst>
                                      </p:cBhvr>
                                      <p:to>
                                        <p:strVal val="visible"/>
                                      </p:to>
                                    </p:set>
                                    <p:animEffect transition="in" filter="fade">
                                      <p:cBhvr>
                                        <p:cTn id="68" dur="500"/>
                                        <p:tgtEl>
                                          <p:spTgt spid="49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92"/>
                                        </p:tgtEl>
                                        <p:attrNameLst>
                                          <p:attrName>style.visibility</p:attrName>
                                        </p:attrNameLst>
                                      </p:cBhvr>
                                      <p:to>
                                        <p:strVal val="visible"/>
                                      </p:to>
                                    </p:set>
                                    <p:animEffect transition="in" filter="fade">
                                      <p:cBhvr>
                                        <p:cTn id="73" dur="500"/>
                                        <p:tgtEl>
                                          <p:spTgt spid="49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94"/>
                                        </p:tgtEl>
                                        <p:attrNameLst>
                                          <p:attrName>style.visibility</p:attrName>
                                        </p:attrNameLst>
                                      </p:cBhvr>
                                      <p:to>
                                        <p:strVal val="visible"/>
                                      </p:to>
                                    </p:set>
                                    <p:animEffect transition="in" filter="fade">
                                      <p:cBhvr>
                                        <p:cTn id="78" dur="500"/>
                                        <p:tgtEl>
                                          <p:spTgt spid="494"/>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07"/>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1"/>
                                          </p:stCondLst>
                                        </p:cTn>
                                        <p:tgtEl>
                                          <p:spTgt spid="501"/>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497"/>
                                        </p:tgtEl>
                                        <p:attrNameLst>
                                          <p:attrName>style.visibility</p:attrName>
                                        </p:attrNameLst>
                                      </p:cBhvr>
                                      <p:to>
                                        <p:strVal val="visible"/>
                                      </p:to>
                                    </p:set>
                                    <p:animEffect transition="in" filter="fade">
                                      <p:cBhvr>
                                        <p:cTn id="89" dur="500"/>
                                        <p:tgtEl>
                                          <p:spTgt spid="497"/>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35"/>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DEQUE OPERATIONS USING CIRCULAR ARRAY</a:t>
            </a:r>
            <a:endParaRPr sz="1800">
              <a:solidFill>
                <a:schemeClr val="dk1"/>
              </a:solidFill>
              <a:latin typeface="Times New Roman"/>
              <a:ea typeface="Times New Roman"/>
              <a:cs typeface="Times New Roman"/>
              <a:sym typeface="Times New Roman"/>
            </a:endParaRPr>
          </a:p>
        </p:txBody>
      </p:sp>
      <p:graphicFrame>
        <p:nvGraphicFramePr>
          <p:cNvPr id="514" name="Google Shape;514;p35"/>
          <p:cNvGraphicFramePr/>
          <p:nvPr/>
        </p:nvGraphicFramePr>
        <p:xfrm>
          <a:off x="6702615" y="2786287"/>
          <a:ext cx="5302600" cy="916100"/>
        </p:xfrm>
        <a:graphic>
          <a:graphicData uri="http://schemas.openxmlformats.org/drawingml/2006/table">
            <a:tbl>
              <a:tblPr firstRow="1" bandRow="1">
                <a:noFill/>
                <a:tableStyleId>{B9E6BBA9-E3BA-4B74-944F-8D6E74C679E0}</a:tableStyleId>
              </a:tblPr>
              <a:tblGrid>
                <a:gridCol w="662825"/>
                <a:gridCol w="662825"/>
                <a:gridCol w="662825"/>
                <a:gridCol w="662825"/>
                <a:gridCol w="662825"/>
                <a:gridCol w="662825"/>
                <a:gridCol w="662825"/>
                <a:gridCol w="662825"/>
              </a:tblGrid>
              <a:tr h="458050">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5</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6</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7</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458050">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r>
            </a:tbl>
          </a:graphicData>
        </a:graphic>
      </p:graphicFrame>
      <p:sp>
        <p:nvSpPr>
          <p:cNvPr id="515" name="Google Shape;515;p35"/>
          <p:cNvSpPr txBox="1"/>
          <p:nvPr/>
        </p:nvSpPr>
        <p:spPr>
          <a:xfrm>
            <a:off x="5836821" y="3835270"/>
            <a:ext cx="90443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-1</a:t>
            </a:r>
            <a:endParaRPr/>
          </a:p>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-1</a:t>
            </a:r>
            <a:endParaRPr/>
          </a:p>
        </p:txBody>
      </p:sp>
      <p:sp>
        <p:nvSpPr>
          <p:cNvPr id="516" name="Google Shape;516;p35"/>
          <p:cNvSpPr txBox="1"/>
          <p:nvPr/>
        </p:nvSpPr>
        <p:spPr>
          <a:xfrm>
            <a:off x="9161755" y="1212244"/>
            <a:ext cx="2701415" cy="64633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1800"/>
              <a:buFont typeface="Times New Roman"/>
              <a:buNone/>
            </a:pPr>
            <a:r>
              <a:rPr lang="en-IN" sz="1800">
                <a:solidFill>
                  <a:srgbClr val="FF0000"/>
                </a:solidFill>
                <a:latin typeface="Times New Roman"/>
                <a:ea typeface="Times New Roman"/>
                <a:cs typeface="Times New Roman"/>
                <a:sym typeface="Times New Roman"/>
              </a:rPr>
              <a:t>Example:</a:t>
            </a:r>
            <a:endParaRPr/>
          </a:p>
          <a:p>
            <a:pPr marL="0" marR="0" lvl="0" indent="0" algn="l" rtl="0">
              <a:spcBef>
                <a:spcPts val="0"/>
              </a:spcBef>
              <a:spcAft>
                <a:spcPts val="0"/>
              </a:spcAft>
              <a:buClr>
                <a:schemeClr val="dk1"/>
              </a:buClr>
              <a:buSzPts val="1800"/>
              <a:buFont typeface="Times New Roman"/>
              <a:buNone/>
            </a:pPr>
            <a:r>
              <a:rPr lang="en-IN" sz="1800">
                <a:solidFill>
                  <a:schemeClr val="dk1"/>
                </a:solidFill>
                <a:latin typeface="Times New Roman"/>
                <a:ea typeface="Times New Roman"/>
                <a:cs typeface="Times New Roman"/>
                <a:sym typeface="Times New Roman"/>
              </a:rPr>
              <a:t>Insert 10, 25, 40, 98 at rear </a:t>
            </a:r>
            <a:endParaRPr/>
          </a:p>
        </p:txBody>
      </p:sp>
      <p:sp>
        <p:nvSpPr>
          <p:cNvPr id="517" name="Google Shape;517;p35"/>
          <p:cNvSpPr txBox="1"/>
          <p:nvPr/>
        </p:nvSpPr>
        <p:spPr>
          <a:xfrm>
            <a:off x="6606920" y="3797919"/>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0</a:t>
            </a:r>
            <a:endParaRPr/>
          </a:p>
        </p:txBody>
      </p:sp>
      <p:sp>
        <p:nvSpPr>
          <p:cNvPr id="518" name="Google Shape;518;p35"/>
          <p:cNvSpPr txBox="1"/>
          <p:nvPr/>
        </p:nvSpPr>
        <p:spPr>
          <a:xfrm>
            <a:off x="6606920" y="4050713"/>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0</a:t>
            </a:r>
            <a:endParaRPr/>
          </a:p>
        </p:txBody>
      </p:sp>
      <p:sp>
        <p:nvSpPr>
          <p:cNvPr id="519" name="Google Shape;519;p35"/>
          <p:cNvSpPr txBox="1"/>
          <p:nvPr/>
        </p:nvSpPr>
        <p:spPr>
          <a:xfrm>
            <a:off x="6842158" y="3290878"/>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10</a:t>
            </a:r>
            <a:endParaRPr/>
          </a:p>
        </p:txBody>
      </p:sp>
      <p:sp>
        <p:nvSpPr>
          <p:cNvPr id="520" name="Google Shape;520;p35"/>
          <p:cNvSpPr txBox="1"/>
          <p:nvPr/>
        </p:nvSpPr>
        <p:spPr>
          <a:xfrm>
            <a:off x="11307507" y="4041077"/>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7</a:t>
            </a:r>
            <a:endParaRPr/>
          </a:p>
        </p:txBody>
      </p:sp>
      <p:sp>
        <p:nvSpPr>
          <p:cNvPr id="521" name="Google Shape;521;p35"/>
          <p:cNvSpPr txBox="1"/>
          <p:nvPr/>
        </p:nvSpPr>
        <p:spPr>
          <a:xfrm>
            <a:off x="8249803" y="4364662"/>
            <a:ext cx="122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MAX = 8</a:t>
            </a:r>
            <a:endParaRPr sz="1800">
              <a:solidFill>
                <a:srgbClr val="0070C0"/>
              </a:solidFill>
              <a:latin typeface="Times New Roman"/>
              <a:ea typeface="Times New Roman"/>
              <a:cs typeface="Times New Roman"/>
              <a:sym typeface="Times New Roman"/>
            </a:endParaRPr>
          </a:p>
        </p:txBody>
      </p:sp>
      <p:sp>
        <p:nvSpPr>
          <p:cNvPr id="522" name="Google Shape;522;p35"/>
          <p:cNvSpPr txBox="1"/>
          <p:nvPr/>
        </p:nvSpPr>
        <p:spPr>
          <a:xfrm>
            <a:off x="6842158" y="5214104"/>
            <a:ext cx="122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Data = 10</a:t>
            </a:r>
            <a:endParaRPr sz="1800">
              <a:solidFill>
                <a:srgbClr val="0070C0"/>
              </a:solidFill>
              <a:latin typeface="Times New Roman"/>
              <a:ea typeface="Times New Roman"/>
              <a:cs typeface="Times New Roman"/>
              <a:sym typeface="Times New Roman"/>
            </a:endParaRPr>
          </a:p>
        </p:txBody>
      </p:sp>
      <p:sp>
        <p:nvSpPr>
          <p:cNvPr id="523" name="Google Shape;523;p35"/>
          <p:cNvSpPr txBox="1"/>
          <p:nvPr/>
        </p:nvSpPr>
        <p:spPr>
          <a:xfrm>
            <a:off x="6847251" y="5217472"/>
            <a:ext cx="122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Data = 25</a:t>
            </a:r>
            <a:endParaRPr sz="1800">
              <a:solidFill>
                <a:srgbClr val="0070C0"/>
              </a:solidFill>
              <a:latin typeface="Times New Roman"/>
              <a:ea typeface="Times New Roman"/>
              <a:cs typeface="Times New Roman"/>
              <a:sym typeface="Times New Roman"/>
            </a:endParaRPr>
          </a:p>
        </p:txBody>
      </p:sp>
      <p:sp>
        <p:nvSpPr>
          <p:cNvPr id="524" name="Google Shape;524;p35"/>
          <p:cNvSpPr txBox="1"/>
          <p:nvPr/>
        </p:nvSpPr>
        <p:spPr>
          <a:xfrm>
            <a:off x="6838407" y="5220840"/>
            <a:ext cx="122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Data = 40</a:t>
            </a:r>
            <a:endParaRPr sz="1800">
              <a:solidFill>
                <a:srgbClr val="0070C0"/>
              </a:solidFill>
              <a:latin typeface="Times New Roman"/>
              <a:ea typeface="Times New Roman"/>
              <a:cs typeface="Times New Roman"/>
              <a:sym typeface="Times New Roman"/>
            </a:endParaRPr>
          </a:p>
        </p:txBody>
      </p:sp>
      <p:sp>
        <p:nvSpPr>
          <p:cNvPr id="525" name="Google Shape;525;p35"/>
          <p:cNvSpPr txBox="1"/>
          <p:nvPr/>
        </p:nvSpPr>
        <p:spPr>
          <a:xfrm>
            <a:off x="10794326" y="3278872"/>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48</a:t>
            </a:r>
            <a:endParaRPr/>
          </a:p>
        </p:txBody>
      </p:sp>
      <p:sp>
        <p:nvSpPr>
          <p:cNvPr id="526" name="Google Shape;526;p35"/>
          <p:cNvSpPr txBox="1"/>
          <p:nvPr/>
        </p:nvSpPr>
        <p:spPr>
          <a:xfrm>
            <a:off x="7302027" y="4047345"/>
            <a:ext cx="95918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1</a:t>
            </a:r>
            <a:endParaRPr/>
          </a:p>
        </p:txBody>
      </p:sp>
      <p:sp>
        <p:nvSpPr>
          <p:cNvPr id="527" name="Google Shape;527;p35"/>
          <p:cNvSpPr txBox="1"/>
          <p:nvPr/>
        </p:nvSpPr>
        <p:spPr>
          <a:xfrm>
            <a:off x="7455966" y="3290878"/>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25</a:t>
            </a:r>
            <a:endParaRPr/>
          </a:p>
        </p:txBody>
      </p:sp>
      <p:sp>
        <p:nvSpPr>
          <p:cNvPr id="528" name="Google Shape;528;p35"/>
          <p:cNvSpPr txBox="1"/>
          <p:nvPr/>
        </p:nvSpPr>
        <p:spPr>
          <a:xfrm>
            <a:off x="8141856" y="3290878"/>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43</a:t>
            </a:r>
            <a:endParaRPr/>
          </a:p>
        </p:txBody>
      </p:sp>
      <p:sp>
        <p:nvSpPr>
          <p:cNvPr id="529" name="Google Shape;529;p35"/>
          <p:cNvSpPr txBox="1"/>
          <p:nvPr/>
        </p:nvSpPr>
        <p:spPr>
          <a:xfrm>
            <a:off x="8827746" y="326973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55</a:t>
            </a:r>
            <a:endParaRPr/>
          </a:p>
        </p:txBody>
      </p:sp>
      <p:sp>
        <p:nvSpPr>
          <p:cNvPr id="530" name="Google Shape;530;p35"/>
          <p:cNvSpPr txBox="1"/>
          <p:nvPr/>
        </p:nvSpPr>
        <p:spPr>
          <a:xfrm>
            <a:off x="9433178" y="326973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12</a:t>
            </a:r>
            <a:endParaRPr/>
          </a:p>
        </p:txBody>
      </p:sp>
      <p:sp>
        <p:nvSpPr>
          <p:cNvPr id="531" name="Google Shape;531;p35"/>
          <p:cNvSpPr txBox="1"/>
          <p:nvPr/>
        </p:nvSpPr>
        <p:spPr>
          <a:xfrm>
            <a:off x="10127444" y="326973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24</a:t>
            </a:r>
            <a:endParaRPr sz="1800">
              <a:solidFill>
                <a:schemeClr val="dk1"/>
              </a:solidFill>
              <a:latin typeface="Times New Roman"/>
              <a:ea typeface="Times New Roman"/>
              <a:cs typeface="Times New Roman"/>
              <a:sym typeface="Times New Roman"/>
            </a:endParaRPr>
          </a:p>
        </p:txBody>
      </p:sp>
      <p:sp>
        <p:nvSpPr>
          <p:cNvPr id="532" name="Google Shape;532;p35"/>
          <p:cNvSpPr txBox="1"/>
          <p:nvPr/>
        </p:nvSpPr>
        <p:spPr>
          <a:xfrm>
            <a:off x="11458427" y="3278872"/>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40</a:t>
            </a:r>
            <a:endParaRPr/>
          </a:p>
        </p:txBody>
      </p:sp>
      <p:sp>
        <p:nvSpPr>
          <p:cNvPr id="533" name="Google Shape;533;p35"/>
          <p:cNvSpPr txBox="1"/>
          <p:nvPr/>
        </p:nvSpPr>
        <p:spPr>
          <a:xfrm>
            <a:off x="10595440" y="4047345"/>
            <a:ext cx="81502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6</a:t>
            </a:r>
            <a:endParaRPr/>
          </a:p>
        </p:txBody>
      </p:sp>
      <p:sp>
        <p:nvSpPr>
          <p:cNvPr id="534" name="Google Shape;534;p35"/>
          <p:cNvSpPr txBox="1"/>
          <p:nvPr/>
        </p:nvSpPr>
        <p:spPr>
          <a:xfrm>
            <a:off x="6849097" y="3283353"/>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98</a:t>
            </a:r>
            <a:endParaRPr/>
          </a:p>
        </p:txBody>
      </p:sp>
      <p:sp>
        <p:nvSpPr>
          <p:cNvPr id="535" name="Google Shape;535;p35"/>
          <p:cNvSpPr txBox="1"/>
          <p:nvPr/>
        </p:nvSpPr>
        <p:spPr>
          <a:xfrm>
            <a:off x="6845533" y="5220840"/>
            <a:ext cx="122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Data = 98</a:t>
            </a:r>
            <a:endParaRPr sz="1800">
              <a:solidFill>
                <a:srgbClr val="0070C0"/>
              </a:solidFill>
              <a:latin typeface="Times New Roman"/>
              <a:ea typeface="Times New Roman"/>
              <a:cs typeface="Times New Roman"/>
              <a:sym typeface="Times New Roman"/>
            </a:endParaRPr>
          </a:p>
        </p:txBody>
      </p:sp>
      <p:sp>
        <p:nvSpPr>
          <p:cNvPr id="536" name="Google Shape;536;p35"/>
          <p:cNvSpPr txBox="1"/>
          <p:nvPr/>
        </p:nvSpPr>
        <p:spPr>
          <a:xfrm>
            <a:off x="7318987" y="3797919"/>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1</a:t>
            </a:r>
            <a:endParaRPr/>
          </a:p>
        </p:txBody>
      </p:sp>
      <p:pic>
        <p:nvPicPr>
          <p:cNvPr id="537" name="Google Shape;537;p35"/>
          <p:cNvPicPr preferRelativeResize="0"/>
          <p:nvPr/>
        </p:nvPicPr>
        <p:blipFill rotWithShape="1">
          <a:blip r:embed="rId3">
            <a:alphaModFix/>
          </a:blip>
          <a:srcRect/>
          <a:stretch/>
        </p:blipFill>
        <p:spPr>
          <a:xfrm>
            <a:off x="79274" y="1426412"/>
            <a:ext cx="5648649" cy="4425307"/>
          </a:xfrm>
          <a:prstGeom prst="rect">
            <a:avLst/>
          </a:prstGeom>
          <a:noFill/>
          <a:ln>
            <a:noFill/>
          </a:ln>
        </p:spPr>
      </p:pic>
      <p:sp>
        <p:nvSpPr>
          <p:cNvPr id="538" name="Google Shape;538;p35"/>
          <p:cNvSpPr txBox="1"/>
          <p:nvPr/>
        </p:nvSpPr>
        <p:spPr>
          <a:xfrm>
            <a:off x="164327" y="910325"/>
            <a:ext cx="27392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FF0000"/>
                </a:solidFill>
                <a:latin typeface="Times New Roman"/>
                <a:ea typeface="Times New Roman"/>
                <a:cs typeface="Times New Roman"/>
                <a:sym typeface="Times New Roman"/>
              </a:rPr>
              <a:t>Insertion of data at rear :</a:t>
            </a:r>
            <a:endParaRPr sz="2000">
              <a:solidFill>
                <a:srgbClr val="FF0000"/>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8"/>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1"/>
                                          </p:stCondLst>
                                        </p:cTn>
                                        <p:tgtEl>
                                          <p:spTgt spid="5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1"/>
                                          </p:stCondLst>
                                        </p:cTn>
                                        <p:tgtEl>
                                          <p:spTgt spid="522"/>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5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2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1"/>
                                          </p:stCondLst>
                                        </p:cTn>
                                        <p:tgtEl>
                                          <p:spTgt spid="51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33"/>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1"/>
                                          </p:stCondLst>
                                        </p:cTn>
                                        <p:tgtEl>
                                          <p:spTgt spid="52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1"/>
                                          </p:stCondLst>
                                        </p:cTn>
                                        <p:tgtEl>
                                          <p:spTgt spid="523"/>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5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20"/>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1"/>
                                          </p:stCondLst>
                                        </p:cTn>
                                        <p:tgtEl>
                                          <p:spTgt spid="53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3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1"/>
                                          </p:stCondLst>
                                        </p:cTn>
                                        <p:tgtEl>
                                          <p:spTgt spid="51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36"/>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1"/>
                                          </p:stCondLst>
                                        </p:cTn>
                                        <p:tgtEl>
                                          <p:spTgt spid="517"/>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1"/>
                                          </p:stCondLst>
                                        </p:cTn>
                                        <p:tgtEl>
                                          <p:spTgt spid="524"/>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53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1"/>
                                          </p:stCondLst>
                                        </p:cTn>
                                        <p:tgtEl>
                                          <p:spTgt spid="520"/>
                                        </p:tgtEl>
                                        <p:attrNameLst>
                                          <p:attrName>style.visibility</p:attrName>
                                        </p:attrNameLst>
                                      </p:cBhvr>
                                      <p:to>
                                        <p:strVal val="hidden"/>
                                      </p:to>
                                    </p:set>
                                  </p:childTnLst>
                                </p:cTn>
                              </p:par>
                              <p:par>
                                <p:cTn id="101" presetID="1" presetClass="entr" presetSubtype="0" fill="hold" nodeType="withEffect">
                                  <p:stCondLst>
                                    <p:cond delay="0"/>
                                  </p:stCondLst>
                                  <p:childTnLst>
                                    <p:set>
                                      <p:cBhvr>
                                        <p:cTn id="102" dur="1" fill="hold">
                                          <p:stCondLst>
                                            <p:cond delay="0"/>
                                          </p:stCondLst>
                                        </p:cTn>
                                        <p:tgtEl>
                                          <p:spTgt spid="51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3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6"/>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DEQUE OPERATIONS USING CIRCULAR ARRAY</a:t>
            </a:r>
            <a:endParaRPr sz="1800">
              <a:solidFill>
                <a:schemeClr val="dk1"/>
              </a:solidFill>
              <a:latin typeface="Times New Roman"/>
              <a:ea typeface="Times New Roman"/>
              <a:cs typeface="Times New Roman"/>
              <a:sym typeface="Times New Roman"/>
            </a:endParaRPr>
          </a:p>
        </p:txBody>
      </p:sp>
      <p:graphicFrame>
        <p:nvGraphicFramePr>
          <p:cNvPr id="544" name="Google Shape;544;p36"/>
          <p:cNvGraphicFramePr/>
          <p:nvPr/>
        </p:nvGraphicFramePr>
        <p:xfrm>
          <a:off x="6702615" y="2786287"/>
          <a:ext cx="5302600" cy="916100"/>
        </p:xfrm>
        <a:graphic>
          <a:graphicData uri="http://schemas.openxmlformats.org/drawingml/2006/table">
            <a:tbl>
              <a:tblPr firstRow="1" bandRow="1">
                <a:noFill/>
                <a:tableStyleId>{B9E6BBA9-E3BA-4B74-944F-8D6E74C679E0}</a:tableStyleId>
              </a:tblPr>
              <a:tblGrid>
                <a:gridCol w="662825"/>
                <a:gridCol w="662825"/>
                <a:gridCol w="662825"/>
                <a:gridCol w="662825"/>
                <a:gridCol w="662825"/>
                <a:gridCol w="662825"/>
                <a:gridCol w="662825"/>
                <a:gridCol w="662825"/>
              </a:tblGrid>
              <a:tr h="458050">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5</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6</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7</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458050">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r>
            </a:tbl>
          </a:graphicData>
        </a:graphic>
      </p:graphicFrame>
      <p:sp>
        <p:nvSpPr>
          <p:cNvPr id="545" name="Google Shape;545;p36"/>
          <p:cNvSpPr txBox="1"/>
          <p:nvPr/>
        </p:nvSpPr>
        <p:spPr>
          <a:xfrm>
            <a:off x="5836821" y="3835270"/>
            <a:ext cx="90443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-1</a:t>
            </a:r>
            <a:endParaRPr/>
          </a:p>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-1</a:t>
            </a:r>
            <a:endParaRPr/>
          </a:p>
        </p:txBody>
      </p:sp>
      <p:sp>
        <p:nvSpPr>
          <p:cNvPr id="546" name="Google Shape;546;p36"/>
          <p:cNvSpPr txBox="1"/>
          <p:nvPr/>
        </p:nvSpPr>
        <p:spPr>
          <a:xfrm>
            <a:off x="8590368" y="1110380"/>
            <a:ext cx="3279471" cy="64633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1800"/>
              <a:buFont typeface="Times New Roman"/>
              <a:buNone/>
            </a:pPr>
            <a:r>
              <a:rPr lang="en-IN" sz="1800">
                <a:solidFill>
                  <a:srgbClr val="FF0000"/>
                </a:solidFill>
                <a:latin typeface="Times New Roman"/>
                <a:ea typeface="Times New Roman"/>
                <a:cs typeface="Times New Roman"/>
                <a:sym typeface="Times New Roman"/>
              </a:rPr>
              <a:t>Example:</a:t>
            </a:r>
            <a:endParaRPr/>
          </a:p>
          <a:p>
            <a:pPr marL="0" marR="0" lvl="0" indent="0" algn="l" rtl="0">
              <a:spcBef>
                <a:spcPts val="0"/>
              </a:spcBef>
              <a:spcAft>
                <a:spcPts val="0"/>
              </a:spcAft>
              <a:buClr>
                <a:schemeClr val="dk1"/>
              </a:buClr>
              <a:buSzPts val="1800"/>
              <a:buFont typeface="Times New Roman"/>
              <a:buNone/>
            </a:pPr>
            <a:r>
              <a:rPr lang="en-IN" sz="1800">
                <a:solidFill>
                  <a:schemeClr val="dk1"/>
                </a:solidFill>
                <a:latin typeface="Times New Roman"/>
                <a:ea typeface="Times New Roman"/>
                <a:cs typeface="Times New Roman"/>
                <a:sym typeface="Times New Roman"/>
              </a:rPr>
              <a:t>Delete 24, 48, 40, 98 from front </a:t>
            </a:r>
            <a:endParaRPr/>
          </a:p>
        </p:txBody>
      </p:sp>
      <p:sp>
        <p:nvSpPr>
          <p:cNvPr id="547" name="Google Shape;547;p36"/>
          <p:cNvSpPr txBox="1"/>
          <p:nvPr/>
        </p:nvSpPr>
        <p:spPr>
          <a:xfrm>
            <a:off x="6606920" y="3797919"/>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0</a:t>
            </a:r>
            <a:endParaRPr/>
          </a:p>
        </p:txBody>
      </p:sp>
      <p:sp>
        <p:nvSpPr>
          <p:cNvPr id="548" name="Google Shape;548;p36"/>
          <p:cNvSpPr txBox="1"/>
          <p:nvPr/>
        </p:nvSpPr>
        <p:spPr>
          <a:xfrm>
            <a:off x="6606920" y="4050713"/>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0</a:t>
            </a:r>
            <a:endParaRPr/>
          </a:p>
        </p:txBody>
      </p:sp>
      <p:sp>
        <p:nvSpPr>
          <p:cNvPr id="549" name="Google Shape;549;p36"/>
          <p:cNvSpPr txBox="1"/>
          <p:nvPr/>
        </p:nvSpPr>
        <p:spPr>
          <a:xfrm>
            <a:off x="8249803" y="4364662"/>
            <a:ext cx="122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MAX = 8</a:t>
            </a:r>
            <a:endParaRPr sz="1800">
              <a:solidFill>
                <a:srgbClr val="0070C0"/>
              </a:solidFill>
              <a:latin typeface="Times New Roman"/>
              <a:ea typeface="Times New Roman"/>
              <a:cs typeface="Times New Roman"/>
              <a:sym typeface="Times New Roman"/>
            </a:endParaRPr>
          </a:p>
        </p:txBody>
      </p:sp>
      <p:sp>
        <p:nvSpPr>
          <p:cNvPr id="550" name="Google Shape;550;p36"/>
          <p:cNvSpPr txBox="1"/>
          <p:nvPr/>
        </p:nvSpPr>
        <p:spPr>
          <a:xfrm>
            <a:off x="10794326" y="3278872"/>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48</a:t>
            </a:r>
            <a:endParaRPr/>
          </a:p>
        </p:txBody>
      </p:sp>
      <p:sp>
        <p:nvSpPr>
          <p:cNvPr id="551" name="Google Shape;551;p36"/>
          <p:cNvSpPr txBox="1"/>
          <p:nvPr/>
        </p:nvSpPr>
        <p:spPr>
          <a:xfrm>
            <a:off x="10127444" y="326973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24</a:t>
            </a:r>
            <a:endParaRPr sz="1800">
              <a:solidFill>
                <a:schemeClr val="dk1"/>
              </a:solidFill>
              <a:latin typeface="Times New Roman"/>
              <a:ea typeface="Times New Roman"/>
              <a:cs typeface="Times New Roman"/>
              <a:sym typeface="Times New Roman"/>
            </a:endParaRPr>
          </a:p>
        </p:txBody>
      </p:sp>
      <p:sp>
        <p:nvSpPr>
          <p:cNvPr id="552" name="Google Shape;552;p36"/>
          <p:cNvSpPr txBox="1"/>
          <p:nvPr/>
        </p:nvSpPr>
        <p:spPr>
          <a:xfrm>
            <a:off x="11458427" y="3278872"/>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40</a:t>
            </a:r>
            <a:endParaRPr/>
          </a:p>
        </p:txBody>
      </p:sp>
      <p:sp>
        <p:nvSpPr>
          <p:cNvPr id="553" name="Google Shape;553;p36"/>
          <p:cNvSpPr txBox="1"/>
          <p:nvPr/>
        </p:nvSpPr>
        <p:spPr>
          <a:xfrm>
            <a:off x="6838407" y="3290878"/>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98</a:t>
            </a:r>
            <a:endParaRPr/>
          </a:p>
        </p:txBody>
      </p:sp>
      <p:sp>
        <p:nvSpPr>
          <p:cNvPr id="554" name="Google Shape;554;p36"/>
          <p:cNvSpPr txBox="1"/>
          <p:nvPr/>
        </p:nvSpPr>
        <p:spPr>
          <a:xfrm>
            <a:off x="9976524" y="3797919"/>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5</a:t>
            </a:r>
            <a:endParaRPr/>
          </a:p>
        </p:txBody>
      </p:sp>
      <p:sp>
        <p:nvSpPr>
          <p:cNvPr id="555" name="Google Shape;555;p36"/>
          <p:cNvSpPr txBox="1"/>
          <p:nvPr/>
        </p:nvSpPr>
        <p:spPr>
          <a:xfrm>
            <a:off x="198997" y="796020"/>
            <a:ext cx="315799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FF0000"/>
                </a:solidFill>
                <a:latin typeface="Times New Roman"/>
                <a:ea typeface="Times New Roman"/>
                <a:cs typeface="Times New Roman"/>
                <a:sym typeface="Times New Roman"/>
              </a:rPr>
              <a:t>Deletion of data from front :</a:t>
            </a:r>
            <a:endParaRPr sz="2000">
              <a:solidFill>
                <a:srgbClr val="FF0000"/>
              </a:solidFill>
              <a:latin typeface="Times New Roman"/>
              <a:ea typeface="Times New Roman"/>
              <a:cs typeface="Times New Roman"/>
              <a:sym typeface="Times New Roman"/>
            </a:endParaRPr>
          </a:p>
        </p:txBody>
      </p:sp>
      <p:sp>
        <p:nvSpPr>
          <p:cNvPr id="556" name="Google Shape;556;p36"/>
          <p:cNvSpPr txBox="1"/>
          <p:nvPr/>
        </p:nvSpPr>
        <p:spPr>
          <a:xfrm>
            <a:off x="7402152" y="5378288"/>
            <a:ext cx="16953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dq[front] = 24</a:t>
            </a:r>
            <a:endParaRPr sz="1800">
              <a:solidFill>
                <a:srgbClr val="0070C0"/>
              </a:solidFill>
              <a:latin typeface="Times New Roman"/>
              <a:ea typeface="Times New Roman"/>
              <a:cs typeface="Times New Roman"/>
              <a:sym typeface="Times New Roman"/>
            </a:endParaRPr>
          </a:p>
        </p:txBody>
      </p:sp>
      <p:sp>
        <p:nvSpPr>
          <p:cNvPr id="557" name="Google Shape;557;p36"/>
          <p:cNvSpPr txBox="1"/>
          <p:nvPr/>
        </p:nvSpPr>
        <p:spPr>
          <a:xfrm>
            <a:off x="10643406" y="3797919"/>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6</a:t>
            </a:r>
            <a:endParaRPr/>
          </a:p>
        </p:txBody>
      </p:sp>
      <p:sp>
        <p:nvSpPr>
          <p:cNvPr id="558" name="Google Shape;558;p36"/>
          <p:cNvSpPr txBox="1"/>
          <p:nvPr/>
        </p:nvSpPr>
        <p:spPr>
          <a:xfrm>
            <a:off x="7402152" y="5378288"/>
            <a:ext cx="16953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dq[front] = 48</a:t>
            </a:r>
            <a:endParaRPr sz="1800">
              <a:solidFill>
                <a:srgbClr val="0070C0"/>
              </a:solidFill>
              <a:latin typeface="Times New Roman"/>
              <a:ea typeface="Times New Roman"/>
              <a:cs typeface="Times New Roman"/>
              <a:sym typeface="Times New Roman"/>
            </a:endParaRPr>
          </a:p>
        </p:txBody>
      </p:sp>
      <p:sp>
        <p:nvSpPr>
          <p:cNvPr id="559" name="Google Shape;559;p36"/>
          <p:cNvSpPr txBox="1"/>
          <p:nvPr/>
        </p:nvSpPr>
        <p:spPr>
          <a:xfrm>
            <a:off x="11324756" y="3803588"/>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7</a:t>
            </a:r>
            <a:endParaRPr/>
          </a:p>
        </p:txBody>
      </p:sp>
      <p:sp>
        <p:nvSpPr>
          <p:cNvPr id="560" name="Google Shape;560;p36"/>
          <p:cNvSpPr txBox="1"/>
          <p:nvPr/>
        </p:nvSpPr>
        <p:spPr>
          <a:xfrm>
            <a:off x="7402152" y="5386115"/>
            <a:ext cx="16953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dq[front] = 40</a:t>
            </a:r>
            <a:endParaRPr sz="1800">
              <a:solidFill>
                <a:srgbClr val="0070C0"/>
              </a:solidFill>
              <a:latin typeface="Times New Roman"/>
              <a:ea typeface="Times New Roman"/>
              <a:cs typeface="Times New Roman"/>
              <a:sym typeface="Times New Roman"/>
            </a:endParaRPr>
          </a:p>
        </p:txBody>
      </p:sp>
      <p:sp>
        <p:nvSpPr>
          <p:cNvPr id="561" name="Google Shape;561;p36"/>
          <p:cNvSpPr txBox="1"/>
          <p:nvPr/>
        </p:nvSpPr>
        <p:spPr>
          <a:xfrm>
            <a:off x="7402152" y="5376085"/>
            <a:ext cx="16953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dq[front] = 98</a:t>
            </a:r>
            <a:endParaRPr sz="1800">
              <a:solidFill>
                <a:srgbClr val="0070C0"/>
              </a:solidFill>
              <a:latin typeface="Times New Roman"/>
              <a:ea typeface="Times New Roman"/>
              <a:cs typeface="Times New Roman"/>
              <a:sym typeface="Times New Roman"/>
            </a:endParaRPr>
          </a:p>
        </p:txBody>
      </p:sp>
      <p:sp>
        <p:nvSpPr>
          <p:cNvPr id="562" name="Google Shape;562;p36"/>
          <p:cNvSpPr txBox="1"/>
          <p:nvPr/>
        </p:nvSpPr>
        <p:spPr>
          <a:xfrm>
            <a:off x="198997" y="1185970"/>
            <a:ext cx="5043122" cy="563231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void dequeuefront(int dq[ ])</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if(front == rear == -1)</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printf(“\n Deque is Empty !!”);</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else if( front  == rear)</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printf(“\n dq[front] = %d”, dq[front]);</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front = rear = -1;</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else if(front == MAX-1)</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printf(“\n dq[front] = %d”, dq[front]);</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front = 0; </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else</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printf(“\n dq[front] = %d”, dq[front]);</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front++;</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55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1"/>
                                          </p:stCondLst>
                                        </p:cTn>
                                        <p:tgtEl>
                                          <p:spTgt spid="554"/>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5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58"/>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1"/>
                                          </p:stCondLst>
                                        </p:cTn>
                                        <p:tgtEl>
                                          <p:spTgt spid="55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
                                          </p:stCondLst>
                                        </p:cTn>
                                        <p:tgtEl>
                                          <p:spTgt spid="55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9"/>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1"/>
                                          </p:stCondLst>
                                        </p:cTn>
                                        <p:tgtEl>
                                          <p:spTgt spid="55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60"/>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1"/>
                                          </p:stCondLst>
                                        </p:cTn>
                                        <p:tgtEl>
                                          <p:spTgt spid="55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1"/>
                                          </p:stCondLst>
                                        </p:cTn>
                                        <p:tgtEl>
                                          <p:spTgt spid="55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1"/>
                                          </p:stCondLst>
                                        </p:cTn>
                                        <p:tgtEl>
                                          <p:spTgt spid="559"/>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54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61"/>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1"/>
                                          </p:stCondLst>
                                        </p:cTn>
                                        <p:tgtEl>
                                          <p:spTgt spid="56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1"/>
                                          </p:stCondLst>
                                        </p:cTn>
                                        <p:tgtEl>
                                          <p:spTgt spid="55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1"/>
                                          </p:stCondLst>
                                        </p:cTn>
                                        <p:tgtEl>
                                          <p:spTgt spid="547"/>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1"/>
                                          </p:stCondLst>
                                        </p:cTn>
                                        <p:tgtEl>
                                          <p:spTgt spid="548"/>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5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7"/>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DEQUE OPERATIONS USING CIRCULAR ARRAY</a:t>
            </a:r>
            <a:endParaRPr sz="1800">
              <a:solidFill>
                <a:schemeClr val="dk1"/>
              </a:solidFill>
              <a:latin typeface="Times New Roman"/>
              <a:ea typeface="Times New Roman"/>
              <a:cs typeface="Times New Roman"/>
              <a:sym typeface="Times New Roman"/>
            </a:endParaRPr>
          </a:p>
        </p:txBody>
      </p:sp>
      <p:graphicFrame>
        <p:nvGraphicFramePr>
          <p:cNvPr id="568" name="Google Shape;568;p37"/>
          <p:cNvGraphicFramePr/>
          <p:nvPr/>
        </p:nvGraphicFramePr>
        <p:xfrm>
          <a:off x="6702615" y="2786287"/>
          <a:ext cx="5302600" cy="916100"/>
        </p:xfrm>
        <a:graphic>
          <a:graphicData uri="http://schemas.openxmlformats.org/drawingml/2006/table">
            <a:tbl>
              <a:tblPr firstRow="1" bandRow="1">
                <a:noFill/>
                <a:tableStyleId>{B9E6BBA9-E3BA-4B74-944F-8D6E74C679E0}</a:tableStyleId>
              </a:tblPr>
              <a:tblGrid>
                <a:gridCol w="662825"/>
                <a:gridCol w="662825"/>
                <a:gridCol w="662825"/>
                <a:gridCol w="662825"/>
                <a:gridCol w="662825"/>
                <a:gridCol w="662825"/>
                <a:gridCol w="662825"/>
                <a:gridCol w="662825"/>
              </a:tblGrid>
              <a:tr h="458050">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5</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6</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7</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458050">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r>
            </a:tbl>
          </a:graphicData>
        </a:graphic>
      </p:graphicFrame>
      <p:sp>
        <p:nvSpPr>
          <p:cNvPr id="569" name="Google Shape;569;p37"/>
          <p:cNvSpPr txBox="1"/>
          <p:nvPr/>
        </p:nvSpPr>
        <p:spPr>
          <a:xfrm>
            <a:off x="5836821" y="3835270"/>
            <a:ext cx="90443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-1</a:t>
            </a:r>
            <a:endParaRPr/>
          </a:p>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-1</a:t>
            </a:r>
            <a:endParaRPr/>
          </a:p>
        </p:txBody>
      </p:sp>
      <p:sp>
        <p:nvSpPr>
          <p:cNvPr id="570" name="Google Shape;570;p37"/>
          <p:cNvSpPr txBox="1"/>
          <p:nvPr/>
        </p:nvSpPr>
        <p:spPr>
          <a:xfrm>
            <a:off x="8590368" y="1110380"/>
            <a:ext cx="3279471" cy="64633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1800"/>
              <a:buFont typeface="Times New Roman"/>
              <a:buNone/>
            </a:pPr>
            <a:r>
              <a:rPr lang="en-IN" sz="1800">
                <a:solidFill>
                  <a:srgbClr val="FF0000"/>
                </a:solidFill>
                <a:latin typeface="Times New Roman"/>
                <a:ea typeface="Times New Roman"/>
                <a:cs typeface="Times New Roman"/>
                <a:sym typeface="Times New Roman"/>
              </a:rPr>
              <a:t>Example:</a:t>
            </a:r>
            <a:endParaRPr/>
          </a:p>
          <a:p>
            <a:pPr marL="0" marR="0" lvl="0" indent="0" algn="l" rtl="0">
              <a:spcBef>
                <a:spcPts val="0"/>
              </a:spcBef>
              <a:spcAft>
                <a:spcPts val="0"/>
              </a:spcAft>
              <a:buClr>
                <a:schemeClr val="dk1"/>
              </a:buClr>
              <a:buSzPts val="1800"/>
              <a:buFont typeface="Times New Roman"/>
              <a:buNone/>
            </a:pPr>
            <a:r>
              <a:rPr lang="en-IN" sz="1800">
                <a:solidFill>
                  <a:schemeClr val="dk1"/>
                </a:solidFill>
                <a:latin typeface="Times New Roman"/>
                <a:ea typeface="Times New Roman"/>
                <a:cs typeface="Times New Roman"/>
                <a:sym typeface="Times New Roman"/>
              </a:rPr>
              <a:t>Delete 24, 48, 98, 40 from rear </a:t>
            </a:r>
            <a:endParaRPr/>
          </a:p>
        </p:txBody>
      </p:sp>
      <p:sp>
        <p:nvSpPr>
          <p:cNvPr id="571" name="Google Shape;571;p37"/>
          <p:cNvSpPr txBox="1"/>
          <p:nvPr/>
        </p:nvSpPr>
        <p:spPr>
          <a:xfrm>
            <a:off x="6606920" y="4050713"/>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0</a:t>
            </a:r>
            <a:endParaRPr/>
          </a:p>
        </p:txBody>
      </p:sp>
      <p:sp>
        <p:nvSpPr>
          <p:cNvPr id="572" name="Google Shape;572;p37"/>
          <p:cNvSpPr txBox="1"/>
          <p:nvPr/>
        </p:nvSpPr>
        <p:spPr>
          <a:xfrm>
            <a:off x="8249803" y="4364662"/>
            <a:ext cx="122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MAX = 8</a:t>
            </a:r>
            <a:endParaRPr sz="1800">
              <a:solidFill>
                <a:srgbClr val="0070C0"/>
              </a:solidFill>
              <a:latin typeface="Times New Roman"/>
              <a:ea typeface="Times New Roman"/>
              <a:cs typeface="Times New Roman"/>
              <a:sym typeface="Times New Roman"/>
            </a:endParaRPr>
          </a:p>
        </p:txBody>
      </p:sp>
      <p:sp>
        <p:nvSpPr>
          <p:cNvPr id="573" name="Google Shape;573;p37"/>
          <p:cNvSpPr txBox="1"/>
          <p:nvPr/>
        </p:nvSpPr>
        <p:spPr>
          <a:xfrm>
            <a:off x="7501935" y="3278872"/>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48</a:t>
            </a:r>
            <a:endParaRPr/>
          </a:p>
        </p:txBody>
      </p:sp>
      <p:sp>
        <p:nvSpPr>
          <p:cNvPr id="574" name="Google Shape;574;p37"/>
          <p:cNvSpPr txBox="1"/>
          <p:nvPr/>
        </p:nvSpPr>
        <p:spPr>
          <a:xfrm>
            <a:off x="8165464" y="3302529"/>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24</a:t>
            </a:r>
            <a:endParaRPr sz="1800">
              <a:solidFill>
                <a:schemeClr val="dk1"/>
              </a:solidFill>
              <a:latin typeface="Times New Roman"/>
              <a:ea typeface="Times New Roman"/>
              <a:cs typeface="Times New Roman"/>
              <a:sym typeface="Times New Roman"/>
            </a:endParaRPr>
          </a:p>
        </p:txBody>
      </p:sp>
      <p:sp>
        <p:nvSpPr>
          <p:cNvPr id="575" name="Google Shape;575;p37"/>
          <p:cNvSpPr txBox="1"/>
          <p:nvPr/>
        </p:nvSpPr>
        <p:spPr>
          <a:xfrm>
            <a:off x="11458427" y="3278872"/>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40</a:t>
            </a:r>
            <a:endParaRPr/>
          </a:p>
        </p:txBody>
      </p:sp>
      <p:sp>
        <p:nvSpPr>
          <p:cNvPr id="576" name="Google Shape;576;p37"/>
          <p:cNvSpPr txBox="1"/>
          <p:nvPr/>
        </p:nvSpPr>
        <p:spPr>
          <a:xfrm>
            <a:off x="6838407" y="3290878"/>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98</a:t>
            </a:r>
            <a:endParaRPr/>
          </a:p>
        </p:txBody>
      </p:sp>
      <p:sp>
        <p:nvSpPr>
          <p:cNvPr id="577" name="Google Shape;577;p37"/>
          <p:cNvSpPr txBox="1"/>
          <p:nvPr/>
        </p:nvSpPr>
        <p:spPr>
          <a:xfrm>
            <a:off x="198997" y="796020"/>
            <a:ext cx="3157993"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FF0000"/>
                </a:solidFill>
                <a:latin typeface="Times New Roman"/>
                <a:ea typeface="Times New Roman"/>
                <a:cs typeface="Times New Roman"/>
                <a:sym typeface="Times New Roman"/>
              </a:rPr>
              <a:t>Deletion of data from Rear :</a:t>
            </a:r>
            <a:endParaRPr sz="2000">
              <a:solidFill>
                <a:srgbClr val="FF0000"/>
              </a:solidFill>
              <a:latin typeface="Times New Roman"/>
              <a:ea typeface="Times New Roman"/>
              <a:cs typeface="Times New Roman"/>
              <a:sym typeface="Times New Roman"/>
            </a:endParaRPr>
          </a:p>
        </p:txBody>
      </p:sp>
      <p:sp>
        <p:nvSpPr>
          <p:cNvPr id="578" name="Google Shape;578;p37"/>
          <p:cNvSpPr txBox="1"/>
          <p:nvPr/>
        </p:nvSpPr>
        <p:spPr>
          <a:xfrm>
            <a:off x="7402152" y="5378288"/>
            <a:ext cx="16953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dq[rear] = 24</a:t>
            </a:r>
            <a:endParaRPr sz="1800">
              <a:solidFill>
                <a:srgbClr val="0070C0"/>
              </a:solidFill>
              <a:latin typeface="Times New Roman"/>
              <a:ea typeface="Times New Roman"/>
              <a:cs typeface="Times New Roman"/>
              <a:sym typeface="Times New Roman"/>
            </a:endParaRPr>
          </a:p>
        </p:txBody>
      </p:sp>
      <p:sp>
        <p:nvSpPr>
          <p:cNvPr id="579" name="Google Shape;579;p37"/>
          <p:cNvSpPr txBox="1"/>
          <p:nvPr/>
        </p:nvSpPr>
        <p:spPr>
          <a:xfrm>
            <a:off x="7398308" y="5378288"/>
            <a:ext cx="16953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dq[rear] = 48</a:t>
            </a:r>
            <a:endParaRPr sz="1800">
              <a:solidFill>
                <a:srgbClr val="0070C0"/>
              </a:solidFill>
              <a:latin typeface="Times New Roman"/>
              <a:ea typeface="Times New Roman"/>
              <a:cs typeface="Times New Roman"/>
              <a:sym typeface="Times New Roman"/>
            </a:endParaRPr>
          </a:p>
        </p:txBody>
      </p:sp>
      <p:sp>
        <p:nvSpPr>
          <p:cNvPr id="580" name="Google Shape;580;p37"/>
          <p:cNvSpPr txBox="1"/>
          <p:nvPr/>
        </p:nvSpPr>
        <p:spPr>
          <a:xfrm>
            <a:off x="11301668" y="4051769"/>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7</a:t>
            </a:r>
            <a:endParaRPr/>
          </a:p>
        </p:txBody>
      </p:sp>
      <p:sp>
        <p:nvSpPr>
          <p:cNvPr id="581" name="Google Shape;581;p37"/>
          <p:cNvSpPr txBox="1"/>
          <p:nvPr/>
        </p:nvSpPr>
        <p:spPr>
          <a:xfrm>
            <a:off x="7399930" y="5376085"/>
            <a:ext cx="16953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dq[rear] = 40</a:t>
            </a:r>
            <a:endParaRPr sz="1800">
              <a:solidFill>
                <a:srgbClr val="0070C0"/>
              </a:solidFill>
              <a:latin typeface="Times New Roman"/>
              <a:ea typeface="Times New Roman"/>
              <a:cs typeface="Times New Roman"/>
              <a:sym typeface="Times New Roman"/>
            </a:endParaRPr>
          </a:p>
        </p:txBody>
      </p:sp>
      <p:sp>
        <p:nvSpPr>
          <p:cNvPr id="582" name="Google Shape;582;p37"/>
          <p:cNvSpPr txBox="1"/>
          <p:nvPr/>
        </p:nvSpPr>
        <p:spPr>
          <a:xfrm>
            <a:off x="7403922" y="5376838"/>
            <a:ext cx="16953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dq[rear] = 98</a:t>
            </a:r>
            <a:endParaRPr sz="1800">
              <a:solidFill>
                <a:srgbClr val="0070C0"/>
              </a:solidFill>
              <a:latin typeface="Times New Roman"/>
              <a:ea typeface="Times New Roman"/>
              <a:cs typeface="Times New Roman"/>
              <a:sym typeface="Times New Roman"/>
            </a:endParaRPr>
          </a:p>
        </p:txBody>
      </p:sp>
      <p:sp>
        <p:nvSpPr>
          <p:cNvPr id="583" name="Google Shape;583;p37"/>
          <p:cNvSpPr txBox="1"/>
          <p:nvPr/>
        </p:nvSpPr>
        <p:spPr>
          <a:xfrm>
            <a:off x="198997" y="1185970"/>
            <a:ext cx="5043122" cy="563231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void dequeuerear(int dq[ ])</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if(front == rear == -1)</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printf(“\n Deque is Empty !!”);</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else if( front  == rear)</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printf(“\n dq[rear] = %d”, dq[rear]);</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front = rear = -1;</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else if(rear == 0)</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printf(“\n dq[rear] = %d”, dq[rear]);</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rear = MAX-1; </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else</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printf(“\n dq[rear] = %d”, dq[rear]);</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rear--;</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84" name="Google Shape;584;p37"/>
          <p:cNvSpPr txBox="1"/>
          <p:nvPr/>
        </p:nvSpPr>
        <p:spPr>
          <a:xfrm>
            <a:off x="7938570" y="4050713"/>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2</a:t>
            </a:r>
            <a:endParaRPr/>
          </a:p>
        </p:txBody>
      </p:sp>
      <p:sp>
        <p:nvSpPr>
          <p:cNvPr id="585" name="Google Shape;585;p37"/>
          <p:cNvSpPr txBox="1"/>
          <p:nvPr/>
        </p:nvSpPr>
        <p:spPr>
          <a:xfrm>
            <a:off x="7272745" y="4050713"/>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1</a:t>
            </a:r>
            <a:endParaRPr/>
          </a:p>
        </p:txBody>
      </p:sp>
      <p:sp>
        <p:nvSpPr>
          <p:cNvPr id="586" name="Google Shape;586;p37"/>
          <p:cNvSpPr txBox="1"/>
          <p:nvPr/>
        </p:nvSpPr>
        <p:spPr>
          <a:xfrm>
            <a:off x="11281348" y="3789103"/>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7</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1"/>
                                          </p:stCondLst>
                                        </p:cTn>
                                        <p:tgtEl>
                                          <p:spTgt spid="57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5"/>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1"/>
                                          </p:stCondLst>
                                        </p:cTn>
                                        <p:tgtEl>
                                          <p:spTgt spid="58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79"/>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1"/>
                                          </p:stCondLst>
                                        </p:cTn>
                                        <p:tgtEl>
                                          <p:spTgt spid="57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1"/>
                                          </p:stCondLst>
                                        </p:cTn>
                                        <p:tgtEl>
                                          <p:spTgt spid="57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1"/>
                                          </p:stCondLst>
                                        </p:cTn>
                                        <p:tgtEl>
                                          <p:spTgt spid="585"/>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5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82"/>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1"/>
                                          </p:stCondLst>
                                        </p:cTn>
                                        <p:tgtEl>
                                          <p:spTgt spid="57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1"/>
                                          </p:stCondLst>
                                        </p:cTn>
                                        <p:tgtEl>
                                          <p:spTgt spid="57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1"/>
                                          </p:stCondLst>
                                        </p:cTn>
                                        <p:tgtEl>
                                          <p:spTgt spid="571"/>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5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1"/>
                                          </p:stCondLst>
                                        </p:cTn>
                                        <p:tgtEl>
                                          <p:spTgt spid="582"/>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58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1"/>
                                          </p:stCondLst>
                                        </p:cTn>
                                        <p:tgtEl>
                                          <p:spTgt spid="57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1"/>
                                          </p:stCondLst>
                                        </p:cTn>
                                        <p:tgtEl>
                                          <p:spTgt spid="580"/>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1"/>
                                          </p:stCondLst>
                                        </p:cTn>
                                        <p:tgtEl>
                                          <p:spTgt spid="586"/>
                                        </p:tgtEl>
                                        <p:attrNameLst>
                                          <p:attrName>style.visibility</p:attrName>
                                        </p:attrNameLst>
                                      </p:cBhvr>
                                      <p:to>
                                        <p:strVal val="hidden"/>
                                      </p:to>
                                    </p:set>
                                  </p:childTnLst>
                                </p:cTn>
                              </p:par>
                              <p:par>
                                <p:cTn id="69" presetID="1" presetClass="entr" presetSubtype="0" fill="hold" nodeType="withEffect">
                                  <p:stCondLst>
                                    <p:cond delay="0"/>
                                  </p:stCondLst>
                                  <p:childTnLst>
                                    <p:set>
                                      <p:cBhvr>
                                        <p:cTn id="70" dur="1" fill="hold">
                                          <p:stCondLst>
                                            <p:cond delay="0"/>
                                          </p:stCondLst>
                                        </p:cTn>
                                        <p:tgtEl>
                                          <p:spTgt spid="56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1"/>
                                          </p:stCondLst>
                                        </p:cTn>
                                        <p:tgtEl>
                                          <p:spTgt spid="581"/>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8"/>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DEQUE OPERATIONS USING CIRCULAR ARRAY</a:t>
            </a:r>
            <a:endParaRPr sz="1800">
              <a:solidFill>
                <a:schemeClr val="dk1"/>
              </a:solidFill>
              <a:latin typeface="Times New Roman"/>
              <a:ea typeface="Times New Roman"/>
              <a:cs typeface="Times New Roman"/>
              <a:sym typeface="Times New Roman"/>
            </a:endParaRPr>
          </a:p>
        </p:txBody>
      </p:sp>
      <p:graphicFrame>
        <p:nvGraphicFramePr>
          <p:cNvPr id="592" name="Google Shape;592;p38"/>
          <p:cNvGraphicFramePr/>
          <p:nvPr/>
        </p:nvGraphicFramePr>
        <p:xfrm>
          <a:off x="3034855" y="1130207"/>
          <a:ext cx="5302600" cy="916100"/>
        </p:xfrm>
        <a:graphic>
          <a:graphicData uri="http://schemas.openxmlformats.org/drawingml/2006/table">
            <a:tbl>
              <a:tblPr firstRow="1" bandRow="1">
                <a:noFill/>
                <a:tableStyleId>{B9E6BBA9-E3BA-4B74-944F-8D6E74C679E0}</a:tableStyleId>
              </a:tblPr>
              <a:tblGrid>
                <a:gridCol w="662825"/>
                <a:gridCol w="662825"/>
                <a:gridCol w="662825"/>
                <a:gridCol w="662825"/>
                <a:gridCol w="662825"/>
                <a:gridCol w="662825"/>
                <a:gridCol w="662825"/>
                <a:gridCol w="662825"/>
              </a:tblGrid>
              <a:tr h="458050">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5</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6</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7</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458050">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r>
            </a:tbl>
          </a:graphicData>
        </a:graphic>
      </p:graphicFrame>
      <p:sp>
        <p:nvSpPr>
          <p:cNvPr id="593" name="Google Shape;593;p38"/>
          <p:cNvSpPr txBox="1"/>
          <p:nvPr/>
        </p:nvSpPr>
        <p:spPr>
          <a:xfrm>
            <a:off x="9247237" y="1646596"/>
            <a:ext cx="122761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MAX = 8</a:t>
            </a:r>
            <a:endParaRPr sz="1800">
              <a:solidFill>
                <a:srgbClr val="0070C0"/>
              </a:solidFill>
              <a:latin typeface="Times New Roman"/>
              <a:ea typeface="Times New Roman"/>
              <a:cs typeface="Times New Roman"/>
              <a:sym typeface="Times New Roman"/>
            </a:endParaRPr>
          </a:p>
        </p:txBody>
      </p:sp>
      <p:sp>
        <p:nvSpPr>
          <p:cNvPr id="594" name="Google Shape;594;p38"/>
          <p:cNvSpPr txBox="1"/>
          <p:nvPr/>
        </p:nvSpPr>
        <p:spPr>
          <a:xfrm>
            <a:off x="3834175" y="1622792"/>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48</a:t>
            </a:r>
            <a:endParaRPr/>
          </a:p>
        </p:txBody>
      </p:sp>
      <p:sp>
        <p:nvSpPr>
          <p:cNvPr id="595" name="Google Shape;595;p38"/>
          <p:cNvSpPr txBox="1"/>
          <p:nvPr/>
        </p:nvSpPr>
        <p:spPr>
          <a:xfrm>
            <a:off x="4497704" y="1646449"/>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24</a:t>
            </a:r>
            <a:endParaRPr sz="1800">
              <a:solidFill>
                <a:schemeClr val="dk1"/>
              </a:solidFill>
              <a:latin typeface="Times New Roman"/>
              <a:ea typeface="Times New Roman"/>
              <a:cs typeface="Times New Roman"/>
              <a:sym typeface="Times New Roman"/>
            </a:endParaRPr>
          </a:p>
        </p:txBody>
      </p:sp>
      <p:sp>
        <p:nvSpPr>
          <p:cNvPr id="596" name="Google Shape;596;p38"/>
          <p:cNvSpPr txBox="1"/>
          <p:nvPr/>
        </p:nvSpPr>
        <p:spPr>
          <a:xfrm>
            <a:off x="7790667" y="1622792"/>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40</a:t>
            </a:r>
            <a:endParaRPr/>
          </a:p>
        </p:txBody>
      </p:sp>
      <p:sp>
        <p:nvSpPr>
          <p:cNvPr id="597" name="Google Shape;597;p38"/>
          <p:cNvSpPr txBox="1"/>
          <p:nvPr/>
        </p:nvSpPr>
        <p:spPr>
          <a:xfrm>
            <a:off x="3170647" y="1634798"/>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98</a:t>
            </a:r>
            <a:endParaRPr/>
          </a:p>
        </p:txBody>
      </p:sp>
      <p:sp>
        <p:nvSpPr>
          <p:cNvPr id="598" name="Google Shape;598;p38"/>
          <p:cNvSpPr txBox="1"/>
          <p:nvPr/>
        </p:nvSpPr>
        <p:spPr>
          <a:xfrm>
            <a:off x="746135" y="3265308"/>
            <a:ext cx="4577439" cy="3412729"/>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rgbClr val="FF0000"/>
                </a:solidFill>
                <a:latin typeface="Times New Roman"/>
                <a:ea typeface="Times New Roman"/>
                <a:cs typeface="Times New Roman"/>
                <a:sym typeface="Times New Roman"/>
              </a:rPr>
              <a:t>Get front:</a:t>
            </a:r>
            <a:endParaRPr/>
          </a:p>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void getfront(int dq[ ])</a:t>
            </a:r>
            <a:endParaRPr/>
          </a:p>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a:t>
            </a:r>
            <a:endParaRPr/>
          </a:p>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         if (front == rear == -1)</a:t>
            </a:r>
            <a:endParaRPr/>
          </a:p>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	printf(“\n Deque is Empty”);</a:t>
            </a:r>
            <a:endParaRPr/>
          </a:p>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         else</a:t>
            </a:r>
            <a:endParaRPr/>
          </a:p>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	printf(“dq[front]: %d”,  dq[front]);</a:t>
            </a:r>
            <a:endParaRPr/>
          </a:p>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
        <p:nvSpPr>
          <p:cNvPr id="599" name="Google Shape;599;p38"/>
          <p:cNvSpPr txBox="1"/>
          <p:nvPr/>
        </p:nvSpPr>
        <p:spPr>
          <a:xfrm>
            <a:off x="4270810" y="2394633"/>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2</a:t>
            </a:r>
            <a:endParaRPr/>
          </a:p>
        </p:txBody>
      </p:sp>
      <p:sp>
        <p:nvSpPr>
          <p:cNvPr id="600" name="Google Shape;600;p38"/>
          <p:cNvSpPr txBox="1"/>
          <p:nvPr/>
        </p:nvSpPr>
        <p:spPr>
          <a:xfrm>
            <a:off x="7613588" y="2133023"/>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7</a:t>
            </a:r>
            <a:endParaRPr/>
          </a:p>
        </p:txBody>
      </p:sp>
      <p:sp>
        <p:nvSpPr>
          <p:cNvPr id="601" name="Google Shape;601;p38"/>
          <p:cNvSpPr txBox="1"/>
          <p:nvPr/>
        </p:nvSpPr>
        <p:spPr>
          <a:xfrm>
            <a:off x="6303921" y="3265308"/>
            <a:ext cx="4577439" cy="3412729"/>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rgbClr val="FF0000"/>
                </a:solidFill>
                <a:latin typeface="Times New Roman"/>
                <a:ea typeface="Times New Roman"/>
                <a:cs typeface="Times New Roman"/>
                <a:sym typeface="Times New Roman"/>
              </a:rPr>
              <a:t>Get rear:</a:t>
            </a:r>
            <a:endParaRPr/>
          </a:p>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void getrear(int dq[ ])</a:t>
            </a:r>
            <a:endParaRPr/>
          </a:p>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a:t>
            </a:r>
            <a:endParaRPr/>
          </a:p>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         if (front == rear == -1)</a:t>
            </a:r>
            <a:endParaRPr/>
          </a:p>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	printf(“\n Deque is Empty”);</a:t>
            </a:r>
            <a:endParaRPr/>
          </a:p>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         else</a:t>
            </a:r>
            <a:endParaRPr/>
          </a:p>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	printf(“dq[rear]: %d”,  dq[rear]);</a:t>
            </a:r>
            <a:endParaRPr/>
          </a:p>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39"/>
          <p:cNvSpPr/>
          <p:nvPr/>
        </p:nvSpPr>
        <p:spPr>
          <a:xfrm>
            <a:off x="0" y="0"/>
            <a:ext cx="12192000" cy="763571"/>
          </a:xfrm>
          <a:prstGeom prst="rect">
            <a:avLst/>
          </a:prstGeom>
          <a:gradFill>
            <a:gsLst>
              <a:gs pos="0">
                <a:srgbClr val="FFC647"/>
              </a:gs>
              <a:gs pos="50000">
                <a:srgbClr val="FFC600"/>
              </a:gs>
              <a:gs pos="100000">
                <a:srgbClr val="E3B400"/>
              </a:gs>
            </a:gsLst>
            <a:lin ang="5400000" scaled="0"/>
          </a:gradFill>
          <a:ln w="9525"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DEQUE – QUESTION FOR PRACTICE</a:t>
            </a:r>
            <a:endParaRPr sz="1800">
              <a:solidFill>
                <a:schemeClr val="dk1"/>
              </a:solidFill>
              <a:latin typeface="Times New Roman"/>
              <a:ea typeface="Times New Roman"/>
              <a:cs typeface="Times New Roman"/>
              <a:sym typeface="Times New Roman"/>
            </a:endParaRPr>
          </a:p>
        </p:txBody>
      </p:sp>
      <p:sp>
        <p:nvSpPr>
          <p:cNvPr id="607" name="Google Shape;607;p39"/>
          <p:cNvSpPr txBox="1"/>
          <p:nvPr/>
        </p:nvSpPr>
        <p:spPr>
          <a:xfrm>
            <a:off x="599638" y="1209193"/>
            <a:ext cx="8879642" cy="378206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rgbClr val="FF0000"/>
                </a:solidFill>
                <a:latin typeface="Times New Roman"/>
                <a:ea typeface="Times New Roman"/>
                <a:cs typeface="Times New Roman"/>
                <a:sym typeface="Times New Roman"/>
              </a:rPr>
              <a:t>Question:</a:t>
            </a:r>
            <a:endParaRPr/>
          </a:p>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Perform following options on following double ended queue</a:t>
            </a:r>
            <a:endParaRPr/>
          </a:p>
          <a:p>
            <a:pPr marL="342900" marR="0" lvl="0" indent="-342900" algn="l" rtl="0">
              <a:lnSpc>
                <a:spcPct val="150000"/>
              </a:lnSpc>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Enqueue 10 at front </a:t>
            </a:r>
            <a:endParaRPr/>
          </a:p>
          <a:p>
            <a:pPr marL="342900" marR="0" lvl="0" indent="-342900" algn="l" rtl="0">
              <a:lnSpc>
                <a:spcPct val="150000"/>
              </a:lnSpc>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Enqueue 20 at front</a:t>
            </a:r>
            <a:endParaRPr/>
          </a:p>
          <a:p>
            <a:pPr marL="342900" marR="0" lvl="0" indent="-342900" algn="l" rtl="0">
              <a:lnSpc>
                <a:spcPct val="150000"/>
              </a:lnSpc>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Enqueue 30 at rear</a:t>
            </a:r>
            <a:endParaRPr/>
          </a:p>
          <a:p>
            <a:pPr marL="342900" marR="0" lvl="0" indent="-342900" algn="l" rtl="0">
              <a:lnSpc>
                <a:spcPct val="150000"/>
              </a:lnSpc>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Dequeue from front</a:t>
            </a:r>
            <a:endParaRPr/>
          </a:p>
          <a:p>
            <a:pPr marL="342900" marR="0" lvl="0" indent="-342900" algn="l" rtl="0">
              <a:lnSpc>
                <a:spcPct val="150000"/>
              </a:lnSpc>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Enqueue 22 at rear</a:t>
            </a:r>
            <a:endParaRPr/>
          </a:p>
          <a:p>
            <a:pPr marL="342900" marR="0" lvl="0" indent="-342900" algn="l" rtl="0">
              <a:lnSpc>
                <a:spcPct val="150000"/>
              </a:lnSpc>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Dequeue from rear</a:t>
            </a:r>
            <a:endParaRPr/>
          </a:p>
          <a:p>
            <a:pPr marL="342900" marR="0" lvl="0" indent="-342900" algn="l" rtl="0">
              <a:lnSpc>
                <a:spcPct val="150000"/>
              </a:lnSpc>
              <a:spcBef>
                <a:spcPts val="0"/>
              </a:spcBef>
              <a:spcAft>
                <a:spcPts val="0"/>
              </a:spcAft>
              <a:buClr>
                <a:schemeClr val="dk1"/>
              </a:buClr>
              <a:buSzPts val="1800"/>
              <a:buFont typeface="Times New Roman"/>
              <a:buAutoNum type="arabicPeriod"/>
            </a:pPr>
            <a:r>
              <a:rPr lang="en-IN" sz="1800">
                <a:solidFill>
                  <a:schemeClr val="dk1"/>
                </a:solidFill>
                <a:latin typeface="Times New Roman"/>
                <a:ea typeface="Times New Roman"/>
                <a:cs typeface="Times New Roman"/>
                <a:sym typeface="Times New Roman"/>
              </a:rPr>
              <a:t>Dequeue from front</a:t>
            </a:r>
            <a:endParaRPr/>
          </a:p>
        </p:txBody>
      </p:sp>
      <p:graphicFrame>
        <p:nvGraphicFramePr>
          <p:cNvPr id="608" name="Google Shape;608;p39"/>
          <p:cNvGraphicFramePr/>
          <p:nvPr/>
        </p:nvGraphicFramePr>
        <p:xfrm>
          <a:off x="5290375" y="2877727"/>
          <a:ext cx="3000000" cy="3000000"/>
        </p:xfrm>
        <a:graphic>
          <a:graphicData uri="http://schemas.openxmlformats.org/drawingml/2006/table">
            <a:tbl>
              <a:tblPr firstRow="1" bandRow="1">
                <a:noFill/>
                <a:tableStyleId>{B9E6BBA9-E3BA-4B74-944F-8D6E74C679E0}</a:tableStyleId>
              </a:tblPr>
              <a:tblGrid>
                <a:gridCol w="662825"/>
                <a:gridCol w="662825"/>
                <a:gridCol w="662825"/>
                <a:gridCol w="662825"/>
                <a:gridCol w="662825"/>
                <a:gridCol w="662825"/>
                <a:gridCol w="662825"/>
              </a:tblGrid>
              <a:tr h="458050">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5</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6</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458050">
                <a:tc>
                  <a:txBody>
                    <a:bodyPr/>
                    <a:lstStyle/>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23</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78</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90</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r>
            </a:tbl>
          </a:graphicData>
        </a:graphic>
      </p:graphicFrame>
      <p:sp>
        <p:nvSpPr>
          <p:cNvPr id="609" name="Google Shape;609;p39"/>
          <p:cNvSpPr txBox="1"/>
          <p:nvPr/>
        </p:nvSpPr>
        <p:spPr>
          <a:xfrm>
            <a:off x="5821680" y="3870111"/>
            <a:ext cx="10464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Front = 1</a:t>
            </a:r>
            <a:endParaRPr sz="1800">
              <a:solidFill>
                <a:schemeClr val="dk1"/>
              </a:solidFill>
              <a:latin typeface="Times New Roman"/>
              <a:ea typeface="Times New Roman"/>
              <a:cs typeface="Times New Roman"/>
              <a:sym typeface="Times New Roman"/>
            </a:endParaRPr>
          </a:p>
        </p:txBody>
      </p:sp>
      <p:sp>
        <p:nvSpPr>
          <p:cNvPr id="610" name="Google Shape;610;p39"/>
          <p:cNvSpPr txBox="1"/>
          <p:nvPr/>
        </p:nvSpPr>
        <p:spPr>
          <a:xfrm>
            <a:off x="7823200" y="4106499"/>
            <a:ext cx="104648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Rear = 4</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40"/>
          <p:cNvSpPr/>
          <p:nvPr/>
        </p:nvSpPr>
        <p:spPr>
          <a:xfrm>
            <a:off x="0" y="0"/>
            <a:ext cx="12192000" cy="763571"/>
          </a:xfrm>
          <a:prstGeom prst="rect">
            <a:avLst/>
          </a:prstGeom>
          <a:gradFill>
            <a:gsLst>
              <a:gs pos="0">
                <a:srgbClr val="D1D1D1"/>
              </a:gs>
              <a:gs pos="50000">
                <a:srgbClr val="C7C7C7"/>
              </a:gs>
              <a:gs pos="100000">
                <a:srgbClr val="C0C0C0"/>
              </a:gs>
            </a:gsLst>
            <a:lin ang="5400000" scaled="0"/>
          </a:gradFill>
          <a:ln w="9525"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PRIORITY QUEUE</a:t>
            </a:r>
            <a:endParaRPr sz="1800">
              <a:solidFill>
                <a:schemeClr val="dk1"/>
              </a:solidFill>
              <a:latin typeface="Times New Roman"/>
              <a:ea typeface="Times New Roman"/>
              <a:cs typeface="Times New Roman"/>
              <a:sym typeface="Times New Roman"/>
            </a:endParaRPr>
          </a:p>
        </p:txBody>
      </p:sp>
      <p:sp>
        <p:nvSpPr>
          <p:cNvPr id="616" name="Google Shape;616;p40"/>
          <p:cNvSpPr txBox="1"/>
          <p:nvPr/>
        </p:nvSpPr>
        <p:spPr>
          <a:xfrm>
            <a:off x="469776" y="1114122"/>
            <a:ext cx="11252447" cy="253556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A priority queue is a special type of queue in which each element is associated with a priority and is served according to its priority</a:t>
            </a:r>
            <a:endParaRPr/>
          </a:p>
          <a:p>
            <a:pPr marL="0" marR="0" lvl="0" indent="0" algn="l" rtl="0">
              <a:lnSpc>
                <a:spcPct val="15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IN" sz="1800" b="0" i="0" u="none" strike="noStrike">
                <a:solidFill>
                  <a:srgbClr val="FF0000"/>
                </a:solidFill>
                <a:latin typeface="Times New Roman"/>
                <a:ea typeface="Times New Roman"/>
                <a:cs typeface="Times New Roman"/>
                <a:sym typeface="Times New Roman"/>
              </a:rPr>
              <a:t>The general rules of processing the elements of a priority queue are</a:t>
            </a:r>
            <a:endParaRPr/>
          </a:p>
          <a:p>
            <a:pPr marL="742950" marR="0" lvl="1" indent="-285750" algn="l" rtl="0">
              <a:lnSpc>
                <a:spcPct val="15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An element with higher priority is processed before an element with a lower priority</a:t>
            </a:r>
            <a:endParaRPr/>
          </a:p>
          <a:p>
            <a:pPr marL="742950" marR="0" lvl="1" indent="-285750" algn="l" rtl="0">
              <a:lnSpc>
                <a:spcPct val="15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Two elements with the same priority are processed on a first-come-first-served (FCFS) basis</a:t>
            </a:r>
            <a:endParaRPr/>
          </a:p>
        </p:txBody>
      </p:sp>
      <p:pic>
        <p:nvPicPr>
          <p:cNvPr id="617" name="Google Shape;617;p40"/>
          <p:cNvPicPr preferRelativeResize="0"/>
          <p:nvPr/>
        </p:nvPicPr>
        <p:blipFill rotWithShape="1">
          <a:blip r:embed="rId3">
            <a:alphaModFix/>
          </a:blip>
          <a:srcRect/>
          <a:stretch/>
        </p:blipFill>
        <p:spPr>
          <a:xfrm>
            <a:off x="2987566" y="4318940"/>
            <a:ext cx="6216866" cy="205507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41"/>
          <p:cNvSpPr/>
          <p:nvPr/>
        </p:nvSpPr>
        <p:spPr>
          <a:xfrm>
            <a:off x="0" y="0"/>
            <a:ext cx="12192000" cy="763571"/>
          </a:xfrm>
          <a:prstGeom prst="rect">
            <a:avLst/>
          </a:prstGeom>
          <a:gradFill>
            <a:gsLst>
              <a:gs pos="0">
                <a:srgbClr val="D1D1D1"/>
              </a:gs>
              <a:gs pos="50000">
                <a:srgbClr val="C7C7C7"/>
              </a:gs>
              <a:gs pos="100000">
                <a:srgbClr val="C0C0C0"/>
              </a:gs>
            </a:gsLst>
            <a:lin ang="5400000" scaled="0"/>
          </a:gradFill>
          <a:ln w="9525"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PRIORITY QUEUE</a:t>
            </a:r>
            <a:endParaRPr sz="1800">
              <a:solidFill>
                <a:schemeClr val="dk1"/>
              </a:solidFill>
              <a:latin typeface="Times New Roman"/>
              <a:ea typeface="Times New Roman"/>
              <a:cs typeface="Times New Roman"/>
              <a:sym typeface="Times New Roman"/>
            </a:endParaRPr>
          </a:p>
        </p:txBody>
      </p:sp>
      <p:sp>
        <p:nvSpPr>
          <p:cNvPr id="623" name="Google Shape;623;p41"/>
          <p:cNvSpPr txBox="1"/>
          <p:nvPr/>
        </p:nvSpPr>
        <p:spPr>
          <a:xfrm>
            <a:off x="469776" y="980956"/>
            <a:ext cx="11252447" cy="544405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There are </a:t>
            </a:r>
            <a:r>
              <a:rPr lang="en-IN" sz="1800" b="0" i="0" u="none" strike="noStrike">
                <a:solidFill>
                  <a:srgbClr val="231F20"/>
                </a:solidFill>
                <a:latin typeface="Times New Roman"/>
                <a:ea typeface="Times New Roman"/>
                <a:cs typeface="Times New Roman"/>
                <a:sym typeface="Times New Roman"/>
              </a:rPr>
              <a:t>two ways to implement a priority queue –</a:t>
            </a:r>
            <a:endParaRPr/>
          </a:p>
          <a:p>
            <a:pPr marL="0" marR="0" lvl="0" indent="0" algn="l" rtl="0">
              <a:lnSpc>
                <a:spcPct val="150000"/>
              </a:lnSpc>
              <a:spcBef>
                <a:spcPts val="0"/>
              </a:spcBef>
              <a:spcAft>
                <a:spcPts val="0"/>
              </a:spcAft>
              <a:buNone/>
            </a:pPr>
            <a:r>
              <a:rPr lang="en-IN" sz="1800" u="none" strike="noStrike">
                <a:solidFill>
                  <a:srgbClr val="FF0000"/>
                </a:solidFill>
                <a:latin typeface="Times New Roman"/>
                <a:ea typeface="Times New Roman"/>
                <a:cs typeface="Times New Roman"/>
                <a:sym typeface="Times New Roman"/>
              </a:rPr>
              <a:t>Sorted list -  </a:t>
            </a:r>
            <a:r>
              <a:rPr lang="en-IN" sz="1800">
                <a:solidFill>
                  <a:srgbClr val="231F20"/>
                </a:solidFill>
                <a:latin typeface="Times New Roman"/>
                <a:ea typeface="Times New Roman"/>
                <a:cs typeface="Times New Roman"/>
                <a:sym typeface="Times New Roman"/>
              </a:rPr>
              <a:t>While inserting an element it is inserted at its appropriate place according to priority</a:t>
            </a:r>
            <a:endParaRPr sz="1800" u="none" strike="noStrike">
              <a:solidFill>
                <a:srgbClr val="231F2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IN" sz="1800" b="0" i="0" u="none" strike="noStrike">
                <a:solidFill>
                  <a:srgbClr val="231F20"/>
                </a:solidFill>
                <a:latin typeface="Times New Roman"/>
                <a:ea typeface="Times New Roman"/>
                <a:cs typeface="Times New Roman"/>
                <a:sym typeface="Times New Roman"/>
              </a:rPr>
              <a:t> </a:t>
            </a:r>
            <a:endParaRPr/>
          </a:p>
          <a:p>
            <a:pPr marL="0" marR="0" lvl="0" indent="0" algn="l" rtl="0">
              <a:lnSpc>
                <a:spcPct val="150000"/>
              </a:lnSpc>
              <a:spcBef>
                <a:spcPts val="0"/>
              </a:spcBef>
              <a:spcAft>
                <a:spcPts val="0"/>
              </a:spcAft>
              <a:buNone/>
            </a:pPr>
            <a:endParaRPr sz="1800" b="0" i="0" u="none" strike="noStrike">
              <a:solidFill>
                <a:srgbClr val="231F2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800" b="0" i="0" u="none" strike="noStrike">
              <a:solidFill>
                <a:srgbClr val="231F2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800">
              <a:solidFill>
                <a:srgbClr val="231F2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800" b="0" i="0" u="none" strike="noStrike">
              <a:solidFill>
                <a:srgbClr val="231F2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800">
              <a:solidFill>
                <a:srgbClr val="231F2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IN" sz="1800" b="0" i="0" u="none" strike="noStrike">
                <a:solidFill>
                  <a:srgbClr val="231F20"/>
                </a:solidFill>
                <a:latin typeface="Times New Roman"/>
                <a:ea typeface="Times New Roman"/>
                <a:cs typeface="Times New Roman"/>
                <a:sym typeface="Times New Roman"/>
              </a:rPr>
              <a:t>	</a:t>
            </a:r>
            <a:endParaRPr/>
          </a:p>
          <a:p>
            <a:pPr marL="0" marR="0" lvl="0" indent="0" algn="l" rtl="0">
              <a:lnSpc>
                <a:spcPct val="150000"/>
              </a:lnSpc>
              <a:spcBef>
                <a:spcPts val="0"/>
              </a:spcBef>
              <a:spcAft>
                <a:spcPts val="0"/>
              </a:spcAft>
              <a:buNone/>
            </a:pPr>
            <a:r>
              <a:rPr lang="en-IN" sz="1800" b="0" i="0" u="none" strike="noStrike">
                <a:solidFill>
                  <a:srgbClr val="231F20"/>
                </a:solidFill>
                <a:latin typeface="Times New Roman"/>
                <a:ea typeface="Times New Roman"/>
                <a:cs typeface="Times New Roman"/>
                <a:sym typeface="Times New Roman"/>
              </a:rPr>
              <a:t> </a:t>
            </a:r>
            <a:endParaRPr/>
          </a:p>
          <a:p>
            <a:pPr marL="285750" marR="0" lvl="0" indent="-285750" algn="l" rtl="0">
              <a:lnSpc>
                <a:spcPct val="150000"/>
              </a:lnSpc>
              <a:spcBef>
                <a:spcPts val="0"/>
              </a:spcBef>
              <a:spcAft>
                <a:spcPts val="0"/>
              </a:spcAft>
              <a:buClr>
                <a:srgbClr val="0070C0"/>
              </a:buClr>
              <a:buSzPts val="1800"/>
              <a:buFont typeface="Noto Sans Symbols"/>
              <a:buChar char="❖"/>
            </a:pPr>
            <a:r>
              <a:rPr lang="en-IN" sz="1800" b="0" u="none" strike="noStrike">
                <a:solidFill>
                  <a:srgbClr val="0070C0"/>
                </a:solidFill>
                <a:latin typeface="Times New Roman"/>
                <a:ea typeface="Times New Roman"/>
                <a:cs typeface="Times New Roman"/>
                <a:sym typeface="Times New Roman"/>
              </a:rPr>
              <a:t>Advantage</a:t>
            </a:r>
            <a:r>
              <a:rPr lang="en-IN" sz="1800">
                <a:solidFill>
                  <a:srgbClr val="0070C0"/>
                </a:solidFill>
                <a:latin typeface="Times New Roman"/>
                <a:ea typeface="Times New Roman"/>
                <a:cs typeface="Times New Roman"/>
                <a:sym typeface="Times New Roman"/>
              </a:rPr>
              <a:t> - </a:t>
            </a:r>
            <a:r>
              <a:rPr lang="en-IN" sz="1800" b="0" i="0" u="none" strike="noStrike">
                <a:solidFill>
                  <a:srgbClr val="231F20"/>
                </a:solidFill>
                <a:latin typeface="Times New Roman"/>
                <a:ea typeface="Times New Roman"/>
                <a:cs typeface="Times New Roman"/>
                <a:sym typeface="Times New Roman"/>
              </a:rPr>
              <a:t>Deletion is easy; elements are stored by priority, so just delete from the beginning of the list</a:t>
            </a:r>
            <a:endParaRPr/>
          </a:p>
          <a:p>
            <a:pPr marL="285750" marR="0" lvl="0" indent="-285750" algn="l" rtl="0">
              <a:lnSpc>
                <a:spcPct val="150000"/>
              </a:lnSpc>
              <a:spcBef>
                <a:spcPts val="0"/>
              </a:spcBef>
              <a:spcAft>
                <a:spcPts val="0"/>
              </a:spcAft>
              <a:buClr>
                <a:srgbClr val="0070C0"/>
              </a:buClr>
              <a:buSzPts val="1800"/>
              <a:buFont typeface="Noto Sans Symbols"/>
              <a:buChar char="❖"/>
            </a:pPr>
            <a:r>
              <a:rPr lang="en-IN" sz="1800" b="0" i="1" u="none" strike="noStrike">
                <a:solidFill>
                  <a:srgbClr val="0070C0"/>
                </a:solidFill>
                <a:latin typeface="Times New Roman"/>
                <a:ea typeface="Times New Roman"/>
                <a:cs typeface="Times New Roman"/>
                <a:sym typeface="Times New Roman"/>
              </a:rPr>
              <a:t>Disadvantage</a:t>
            </a:r>
            <a:r>
              <a:rPr lang="en-IN" sz="1800">
                <a:solidFill>
                  <a:srgbClr val="0070C0"/>
                </a:solidFill>
                <a:latin typeface="Times New Roman"/>
                <a:ea typeface="Times New Roman"/>
                <a:cs typeface="Times New Roman"/>
                <a:sym typeface="Times New Roman"/>
              </a:rPr>
              <a:t> - </a:t>
            </a:r>
            <a:r>
              <a:rPr lang="en-IN" sz="1800" b="0" i="0" u="none" strike="noStrike">
                <a:solidFill>
                  <a:srgbClr val="231F20"/>
                </a:solidFill>
                <a:latin typeface="Times New Roman"/>
                <a:ea typeface="Times New Roman"/>
                <a:cs typeface="Times New Roman"/>
                <a:sym typeface="Times New Roman"/>
              </a:rPr>
              <a:t>Insertion is hard; it is necessary to find the proper location for insertion</a:t>
            </a:r>
            <a:endParaRPr/>
          </a:p>
          <a:p>
            <a:pPr marL="285750" marR="0" lvl="0" indent="-285750" algn="l" rtl="0">
              <a:lnSpc>
                <a:spcPct val="150000"/>
              </a:lnSpc>
              <a:spcBef>
                <a:spcPts val="0"/>
              </a:spcBef>
              <a:spcAft>
                <a:spcPts val="0"/>
              </a:spcAft>
              <a:buClr>
                <a:schemeClr val="dk1"/>
              </a:buClr>
              <a:buSzPts val="1800"/>
              <a:buFont typeface="Noto Sans Symbols"/>
              <a:buChar char="❖"/>
            </a:pPr>
            <a:r>
              <a:rPr lang="en-IN" sz="1800" b="0" i="0" u="none" strike="noStrike">
                <a:solidFill>
                  <a:schemeClr val="dk1"/>
                </a:solidFill>
                <a:latin typeface="Times New Roman"/>
                <a:ea typeface="Times New Roman"/>
                <a:cs typeface="Times New Roman"/>
                <a:sym typeface="Times New Roman"/>
              </a:rPr>
              <a:t>A </a:t>
            </a:r>
            <a:r>
              <a:rPr lang="en-IN" sz="1800" b="1" i="0" u="none" strike="noStrike">
                <a:solidFill>
                  <a:schemeClr val="dk1"/>
                </a:solidFill>
                <a:latin typeface="Times New Roman"/>
                <a:ea typeface="Times New Roman"/>
                <a:cs typeface="Times New Roman"/>
                <a:sym typeface="Times New Roman"/>
              </a:rPr>
              <a:t>linked list </a:t>
            </a:r>
            <a:r>
              <a:rPr lang="en-IN" sz="1800" b="0" i="0" u="none" strike="noStrike">
                <a:solidFill>
                  <a:schemeClr val="dk1"/>
                </a:solidFill>
                <a:latin typeface="Times New Roman"/>
                <a:ea typeface="Times New Roman"/>
                <a:cs typeface="Times New Roman"/>
                <a:sym typeface="Times New Roman"/>
              </a:rPr>
              <a:t>is convenient for this implementation</a:t>
            </a:r>
            <a:endParaRPr/>
          </a:p>
        </p:txBody>
      </p:sp>
      <p:graphicFrame>
        <p:nvGraphicFramePr>
          <p:cNvPr id="624" name="Google Shape;624;p41"/>
          <p:cNvGraphicFramePr/>
          <p:nvPr/>
        </p:nvGraphicFramePr>
        <p:xfrm>
          <a:off x="3611904" y="2195527"/>
          <a:ext cx="3000000" cy="3000000"/>
        </p:xfrm>
        <a:graphic>
          <a:graphicData uri="http://schemas.openxmlformats.org/drawingml/2006/table">
            <a:tbl>
              <a:tblPr firstRow="1" bandRow="1">
                <a:noFill/>
                <a:tableStyleId>{B9E6BBA9-E3BA-4B74-944F-8D6E74C679E0}</a:tableStyleId>
              </a:tblPr>
              <a:tblGrid>
                <a:gridCol w="897950"/>
                <a:gridCol w="612550"/>
                <a:gridCol w="648075"/>
                <a:gridCol w="621425"/>
                <a:gridCol w="630325"/>
                <a:gridCol w="630325"/>
              </a:tblGrid>
              <a:tr h="428925">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Data</a:t>
                      </a:r>
                      <a:endParaRPr sz="180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90</a:t>
                      </a:r>
                      <a:endParaRPr sz="1800">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78</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45</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50</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65</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28925">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Priority</a:t>
                      </a:r>
                      <a:endParaRPr sz="180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sz="1800">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r>
            </a:tbl>
          </a:graphicData>
        </a:graphic>
      </p:graphicFrame>
      <p:graphicFrame>
        <p:nvGraphicFramePr>
          <p:cNvPr id="625" name="Google Shape;625;p41"/>
          <p:cNvGraphicFramePr/>
          <p:nvPr/>
        </p:nvGraphicFramePr>
        <p:xfrm>
          <a:off x="3532002" y="3630338"/>
          <a:ext cx="3000000" cy="3000000"/>
        </p:xfrm>
        <a:graphic>
          <a:graphicData uri="http://schemas.openxmlformats.org/drawingml/2006/table">
            <a:tbl>
              <a:tblPr firstRow="1" bandRow="1">
                <a:noFill/>
                <a:tableStyleId>{B9E6BBA9-E3BA-4B74-944F-8D6E74C679E0}</a:tableStyleId>
              </a:tblPr>
              <a:tblGrid>
                <a:gridCol w="958800"/>
                <a:gridCol w="596125"/>
                <a:gridCol w="692450"/>
                <a:gridCol w="603675"/>
                <a:gridCol w="585925"/>
                <a:gridCol w="621425"/>
                <a:gridCol w="532650"/>
              </a:tblGrid>
              <a:tr h="428925">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Data</a:t>
                      </a:r>
                      <a:endParaRPr sz="180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90</a:t>
                      </a:r>
                      <a:endParaRPr sz="1800">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78</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25</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45</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50</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65</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28925">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Priority</a:t>
                      </a:r>
                      <a:endParaRPr sz="180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sz="1800">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solidFill>
                      <a:srgbClr val="FFFF00"/>
                    </a:solidFill>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r>
            </a:tbl>
          </a:graphicData>
        </a:graphic>
      </p:graphicFrame>
      <p:sp>
        <p:nvSpPr>
          <p:cNvPr id="626" name="Google Shape;626;p41"/>
          <p:cNvSpPr txBox="1"/>
          <p:nvPr/>
        </p:nvSpPr>
        <p:spPr>
          <a:xfrm>
            <a:off x="7084385" y="3070591"/>
            <a:ext cx="56817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a:t>
            </a:r>
            <a:endParaRPr/>
          </a:p>
        </p:txBody>
      </p:sp>
      <p:sp>
        <p:nvSpPr>
          <p:cNvPr id="627" name="Google Shape;627;p41"/>
          <p:cNvSpPr txBox="1"/>
          <p:nvPr/>
        </p:nvSpPr>
        <p:spPr>
          <a:xfrm>
            <a:off x="4544292" y="3070591"/>
            <a:ext cx="71366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a:t>
            </a:r>
            <a:endParaRPr/>
          </a:p>
        </p:txBody>
      </p:sp>
      <p:sp>
        <p:nvSpPr>
          <p:cNvPr id="628" name="Google Shape;628;p41"/>
          <p:cNvSpPr txBox="1"/>
          <p:nvPr/>
        </p:nvSpPr>
        <p:spPr>
          <a:xfrm>
            <a:off x="7554896" y="4478532"/>
            <a:ext cx="56817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a:t>
            </a:r>
            <a:endParaRPr/>
          </a:p>
        </p:txBody>
      </p:sp>
      <p:sp>
        <p:nvSpPr>
          <p:cNvPr id="629" name="Google Shape;629;p41"/>
          <p:cNvSpPr txBox="1"/>
          <p:nvPr/>
        </p:nvSpPr>
        <p:spPr>
          <a:xfrm>
            <a:off x="4474750" y="4478532"/>
            <a:ext cx="71366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body" idx="1"/>
          </p:nvPr>
        </p:nvSpPr>
        <p:spPr>
          <a:xfrm>
            <a:off x="616258" y="1118586"/>
            <a:ext cx="11111143" cy="411734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Char char="•"/>
            </a:pPr>
            <a:r>
              <a:rPr lang="en-IN" sz="1800">
                <a:latin typeface="Times New Roman"/>
                <a:ea typeface="Times New Roman"/>
                <a:cs typeface="Times New Roman"/>
                <a:sym typeface="Times New Roman"/>
              </a:rPr>
              <a:t>Queue is a linear data structure which follows </a:t>
            </a:r>
            <a:r>
              <a:rPr lang="en-IN" sz="1800">
                <a:solidFill>
                  <a:srgbClr val="FF0000"/>
                </a:solidFill>
                <a:latin typeface="Times New Roman"/>
                <a:ea typeface="Times New Roman"/>
                <a:cs typeface="Times New Roman"/>
                <a:sym typeface="Times New Roman"/>
              </a:rPr>
              <a:t>F</a:t>
            </a:r>
            <a:r>
              <a:rPr lang="en-IN" sz="1800">
                <a:latin typeface="Times New Roman"/>
                <a:ea typeface="Times New Roman"/>
                <a:cs typeface="Times New Roman"/>
                <a:sym typeface="Times New Roman"/>
              </a:rPr>
              <a:t>irst </a:t>
            </a:r>
            <a:r>
              <a:rPr lang="en-IN" sz="1800">
                <a:solidFill>
                  <a:srgbClr val="FF0000"/>
                </a:solidFill>
                <a:latin typeface="Times New Roman"/>
                <a:ea typeface="Times New Roman"/>
                <a:cs typeface="Times New Roman"/>
                <a:sym typeface="Times New Roman"/>
              </a:rPr>
              <a:t>I</a:t>
            </a:r>
            <a:r>
              <a:rPr lang="en-IN" sz="1800">
                <a:latin typeface="Times New Roman"/>
                <a:ea typeface="Times New Roman"/>
                <a:cs typeface="Times New Roman"/>
                <a:sym typeface="Times New Roman"/>
              </a:rPr>
              <a:t>n </a:t>
            </a:r>
            <a:r>
              <a:rPr lang="en-IN" sz="1800">
                <a:solidFill>
                  <a:srgbClr val="FF0000"/>
                </a:solidFill>
                <a:latin typeface="Times New Roman"/>
                <a:ea typeface="Times New Roman"/>
                <a:cs typeface="Times New Roman"/>
                <a:sym typeface="Times New Roman"/>
              </a:rPr>
              <a:t>F</a:t>
            </a:r>
            <a:r>
              <a:rPr lang="en-IN" sz="1800">
                <a:latin typeface="Times New Roman"/>
                <a:ea typeface="Times New Roman"/>
                <a:cs typeface="Times New Roman"/>
                <a:sym typeface="Times New Roman"/>
              </a:rPr>
              <a:t>irst </a:t>
            </a:r>
            <a:r>
              <a:rPr lang="en-IN" sz="1800">
                <a:solidFill>
                  <a:srgbClr val="FF0000"/>
                </a:solidFill>
                <a:latin typeface="Times New Roman"/>
                <a:ea typeface="Times New Roman"/>
                <a:cs typeface="Times New Roman"/>
                <a:sym typeface="Times New Roman"/>
              </a:rPr>
              <a:t>O</a:t>
            </a:r>
            <a:r>
              <a:rPr lang="en-IN" sz="1800">
                <a:latin typeface="Times New Roman"/>
                <a:ea typeface="Times New Roman"/>
                <a:cs typeface="Times New Roman"/>
                <a:sym typeface="Times New Roman"/>
              </a:rPr>
              <a:t>ut (FIFO) principle</a:t>
            </a:r>
            <a:endParaRPr/>
          </a:p>
          <a:p>
            <a:pPr marL="228600" lvl="0" indent="-228600" algn="l" rtl="0">
              <a:lnSpc>
                <a:spcPct val="90000"/>
              </a:lnSpc>
              <a:spcBef>
                <a:spcPts val="1000"/>
              </a:spcBef>
              <a:spcAft>
                <a:spcPts val="0"/>
              </a:spcAft>
              <a:buClr>
                <a:schemeClr val="dk1"/>
              </a:buClr>
              <a:buSzPts val="1800"/>
              <a:buChar char="•"/>
            </a:pPr>
            <a:r>
              <a:rPr lang="en-IN" sz="1800">
                <a:latin typeface="Times New Roman"/>
                <a:ea typeface="Times New Roman"/>
                <a:cs typeface="Times New Roman"/>
                <a:sym typeface="Times New Roman"/>
              </a:rPr>
              <a:t>Queue is a linear list of elements of same type in which insertion of an element is performed at one end and deletion of an element is performed at another end</a:t>
            </a:r>
            <a:endParaRPr/>
          </a:p>
          <a:p>
            <a:pPr marL="228600" lvl="0" indent="-228600" algn="l" rtl="0">
              <a:lnSpc>
                <a:spcPct val="90000"/>
              </a:lnSpc>
              <a:spcBef>
                <a:spcPts val="1000"/>
              </a:spcBef>
              <a:spcAft>
                <a:spcPts val="0"/>
              </a:spcAft>
              <a:buClr>
                <a:schemeClr val="dk1"/>
              </a:buClr>
              <a:buSzPts val="1800"/>
              <a:buChar char="•"/>
            </a:pPr>
            <a:r>
              <a:rPr lang="en-IN" sz="1800">
                <a:latin typeface="Times New Roman"/>
                <a:ea typeface="Times New Roman"/>
                <a:cs typeface="Times New Roman"/>
                <a:sym typeface="Times New Roman"/>
              </a:rPr>
              <a:t>Insertion can take place only at one end which is called as Rear</a:t>
            </a:r>
            <a:endParaRPr/>
          </a:p>
          <a:p>
            <a:pPr marL="228600" lvl="0" indent="-228600" algn="l" rtl="0">
              <a:lnSpc>
                <a:spcPct val="90000"/>
              </a:lnSpc>
              <a:spcBef>
                <a:spcPts val="1000"/>
              </a:spcBef>
              <a:spcAft>
                <a:spcPts val="0"/>
              </a:spcAft>
              <a:buClr>
                <a:schemeClr val="dk1"/>
              </a:buClr>
              <a:buSzPts val="1800"/>
              <a:buChar char="•"/>
            </a:pPr>
            <a:r>
              <a:rPr lang="en-IN" sz="1800">
                <a:latin typeface="Times New Roman"/>
                <a:ea typeface="Times New Roman"/>
                <a:cs typeface="Times New Roman"/>
                <a:sym typeface="Times New Roman"/>
              </a:rPr>
              <a:t>Deletion can take place only at one end which is called as Front</a:t>
            </a:r>
            <a:endParaRPr/>
          </a:p>
          <a:p>
            <a:pPr marL="228600" lvl="0" indent="-228600" algn="l" rtl="0">
              <a:lnSpc>
                <a:spcPct val="90000"/>
              </a:lnSpc>
              <a:spcBef>
                <a:spcPts val="1000"/>
              </a:spcBef>
              <a:spcAft>
                <a:spcPts val="0"/>
              </a:spcAft>
              <a:buClr>
                <a:schemeClr val="dk1"/>
              </a:buClr>
              <a:buSzPts val="1800"/>
              <a:buChar char="•"/>
            </a:pPr>
            <a:r>
              <a:rPr lang="en-IN" sz="1800">
                <a:latin typeface="Times New Roman"/>
                <a:ea typeface="Times New Roman"/>
                <a:cs typeface="Times New Roman"/>
                <a:sym typeface="Times New Roman"/>
              </a:rPr>
              <a:t>Example: </a:t>
            </a:r>
            <a:endParaRPr/>
          </a:p>
          <a:p>
            <a:pPr marL="228600" lvl="0" indent="-10160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sp>
        <p:nvSpPr>
          <p:cNvPr id="105" name="Google Shape;105;p15"/>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b="0" i="0" u="none" strike="noStrike" cap="none">
                <a:solidFill>
                  <a:schemeClr val="dk1"/>
                </a:solidFill>
                <a:latin typeface="Times New Roman"/>
                <a:ea typeface="Times New Roman"/>
                <a:cs typeface="Times New Roman"/>
                <a:sym typeface="Times New Roman"/>
              </a:rPr>
              <a:t>INTRODUCTION OF QUEUE</a:t>
            </a:r>
            <a:endParaRPr sz="1800" b="0" i="0" u="none" strike="noStrike" cap="none">
              <a:solidFill>
                <a:schemeClr val="dk1"/>
              </a:solidFill>
              <a:latin typeface="Times New Roman"/>
              <a:ea typeface="Times New Roman"/>
              <a:cs typeface="Times New Roman"/>
              <a:sym typeface="Times New Roman"/>
            </a:endParaRPr>
          </a:p>
        </p:txBody>
      </p:sp>
      <p:pic>
        <p:nvPicPr>
          <p:cNvPr id="106" name="Google Shape;106;p15"/>
          <p:cNvPicPr preferRelativeResize="0"/>
          <p:nvPr/>
        </p:nvPicPr>
        <p:blipFill rotWithShape="1">
          <a:blip r:embed="rId3">
            <a:alphaModFix/>
          </a:blip>
          <a:srcRect/>
          <a:stretch/>
        </p:blipFill>
        <p:spPr>
          <a:xfrm>
            <a:off x="988382" y="3553692"/>
            <a:ext cx="3308410" cy="2481307"/>
          </a:xfrm>
          <a:prstGeom prst="rect">
            <a:avLst/>
          </a:prstGeom>
          <a:noFill/>
          <a:ln>
            <a:noFill/>
          </a:ln>
        </p:spPr>
      </p:pic>
      <p:pic>
        <p:nvPicPr>
          <p:cNvPr id="107" name="Google Shape;107;p15"/>
          <p:cNvPicPr preferRelativeResize="0"/>
          <p:nvPr/>
        </p:nvPicPr>
        <p:blipFill rotWithShape="1">
          <a:blip r:embed="rId4">
            <a:alphaModFix/>
          </a:blip>
          <a:srcRect/>
          <a:stretch/>
        </p:blipFill>
        <p:spPr>
          <a:xfrm>
            <a:off x="5416279" y="3784512"/>
            <a:ext cx="6237681" cy="1517836"/>
          </a:xfrm>
          <a:prstGeom prst="rect">
            <a:avLst/>
          </a:prstGeom>
          <a:noFill/>
          <a:ln>
            <a:noFill/>
          </a:ln>
        </p:spPr>
      </p:pic>
      <p:sp>
        <p:nvSpPr>
          <p:cNvPr id="108" name="Google Shape;108;p15"/>
          <p:cNvSpPr txBox="1"/>
          <p:nvPr/>
        </p:nvSpPr>
        <p:spPr>
          <a:xfrm>
            <a:off x="726489" y="6114113"/>
            <a:ext cx="383219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0" i="0" u="none" strike="noStrike" cap="none">
                <a:solidFill>
                  <a:schemeClr val="dk1"/>
                </a:solidFill>
                <a:latin typeface="Times New Roman"/>
                <a:ea typeface="Times New Roman"/>
                <a:cs typeface="Times New Roman"/>
                <a:sym typeface="Times New Roman"/>
              </a:rPr>
              <a:t>Queue of People waiting to purchase tickets</a:t>
            </a:r>
            <a:endParaRPr/>
          </a:p>
        </p:txBody>
      </p:sp>
      <p:sp>
        <p:nvSpPr>
          <p:cNvPr id="109" name="Google Shape;109;p15"/>
          <p:cNvSpPr txBox="1"/>
          <p:nvPr/>
        </p:nvSpPr>
        <p:spPr>
          <a:xfrm>
            <a:off x="7335593" y="5521042"/>
            <a:ext cx="2982897"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Queue of car on one way road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2"/>
          <p:cNvSpPr/>
          <p:nvPr/>
        </p:nvSpPr>
        <p:spPr>
          <a:xfrm>
            <a:off x="0" y="0"/>
            <a:ext cx="12192000" cy="763571"/>
          </a:xfrm>
          <a:prstGeom prst="rect">
            <a:avLst/>
          </a:prstGeom>
          <a:gradFill>
            <a:gsLst>
              <a:gs pos="0">
                <a:srgbClr val="D1D1D1"/>
              </a:gs>
              <a:gs pos="50000">
                <a:srgbClr val="C7C7C7"/>
              </a:gs>
              <a:gs pos="100000">
                <a:srgbClr val="C0C0C0"/>
              </a:gs>
            </a:gsLst>
            <a:lin ang="5400000" scaled="0"/>
          </a:gradFill>
          <a:ln w="9525"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PRIORITY QUEUE</a:t>
            </a:r>
            <a:endParaRPr sz="1800">
              <a:solidFill>
                <a:schemeClr val="dk1"/>
              </a:solidFill>
              <a:latin typeface="Times New Roman"/>
              <a:ea typeface="Times New Roman"/>
              <a:cs typeface="Times New Roman"/>
              <a:sym typeface="Times New Roman"/>
            </a:endParaRPr>
          </a:p>
        </p:txBody>
      </p:sp>
      <p:sp>
        <p:nvSpPr>
          <p:cNvPr id="635" name="Google Shape;635;p42"/>
          <p:cNvSpPr txBox="1"/>
          <p:nvPr/>
        </p:nvSpPr>
        <p:spPr>
          <a:xfrm>
            <a:off x="469776" y="1078609"/>
            <a:ext cx="11252447" cy="544405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chemeClr val="dk1"/>
                </a:solidFill>
                <a:latin typeface="Times New Roman"/>
                <a:ea typeface="Times New Roman"/>
                <a:cs typeface="Times New Roman"/>
                <a:sym typeface="Times New Roman"/>
              </a:rPr>
              <a:t>There are </a:t>
            </a:r>
            <a:r>
              <a:rPr lang="en-IN" sz="1800" b="0" i="0" u="none" strike="noStrike">
                <a:solidFill>
                  <a:srgbClr val="231F20"/>
                </a:solidFill>
                <a:latin typeface="Times New Roman"/>
                <a:ea typeface="Times New Roman"/>
                <a:cs typeface="Times New Roman"/>
                <a:sym typeface="Times New Roman"/>
              </a:rPr>
              <a:t>two ways to implement a priority queue –</a:t>
            </a:r>
            <a:endParaRPr/>
          </a:p>
          <a:p>
            <a:pPr marL="0" marR="0" lvl="0" indent="0" algn="l" rtl="0">
              <a:lnSpc>
                <a:spcPct val="150000"/>
              </a:lnSpc>
              <a:spcBef>
                <a:spcPts val="0"/>
              </a:spcBef>
              <a:spcAft>
                <a:spcPts val="0"/>
              </a:spcAft>
              <a:buNone/>
            </a:pPr>
            <a:r>
              <a:rPr lang="en-IN" sz="1800" u="none" strike="noStrike">
                <a:solidFill>
                  <a:srgbClr val="FF0000"/>
                </a:solidFill>
                <a:latin typeface="Times New Roman"/>
                <a:ea typeface="Times New Roman"/>
                <a:cs typeface="Times New Roman"/>
                <a:sym typeface="Times New Roman"/>
              </a:rPr>
              <a:t>Unsorted list - </a:t>
            </a:r>
            <a:r>
              <a:rPr lang="en-IN" sz="1800">
                <a:solidFill>
                  <a:srgbClr val="231F20"/>
                </a:solidFill>
                <a:latin typeface="Times New Roman"/>
                <a:ea typeface="Times New Roman"/>
                <a:cs typeface="Times New Roman"/>
                <a:sym typeface="Times New Roman"/>
              </a:rPr>
              <a:t>While inserting an element it is inserted at the end of the queue</a:t>
            </a:r>
            <a:endParaRPr sz="1800" b="0" i="0" u="none" strike="noStrike">
              <a:solidFill>
                <a:srgbClr val="231F2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800">
              <a:solidFill>
                <a:srgbClr val="231F2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800" b="0" i="0" u="none" strike="noStrike">
              <a:solidFill>
                <a:srgbClr val="231F2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800">
              <a:solidFill>
                <a:srgbClr val="231F2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800" b="0" i="1" u="none" strike="noStrike">
              <a:solidFill>
                <a:srgbClr val="231F2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800" i="1">
              <a:solidFill>
                <a:srgbClr val="231F2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800" b="0" i="1" u="none" strike="noStrike">
              <a:solidFill>
                <a:srgbClr val="231F2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800" b="0" i="1" u="none" strike="noStrike">
              <a:solidFill>
                <a:srgbClr val="231F2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800" i="1">
              <a:solidFill>
                <a:srgbClr val="231F20"/>
              </a:solidFill>
              <a:latin typeface="Times New Roman"/>
              <a:ea typeface="Times New Roman"/>
              <a:cs typeface="Times New Roman"/>
              <a:sym typeface="Times New Roman"/>
            </a:endParaRPr>
          </a:p>
          <a:p>
            <a:pPr marL="285750" marR="0" lvl="0" indent="-285750" algn="l" rtl="0">
              <a:lnSpc>
                <a:spcPct val="150000"/>
              </a:lnSpc>
              <a:spcBef>
                <a:spcPts val="0"/>
              </a:spcBef>
              <a:spcAft>
                <a:spcPts val="0"/>
              </a:spcAft>
              <a:buClr>
                <a:srgbClr val="0070C0"/>
              </a:buClr>
              <a:buSzPts val="1800"/>
              <a:buFont typeface="Noto Sans Symbols"/>
              <a:buChar char="❖"/>
            </a:pPr>
            <a:r>
              <a:rPr lang="en-IN" sz="1800" b="0" u="none" strike="noStrike">
                <a:solidFill>
                  <a:srgbClr val="0070C0"/>
                </a:solidFill>
                <a:latin typeface="Times New Roman"/>
                <a:ea typeface="Times New Roman"/>
                <a:cs typeface="Times New Roman"/>
                <a:sym typeface="Times New Roman"/>
              </a:rPr>
              <a:t>Advantage - </a:t>
            </a:r>
            <a:r>
              <a:rPr lang="en-IN" sz="1800" b="0" i="0" u="none" strike="noStrike">
                <a:solidFill>
                  <a:srgbClr val="231F20"/>
                </a:solidFill>
                <a:latin typeface="Times New Roman"/>
                <a:ea typeface="Times New Roman"/>
                <a:cs typeface="Times New Roman"/>
                <a:sym typeface="Times New Roman"/>
              </a:rPr>
              <a:t>Insertion is easy; just add elements at the end of the list.</a:t>
            </a:r>
            <a:endParaRPr/>
          </a:p>
          <a:p>
            <a:pPr marL="285750" marR="0" lvl="0" indent="-285750" algn="l" rtl="0">
              <a:lnSpc>
                <a:spcPct val="150000"/>
              </a:lnSpc>
              <a:spcBef>
                <a:spcPts val="0"/>
              </a:spcBef>
              <a:spcAft>
                <a:spcPts val="0"/>
              </a:spcAft>
              <a:buClr>
                <a:srgbClr val="0070C0"/>
              </a:buClr>
              <a:buSzPts val="1800"/>
              <a:buFont typeface="Noto Sans Symbols"/>
              <a:buChar char="❖"/>
            </a:pPr>
            <a:r>
              <a:rPr lang="en-IN" sz="1800" b="0" u="none" strike="noStrike">
                <a:solidFill>
                  <a:srgbClr val="0070C0"/>
                </a:solidFill>
                <a:latin typeface="Times New Roman"/>
                <a:ea typeface="Times New Roman"/>
                <a:cs typeface="Times New Roman"/>
                <a:sym typeface="Times New Roman"/>
              </a:rPr>
              <a:t>Disadvantage</a:t>
            </a:r>
            <a:r>
              <a:rPr lang="en-IN" sz="1800">
                <a:solidFill>
                  <a:srgbClr val="0070C0"/>
                </a:solidFill>
                <a:latin typeface="Times New Roman"/>
                <a:ea typeface="Times New Roman"/>
                <a:cs typeface="Times New Roman"/>
                <a:sym typeface="Times New Roman"/>
              </a:rPr>
              <a:t> - </a:t>
            </a:r>
            <a:r>
              <a:rPr lang="en-IN" sz="1800" b="0" i="0" u="none" strike="noStrike">
                <a:solidFill>
                  <a:srgbClr val="231F20"/>
                </a:solidFill>
                <a:latin typeface="Times New Roman"/>
                <a:ea typeface="Times New Roman"/>
                <a:cs typeface="Times New Roman"/>
                <a:sym typeface="Times New Roman"/>
              </a:rPr>
              <a:t>Deletion is hard; it is necessary to find the highest priority element first.</a:t>
            </a:r>
            <a:endParaRPr/>
          </a:p>
          <a:p>
            <a:pPr marL="0" marR="0" lvl="0" indent="0" algn="l" rtl="0">
              <a:lnSpc>
                <a:spcPct val="150000"/>
              </a:lnSpc>
              <a:spcBef>
                <a:spcPts val="0"/>
              </a:spcBef>
              <a:spcAft>
                <a:spcPts val="0"/>
              </a:spcAft>
              <a:buNone/>
            </a:pPr>
            <a:r>
              <a:rPr lang="en-IN" sz="1800" b="0" i="0" u="none" strike="noStrike">
                <a:solidFill>
                  <a:srgbClr val="231F20"/>
                </a:solidFill>
                <a:latin typeface="Times New Roman"/>
                <a:ea typeface="Times New Roman"/>
                <a:cs typeface="Times New Roman"/>
                <a:sym typeface="Times New Roman"/>
              </a:rPr>
              <a:t>An </a:t>
            </a:r>
            <a:r>
              <a:rPr lang="en-IN" sz="1800" b="1" i="0" u="none" strike="noStrike">
                <a:solidFill>
                  <a:srgbClr val="231F20"/>
                </a:solidFill>
                <a:latin typeface="Times New Roman"/>
                <a:ea typeface="Times New Roman"/>
                <a:cs typeface="Times New Roman"/>
                <a:sym typeface="Times New Roman"/>
              </a:rPr>
              <a:t>array</a:t>
            </a:r>
            <a:r>
              <a:rPr lang="en-IN" sz="1800" b="0" i="0" u="none" strike="noStrike">
                <a:solidFill>
                  <a:srgbClr val="231F20"/>
                </a:solidFill>
                <a:latin typeface="Times New Roman"/>
                <a:ea typeface="Times New Roman"/>
                <a:cs typeface="Times New Roman"/>
                <a:sym typeface="Times New Roman"/>
              </a:rPr>
              <a:t> is convenient for this implementation</a:t>
            </a:r>
            <a:endParaRPr sz="1800">
              <a:solidFill>
                <a:srgbClr val="231F20"/>
              </a:solidFill>
              <a:latin typeface="Times New Roman"/>
              <a:ea typeface="Times New Roman"/>
              <a:cs typeface="Times New Roman"/>
              <a:sym typeface="Times New Roman"/>
            </a:endParaRPr>
          </a:p>
        </p:txBody>
      </p:sp>
      <p:graphicFrame>
        <p:nvGraphicFramePr>
          <p:cNvPr id="636" name="Google Shape;636;p42"/>
          <p:cNvGraphicFramePr/>
          <p:nvPr/>
        </p:nvGraphicFramePr>
        <p:xfrm>
          <a:off x="3611904" y="2142259"/>
          <a:ext cx="3000000" cy="3000000"/>
        </p:xfrm>
        <a:graphic>
          <a:graphicData uri="http://schemas.openxmlformats.org/drawingml/2006/table">
            <a:tbl>
              <a:tblPr firstRow="1" bandRow="1">
                <a:noFill/>
                <a:tableStyleId>{B9E6BBA9-E3BA-4B74-944F-8D6E74C679E0}</a:tableStyleId>
              </a:tblPr>
              <a:tblGrid>
                <a:gridCol w="897950"/>
                <a:gridCol w="612550"/>
                <a:gridCol w="648075"/>
                <a:gridCol w="621425"/>
                <a:gridCol w="630325"/>
                <a:gridCol w="630325"/>
              </a:tblGrid>
              <a:tr h="428925">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Data</a:t>
                      </a:r>
                      <a:endParaRPr sz="180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90</a:t>
                      </a:r>
                      <a:endParaRPr sz="1800">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65</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45</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78</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50</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428925">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Priority</a:t>
                      </a:r>
                      <a:endParaRPr sz="180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sz="1800">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r>
            </a:tbl>
          </a:graphicData>
        </a:graphic>
      </p:graphicFrame>
      <p:graphicFrame>
        <p:nvGraphicFramePr>
          <p:cNvPr id="637" name="Google Shape;637;p42"/>
          <p:cNvGraphicFramePr/>
          <p:nvPr/>
        </p:nvGraphicFramePr>
        <p:xfrm>
          <a:off x="3540880" y="3577070"/>
          <a:ext cx="3000000" cy="3000000"/>
        </p:xfrm>
        <a:graphic>
          <a:graphicData uri="http://schemas.openxmlformats.org/drawingml/2006/table">
            <a:tbl>
              <a:tblPr firstRow="1" bandRow="1">
                <a:noFill/>
                <a:tableStyleId>{B9E6BBA9-E3BA-4B74-944F-8D6E74C679E0}</a:tableStyleId>
              </a:tblPr>
              <a:tblGrid>
                <a:gridCol w="958800"/>
                <a:gridCol w="596125"/>
                <a:gridCol w="692450"/>
                <a:gridCol w="603675"/>
                <a:gridCol w="585925"/>
                <a:gridCol w="621425"/>
                <a:gridCol w="532650"/>
              </a:tblGrid>
              <a:tr h="428925">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Data</a:t>
                      </a:r>
                      <a:endParaRPr sz="180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90</a:t>
                      </a:r>
                      <a:endParaRPr sz="1800">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65</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45</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78</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50</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25</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00"/>
                    </a:solidFill>
                  </a:tcPr>
                </a:tc>
              </a:tr>
              <a:tr h="428925">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Priority</a:t>
                      </a:r>
                      <a:endParaRPr sz="180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sz="1800">
                        <a:latin typeface="Times New Roman"/>
                        <a:ea typeface="Times New Roman"/>
                        <a:cs typeface="Times New Roman"/>
                        <a:sym typeface="Times New Roman"/>
                      </a:endParaRPr>
                    </a:p>
                  </a:txBody>
                  <a:tcPr marL="91450" marR="91450" marT="45725" marB="45725" anchor="ctr">
                    <a:lnL w="12700" cap="flat" cmpd="sng">
                      <a:solidFill>
                        <a:schemeClr val="dk1"/>
                      </a:solidFill>
                      <a:prstDash val="solid"/>
                      <a:round/>
                      <a:headEnd type="none" w="sm" len="sm"/>
                      <a:tailEnd type="none" w="sm" len="sm"/>
                    </a:lnL>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1</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L="91450" marR="91450" marT="45725" marB="45725" anchor="ctr">
                    <a:lnT w="12700" cap="flat" cmpd="sng">
                      <a:solidFill>
                        <a:schemeClr val="dk1"/>
                      </a:solidFill>
                      <a:prstDash val="solid"/>
                      <a:round/>
                      <a:headEnd type="none" w="sm" len="sm"/>
                      <a:tailEnd type="none" w="sm" len="sm"/>
                    </a:lnT>
                    <a:solidFill>
                      <a:srgbClr val="FFFF00"/>
                    </a:solidFill>
                  </a:tcPr>
                </a:tc>
              </a:tr>
            </a:tbl>
          </a:graphicData>
        </a:graphic>
      </p:graphicFrame>
      <p:sp>
        <p:nvSpPr>
          <p:cNvPr id="638" name="Google Shape;638;p42"/>
          <p:cNvSpPr txBox="1"/>
          <p:nvPr/>
        </p:nvSpPr>
        <p:spPr>
          <a:xfrm>
            <a:off x="7084385" y="3017323"/>
            <a:ext cx="56817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a:t>
            </a:r>
            <a:endParaRPr/>
          </a:p>
        </p:txBody>
      </p:sp>
      <p:sp>
        <p:nvSpPr>
          <p:cNvPr id="639" name="Google Shape;639;p42"/>
          <p:cNvSpPr txBox="1"/>
          <p:nvPr/>
        </p:nvSpPr>
        <p:spPr>
          <a:xfrm>
            <a:off x="4544292" y="3017323"/>
            <a:ext cx="71366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a:t>
            </a:r>
            <a:endParaRPr/>
          </a:p>
        </p:txBody>
      </p:sp>
      <p:sp>
        <p:nvSpPr>
          <p:cNvPr id="640" name="Google Shape;640;p42"/>
          <p:cNvSpPr txBox="1"/>
          <p:nvPr/>
        </p:nvSpPr>
        <p:spPr>
          <a:xfrm>
            <a:off x="7563774" y="4425264"/>
            <a:ext cx="56817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a:t>
            </a:r>
            <a:endParaRPr/>
          </a:p>
        </p:txBody>
      </p:sp>
      <p:sp>
        <p:nvSpPr>
          <p:cNvPr id="641" name="Google Shape;641;p42"/>
          <p:cNvSpPr txBox="1"/>
          <p:nvPr/>
        </p:nvSpPr>
        <p:spPr>
          <a:xfrm>
            <a:off x="4483628" y="4425264"/>
            <a:ext cx="71366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3"/>
          <p:cNvSpPr/>
          <p:nvPr/>
        </p:nvSpPr>
        <p:spPr>
          <a:xfrm>
            <a:off x="0" y="0"/>
            <a:ext cx="12192000" cy="763571"/>
          </a:xfrm>
          <a:prstGeom prst="rect">
            <a:avLst/>
          </a:prstGeom>
          <a:gradFill>
            <a:gsLst>
              <a:gs pos="0">
                <a:srgbClr val="D1D1D1"/>
              </a:gs>
              <a:gs pos="50000">
                <a:srgbClr val="C7C7C7"/>
              </a:gs>
              <a:gs pos="100000">
                <a:srgbClr val="C0C0C0"/>
              </a:gs>
            </a:gsLst>
            <a:lin ang="5400000" scaled="0"/>
          </a:gradFill>
          <a:ln w="9525"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ARRAY IMPLEMENTATION OF PRIORITY QUEUE</a:t>
            </a:r>
            <a:endParaRPr sz="1800">
              <a:solidFill>
                <a:schemeClr val="dk1"/>
              </a:solidFill>
              <a:latin typeface="Times New Roman"/>
              <a:ea typeface="Times New Roman"/>
              <a:cs typeface="Times New Roman"/>
              <a:sym typeface="Times New Roman"/>
            </a:endParaRPr>
          </a:p>
        </p:txBody>
      </p:sp>
      <p:sp>
        <p:nvSpPr>
          <p:cNvPr id="647" name="Google Shape;647;p43"/>
          <p:cNvSpPr txBox="1"/>
          <p:nvPr/>
        </p:nvSpPr>
        <p:spPr>
          <a:xfrm>
            <a:off x="2308195" y="4040716"/>
            <a:ext cx="2831976" cy="230832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0070C0"/>
                </a:solidFill>
                <a:latin typeface="Times New Roman"/>
                <a:ea typeface="Times New Roman"/>
                <a:cs typeface="Times New Roman"/>
                <a:sym typeface="Times New Roman"/>
              </a:rPr>
              <a:t>Structure definition – </a:t>
            </a:r>
            <a:endParaRPr/>
          </a:p>
          <a:p>
            <a:pPr marL="0" marR="0" lvl="0" indent="0" algn="l" rtl="0">
              <a:spcBef>
                <a:spcPts val="0"/>
              </a:spcBef>
              <a:spcAft>
                <a:spcPts val="0"/>
              </a:spcAft>
              <a:buNone/>
            </a:pPr>
            <a:endParaRPr sz="1800" b="0" i="0" u="none" strike="noStrike">
              <a:solidFill>
                <a:srgbClr val="231F20"/>
              </a:solidFill>
              <a:latin typeface="Times New Roman"/>
              <a:ea typeface="Times New Roman"/>
              <a:cs typeface="Times New Roman"/>
              <a:sym typeface="Times New Roman"/>
            </a:endParaRPr>
          </a:p>
          <a:p>
            <a:pPr marL="0" marR="0" lvl="0" indent="0" algn="l" rtl="0">
              <a:spcBef>
                <a:spcPts val="0"/>
              </a:spcBef>
              <a:spcAft>
                <a:spcPts val="0"/>
              </a:spcAft>
              <a:buNone/>
            </a:pPr>
            <a:r>
              <a:rPr lang="en-IN" sz="1800" b="0" i="0" u="none" strike="noStrike">
                <a:solidFill>
                  <a:srgbClr val="231F20"/>
                </a:solidFill>
                <a:latin typeface="Times New Roman"/>
                <a:ea typeface="Times New Roman"/>
                <a:cs typeface="Times New Roman"/>
                <a:sym typeface="Times New Roman"/>
              </a:rPr>
              <a:t>typedef struct</a:t>
            </a:r>
            <a:endParaRPr/>
          </a:p>
          <a:p>
            <a:pPr marL="0" marR="0" lvl="0" indent="0" algn="l" rtl="0">
              <a:spcBef>
                <a:spcPts val="0"/>
              </a:spcBef>
              <a:spcAft>
                <a:spcPts val="0"/>
              </a:spcAft>
              <a:buNone/>
            </a:pPr>
            <a:r>
              <a:rPr lang="en-IN" sz="1800" b="0" i="0" u="none" strike="noStrike">
                <a:solidFill>
                  <a:srgbClr val="231F20"/>
                </a:solidFill>
                <a:latin typeface="Times New Roman"/>
                <a:ea typeface="Times New Roman"/>
                <a:cs typeface="Times New Roman"/>
                <a:sym typeface="Times New Roman"/>
              </a:rPr>
              <a:t>{</a:t>
            </a:r>
            <a:endParaRPr/>
          </a:p>
          <a:p>
            <a:pPr marL="0" marR="0" lvl="0" indent="0" algn="l" rtl="0">
              <a:spcBef>
                <a:spcPts val="0"/>
              </a:spcBef>
              <a:spcAft>
                <a:spcPts val="0"/>
              </a:spcAft>
              <a:buNone/>
            </a:pPr>
            <a:r>
              <a:rPr lang="en-IN" sz="1800">
                <a:solidFill>
                  <a:srgbClr val="231F20"/>
                </a:solidFill>
                <a:latin typeface="Times New Roman"/>
                <a:ea typeface="Times New Roman"/>
                <a:cs typeface="Times New Roman"/>
                <a:sym typeface="Times New Roman"/>
              </a:rPr>
              <a:t>            </a:t>
            </a:r>
            <a:r>
              <a:rPr lang="en-IN" sz="1800" b="0" i="0" u="none" strike="noStrike">
                <a:solidFill>
                  <a:srgbClr val="231F20"/>
                </a:solidFill>
                <a:latin typeface="Times New Roman"/>
                <a:ea typeface="Times New Roman"/>
                <a:cs typeface="Times New Roman"/>
                <a:sym typeface="Times New Roman"/>
              </a:rPr>
              <a:t>int Data;</a:t>
            </a:r>
            <a:endParaRPr/>
          </a:p>
          <a:p>
            <a:pPr marL="0" marR="0" lvl="0" indent="0" algn="l" rtl="0">
              <a:spcBef>
                <a:spcPts val="0"/>
              </a:spcBef>
              <a:spcAft>
                <a:spcPts val="0"/>
              </a:spcAft>
              <a:buNone/>
            </a:pPr>
            <a:r>
              <a:rPr lang="en-IN" sz="1800">
                <a:solidFill>
                  <a:srgbClr val="231F20"/>
                </a:solidFill>
                <a:latin typeface="Times New Roman"/>
                <a:ea typeface="Times New Roman"/>
                <a:cs typeface="Times New Roman"/>
                <a:sym typeface="Times New Roman"/>
              </a:rPr>
              <a:t>            </a:t>
            </a:r>
            <a:r>
              <a:rPr lang="en-IN" sz="1800" b="0" i="0" u="none" strike="noStrike">
                <a:solidFill>
                  <a:srgbClr val="231F20"/>
                </a:solidFill>
                <a:latin typeface="Times New Roman"/>
                <a:ea typeface="Times New Roman"/>
                <a:cs typeface="Times New Roman"/>
                <a:sym typeface="Times New Roman"/>
              </a:rPr>
              <a:t>int priority;</a:t>
            </a:r>
            <a:endParaRPr/>
          </a:p>
          <a:p>
            <a:pPr marL="0" marR="0" lvl="0" indent="0" algn="l" rtl="0">
              <a:spcBef>
                <a:spcPts val="0"/>
              </a:spcBef>
              <a:spcAft>
                <a:spcPts val="0"/>
              </a:spcAft>
              <a:buNone/>
            </a:pPr>
            <a:r>
              <a:rPr lang="en-IN" sz="1800">
                <a:solidFill>
                  <a:srgbClr val="231F20"/>
                </a:solidFill>
                <a:latin typeface="Times New Roman"/>
                <a:ea typeface="Times New Roman"/>
                <a:cs typeface="Times New Roman"/>
                <a:sym typeface="Times New Roman"/>
              </a:rPr>
              <a:t>            </a:t>
            </a:r>
            <a:r>
              <a:rPr lang="en-IN" sz="1800" b="0" i="0" u="none" strike="noStrike">
                <a:solidFill>
                  <a:srgbClr val="231F20"/>
                </a:solidFill>
                <a:latin typeface="Times New Roman"/>
                <a:ea typeface="Times New Roman"/>
                <a:cs typeface="Times New Roman"/>
                <a:sym typeface="Times New Roman"/>
              </a:rPr>
              <a:t>int order;</a:t>
            </a:r>
            <a:endParaRPr/>
          </a:p>
          <a:p>
            <a:pPr marL="0" marR="0" lvl="0" indent="0" algn="l" rtl="0">
              <a:spcBef>
                <a:spcPts val="0"/>
              </a:spcBef>
              <a:spcAft>
                <a:spcPts val="0"/>
              </a:spcAft>
              <a:buNone/>
            </a:pPr>
            <a:r>
              <a:rPr lang="en-IN" sz="1800" b="0" i="0" u="none" strike="noStrike">
                <a:solidFill>
                  <a:srgbClr val="231F20"/>
                </a:solidFill>
                <a:latin typeface="Times New Roman"/>
                <a:ea typeface="Times New Roman"/>
                <a:cs typeface="Times New Roman"/>
                <a:sym typeface="Times New Roman"/>
              </a:rPr>
              <a:t>}Pqueue;</a:t>
            </a:r>
            <a:endParaRPr sz="1800">
              <a:solidFill>
                <a:schemeClr val="dk1"/>
              </a:solidFill>
              <a:latin typeface="Times New Roman"/>
              <a:ea typeface="Times New Roman"/>
              <a:cs typeface="Times New Roman"/>
              <a:sym typeface="Times New Roman"/>
            </a:endParaRPr>
          </a:p>
        </p:txBody>
      </p:sp>
      <p:sp>
        <p:nvSpPr>
          <p:cNvPr id="648" name="Google Shape;648;p43"/>
          <p:cNvSpPr txBox="1"/>
          <p:nvPr/>
        </p:nvSpPr>
        <p:spPr>
          <a:xfrm>
            <a:off x="577049" y="1076288"/>
            <a:ext cx="10955044" cy="267765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FF0000"/>
                </a:solidFill>
                <a:latin typeface="Times New Roman"/>
                <a:ea typeface="Times New Roman"/>
                <a:cs typeface="Times New Roman"/>
                <a:sym typeface="Times New Roman"/>
              </a:rPr>
              <a:t>Operations performed on Priority Queue:</a:t>
            </a:r>
            <a:endParaRPr/>
          </a:p>
          <a:p>
            <a:pPr marL="0" marR="0" lvl="0" indent="0" algn="l" rtl="0">
              <a:spcBef>
                <a:spcPts val="0"/>
              </a:spcBef>
              <a:spcAft>
                <a:spcPts val="0"/>
              </a:spcAft>
              <a:buNone/>
            </a:pPr>
            <a:endParaRPr sz="2000">
              <a:solidFill>
                <a:srgbClr val="FF0000"/>
              </a:solidFill>
              <a:latin typeface="Times New Roman"/>
              <a:ea typeface="Times New Roman"/>
              <a:cs typeface="Times New Roman"/>
              <a:sym typeface="Times New Roman"/>
            </a:endParaRPr>
          </a:p>
          <a:p>
            <a:pPr marL="285750" marR="0" lvl="0" indent="-285750" algn="l" rtl="0">
              <a:lnSpc>
                <a:spcPct val="150000"/>
              </a:lnSpc>
              <a:spcBef>
                <a:spcPts val="0"/>
              </a:spcBef>
              <a:spcAft>
                <a:spcPts val="0"/>
              </a:spcAft>
              <a:buClr>
                <a:srgbClr val="0070C0"/>
              </a:buClr>
              <a:buSzPts val="1800"/>
              <a:buFont typeface="Noto Sans Symbols"/>
              <a:buChar char="❖"/>
            </a:pPr>
            <a:r>
              <a:rPr lang="en-IN" sz="1800">
                <a:solidFill>
                  <a:srgbClr val="0070C0"/>
                </a:solidFill>
                <a:latin typeface="Times New Roman"/>
                <a:ea typeface="Times New Roman"/>
                <a:cs typeface="Times New Roman"/>
                <a:sym typeface="Times New Roman"/>
              </a:rPr>
              <a:t>Enqueue: </a:t>
            </a:r>
            <a:r>
              <a:rPr lang="en-IN" sz="1800">
                <a:solidFill>
                  <a:schemeClr val="dk1"/>
                </a:solidFill>
                <a:latin typeface="Times New Roman"/>
                <a:ea typeface="Times New Roman"/>
                <a:cs typeface="Times New Roman"/>
                <a:sym typeface="Times New Roman"/>
              </a:rPr>
              <a:t>To insert an element at the rear end in the priority queue at the rear end</a:t>
            </a:r>
            <a:endParaRPr/>
          </a:p>
          <a:p>
            <a:pPr marL="285750" marR="0" lvl="0" indent="-285750" algn="l" rtl="0">
              <a:lnSpc>
                <a:spcPct val="150000"/>
              </a:lnSpc>
              <a:spcBef>
                <a:spcPts val="0"/>
              </a:spcBef>
              <a:spcAft>
                <a:spcPts val="0"/>
              </a:spcAft>
              <a:buClr>
                <a:srgbClr val="0070C0"/>
              </a:buClr>
              <a:buSzPts val="1800"/>
              <a:buFont typeface="Noto Sans Symbols"/>
              <a:buChar char="❖"/>
            </a:pPr>
            <a:r>
              <a:rPr lang="en-IN" sz="1800">
                <a:solidFill>
                  <a:srgbClr val="0070C0"/>
                </a:solidFill>
                <a:latin typeface="Times New Roman"/>
                <a:ea typeface="Times New Roman"/>
                <a:cs typeface="Times New Roman"/>
                <a:sym typeface="Times New Roman"/>
              </a:rPr>
              <a:t>Dequeue: </a:t>
            </a:r>
            <a:r>
              <a:rPr lang="en-IN" sz="1800">
                <a:solidFill>
                  <a:schemeClr val="dk1"/>
                </a:solidFill>
                <a:latin typeface="Times New Roman"/>
                <a:ea typeface="Times New Roman"/>
                <a:cs typeface="Times New Roman"/>
                <a:sym typeface="Times New Roman"/>
              </a:rPr>
              <a:t>To delete an element with highest priority from queue</a:t>
            </a:r>
            <a:endParaRPr/>
          </a:p>
          <a:p>
            <a:pPr marL="285750" marR="0" lvl="0" indent="-285750" algn="l" rtl="0">
              <a:lnSpc>
                <a:spcPct val="150000"/>
              </a:lnSpc>
              <a:spcBef>
                <a:spcPts val="0"/>
              </a:spcBef>
              <a:spcAft>
                <a:spcPts val="0"/>
              </a:spcAft>
              <a:buClr>
                <a:srgbClr val="0070C0"/>
              </a:buClr>
              <a:buSzPts val="1800"/>
              <a:buFont typeface="Noto Sans Symbols"/>
              <a:buChar char="❖"/>
            </a:pPr>
            <a:r>
              <a:rPr lang="en-IN" sz="1800">
                <a:solidFill>
                  <a:srgbClr val="0070C0"/>
                </a:solidFill>
                <a:latin typeface="Times New Roman"/>
                <a:ea typeface="Times New Roman"/>
                <a:cs typeface="Times New Roman"/>
                <a:sym typeface="Times New Roman"/>
              </a:rPr>
              <a:t>Queue empty: </a:t>
            </a:r>
            <a:r>
              <a:rPr lang="en-IN" sz="1800">
                <a:solidFill>
                  <a:schemeClr val="dk1"/>
                </a:solidFill>
                <a:latin typeface="Times New Roman"/>
                <a:ea typeface="Times New Roman"/>
                <a:cs typeface="Times New Roman"/>
                <a:sym typeface="Times New Roman"/>
              </a:rPr>
              <a:t>To check whether queue is empty</a:t>
            </a:r>
            <a:endParaRPr/>
          </a:p>
          <a:p>
            <a:pPr marL="285750" marR="0" lvl="0" indent="-285750" algn="l" rtl="0">
              <a:lnSpc>
                <a:spcPct val="150000"/>
              </a:lnSpc>
              <a:spcBef>
                <a:spcPts val="0"/>
              </a:spcBef>
              <a:spcAft>
                <a:spcPts val="0"/>
              </a:spcAft>
              <a:buClr>
                <a:srgbClr val="0070C0"/>
              </a:buClr>
              <a:buSzPts val="1800"/>
              <a:buFont typeface="Noto Sans Symbols"/>
              <a:buChar char="❖"/>
            </a:pPr>
            <a:r>
              <a:rPr lang="en-IN" sz="1800">
                <a:solidFill>
                  <a:srgbClr val="0070C0"/>
                </a:solidFill>
                <a:latin typeface="Times New Roman"/>
                <a:ea typeface="Times New Roman"/>
                <a:cs typeface="Times New Roman"/>
                <a:sym typeface="Times New Roman"/>
              </a:rPr>
              <a:t>Queue full: </a:t>
            </a:r>
            <a:r>
              <a:rPr lang="en-IN" sz="1800">
                <a:solidFill>
                  <a:schemeClr val="dk1"/>
                </a:solidFill>
                <a:latin typeface="Times New Roman"/>
                <a:ea typeface="Times New Roman"/>
                <a:cs typeface="Times New Roman"/>
                <a:sym typeface="Times New Roman"/>
              </a:rPr>
              <a:t>To check whether queue is full</a:t>
            </a:r>
            <a:endParaRPr/>
          </a:p>
          <a:p>
            <a:pPr marL="0" marR="0" lvl="0" indent="0" algn="l" rtl="0">
              <a:spcBef>
                <a:spcPts val="0"/>
              </a:spcBef>
              <a:spcAft>
                <a:spcPts val="0"/>
              </a:spcAft>
              <a:buNone/>
            </a:pP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44"/>
          <p:cNvSpPr/>
          <p:nvPr/>
        </p:nvSpPr>
        <p:spPr>
          <a:xfrm>
            <a:off x="0" y="0"/>
            <a:ext cx="12192000" cy="763571"/>
          </a:xfrm>
          <a:prstGeom prst="rect">
            <a:avLst/>
          </a:prstGeom>
          <a:gradFill>
            <a:gsLst>
              <a:gs pos="0">
                <a:srgbClr val="D1D1D1"/>
              </a:gs>
              <a:gs pos="50000">
                <a:srgbClr val="C7C7C7"/>
              </a:gs>
              <a:gs pos="100000">
                <a:srgbClr val="C0C0C0"/>
              </a:gs>
            </a:gsLst>
            <a:lin ang="5400000" scaled="0"/>
          </a:gradFill>
          <a:ln w="9525"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PRIORITY QUEUE</a:t>
            </a:r>
            <a:endParaRPr sz="1800">
              <a:solidFill>
                <a:schemeClr val="dk1"/>
              </a:solidFill>
              <a:latin typeface="Times New Roman"/>
              <a:ea typeface="Times New Roman"/>
              <a:cs typeface="Times New Roman"/>
              <a:sym typeface="Times New Roman"/>
            </a:endParaRPr>
          </a:p>
        </p:txBody>
      </p:sp>
      <p:sp>
        <p:nvSpPr>
          <p:cNvPr id="654" name="Google Shape;654;p44"/>
          <p:cNvSpPr txBox="1"/>
          <p:nvPr/>
        </p:nvSpPr>
        <p:spPr>
          <a:xfrm>
            <a:off x="469775" y="763571"/>
            <a:ext cx="11252447" cy="585955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IN" sz="1800">
                <a:solidFill>
                  <a:srgbClr val="FF0000"/>
                </a:solidFill>
                <a:latin typeface="Times New Roman"/>
                <a:ea typeface="Times New Roman"/>
                <a:cs typeface="Times New Roman"/>
                <a:sym typeface="Times New Roman"/>
              </a:rPr>
              <a:t>Example:</a:t>
            </a:r>
            <a:endParaRPr sz="1800" b="0" i="0" u="none" strike="noStrike">
              <a:solidFill>
                <a:srgbClr val="FF0000"/>
              </a:solidFill>
              <a:latin typeface="Times New Roman"/>
              <a:ea typeface="Times New Roman"/>
              <a:cs typeface="Times New Roman"/>
              <a:sym typeface="Times New Roman"/>
            </a:endParaRPr>
          </a:p>
          <a:p>
            <a:pPr marL="742950" marR="0" lvl="1" indent="-285750" algn="l" rtl="0">
              <a:lnSpc>
                <a:spcPct val="150000"/>
              </a:lnSpc>
              <a:spcBef>
                <a:spcPts val="0"/>
              </a:spcBef>
              <a:spcAft>
                <a:spcPts val="0"/>
              </a:spcAft>
              <a:buClr>
                <a:srgbClr val="231F20"/>
              </a:buClr>
              <a:buSzPts val="1800"/>
              <a:buFont typeface="Noto Sans Symbols"/>
              <a:buChar char="❖"/>
            </a:pPr>
            <a:r>
              <a:rPr lang="en-IN" sz="1800" b="0" i="0" u="none" strike="noStrike" cap="none">
                <a:solidFill>
                  <a:srgbClr val="231F20"/>
                </a:solidFill>
                <a:latin typeface="Times New Roman"/>
                <a:ea typeface="Times New Roman"/>
                <a:cs typeface="Times New Roman"/>
                <a:sym typeface="Times New Roman"/>
              </a:rPr>
              <a:t>A list of patients in an emergency room; each patient might be given a ranking that depends on the severity of the patient’s illness</a:t>
            </a:r>
            <a:endParaRPr/>
          </a:p>
          <a:p>
            <a:pPr marL="742950" marR="0" lvl="1" indent="-171450" algn="l" rtl="0">
              <a:lnSpc>
                <a:spcPct val="150000"/>
              </a:lnSpc>
              <a:spcBef>
                <a:spcPts val="0"/>
              </a:spcBef>
              <a:spcAft>
                <a:spcPts val="0"/>
              </a:spcAft>
              <a:buClr>
                <a:schemeClr val="dk1"/>
              </a:buClr>
              <a:buSzPts val="1800"/>
              <a:buFont typeface="Noto Sans Symbols"/>
              <a:buNone/>
            </a:pPr>
            <a:endParaRPr sz="1800" b="0" i="0" u="none" strike="noStrike" cap="none">
              <a:solidFill>
                <a:srgbClr val="231F20"/>
              </a:solidFill>
              <a:latin typeface="Times New Roman"/>
              <a:ea typeface="Times New Roman"/>
              <a:cs typeface="Times New Roman"/>
              <a:sym typeface="Times New Roman"/>
            </a:endParaRPr>
          </a:p>
          <a:p>
            <a:pPr marL="742950" marR="0" lvl="1" indent="-171450" algn="l" rtl="0">
              <a:lnSpc>
                <a:spcPct val="150000"/>
              </a:lnSpc>
              <a:spcBef>
                <a:spcPts val="0"/>
              </a:spcBef>
              <a:spcAft>
                <a:spcPts val="0"/>
              </a:spcAft>
              <a:buClr>
                <a:schemeClr val="dk1"/>
              </a:buClr>
              <a:buSzPts val="1800"/>
              <a:buFont typeface="Noto Sans Symbols"/>
              <a:buNone/>
            </a:pPr>
            <a:endParaRPr sz="1800" b="0" i="0" u="none" strike="noStrike" cap="none">
              <a:solidFill>
                <a:srgbClr val="231F20"/>
              </a:solidFill>
              <a:latin typeface="Times New Roman"/>
              <a:ea typeface="Times New Roman"/>
              <a:cs typeface="Times New Roman"/>
              <a:sym typeface="Times New Roman"/>
            </a:endParaRPr>
          </a:p>
          <a:p>
            <a:pPr marL="742950" marR="0" lvl="1" indent="-171450" algn="l" rtl="0">
              <a:lnSpc>
                <a:spcPct val="150000"/>
              </a:lnSpc>
              <a:spcBef>
                <a:spcPts val="0"/>
              </a:spcBef>
              <a:spcAft>
                <a:spcPts val="0"/>
              </a:spcAft>
              <a:buClr>
                <a:schemeClr val="dk1"/>
              </a:buClr>
              <a:buSzPts val="1800"/>
              <a:buFont typeface="Noto Sans Symbols"/>
              <a:buNone/>
            </a:pPr>
            <a:endParaRPr sz="1800" b="0" i="0" u="none" strike="noStrike" cap="none">
              <a:solidFill>
                <a:srgbClr val="231F20"/>
              </a:solidFill>
              <a:latin typeface="Times New Roman"/>
              <a:ea typeface="Times New Roman"/>
              <a:cs typeface="Times New Roman"/>
              <a:sym typeface="Times New Roman"/>
            </a:endParaRPr>
          </a:p>
          <a:p>
            <a:pPr marL="742950" marR="0" lvl="1" indent="-171450" algn="l" rtl="0">
              <a:lnSpc>
                <a:spcPct val="150000"/>
              </a:lnSpc>
              <a:spcBef>
                <a:spcPts val="0"/>
              </a:spcBef>
              <a:spcAft>
                <a:spcPts val="0"/>
              </a:spcAft>
              <a:buClr>
                <a:schemeClr val="dk1"/>
              </a:buClr>
              <a:buSzPts val="1800"/>
              <a:buFont typeface="Noto Sans Symbols"/>
              <a:buNone/>
            </a:pPr>
            <a:endParaRPr sz="1800" b="0" i="0" u="none" strike="noStrike" cap="none">
              <a:solidFill>
                <a:srgbClr val="231F20"/>
              </a:solidFill>
              <a:latin typeface="Times New Roman"/>
              <a:ea typeface="Times New Roman"/>
              <a:cs typeface="Times New Roman"/>
              <a:sym typeface="Times New Roman"/>
            </a:endParaRPr>
          </a:p>
          <a:p>
            <a:pPr marL="742950" marR="0" lvl="1" indent="-171450" algn="l" rtl="0">
              <a:lnSpc>
                <a:spcPct val="150000"/>
              </a:lnSpc>
              <a:spcBef>
                <a:spcPts val="0"/>
              </a:spcBef>
              <a:spcAft>
                <a:spcPts val="0"/>
              </a:spcAft>
              <a:buClr>
                <a:schemeClr val="dk1"/>
              </a:buClr>
              <a:buSzPts val="1800"/>
              <a:buFont typeface="Noto Sans Symbols"/>
              <a:buNone/>
            </a:pPr>
            <a:endParaRPr sz="1800" b="0" i="0" u="none" strike="noStrike" cap="none">
              <a:solidFill>
                <a:srgbClr val="231F20"/>
              </a:solidFill>
              <a:latin typeface="Times New Roman"/>
              <a:ea typeface="Times New Roman"/>
              <a:cs typeface="Times New Roman"/>
              <a:sym typeface="Times New Roman"/>
            </a:endParaRPr>
          </a:p>
          <a:p>
            <a:pPr marL="457200" marR="0" lvl="1" indent="0" algn="l" rtl="0">
              <a:lnSpc>
                <a:spcPct val="150000"/>
              </a:lnSpc>
              <a:spcBef>
                <a:spcPts val="0"/>
              </a:spcBef>
              <a:spcAft>
                <a:spcPts val="0"/>
              </a:spcAft>
              <a:buNone/>
            </a:pPr>
            <a:endParaRPr sz="1800" b="0" i="0" u="none" strike="noStrike" cap="none">
              <a:solidFill>
                <a:srgbClr val="231F2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800">
              <a:solidFill>
                <a:srgbClr val="FF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r>
              <a:rPr lang="en-IN" sz="1800">
                <a:solidFill>
                  <a:srgbClr val="FF0000"/>
                </a:solidFill>
                <a:latin typeface="Times New Roman"/>
                <a:ea typeface="Times New Roman"/>
                <a:cs typeface="Times New Roman"/>
                <a:sym typeface="Times New Roman"/>
              </a:rPr>
              <a:t>Applications of Priority Queue:</a:t>
            </a:r>
            <a:endParaRPr/>
          </a:p>
          <a:p>
            <a:pPr marL="742950" marR="0" lvl="1" indent="-285750" algn="l" rtl="0">
              <a:lnSpc>
                <a:spcPct val="15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Priority queues are used for implementing job scheduling by the operating system where jobs with higher priority are to be processed first</a:t>
            </a:r>
            <a:endParaRPr/>
          </a:p>
          <a:p>
            <a:pPr marL="742950" marR="0" lvl="1" indent="-285750" algn="l" rtl="0">
              <a:lnSpc>
                <a:spcPct val="150000"/>
              </a:lnSpc>
              <a:spcBef>
                <a:spcPts val="0"/>
              </a:spcBef>
              <a:spcAft>
                <a:spcPts val="0"/>
              </a:spcAft>
              <a:buClr>
                <a:schemeClr val="dk1"/>
              </a:buClr>
              <a:buSzPts val="1800"/>
              <a:buFont typeface="Noto Sans Symbols"/>
              <a:buChar char="❖"/>
            </a:pPr>
            <a:r>
              <a:rPr lang="en-IN" sz="1800" b="0" i="0" u="none" strike="noStrike" cap="none">
                <a:solidFill>
                  <a:schemeClr val="dk1"/>
                </a:solidFill>
                <a:latin typeface="Times New Roman"/>
                <a:ea typeface="Times New Roman"/>
                <a:cs typeface="Times New Roman"/>
                <a:sym typeface="Times New Roman"/>
              </a:rPr>
              <a:t>Priority queues can be used in simulation systems where the priority corresponds to event time</a:t>
            </a:r>
            <a:endParaRPr/>
          </a:p>
        </p:txBody>
      </p:sp>
      <p:pic>
        <p:nvPicPr>
          <p:cNvPr id="655" name="Google Shape;655;p44"/>
          <p:cNvPicPr preferRelativeResize="0"/>
          <p:nvPr/>
        </p:nvPicPr>
        <p:blipFill rotWithShape="1">
          <a:blip r:embed="rId3">
            <a:alphaModFix/>
          </a:blip>
          <a:srcRect/>
          <a:stretch/>
        </p:blipFill>
        <p:spPr>
          <a:xfrm>
            <a:off x="3468209" y="2179827"/>
            <a:ext cx="5255581" cy="293162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45"/>
          <p:cNvSpPr txBox="1">
            <a:spLocks noGrp="1"/>
          </p:cNvSpPr>
          <p:nvPr>
            <p:ph type="body" idx="1"/>
          </p:nvPr>
        </p:nvSpPr>
        <p:spPr>
          <a:xfrm>
            <a:off x="542817" y="1278384"/>
            <a:ext cx="11111143" cy="4023964"/>
          </a:xfrm>
          <a:prstGeom prst="rect">
            <a:avLst/>
          </a:prstGeom>
          <a:noFill/>
          <a:ln>
            <a:noFill/>
          </a:ln>
        </p:spPr>
        <p:txBody>
          <a:bodyPr spcFirstLastPara="1" wrap="square" lIns="91425" tIns="45700" rIns="91425" bIns="45700" anchor="t" anchorCtr="0">
            <a:normAutofit/>
          </a:bodyPr>
          <a:lstStyle/>
          <a:p>
            <a:pPr marL="228600" lvl="0" indent="-228600" algn="just" rtl="0">
              <a:lnSpc>
                <a:spcPct val="150000"/>
              </a:lnSpc>
              <a:spcBef>
                <a:spcPts val="0"/>
              </a:spcBef>
              <a:spcAft>
                <a:spcPts val="0"/>
              </a:spcAft>
              <a:buClr>
                <a:schemeClr val="dk1"/>
              </a:buClr>
              <a:buSzPts val="1800"/>
              <a:buChar char="•"/>
            </a:pPr>
            <a:r>
              <a:rPr lang="en-IN" sz="1800">
                <a:latin typeface="Times New Roman"/>
                <a:ea typeface="Times New Roman"/>
                <a:cs typeface="Times New Roman"/>
                <a:sym typeface="Times New Roman"/>
              </a:rPr>
              <a:t>Queues are widely used as waiting lists for a single shared resource like printer, disk, CPU (CPU scheduling, Disk Scheduling).</a:t>
            </a:r>
            <a:endParaRPr/>
          </a:p>
          <a:p>
            <a:pPr marL="228600" lvl="0" indent="-228600" algn="just" rtl="0">
              <a:lnSpc>
                <a:spcPct val="150000"/>
              </a:lnSpc>
              <a:spcBef>
                <a:spcPts val="1000"/>
              </a:spcBef>
              <a:spcAft>
                <a:spcPts val="0"/>
              </a:spcAft>
              <a:buClr>
                <a:schemeClr val="dk1"/>
              </a:buClr>
              <a:buSzPts val="1800"/>
              <a:buChar char="•"/>
            </a:pPr>
            <a:r>
              <a:rPr lang="en-IN" sz="1800">
                <a:latin typeface="Times New Roman"/>
                <a:ea typeface="Times New Roman"/>
                <a:cs typeface="Times New Roman"/>
                <a:sym typeface="Times New Roman"/>
              </a:rPr>
              <a:t>Queues are used in asynchronous transfer of data (where data is not being transferred at the same rate between two processes) for eg. pipes, file IO, sockets.</a:t>
            </a:r>
            <a:endParaRPr/>
          </a:p>
          <a:p>
            <a:pPr marL="228600" lvl="0" indent="-228600" algn="just" rtl="0">
              <a:lnSpc>
                <a:spcPct val="150000"/>
              </a:lnSpc>
              <a:spcBef>
                <a:spcPts val="1000"/>
              </a:spcBef>
              <a:spcAft>
                <a:spcPts val="0"/>
              </a:spcAft>
              <a:buClr>
                <a:schemeClr val="dk1"/>
              </a:buClr>
              <a:buSzPts val="1800"/>
              <a:buChar char="•"/>
            </a:pPr>
            <a:r>
              <a:rPr lang="en-IN" sz="1800">
                <a:latin typeface="Times New Roman"/>
                <a:ea typeface="Times New Roman"/>
                <a:cs typeface="Times New Roman"/>
                <a:sym typeface="Times New Roman"/>
              </a:rPr>
              <a:t>Queues are used as buffers in most of the applications like MP3 media player, CD player, etc. </a:t>
            </a:r>
            <a:endParaRPr/>
          </a:p>
          <a:p>
            <a:pPr marL="228600" lvl="0" indent="-228600" algn="just" rtl="0">
              <a:lnSpc>
                <a:spcPct val="150000"/>
              </a:lnSpc>
              <a:spcBef>
                <a:spcPts val="1000"/>
              </a:spcBef>
              <a:spcAft>
                <a:spcPts val="0"/>
              </a:spcAft>
              <a:buClr>
                <a:schemeClr val="dk1"/>
              </a:buClr>
              <a:buSzPts val="1800"/>
              <a:buChar char="•"/>
            </a:pPr>
            <a:r>
              <a:rPr lang="en-IN" sz="1800">
                <a:latin typeface="Times New Roman"/>
                <a:ea typeface="Times New Roman"/>
                <a:cs typeface="Times New Roman"/>
                <a:sym typeface="Times New Roman"/>
              </a:rPr>
              <a:t>Queue are used to maintain the play list in media players in order to add and remove the songs from the play-list.</a:t>
            </a:r>
            <a:endParaRPr/>
          </a:p>
          <a:p>
            <a:pPr marL="228600" lvl="0" indent="-228600" algn="just" rtl="0">
              <a:lnSpc>
                <a:spcPct val="90000"/>
              </a:lnSpc>
              <a:spcBef>
                <a:spcPts val="1000"/>
              </a:spcBef>
              <a:spcAft>
                <a:spcPts val="0"/>
              </a:spcAft>
              <a:buClr>
                <a:srgbClr val="231F20"/>
              </a:buClr>
              <a:buSzPts val="1800"/>
              <a:buChar char="•"/>
            </a:pPr>
            <a:r>
              <a:rPr lang="en-IN" sz="1800" b="0" i="0" u="none" strike="noStrike">
                <a:solidFill>
                  <a:srgbClr val="231F20"/>
                </a:solidFill>
                <a:latin typeface="Times"/>
                <a:ea typeface="Times"/>
                <a:cs typeface="Times"/>
                <a:sym typeface="Times"/>
              </a:rPr>
              <a:t>A </a:t>
            </a:r>
            <a:r>
              <a:rPr lang="en-IN" sz="1800" b="0" u="none" strike="noStrike">
                <a:solidFill>
                  <a:srgbClr val="231F20"/>
                </a:solidFill>
                <a:latin typeface="Times New Roman"/>
                <a:ea typeface="Times New Roman"/>
                <a:cs typeface="Times New Roman"/>
                <a:sym typeface="Times New Roman"/>
              </a:rPr>
              <a:t>queue is used for finding a path using the breadth-first search of graphs.</a:t>
            </a:r>
            <a:endParaRPr sz="1800">
              <a:latin typeface="Times New Roman"/>
              <a:ea typeface="Times New Roman"/>
              <a:cs typeface="Times New Roman"/>
              <a:sym typeface="Times New Roman"/>
            </a:endParaRPr>
          </a:p>
          <a:p>
            <a:pPr marL="685800" lvl="1" indent="-139700" algn="l" rtl="0">
              <a:lnSpc>
                <a:spcPct val="90000"/>
              </a:lnSpc>
              <a:spcBef>
                <a:spcPts val="500"/>
              </a:spcBef>
              <a:spcAft>
                <a:spcPts val="0"/>
              </a:spcAft>
              <a:buClr>
                <a:schemeClr val="dk1"/>
              </a:buClr>
              <a:buSzPts val="1400"/>
              <a:buNone/>
            </a:pPr>
            <a:endParaRPr sz="14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p>
        </p:txBody>
      </p:sp>
      <p:sp>
        <p:nvSpPr>
          <p:cNvPr id="661" name="Google Shape;661;p45"/>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APPLICATIONS OF QUEUE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46"/>
          <p:cNvSpPr/>
          <p:nvPr/>
        </p:nvSpPr>
        <p:spPr>
          <a:xfrm>
            <a:off x="0" y="0"/>
            <a:ext cx="12192000" cy="763571"/>
          </a:xfrm>
          <a:prstGeom prst="rect">
            <a:avLst/>
          </a:prstGeom>
          <a:gradFill>
            <a:gsLst>
              <a:gs pos="0">
                <a:srgbClr val="D1D1D1"/>
              </a:gs>
              <a:gs pos="50000">
                <a:srgbClr val="C7C7C7"/>
              </a:gs>
              <a:gs pos="100000">
                <a:srgbClr val="C0C0C0"/>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APPLICATIONS OF QUEUE</a:t>
            </a:r>
            <a:endParaRPr sz="1800">
              <a:solidFill>
                <a:schemeClr val="dk1"/>
              </a:solidFill>
              <a:latin typeface="Times New Roman"/>
              <a:ea typeface="Times New Roman"/>
              <a:cs typeface="Times New Roman"/>
              <a:sym typeface="Times New Roman"/>
            </a:endParaRPr>
          </a:p>
        </p:txBody>
      </p:sp>
      <p:sp>
        <p:nvSpPr>
          <p:cNvPr id="667" name="Google Shape;667;p46"/>
          <p:cNvSpPr txBox="1"/>
          <p:nvPr/>
        </p:nvSpPr>
        <p:spPr>
          <a:xfrm>
            <a:off x="207391" y="935090"/>
            <a:ext cx="273900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7030A0"/>
                </a:solidFill>
                <a:latin typeface="Times New Roman"/>
                <a:ea typeface="Times New Roman"/>
                <a:cs typeface="Times New Roman"/>
                <a:sym typeface="Times New Roman"/>
              </a:rPr>
              <a:t>Ticket Booking Counter</a:t>
            </a:r>
            <a:endParaRPr/>
          </a:p>
        </p:txBody>
      </p:sp>
      <p:pic>
        <p:nvPicPr>
          <p:cNvPr id="668" name="Google Shape;668;p46"/>
          <p:cNvPicPr preferRelativeResize="0"/>
          <p:nvPr/>
        </p:nvPicPr>
        <p:blipFill rotWithShape="1">
          <a:blip r:embed="rId3">
            <a:alphaModFix/>
          </a:blip>
          <a:srcRect/>
          <a:stretch/>
        </p:blipFill>
        <p:spPr>
          <a:xfrm>
            <a:off x="467360" y="1364661"/>
            <a:ext cx="10728960" cy="5493339"/>
          </a:xfrm>
          <a:prstGeom prst="rect">
            <a:avLst/>
          </a:prstGeom>
          <a:noFill/>
          <a:ln>
            <a:noFill/>
          </a:ln>
        </p:spPr>
      </p:pic>
      <p:pic>
        <p:nvPicPr>
          <p:cNvPr id="669" name="Google Shape;669;p46"/>
          <p:cNvPicPr preferRelativeResize="0"/>
          <p:nvPr/>
        </p:nvPicPr>
        <p:blipFill rotWithShape="1">
          <a:blip r:embed="rId4">
            <a:alphaModFix/>
          </a:blip>
          <a:srcRect/>
          <a:stretch/>
        </p:blipFill>
        <p:spPr>
          <a:xfrm>
            <a:off x="-1737326" y="2880703"/>
            <a:ext cx="970318" cy="3864541"/>
          </a:xfrm>
          <a:prstGeom prst="rect">
            <a:avLst/>
          </a:prstGeom>
          <a:noFill/>
          <a:ln>
            <a:noFill/>
          </a:ln>
        </p:spPr>
      </p:pic>
      <p:pic>
        <p:nvPicPr>
          <p:cNvPr id="670" name="Google Shape;670;p46"/>
          <p:cNvPicPr preferRelativeResize="0"/>
          <p:nvPr/>
        </p:nvPicPr>
        <p:blipFill rotWithShape="1">
          <a:blip r:embed="rId5">
            <a:alphaModFix/>
          </a:blip>
          <a:srcRect/>
          <a:stretch/>
        </p:blipFill>
        <p:spPr>
          <a:xfrm>
            <a:off x="-1971041" y="2925210"/>
            <a:ext cx="970318" cy="3932790"/>
          </a:xfrm>
          <a:prstGeom prst="rect">
            <a:avLst/>
          </a:prstGeom>
          <a:noFill/>
          <a:ln>
            <a:noFill/>
          </a:ln>
        </p:spPr>
      </p:pic>
      <p:pic>
        <p:nvPicPr>
          <p:cNvPr id="671" name="Google Shape;671;p46"/>
          <p:cNvPicPr preferRelativeResize="0"/>
          <p:nvPr/>
        </p:nvPicPr>
        <p:blipFill rotWithShape="1">
          <a:blip r:embed="rId6">
            <a:alphaModFix/>
          </a:blip>
          <a:srcRect/>
          <a:stretch/>
        </p:blipFill>
        <p:spPr>
          <a:xfrm>
            <a:off x="-1960827" y="2880703"/>
            <a:ext cx="1097281" cy="3950211"/>
          </a:xfrm>
          <a:prstGeom prst="rect">
            <a:avLst/>
          </a:prstGeom>
          <a:noFill/>
          <a:ln>
            <a:noFill/>
          </a:ln>
        </p:spPr>
      </p:pic>
      <p:sp>
        <p:nvSpPr>
          <p:cNvPr id="672" name="Google Shape;672;p46"/>
          <p:cNvSpPr txBox="1"/>
          <p:nvPr/>
        </p:nvSpPr>
        <p:spPr>
          <a:xfrm>
            <a:off x="8493760" y="2439358"/>
            <a:ext cx="109728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lt1"/>
                </a:solidFill>
                <a:latin typeface="Times New Roman"/>
                <a:ea typeface="Times New Roman"/>
                <a:cs typeface="Times New Roman"/>
                <a:sym typeface="Times New Roman"/>
              </a:rPr>
              <a:t>Ticket 1</a:t>
            </a:r>
            <a:endParaRPr/>
          </a:p>
        </p:txBody>
      </p:sp>
      <p:sp>
        <p:nvSpPr>
          <p:cNvPr id="673" name="Google Shape;673;p46"/>
          <p:cNvSpPr txBox="1"/>
          <p:nvPr/>
        </p:nvSpPr>
        <p:spPr>
          <a:xfrm>
            <a:off x="8463279" y="2726815"/>
            <a:ext cx="109728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lt1"/>
                </a:solidFill>
                <a:latin typeface="Times New Roman"/>
                <a:ea typeface="Times New Roman"/>
                <a:cs typeface="Times New Roman"/>
                <a:sym typeface="Times New Roman"/>
              </a:rPr>
              <a:t>Ticket 2</a:t>
            </a:r>
            <a:endParaRPr/>
          </a:p>
        </p:txBody>
      </p:sp>
      <p:sp>
        <p:nvSpPr>
          <p:cNvPr id="674" name="Google Shape;674;p46"/>
          <p:cNvSpPr txBox="1"/>
          <p:nvPr/>
        </p:nvSpPr>
        <p:spPr>
          <a:xfrm>
            <a:off x="8453119" y="3009135"/>
            <a:ext cx="109728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lt1"/>
                </a:solidFill>
                <a:latin typeface="Times New Roman"/>
                <a:ea typeface="Times New Roman"/>
                <a:cs typeface="Times New Roman"/>
                <a:sym typeface="Times New Roman"/>
              </a:rPr>
              <a:t>Ticket 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72"/>
                                        </p:tgtEl>
                                        <p:attrNameLst>
                                          <p:attrName>style.visibility</p:attrName>
                                        </p:attrNameLst>
                                      </p:cBhvr>
                                      <p:to>
                                        <p:strVal val="visible"/>
                                      </p:to>
                                    </p:set>
                                    <p:animEffect transition="in" filter="fade">
                                      <p:cBhvr>
                                        <p:cTn id="19" dur="500"/>
                                        <p:tgtEl>
                                          <p:spTgt spid="67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73"/>
                                        </p:tgtEl>
                                        <p:attrNameLst>
                                          <p:attrName>style.visibility</p:attrName>
                                        </p:attrNameLst>
                                      </p:cBhvr>
                                      <p:to>
                                        <p:strVal val="visible"/>
                                      </p:to>
                                    </p:set>
                                    <p:animEffect transition="in" filter="fade">
                                      <p:cBhvr>
                                        <p:cTn id="24" dur="500"/>
                                        <p:tgtEl>
                                          <p:spTgt spid="6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74"/>
                                        </p:tgtEl>
                                        <p:attrNameLst>
                                          <p:attrName>style.visibility</p:attrName>
                                        </p:attrNameLst>
                                      </p:cBhvr>
                                      <p:to>
                                        <p:strVal val="visible"/>
                                      </p:to>
                                    </p:set>
                                    <p:animEffect transition="in" filter="fade">
                                      <p:cBhvr>
                                        <p:cTn id="29" dur="500"/>
                                        <p:tgtEl>
                                          <p:spTgt spid="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7"/>
          <p:cNvSpPr txBox="1">
            <a:spLocks noGrp="1"/>
          </p:cNvSpPr>
          <p:nvPr>
            <p:ph type="body" idx="1"/>
          </p:nvPr>
        </p:nvSpPr>
        <p:spPr>
          <a:xfrm>
            <a:off x="542817" y="1278383"/>
            <a:ext cx="11111143" cy="4785065"/>
          </a:xfrm>
          <a:prstGeom prst="rect">
            <a:avLst/>
          </a:prstGeom>
          <a:blipFill rotWithShape="1">
            <a:blip r:embed="rId3">
              <a:alphaModFix/>
            </a:blip>
            <a:stretch>
              <a:fillRect l="-548"/>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IN"/>
              <a:t> </a:t>
            </a:r>
            <a:endParaRPr/>
          </a:p>
        </p:txBody>
      </p:sp>
      <p:sp>
        <p:nvSpPr>
          <p:cNvPr id="680" name="Google Shape;680;p47"/>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ANALYSIS OF QUEUE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body" idx="1"/>
          </p:nvPr>
        </p:nvSpPr>
        <p:spPr>
          <a:xfrm>
            <a:off x="540428" y="3224169"/>
            <a:ext cx="11111143" cy="277427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1800"/>
              <a:buNone/>
            </a:pPr>
            <a:r>
              <a:rPr lang="en-IN" sz="1800">
                <a:solidFill>
                  <a:srgbClr val="FF0000"/>
                </a:solidFill>
                <a:latin typeface="Times New Roman"/>
                <a:ea typeface="Times New Roman"/>
                <a:cs typeface="Times New Roman"/>
                <a:sym typeface="Times New Roman"/>
              </a:rPr>
              <a:t>Queue operations:</a:t>
            </a:r>
            <a:endParaRPr/>
          </a:p>
          <a:p>
            <a:pPr marL="228600" lvl="0" indent="-228600" algn="l" rtl="0">
              <a:lnSpc>
                <a:spcPct val="90000"/>
              </a:lnSpc>
              <a:spcBef>
                <a:spcPts val="1000"/>
              </a:spcBef>
              <a:spcAft>
                <a:spcPts val="0"/>
              </a:spcAft>
              <a:buClr>
                <a:srgbClr val="0070C0"/>
              </a:buClr>
              <a:buSzPts val="1600"/>
              <a:buChar char="•"/>
            </a:pPr>
            <a:r>
              <a:rPr lang="en-IN" sz="1600">
                <a:solidFill>
                  <a:srgbClr val="0070C0"/>
                </a:solidFill>
                <a:latin typeface="Times New Roman"/>
                <a:ea typeface="Times New Roman"/>
                <a:cs typeface="Times New Roman"/>
                <a:sym typeface="Times New Roman"/>
              </a:rPr>
              <a:t>Enqueue: </a:t>
            </a:r>
            <a:r>
              <a:rPr lang="en-IN" sz="1600">
                <a:latin typeface="Times New Roman"/>
                <a:ea typeface="Times New Roman"/>
                <a:cs typeface="Times New Roman"/>
                <a:sym typeface="Times New Roman"/>
              </a:rPr>
              <a:t>To insert an element to the rear of a queue</a:t>
            </a:r>
            <a:endParaRPr/>
          </a:p>
          <a:p>
            <a:pPr marL="228600" lvl="0" indent="-228600" algn="l" rtl="0">
              <a:lnSpc>
                <a:spcPct val="90000"/>
              </a:lnSpc>
              <a:spcBef>
                <a:spcPts val="1000"/>
              </a:spcBef>
              <a:spcAft>
                <a:spcPts val="0"/>
              </a:spcAft>
              <a:buClr>
                <a:srgbClr val="0070C0"/>
              </a:buClr>
              <a:buSzPts val="1600"/>
              <a:buChar char="•"/>
            </a:pPr>
            <a:r>
              <a:rPr lang="en-IN" sz="1600">
                <a:solidFill>
                  <a:srgbClr val="0070C0"/>
                </a:solidFill>
                <a:latin typeface="Times New Roman"/>
                <a:ea typeface="Times New Roman"/>
                <a:cs typeface="Times New Roman"/>
                <a:sym typeface="Times New Roman"/>
              </a:rPr>
              <a:t>Dequeue: </a:t>
            </a:r>
            <a:r>
              <a:rPr lang="en-IN" sz="1600">
                <a:latin typeface="Times New Roman"/>
                <a:ea typeface="Times New Roman"/>
                <a:cs typeface="Times New Roman"/>
                <a:sym typeface="Times New Roman"/>
              </a:rPr>
              <a:t>To delete an element from the front of a queue</a:t>
            </a:r>
            <a:endParaRPr/>
          </a:p>
          <a:p>
            <a:pPr marL="228600" lvl="0" indent="-228600" algn="l" rtl="0">
              <a:lnSpc>
                <a:spcPct val="90000"/>
              </a:lnSpc>
              <a:spcBef>
                <a:spcPts val="1000"/>
              </a:spcBef>
              <a:spcAft>
                <a:spcPts val="0"/>
              </a:spcAft>
              <a:buClr>
                <a:srgbClr val="0070C0"/>
              </a:buClr>
              <a:buSzPts val="1600"/>
              <a:buChar char="•"/>
            </a:pPr>
            <a:r>
              <a:rPr lang="en-IN" sz="1600">
                <a:solidFill>
                  <a:srgbClr val="0070C0"/>
                </a:solidFill>
                <a:latin typeface="Times New Roman"/>
                <a:ea typeface="Times New Roman"/>
                <a:cs typeface="Times New Roman"/>
                <a:sym typeface="Times New Roman"/>
              </a:rPr>
              <a:t>Queue empty: </a:t>
            </a:r>
            <a:r>
              <a:rPr lang="en-IN" sz="1600">
                <a:latin typeface="Times New Roman"/>
                <a:ea typeface="Times New Roman"/>
                <a:cs typeface="Times New Roman"/>
                <a:sym typeface="Times New Roman"/>
              </a:rPr>
              <a:t>To check whether queue is empty</a:t>
            </a:r>
            <a:endParaRPr/>
          </a:p>
          <a:p>
            <a:pPr marL="228600" lvl="0" indent="-228600" algn="l" rtl="0">
              <a:lnSpc>
                <a:spcPct val="90000"/>
              </a:lnSpc>
              <a:spcBef>
                <a:spcPts val="1000"/>
              </a:spcBef>
              <a:spcAft>
                <a:spcPts val="0"/>
              </a:spcAft>
              <a:buClr>
                <a:srgbClr val="0070C0"/>
              </a:buClr>
              <a:buSzPts val="1600"/>
              <a:buChar char="•"/>
            </a:pPr>
            <a:r>
              <a:rPr lang="en-IN" sz="1600">
                <a:solidFill>
                  <a:srgbClr val="0070C0"/>
                </a:solidFill>
                <a:latin typeface="Times New Roman"/>
                <a:ea typeface="Times New Roman"/>
                <a:cs typeface="Times New Roman"/>
                <a:sym typeface="Times New Roman"/>
              </a:rPr>
              <a:t>Queue full: </a:t>
            </a:r>
            <a:r>
              <a:rPr lang="en-IN" sz="1600">
                <a:latin typeface="Times New Roman"/>
                <a:ea typeface="Times New Roman"/>
                <a:cs typeface="Times New Roman"/>
                <a:sym typeface="Times New Roman"/>
              </a:rPr>
              <a:t>To check whether queue is full</a:t>
            </a:r>
            <a:endParaRPr/>
          </a:p>
          <a:p>
            <a:pPr marL="228600" lvl="0" indent="-228600" algn="l" rtl="0">
              <a:lnSpc>
                <a:spcPct val="90000"/>
              </a:lnSpc>
              <a:spcBef>
                <a:spcPts val="1000"/>
              </a:spcBef>
              <a:spcAft>
                <a:spcPts val="0"/>
              </a:spcAft>
              <a:buClr>
                <a:srgbClr val="0070C0"/>
              </a:buClr>
              <a:buSzPts val="1600"/>
              <a:buChar char="•"/>
            </a:pPr>
            <a:r>
              <a:rPr lang="en-IN" sz="1600">
                <a:solidFill>
                  <a:srgbClr val="0070C0"/>
                </a:solidFill>
                <a:latin typeface="Times New Roman"/>
                <a:ea typeface="Times New Roman"/>
                <a:cs typeface="Times New Roman"/>
                <a:sym typeface="Times New Roman"/>
              </a:rPr>
              <a:t>Get front: </a:t>
            </a:r>
            <a:r>
              <a:rPr lang="en-IN" sz="1600">
                <a:latin typeface="Times New Roman"/>
                <a:ea typeface="Times New Roman"/>
                <a:cs typeface="Times New Roman"/>
                <a:sym typeface="Times New Roman"/>
              </a:rPr>
              <a:t>To get first element from the front of a queue</a:t>
            </a:r>
            <a:endParaRPr/>
          </a:p>
          <a:p>
            <a:pPr marL="228600" lvl="0" indent="-228600" algn="l" rtl="0">
              <a:lnSpc>
                <a:spcPct val="90000"/>
              </a:lnSpc>
              <a:spcBef>
                <a:spcPts val="1000"/>
              </a:spcBef>
              <a:spcAft>
                <a:spcPts val="0"/>
              </a:spcAft>
              <a:buClr>
                <a:srgbClr val="0070C0"/>
              </a:buClr>
              <a:buSzPts val="1600"/>
              <a:buChar char="•"/>
            </a:pPr>
            <a:r>
              <a:rPr lang="en-IN" sz="1600">
                <a:solidFill>
                  <a:srgbClr val="0070C0"/>
                </a:solidFill>
                <a:latin typeface="Times New Roman"/>
                <a:ea typeface="Times New Roman"/>
                <a:cs typeface="Times New Roman"/>
                <a:sym typeface="Times New Roman"/>
              </a:rPr>
              <a:t>Get rear: </a:t>
            </a:r>
            <a:r>
              <a:rPr lang="en-IN" sz="1600">
                <a:latin typeface="Times New Roman"/>
                <a:ea typeface="Times New Roman"/>
                <a:cs typeface="Times New Roman"/>
                <a:sym typeface="Times New Roman"/>
              </a:rPr>
              <a:t>To get last element from the rear of a queue</a:t>
            </a:r>
            <a:endParaRPr/>
          </a:p>
        </p:txBody>
      </p:sp>
      <p:sp>
        <p:nvSpPr>
          <p:cNvPr id="115" name="Google Shape;115;p16"/>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QUEUE OPERATIONS</a:t>
            </a:r>
            <a:endParaRPr sz="1800">
              <a:solidFill>
                <a:schemeClr val="dk1"/>
              </a:solidFill>
              <a:latin typeface="Times New Roman"/>
              <a:ea typeface="Times New Roman"/>
              <a:cs typeface="Times New Roman"/>
              <a:sym typeface="Times New Roman"/>
            </a:endParaRPr>
          </a:p>
        </p:txBody>
      </p:sp>
      <p:pic>
        <p:nvPicPr>
          <p:cNvPr id="116" name="Google Shape;116;p16" descr="Types of Queues in Data Structure - The Crazy Programmer"/>
          <p:cNvPicPr preferRelativeResize="0"/>
          <p:nvPr/>
        </p:nvPicPr>
        <p:blipFill rotWithShape="1">
          <a:blip r:embed="rId3">
            <a:alphaModFix/>
          </a:blip>
          <a:srcRect/>
          <a:stretch/>
        </p:blipFill>
        <p:spPr>
          <a:xfrm>
            <a:off x="3286541" y="1008261"/>
            <a:ext cx="5227145" cy="18015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body" idx="1"/>
          </p:nvPr>
        </p:nvSpPr>
        <p:spPr>
          <a:xfrm>
            <a:off x="398385" y="982046"/>
            <a:ext cx="11111143" cy="125293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1800"/>
              <a:buNone/>
            </a:pPr>
            <a:r>
              <a:rPr lang="en-IN" sz="1800">
                <a:solidFill>
                  <a:srgbClr val="FF0000"/>
                </a:solidFill>
                <a:latin typeface="Times New Roman"/>
                <a:ea typeface="Times New Roman"/>
                <a:cs typeface="Times New Roman"/>
                <a:sym typeface="Times New Roman"/>
              </a:rPr>
              <a:t>Example:</a:t>
            </a:r>
            <a:endParaRPr/>
          </a:p>
          <a:p>
            <a:pPr marL="0" lvl="0" indent="0" algn="l" rtl="0">
              <a:lnSpc>
                <a:spcPct val="90000"/>
              </a:lnSpc>
              <a:spcBef>
                <a:spcPts val="1000"/>
              </a:spcBef>
              <a:spcAft>
                <a:spcPts val="0"/>
              </a:spcAft>
              <a:buClr>
                <a:schemeClr val="dk1"/>
              </a:buClr>
              <a:buSzPts val="1800"/>
              <a:buNone/>
            </a:pPr>
            <a:r>
              <a:rPr lang="en-IN" sz="1800">
                <a:latin typeface="Times New Roman"/>
                <a:ea typeface="Times New Roman"/>
                <a:cs typeface="Times New Roman"/>
                <a:sym typeface="Times New Roman"/>
              </a:rPr>
              <a:t>Insert 10, 20,23,5,11,45,60 into a queue, delete two elements from a queue, insert 90,55,78 in a queue and get front and rear element of a queue and check queue is full or not.</a:t>
            </a:r>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
        <p:nvSpPr>
          <p:cNvPr id="122" name="Google Shape;122;p17"/>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ARRAY IMPLEMENTATION OF QUEUE</a:t>
            </a:r>
            <a:endParaRPr sz="1800">
              <a:solidFill>
                <a:schemeClr val="dk1"/>
              </a:solidFill>
              <a:latin typeface="Times New Roman"/>
              <a:ea typeface="Times New Roman"/>
              <a:cs typeface="Times New Roman"/>
              <a:sym typeface="Times New Roman"/>
            </a:endParaRPr>
          </a:p>
        </p:txBody>
      </p:sp>
      <p:graphicFrame>
        <p:nvGraphicFramePr>
          <p:cNvPr id="123" name="Google Shape;123;p17"/>
          <p:cNvGraphicFramePr/>
          <p:nvPr/>
        </p:nvGraphicFramePr>
        <p:xfrm>
          <a:off x="1889957" y="2165530"/>
          <a:ext cx="8128000" cy="916100"/>
        </p:xfrm>
        <a:graphic>
          <a:graphicData uri="http://schemas.openxmlformats.org/drawingml/2006/table">
            <a:tbl>
              <a:tblPr firstRow="1" bandRow="1">
                <a:noFill/>
                <a:tableStyleId>{B9E6BBA9-E3BA-4B74-944F-8D6E74C679E0}</a:tableStyleId>
              </a:tblPr>
              <a:tblGrid>
                <a:gridCol w="812800"/>
                <a:gridCol w="812800"/>
                <a:gridCol w="812800"/>
                <a:gridCol w="812800"/>
                <a:gridCol w="812800"/>
                <a:gridCol w="812800"/>
                <a:gridCol w="812800"/>
                <a:gridCol w="812800"/>
                <a:gridCol w="812800"/>
                <a:gridCol w="812800"/>
              </a:tblGrid>
              <a:tr h="458050">
                <a:tc>
                  <a:txBody>
                    <a:bodyPr/>
                    <a:lstStyle/>
                    <a:p>
                      <a:pPr marL="0" marR="0" lvl="0" indent="0" algn="ctr" rtl="0">
                        <a:spcBef>
                          <a:spcPts val="0"/>
                        </a:spcBef>
                        <a:spcAft>
                          <a:spcPts val="0"/>
                        </a:spcAft>
                        <a:buNone/>
                      </a:pPr>
                      <a:r>
                        <a:rPr lang="en-IN" sz="1800" u="none" strike="noStrike" cap="none">
                          <a:latin typeface="Times New Roman"/>
                          <a:ea typeface="Times New Roman"/>
                          <a:cs typeface="Times New Roman"/>
                          <a:sym typeface="Times New Roman"/>
                        </a:rPr>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a:latin typeface="Times New Roman"/>
                          <a:ea typeface="Times New Roman"/>
                          <a:cs typeface="Times New Roman"/>
                          <a:sym typeface="Times New Roman"/>
                        </a:rPr>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a:latin typeface="Times New Roman"/>
                          <a:ea typeface="Times New Roman"/>
                          <a:cs typeface="Times New Roman"/>
                          <a:sym typeface="Times New Roman"/>
                        </a:rPr>
                        <a:t>2</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a:latin typeface="Times New Roman"/>
                          <a:ea typeface="Times New Roman"/>
                          <a:cs typeface="Times New Roman"/>
                          <a:sym typeface="Times New Roman"/>
                        </a:rPr>
                        <a:t>3</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a:latin typeface="Times New Roman"/>
                          <a:ea typeface="Times New Roman"/>
                          <a:cs typeface="Times New Roman"/>
                          <a:sym typeface="Times New Roman"/>
                        </a:rPr>
                        <a:t>4</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a:latin typeface="Times New Roman"/>
                          <a:ea typeface="Times New Roman"/>
                          <a:cs typeface="Times New Roman"/>
                          <a:sym typeface="Times New Roman"/>
                        </a:rPr>
                        <a:t>5</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a:latin typeface="Times New Roman"/>
                          <a:ea typeface="Times New Roman"/>
                          <a:cs typeface="Times New Roman"/>
                          <a:sym typeface="Times New Roman"/>
                        </a:rPr>
                        <a:t>6</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a:latin typeface="Times New Roman"/>
                          <a:ea typeface="Times New Roman"/>
                          <a:cs typeface="Times New Roman"/>
                          <a:sym typeface="Times New Roman"/>
                        </a:rPr>
                        <a:t>7</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a:latin typeface="Times New Roman"/>
                          <a:ea typeface="Times New Roman"/>
                          <a:cs typeface="Times New Roman"/>
                          <a:sym typeface="Times New Roman"/>
                        </a:rPr>
                        <a:t>8</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a:latin typeface="Times New Roman"/>
                          <a:ea typeface="Times New Roman"/>
                          <a:cs typeface="Times New Roman"/>
                          <a:sym typeface="Times New Roman"/>
                        </a:rPr>
                        <a:t>9</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458050">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r>
            </a:tbl>
          </a:graphicData>
        </a:graphic>
      </p:graphicFrame>
      <p:sp>
        <p:nvSpPr>
          <p:cNvPr id="124" name="Google Shape;124;p17"/>
          <p:cNvSpPr txBox="1"/>
          <p:nvPr/>
        </p:nvSpPr>
        <p:spPr>
          <a:xfrm>
            <a:off x="753615" y="3171543"/>
            <a:ext cx="113634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-1</a:t>
            </a:r>
            <a:endParaRPr/>
          </a:p>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-1</a:t>
            </a:r>
            <a:endParaRPr/>
          </a:p>
        </p:txBody>
      </p:sp>
      <p:sp>
        <p:nvSpPr>
          <p:cNvPr id="125" name="Google Shape;125;p17"/>
          <p:cNvSpPr txBox="1"/>
          <p:nvPr/>
        </p:nvSpPr>
        <p:spPr>
          <a:xfrm>
            <a:off x="398385" y="4727114"/>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Insert 20</a:t>
            </a:r>
            <a:endParaRPr/>
          </a:p>
        </p:txBody>
      </p:sp>
      <p:sp>
        <p:nvSpPr>
          <p:cNvPr id="126" name="Google Shape;126;p17"/>
          <p:cNvSpPr txBox="1"/>
          <p:nvPr/>
        </p:nvSpPr>
        <p:spPr>
          <a:xfrm>
            <a:off x="403011" y="4446084"/>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Insert 10</a:t>
            </a:r>
            <a:endParaRPr/>
          </a:p>
        </p:txBody>
      </p:sp>
      <p:sp>
        <p:nvSpPr>
          <p:cNvPr id="127" name="Google Shape;127;p17"/>
          <p:cNvSpPr txBox="1"/>
          <p:nvPr/>
        </p:nvSpPr>
        <p:spPr>
          <a:xfrm>
            <a:off x="398385" y="5288402"/>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Insert 5</a:t>
            </a:r>
            <a:endParaRPr/>
          </a:p>
        </p:txBody>
      </p:sp>
      <p:sp>
        <p:nvSpPr>
          <p:cNvPr id="128" name="Google Shape;128;p17"/>
          <p:cNvSpPr txBox="1"/>
          <p:nvPr/>
        </p:nvSpPr>
        <p:spPr>
          <a:xfrm>
            <a:off x="398385" y="5008144"/>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Insert 23</a:t>
            </a:r>
            <a:endParaRPr/>
          </a:p>
        </p:txBody>
      </p:sp>
      <p:sp>
        <p:nvSpPr>
          <p:cNvPr id="129" name="Google Shape;129;p17"/>
          <p:cNvSpPr txBox="1"/>
          <p:nvPr/>
        </p:nvSpPr>
        <p:spPr>
          <a:xfrm>
            <a:off x="398385" y="5576325"/>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Insert 11</a:t>
            </a:r>
            <a:endParaRPr/>
          </a:p>
        </p:txBody>
      </p:sp>
      <p:sp>
        <p:nvSpPr>
          <p:cNvPr id="130" name="Google Shape;130;p17"/>
          <p:cNvSpPr txBox="1"/>
          <p:nvPr/>
        </p:nvSpPr>
        <p:spPr>
          <a:xfrm>
            <a:off x="398385" y="5859969"/>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Insert 45</a:t>
            </a:r>
            <a:endParaRPr/>
          </a:p>
        </p:txBody>
      </p:sp>
      <p:sp>
        <p:nvSpPr>
          <p:cNvPr id="131" name="Google Shape;131;p17"/>
          <p:cNvSpPr txBox="1"/>
          <p:nvPr/>
        </p:nvSpPr>
        <p:spPr>
          <a:xfrm>
            <a:off x="398385" y="6149212"/>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Insert 60</a:t>
            </a:r>
            <a:endParaRPr/>
          </a:p>
        </p:txBody>
      </p:sp>
      <p:sp>
        <p:nvSpPr>
          <p:cNvPr id="132" name="Google Shape;132;p17"/>
          <p:cNvSpPr txBox="1"/>
          <p:nvPr/>
        </p:nvSpPr>
        <p:spPr>
          <a:xfrm>
            <a:off x="1885331" y="5296067"/>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Insert 55</a:t>
            </a:r>
            <a:endParaRPr/>
          </a:p>
        </p:txBody>
      </p:sp>
      <p:sp>
        <p:nvSpPr>
          <p:cNvPr id="133" name="Google Shape;133;p17"/>
          <p:cNvSpPr txBox="1"/>
          <p:nvPr/>
        </p:nvSpPr>
        <p:spPr>
          <a:xfrm>
            <a:off x="1885331" y="5864248"/>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Get Front</a:t>
            </a:r>
            <a:endParaRPr/>
          </a:p>
        </p:txBody>
      </p:sp>
      <p:sp>
        <p:nvSpPr>
          <p:cNvPr id="134" name="Google Shape;134;p17"/>
          <p:cNvSpPr txBox="1"/>
          <p:nvPr/>
        </p:nvSpPr>
        <p:spPr>
          <a:xfrm>
            <a:off x="1889957" y="5576325"/>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Insert 78</a:t>
            </a:r>
            <a:endParaRPr/>
          </a:p>
        </p:txBody>
      </p:sp>
      <p:sp>
        <p:nvSpPr>
          <p:cNvPr id="135" name="Google Shape;135;p17"/>
          <p:cNvSpPr txBox="1"/>
          <p:nvPr/>
        </p:nvSpPr>
        <p:spPr>
          <a:xfrm>
            <a:off x="1889957" y="6186544"/>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Get Rear</a:t>
            </a:r>
            <a:endParaRPr/>
          </a:p>
        </p:txBody>
      </p:sp>
      <p:sp>
        <p:nvSpPr>
          <p:cNvPr id="136" name="Google Shape;136;p17"/>
          <p:cNvSpPr txBox="1"/>
          <p:nvPr/>
        </p:nvSpPr>
        <p:spPr>
          <a:xfrm>
            <a:off x="1889957" y="5015037"/>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Insert 90</a:t>
            </a:r>
            <a:endParaRPr/>
          </a:p>
        </p:txBody>
      </p:sp>
      <p:sp>
        <p:nvSpPr>
          <p:cNvPr id="137" name="Google Shape;137;p17"/>
          <p:cNvSpPr txBox="1"/>
          <p:nvPr/>
        </p:nvSpPr>
        <p:spPr>
          <a:xfrm>
            <a:off x="1885331" y="4465821"/>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Delete 10</a:t>
            </a:r>
            <a:endParaRPr/>
          </a:p>
        </p:txBody>
      </p:sp>
      <p:sp>
        <p:nvSpPr>
          <p:cNvPr id="138" name="Google Shape;138;p17"/>
          <p:cNvSpPr txBox="1"/>
          <p:nvPr/>
        </p:nvSpPr>
        <p:spPr>
          <a:xfrm>
            <a:off x="1885331" y="4743494"/>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Delete 20</a:t>
            </a:r>
            <a:endParaRPr/>
          </a:p>
        </p:txBody>
      </p:sp>
      <p:sp>
        <p:nvSpPr>
          <p:cNvPr id="139" name="Google Shape;139;p17"/>
          <p:cNvSpPr txBox="1"/>
          <p:nvPr/>
        </p:nvSpPr>
        <p:spPr>
          <a:xfrm>
            <a:off x="2104007" y="2663459"/>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10</a:t>
            </a:r>
            <a:endParaRPr/>
          </a:p>
        </p:txBody>
      </p:sp>
      <p:sp>
        <p:nvSpPr>
          <p:cNvPr id="140" name="Google Shape;140;p17"/>
          <p:cNvSpPr txBox="1"/>
          <p:nvPr/>
        </p:nvSpPr>
        <p:spPr>
          <a:xfrm>
            <a:off x="2849792" y="265665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20</a:t>
            </a:r>
            <a:endParaRPr/>
          </a:p>
        </p:txBody>
      </p:sp>
      <p:sp>
        <p:nvSpPr>
          <p:cNvPr id="141" name="Google Shape;141;p17"/>
          <p:cNvSpPr txBox="1"/>
          <p:nvPr/>
        </p:nvSpPr>
        <p:spPr>
          <a:xfrm>
            <a:off x="3676834" y="2663459"/>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23</a:t>
            </a:r>
            <a:endParaRPr/>
          </a:p>
        </p:txBody>
      </p:sp>
      <p:sp>
        <p:nvSpPr>
          <p:cNvPr id="142" name="Google Shape;142;p17"/>
          <p:cNvSpPr txBox="1"/>
          <p:nvPr/>
        </p:nvSpPr>
        <p:spPr>
          <a:xfrm>
            <a:off x="4548267" y="2665674"/>
            <a:ext cx="3344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5</a:t>
            </a:r>
            <a:endParaRPr/>
          </a:p>
        </p:txBody>
      </p:sp>
      <p:sp>
        <p:nvSpPr>
          <p:cNvPr id="143" name="Google Shape;143;p17"/>
          <p:cNvSpPr txBox="1"/>
          <p:nvPr/>
        </p:nvSpPr>
        <p:spPr>
          <a:xfrm>
            <a:off x="5377031" y="2663459"/>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11</a:t>
            </a:r>
            <a:endParaRPr/>
          </a:p>
        </p:txBody>
      </p:sp>
      <p:sp>
        <p:nvSpPr>
          <p:cNvPr id="144" name="Google Shape;144;p17"/>
          <p:cNvSpPr txBox="1"/>
          <p:nvPr/>
        </p:nvSpPr>
        <p:spPr>
          <a:xfrm>
            <a:off x="6165667" y="265665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45</a:t>
            </a:r>
            <a:endParaRPr/>
          </a:p>
        </p:txBody>
      </p:sp>
      <p:sp>
        <p:nvSpPr>
          <p:cNvPr id="145" name="Google Shape;145;p17"/>
          <p:cNvSpPr txBox="1"/>
          <p:nvPr/>
        </p:nvSpPr>
        <p:spPr>
          <a:xfrm>
            <a:off x="6986849" y="2663459"/>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60</a:t>
            </a:r>
            <a:endParaRPr/>
          </a:p>
        </p:txBody>
      </p:sp>
      <p:sp>
        <p:nvSpPr>
          <p:cNvPr id="146" name="Google Shape;146;p17"/>
          <p:cNvSpPr txBox="1"/>
          <p:nvPr/>
        </p:nvSpPr>
        <p:spPr>
          <a:xfrm>
            <a:off x="7760748" y="265665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90</a:t>
            </a:r>
            <a:endParaRPr/>
          </a:p>
        </p:txBody>
      </p:sp>
      <p:sp>
        <p:nvSpPr>
          <p:cNvPr id="147" name="Google Shape;147;p17"/>
          <p:cNvSpPr txBox="1"/>
          <p:nvPr/>
        </p:nvSpPr>
        <p:spPr>
          <a:xfrm>
            <a:off x="8584948" y="2663459"/>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55</a:t>
            </a:r>
            <a:endParaRPr/>
          </a:p>
        </p:txBody>
      </p:sp>
      <p:sp>
        <p:nvSpPr>
          <p:cNvPr id="148" name="Google Shape;148;p17"/>
          <p:cNvSpPr txBox="1"/>
          <p:nvPr/>
        </p:nvSpPr>
        <p:spPr>
          <a:xfrm>
            <a:off x="9382515" y="265665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78</a:t>
            </a:r>
            <a:endParaRPr/>
          </a:p>
        </p:txBody>
      </p:sp>
      <p:sp>
        <p:nvSpPr>
          <p:cNvPr id="149" name="Google Shape;149;p17"/>
          <p:cNvSpPr txBox="1"/>
          <p:nvPr/>
        </p:nvSpPr>
        <p:spPr>
          <a:xfrm>
            <a:off x="1876267" y="3171543"/>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0</a:t>
            </a:r>
            <a:endParaRPr/>
          </a:p>
        </p:txBody>
      </p:sp>
      <p:sp>
        <p:nvSpPr>
          <p:cNvPr id="150" name="Google Shape;150;p17"/>
          <p:cNvSpPr txBox="1"/>
          <p:nvPr/>
        </p:nvSpPr>
        <p:spPr>
          <a:xfrm>
            <a:off x="1876267" y="3424337"/>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0</a:t>
            </a:r>
            <a:endParaRPr/>
          </a:p>
        </p:txBody>
      </p:sp>
      <p:sp>
        <p:nvSpPr>
          <p:cNvPr id="151" name="Google Shape;151;p17"/>
          <p:cNvSpPr txBox="1"/>
          <p:nvPr/>
        </p:nvSpPr>
        <p:spPr>
          <a:xfrm>
            <a:off x="2698872" y="3424337"/>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1</a:t>
            </a:r>
            <a:endParaRPr/>
          </a:p>
        </p:txBody>
      </p:sp>
      <p:sp>
        <p:nvSpPr>
          <p:cNvPr id="152" name="Google Shape;152;p17"/>
          <p:cNvSpPr txBox="1"/>
          <p:nvPr/>
        </p:nvSpPr>
        <p:spPr>
          <a:xfrm>
            <a:off x="3507787" y="3424337"/>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2</a:t>
            </a:r>
            <a:endParaRPr/>
          </a:p>
        </p:txBody>
      </p:sp>
      <p:sp>
        <p:nvSpPr>
          <p:cNvPr id="153" name="Google Shape;153;p17"/>
          <p:cNvSpPr txBox="1"/>
          <p:nvPr/>
        </p:nvSpPr>
        <p:spPr>
          <a:xfrm>
            <a:off x="4330392" y="3424337"/>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3</a:t>
            </a:r>
            <a:endParaRPr/>
          </a:p>
        </p:txBody>
      </p:sp>
      <p:sp>
        <p:nvSpPr>
          <p:cNvPr id="154" name="Google Shape;154;p17"/>
          <p:cNvSpPr txBox="1"/>
          <p:nvPr/>
        </p:nvSpPr>
        <p:spPr>
          <a:xfrm>
            <a:off x="5129749" y="3424337"/>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4</a:t>
            </a:r>
            <a:endParaRPr/>
          </a:p>
        </p:txBody>
      </p:sp>
      <p:sp>
        <p:nvSpPr>
          <p:cNvPr id="155" name="Google Shape;155;p17"/>
          <p:cNvSpPr txBox="1"/>
          <p:nvPr/>
        </p:nvSpPr>
        <p:spPr>
          <a:xfrm>
            <a:off x="5952354" y="3424337"/>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5</a:t>
            </a:r>
            <a:endParaRPr/>
          </a:p>
        </p:txBody>
      </p:sp>
      <p:sp>
        <p:nvSpPr>
          <p:cNvPr id="156" name="Google Shape;156;p17"/>
          <p:cNvSpPr txBox="1"/>
          <p:nvPr/>
        </p:nvSpPr>
        <p:spPr>
          <a:xfrm>
            <a:off x="6739567" y="3424337"/>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6</a:t>
            </a:r>
            <a:endParaRPr/>
          </a:p>
        </p:txBody>
      </p:sp>
      <p:sp>
        <p:nvSpPr>
          <p:cNvPr id="157" name="Google Shape;157;p17"/>
          <p:cNvSpPr txBox="1"/>
          <p:nvPr/>
        </p:nvSpPr>
        <p:spPr>
          <a:xfrm>
            <a:off x="2692027" y="3171543"/>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1</a:t>
            </a:r>
            <a:endParaRPr/>
          </a:p>
        </p:txBody>
      </p:sp>
      <p:sp>
        <p:nvSpPr>
          <p:cNvPr id="158" name="Google Shape;158;p17"/>
          <p:cNvSpPr txBox="1"/>
          <p:nvPr/>
        </p:nvSpPr>
        <p:spPr>
          <a:xfrm>
            <a:off x="3488135" y="3171543"/>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2</a:t>
            </a:r>
            <a:endParaRPr/>
          </a:p>
        </p:txBody>
      </p:sp>
      <p:sp>
        <p:nvSpPr>
          <p:cNvPr id="159" name="Google Shape;159;p17"/>
          <p:cNvSpPr txBox="1"/>
          <p:nvPr/>
        </p:nvSpPr>
        <p:spPr>
          <a:xfrm>
            <a:off x="7574316" y="3424337"/>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=7</a:t>
            </a:r>
            <a:endParaRPr/>
          </a:p>
        </p:txBody>
      </p:sp>
      <p:sp>
        <p:nvSpPr>
          <p:cNvPr id="160" name="Google Shape;160;p17"/>
          <p:cNvSpPr txBox="1"/>
          <p:nvPr/>
        </p:nvSpPr>
        <p:spPr>
          <a:xfrm>
            <a:off x="8337666" y="3424337"/>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=8</a:t>
            </a:r>
            <a:endParaRPr/>
          </a:p>
        </p:txBody>
      </p:sp>
      <p:sp>
        <p:nvSpPr>
          <p:cNvPr id="161" name="Google Shape;161;p17"/>
          <p:cNvSpPr txBox="1"/>
          <p:nvPr/>
        </p:nvSpPr>
        <p:spPr>
          <a:xfrm>
            <a:off x="9135233" y="3424337"/>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9</a:t>
            </a:r>
            <a:endParaRPr/>
          </a:p>
        </p:txBody>
      </p:sp>
      <p:sp>
        <p:nvSpPr>
          <p:cNvPr id="162" name="Google Shape;162;p17"/>
          <p:cNvSpPr txBox="1"/>
          <p:nvPr/>
        </p:nvSpPr>
        <p:spPr>
          <a:xfrm>
            <a:off x="3446802" y="5844580"/>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23</a:t>
            </a:r>
            <a:endParaRPr/>
          </a:p>
        </p:txBody>
      </p:sp>
      <p:cxnSp>
        <p:nvCxnSpPr>
          <p:cNvPr id="163" name="Google Shape;163;p17"/>
          <p:cNvCxnSpPr>
            <a:stCxn id="133" idx="3"/>
            <a:endCxn id="162" idx="1"/>
          </p:cNvCxnSpPr>
          <p:nvPr/>
        </p:nvCxnSpPr>
        <p:spPr>
          <a:xfrm rot="10800000" flipH="1">
            <a:off x="3021673" y="6029325"/>
            <a:ext cx="425100" cy="4200"/>
          </a:xfrm>
          <a:prstGeom prst="straightConnector1">
            <a:avLst/>
          </a:prstGeom>
          <a:noFill/>
          <a:ln w="19050" cap="flat" cmpd="sng">
            <a:solidFill>
              <a:schemeClr val="dk1"/>
            </a:solidFill>
            <a:prstDash val="solid"/>
            <a:miter lim="800000"/>
            <a:headEnd type="none" w="sm" len="sm"/>
            <a:tailEnd type="triangle" w="med" len="med"/>
          </a:ln>
        </p:spPr>
      </p:cxnSp>
      <p:sp>
        <p:nvSpPr>
          <p:cNvPr id="164" name="Google Shape;164;p17"/>
          <p:cNvSpPr txBox="1"/>
          <p:nvPr/>
        </p:nvSpPr>
        <p:spPr>
          <a:xfrm>
            <a:off x="3421047" y="617392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78</a:t>
            </a:r>
            <a:endParaRPr/>
          </a:p>
        </p:txBody>
      </p:sp>
      <p:cxnSp>
        <p:nvCxnSpPr>
          <p:cNvPr id="165" name="Google Shape;165;p17"/>
          <p:cNvCxnSpPr>
            <a:stCxn id="135" idx="3"/>
            <a:endCxn id="164" idx="1"/>
          </p:cNvCxnSpPr>
          <p:nvPr/>
        </p:nvCxnSpPr>
        <p:spPr>
          <a:xfrm>
            <a:off x="3026299" y="6355821"/>
            <a:ext cx="394800" cy="2700"/>
          </a:xfrm>
          <a:prstGeom prst="straightConnector1">
            <a:avLst/>
          </a:prstGeom>
          <a:noFill/>
          <a:ln w="19050" cap="flat" cmpd="sng">
            <a:solidFill>
              <a:schemeClr val="dk1"/>
            </a:solidFill>
            <a:prstDash val="solid"/>
            <a:miter lim="800000"/>
            <a:headEnd type="none" w="sm" len="sm"/>
            <a:tailEnd type="triangle" w="med" len="med"/>
          </a:ln>
        </p:spPr>
      </p:cxnSp>
      <p:sp>
        <p:nvSpPr>
          <p:cNvPr id="166" name="Google Shape;166;p17"/>
          <p:cNvSpPr txBox="1"/>
          <p:nvPr/>
        </p:nvSpPr>
        <p:spPr>
          <a:xfrm>
            <a:off x="3828369" y="4446084"/>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rgbClr val="FF3399"/>
                </a:solidFill>
                <a:latin typeface="Times New Roman"/>
                <a:ea typeface="Times New Roman"/>
                <a:cs typeface="Times New Roman"/>
                <a:sym typeface="Times New Roman"/>
              </a:rPr>
              <a:t>Queue Full</a:t>
            </a:r>
            <a:endParaRPr/>
          </a:p>
        </p:txBody>
      </p:sp>
      <p:sp>
        <p:nvSpPr>
          <p:cNvPr id="167" name="Google Shape;167;p17"/>
          <p:cNvSpPr txBox="1"/>
          <p:nvPr/>
        </p:nvSpPr>
        <p:spPr>
          <a:xfrm>
            <a:off x="5349138" y="4435341"/>
            <a:ext cx="60321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True</a:t>
            </a:r>
            <a:endParaRPr/>
          </a:p>
        </p:txBody>
      </p:sp>
      <p:cxnSp>
        <p:nvCxnSpPr>
          <p:cNvPr id="168" name="Google Shape;168;p17"/>
          <p:cNvCxnSpPr>
            <a:stCxn id="166" idx="3"/>
            <a:endCxn id="167" idx="1"/>
          </p:cNvCxnSpPr>
          <p:nvPr/>
        </p:nvCxnSpPr>
        <p:spPr>
          <a:xfrm rot="10800000" flipH="1">
            <a:off x="4964711" y="4604561"/>
            <a:ext cx="384300" cy="10800"/>
          </a:xfrm>
          <a:prstGeom prst="straightConnector1">
            <a:avLst/>
          </a:prstGeom>
          <a:noFill/>
          <a:ln w="19050" cap="flat" cmpd="sng">
            <a:solidFill>
              <a:schemeClr val="dk1"/>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12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1"/>
                                          </p:stCondLst>
                                        </p:cTn>
                                        <p:tgtEl>
                                          <p:spTgt spid="15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2"/>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1"/>
                                          </p:stCondLst>
                                        </p:cTn>
                                        <p:tgtEl>
                                          <p:spTgt spid="15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3"/>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1"/>
                                          </p:stCondLst>
                                        </p:cTn>
                                        <p:tgtEl>
                                          <p:spTgt spid="15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4"/>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1"/>
                                          </p:stCondLst>
                                        </p:cTn>
                                        <p:tgtEl>
                                          <p:spTgt spid="153"/>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4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3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55"/>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1"/>
                                          </p:stCondLst>
                                        </p:cTn>
                                        <p:tgtEl>
                                          <p:spTgt spid="15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4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13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56"/>
                                        </p:tgtEl>
                                        <p:attrNameLst>
                                          <p:attrName>style.visibility</p:attrName>
                                        </p:attrNameLst>
                                      </p:cBhvr>
                                      <p:to>
                                        <p:strVal val="visible"/>
                                      </p:to>
                                    </p:set>
                                  </p:childTnLst>
                                </p:cTn>
                              </p:par>
                              <p:par>
                                <p:cTn id="97" presetID="1" presetClass="exit" presetSubtype="0" fill="hold" nodeType="withEffect">
                                  <p:stCondLst>
                                    <p:cond delay="0"/>
                                  </p:stCondLst>
                                  <p:childTnLst>
                                    <p:set>
                                      <p:cBhvr>
                                        <p:cTn id="98" dur="1" fill="hold">
                                          <p:stCondLst>
                                            <p:cond delay="1"/>
                                          </p:stCondLst>
                                        </p:cTn>
                                        <p:tgtEl>
                                          <p:spTgt spid="155"/>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4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3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1"/>
                                          </p:stCondLst>
                                        </p:cTn>
                                        <p:tgtEl>
                                          <p:spTgt spid="139"/>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57"/>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1"/>
                                          </p:stCondLst>
                                        </p:cTn>
                                        <p:tgtEl>
                                          <p:spTgt spid="149"/>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138"/>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1"/>
                                          </p:stCondLst>
                                        </p:cTn>
                                        <p:tgtEl>
                                          <p:spTgt spid="140"/>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158"/>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1"/>
                                          </p:stCondLst>
                                        </p:cTn>
                                        <p:tgtEl>
                                          <p:spTgt spid="157"/>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3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159"/>
                                        </p:tgtEl>
                                        <p:attrNameLst>
                                          <p:attrName>style.visibility</p:attrName>
                                        </p:attrNameLst>
                                      </p:cBhvr>
                                      <p:to>
                                        <p:strVal val="visible"/>
                                      </p:to>
                                    </p:set>
                                  </p:childTnLst>
                                </p:cTn>
                              </p:par>
                              <p:par>
                                <p:cTn id="139" presetID="1" presetClass="exit" presetSubtype="0" fill="hold" nodeType="withEffect">
                                  <p:stCondLst>
                                    <p:cond delay="0"/>
                                  </p:stCondLst>
                                  <p:childTnLst>
                                    <p:set>
                                      <p:cBhvr>
                                        <p:cTn id="140" dur="1" fill="hold">
                                          <p:stCondLst>
                                            <p:cond delay="1"/>
                                          </p:stCondLst>
                                        </p:cTn>
                                        <p:tgtEl>
                                          <p:spTgt spid="156"/>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46"/>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32"/>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60"/>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1"/>
                                          </p:stCondLst>
                                        </p:cTn>
                                        <p:tgtEl>
                                          <p:spTgt spid="159"/>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147"/>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134"/>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161"/>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1"/>
                                          </p:stCondLst>
                                        </p:cTn>
                                        <p:tgtEl>
                                          <p:spTgt spid="16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14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133"/>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162"/>
                                        </p:tgtEl>
                                        <p:attrNameLst>
                                          <p:attrName>style.visibility</p:attrName>
                                        </p:attrNameLst>
                                      </p:cBhvr>
                                      <p:to>
                                        <p:strVal val="visible"/>
                                      </p:to>
                                    </p:set>
                                  </p:childTnLst>
                                </p:cTn>
                              </p:par>
                              <p:par>
                                <p:cTn id="181" presetID="10" presetClass="entr" presetSubtype="0" fill="hold" nodeType="withEffect">
                                  <p:stCondLst>
                                    <p:cond delay="0"/>
                                  </p:stCondLst>
                                  <p:childTnLst>
                                    <p:set>
                                      <p:cBhvr>
                                        <p:cTn id="182" dur="1" fill="hold">
                                          <p:stCondLst>
                                            <p:cond delay="0"/>
                                          </p:stCondLst>
                                        </p:cTn>
                                        <p:tgtEl>
                                          <p:spTgt spid="163"/>
                                        </p:tgtEl>
                                        <p:attrNameLst>
                                          <p:attrName>style.visibility</p:attrName>
                                        </p:attrNameLst>
                                      </p:cBhvr>
                                      <p:to>
                                        <p:strVal val="visible"/>
                                      </p:to>
                                    </p:set>
                                    <p:animEffect transition="in" filter="fade">
                                      <p:cBhvr>
                                        <p:cTn id="183" dur="500"/>
                                        <p:tgtEl>
                                          <p:spTgt spid="163"/>
                                        </p:tgtEl>
                                      </p:cBhvr>
                                    </p:animEffec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135"/>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nodeType="clickEffect">
                                  <p:stCondLst>
                                    <p:cond delay="0"/>
                                  </p:stCondLst>
                                  <p:childTnLst>
                                    <p:set>
                                      <p:cBhvr>
                                        <p:cTn id="191" dur="1" fill="hold">
                                          <p:stCondLst>
                                            <p:cond delay="0"/>
                                          </p:stCondLst>
                                        </p:cTn>
                                        <p:tgtEl>
                                          <p:spTgt spid="164"/>
                                        </p:tgtEl>
                                        <p:attrNameLst>
                                          <p:attrName>style.visibility</p:attrName>
                                        </p:attrNameLst>
                                      </p:cBhvr>
                                      <p:to>
                                        <p:strVal val="visible"/>
                                      </p:to>
                                    </p:set>
                                  </p:childTnLst>
                                </p:cTn>
                              </p:par>
                              <p:par>
                                <p:cTn id="192" presetID="10" presetClass="entr" presetSubtype="0" fill="hold" nodeType="withEffect">
                                  <p:stCondLst>
                                    <p:cond delay="0"/>
                                  </p:stCondLst>
                                  <p:childTnLst>
                                    <p:set>
                                      <p:cBhvr>
                                        <p:cTn id="193" dur="1" fill="hold">
                                          <p:stCondLst>
                                            <p:cond delay="0"/>
                                          </p:stCondLst>
                                        </p:cTn>
                                        <p:tgtEl>
                                          <p:spTgt spid="165"/>
                                        </p:tgtEl>
                                        <p:attrNameLst>
                                          <p:attrName>style.visibility</p:attrName>
                                        </p:attrNameLst>
                                      </p:cBhvr>
                                      <p:to>
                                        <p:strVal val="visible"/>
                                      </p:to>
                                    </p:set>
                                    <p:animEffect transition="in" filter="fade">
                                      <p:cBhvr>
                                        <p:cTn id="194" dur="500"/>
                                        <p:tgtEl>
                                          <p:spTgt spid="165"/>
                                        </p:tgtEl>
                                      </p:cBhvr>
                                    </p:animEffec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166"/>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167"/>
                                        </p:tgtEl>
                                        <p:attrNameLst>
                                          <p:attrName>style.visibility</p:attrName>
                                        </p:attrNameLst>
                                      </p:cBhvr>
                                      <p:to>
                                        <p:strVal val="visible"/>
                                      </p:to>
                                    </p:set>
                                  </p:childTnLst>
                                </p:cTn>
                              </p:par>
                              <p:par>
                                <p:cTn id="203" presetID="10" presetClass="entr" presetSubtype="0" fill="hold" nodeType="withEffect">
                                  <p:stCondLst>
                                    <p:cond delay="0"/>
                                  </p:stCondLst>
                                  <p:childTnLst>
                                    <p:set>
                                      <p:cBhvr>
                                        <p:cTn id="204" dur="1" fill="hold">
                                          <p:stCondLst>
                                            <p:cond delay="0"/>
                                          </p:stCondLst>
                                        </p:cTn>
                                        <p:tgtEl>
                                          <p:spTgt spid="168"/>
                                        </p:tgtEl>
                                        <p:attrNameLst>
                                          <p:attrName>style.visibility</p:attrName>
                                        </p:attrNameLst>
                                      </p:cBhvr>
                                      <p:to>
                                        <p:strVal val="visible"/>
                                      </p:to>
                                    </p:set>
                                    <p:animEffect transition="in" filter="fade">
                                      <p:cBhvr>
                                        <p:cTn id="205"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body" idx="1"/>
          </p:nvPr>
        </p:nvSpPr>
        <p:spPr>
          <a:xfrm>
            <a:off x="784500" y="3455634"/>
            <a:ext cx="4689761" cy="3292489"/>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FF0000"/>
              </a:buClr>
              <a:buSzPts val="1800"/>
              <a:buNone/>
            </a:pPr>
            <a:r>
              <a:rPr lang="en-IN" sz="1800">
                <a:solidFill>
                  <a:srgbClr val="FF0000"/>
                </a:solidFill>
                <a:latin typeface="Times New Roman"/>
                <a:ea typeface="Times New Roman"/>
                <a:cs typeface="Times New Roman"/>
                <a:sym typeface="Times New Roman"/>
              </a:rPr>
              <a:t>Queue empty: </a:t>
            </a:r>
            <a:r>
              <a:rPr lang="en-IN" sz="1800">
                <a:solidFill>
                  <a:srgbClr val="0070C0"/>
                </a:solidFill>
                <a:latin typeface="Times New Roman"/>
                <a:ea typeface="Times New Roman"/>
                <a:cs typeface="Times New Roman"/>
                <a:sym typeface="Times New Roman"/>
              </a:rPr>
              <a:t>To check whether queue is empty</a:t>
            </a:r>
            <a:endParaRPr/>
          </a:p>
          <a:p>
            <a:pPr marL="0" lvl="0" indent="0" algn="l" rtl="0">
              <a:lnSpc>
                <a:spcPct val="90000"/>
              </a:lnSpc>
              <a:spcBef>
                <a:spcPts val="1000"/>
              </a:spcBef>
              <a:spcAft>
                <a:spcPts val="0"/>
              </a:spcAft>
              <a:buClr>
                <a:schemeClr val="dk1"/>
              </a:buClr>
              <a:buSzPts val="1800"/>
              <a:buNone/>
            </a:pPr>
            <a:endParaRPr sz="1800" i="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r>
              <a:rPr lang="en-IN" sz="1800" i="1">
                <a:solidFill>
                  <a:schemeClr val="dk1"/>
                </a:solidFill>
                <a:latin typeface="Times New Roman"/>
                <a:ea typeface="Times New Roman"/>
                <a:cs typeface="Times New Roman"/>
                <a:sym typeface="Times New Roman"/>
              </a:rPr>
              <a:t>bool isEmpty(int queue[ ]) </a:t>
            </a:r>
            <a:endParaRPr/>
          </a:p>
          <a:p>
            <a:pPr marL="0" lvl="0" indent="0" algn="l" rtl="0">
              <a:lnSpc>
                <a:spcPct val="90000"/>
              </a:lnSpc>
              <a:spcBef>
                <a:spcPts val="1000"/>
              </a:spcBef>
              <a:spcAft>
                <a:spcPts val="0"/>
              </a:spcAft>
              <a:buClr>
                <a:schemeClr val="dk1"/>
              </a:buClr>
              <a:buSzPts val="1800"/>
              <a:buNone/>
            </a:pPr>
            <a:r>
              <a:rPr lang="en-IN" sz="1800" i="1">
                <a:solidFill>
                  <a:schemeClr val="dk1"/>
                </a:solidFill>
                <a:latin typeface="Times New Roman"/>
                <a:ea typeface="Times New Roman"/>
                <a:cs typeface="Times New Roman"/>
                <a:sym typeface="Times New Roman"/>
              </a:rPr>
              <a:t>{</a:t>
            </a:r>
            <a:endParaRPr/>
          </a:p>
          <a:p>
            <a:pPr marL="0" lvl="0" indent="0" algn="l" rtl="0">
              <a:lnSpc>
                <a:spcPct val="90000"/>
              </a:lnSpc>
              <a:spcBef>
                <a:spcPts val="1000"/>
              </a:spcBef>
              <a:spcAft>
                <a:spcPts val="0"/>
              </a:spcAft>
              <a:buClr>
                <a:schemeClr val="dk1"/>
              </a:buClr>
              <a:buSzPts val="1800"/>
              <a:buNone/>
            </a:pPr>
            <a:r>
              <a:rPr lang="en-IN" sz="1800" i="1">
                <a:solidFill>
                  <a:schemeClr val="dk1"/>
                </a:solidFill>
                <a:latin typeface="Times New Roman"/>
                <a:ea typeface="Times New Roman"/>
                <a:cs typeface="Times New Roman"/>
                <a:sym typeface="Times New Roman"/>
              </a:rPr>
              <a:t>	if(front == rear == -1)</a:t>
            </a:r>
            <a:endParaRPr/>
          </a:p>
          <a:p>
            <a:pPr marL="0" lvl="0" indent="0" algn="l" rtl="0">
              <a:lnSpc>
                <a:spcPct val="90000"/>
              </a:lnSpc>
              <a:spcBef>
                <a:spcPts val="1000"/>
              </a:spcBef>
              <a:spcAft>
                <a:spcPts val="0"/>
              </a:spcAft>
              <a:buClr>
                <a:schemeClr val="dk1"/>
              </a:buClr>
              <a:buSzPts val="1800"/>
              <a:buNone/>
            </a:pPr>
            <a:r>
              <a:rPr lang="en-IN" sz="1800" i="1">
                <a:solidFill>
                  <a:schemeClr val="dk1"/>
                </a:solidFill>
                <a:latin typeface="Times New Roman"/>
                <a:ea typeface="Times New Roman"/>
                <a:cs typeface="Times New Roman"/>
                <a:sym typeface="Times New Roman"/>
              </a:rPr>
              <a:t>		return true;</a:t>
            </a:r>
            <a:endParaRPr/>
          </a:p>
          <a:p>
            <a:pPr marL="0" lvl="0" indent="0" algn="l" rtl="0">
              <a:lnSpc>
                <a:spcPct val="90000"/>
              </a:lnSpc>
              <a:spcBef>
                <a:spcPts val="1000"/>
              </a:spcBef>
              <a:spcAft>
                <a:spcPts val="0"/>
              </a:spcAft>
              <a:buClr>
                <a:schemeClr val="dk1"/>
              </a:buClr>
              <a:buSzPts val="1800"/>
              <a:buNone/>
            </a:pPr>
            <a:r>
              <a:rPr lang="en-IN" sz="1800" i="1">
                <a:solidFill>
                  <a:schemeClr val="dk1"/>
                </a:solidFill>
                <a:latin typeface="Times New Roman"/>
                <a:ea typeface="Times New Roman"/>
                <a:cs typeface="Times New Roman"/>
                <a:sym typeface="Times New Roman"/>
              </a:rPr>
              <a:t>	else</a:t>
            </a:r>
            <a:endParaRPr/>
          </a:p>
          <a:p>
            <a:pPr marL="0" lvl="0" indent="0" algn="l" rtl="0">
              <a:lnSpc>
                <a:spcPct val="90000"/>
              </a:lnSpc>
              <a:spcBef>
                <a:spcPts val="1000"/>
              </a:spcBef>
              <a:spcAft>
                <a:spcPts val="0"/>
              </a:spcAft>
              <a:buClr>
                <a:schemeClr val="dk1"/>
              </a:buClr>
              <a:buSzPts val="1800"/>
              <a:buNone/>
            </a:pPr>
            <a:r>
              <a:rPr lang="en-IN" sz="1800" i="1">
                <a:solidFill>
                  <a:schemeClr val="dk1"/>
                </a:solidFill>
                <a:latin typeface="Times New Roman"/>
                <a:ea typeface="Times New Roman"/>
                <a:cs typeface="Times New Roman"/>
                <a:sym typeface="Times New Roman"/>
              </a:rPr>
              <a:t>		return false;</a:t>
            </a:r>
            <a:endParaRPr/>
          </a:p>
          <a:p>
            <a:pPr marL="0" lvl="0" indent="0" algn="l" rtl="0">
              <a:lnSpc>
                <a:spcPct val="90000"/>
              </a:lnSpc>
              <a:spcBef>
                <a:spcPts val="1000"/>
              </a:spcBef>
              <a:spcAft>
                <a:spcPts val="0"/>
              </a:spcAft>
              <a:buClr>
                <a:schemeClr val="dk1"/>
              </a:buClr>
              <a:buSzPts val="1800"/>
              <a:buNone/>
            </a:pPr>
            <a:r>
              <a:rPr lang="en-IN" sz="1800" i="1">
                <a:solidFill>
                  <a:schemeClr val="dk1"/>
                </a:solidFill>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
        <p:nvSpPr>
          <p:cNvPr id="174" name="Google Shape;174;p18"/>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ARRAY IMPLEMENTATION OF QUEUE</a:t>
            </a:r>
            <a:endParaRPr sz="1800">
              <a:solidFill>
                <a:schemeClr val="dk1"/>
              </a:solidFill>
              <a:latin typeface="Times New Roman"/>
              <a:ea typeface="Times New Roman"/>
              <a:cs typeface="Times New Roman"/>
              <a:sym typeface="Times New Roman"/>
            </a:endParaRPr>
          </a:p>
        </p:txBody>
      </p:sp>
      <p:graphicFrame>
        <p:nvGraphicFramePr>
          <p:cNvPr id="175" name="Google Shape;175;p18"/>
          <p:cNvGraphicFramePr/>
          <p:nvPr/>
        </p:nvGraphicFramePr>
        <p:xfrm>
          <a:off x="1889957" y="1135720"/>
          <a:ext cx="8128000" cy="916100"/>
        </p:xfrm>
        <a:graphic>
          <a:graphicData uri="http://schemas.openxmlformats.org/drawingml/2006/table">
            <a:tbl>
              <a:tblPr firstRow="1" bandRow="1">
                <a:noFill/>
                <a:tableStyleId>{B9E6BBA9-E3BA-4B74-944F-8D6E74C679E0}</a:tableStyleId>
              </a:tblPr>
              <a:tblGrid>
                <a:gridCol w="812800"/>
                <a:gridCol w="812800"/>
                <a:gridCol w="812800"/>
                <a:gridCol w="812800"/>
                <a:gridCol w="812800"/>
                <a:gridCol w="812800"/>
                <a:gridCol w="812800"/>
                <a:gridCol w="812800"/>
                <a:gridCol w="812800"/>
                <a:gridCol w="812800"/>
              </a:tblGrid>
              <a:tr h="458050">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5</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6</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7</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8</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9</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458050">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r>
            </a:tbl>
          </a:graphicData>
        </a:graphic>
      </p:graphicFrame>
      <p:sp>
        <p:nvSpPr>
          <p:cNvPr id="176" name="Google Shape;176;p18"/>
          <p:cNvSpPr txBox="1"/>
          <p:nvPr/>
        </p:nvSpPr>
        <p:spPr>
          <a:xfrm>
            <a:off x="753615" y="2141733"/>
            <a:ext cx="1136342"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-1</a:t>
            </a:r>
            <a:endParaRPr/>
          </a:p>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-1</a:t>
            </a:r>
            <a:endParaRPr/>
          </a:p>
        </p:txBody>
      </p:sp>
      <p:sp>
        <p:nvSpPr>
          <p:cNvPr id="177" name="Google Shape;177;p18"/>
          <p:cNvSpPr txBox="1"/>
          <p:nvPr/>
        </p:nvSpPr>
        <p:spPr>
          <a:xfrm>
            <a:off x="2104007" y="1633649"/>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10</a:t>
            </a:r>
            <a:endParaRPr/>
          </a:p>
        </p:txBody>
      </p:sp>
      <p:sp>
        <p:nvSpPr>
          <p:cNvPr id="178" name="Google Shape;178;p18"/>
          <p:cNvSpPr txBox="1"/>
          <p:nvPr/>
        </p:nvSpPr>
        <p:spPr>
          <a:xfrm>
            <a:off x="2849792" y="162684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20</a:t>
            </a:r>
            <a:endParaRPr/>
          </a:p>
        </p:txBody>
      </p:sp>
      <p:sp>
        <p:nvSpPr>
          <p:cNvPr id="179" name="Google Shape;179;p18"/>
          <p:cNvSpPr txBox="1"/>
          <p:nvPr/>
        </p:nvSpPr>
        <p:spPr>
          <a:xfrm>
            <a:off x="3676834" y="1633649"/>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23</a:t>
            </a:r>
            <a:endParaRPr/>
          </a:p>
        </p:txBody>
      </p:sp>
      <p:sp>
        <p:nvSpPr>
          <p:cNvPr id="180" name="Google Shape;180;p18"/>
          <p:cNvSpPr txBox="1"/>
          <p:nvPr/>
        </p:nvSpPr>
        <p:spPr>
          <a:xfrm>
            <a:off x="4548267" y="1635864"/>
            <a:ext cx="3344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5</a:t>
            </a:r>
            <a:endParaRPr/>
          </a:p>
        </p:txBody>
      </p:sp>
      <p:sp>
        <p:nvSpPr>
          <p:cNvPr id="181" name="Google Shape;181;p18"/>
          <p:cNvSpPr txBox="1"/>
          <p:nvPr/>
        </p:nvSpPr>
        <p:spPr>
          <a:xfrm>
            <a:off x="5377031" y="1633649"/>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11</a:t>
            </a:r>
            <a:endParaRPr/>
          </a:p>
        </p:txBody>
      </p:sp>
      <p:sp>
        <p:nvSpPr>
          <p:cNvPr id="182" name="Google Shape;182;p18"/>
          <p:cNvSpPr txBox="1"/>
          <p:nvPr/>
        </p:nvSpPr>
        <p:spPr>
          <a:xfrm>
            <a:off x="6165667" y="162684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45</a:t>
            </a:r>
            <a:endParaRPr/>
          </a:p>
        </p:txBody>
      </p:sp>
      <p:sp>
        <p:nvSpPr>
          <p:cNvPr id="183" name="Google Shape;183;p18"/>
          <p:cNvSpPr txBox="1"/>
          <p:nvPr/>
        </p:nvSpPr>
        <p:spPr>
          <a:xfrm>
            <a:off x="6986849" y="1633649"/>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60</a:t>
            </a:r>
            <a:endParaRPr/>
          </a:p>
        </p:txBody>
      </p:sp>
      <p:sp>
        <p:nvSpPr>
          <p:cNvPr id="184" name="Google Shape;184;p18"/>
          <p:cNvSpPr txBox="1"/>
          <p:nvPr/>
        </p:nvSpPr>
        <p:spPr>
          <a:xfrm>
            <a:off x="7760748" y="162684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90</a:t>
            </a:r>
            <a:endParaRPr/>
          </a:p>
        </p:txBody>
      </p:sp>
      <p:sp>
        <p:nvSpPr>
          <p:cNvPr id="185" name="Google Shape;185;p18"/>
          <p:cNvSpPr txBox="1"/>
          <p:nvPr/>
        </p:nvSpPr>
        <p:spPr>
          <a:xfrm>
            <a:off x="8584948" y="1633649"/>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55</a:t>
            </a:r>
            <a:endParaRPr/>
          </a:p>
        </p:txBody>
      </p:sp>
      <p:sp>
        <p:nvSpPr>
          <p:cNvPr id="186" name="Google Shape;186;p18"/>
          <p:cNvSpPr txBox="1"/>
          <p:nvPr/>
        </p:nvSpPr>
        <p:spPr>
          <a:xfrm>
            <a:off x="9382515" y="162684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78</a:t>
            </a:r>
            <a:endParaRPr/>
          </a:p>
        </p:txBody>
      </p:sp>
      <p:sp>
        <p:nvSpPr>
          <p:cNvPr id="187" name="Google Shape;187;p18"/>
          <p:cNvSpPr txBox="1"/>
          <p:nvPr/>
        </p:nvSpPr>
        <p:spPr>
          <a:xfrm>
            <a:off x="1876267" y="2141733"/>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Front = 0</a:t>
            </a:r>
            <a:endParaRPr/>
          </a:p>
        </p:txBody>
      </p:sp>
      <p:sp>
        <p:nvSpPr>
          <p:cNvPr id="188" name="Google Shape;188;p18"/>
          <p:cNvSpPr txBox="1"/>
          <p:nvPr/>
        </p:nvSpPr>
        <p:spPr>
          <a:xfrm>
            <a:off x="1876267" y="2394527"/>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0</a:t>
            </a:r>
            <a:endParaRPr/>
          </a:p>
        </p:txBody>
      </p:sp>
      <p:sp>
        <p:nvSpPr>
          <p:cNvPr id="189" name="Google Shape;189;p18"/>
          <p:cNvSpPr txBox="1"/>
          <p:nvPr/>
        </p:nvSpPr>
        <p:spPr>
          <a:xfrm>
            <a:off x="2698872" y="2394527"/>
            <a:ext cx="113634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1</a:t>
            </a:r>
            <a:endParaRPr/>
          </a:p>
        </p:txBody>
      </p:sp>
      <p:sp>
        <p:nvSpPr>
          <p:cNvPr id="190" name="Google Shape;190;p18"/>
          <p:cNvSpPr txBox="1"/>
          <p:nvPr/>
        </p:nvSpPr>
        <p:spPr>
          <a:xfrm>
            <a:off x="3507787" y="2394527"/>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2</a:t>
            </a:r>
            <a:endParaRPr/>
          </a:p>
        </p:txBody>
      </p:sp>
      <p:sp>
        <p:nvSpPr>
          <p:cNvPr id="191" name="Google Shape;191;p18"/>
          <p:cNvSpPr txBox="1"/>
          <p:nvPr/>
        </p:nvSpPr>
        <p:spPr>
          <a:xfrm>
            <a:off x="4330392" y="2394527"/>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3</a:t>
            </a:r>
            <a:endParaRPr/>
          </a:p>
        </p:txBody>
      </p:sp>
      <p:sp>
        <p:nvSpPr>
          <p:cNvPr id="192" name="Google Shape;192;p18"/>
          <p:cNvSpPr txBox="1"/>
          <p:nvPr/>
        </p:nvSpPr>
        <p:spPr>
          <a:xfrm>
            <a:off x="5129749" y="2394527"/>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4</a:t>
            </a:r>
            <a:endParaRPr/>
          </a:p>
        </p:txBody>
      </p:sp>
      <p:sp>
        <p:nvSpPr>
          <p:cNvPr id="193" name="Google Shape;193;p18"/>
          <p:cNvSpPr txBox="1"/>
          <p:nvPr/>
        </p:nvSpPr>
        <p:spPr>
          <a:xfrm>
            <a:off x="5952354" y="2394527"/>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5</a:t>
            </a:r>
            <a:endParaRPr/>
          </a:p>
        </p:txBody>
      </p:sp>
      <p:sp>
        <p:nvSpPr>
          <p:cNvPr id="194" name="Google Shape;194;p18"/>
          <p:cNvSpPr txBox="1"/>
          <p:nvPr/>
        </p:nvSpPr>
        <p:spPr>
          <a:xfrm>
            <a:off x="6739567" y="2394527"/>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6</a:t>
            </a:r>
            <a:endParaRPr/>
          </a:p>
        </p:txBody>
      </p:sp>
      <p:sp>
        <p:nvSpPr>
          <p:cNvPr id="195" name="Google Shape;195;p18"/>
          <p:cNvSpPr txBox="1"/>
          <p:nvPr/>
        </p:nvSpPr>
        <p:spPr>
          <a:xfrm>
            <a:off x="7574316" y="2394527"/>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=7</a:t>
            </a:r>
            <a:endParaRPr/>
          </a:p>
        </p:txBody>
      </p:sp>
      <p:sp>
        <p:nvSpPr>
          <p:cNvPr id="196" name="Google Shape;196;p18"/>
          <p:cNvSpPr txBox="1"/>
          <p:nvPr/>
        </p:nvSpPr>
        <p:spPr>
          <a:xfrm>
            <a:off x="8337666" y="2394527"/>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=8</a:t>
            </a:r>
            <a:endParaRPr/>
          </a:p>
        </p:txBody>
      </p:sp>
      <p:sp>
        <p:nvSpPr>
          <p:cNvPr id="197" name="Google Shape;197;p18"/>
          <p:cNvSpPr txBox="1"/>
          <p:nvPr/>
        </p:nvSpPr>
        <p:spPr>
          <a:xfrm>
            <a:off x="9135233" y="2394527"/>
            <a:ext cx="91181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Rear = 9</a:t>
            </a:r>
            <a:endParaRPr/>
          </a:p>
        </p:txBody>
      </p:sp>
      <p:sp>
        <p:nvSpPr>
          <p:cNvPr id="198" name="Google Shape;198;p18"/>
          <p:cNvSpPr txBox="1"/>
          <p:nvPr/>
        </p:nvSpPr>
        <p:spPr>
          <a:xfrm>
            <a:off x="6436497" y="3455634"/>
            <a:ext cx="4296902" cy="258532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rgbClr val="FF0000"/>
              </a:buClr>
              <a:buSzPts val="1800"/>
              <a:buFont typeface="Times New Roman"/>
              <a:buNone/>
            </a:pPr>
            <a:r>
              <a:rPr lang="en-IN" sz="1800">
                <a:solidFill>
                  <a:srgbClr val="FF0000"/>
                </a:solidFill>
                <a:latin typeface="Times New Roman"/>
                <a:ea typeface="Times New Roman"/>
                <a:cs typeface="Times New Roman"/>
                <a:sym typeface="Times New Roman"/>
              </a:rPr>
              <a:t>Queue full: </a:t>
            </a:r>
            <a:r>
              <a:rPr lang="en-IN" sz="1800">
                <a:solidFill>
                  <a:srgbClr val="0070C0"/>
                </a:solidFill>
                <a:latin typeface="Times New Roman"/>
                <a:ea typeface="Times New Roman"/>
                <a:cs typeface="Times New Roman"/>
                <a:sym typeface="Times New Roman"/>
              </a:rPr>
              <a:t>To check whether queue is full</a:t>
            </a:r>
            <a:endParaRPr/>
          </a:p>
          <a:p>
            <a:pPr marL="0" marR="0" lvl="0" indent="0" algn="l" rtl="0">
              <a:spcBef>
                <a:spcPts val="0"/>
              </a:spcBef>
              <a:spcAft>
                <a:spcPts val="0"/>
              </a:spcAft>
              <a:buClr>
                <a:schemeClr val="dk1"/>
              </a:buClr>
              <a:buSzPts val="1800"/>
              <a:buFont typeface="Calibri"/>
              <a:buNone/>
            </a:pPr>
            <a:endParaRPr sz="1800" i="1">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1800"/>
              <a:buFont typeface="Times New Roman"/>
              <a:buNone/>
            </a:pPr>
            <a:r>
              <a:rPr lang="en-IN" sz="1800" i="1">
                <a:solidFill>
                  <a:schemeClr val="dk1"/>
                </a:solidFill>
                <a:latin typeface="Times New Roman"/>
                <a:ea typeface="Times New Roman"/>
                <a:cs typeface="Times New Roman"/>
                <a:sym typeface="Times New Roman"/>
              </a:rPr>
              <a:t>bool isFull(int queue[ ])</a:t>
            </a:r>
            <a:endParaRPr/>
          </a:p>
          <a:p>
            <a:pPr marL="0" marR="0" lvl="0" indent="0" algn="l" rtl="0">
              <a:spcBef>
                <a:spcPts val="0"/>
              </a:spcBef>
              <a:spcAft>
                <a:spcPts val="0"/>
              </a:spcAft>
              <a:buClr>
                <a:schemeClr val="dk1"/>
              </a:buClr>
              <a:buSzPts val="1800"/>
              <a:buFont typeface="Times New Roman"/>
              <a:buNone/>
            </a:pPr>
            <a:r>
              <a:rPr lang="en-IN" sz="1800" i="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Clr>
                <a:schemeClr val="dk1"/>
              </a:buClr>
              <a:buSzPts val="1800"/>
              <a:buFont typeface="Times New Roman"/>
              <a:buNone/>
            </a:pPr>
            <a:r>
              <a:rPr lang="en-IN" sz="1800" i="1">
                <a:solidFill>
                  <a:schemeClr val="dk1"/>
                </a:solidFill>
                <a:latin typeface="Times New Roman"/>
                <a:ea typeface="Times New Roman"/>
                <a:cs typeface="Times New Roman"/>
                <a:sym typeface="Times New Roman"/>
              </a:rPr>
              <a:t>	if(rear = = (MAX-1))</a:t>
            </a:r>
            <a:endParaRPr/>
          </a:p>
          <a:p>
            <a:pPr marL="0" marR="0" lvl="0" indent="0" algn="l" rtl="0">
              <a:spcBef>
                <a:spcPts val="0"/>
              </a:spcBef>
              <a:spcAft>
                <a:spcPts val="0"/>
              </a:spcAft>
              <a:buClr>
                <a:schemeClr val="dk1"/>
              </a:buClr>
              <a:buSzPts val="1800"/>
              <a:buFont typeface="Times New Roman"/>
              <a:buNone/>
            </a:pPr>
            <a:r>
              <a:rPr lang="en-IN" sz="1800" i="1">
                <a:solidFill>
                  <a:schemeClr val="dk1"/>
                </a:solidFill>
                <a:latin typeface="Times New Roman"/>
                <a:ea typeface="Times New Roman"/>
                <a:cs typeface="Times New Roman"/>
                <a:sym typeface="Times New Roman"/>
              </a:rPr>
              <a:t>		return true;</a:t>
            </a:r>
            <a:endParaRPr/>
          </a:p>
          <a:p>
            <a:pPr marL="0" marR="0" lvl="0" indent="0" algn="l" rtl="0">
              <a:spcBef>
                <a:spcPts val="0"/>
              </a:spcBef>
              <a:spcAft>
                <a:spcPts val="0"/>
              </a:spcAft>
              <a:buClr>
                <a:schemeClr val="dk1"/>
              </a:buClr>
              <a:buSzPts val="1800"/>
              <a:buFont typeface="Times New Roman"/>
              <a:buNone/>
            </a:pPr>
            <a:r>
              <a:rPr lang="en-IN" sz="1800" i="1">
                <a:solidFill>
                  <a:schemeClr val="dk1"/>
                </a:solidFill>
                <a:latin typeface="Times New Roman"/>
                <a:ea typeface="Times New Roman"/>
                <a:cs typeface="Times New Roman"/>
                <a:sym typeface="Times New Roman"/>
              </a:rPr>
              <a:t>	else</a:t>
            </a:r>
            <a:endParaRPr/>
          </a:p>
          <a:p>
            <a:pPr marL="0" marR="0" lvl="0" indent="0" algn="l" rtl="0">
              <a:spcBef>
                <a:spcPts val="0"/>
              </a:spcBef>
              <a:spcAft>
                <a:spcPts val="0"/>
              </a:spcAft>
              <a:buClr>
                <a:schemeClr val="dk1"/>
              </a:buClr>
              <a:buSzPts val="1800"/>
              <a:buFont typeface="Times New Roman"/>
              <a:buNone/>
            </a:pPr>
            <a:r>
              <a:rPr lang="en-IN" sz="1800" i="1">
                <a:solidFill>
                  <a:schemeClr val="dk1"/>
                </a:solidFill>
                <a:latin typeface="Times New Roman"/>
                <a:ea typeface="Times New Roman"/>
                <a:cs typeface="Times New Roman"/>
                <a:sym typeface="Times New Roman"/>
              </a:rPr>
              <a:t>		return false;</a:t>
            </a:r>
            <a:endParaRPr/>
          </a:p>
          <a:p>
            <a:pPr marL="0" marR="0" lvl="0" indent="0" algn="l" rtl="0">
              <a:spcBef>
                <a:spcPts val="0"/>
              </a:spcBef>
              <a:spcAft>
                <a:spcPts val="0"/>
              </a:spcAft>
              <a:buClr>
                <a:schemeClr val="dk1"/>
              </a:buClr>
              <a:buSzPts val="1800"/>
              <a:buFont typeface="Times New Roman"/>
              <a:buNone/>
            </a:pPr>
            <a:r>
              <a:rPr lang="en-IN" sz="1800" i="1">
                <a:solidFill>
                  <a:schemeClr val="dk1"/>
                </a:solidFill>
                <a:latin typeface="Times New Roman"/>
                <a:ea typeface="Times New Roman"/>
                <a:cs typeface="Times New Roman"/>
                <a:sym typeface="Times New Roman"/>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1"/>
                                          </p:stCondLst>
                                        </p:cTn>
                                        <p:tgtEl>
                                          <p:spTgt spid="176"/>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18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8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7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89"/>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1"/>
                                          </p:stCondLst>
                                        </p:cTn>
                                        <p:tgtEl>
                                          <p:spTgt spid="188"/>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7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90"/>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1"/>
                                          </p:stCondLst>
                                        </p:cTn>
                                        <p:tgtEl>
                                          <p:spTgt spid="18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8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91"/>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1"/>
                                          </p:stCondLst>
                                        </p:cTn>
                                        <p:tgtEl>
                                          <p:spTgt spid="190"/>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8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92"/>
                                        </p:tgtEl>
                                        <p:attrNameLst>
                                          <p:attrName>style.visibility</p:attrName>
                                        </p:attrNameLst>
                                      </p:cBhvr>
                                      <p:to>
                                        <p:strVal val="visible"/>
                                      </p:to>
                                    </p:set>
                                  </p:childTnLst>
                                </p:cTn>
                              </p:par>
                              <p:par>
                                <p:cTn id="109" presetID="1" presetClass="exit" presetSubtype="0" fill="hold" nodeType="withEffect">
                                  <p:stCondLst>
                                    <p:cond delay="0"/>
                                  </p:stCondLst>
                                  <p:childTnLst>
                                    <p:set>
                                      <p:cBhvr>
                                        <p:cTn id="110" dur="1" fill="hold">
                                          <p:stCondLst>
                                            <p:cond delay="1"/>
                                          </p:stCondLst>
                                        </p:cTn>
                                        <p:tgtEl>
                                          <p:spTgt spid="191"/>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8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93"/>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1"/>
                                          </p:stCondLst>
                                        </p:cTn>
                                        <p:tgtEl>
                                          <p:spTgt spid="192"/>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18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194"/>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1"/>
                                          </p:stCondLst>
                                        </p:cTn>
                                        <p:tgtEl>
                                          <p:spTgt spid="193"/>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18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195"/>
                                        </p:tgtEl>
                                        <p:attrNameLst>
                                          <p:attrName>style.visibility</p:attrName>
                                        </p:attrNameLst>
                                      </p:cBhvr>
                                      <p:to>
                                        <p:strVal val="visible"/>
                                      </p:to>
                                    </p:set>
                                  </p:childTnLst>
                                </p:cTn>
                              </p:par>
                              <p:par>
                                <p:cTn id="139" presetID="1" presetClass="exit" presetSubtype="0" fill="hold" nodeType="withEffect">
                                  <p:stCondLst>
                                    <p:cond delay="0"/>
                                  </p:stCondLst>
                                  <p:childTnLst>
                                    <p:set>
                                      <p:cBhvr>
                                        <p:cTn id="140" dur="1" fill="hold">
                                          <p:stCondLst>
                                            <p:cond delay="1"/>
                                          </p:stCondLst>
                                        </p:cTn>
                                        <p:tgtEl>
                                          <p:spTgt spid="194"/>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85"/>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96"/>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1"/>
                                          </p:stCondLst>
                                        </p:cTn>
                                        <p:tgtEl>
                                          <p:spTgt spid="195"/>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186"/>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197"/>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1"/>
                                          </p:stCondLst>
                                        </p:cTn>
                                        <p:tgtEl>
                                          <p:spTgt spid="196"/>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9"/>
          <p:cNvSpPr txBox="1">
            <a:spLocks noGrp="1"/>
          </p:cNvSpPr>
          <p:nvPr>
            <p:ph type="body" idx="1"/>
          </p:nvPr>
        </p:nvSpPr>
        <p:spPr>
          <a:xfrm>
            <a:off x="75457" y="1032846"/>
            <a:ext cx="5106737" cy="561179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1800"/>
              <a:buNone/>
            </a:pPr>
            <a:r>
              <a:rPr lang="en-IN" sz="1800">
                <a:solidFill>
                  <a:srgbClr val="FF0000"/>
                </a:solidFill>
                <a:latin typeface="Times New Roman"/>
                <a:ea typeface="Times New Roman"/>
                <a:cs typeface="Times New Roman"/>
                <a:sym typeface="Times New Roman"/>
              </a:rPr>
              <a:t>Enqueue: </a:t>
            </a:r>
            <a:r>
              <a:rPr lang="en-IN" sz="1800">
                <a:solidFill>
                  <a:srgbClr val="0070C0"/>
                </a:solidFill>
                <a:latin typeface="Times New Roman"/>
                <a:ea typeface="Times New Roman"/>
                <a:cs typeface="Times New Roman"/>
                <a:sym typeface="Times New Roman"/>
              </a:rPr>
              <a:t>To insert data to the rear of a queue</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void enqueue(int data) </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	if(rear = = (MAX-1))</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		printf(“Queue is full ! Overflow !!”);</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	else if(front == -1 &amp;&amp; rear == -1)</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	{</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		front = rear = 0;</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		queue[rear] = data;</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	}</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	else</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	{</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		rear++;</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		queue[rear] = data;</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	}</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a:t>
            </a:r>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
        <p:nvSpPr>
          <p:cNvPr id="204" name="Google Shape;204;p19"/>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ARRAY IMPLEMENTATION OF QUEUE</a:t>
            </a:r>
            <a:endParaRPr sz="1800">
              <a:solidFill>
                <a:schemeClr val="dk1"/>
              </a:solidFill>
              <a:latin typeface="Times New Roman"/>
              <a:ea typeface="Times New Roman"/>
              <a:cs typeface="Times New Roman"/>
              <a:sym typeface="Times New Roman"/>
            </a:endParaRPr>
          </a:p>
        </p:txBody>
      </p:sp>
      <p:graphicFrame>
        <p:nvGraphicFramePr>
          <p:cNvPr id="205" name="Google Shape;205;p19"/>
          <p:cNvGraphicFramePr/>
          <p:nvPr/>
        </p:nvGraphicFramePr>
        <p:xfrm>
          <a:off x="6158900" y="2709840"/>
          <a:ext cx="5856750" cy="916100"/>
        </p:xfrm>
        <a:graphic>
          <a:graphicData uri="http://schemas.openxmlformats.org/drawingml/2006/table">
            <a:tbl>
              <a:tblPr firstRow="1" bandRow="1">
                <a:noFill/>
                <a:tableStyleId>{B9E6BBA9-E3BA-4B74-944F-8D6E74C679E0}</a:tableStyleId>
              </a:tblPr>
              <a:tblGrid>
                <a:gridCol w="585675"/>
                <a:gridCol w="585675"/>
                <a:gridCol w="585675"/>
                <a:gridCol w="585675"/>
                <a:gridCol w="585675"/>
                <a:gridCol w="585675"/>
                <a:gridCol w="585675"/>
                <a:gridCol w="585675"/>
                <a:gridCol w="585675"/>
                <a:gridCol w="585675"/>
              </a:tblGrid>
              <a:tr h="458050">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5</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6</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7</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8</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9</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458050">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r>
            </a:tbl>
          </a:graphicData>
        </a:graphic>
      </p:graphicFrame>
      <p:sp>
        <p:nvSpPr>
          <p:cNvPr id="206" name="Google Shape;206;p19"/>
          <p:cNvSpPr txBox="1"/>
          <p:nvPr/>
        </p:nvSpPr>
        <p:spPr>
          <a:xfrm>
            <a:off x="5182193" y="3625934"/>
            <a:ext cx="97670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-1</a:t>
            </a:r>
            <a:endParaRPr/>
          </a:p>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-1</a:t>
            </a:r>
            <a:endParaRPr/>
          </a:p>
        </p:txBody>
      </p:sp>
      <p:sp>
        <p:nvSpPr>
          <p:cNvPr id="207" name="Google Shape;207;p19"/>
          <p:cNvSpPr txBox="1"/>
          <p:nvPr/>
        </p:nvSpPr>
        <p:spPr>
          <a:xfrm>
            <a:off x="6252603" y="3185055"/>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10</a:t>
            </a:r>
            <a:endParaRPr/>
          </a:p>
        </p:txBody>
      </p:sp>
      <p:sp>
        <p:nvSpPr>
          <p:cNvPr id="208" name="Google Shape;208;p19"/>
          <p:cNvSpPr txBox="1"/>
          <p:nvPr/>
        </p:nvSpPr>
        <p:spPr>
          <a:xfrm>
            <a:off x="6824254" y="3185055"/>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20</a:t>
            </a:r>
            <a:endParaRPr/>
          </a:p>
        </p:txBody>
      </p:sp>
      <p:sp>
        <p:nvSpPr>
          <p:cNvPr id="209" name="Google Shape;209;p19"/>
          <p:cNvSpPr txBox="1"/>
          <p:nvPr/>
        </p:nvSpPr>
        <p:spPr>
          <a:xfrm>
            <a:off x="7437934" y="3185055"/>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23</a:t>
            </a:r>
            <a:endParaRPr/>
          </a:p>
        </p:txBody>
      </p:sp>
      <p:sp>
        <p:nvSpPr>
          <p:cNvPr id="210" name="Google Shape;210;p19"/>
          <p:cNvSpPr txBox="1"/>
          <p:nvPr/>
        </p:nvSpPr>
        <p:spPr>
          <a:xfrm>
            <a:off x="8051614" y="3185055"/>
            <a:ext cx="3208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5</a:t>
            </a:r>
            <a:endParaRPr/>
          </a:p>
        </p:txBody>
      </p:sp>
      <p:sp>
        <p:nvSpPr>
          <p:cNvPr id="211" name="Google Shape;211;p19"/>
          <p:cNvSpPr txBox="1"/>
          <p:nvPr/>
        </p:nvSpPr>
        <p:spPr>
          <a:xfrm>
            <a:off x="6033101" y="3625934"/>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0</a:t>
            </a:r>
            <a:endParaRPr/>
          </a:p>
        </p:txBody>
      </p:sp>
      <p:sp>
        <p:nvSpPr>
          <p:cNvPr id="212" name="Google Shape;212;p19"/>
          <p:cNvSpPr txBox="1"/>
          <p:nvPr/>
        </p:nvSpPr>
        <p:spPr>
          <a:xfrm>
            <a:off x="6033101" y="3878728"/>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0</a:t>
            </a:r>
            <a:endParaRPr/>
          </a:p>
        </p:txBody>
      </p:sp>
      <p:sp>
        <p:nvSpPr>
          <p:cNvPr id="213" name="Google Shape;213;p19"/>
          <p:cNvSpPr txBox="1"/>
          <p:nvPr/>
        </p:nvSpPr>
        <p:spPr>
          <a:xfrm>
            <a:off x="6718843" y="3878728"/>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1</a:t>
            </a:r>
            <a:endParaRPr/>
          </a:p>
        </p:txBody>
      </p:sp>
      <p:sp>
        <p:nvSpPr>
          <p:cNvPr id="214" name="Google Shape;214;p19"/>
          <p:cNvSpPr txBox="1"/>
          <p:nvPr/>
        </p:nvSpPr>
        <p:spPr>
          <a:xfrm>
            <a:off x="7298861" y="3878728"/>
            <a:ext cx="91181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dirty="0" smtClean="0">
                <a:solidFill>
                  <a:schemeClr val="dk1"/>
                </a:solidFill>
                <a:latin typeface="Times New Roman"/>
                <a:ea typeface="Times New Roman"/>
                <a:cs typeface="Times New Roman"/>
                <a:sym typeface="Times New Roman"/>
              </a:rPr>
              <a:t> Rear </a:t>
            </a:r>
            <a:r>
              <a:rPr lang="en-IN" sz="1400" dirty="0">
                <a:solidFill>
                  <a:schemeClr val="dk1"/>
                </a:solidFill>
                <a:latin typeface="Times New Roman"/>
                <a:ea typeface="Times New Roman"/>
                <a:cs typeface="Times New Roman"/>
                <a:sym typeface="Times New Roman"/>
              </a:rPr>
              <a:t>= 2</a:t>
            </a:r>
            <a:endParaRPr dirty="0"/>
          </a:p>
        </p:txBody>
      </p:sp>
      <p:sp>
        <p:nvSpPr>
          <p:cNvPr id="215" name="Google Shape;215;p19"/>
          <p:cNvSpPr txBox="1"/>
          <p:nvPr/>
        </p:nvSpPr>
        <p:spPr>
          <a:xfrm>
            <a:off x="7918266" y="3878728"/>
            <a:ext cx="91181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20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3"/>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1"/>
                                          </p:stCondLst>
                                        </p:cTn>
                                        <p:tgtEl>
                                          <p:spTgt spid="2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4"/>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1"/>
                                          </p:stCondLst>
                                        </p:cTn>
                                        <p:tgtEl>
                                          <p:spTgt spid="2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5"/>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1"/>
                                          </p:stCondLst>
                                        </p:cTn>
                                        <p:tgtEl>
                                          <p:spTgt spid="2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body" idx="1"/>
          </p:nvPr>
        </p:nvSpPr>
        <p:spPr>
          <a:xfrm>
            <a:off x="128755" y="982046"/>
            <a:ext cx="5305274" cy="561179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rgbClr val="FF0000"/>
              </a:buClr>
              <a:buSzPct val="100000"/>
              <a:buNone/>
            </a:pPr>
            <a:r>
              <a:rPr lang="en-IN" sz="1800">
                <a:solidFill>
                  <a:srgbClr val="FF0000"/>
                </a:solidFill>
                <a:latin typeface="Times New Roman"/>
                <a:ea typeface="Times New Roman"/>
                <a:cs typeface="Times New Roman"/>
                <a:sym typeface="Times New Roman"/>
              </a:rPr>
              <a:t>Dequeue: </a:t>
            </a:r>
            <a:r>
              <a:rPr lang="en-IN" sz="1800">
                <a:solidFill>
                  <a:srgbClr val="0070C0"/>
                </a:solidFill>
                <a:latin typeface="Times New Roman"/>
                <a:ea typeface="Times New Roman"/>
                <a:cs typeface="Times New Roman"/>
                <a:sym typeface="Times New Roman"/>
              </a:rPr>
              <a:t>To delete data from the front of a queue</a:t>
            </a:r>
            <a:endParaRPr/>
          </a:p>
          <a:p>
            <a:pPr marL="0" lvl="0" indent="0" algn="l" rtl="0">
              <a:lnSpc>
                <a:spcPct val="90000"/>
              </a:lnSpc>
              <a:spcBef>
                <a:spcPts val="1000"/>
              </a:spcBef>
              <a:spcAft>
                <a:spcPts val="0"/>
              </a:spcAft>
              <a:buClr>
                <a:schemeClr val="dk1"/>
              </a:buClr>
              <a:buSzPct val="100000"/>
              <a:buNone/>
            </a:pPr>
            <a:r>
              <a:rPr lang="en-IN" sz="1600" i="1">
                <a:solidFill>
                  <a:schemeClr val="dk1"/>
                </a:solidFill>
                <a:latin typeface="Times New Roman"/>
                <a:ea typeface="Times New Roman"/>
                <a:cs typeface="Times New Roman"/>
                <a:sym typeface="Times New Roman"/>
              </a:rPr>
              <a:t>int dequeue() </a:t>
            </a:r>
            <a:endParaRPr/>
          </a:p>
          <a:p>
            <a:pPr marL="0" lvl="0" indent="0" algn="l" rtl="0">
              <a:lnSpc>
                <a:spcPct val="90000"/>
              </a:lnSpc>
              <a:spcBef>
                <a:spcPts val="1000"/>
              </a:spcBef>
              <a:spcAft>
                <a:spcPts val="0"/>
              </a:spcAft>
              <a:buClr>
                <a:schemeClr val="dk1"/>
              </a:buClr>
              <a:buSzPct val="100000"/>
              <a:buNone/>
            </a:pPr>
            <a:r>
              <a:rPr lang="en-IN" sz="1600" i="1">
                <a:solidFill>
                  <a:schemeClr val="dk1"/>
                </a:solidFill>
                <a:latin typeface="Times New Roman"/>
                <a:ea typeface="Times New Roman"/>
                <a:cs typeface="Times New Roman"/>
                <a:sym typeface="Times New Roman"/>
              </a:rPr>
              <a:t>{</a:t>
            </a:r>
            <a:endParaRPr/>
          </a:p>
          <a:p>
            <a:pPr marL="0" lvl="0" indent="0" algn="l" rtl="0">
              <a:lnSpc>
                <a:spcPct val="90000"/>
              </a:lnSpc>
              <a:spcBef>
                <a:spcPts val="1000"/>
              </a:spcBef>
              <a:spcAft>
                <a:spcPts val="0"/>
              </a:spcAft>
              <a:buClr>
                <a:schemeClr val="dk1"/>
              </a:buClr>
              <a:buSzPct val="100000"/>
              <a:buNone/>
            </a:pPr>
            <a:r>
              <a:rPr lang="en-IN" sz="1600" i="1">
                <a:solidFill>
                  <a:schemeClr val="dk1"/>
                </a:solidFill>
                <a:latin typeface="Times New Roman"/>
                <a:ea typeface="Times New Roman"/>
                <a:cs typeface="Times New Roman"/>
                <a:sym typeface="Times New Roman"/>
              </a:rPr>
              <a:t>	int data;</a:t>
            </a:r>
            <a:endParaRPr/>
          </a:p>
          <a:p>
            <a:pPr marL="0" lvl="0" indent="0" algn="l" rtl="0">
              <a:lnSpc>
                <a:spcPct val="90000"/>
              </a:lnSpc>
              <a:spcBef>
                <a:spcPts val="1000"/>
              </a:spcBef>
              <a:spcAft>
                <a:spcPts val="0"/>
              </a:spcAft>
              <a:buClr>
                <a:schemeClr val="dk1"/>
              </a:buClr>
              <a:buSzPct val="100000"/>
              <a:buNone/>
            </a:pPr>
            <a:r>
              <a:rPr lang="en-IN" sz="1600" i="1">
                <a:solidFill>
                  <a:schemeClr val="dk1"/>
                </a:solidFill>
                <a:latin typeface="Times New Roman"/>
                <a:ea typeface="Times New Roman"/>
                <a:cs typeface="Times New Roman"/>
                <a:sym typeface="Times New Roman"/>
              </a:rPr>
              <a:t>	if(front ==  rear== -1)</a:t>
            </a:r>
            <a:endParaRPr/>
          </a:p>
          <a:p>
            <a:pPr marL="0" lvl="0" indent="0" algn="l" rtl="0">
              <a:lnSpc>
                <a:spcPct val="90000"/>
              </a:lnSpc>
              <a:spcBef>
                <a:spcPts val="1000"/>
              </a:spcBef>
              <a:spcAft>
                <a:spcPts val="0"/>
              </a:spcAft>
              <a:buClr>
                <a:schemeClr val="dk1"/>
              </a:buClr>
              <a:buSzPct val="100000"/>
              <a:buNone/>
            </a:pPr>
            <a:r>
              <a:rPr lang="en-IN" sz="1600" i="1">
                <a:solidFill>
                  <a:schemeClr val="dk1"/>
                </a:solidFill>
                <a:latin typeface="Times New Roman"/>
                <a:ea typeface="Times New Roman"/>
                <a:cs typeface="Times New Roman"/>
                <a:sym typeface="Times New Roman"/>
              </a:rPr>
              <a:t>		printf(“Queue is Empty ! Underflow !!”);</a:t>
            </a:r>
            <a:endParaRPr/>
          </a:p>
          <a:p>
            <a:pPr marL="0" lvl="0" indent="0" algn="l" rtl="0">
              <a:lnSpc>
                <a:spcPct val="90000"/>
              </a:lnSpc>
              <a:spcBef>
                <a:spcPts val="1000"/>
              </a:spcBef>
              <a:spcAft>
                <a:spcPts val="0"/>
              </a:spcAft>
              <a:buClr>
                <a:schemeClr val="dk1"/>
              </a:buClr>
              <a:buSzPct val="100000"/>
              <a:buNone/>
            </a:pPr>
            <a:r>
              <a:rPr lang="en-IN" sz="1600" i="1">
                <a:solidFill>
                  <a:schemeClr val="dk1"/>
                </a:solidFill>
                <a:latin typeface="Times New Roman"/>
                <a:ea typeface="Times New Roman"/>
                <a:cs typeface="Times New Roman"/>
                <a:sym typeface="Times New Roman"/>
              </a:rPr>
              <a:t>	else if(front == rear)</a:t>
            </a:r>
            <a:endParaRPr/>
          </a:p>
          <a:p>
            <a:pPr marL="0" lvl="0" indent="0" algn="l" rtl="0">
              <a:lnSpc>
                <a:spcPct val="90000"/>
              </a:lnSpc>
              <a:spcBef>
                <a:spcPts val="1000"/>
              </a:spcBef>
              <a:spcAft>
                <a:spcPts val="0"/>
              </a:spcAft>
              <a:buClr>
                <a:schemeClr val="dk1"/>
              </a:buClr>
              <a:buSzPct val="100000"/>
              <a:buNone/>
            </a:pPr>
            <a:r>
              <a:rPr lang="en-IN" sz="1600" i="1">
                <a:solidFill>
                  <a:schemeClr val="dk1"/>
                </a:solidFill>
                <a:latin typeface="Times New Roman"/>
                <a:ea typeface="Times New Roman"/>
                <a:cs typeface="Times New Roman"/>
                <a:sym typeface="Times New Roman"/>
              </a:rPr>
              <a:t>	{</a:t>
            </a:r>
            <a:endParaRPr/>
          </a:p>
          <a:p>
            <a:pPr marL="0" lvl="0" indent="0" algn="l" rtl="0">
              <a:lnSpc>
                <a:spcPct val="90000"/>
              </a:lnSpc>
              <a:spcBef>
                <a:spcPts val="1000"/>
              </a:spcBef>
              <a:spcAft>
                <a:spcPts val="0"/>
              </a:spcAft>
              <a:buClr>
                <a:schemeClr val="dk1"/>
              </a:buClr>
              <a:buSzPct val="100000"/>
              <a:buNone/>
            </a:pPr>
            <a:r>
              <a:rPr lang="en-IN" sz="1600" i="1">
                <a:solidFill>
                  <a:schemeClr val="dk1"/>
                </a:solidFill>
                <a:latin typeface="Times New Roman"/>
                <a:ea typeface="Times New Roman"/>
                <a:cs typeface="Times New Roman"/>
                <a:sym typeface="Times New Roman"/>
              </a:rPr>
              <a:t>		data = queue[front];</a:t>
            </a:r>
            <a:endParaRPr/>
          </a:p>
          <a:p>
            <a:pPr marL="0" lvl="0" indent="0" algn="l" rtl="0">
              <a:lnSpc>
                <a:spcPct val="90000"/>
              </a:lnSpc>
              <a:spcBef>
                <a:spcPts val="1000"/>
              </a:spcBef>
              <a:spcAft>
                <a:spcPts val="0"/>
              </a:spcAft>
              <a:buClr>
                <a:schemeClr val="dk1"/>
              </a:buClr>
              <a:buSzPct val="100000"/>
              <a:buNone/>
            </a:pPr>
            <a:r>
              <a:rPr lang="en-IN" sz="1600" i="1">
                <a:solidFill>
                  <a:schemeClr val="dk1"/>
                </a:solidFill>
                <a:latin typeface="Times New Roman"/>
                <a:ea typeface="Times New Roman"/>
                <a:cs typeface="Times New Roman"/>
                <a:sym typeface="Times New Roman"/>
              </a:rPr>
              <a:t>		front = rear = -1;</a:t>
            </a:r>
            <a:endParaRPr/>
          </a:p>
          <a:p>
            <a:pPr marL="0" lvl="0" indent="0" algn="l" rtl="0">
              <a:lnSpc>
                <a:spcPct val="90000"/>
              </a:lnSpc>
              <a:spcBef>
                <a:spcPts val="1000"/>
              </a:spcBef>
              <a:spcAft>
                <a:spcPts val="0"/>
              </a:spcAft>
              <a:buClr>
                <a:schemeClr val="dk1"/>
              </a:buClr>
              <a:buSzPct val="100000"/>
              <a:buNone/>
            </a:pPr>
            <a:r>
              <a:rPr lang="en-IN" sz="1600" i="1">
                <a:solidFill>
                  <a:schemeClr val="dk1"/>
                </a:solidFill>
                <a:latin typeface="Times New Roman"/>
                <a:ea typeface="Times New Roman"/>
                <a:cs typeface="Times New Roman"/>
                <a:sym typeface="Times New Roman"/>
              </a:rPr>
              <a:t>		return data;</a:t>
            </a:r>
            <a:endParaRPr/>
          </a:p>
          <a:p>
            <a:pPr marL="0" lvl="0" indent="0" algn="l" rtl="0">
              <a:lnSpc>
                <a:spcPct val="90000"/>
              </a:lnSpc>
              <a:spcBef>
                <a:spcPts val="1000"/>
              </a:spcBef>
              <a:spcAft>
                <a:spcPts val="0"/>
              </a:spcAft>
              <a:buClr>
                <a:schemeClr val="dk1"/>
              </a:buClr>
              <a:buSzPct val="100000"/>
              <a:buNone/>
            </a:pPr>
            <a:r>
              <a:rPr lang="en-IN" sz="1600" i="1">
                <a:solidFill>
                  <a:schemeClr val="dk1"/>
                </a:solidFill>
                <a:latin typeface="Times New Roman"/>
                <a:ea typeface="Times New Roman"/>
                <a:cs typeface="Times New Roman"/>
                <a:sym typeface="Times New Roman"/>
              </a:rPr>
              <a:t>	}</a:t>
            </a:r>
            <a:endParaRPr/>
          </a:p>
          <a:p>
            <a:pPr marL="0" lvl="0" indent="0" algn="l" rtl="0">
              <a:lnSpc>
                <a:spcPct val="90000"/>
              </a:lnSpc>
              <a:spcBef>
                <a:spcPts val="1000"/>
              </a:spcBef>
              <a:spcAft>
                <a:spcPts val="0"/>
              </a:spcAft>
              <a:buClr>
                <a:schemeClr val="dk1"/>
              </a:buClr>
              <a:buSzPct val="100000"/>
              <a:buNone/>
            </a:pPr>
            <a:r>
              <a:rPr lang="en-IN" sz="1600" i="1">
                <a:solidFill>
                  <a:schemeClr val="dk1"/>
                </a:solidFill>
                <a:latin typeface="Times New Roman"/>
                <a:ea typeface="Times New Roman"/>
                <a:cs typeface="Times New Roman"/>
                <a:sym typeface="Times New Roman"/>
              </a:rPr>
              <a:t>	else</a:t>
            </a:r>
            <a:endParaRPr/>
          </a:p>
          <a:p>
            <a:pPr marL="0" lvl="0" indent="0" algn="l" rtl="0">
              <a:lnSpc>
                <a:spcPct val="90000"/>
              </a:lnSpc>
              <a:spcBef>
                <a:spcPts val="1000"/>
              </a:spcBef>
              <a:spcAft>
                <a:spcPts val="0"/>
              </a:spcAft>
              <a:buClr>
                <a:schemeClr val="dk1"/>
              </a:buClr>
              <a:buSzPct val="100000"/>
              <a:buNone/>
            </a:pPr>
            <a:r>
              <a:rPr lang="en-IN" sz="1600" i="1">
                <a:solidFill>
                  <a:schemeClr val="dk1"/>
                </a:solidFill>
                <a:latin typeface="Times New Roman"/>
                <a:ea typeface="Times New Roman"/>
                <a:cs typeface="Times New Roman"/>
                <a:sym typeface="Times New Roman"/>
              </a:rPr>
              <a:t>	{</a:t>
            </a:r>
            <a:endParaRPr/>
          </a:p>
          <a:p>
            <a:pPr marL="0" lvl="0" indent="0" algn="l" rtl="0">
              <a:lnSpc>
                <a:spcPct val="90000"/>
              </a:lnSpc>
              <a:spcBef>
                <a:spcPts val="1000"/>
              </a:spcBef>
              <a:spcAft>
                <a:spcPts val="0"/>
              </a:spcAft>
              <a:buClr>
                <a:schemeClr val="dk1"/>
              </a:buClr>
              <a:buSzPct val="100000"/>
              <a:buNone/>
            </a:pPr>
            <a:r>
              <a:rPr lang="en-IN" sz="1600" i="1">
                <a:solidFill>
                  <a:schemeClr val="dk1"/>
                </a:solidFill>
                <a:latin typeface="Times New Roman"/>
                <a:ea typeface="Times New Roman"/>
                <a:cs typeface="Times New Roman"/>
                <a:sym typeface="Times New Roman"/>
              </a:rPr>
              <a:t>		data = queue[front]</a:t>
            </a:r>
            <a:endParaRPr/>
          </a:p>
          <a:p>
            <a:pPr marL="0" lvl="0" indent="0" algn="l" rtl="0">
              <a:lnSpc>
                <a:spcPct val="90000"/>
              </a:lnSpc>
              <a:spcBef>
                <a:spcPts val="1000"/>
              </a:spcBef>
              <a:spcAft>
                <a:spcPts val="0"/>
              </a:spcAft>
              <a:buClr>
                <a:schemeClr val="dk1"/>
              </a:buClr>
              <a:buSzPct val="100000"/>
              <a:buNone/>
            </a:pPr>
            <a:r>
              <a:rPr lang="en-IN" sz="1600" i="1">
                <a:solidFill>
                  <a:schemeClr val="dk1"/>
                </a:solidFill>
                <a:latin typeface="Times New Roman"/>
                <a:ea typeface="Times New Roman"/>
                <a:cs typeface="Times New Roman"/>
                <a:sym typeface="Times New Roman"/>
              </a:rPr>
              <a:t>		front++;</a:t>
            </a:r>
            <a:endParaRPr/>
          </a:p>
          <a:p>
            <a:pPr marL="0" lvl="0" indent="0" algn="l" rtl="0">
              <a:lnSpc>
                <a:spcPct val="90000"/>
              </a:lnSpc>
              <a:spcBef>
                <a:spcPts val="1000"/>
              </a:spcBef>
              <a:spcAft>
                <a:spcPts val="0"/>
              </a:spcAft>
              <a:buClr>
                <a:schemeClr val="dk1"/>
              </a:buClr>
              <a:buSzPct val="100000"/>
              <a:buNone/>
            </a:pPr>
            <a:r>
              <a:rPr lang="en-IN" sz="1600" i="1">
                <a:solidFill>
                  <a:schemeClr val="dk1"/>
                </a:solidFill>
                <a:latin typeface="Times New Roman"/>
                <a:ea typeface="Times New Roman"/>
                <a:cs typeface="Times New Roman"/>
                <a:sym typeface="Times New Roman"/>
              </a:rPr>
              <a:t>		return data;</a:t>
            </a:r>
            <a:endParaRPr/>
          </a:p>
          <a:p>
            <a:pPr marL="0" lvl="0" indent="0" algn="l" rtl="0">
              <a:lnSpc>
                <a:spcPct val="90000"/>
              </a:lnSpc>
              <a:spcBef>
                <a:spcPts val="1000"/>
              </a:spcBef>
              <a:spcAft>
                <a:spcPts val="0"/>
              </a:spcAft>
              <a:buClr>
                <a:schemeClr val="dk1"/>
              </a:buClr>
              <a:buSzPct val="100000"/>
              <a:buNone/>
            </a:pPr>
            <a:r>
              <a:rPr lang="en-IN" sz="1600" i="1">
                <a:solidFill>
                  <a:schemeClr val="dk1"/>
                </a:solidFill>
                <a:latin typeface="Times New Roman"/>
                <a:ea typeface="Times New Roman"/>
                <a:cs typeface="Times New Roman"/>
                <a:sym typeface="Times New Roman"/>
              </a:rPr>
              <a:t>	}</a:t>
            </a:r>
            <a:endParaRPr/>
          </a:p>
          <a:p>
            <a:pPr marL="0" lvl="0" indent="0" algn="l" rtl="0">
              <a:lnSpc>
                <a:spcPct val="90000"/>
              </a:lnSpc>
              <a:spcBef>
                <a:spcPts val="1000"/>
              </a:spcBef>
              <a:spcAft>
                <a:spcPts val="0"/>
              </a:spcAft>
              <a:buClr>
                <a:schemeClr val="dk1"/>
              </a:buClr>
              <a:buSzPct val="100000"/>
              <a:buNone/>
            </a:pPr>
            <a:r>
              <a:rPr lang="en-IN" sz="1600" i="1">
                <a:solidFill>
                  <a:schemeClr val="dk1"/>
                </a:solidFill>
                <a:latin typeface="Times New Roman"/>
                <a:ea typeface="Times New Roman"/>
                <a:cs typeface="Times New Roman"/>
                <a:sym typeface="Times New Roman"/>
              </a:rPr>
              <a:t>}</a:t>
            </a:r>
            <a:endParaRPr/>
          </a:p>
          <a:p>
            <a:pPr marL="0" lvl="0" indent="0" algn="l" rtl="0">
              <a:lnSpc>
                <a:spcPct val="90000"/>
              </a:lnSpc>
              <a:spcBef>
                <a:spcPts val="1000"/>
              </a:spcBef>
              <a:spcAft>
                <a:spcPts val="0"/>
              </a:spcAft>
              <a:buClr>
                <a:schemeClr val="dk1"/>
              </a:buClr>
              <a:buSzPct val="1000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sz="1800">
              <a:latin typeface="Times New Roman"/>
              <a:ea typeface="Times New Roman"/>
              <a:cs typeface="Times New Roman"/>
              <a:sym typeface="Times New Roman"/>
            </a:endParaRPr>
          </a:p>
        </p:txBody>
      </p:sp>
      <p:sp>
        <p:nvSpPr>
          <p:cNvPr id="221" name="Google Shape;221;p20"/>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ARRAY IMPLEMENTATION OF QUEUE</a:t>
            </a:r>
            <a:endParaRPr sz="1800">
              <a:solidFill>
                <a:schemeClr val="dk1"/>
              </a:solidFill>
              <a:latin typeface="Times New Roman"/>
              <a:ea typeface="Times New Roman"/>
              <a:cs typeface="Times New Roman"/>
              <a:sym typeface="Times New Roman"/>
            </a:endParaRPr>
          </a:p>
        </p:txBody>
      </p:sp>
      <p:graphicFrame>
        <p:nvGraphicFramePr>
          <p:cNvPr id="222" name="Google Shape;222;p20"/>
          <p:cNvGraphicFramePr/>
          <p:nvPr/>
        </p:nvGraphicFramePr>
        <p:xfrm>
          <a:off x="6495860" y="3163642"/>
          <a:ext cx="5567500" cy="916100"/>
        </p:xfrm>
        <a:graphic>
          <a:graphicData uri="http://schemas.openxmlformats.org/drawingml/2006/table">
            <a:tbl>
              <a:tblPr firstRow="1" bandRow="1">
                <a:noFill/>
                <a:tableStyleId>{B9E6BBA9-E3BA-4B74-944F-8D6E74C679E0}</a:tableStyleId>
              </a:tblPr>
              <a:tblGrid>
                <a:gridCol w="556750"/>
                <a:gridCol w="556750"/>
                <a:gridCol w="556750"/>
                <a:gridCol w="556750"/>
                <a:gridCol w="556750"/>
                <a:gridCol w="556750"/>
                <a:gridCol w="556750"/>
                <a:gridCol w="556750"/>
                <a:gridCol w="556750"/>
                <a:gridCol w="556750"/>
              </a:tblGrid>
              <a:tr h="458050">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5</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6</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7</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8</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9</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458050">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r>
            </a:tbl>
          </a:graphicData>
        </a:graphic>
      </p:graphicFrame>
      <p:sp>
        <p:nvSpPr>
          <p:cNvPr id="223" name="Google Shape;223;p20"/>
          <p:cNvSpPr txBox="1"/>
          <p:nvPr/>
        </p:nvSpPr>
        <p:spPr>
          <a:xfrm>
            <a:off x="5569455" y="4214373"/>
            <a:ext cx="93468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-1</a:t>
            </a:r>
            <a:endParaRPr/>
          </a:p>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-1</a:t>
            </a:r>
            <a:endParaRPr/>
          </a:p>
        </p:txBody>
      </p:sp>
      <p:sp>
        <p:nvSpPr>
          <p:cNvPr id="224" name="Google Shape;224;p20"/>
          <p:cNvSpPr txBox="1"/>
          <p:nvPr/>
        </p:nvSpPr>
        <p:spPr>
          <a:xfrm>
            <a:off x="6527712" y="3688130"/>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10</a:t>
            </a:r>
            <a:endParaRPr/>
          </a:p>
        </p:txBody>
      </p:sp>
      <p:sp>
        <p:nvSpPr>
          <p:cNvPr id="225" name="Google Shape;225;p20"/>
          <p:cNvSpPr txBox="1"/>
          <p:nvPr/>
        </p:nvSpPr>
        <p:spPr>
          <a:xfrm>
            <a:off x="7126466" y="3688951"/>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20</a:t>
            </a:r>
            <a:endParaRPr/>
          </a:p>
        </p:txBody>
      </p:sp>
      <p:sp>
        <p:nvSpPr>
          <p:cNvPr id="226" name="Google Shape;226;p20"/>
          <p:cNvSpPr txBox="1"/>
          <p:nvPr/>
        </p:nvSpPr>
        <p:spPr>
          <a:xfrm>
            <a:off x="7651195" y="3688951"/>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23</a:t>
            </a:r>
            <a:endParaRPr/>
          </a:p>
        </p:txBody>
      </p:sp>
      <p:sp>
        <p:nvSpPr>
          <p:cNvPr id="227" name="Google Shape;227;p20"/>
          <p:cNvSpPr txBox="1"/>
          <p:nvPr/>
        </p:nvSpPr>
        <p:spPr>
          <a:xfrm>
            <a:off x="8308305" y="3688962"/>
            <a:ext cx="3208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5</a:t>
            </a:r>
            <a:endParaRPr/>
          </a:p>
        </p:txBody>
      </p:sp>
      <p:sp>
        <p:nvSpPr>
          <p:cNvPr id="228" name="Google Shape;228;p20"/>
          <p:cNvSpPr txBox="1"/>
          <p:nvPr/>
        </p:nvSpPr>
        <p:spPr>
          <a:xfrm>
            <a:off x="6417787" y="4211613"/>
            <a:ext cx="868462" cy="31053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0</a:t>
            </a:r>
            <a:endParaRPr/>
          </a:p>
        </p:txBody>
      </p:sp>
      <p:sp>
        <p:nvSpPr>
          <p:cNvPr id="229" name="Google Shape;229;p20"/>
          <p:cNvSpPr txBox="1"/>
          <p:nvPr/>
        </p:nvSpPr>
        <p:spPr>
          <a:xfrm>
            <a:off x="8043713" y="4451156"/>
            <a:ext cx="91181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3</a:t>
            </a:r>
            <a:endParaRPr/>
          </a:p>
        </p:txBody>
      </p:sp>
      <p:sp>
        <p:nvSpPr>
          <p:cNvPr id="230" name="Google Shape;230;p20"/>
          <p:cNvSpPr txBox="1"/>
          <p:nvPr/>
        </p:nvSpPr>
        <p:spPr>
          <a:xfrm>
            <a:off x="6438066" y="5327980"/>
            <a:ext cx="10998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3399"/>
                </a:solidFill>
                <a:latin typeface="Times New Roman"/>
                <a:ea typeface="Times New Roman"/>
                <a:cs typeface="Times New Roman"/>
                <a:sym typeface="Times New Roman"/>
              </a:rPr>
              <a:t>data =10</a:t>
            </a:r>
            <a:endParaRPr/>
          </a:p>
        </p:txBody>
      </p:sp>
      <p:sp>
        <p:nvSpPr>
          <p:cNvPr id="231" name="Google Shape;231;p20"/>
          <p:cNvSpPr txBox="1"/>
          <p:nvPr/>
        </p:nvSpPr>
        <p:spPr>
          <a:xfrm>
            <a:off x="7030702" y="4214373"/>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1</a:t>
            </a:r>
            <a:endParaRPr/>
          </a:p>
        </p:txBody>
      </p:sp>
      <p:sp>
        <p:nvSpPr>
          <p:cNvPr id="232" name="Google Shape;232;p20"/>
          <p:cNvSpPr txBox="1"/>
          <p:nvPr/>
        </p:nvSpPr>
        <p:spPr>
          <a:xfrm>
            <a:off x="6437268" y="5327980"/>
            <a:ext cx="10998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3399"/>
                </a:solidFill>
                <a:latin typeface="Times New Roman"/>
                <a:ea typeface="Times New Roman"/>
                <a:cs typeface="Times New Roman"/>
                <a:sym typeface="Times New Roman"/>
              </a:rPr>
              <a:t>data =20</a:t>
            </a:r>
            <a:endParaRPr/>
          </a:p>
        </p:txBody>
      </p:sp>
      <p:sp>
        <p:nvSpPr>
          <p:cNvPr id="233" name="Google Shape;233;p20"/>
          <p:cNvSpPr txBox="1"/>
          <p:nvPr/>
        </p:nvSpPr>
        <p:spPr>
          <a:xfrm>
            <a:off x="7536335" y="4214373"/>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2</a:t>
            </a:r>
            <a:endParaRPr/>
          </a:p>
        </p:txBody>
      </p:sp>
      <p:sp>
        <p:nvSpPr>
          <p:cNvPr id="234" name="Google Shape;234;p20"/>
          <p:cNvSpPr txBox="1"/>
          <p:nvPr/>
        </p:nvSpPr>
        <p:spPr>
          <a:xfrm>
            <a:off x="6437267" y="5325220"/>
            <a:ext cx="10998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3399"/>
                </a:solidFill>
                <a:latin typeface="Times New Roman"/>
                <a:ea typeface="Times New Roman"/>
                <a:cs typeface="Times New Roman"/>
                <a:sym typeface="Times New Roman"/>
              </a:rPr>
              <a:t>data =23</a:t>
            </a:r>
            <a:endParaRPr/>
          </a:p>
        </p:txBody>
      </p:sp>
      <p:sp>
        <p:nvSpPr>
          <p:cNvPr id="235" name="Google Shape;235;p20"/>
          <p:cNvSpPr txBox="1"/>
          <p:nvPr/>
        </p:nvSpPr>
        <p:spPr>
          <a:xfrm>
            <a:off x="8049794" y="4214373"/>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3</a:t>
            </a:r>
            <a:endParaRPr/>
          </a:p>
        </p:txBody>
      </p:sp>
      <p:sp>
        <p:nvSpPr>
          <p:cNvPr id="236" name="Google Shape;236;p20"/>
          <p:cNvSpPr txBox="1"/>
          <p:nvPr/>
        </p:nvSpPr>
        <p:spPr>
          <a:xfrm>
            <a:off x="6436468" y="5325220"/>
            <a:ext cx="10998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3399"/>
                </a:solidFill>
                <a:latin typeface="Times New Roman"/>
                <a:ea typeface="Times New Roman"/>
                <a:cs typeface="Times New Roman"/>
                <a:sym typeface="Times New Roman"/>
              </a:rPr>
              <a:t>data =5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22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1"/>
                                          </p:stCondLst>
                                        </p:cTn>
                                        <p:tgtEl>
                                          <p:spTgt spid="22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1"/>
                                          </p:stCondLst>
                                        </p:cTn>
                                        <p:tgtEl>
                                          <p:spTgt spid="230"/>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2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3"/>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1"/>
                                          </p:stCondLst>
                                        </p:cTn>
                                        <p:tgtEl>
                                          <p:spTgt spid="23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1"/>
                                          </p:stCondLst>
                                        </p:cTn>
                                        <p:tgtEl>
                                          <p:spTgt spid="22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1"/>
                                          </p:stCondLst>
                                        </p:cTn>
                                        <p:tgtEl>
                                          <p:spTgt spid="232"/>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5"/>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1"/>
                                          </p:stCondLst>
                                        </p:cTn>
                                        <p:tgtEl>
                                          <p:spTgt spid="23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1"/>
                                          </p:stCondLst>
                                        </p:cTn>
                                        <p:tgtEl>
                                          <p:spTgt spid="2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1"/>
                                          </p:stCondLst>
                                        </p:cTn>
                                        <p:tgtEl>
                                          <p:spTgt spid="234"/>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2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1"/>
                                          </p:stCondLst>
                                        </p:cTn>
                                        <p:tgtEl>
                                          <p:spTgt spid="235"/>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1"/>
                                          </p:stCondLst>
                                        </p:cTn>
                                        <p:tgtEl>
                                          <p:spTgt spid="229"/>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1"/>
                                          </p:stCondLst>
                                        </p:cTn>
                                        <p:tgtEl>
                                          <p:spTgt spid="2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1"/>
          <p:cNvSpPr txBox="1">
            <a:spLocks noGrp="1"/>
          </p:cNvSpPr>
          <p:nvPr>
            <p:ph type="body" idx="1"/>
          </p:nvPr>
        </p:nvSpPr>
        <p:spPr>
          <a:xfrm>
            <a:off x="257060" y="3429000"/>
            <a:ext cx="5480051" cy="287771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FF0000"/>
              </a:buClr>
              <a:buSzPts val="1800"/>
              <a:buNone/>
            </a:pPr>
            <a:r>
              <a:rPr lang="en-IN" sz="1800">
                <a:solidFill>
                  <a:srgbClr val="FF0000"/>
                </a:solidFill>
                <a:latin typeface="Times New Roman"/>
                <a:ea typeface="Times New Roman"/>
                <a:cs typeface="Times New Roman"/>
                <a:sym typeface="Times New Roman"/>
              </a:rPr>
              <a:t>Get Front: </a:t>
            </a:r>
            <a:r>
              <a:rPr lang="en-IN" sz="1800">
                <a:solidFill>
                  <a:srgbClr val="0070C0"/>
                </a:solidFill>
                <a:latin typeface="Times New Roman"/>
                <a:ea typeface="Times New Roman"/>
                <a:cs typeface="Times New Roman"/>
                <a:sym typeface="Times New Roman"/>
              </a:rPr>
              <a:t>To get the front element of a queue</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int getFront() </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	if(front == rear == -1)</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		printf(“Queue is Empty ! Underflow !!”);</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	else</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		return queue[front];</a:t>
            </a:r>
            <a:endParaRPr/>
          </a:p>
          <a:p>
            <a:pPr marL="0" lvl="0" indent="0" algn="l" rtl="0">
              <a:lnSpc>
                <a:spcPct val="90000"/>
              </a:lnSpc>
              <a:spcBef>
                <a:spcPts val="1000"/>
              </a:spcBef>
              <a:spcAft>
                <a:spcPts val="0"/>
              </a:spcAft>
              <a:buClr>
                <a:schemeClr val="dk1"/>
              </a:buClr>
              <a:buSzPts val="1600"/>
              <a:buNone/>
            </a:pPr>
            <a:r>
              <a:rPr lang="en-IN" sz="1600" i="1">
                <a:solidFill>
                  <a:schemeClr val="dk1"/>
                </a:solidFill>
                <a:latin typeface="Times New Roman"/>
                <a:ea typeface="Times New Roman"/>
                <a:cs typeface="Times New Roman"/>
                <a:sym typeface="Times New Roman"/>
              </a:rPr>
              <a:t>}</a:t>
            </a:r>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sz="1800">
              <a:latin typeface="Times New Roman"/>
              <a:ea typeface="Times New Roman"/>
              <a:cs typeface="Times New Roman"/>
              <a:sym typeface="Times New Roman"/>
            </a:endParaRPr>
          </a:p>
        </p:txBody>
      </p:sp>
      <p:sp>
        <p:nvSpPr>
          <p:cNvPr id="242" name="Google Shape;242;p21"/>
          <p:cNvSpPr/>
          <p:nvPr/>
        </p:nvSpPr>
        <p:spPr>
          <a:xfrm>
            <a:off x="0" y="0"/>
            <a:ext cx="12192000" cy="763571"/>
          </a:xfrm>
          <a:prstGeom prst="rect">
            <a:avLst/>
          </a:prstGeom>
          <a:gradFill>
            <a:gsLst>
              <a:gs pos="0">
                <a:srgbClr val="9C9C9C"/>
              </a:gs>
              <a:gs pos="50000">
                <a:srgbClr val="C3C3C3"/>
              </a:gs>
              <a:gs pos="100000">
                <a:srgbClr val="E2E2E2"/>
              </a:gs>
            </a:gsLst>
            <a:lin ang="810000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3600">
                <a:solidFill>
                  <a:schemeClr val="dk1"/>
                </a:solidFill>
                <a:latin typeface="Times New Roman"/>
                <a:ea typeface="Times New Roman"/>
                <a:cs typeface="Times New Roman"/>
                <a:sym typeface="Times New Roman"/>
              </a:rPr>
              <a:t>ARRAY IMPLEMENTATION OF QUEUE</a:t>
            </a:r>
            <a:endParaRPr sz="1800">
              <a:solidFill>
                <a:schemeClr val="dk1"/>
              </a:solidFill>
              <a:latin typeface="Times New Roman"/>
              <a:ea typeface="Times New Roman"/>
              <a:cs typeface="Times New Roman"/>
              <a:sym typeface="Times New Roman"/>
            </a:endParaRPr>
          </a:p>
        </p:txBody>
      </p:sp>
      <p:graphicFrame>
        <p:nvGraphicFramePr>
          <p:cNvPr id="243" name="Google Shape;243;p21"/>
          <p:cNvGraphicFramePr/>
          <p:nvPr/>
        </p:nvGraphicFramePr>
        <p:xfrm>
          <a:off x="3264446" y="982046"/>
          <a:ext cx="7112250" cy="916100"/>
        </p:xfrm>
        <a:graphic>
          <a:graphicData uri="http://schemas.openxmlformats.org/drawingml/2006/table">
            <a:tbl>
              <a:tblPr firstRow="1" bandRow="1">
                <a:noFill/>
                <a:tableStyleId>{B9E6BBA9-E3BA-4B74-944F-8D6E74C679E0}</a:tableStyleId>
              </a:tblPr>
              <a:tblGrid>
                <a:gridCol w="711225"/>
                <a:gridCol w="711225"/>
                <a:gridCol w="711225"/>
                <a:gridCol w="711225"/>
                <a:gridCol w="711225"/>
                <a:gridCol w="711225"/>
                <a:gridCol w="711225"/>
                <a:gridCol w="711225"/>
                <a:gridCol w="711225"/>
                <a:gridCol w="711225"/>
              </a:tblGrid>
              <a:tr h="458050">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0</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2</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3</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4</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5</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6</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7</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8</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a:latin typeface="Times New Roman"/>
                          <a:ea typeface="Times New Roman"/>
                          <a:cs typeface="Times New Roman"/>
                          <a:sym typeface="Times New Roman"/>
                        </a:rPr>
                        <a:t>9</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tcPr>
                </a:tc>
              </a:tr>
              <a:tr h="458050">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c>
                  <a:txBody>
                    <a:bodyPr/>
                    <a:lstStyle/>
                    <a:p>
                      <a:pPr marL="0" marR="0" lvl="0" indent="0" algn="l" rtl="0">
                        <a:spcBef>
                          <a:spcPts val="0"/>
                        </a:spcBef>
                        <a:spcAft>
                          <a:spcPts val="0"/>
                        </a:spcAft>
                        <a:buNone/>
                      </a:pPr>
                      <a:endParaRPr sz="1800"/>
                    </a:p>
                  </a:txBody>
                  <a:tcPr marL="91450" marR="91450" marT="45725" marB="45725">
                    <a:lnT w="12700" cap="flat" cmpd="sng">
                      <a:solidFill>
                        <a:schemeClr val="dk1"/>
                      </a:solidFill>
                      <a:prstDash val="solid"/>
                      <a:round/>
                      <a:headEnd type="none" w="sm" len="sm"/>
                      <a:tailEnd type="none" w="sm" len="sm"/>
                    </a:lnT>
                  </a:tcPr>
                </a:tc>
              </a:tr>
            </a:tbl>
          </a:graphicData>
        </a:graphic>
      </p:graphicFrame>
      <p:sp>
        <p:nvSpPr>
          <p:cNvPr id="244" name="Google Shape;244;p21"/>
          <p:cNvSpPr txBox="1"/>
          <p:nvPr/>
        </p:nvSpPr>
        <p:spPr>
          <a:xfrm>
            <a:off x="1942335" y="2032777"/>
            <a:ext cx="113634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-1</a:t>
            </a:r>
            <a:endParaRPr/>
          </a:p>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-1</a:t>
            </a:r>
            <a:endParaRPr/>
          </a:p>
        </p:txBody>
      </p:sp>
      <p:sp>
        <p:nvSpPr>
          <p:cNvPr id="245" name="Google Shape;245;p21"/>
          <p:cNvSpPr txBox="1"/>
          <p:nvPr/>
        </p:nvSpPr>
        <p:spPr>
          <a:xfrm>
            <a:off x="3388272" y="1506534"/>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10</a:t>
            </a:r>
            <a:endParaRPr/>
          </a:p>
        </p:txBody>
      </p:sp>
      <p:sp>
        <p:nvSpPr>
          <p:cNvPr id="246" name="Google Shape;246;p21"/>
          <p:cNvSpPr txBox="1"/>
          <p:nvPr/>
        </p:nvSpPr>
        <p:spPr>
          <a:xfrm>
            <a:off x="4098786" y="1507355"/>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20</a:t>
            </a:r>
            <a:endParaRPr/>
          </a:p>
        </p:txBody>
      </p:sp>
      <p:sp>
        <p:nvSpPr>
          <p:cNvPr id="247" name="Google Shape;247;p21"/>
          <p:cNvSpPr txBox="1"/>
          <p:nvPr/>
        </p:nvSpPr>
        <p:spPr>
          <a:xfrm>
            <a:off x="4867355" y="1507355"/>
            <a:ext cx="4172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23</a:t>
            </a:r>
            <a:endParaRPr/>
          </a:p>
        </p:txBody>
      </p:sp>
      <p:sp>
        <p:nvSpPr>
          <p:cNvPr id="248" name="Google Shape;248;p21"/>
          <p:cNvSpPr txBox="1"/>
          <p:nvPr/>
        </p:nvSpPr>
        <p:spPr>
          <a:xfrm>
            <a:off x="5595585" y="1507366"/>
            <a:ext cx="3208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5</a:t>
            </a:r>
            <a:endParaRPr/>
          </a:p>
        </p:txBody>
      </p:sp>
      <p:sp>
        <p:nvSpPr>
          <p:cNvPr id="249" name="Google Shape;249;p21"/>
          <p:cNvSpPr txBox="1"/>
          <p:nvPr/>
        </p:nvSpPr>
        <p:spPr>
          <a:xfrm>
            <a:off x="3064987" y="2032777"/>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Front = 0</a:t>
            </a:r>
            <a:endParaRPr/>
          </a:p>
        </p:txBody>
      </p:sp>
      <p:sp>
        <p:nvSpPr>
          <p:cNvPr id="250" name="Google Shape;250;p21"/>
          <p:cNvSpPr txBox="1"/>
          <p:nvPr/>
        </p:nvSpPr>
        <p:spPr>
          <a:xfrm>
            <a:off x="3064987" y="2285571"/>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0</a:t>
            </a:r>
            <a:endParaRPr/>
          </a:p>
        </p:txBody>
      </p:sp>
      <p:sp>
        <p:nvSpPr>
          <p:cNvPr id="251" name="Google Shape;251;p21"/>
          <p:cNvSpPr txBox="1"/>
          <p:nvPr/>
        </p:nvSpPr>
        <p:spPr>
          <a:xfrm>
            <a:off x="3887592" y="2285571"/>
            <a:ext cx="1136342"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1</a:t>
            </a:r>
            <a:endParaRPr/>
          </a:p>
        </p:txBody>
      </p:sp>
      <p:sp>
        <p:nvSpPr>
          <p:cNvPr id="252" name="Google Shape;252;p21"/>
          <p:cNvSpPr txBox="1"/>
          <p:nvPr/>
        </p:nvSpPr>
        <p:spPr>
          <a:xfrm>
            <a:off x="4696507" y="2285571"/>
            <a:ext cx="91181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2</a:t>
            </a:r>
            <a:endParaRPr/>
          </a:p>
        </p:txBody>
      </p:sp>
      <p:sp>
        <p:nvSpPr>
          <p:cNvPr id="253" name="Google Shape;253;p21"/>
          <p:cNvSpPr txBox="1"/>
          <p:nvPr/>
        </p:nvSpPr>
        <p:spPr>
          <a:xfrm>
            <a:off x="5519112" y="2285571"/>
            <a:ext cx="91181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dk1"/>
                </a:solidFill>
                <a:latin typeface="Times New Roman"/>
                <a:ea typeface="Times New Roman"/>
                <a:cs typeface="Times New Roman"/>
                <a:sym typeface="Times New Roman"/>
              </a:rPr>
              <a:t>Rear = 3</a:t>
            </a:r>
            <a:endParaRPr/>
          </a:p>
        </p:txBody>
      </p:sp>
      <p:sp>
        <p:nvSpPr>
          <p:cNvPr id="254" name="Google Shape;254;p21"/>
          <p:cNvSpPr txBox="1"/>
          <p:nvPr/>
        </p:nvSpPr>
        <p:spPr>
          <a:xfrm>
            <a:off x="6298845" y="3444240"/>
            <a:ext cx="5480051" cy="261610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600"/>
              <a:buFont typeface="Calibri"/>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Clr>
                <a:srgbClr val="FF0000"/>
              </a:buClr>
              <a:buSzPts val="1800"/>
              <a:buFont typeface="Times New Roman"/>
              <a:buNone/>
            </a:pPr>
            <a:r>
              <a:rPr lang="en-IN" sz="1800">
                <a:solidFill>
                  <a:srgbClr val="FF0000"/>
                </a:solidFill>
                <a:latin typeface="Times New Roman"/>
                <a:ea typeface="Times New Roman"/>
                <a:cs typeface="Times New Roman"/>
                <a:sym typeface="Times New Roman"/>
              </a:rPr>
              <a:t>Get Rear: </a:t>
            </a:r>
            <a:r>
              <a:rPr lang="en-IN" sz="1800">
                <a:solidFill>
                  <a:srgbClr val="0070C0"/>
                </a:solidFill>
                <a:latin typeface="Times New Roman"/>
                <a:ea typeface="Times New Roman"/>
                <a:cs typeface="Times New Roman"/>
                <a:sym typeface="Times New Roman"/>
              </a:rPr>
              <a:t>To get the rear element of a queue</a:t>
            </a:r>
            <a:endParaRPr/>
          </a:p>
          <a:p>
            <a:pPr marL="0" marR="0" lvl="0" indent="0" algn="l" rtl="0">
              <a:spcBef>
                <a:spcPts val="0"/>
              </a:spcBef>
              <a:spcAft>
                <a:spcPts val="0"/>
              </a:spcAft>
              <a:buClr>
                <a:schemeClr val="dk1"/>
              </a:buClr>
              <a:buSzPts val="1600"/>
              <a:buFont typeface="Times New Roman"/>
              <a:buNone/>
            </a:pPr>
            <a:r>
              <a:rPr lang="en-IN" sz="1600" i="1">
                <a:solidFill>
                  <a:schemeClr val="dk1"/>
                </a:solidFill>
                <a:latin typeface="Times New Roman"/>
                <a:ea typeface="Times New Roman"/>
                <a:cs typeface="Times New Roman"/>
                <a:sym typeface="Times New Roman"/>
              </a:rPr>
              <a:t>int getRear() </a:t>
            </a:r>
            <a:endParaRPr/>
          </a:p>
          <a:p>
            <a:pPr marL="0" marR="0" lvl="0" indent="0" algn="l" rtl="0">
              <a:spcBef>
                <a:spcPts val="0"/>
              </a:spcBef>
              <a:spcAft>
                <a:spcPts val="0"/>
              </a:spcAft>
              <a:buClr>
                <a:schemeClr val="dk1"/>
              </a:buClr>
              <a:buSzPts val="1600"/>
              <a:buFont typeface="Times New Roman"/>
              <a:buNone/>
            </a:pPr>
            <a:r>
              <a:rPr lang="en-IN" sz="1600" i="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Clr>
                <a:schemeClr val="dk1"/>
              </a:buClr>
              <a:buSzPts val="1600"/>
              <a:buFont typeface="Times New Roman"/>
              <a:buNone/>
            </a:pPr>
            <a:r>
              <a:rPr lang="en-IN" sz="1600" i="1">
                <a:solidFill>
                  <a:schemeClr val="dk1"/>
                </a:solidFill>
                <a:latin typeface="Times New Roman"/>
                <a:ea typeface="Times New Roman"/>
                <a:cs typeface="Times New Roman"/>
                <a:sym typeface="Times New Roman"/>
              </a:rPr>
              <a:t>	if(front == rear == -1)</a:t>
            </a:r>
            <a:endParaRPr/>
          </a:p>
          <a:p>
            <a:pPr marL="0" marR="0" lvl="0" indent="0" algn="l" rtl="0">
              <a:spcBef>
                <a:spcPts val="0"/>
              </a:spcBef>
              <a:spcAft>
                <a:spcPts val="0"/>
              </a:spcAft>
              <a:buClr>
                <a:schemeClr val="dk1"/>
              </a:buClr>
              <a:buSzPts val="1600"/>
              <a:buFont typeface="Times New Roman"/>
              <a:buNone/>
            </a:pPr>
            <a:r>
              <a:rPr lang="en-IN" sz="1600" i="1">
                <a:solidFill>
                  <a:schemeClr val="dk1"/>
                </a:solidFill>
                <a:latin typeface="Times New Roman"/>
                <a:ea typeface="Times New Roman"/>
                <a:cs typeface="Times New Roman"/>
                <a:sym typeface="Times New Roman"/>
              </a:rPr>
              <a:t>		printf(“Queue is Empty ! Underflow !!”);</a:t>
            </a:r>
            <a:endParaRPr/>
          </a:p>
          <a:p>
            <a:pPr marL="0" marR="0" lvl="0" indent="0" algn="l" rtl="0">
              <a:spcBef>
                <a:spcPts val="0"/>
              </a:spcBef>
              <a:spcAft>
                <a:spcPts val="0"/>
              </a:spcAft>
              <a:buClr>
                <a:schemeClr val="dk1"/>
              </a:buClr>
              <a:buSzPts val="1600"/>
              <a:buFont typeface="Times New Roman"/>
              <a:buNone/>
            </a:pPr>
            <a:r>
              <a:rPr lang="en-IN" sz="1600" i="1">
                <a:solidFill>
                  <a:schemeClr val="dk1"/>
                </a:solidFill>
                <a:latin typeface="Times New Roman"/>
                <a:ea typeface="Times New Roman"/>
                <a:cs typeface="Times New Roman"/>
                <a:sym typeface="Times New Roman"/>
              </a:rPr>
              <a:t>	else</a:t>
            </a:r>
            <a:endParaRPr/>
          </a:p>
          <a:p>
            <a:pPr marL="0" marR="0" lvl="0" indent="0" algn="l" rtl="0">
              <a:spcBef>
                <a:spcPts val="0"/>
              </a:spcBef>
              <a:spcAft>
                <a:spcPts val="0"/>
              </a:spcAft>
              <a:buClr>
                <a:schemeClr val="dk1"/>
              </a:buClr>
              <a:buSzPts val="1600"/>
              <a:buFont typeface="Times New Roman"/>
              <a:buNone/>
            </a:pPr>
            <a:r>
              <a:rPr lang="en-IN" sz="1600" i="1">
                <a:solidFill>
                  <a:schemeClr val="dk1"/>
                </a:solidFill>
                <a:latin typeface="Times New Roman"/>
                <a:ea typeface="Times New Roman"/>
                <a:cs typeface="Times New Roman"/>
                <a:sym typeface="Times New Roman"/>
              </a:rPr>
              <a:t>		return queue[rear];</a:t>
            </a:r>
            <a:endParaRPr/>
          </a:p>
          <a:p>
            <a:pPr marL="0" marR="0" lvl="0" indent="0" algn="l" rtl="0">
              <a:spcBef>
                <a:spcPts val="0"/>
              </a:spcBef>
              <a:spcAft>
                <a:spcPts val="0"/>
              </a:spcAft>
              <a:buClr>
                <a:schemeClr val="dk1"/>
              </a:buClr>
              <a:buSzPts val="1600"/>
              <a:buFont typeface="Times New Roman"/>
              <a:buNone/>
            </a:pPr>
            <a:r>
              <a:rPr lang="en-IN" sz="1600" i="1">
                <a:solidFill>
                  <a:schemeClr val="dk1"/>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16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244"/>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1"/>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1"/>
                                          </p:stCondLst>
                                        </p:cTn>
                                        <p:tgtEl>
                                          <p:spTgt spid="25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2"/>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1"/>
                                          </p:stCondLst>
                                        </p:cTn>
                                        <p:tgtEl>
                                          <p:spTgt spid="25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3"/>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1"/>
                                          </p:stCondLst>
                                        </p:cTn>
                                        <p:tgtEl>
                                          <p:spTgt spid="25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2736</Words>
  <Application>Microsoft Office PowerPoint</Application>
  <PresentationFormat>Widescreen</PresentationFormat>
  <Paragraphs>1017</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Noto Sans Symbols</vt:lpstr>
      <vt:lpstr>Times</vt:lpstr>
      <vt:lpstr>Times New Roman</vt:lpstr>
      <vt:lpstr>Office Theme</vt:lpstr>
      <vt:lpstr>LINEAR DATA STRUCTURE</vt:lpstr>
      <vt:lpstr>QUEUE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DATA STRUCTURE</dc:title>
  <cp:lastModifiedBy>Rohini</cp:lastModifiedBy>
  <cp:revision>1</cp:revision>
  <dcterms:modified xsi:type="dcterms:W3CDTF">2021-09-24T06:00:53Z</dcterms:modified>
</cp:coreProperties>
</file>