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77" r:id="rId6"/>
    <p:sldId id="286" r:id="rId7"/>
    <p:sldId id="290" r:id="rId8"/>
    <p:sldId id="262" r:id="rId9"/>
    <p:sldId id="263" r:id="rId10"/>
    <p:sldId id="264" r:id="rId11"/>
    <p:sldId id="258" r:id="rId12"/>
    <p:sldId id="278" r:id="rId13"/>
    <p:sldId id="287" r:id="rId14"/>
    <p:sldId id="279" r:id="rId15"/>
    <p:sldId id="275" r:id="rId16"/>
    <p:sldId id="276"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8FE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5" autoAdjust="0"/>
  </p:normalViewPr>
  <p:slideViewPr>
    <p:cSldViewPr snapToGrid="0">
      <p:cViewPr>
        <p:scale>
          <a:sx n="89" d="100"/>
          <a:sy n="89" d="100"/>
        </p:scale>
        <p:origin x="1278" y="61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058ABBF3-49A8-4B3F-9773-22E67695BB12}" type="datetimeFigureOut">
              <a:rPr lang="en-US" smtClean="0"/>
              <a:t>12/16/2021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44AAC2B-A50D-4386-849A-6B59FB991B4C}" type="datetimeFigureOut">
              <a:rPr lang="en-US" smtClean="0"/>
              <a:t>12/16/2021</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324497" y="2365536"/>
            <a:ext cx="6298059" cy="1380732"/>
          </a:xfrm>
        </p:spPr>
        <p:txBody>
          <a:bodyPr>
            <a:normAutofit fontScale="90000"/>
          </a:bodyPr>
          <a:lstStyle/>
          <a:p>
            <a:r>
              <a:rPr lang="en-IN" sz="6000" spc="-60" dirty="0"/>
              <a:t>S</a:t>
            </a:r>
            <a:r>
              <a:rPr lang="en-IN" sz="6000" spc="80" dirty="0"/>
              <a:t>K</a:t>
            </a:r>
            <a:r>
              <a:rPr lang="en-IN" sz="6000" spc="100" dirty="0"/>
              <a:t>EW</a:t>
            </a:r>
            <a:r>
              <a:rPr lang="en-IN" sz="6000" spc="355" dirty="0"/>
              <a:t>N</a:t>
            </a:r>
            <a:r>
              <a:rPr lang="en-IN" sz="6000" spc="25" dirty="0"/>
              <a:t>ESS</a:t>
            </a:r>
            <a:r>
              <a:rPr lang="en-IN" sz="6000" spc="95" dirty="0"/>
              <a:t> </a:t>
            </a:r>
            <a:r>
              <a:rPr lang="en-IN" sz="6000" spc="50" dirty="0"/>
              <a:t>and</a:t>
            </a:r>
            <a:r>
              <a:rPr lang="en-IN" sz="6000" spc="280" dirty="0"/>
              <a:t> </a:t>
            </a:r>
            <a:r>
              <a:rPr lang="en-IN" sz="6000" spc="35" dirty="0"/>
              <a:t>kur</a:t>
            </a:r>
            <a:r>
              <a:rPr lang="en-IN" sz="6000" spc="15" dirty="0"/>
              <a:t>t</a:t>
            </a:r>
            <a:r>
              <a:rPr lang="en-IN" sz="6000" spc="245" dirty="0"/>
              <a:t>o</a:t>
            </a:r>
            <a:r>
              <a:rPr lang="en-IN" sz="6000" spc="95" dirty="0"/>
              <a:t>sis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814724" y="4118413"/>
            <a:ext cx="6111242" cy="3255962"/>
          </a:xfrm>
        </p:spPr>
        <p:txBody>
          <a:bodyPr>
            <a:normAutofit/>
          </a:bodyPr>
          <a:lstStyle/>
          <a:p>
            <a:r>
              <a:rPr lang="en-US" sz="2000" dirty="0"/>
              <a:t>Yash Sarang		47</a:t>
            </a:r>
          </a:p>
          <a:p>
            <a:r>
              <a:rPr lang="en-US" sz="2000" dirty="0"/>
              <a:t>Madhusudhana Naidu	36</a:t>
            </a:r>
          </a:p>
          <a:p>
            <a:r>
              <a:rPr lang="en-US" sz="2000" dirty="0"/>
              <a:t>Om Gaydhane		15</a:t>
            </a:r>
            <a:br>
              <a:rPr lang="en-US" sz="2000" dirty="0"/>
            </a:br>
            <a:r>
              <a:rPr lang="en-US" sz="2000" dirty="0"/>
              <a:t>Manav Pahilwani	37</a:t>
            </a:r>
            <a:br>
              <a:rPr lang="en-US" sz="2000" dirty="0"/>
            </a:br>
            <a:r>
              <a:rPr lang="en-US" sz="2000" dirty="0"/>
              <a:t>Parth Suryavanshi	58</a:t>
            </a:r>
          </a:p>
          <a:p>
            <a:r>
              <a:rPr lang="en-US" sz="2000" dirty="0"/>
              <a:t>Akshat Tiwari		62</a:t>
            </a:r>
            <a:br>
              <a:rPr lang="en-US" sz="2000" dirty="0"/>
            </a:br>
            <a:r>
              <a:rPr lang="en-US" sz="2000" dirty="0"/>
              <a:t>Surabhi Tambe		59</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8AB278B-21D3-47A0-9DE6-3AE2F333C6E4}"/>
              </a:ext>
            </a:extLst>
          </p:cNvPr>
          <p:cNvSpPr txBox="1"/>
          <p:nvPr/>
        </p:nvSpPr>
        <p:spPr>
          <a:xfrm>
            <a:off x="2328404" y="1058151"/>
            <a:ext cx="7654692" cy="2246769"/>
          </a:xfrm>
          <a:prstGeom prst="rect">
            <a:avLst/>
          </a:prstGeom>
          <a:noFill/>
        </p:spPr>
        <p:txBody>
          <a:bodyPr wrap="square">
            <a:spAutoFit/>
          </a:bodyPr>
          <a:lstStyle/>
          <a:p>
            <a:pPr algn="l"/>
            <a:r>
              <a:rPr lang="en-IN" sz="2000" b="0" i="0" dirty="0">
                <a:solidFill>
                  <a:schemeClr val="accent4">
                    <a:lumMod val="75000"/>
                  </a:schemeClr>
                </a:solidFill>
                <a:effectLst/>
              </a:rPr>
              <a:t>Excess kurtosis can be positive (Leptokurtic distribution), </a:t>
            </a:r>
          </a:p>
          <a:p>
            <a:pPr algn="l"/>
            <a:r>
              <a:rPr lang="en-IN" sz="2000" b="0" i="0" dirty="0">
                <a:solidFill>
                  <a:schemeClr val="accent4">
                    <a:lumMod val="75000"/>
                  </a:schemeClr>
                </a:solidFill>
                <a:effectLst/>
              </a:rPr>
              <a:t>negative (Platykurtic distribution), </a:t>
            </a:r>
          </a:p>
          <a:p>
            <a:pPr algn="l"/>
            <a:r>
              <a:rPr lang="en-IN" sz="2000" b="0" i="0" dirty="0">
                <a:solidFill>
                  <a:schemeClr val="accent4">
                    <a:lumMod val="75000"/>
                  </a:schemeClr>
                </a:solidFill>
                <a:effectLst/>
              </a:rPr>
              <a:t>or near to zero (Mesokurtic distribution). </a:t>
            </a:r>
          </a:p>
          <a:p>
            <a:pPr algn="l"/>
            <a:r>
              <a:rPr lang="en-IN" sz="2000" b="0" i="0" dirty="0">
                <a:solidFill>
                  <a:schemeClr val="accent4">
                    <a:lumMod val="75000"/>
                  </a:schemeClr>
                </a:solidFill>
                <a:effectLst/>
              </a:rPr>
              <a:t>Since normal distributions have a kurtosis of 3, excess kurtosis is calculating by subtracting kurtosis by 3.</a:t>
            </a:r>
          </a:p>
          <a:p>
            <a:pPr algn="l"/>
            <a:endParaRPr lang="en-IN" sz="2000" b="0" i="0" dirty="0">
              <a:solidFill>
                <a:schemeClr val="accent4">
                  <a:lumMod val="75000"/>
                </a:schemeClr>
              </a:solidFill>
              <a:effectLst/>
            </a:endParaRPr>
          </a:p>
          <a:p>
            <a:pPr algn="l"/>
            <a:r>
              <a:rPr lang="en-IN" sz="2000" b="1" i="0" dirty="0">
                <a:solidFill>
                  <a:schemeClr val="accent4">
                    <a:lumMod val="75000"/>
                  </a:schemeClr>
                </a:solidFill>
                <a:effectLst/>
              </a:rPr>
              <a:t>               Excess kurtosis  =  Kurt – 3</a:t>
            </a:r>
            <a:endParaRPr lang="en-IN" sz="2000" b="0" i="0" dirty="0">
              <a:solidFill>
                <a:schemeClr val="accent4">
                  <a:lumMod val="75000"/>
                </a:schemeClr>
              </a:solidFill>
              <a:effectLst/>
            </a:endParaRPr>
          </a:p>
        </p:txBody>
      </p:sp>
      <p:sp>
        <p:nvSpPr>
          <p:cNvPr id="16" name="TextBox 15">
            <a:extLst>
              <a:ext uri="{FF2B5EF4-FFF2-40B4-BE49-F238E27FC236}">
                <a16:creationId xmlns:a16="http://schemas.microsoft.com/office/drawing/2014/main" id="{BB78F103-18B0-4320-AD89-AFB598B4AF64}"/>
              </a:ext>
            </a:extLst>
          </p:cNvPr>
          <p:cNvSpPr txBox="1"/>
          <p:nvPr/>
        </p:nvSpPr>
        <p:spPr>
          <a:xfrm>
            <a:off x="2328404" y="3627722"/>
            <a:ext cx="9494250" cy="2923877"/>
          </a:xfrm>
          <a:prstGeom prst="rect">
            <a:avLst/>
          </a:prstGeom>
          <a:noFill/>
        </p:spPr>
        <p:txBody>
          <a:bodyPr wrap="square">
            <a:spAutoFit/>
          </a:bodyPr>
          <a:lstStyle/>
          <a:p>
            <a:pPr algn="l"/>
            <a:r>
              <a:rPr lang="en-IN" sz="2400" b="1" dirty="0">
                <a:solidFill>
                  <a:schemeClr val="accent2">
                    <a:lumMod val="75000"/>
                  </a:schemeClr>
                </a:solidFill>
                <a:effectLst/>
                <a:latin typeface="Lato" panose="020F0502020204030203" pitchFamily="34" charset="0"/>
              </a:rPr>
              <a:t>Types of excess kurtosis</a:t>
            </a:r>
            <a:endParaRPr lang="en-IN" sz="2400" b="0" dirty="0">
              <a:solidFill>
                <a:schemeClr val="accent2">
                  <a:lumMod val="75000"/>
                </a:schemeClr>
              </a:solidFill>
              <a:effectLst/>
              <a:latin typeface="Lato" panose="020F0502020204030203" pitchFamily="34" charset="0"/>
            </a:endParaRPr>
          </a:p>
          <a:p>
            <a:pPr algn="l">
              <a:buFont typeface="+mj-lt"/>
              <a:buAutoNum type="arabicPeriod"/>
            </a:pPr>
            <a:r>
              <a:rPr lang="en-IN" sz="2000" b="0" dirty="0">
                <a:solidFill>
                  <a:schemeClr val="accent2">
                    <a:lumMod val="75000"/>
                  </a:schemeClr>
                </a:solidFill>
                <a:effectLst/>
                <a:latin typeface="Lato" panose="020F0502020204030203" pitchFamily="34" charset="0"/>
              </a:rPr>
              <a:t>  Leptokurtic or heavy-tailed distribution </a:t>
            </a:r>
          </a:p>
          <a:p>
            <a:pPr algn="l"/>
            <a:r>
              <a:rPr lang="en-IN" sz="2000" dirty="0">
                <a:solidFill>
                  <a:schemeClr val="accent2">
                    <a:lumMod val="75000"/>
                  </a:schemeClr>
                </a:solidFill>
                <a:latin typeface="Lato" panose="020F0502020204030203" pitchFamily="34" charset="0"/>
              </a:rPr>
              <a:t>      </a:t>
            </a:r>
            <a:r>
              <a:rPr lang="en-IN" sz="2000" b="0" dirty="0">
                <a:solidFill>
                  <a:schemeClr val="accent2">
                    <a:lumMod val="75000"/>
                  </a:schemeClr>
                </a:solidFill>
                <a:effectLst/>
                <a:latin typeface="Lato" panose="020F0502020204030203" pitchFamily="34" charset="0"/>
              </a:rPr>
              <a:t>(kurtosis more than normal distribution).</a:t>
            </a:r>
          </a:p>
          <a:p>
            <a:pPr algn="l">
              <a:buFont typeface="+mj-lt"/>
              <a:buAutoNum type="arabicPeriod"/>
            </a:pPr>
            <a:endParaRPr lang="en-IN" sz="2000" b="0" dirty="0">
              <a:solidFill>
                <a:schemeClr val="accent2">
                  <a:lumMod val="75000"/>
                </a:schemeClr>
              </a:solidFill>
              <a:effectLst/>
              <a:latin typeface="Lato" panose="020F0502020204030203" pitchFamily="34" charset="0"/>
            </a:endParaRPr>
          </a:p>
          <a:p>
            <a:pPr marL="457200" indent="-457200" algn="l">
              <a:buAutoNum type="arabicPeriod" startAt="2"/>
            </a:pPr>
            <a:r>
              <a:rPr lang="en-IN" sz="2000" b="0" dirty="0">
                <a:solidFill>
                  <a:schemeClr val="accent2">
                    <a:lumMod val="75000"/>
                  </a:schemeClr>
                </a:solidFill>
                <a:effectLst/>
                <a:latin typeface="Lato" panose="020F0502020204030203" pitchFamily="34" charset="0"/>
              </a:rPr>
              <a:t>Mesokurtic </a:t>
            </a:r>
          </a:p>
          <a:p>
            <a:pPr algn="l"/>
            <a:r>
              <a:rPr lang="en-IN" sz="2000" dirty="0">
                <a:solidFill>
                  <a:schemeClr val="accent2">
                    <a:lumMod val="75000"/>
                  </a:schemeClr>
                </a:solidFill>
                <a:latin typeface="Lato" panose="020F0502020204030203" pitchFamily="34" charset="0"/>
              </a:rPr>
              <a:t>         </a:t>
            </a:r>
            <a:r>
              <a:rPr lang="en-IN" sz="2000" b="0" dirty="0">
                <a:solidFill>
                  <a:schemeClr val="accent2">
                    <a:lumMod val="75000"/>
                  </a:schemeClr>
                </a:solidFill>
                <a:effectLst/>
                <a:latin typeface="Lato" panose="020F0502020204030203" pitchFamily="34" charset="0"/>
              </a:rPr>
              <a:t>(kurtosis same as the normal distribution).</a:t>
            </a:r>
          </a:p>
          <a:p>
            <a:pPr algn="l"/>
            <a:endParaRPr lang="en-IN" sz="2000" b="0" dirty="0">
              <a:solidFill>
                <a:schemeClr val="accent2">
                  <a:lumMod val="75000"/>
                </a:schemeClr>
              </a:solidFill>
              <a:effectLst/>
              <a:latin typeface="Lato" panose="020F0502020204030203" pitchFamily="34" charset="0"/>
            </a:endParaRPr>
          </a:p>
          <a:p>
            <a:pPr marL="457200" indent="-457200" algn="l">
              <a:buAutoNum type="arabicPeriod" startAt="3"/>
            </a:pPr>
            <a:r>
              <a:rPr lang="en-IN" sz="2000" b="0" dirty="0">
                <a:solidFill>
                  <a:schemeClr val="accent2">
                    <a:lumMod val="75000"/>
                  </a:schemeClr>
                </a:solidFill>
                <a:effectLst/>
                <a:latin typeface="Lato" panose="020F0502020204030203" pitchFamily="34" charset="0"/>
              </a:rPr>
              <a:t>Platykurtic or short-tailed distribution </a:t>
            </a:r>
          </a:p>
          <a:p>
            <a:pPr algn="l"/>
            <a:r>
              <a:rPr lang="en-IN" sz="2000" dirty="0">
                <a:solidFill>
                  <a:schemeClr val="accent2">
                    <a:lumMod val="75000"/>
                  </a:schemeClr>
                </a:solidFill>
                <a:latin typeface="Lato" panose="020F0502020204030203" pitchFamily="34" charset="0"/>
              </a:rPr>
              <a:t>         </a:t>
            </a:r>
            <a:r>
              <a:rPr lang="en-IN" sz="2000" b="0" dirty="0">
                <a:solidFill>
                  <a:schemeClr val="accent2">
                    <a:lumMod val="75000"/>
                  </a:schemeClr>
                </a:solidFill>
                <a:effectLst/>
                <a:latin typeface="Lato" panose="020F0502020204030203" pitchFamily="34" charset="0"/>
              </a:rPr>
              <a:t>(kurtosis less than normal distribution).</a:t>
            </a:r>
          </a:p>
        </p:txBody>
      </p:sp>
      <p:sp>
        <p:nvSpPr>
          <p:cNvPr id="29" name="TextBox 28">
            <a:extLst>
              <a:ext uri="{FF2B5EF4-FFF2-40B4-BE49-F238E27FC236}">
                <a16:creationId xmlns:a16="http://schemas.microsoft.com/office/drawing/2014/main" id="{350319C7-0ED0-4EC9-BF06-279EC10BDCA6}"/>
              </a:ext>
            </a:extLst>
          </p:cNvPr>
          <p:cNvSpPr txBox="1"/>
          <p:nvPr/>
        </p:nvSpPr>
        <p:spPr>
          <a:xfrm>
            <a:off x="2328404" y="283473"/>
            <a:ext cx="4825431" cy="584775"/>
          </a:xfrm>
          <a:prstGeom prst="rect">
            <a:avLst/>
          </a:prstGeom>
          <a:noFill/>
        </p:spPr>
        <p:txBody>
          <a:bodyPr wrap="square" rtlCol="0">
            <a:spAutoFit/>
          </a:bodyPr>
          <a:lstStyle/>
          <a:p>
            <a:r>
              <a:rPr lang="en-IN" sz="3200" b="1" dirty="0"/>
              <a:t>EXCESS KURTOSIS</a:t>
            </a:r>
          </a:p>
        </p:txBody>
      </p:sp>
    </p:spTree>
    <p:extLst>
      <p:ext uri="{BB962C8B-B14F-4D97-AF65-F5344CB8AC3E}">
        <p14:creationId xmlns:p14="http://schemas.microsoft.com/office/powerpoint/2010/main" val="16720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8FA2F8D2-F152-48E3-9B6D-6B2F181F7550}"/>
              </a:ext>
            </a:extLst>
          </p:cNvPr>
          <p:cNvSpPr>
            <a:spLocks noGrp="1"/>
          </p:cNvSpPr>
          <p:nvPr>
            <p:ph type="body" idx="13"/>
          </p:nvPr>
        </p:nvSpPr>
        <p:spPr>
          <a:xfrm>
            <a:off x="4685211" y="1571021"/>
            <a:ext cx="3878893" cy="1047808"/>
          </a:xfrm>
        </p:spPr>
        <p:txBody>
          <a:bodyPr/>
          <a:lstStyle/>
          <a:p>
            <a:r>
              <a:rPr lang="en-IN" b="1" i="0" dirty="0">
                <a:solidFill>
                  <a:schemeClr val="accent1">
                    <a:lumMod val="60000"/>
                    <a:lumOff val="40000"/>
                  </a:schemeClr>
                </a:solidFill>
                <a:effectLst/>
              </a:rPr>
              <a:t>Leptokurtic </a:t>
            </a:r>
            <a:br>
              <a:rPr lang="en-IN" b="1" i="0" dirty="0">
                <a:solidFill>
                  <a:schemeClr val="accent1">
                    <a:lumMod val="60000"/>
                    <a:lumOff val="40000"/>
                  </a:schemeClr>
                </a:solidFill>
                <a:effectLst/>
              </a:rPr>
            </a:br>
            <a:r>
              <a:rPr lang="en-IN" b="1" i="0" dirty="0">
                <a:solidFill>
                  <a:schemeClr val="accent1">
                    <a:lumMod val="60000"/>
                    <a:lumOff val="40000"/>
                  </a:schemeClr>
                </a:solidFill>
                <a:effectLst/>
              </a:rPr>
              <a:t>(kurtosis &gt; 3)</a:t>
            </a:r>
            <a:endParaRPr lang="en-IN" b="0" i="0" dirty="0">
              <a:solidFill>
                <a:schemeClr val="accent1">
                  <a:lumMod val="60000"/>
                  <a:lumOff val="40000"/>
                </a:schemeClr>
              </a:solidFill>
              <a:effectLst/>
            </a:endParaRPr>
          </a:p>
          <a:p>
            <a:endParaRPr lang="en-IN" dirty="0"/>
          </a:p>
        </p:txBody>
      </p:sp>
      <p:sp>
        <p:nvSpPr>
          <p:cNvPr id="39" name="Text Placeholder 38">
            <a:extLst>
              <a:ext uri="{FF2B5EF4-FFF2-40B4-BE49-F238E27FC236}">
                <a16:creationId xmlns:a16="http://schemas.microsoft.com/office/drawing/2014/main" id="{07EC1EC8-8DA3-4BD4-925A-A6BD1F338501}"/>
              </a:ext>
            </a:extLst>
          </p:cNvPr>
          <p:cNvSpPr>
            <a:spLocks noGrp="1"/>
          </p:cNvSpPr>
          <p:nvPr>
            <p:ph type="body" idx="15"/>
          </p:nvPr>
        </p:nvSpPr>
        <p:spPr>
          <a:xfrm>
            <a:off x="8154295" y="1541860"/>
            <a:ext cx="3636084" cy="1149193"/>
          </a:xfrm>
        </p:spPr>
        <p:txBody>
          <a:bodyPr/>
          <a:lstStyle/>
          <a:p>
            <a:r>
              <a:rPr lang="en-IN" b="1" i="0" dirty="0">
                <a:solidFill>
                  <a:schemeClr val="accent1">
                    <a:lumMod val="60000"/>
                    <a:lumOff val="40000"/>
                  </a:schemeClr>
                </a:solidFill>
                <a:effectLst/>
              </a:rPr>
              <a:t>platykurtic </a:t>
            </a:r>
            <a:br>
              <a:rPr lang="en-IN" b="1" i="0" dirty="0">
                <a:solidFill>
                  <a:schemeClr val="accent1">
                    <a:lumMod val="60000"/>
                    <a:lumOff val="40000"/>
                  </a:schemeClr>
                </a:solidFill>
                <a:effectLst/>
              </a:rPr>
            </a:br>
            <a:r>
              <a:rPr lang="en-IN" b="1" i="0" dirty="0">
                <a:solidFill>
                  <a:schemeClr val="accent1">
                    <a:lumMod val="60000"/>
                    <a:lumOff val="40000"/>
                  </a:schemeClr>
                </a:solidFill>
                <a:effectLst/>
              </a:rPr>
              <a:t>(kurtosis &lt; 3)</a:t>
            </a:r>
            <a:endParaRPr lang="en-IN" b="0" i="0" dirty="0">
              <a:solidFill>
                <a:schemeClr val="accent1">
                  <a:lumMod val="60000"/>
                  <a:lumOff val="40000"/>
                </a:schemeClr>
              </a:solidFill>
              <a:effectLst/>
            </a:endParaRPr>
          </a:p>
          <a:p>
            <a:endParaRPr lang="en-IN" dirty="0"/>
          </a:p>
        </p:txBody>
      </p:sp>
      <p:sp>
        <p:nvSpPr>
          <p:cNvPr id="29" name="Text Placeholder 28">
            <a:extLst>
              <a:ext uri="{FF2B5EF4-FFF2-40B4-BE49-F238E27FC236}">
                <a16:creationId xmlns:a16="http://schemas.microsoft.com/office/drawing/2014/main" id="{7A73D0A3-1DC4-4DAF-A6BA-0C42ACC131C0}"/>
              </a:ext>
            </a:extLst>
          </p:cNvPr>
          <p:cNvSpPr>
            <a:spLocks noGrp="1"/>
          </p:cNvSpPr>
          <p:nvPr>
            <p:ph type="body" sz="quarter" idx="3"/>
          </p:nvPr>
        </p:nvSpPr>
        <p:spPr>
          <a:xfrm>
            <a:off x="1263260" y="1466152"/>
            <a:ext cx="3878893" cy="910767"/>
          </a:xfrm>
        </p:spPr>
        <p:txBody>
          <a:bodyPr/>
          <a:lstStyle/>
          <a:p>
            <a:r>
              <a:rPr lang="en-IN" b="1" i="0" dirty="0">
                <a:solidFill>
                  <a:schemeClr val="accent1">
                    <a:lumMod val="60000"/>
                    <a:lumOff val="40000"/>
                  </a:schemeClr>
                </a:solidFill>
                <a:effectLst/>
              </a:rPr>
              <a:t>Mesokurtic </a:t>
            </a:r>
            <a:br>
              <a:rPr lang="en-IN" b="1" i="0" dirty="0">
                <a:solidFill>
                  <a:schemeClr val="accent1">
                    <a:lumMod val="60000"/>
                    <a:lumOff val="40000"/>
                  </a:schemeClr>
                </a:solidFill>
                <a:effectLst/>
              </a:rPr>
            </a:br>
            <a:r>
              <a:rPr lang="en-IN" b="1" i="0" dirty="0">
                <a:solidFill>
                  <a:schemeClr val="accent1">
                    <a:lumMod val="60000"/>
                    <a:lumOff val="40000"/>
                  </a:schemeClr>
                </a:solidFill>
                <a:effectLst/>
              </a:rPr>
              <a:t>(kurtosis = 3)</a:t>
            </a:r>
            <a:endParaRPr lang="en-IN" dirty="0">
              <a:solidFill>
                <a:schemeClr val="accent1">
                  <a:lumMod val="60000"/>
                  <a:lumOff val="40000"/>
                </a:schemeClr>
              </a:solidFill>
            </a:endParaRPr>
          </a:p>
        </p:txBody>
      </p:sp>
      <p:pic>
        <p:nvPicPr>
          <p:cNvPr id="8194" name="Picture 2" descr="What is Kurtosis? | Simply Psychology">
            <a:extLst>
              <a:ext uri="{FF2B5EF4-FFF2-40B4-BE49-F238E27FC236}">
                <a16:creationId xmlns:a16="http://schemas.microsoft.com/office/drawing/2014/main" id="{C170563A-3AF0-4B92-A597-0B331E3BE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6" t="5529" r="1227" b="23113"/>
          <a:stretch/>
        </p:blipFill>
        <p:spPr bwMode="auto">
          <a:xfrm>
            <a:off x="1188880" y="2238795"/>
            <a:ext cx="11003120" cy="307734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1D18B547-775D-423B-A644-0A282D74E47B}"/>
              </a:ext>
            </a:extLst>
          </p:cNvPr>
          <p:cNvSpPr txBox="1"/>
          <p:nvPr/>
        </p:nvSpPr>
        <p:spPr>
          <a:xfrm>
            <a:off x="3577555" y="331701"/>
            <a:ext cx="6094206" cy="707886"/>
          </a:xfrm>
          <a:prstGeom prst="rect">
            <a:avLst/>
          </a:prstGeom>
          <a:noFill/>
        </p:spPr>
        <p:txBody>
          <a:bodyPr wrap="square">
            <a:spAutoFit/>
          </a:bodyPr>
          <a:lstStyle/>
          <a:p>
            <a:pPr algn="l"/>
            <a:r>
              <a:rPr lang="en-IN" sz="4000" b="1" dirty="0">
                <a:solidFill>
                  <a:schemeClr val="accent2">
                    <a:lumMod val="75000"/>
                  </a:schemeClr>
                </a:solidFill>
                <a:effectLst/>
              </a:rPr>
              <a:t>Types of excess kurtosis</a:t>
            </a:r>
            <a:endParaRPr lang="en-IN" sz="4000" b="0" dirty="0">
              <a:solidFill>
                <a:schemeClr val="accent2">
                  <a:lumMod val="75000"/>
                </a:schemeClr>
              </a:solidFill>
              <a:effectLst/>
            </a:endParaRPr>
          </a:p>
        </p:txBody>
      </p:sp>
    </p:spTree>
    <p:extLst>
      <p:ext uri="{BB962C8B-B14F-4D97-AF65-F5344CB8AC3E}">
        <p14:creationId xmlns:p14="http://schemas.microsoft.com/office/powerpoint/2010/main" val="42524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152452" y="328370"/>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152452" y="1187373"/>
            <a:ext cx="7268586" cy="5514380"/>
          </a:xfrm>
        </p:spPr>
        <p:txBody>
          <a:bodyPr vert="horz" lIns="91440" tIns="45720" rIns="91440" bIns="45720" rtlCol="0" anchor="t">
            <a:normAutofit/>
          </a:bodyPr>
          <a:lstStyle/>
          <a:p>
            <a:pPr algn="l"/>
            <a:r>
              <a:rPr lang="en-US" sz="2200" b="0" i="0" dirty="0">
                <a:solidFill>
                  <a:schemeClr val="accent2">
                    <a:lumMod val="50000"/>
                  </a:schemeClr>
                </a:solidFill>
                <a:effectLst/>
              </a:rPr>
              <a:t>The skewness is a measure of symmetry or asymmetry of data distribution, and kurtosis measures whether data is heavy-tailed or light-tailed in a normal distribution. </a:t>
            </a:r>
          </a:p>
          <a:p>
            <a:pPr algn="l"/>
            <a:endParaRPr lang="en-US" sz="2200" b="0" i="0" dirty="0">
              <a:solidFill>
                <a:schemeClr val="accent2">
                  <a:lumMod val="50000"/>
                </a:schemeClr>
              </a:solidFill>
              <a:effectLst/>
            </a:endParaRPr>
          </a:p>
          <a:p>
            <a:pPr algn="l"/>
            <a:r>
              <a:rPr lang="en-US" sz="2200" i="0" dirty="0">
                <a:solidFill>
                  <a:schemeClr val="accent2">
                    <a:lumMod val="50000"/>
                  </a:schemeClr>
                </a:solidFill>
                <a:effectLst/>
              </a:rPr>
              <a:t>When data skewed, the tail region may behave as an outlier for the statistical model, and outliers unsympathetically affect the model’s performance especially regression-based models. </a:t>
            </a:r>
          </a:p>
          <a:p>
            <a:pPr algn="l"/>
            <a:endParaRPr lang="en-US" sz="2200" i="0" dirty="0">
              <a:solidFill>
                <a:schemeClr val="accent2">
                  <a:lumMod val="50000"/>
                </a:schemeClr>
              </a:solidFill>
              <a:effectLst/>
            </a:endParaRPr>
          </a:p>
          <a:p>
            <a:pPr algn="l"/>
            <a:r>
              <a:rPr lang="en-US" sz="2200" i="0" dirty="0">
                <a:solidFill>
                  <a:schemeClr val="accent2">
                    <a:lumMod val="50000"/>
                  </a:schemeClr>
                </a:solidFill>
                <a:effectLst/>
              </a:rPr>
              <a:t>Some statistical models are hardy to outliers like Tree-based models, but it will limit the possibility to try other models. So there is a necessity to transform the skewed data to close enough to a Normal distribution.</a:t>
            </a:r>
          </a:p>
          <a:p>
            <a:endParaRPr lang="en-US"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102683" y="344349"/>
            <a:ext cx="10250183" cy="1325880"/>
          </a:xfrm>
        </p:spPr>
        <p:txBody>
          <a:bodyPr>
            <a:normAutofit/>
          </a:bodyPr>
          <a:lstStyle/>
          <a:p>
            <a:r>
              <a:rPr lang="en-ZA" dirty="0"/>
              <a:t>ABOUT Skewness and Kurtosis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296406" y="1442866"/>
            <a:ext cx="6536546" cy="2225492"/>
          </a:xfrm>
        </p:spPr>
        <p:txBody>
          <a:bodyPr>
            <a:normAutofit/>
          </a:bodyPr>
          <a:lstStyle/>
          <a:p>
            <a:r>
              <a:rPr lang="en-US" sz="3200" b="1" i="1" dirty="0">
                <a:solidFill>
                  <a:schemeClr val="accent1">
                    <a:lumMod val="60000"/>
                    <a:lumOff val="40000"/>
                  </a:schemeClr>
                </a:solidFill>
                <a:latin typeface="Goudy Old Style" panose="02020502050305020303" pitchFamily="18" charset="0"/>
              </a:rPr>
              <a:t>“Sk</a:t>
            </a:r>
            <a:r>
              <a:rPr lang="en-US" sz="3200" b="1" i="1" dirty="0">
                <a:solidFill>
                  <a:schemeClr val="accent1">
                    <a:lumMod val="60000"/>
                    <a:lumOff val="40000"/>
                  </a:schemeClr>
                </a:solidFill>
                <a:effectLst/>
                <a:latin typeface="Goudy Old Style" panose="02020502050305020303" pitchFamily="18" charset="0"/>
              </a:rPr>
              <a:t>ewness essentially measures the symmetry of the distribution, while kurtosis determines the heaviness of the distribution tails.”</a:t>
            </a:r>
          </a:p>
          <a:p>
            <a:endParaRPr lang="en-US" sz="2800" b="1" i="1" dirty="0">
              <a:solidFill>
                <a:schemeClr val="accent1">
                  <a:lumMod val="60000"/>
                  <a:lumOff val="40000"/>
                </a:schemeClr>
              </a:solidFill>
              <a:latin typeface="Goudy Old Style" panose="02020502050305020303" pitchFamily="18" charset="0"/>
            </a:endParaRPr>
          </a:p>
          <a:p>
            <a:endParaRPr lang="en-US" sz="2400" dirty="0">
              <a:solidFill>
                <a:schemeClr val="accent1">
                  <a:lumMod val="75000"/>
                </a:schemeClr>
              </a:solidFill>
              <a:cs typeface="Times New Roman" panose="02020603050405020304" pitchFamily="18" charset="0"/>
            </a:endParaRPr>
          </a:p>
        </p:txBody>
      </p:sp>
      <p:sp>
        <p:nvSpPr>
          <p:cNvPr id="9" name="TextBox 8">
            <a:extLst>
              <a:ext uri="{FF2B5EF4-FFF2-40B4-BE49-F238E27FC236}">
                <a16:creationId xmlns:a16="http://schemas.microsoft.com/office/drawing/2014/main" id="{00FE5483-950D-4485-8941-7861CFC6DDF1}"/>
              </a:ext>
            </a:extLst>
          </p:cNvPr>
          <p:cNvSpPr txBox="1"/>
          <p:nvPr/>
        </p:nvSpPr>
        <p:spPr>
          <a:xfrm>
            <a:off x="4296405" y="3429000"/>
            <a:ext cx="6536545" cy="2739211"/>
          </a:xfrm>
          <a:prstGeom prst="rect">
            <a:avLst/>
          </a:prstGeom>
          <a:noFill/>
        </p:spPr>
        <p:txBody>
          <a:bodyPr wrap="square">
            <a:spAutoFit/>
          </a:bodyPr>
          <a:lstStyle/>
          <a:p>
            <a:endParaRPr lang="en-US" sz="3200" b="1" i="1" dirty="0">
              <a:solidFill>
                <a:schemeClr val="accent1">
                  <a:lumMod val="60000"/>
                  <a:lumOff val="40000"/>
                </a:schemeClr>
              </a:solidFill>
              <a:latin typeface="Goudy Old Style" panose="02020502050305020303" pitchFamily="18" charset="0"/>
            </a:endParaRPr>
          </a:p>
          <a:p>
            <a:r>
              <a:rPr lang="en-US" sz="2800" b="0" i="0" dirty="0">
                <a:solidFill>
                  <a:schemeClr val="accent1">
                    <a:lumMod val="75000"/>
                  </a:schemeClr>
                </a:solidFill>
                <a:effectLst/>
                <a:cs typeface="Times New Roman" panose="02020603050405020304" pitchFamily="18" charset="0"/>
              </a:rPr>
              <a:t>The understanding shape of data is a crucial action. </a:t>
            </a:r>
          </a:p>
          <a:p>
            <a:r>
              <a:rPr lang="en-US" sz="2800" b="0" i="0" dirty="0">
                <a:solidFill>
                  <a:schemeClr val="accent1">
                    <a:lumMod val="75000"/>
                  </a:schemeClr>
                </a:solidFill>
                <a:effectLst/>
                <a:cs typeface="Times New Roman" panose="02020603050405020304" pitchFamily="18" charset="0"/>
              </a:rPr>
              <a:t>It helps to understand where the most information is lying and analyze the outliers in a given data.</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D14AE736-7509-47AE-B6A1-CA866BC5AD28}"/>
              </a:ext>
            </a:extLst>
          </p:cNvPr>
          <p:cNvSpPr txBox="1"/>
          <p:nvPr/>
        </p:nvSpPr>
        <p:spPr>
          <a:xfrm>
            <a:off x="244037" y="233218"/>
            <a:ext cx="7704667" cy="5632311"/>
          </a:xfrm>
          <a:prstGeom prst="rect">
            <a:avLst/>
          </a:prstGeom>
          <a:noFill/>
        </p:spPr>
        <p:txBody>
          <a:bodyPr wrap="square" rtlCol="0">
            <a:spAutoFit/>
          </a:bodyPr>
          <a:lstStyle/>
          <a:p>
            <a:pPr algn="l"/>
            <a:r>
              <a:rPr lang="en-US" sz="4000" b="1" i="0" dirty="0">
                <a:solidFill>
                  <a:schemeClr val="tx2"/>
                </a:solidFill>
                <a:effectLst/>
                <a:latin typeface="Lato" panose="020F0502020204030203" pitchFamily="34" charset="0"/>
              </a:rPr>
              <a:t>Skewness</a:t>
            </a:r>
            <a:endParaRPr lang="en-US" sz="4000" b="0" i="0" dirty="0">
              <a:solidFill>
                <a:schemeClr val="tx2"/>
              </a:solidFill>
              <a:effectLst/>
              <a:latin typeface="Lato" panose="020F0502020204030203" pitchFamily="34" charset="0"/>
            </a:endParaRPr>
          </a:p>
          <a:p>
            <a:pPr algn="l"/>
            <a:endParaRPr lang="en-US" sz="2000" b="0" dirty="0">
              <a:solidFill>
                <a:schemeClr val="tx2"/>
              </a:solidFill>
              <a:effectLst/>
              <a:latin typeface="Lato" panose="020F0502020204030203" pitchFamily="34" charset="0"/>
            </a:endParaRPr>
          </a:p>
          <a:p>
            <a:pPr algn="l"/>
            <a:endParaRPr lang="en-US" sz="2000" b="0" dirty="0">
              <a:solidFill>
                <a:schemeClr val="tx2"/>
              </a:solidFill>
              <a:effectLst/>
              <a:latin typeface="Lato" panose="020F0502020204030203" pitchFamily="34" charset="0"/>
            </a:endParaRPr>
          </a:p>
          <a:p>
            <a:pPr algn="l"/>
            <a:r>
              <a:rPr lang="en-US" sz="2000" b="0" dirty="0">
                <a:solidFill>
                  <a:schemeClr val="tx2"/>
                </a:solidFill>
                <a:effectLst/>
              </a:rPr>
              <a:t>If the values of a specific independent variable (feature) are skewed, depending on the model, skewness may violate model assumptions or may reduce the interpretation of feature importance.</a:t>
            </a:r>
          </a:p>
          <a:p>
            <a:pPr algn="l"/>
            <a:endParaRPr lang="en-US" sz="2000" b="0" dirty="0">
              <a:solidFill>
                <a:schemeClr val="tx2"/>
              </a:solidFill>
              <a:effectLst/>
            </a:endParaRPr>
          </a:p>
          <a:p>
            <a:pPr algn="l"/>
            <a:r>
              <a:rPr lang="en-US" sz="2000" b="0" dirty="0">
                <a:solidFill>
                  <a:schemeClr val="tx2"/>
                </a:solidFill>
                <a:effectLst/>
              </a:rPr>
              <a:t>In statistics, skewness is a degree of asymmetry observed in a probability distribution that deviates from the symmetrical normal distribution (bell curve) in a given set of data.</a:t>
            </a:r>
          </a:p>
          <a:p>
            <a:pPr algn="l"/>
            <a:endParaRPr lang="en-US" sz="2000" b="0" dirty="0">
              <a:solidFill>
                <a:schemeClr val="tx2"/>
              </a:solidFill>
              <a:effectLst/>
            </a:endParaRPr>
          </a:p>
          <a:p>
            <a:pPr algn="l"/>
            <a:r>
              <a:rPr lang="en-US" sz="2000" b="0" dirty="0">
                <a:solidFill>
                  <a:schemeClr val="tx2"/>
                </a:solidFill>
                <a:effectLst/>
              </a:rPr>
              <a:t>The normal distribution helps to know a skewness. When we talk about normal distribution, data symmetrically distributed. </a:t>
            </a:r>
          </a:p>
          <a:p>
            <a:pPr algn="l"/>
            <a:endParaRPr lang="en-US" sz="2000" b="0" dirty="0">
              <a:solidFill>
                <a:schemeClr val="tx2"/>
              </a:solidFill>
              <a:effectLst/>
            </a:endParaRPr>
          </a:p>
          <a:p>
            <a:pPr algn="l"/>
            <a:r>
              <a:rPr lang="en-US" sz="2000" b="0" dirty="0">
                <a:solidFill>
                  <a:schemeClr val="tx2"/>
                </a:solidFill>
                <a:effectLst/>
              </a:rPr>
              <a:t>The symmetrical distribution has zero skewness as all measures of a central tendency lies in the middle.</a:t>
            </a:r>
            <a:endParaRPr lang="en-IN" dirty="0">
              <a:solidFill>
                <a:schemeClr val="tx2"/>
              </a:solidFill>
            </a:endParaRP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kewness and Kurtosis m=m=m">
            <a:extLst>
              <a:ext uri="{FF2B5EF4-FFF2-40B4-BE49-F238E27FC236}">
                <a16:creationId xmlns:a16="http://schemas.microsoft.com/office/drawing/2014/main" id="{16C07350-A386-4DC8-A1D5-B8DE2850E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09" y="632389"/>
            <a:ext cx="7049647" cy="32734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ED49837-F3EA-4323-82D0-97B45F072C35}"/>
              </a:ext>
            </a:extLst>
          </p:cNvPr>
          <p:cNvSpPr txBox="1"/>
          <p:nvPr/>
        </p:nvSpPr>
        <p:spPr>
          <a:xfrm>
            <a:off x="4355835" y="3905838"/>
            <a:ext cx="7667723" cy="2585323"/>
          </a:xfrm>
          <a:prstGeom prst="rect">
            <a:avLst/>
          </a:prstGeom>
          <a:noFill/>
        </p:spPr>
        <p:txBody>
          <a:bodyPr wrap="square" rtlCol="0">
            <a:spAutoFit/>
          </a:bodyPr>
          <a:lstStyle/>
          <a:p>
            <a:r>
              <a:rPr lang="en-US" b="0" i="0" dirty="0">
                <a:effectLst/>
              </a:rPr>
              <a:t>When data is symmetrically distributed, </a:t>
            </a:r>
          </a:p>
          <a:p>
            <a:r>
              <a:rPr lang="en-US" b="0" i="0" dirty="0">
                <a:effectLst/>
              </a:rPr>
              <a:t>the left-hand side, and right-hand side, contain the same number of observations. </a:t>
            </a:r>
          </a:p>
          <a:p>
            <a:r>
              <a:rPr lang="en-US" b="0" i="0" dirty="0">
                <a:effectLst/>
              </a:rPr>
              <a:t>(If the dataset has 90 values, then the left-hand side has 45 observations, and the right-hand side has 45 observations.). </a:t>
            </a:r>
          </a:p>
          <a:p>
            <a:endParaRPr lang="en-US" b="0" i="0" dirty="0">
              <a:effectLst/>
            </a:endParaRPr>
          </a:p>
          <a:p>
            <a:r>
              <a:rPr lang="en-US" b="0" i="0" dirty="0">
                <a:effectLst/>
              </a:rPr>
              <a:t>But, what if not symmetrical distributed? </a:t>
            </a:r>
          </a:p>
          <a:p>
            <a:r>
              <a:rPr lang="en-US" b="0" i="0" dirty="0">
                <a:effectLst/>
              </a:rPr>
              <a:t>That data is called asymmetrical data, and that time skewness</a:t>
            </a:r>
            <a:br>
              <a:rPr lang="en-US" dirty="0"/>
            </a:br>
            <a:r>
              <a:rPr lang="en-US" b="0" i="0" dirty="0">
                <a:effectLst/>
              </a:rPr>
              <a:t>comes into the picture.</a:t>
            </a:r>
            <a:endParaRPr lang="en-IN" dirty="0"/>
          </a:p>
        </p:txBody>
      </p:sp>
      <p:sp>
        <p:nvSpPr>
          <p:cNvPr id="40" name="TextBox 39">
            <a:extLst>
              <a:ext uri="{FF2B5EF4-FFF2-40B4-BE49-F238E27FC236}">
                <a16:creationId xmlns:a16="http://schemas.microsoft.com/office/drawing/2014/main" id="{ABA4DEB5-60CD-4030-8911-BF47AC0F2A0A}"/>
              </a:ext>
            </a:extLst>
          </p:cNvPr>
          <p:cNvSpPr txBox="1"/>
          <p:nvPr/>
        </p:nvSpPr>
        <p:spPr>
          <a:xfrm>
            <a:off x="4404203" y="278446"/>
            <a:ext cx="7704667" cy="707886"/>
          </a:xfrm>
          <a:prstGeom prst="rect">
            <a:avLst/>
          </a:prstGeom>
          <a:noFill/>
        </p:spPr>
        <p:txBody>
          <a:bodyPr wrap="square" rtlCol="0">
            <a:spAutoFit/>
          </a:bodyPr>
          <a:lstStyle/>
          <a:p>
            <a:pPr algn="l"/>
            <a:r>
              <a:rPr lang="en-US" sz="4000" b="1" i="0" dirty="0">
                <a:effectLst/>
                <a:latin typeface="Lato" panose="020F0502020204030203" pitchFamily="34" charset="0"/>
              </a:rPr>
              <a:t>Skewness</a:t>
            </a:r>
            <a:endParaRPr lang="en-US" sz="4000" b="0" i="0" dirty="0">
              <a:effectLst/>
              <a:latin typeface="Lato" panose="020F0502020204030203" pitchFamily="34" charset="0"/>
            </a:endParaRPr>
          </a:p>
        </p:txBody>
      </p:sp>
    </p:spTree>
    <p:extLst>
      <p:ext uri="{BB962C8B-B14F-4D97-AF65-F5344CB8AC3E}">
        <p14:creationId xmlns:p14="http://schemas.microsoft.com/office/powerpoint/2010/main" val="163825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1. Positive skewed or right-skewed  ">
            <a:extLst>
              <a:ext uri="{FF2B5EF4-FFF2-40B4-BE49-F238E27FC236}">
                <a16:creationId xmlns:a16="http://schemas.microsoft.com/office/drawing/2014/main" id="{D437C39D-A4B6-4F66-8E33-517A50A84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101" y="3517752"/>
            <a:ext cx="5645961" cy="320892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4736910B-46BC-4A02-890D-3197E85D8734}"/>
              </a:ext>
            </a:extLst>
          </p:cNvPr>
          <p:cNvSpPr txBox="1"/>
          <p:nvPr/>
        </p:nvSpPr>
        <p:spPr>
          <a:xfrm>
            <a:off x="4163209" y="0"/>
            <a:ext cx="7863839" cy="3600986"/>
          </a:xfrm>
          <a:prstGeom prst="rect">
            <a:avLst/>
          </a:prstGeom>
          <a:noFill/>
        </p:spPr>
        <p:txBody>
          <a:bodyPr wrap="square">
            <a:spAutoFit/>
          </a:bodyPr>
          <a:lstStyle/>
          <a:p>
            <a:pPr algn="l"/>
            <a:r>
              <a:rPr lang="en-US" sz="3200" b="1" i="0" dirty="0">
                <a:solidFill>
                  <a:schemeClr val="accent1">
                    <a:lumMod val="75000"/>
                  </a:schemeClr>
                </a:solidFill>
                <a:effectLst/>
              </a:rPr>
              <a:t>Types of skewness </a:t>
            </a:r>
          </a:p>
          <a:p>
            <a:pPr algn="l"/>
            <a:endParaRPr lang="en-US" sz="3200" b="0" i="0" dirty="0">
              <a:solidFill>
                <a:schemeClr val="accent1">
                  <a:lumMod val="75000"/>
                </a:schemeClr>
              </a:solidFill>
              <a:effectLst/>
            </a:endParaRPr>
          </a:p>
          <a:p>
            <a:pPr algn="l"/>
            <a:r>
              <a:rPr lang="en-US" sz="2400" b="1" i="0" dirty="0">
                <a:solidFill>
                  <a:schemeClr val="accent1">
                    <a:lumMod val="75000"/>
                  </a:schemeClr>
                </a:solidFill>
                <a:effectLst/>
              </a:rPr>
              <a:t>1. Positive skewed or right-skewed  </a:t>
            </a:r>
            <a:endParaRPr lang="en-US" sz="2400" b="0" i="0" dirty="0">
              <a:solidFill>
                <a:schemeClr val="accent1">
                  <a:lumMod val="75000"/>
                </a:schemeClr>
              </a:solidFill>
              <a:effectLst/>
            </a:endParaRPr>
          </a:p>
          <a:p>
            <a:pPr algn="l"/>
            <a:r>
              <a:rPr lang="en-US" sz="2000" b="0" i="0" dirty="0">
                <a:solidFill>
                  <a:schemeClr val="accent1">
                    <a:lumMod val="75000"/>
                  </a:schemeClr>
                </a:solidFill>
                <a:effectLst/>
              </a:rPr>
              <a:t>In statistics, a positively skewed distribution is a sort of distribution where, u</a:t>
            </a:r>
            <a:r>
              <a:rPr lang="en-US" sz="2000" b="0" i="1" dirty="0">
                <a:solidFill>
                  <a:schemeClr val="accent1">
                    <a:lumMod val="75000"/>
                  </a:schemeClr>
                </a:solidFill>
                <a:effectLst/>
              </a:rPr>
              <a:t>nlike symmetrically distributed data where all measures of the central tendency (mean, median, and mode) equal each other, </a:t>
            </a:r>
            <a:r>
              <a:rPr lang="en-US" sz="2000" b="0" i="0" dirty="0">
                <a:solidFill>
                  <a:schemeClr val="accent1">
                    <a:lumMod val="75000"/>
                  </a:schemeClr>
                </a:solidFill>
                <a:effectLst/>
              </a:rPr>
              <a:t>with positively skewed data, the measures are dispersing, which means Positively Skewed Distribution is a type of distribution where the mean, median, and mode of the distribution are positive rather than negative or zero.</a:t>
            </a: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Negative skewed or left-skewed">
            <a:extLst>
              <a:ext uri="{FF2B5EF4-FFF2-40B4-BE49-F238E27FC236}">
                <a16:creationId xmlns:a16="http://schemas.microsoft.com/office/drawing/2014/main" id="{E2DB59B1-F283-4C6F-8001-7D641D44A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73" y="3551104"/>
            <a:ext cx="5921971" cy="323159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1DDB220-9DF6-45CC-AA47-ADAD13D32CA4}"/>
              </a:ext>
            </a:extLst>
          </p:cNvPr>
          <p:cNvSpPr txBox="1"/>
          <p:nvPr/>
        </p:nvSpPr>
        <p:spPr>
          <a:xfrm>
            <a:off x="166744" y="199972"/>
            <a:ext cx="7761642" cy="3539430"/>
          </a:xfrm>
          <a:prstGeom prst="rect">
            <a:avLst/>
          </a:prstGeom>
          <a:noFill/>
        </p:spPr>
        <p:txBody>
          <a:bodyPr wrap="square">
            <a:spAutoFit/>
          </a:bodyPr>
          <a:lstStyle/>
          <a:p>
            <a:pPr algn="l"/>
            <a:r>
              <a:rPr lang="en-US" sz="2400" b="1" i="0" dirty="0">
                <a:solidFill>
                  <a:schemeClr val="accent2">
                    <a:lumMod val="75000"/>
                  </a:schemeClr>
                </a:solidFill>
                <a:effectLst/>
              </a:rPr>
              <a:t>2. Negative skewed or left-skewed</a:t>
            </a:r>
            <a:endParaRPr lang="en-US" sz="2400" b="0" i="0" dirty="0">
              <a:solidFill>
                <a:schemeClr val="accent2">
                  <a:lumMod val="75000"/>
                </a:schemeClr>
              </a:solidFill>
              <a:effectLst/>
            </a:endParaRPr>
          </a:p>
          <a:p>
            <a:pPr algn="l"/>
            <a:r>
              <a:rPr lang="en-US" sz="2000" b="0" i="0" dirty="0">
                <a:solidFill>
                  <a:schemeClr val="accent2">
                    <a:lumMod val="75000"/>
                  </a:schemeClr>
                </a:solidFill>
                <a:effectLst/>
              </a:rPr>
              <a:t>A negatively skewed distribution is the straight reverse of a positively skewed distribution. In statistics, negatively skewed distribution refers to the distribution model where more values are plots on the right side of the graph, and the tail of the distribution is spreading on the left side.</a:t>
            </a:r>
          </a:p>
          <a:p>
            <a:pPr algn="l"/>
            <a:r>
              <a:rPr lang="en-US" sz="2000" b="0" i="0" dirty="0">
                <a:solidFill>
                  <a:schemeClr val="accent2">
                    <a:lumMod val="75000"/>
                  </a:schemeClr>
                </a:solidFill>
                <a:effectLst/>
              </a:rPr>
              <a:t>In negatively skewed, the mean of the data is less than the median (a large number of data-pushed on the left-hand side). Negatively Skewed Distribution is a type of distribution where the mean, median, and mode of the distribution are negative rather than positive or zero.</a:t>
            </a:r>
          </a:p>
        </p:txBody>
      </p:sp>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E42272E-533A-4177-866D-7CF6070CE417}"/>
              </a:ext>
            </a:extLst>
          </p:cNvPr>
          <p:cNvSpPr txBox="1"/>
          <p:nvPr/>
        </p:nvSpPr>
        <p:spPr>
          <a:xfrm>
            <a:off x="360381" y="458113"/>
            <a:ext cx="6099586" cy="1200329"/>
          </a:xfrm>
          <a:prstGeom prst="rect">
            <a:avLst/>
          </a:prstGeom>
          <a:noFill/>
        </p:spPr>
        <p:txBody>
          <a:bodyPr wrap="square">
            <a:spAutoFit/>
          </a:bodyPr>
          <a:lstStyle/>
          <a:p>
            <a:pPr algn="l"/>
            <a:r>
              <a:rPr lang="en-US" sz="2400" b="1" i="1" dirty="0">
                <a:solidFill>
                  <a:schemeClr val="accent1">
                    <a:lumMod val="75000"/>
                  </a:schemeClr>
                </a:solidFill>
                <a:effectLst/>
              </a:rPr>
              <a:t>• Pearson’s first coefficient of skewness</a:t>
            </a:r>
            <a:endParaRPr lang="en-US" sz="2400" b="0" i="0" dirty="0">
              <a:solidFill>
                <a:schemeClr val="accent1">
                  <a:lumMod val="75000"/>
                </a:schemeClr>
              </a:solidFill>
              <a:effectLst/>
            </a:endParaRPr>
          </a:p>
          <a:p>
            <a:pPr algn="l"/>
            <a:r>
              <a:rPr lang="en-US" sz="2400" b="0" i="1" dirty="0">
                <a:solidFill>
                  <a:schemeClr val="accent1">
                    <a:lumMod val="75000"/>
                  </a:schemeClr>
                </a:solidFill>
                <a:effectLst/>
              </a:rPr>
              <a:t>Subtract a mode from a mean, then divides the difference by standard deviation.</a:t>
            </a:r>
            <a:endParaRPr lang="en-US" sz="2400" b="0" i="0" dirty="0">
              <a:solidFill>
                <a:schemeClr val="accent1">
                  <a:lumMod val="75000"/>
                </a:schemeClr>
              </a:solidFill>
              <a:effectLst/>
            </a:endParaRPr>
          </a:p>
        </p:txBody>
      </p:sp>
      <p:pic>
        <p:nvPicPr>
          <p:cNvPr id="6146" name="Picture 2" descr="Pearson’s first coefficient of skewness">
            <a:extLst>
              <a:ext uri="{FF2B5EF4-FFF2-40B4-BE49-F238E27FC236}">
                <a16:creationId xmlns:a16="http://schemas.microsoft.com/office/drawing/2014/main" id="{3B19BD8E-9CB8-4186-9052-06B6A7CB2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81" y="1703360"/>
            <a:ext cx="7537550" cy="12003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9AD02AE-016A-4E3F-A3E1-835E9566122F}"/>
              </a:ext>
            </a:extLst>
          </p:cNvPr>
          <p:cNvSpPr txBox="1"/>
          <p:nvPr/>
        </p:nvSpPr>
        <p:spPr>
          <a:xfrm>
            <a:off x="360381" y="3030982"/>
            <a:ext cx="6642847" cy="2123658"/>
          </a:xfrm>
          <a:prstGeom prst="rect">
            <a:avLst/>
          </a:prstGeom>
          <a:noFill/>
        </p:spPr>
        <p:txBody>
          <a:bodyPr wrap="square">
            <a:spAutoFit/>
          </a:bodyPr>
          <a:lstStyle/>
          <a:p>
            <a:pPr algn="l"/>
            <a:r>
              <a:rPr lang="en-US" sz="2400" b="1" i="1" dirty="0">
                <a:solidFill>
                  <a:schemeClr val="accent1">
                    <a:lumMod val="75000"/>
                  </a:schemeClr>
                </a:solidFill>
                <a:effectLst/>
              </a:rPr>
              <a:t>•Pearson’s second coefficient of skewness</a:t>
            </a:r>
            <a:endParaRPr lang="en-US" sz="2400" b="0" i="0" dirty="0">
              <a:solidFill>
                <a:schemeClr val="accent1">
                  <a:lumMod val="75000"/>
                </a:schemeClr>
              </a:solidFill>
              <a:effectLst/>
            </a:endParaRPr>
          </a:p>
          <a:p>
            <a:pPr algn="l"/>
            <a:r>
              <a:rPr lang="en-US" sz="2400" b="0" i="1" dirty="0">
                <a:solidFill>
                  <a:schemeClr val="accent1">
                    <a:lumMod val="75000"/>
                  </a:schemeClr>
                </a:solidFill>
                <a:effectLst/>
              </a:rPr>
              <a:t>Multiply the difference by 3, and divide the product by standard deviation.</a:t>
            </a:r>
            <a:br>
              <a:rPr lang="en-US" sz="2400" b="0" i="1" dirty="0">
                <a:solidFill>
                  <a:srgbClr val="B8AEA8"/>
                </a:solidFill>
                <a:effectLst/>
                <a:latin typeface="Lato" panose="020F0502020204030203" pitchFamily="34" charset="0"/>
              </a:rPr>
            </a:br>
            <a:endParaRPr lang="en-US" sz="2400" b="0" i="0" dirty="0">
              <a:solidFill>
                <a:srgbClr val="B8AEA8"/>
              </a:solidFill>
              <a:effectLst/>
              <a:latin typeface="Lato" panose="020F0502020204030203" pitchFamily="34" charset="0"/>
            </a:endParaRPr>
          </a:p>
          <a:p>
            <a:br>
              <a:rPr lang="en-US" b="0" i="0" dirty="0">
                <a:solidFill>
                  <a:srgbClr val="B8AEA8"/>
                </a:solidFill>
                <a:effectLst/>
                <a:latin typeface="Lato" panose="020F0502020204030203" pitchFamily="34" charset="0"/>
              </a:rPr>
            </a:br>
            <a:endParaRPr lang="en-IN" dirty="0"/>
          </a:p>
        </p:txBody>
      </p:sp>
      <p:pic>
        <p:nvPicPr>
          <p:cNvPr id="6148" name="Picture 4" descr="Pearson’s second coefficient of skewness">
            <a:extLst>
              <a:ext uri="{FF2B5EF4-FFF2-40B4-BE49-F238E27FC236}">
                <a16:creationId xmlns:a16="http://schemas.microsoft.com/office/drawing/2014/main" id="{76A72EA3-6439-4DD8-BDAB-9E1FF88F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74" y="4410474"/>
            <a:ext cx="7770092" cy="179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KURTOSIS</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Kurtosis">
            <a:extLst>
              <a:ext uri="{FF2B5EF4-FFF2-40B4-BE49-F238E27FC236}">
                <a16:creationId xmlns:a16="http://schemas.microsoft.com/office/drawing/2014/main" id="{81BC0A2F-45F8-488D-A1D0-C8B199F79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900" y="844441"/>
            <a:ext cx="5667100" cy="308449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8781C17-14D0-4E4E-95DA-FCEC97BBAB29}"/>
              </a:ext>
            </a:extLst>
          </p:cNvPr>
          <p:cNvSpPr txBox="1"/>
          <p:nvPr/>
        </p:nvSpPr>
        <p:spPr>
          <a:xfrm>
            <a:off x="1182949" y="297577"/>
            <a:ext cx="5714327" cy="2739211"/>
          </a:xfrm>
          <a:prstGeom prst="rect">
            <a:avLst/>
          </a:prstGeom>
          <a:noFill/>
        </p:spPr>
        <p:txBody>
          <a:bodyPr wrap="square">
            <a:spAutoFit/>
          </a:bodyPr>
          <a:lstStyle/>
          <a:p>
            <a:pPr algn="l"/>
            <a:r>
              <a:rPr lang="en-US" sz="2800" b="1" i="1" dirty="0">
                <a:solidFill>
                  <a:schemeClr val="accent4">
                    <a:lumMod val="75000"/>
                  </a:schemeClr>
                </a:solidFill>
                <a:effectLst/>
              </a:rPr>
              <a:t>Kurtosis</a:t>
            </a:r>
            <a:endParaRPr lang="en-US" sz="2800" b="0" i="0" dirty="0">
              <a:solidFill>
                <a:schemeClr val="accent4">
                  <a:lumMod val="75000"/>
                </a:schemeClr>
              </a:solidFill>
              <a:effectLst/>
            </a:endParaRPr>
          </a:p>
          <a:p>
            <a:pPr algn="l"/>
            <a:endParaRPr lang="en-US" sz="2400" i="1" dirty="0">
              <a:solidFill>
                <a:schemeClr val="accent4">
                  <a:lumMod val="75000"/>
                </a:schemeClr>
              </a:solidFill>
              <a:effectLst/>
            </a:endParaRPr>
          </a:p>
          <a:p>
            <a:pPr algn="l"/>
            <a:r>
              <a:rPr lang="en-US" sz="2400" i="1" dirty="0">
                <a:solidFill>
                  <a:schemeClr val="accent4">
                    <a:lumMod val="75000"/>
                  </a:schemeClr>
                </a:solidFill>
                <a:effectLst/>
              </a:rPr>
              <a:t>Kurtosis refers to the degree of presence of outliers in the distribution.</a:t>
            </a:r>
            <a:endParaRPr lang="en-US" sz="2400" i="0" dirty="0">
              <a:solidFill>
                <a:schemeClr val="accent4">
                  <a:lumMod val="75000"/>
                </a:schemeClr>
              </a:solidFill>
              <a:effectLst/>
            </a:endParaRPr>
          </a:p>
          <a:p>
            <a:pPr algn="l"/>
            <a:r>
              <a:rPr lang="en-US" sz="2400" i="0" dirty="0">
                <a:solidFill>
                  <a:schemeClr val="accent4">
                    <a:lumMod val="75000"/>
                  </a:schemeClr>
                </a:solidFill>
                <a:effectLst/>
              </a:rPr>
              <a:t>Kurtosis is a statistical measure, whether the data is heavy-tailed or light-tailed in a normal distribution.</a:t>
            </a:r>
          </a:p>
        </p:txBody>
      </p:sp>
      <p:sp>
        <p:nvSpPr>
          <p:cNvPr id="39" name="TextBox 38">
            <a:extLst>
              <a:ext uri="{FF2B5EF4-FFF2-40B4-BE49-F238E27FC236}">
                <a16:creationId xmlns:a16="http://schemas.microsoft.com/office/drawing/2014/main" id="{9454EE1F-CDBA-4FCE-B39B-076D7146476D}"/>
              </a:ext>
            </a:extLst>
          </p:cNvPr>
          <p:cNvSpPr txBox="1"/>
          <p:nvPr/>
        </p:nvSpPr>
        <p:spPr>
          <a:xfrm>
            <a:off x="1182949" y="3928933"/>
            <a:ext cx="9826102" cy="1261884"/>
          </a:xfrm>
          <a:prstGeom prst="rect">
            <a:avLst/>
          </a:prstGeom>
          <a:noFill/>
        </p:spPr>
        <p:txBody>
          <a:bodyPr wrap="square">
            <a:spAutoFit/>
          </a:bodyPr>
          <a:lstStyle/>
          <a:p>
            <a:pPr algn="l"/>
            <a:r>
              <a:rPr lang="en-IN" sz="2800" b="1" i="0" dirty="0">
                <a:solidFill>
                  <a:schemeClr val="accent2">
                    <a:lumMod val="75000"/>
                  </a:schemeClr>
                </a:solidFill>
                <a:effectLst/>
              </a:rPr>
              <a:t>Excess Kurtosis</a:t>
            </a:r>
            <a:endParaRPr lang="en-IN" sz="2800" b="0" i="0" dirty="0">
              <a:solidFill>
                <a:schemeClr val="accent2">
                  <a:lumMod val="75000"/>
                </a:schemeClr>
              </a:solidFill>
              <a:effectLst/>
            </a:endParaRPr>
          </a:p>
          <a:p>
            <a:pPr algn="l"/>
            <a:r>
              <a:rPr lang="en-IN" sz="2400" b="0" i="0" dirty="0">
                <a:solidFill>
                  <a:schemeClr val="accent2">
                    <a:lumMod val="75000"/>
                  </a:schemeClr>
                </a:solidFill>
                <a:effectLst/>
              </a:rPr>
              <a:t>The excess kurtosis is used in statistics and probability theory to compare the kurtosis coefficient with that normal distribution. </a:t>
            </a:r>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purl.org/dc/dcmitype/"/>
    <ds:schemaRef ds:uri="http://schemas.microsoft.com/office/2006/metadata/properties"/>
    <ds:schemaRef ds:uri="http://www.w3.org/XML/1998/namespace"/>
    <ds:schemaRef ds:uri="http://schemas.microsoft.com/sharepoint/v3"/>
    <ds:schemaRef ds:uri="http://schemas.microsoft.com/office/2006/documentManagement/types"/>
    <ds:schemaRef ds:uri="230e9df3-be65-4c73-a93b-d1236ebd677e"/>
    <ds:schemaRef ds:uri="http://purl.org/dc/elements/1.1/"/>
    <ds:schemaRef ds:uri="http://schemas.microsoft.com/office/infopath/2007/PartnerControls"/>
    <ds:schemaRef ds:uri="71af3243-3dd4-4a8d-8c0d-dd76da1f02a5"/>
    <ds:schemaRef ds:uri="http://schemas.openxmlformats.org/package/2006/metadata/core-properties"/>
    <ds:schemaRef ds:uri="16c05727-aa75-4e4a-9b5f-8a80a1165891"/>
    <ds:schemaRef ds:uri="http://purl.org/dc/terms/"/>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82</TotalTime>
  <Words>785</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Goudy Old Style</vt:lpstr>
      <vt:lpstr>Lato</vt:lpstr>
      <vt:lpstr>Office Theme</vt:lpstr>
      <vt:lpstr>SKEWNESS and kurtosis</vt:lpstr>
      <vt:lpstr>ABOUT Skewness and Kurtosis</vt:lpstr>
      <vt:lpstr>PowerPoint Presentation</vt:lpstr>
      <vt:lpstr>PowerPoint Presentation</vt:lpstr>
      <vt:lpstr>PowerPoint Presentation</vt:lpstr>
      <vt:lpstr>PowerPoint Presentation</vt:lpstr>
      <vt:lpstr>PowerPoint Presentation</vt:lpstr>
      <vt:lpstr>KURTOSIS</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SKEWNESS and kurtosis</dc:title>
  <dc:creator>Yash Sarang</dc:creator>
  <cp:lastModifiedBy>Yash Sarang</cp:lastModifiedBy>
  <cp:revision>10</cp:revision>
  <cp:lastPrinted>2021-12-16T18:34:25Z</cp:lastPrinted>
  <dcterms:created xsi:type="dcterms:W3CDTF">2021-12-16T17:15:40Z</dcterms:created>
  <dcterms:modified xsi:type="dcterms:W3CDTF">2021-12-16T18:37:51Z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