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9-09T05:28:12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7940 8011 0,'0'0'0,"0"0"16,0 0 0,9 0-16,10 10 15,9-1 1,19 0-16,10 0 16,18 0-1,19-9 1,10 0-16,8-9 15,30 0-15,-11 0 16,1-10 0,19 10-1,-10 0-15,-10-10 16,1 10 0,-10-9-16,-9 9 15,-19-1 1,10 1-16,-1 0 15,10 9 1,-19-9-16,10-1 16,-1 1-1,1 9-15,-10 0 16,-19 0 0,0 0-16,10 0 15,-10 0 1,0 9-16,1-9 15,-1 0 1,-9 0-16,0 0 16,0 0-1,9 0-15,0 0 16,0 0 0,1 0-16,-1 0 15,0-9 1,10 9-16,9 0 15,0 0 1,0 0-16,0 0 16,0 9-1,-9-9-15,-1 0 16,-8 0 0,-1 0-16,0 0 15,0 0 1,1 0-16,-10 0 15,-1-9 1,11 0-16,-10 9 16,-1 0-1,-8 0-15,-10 0 16,0 0 0,-9 0-16,-1-9 15,1 9 1,-10 0-16,0 0 15,0 0 1,1 0-16,-10 0 16,-1-10-1,-8 10-15,-1 0 16,1 0 0,-1 0-16,0 0 15,1 0 1,-1 0-1,-9 0-15,0 0 16,0 0 0,0 0-16,0 0 15,10 0 1,-10 0-16,0 0 16,0 0-1,0 0-15,0 0 16,0 0-1,0 0-15,0 0 16,0 0 0,0 0-16,9 0 15,-9 0 1,0 0-16,9 0 16,-9 0-1,0 0-15,0 0 16,0 0-1,0 0-15,0 0 16,0 0 0,0 0-16,0 0 15</inkml:trace>
  <inkml:trace contextRef="#ctx0" brushRef="#br0" timeOffset="19652.68">14205 7734 0,'0'0'0,"0"0"15,0 10-15,-9 17 16,-1 20 0,-8 26-16,8 10 15,1 10 1,-1-1-1,1 0-15,0 1 16,9-20-16,-10-8 16,10-19-1,0 0-15,0-9 16,0-9 0,0 0-16,0-10 15,0 1 1,0-10-1,0 0-15,0 0 16,0-9 0,0 9-16,0-9 15,0 0 1,0 0-16,0 0 16,0 0-1,0 0-15,0 0 16,0 0-1,0 0-15,0 0 16,0 0 0,0 0-16,0 0 15,0 0 1,0 0-16,0 0 16,0 0-1,0 0-15,0 0 16,0 0-1,0 0-15,0 0 16,0 0 0,0 0-16,0 0 15,0 0 1,0 0-16,0 0 16,0 0-1,0 0-15,0 0 16,0 0-1,0 0-15,0 0 16,0 0 0,0 0-16,0 0 15,0-9 1,0 0-16,0 9 16,0-9-1,0 0-15,0-1 16,0 1-1,0 9-15,0 0 16,0-9 0,0 9-16,0 0 15,0-9 1,0 9-16,0 0 16,0-10-1,10 1-15,8 0 16,11 0-1,8-1-15,20 10 16,27 0 0,29 10-16,38 8 15,27 1 1,20-1 0,-10-9-16,-9-9 15,-10 0 1,1 0-16,-11-9 15,-27-9-15,-10-1 16,-18 1 0,-10-10-1,-9-9-15,-19 0 16,-10-18 0,-18 9-16,-10-10 15,0 1 1,-9-10-16,0-9 15,0 1 1,-1-1-16,1 9 16,0 1-1,-10-10-15,1 9 16,-1 10 0,-9 18-16,0 0 15,0 9 1,0 10-16,0 9 15,0 9 1,0 0-16,0 0 16,0 0-1,-9 18-15,-10 28 16,0 46 0,10 19-16,-1 18 15,10 19 1,0 9-16,0-19 15,0-18 1,0 10-16,0-29 16,-9-9-1,9-18-15,0-18 16,0-10 0,0-9-16,0-10 15,0 1 1,0-19-16,0 1 15,0-1 1,0-9-16,0 9 16,0-9-1,0 0-15,0 0 16,0 0 0</inkml:trace>
  <inkml:trace contextRef="#ctx0" brushRef="#br0" timeOffset="20792.61">14083 9359 0,'0'0'0,"0"0"16,0 0-16,0-9 16,0 9-1,9-10-15,-9 10 16,0 0 0,10 19-16,-1 36 15,-9 47 1,0 9-16,0-28 15,10-19 1,-1-27 0,0-9-16,10-1 15,0-17 1,0-1-16,9-9 16,10 0-1,-1-9-15,1-1 16,9-8-1,19-19-15,9 0 16,0 0 0,1 0-16,-1 10 15,9-1 1,-8 19-16,8 0 16,-8 18-1,-20 9-15,1 10 16,-10 9-1,-10 0-15,1 0 16,-10-19 0,-9 1-16,9-10 15,0-9 1,10-9-16,9-10 16,0-9-1,-9 1-15,-10-1 16,0 0-1,-9 10-15,0-1 16,0 1 0,9 0-16,0-1 15,0 1 1,10-1-16,-1 10 16,20 0-1,-1 9-15,10 0 16,0-10-1,-9 1-15,-10 9 16,0-9 0,9-9-16,-9-10 15,19-9 1,9-28-16,47-82 16,-122 147-1</inkml:trace>
  <inkml:trace contextRef="#ctx0" brushRef="#br0" timeOffset="32339.85">8326 14426 0,'0'0'0,"9"0"0,19-9 16,29-1-16,37 1 16,28 0-1,47 9-15,1 0 16,27 0-1,10 0-15,-9 0 16,-1 0 0,-9 0-1,-18 0-15,-20 0 16,-9 0 0,-9 9-16,-19 0 15,-19 1 1,0 8-16,-28 1 15,-66-19 1</inkml:trace>
  <inkml:trace contextRef="#ctx0" brushRef="#br0" timeOffset="33186.1">8231 15884 0,'0'0'0,"0"0"16,0 0-1,0 0-15,10 9 16,18 1 0,19-1-16,38-9 15,47-9 1,27-10-16,11-8 15,18-1 1,9 0-16,10 10 16,-9-1-1,9 10-15,-28 9 16,9 9 0,-19 19-16,-18 18 15,-151-46 1</inkml:trace>
  <inkml:trace contextRef="#ctx0" brushRef="#br0" timeOffset="36779.29">13754 16604 0,'0'0'0,"9"-18"0,29-19 15,37-19 1,47-17-16,29-1 16,-1 9-1,-18 28-15,-10 0 16,-28 10 0,-28 8-1,-28 10-15,-1 0 16,-18-1-1,0 10-15,-10 0 16,1 0-16,-10 0 16,0 0-1,0 0-15,0 0 16,0 0 0</inkml:trace>
  <inkml:trace contextRef="#ctx0" brushRef="#br0" timeOffset="37254.19">13735 18265 0,'0'0'16,"0"0"-16,0 0 15,0 0 1,0 0-16,19-9 16,18-9-1,39-19-15,36-28 16,39-9-1,-19 1-15,-1 8 16,-8 10 0,-10-1-16,-19 10 15,-19 9 1,-9 0-16,-10 0 16,1 10-1,-20 8-15,1 1 16,-10-1-1,-9 10-15,0 0 16,0 0 0,-10-1-16,-9 10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679C-F6B4-43DE-9101-9A4566FA3EC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837D-DFBB-4F72-8B18-0540D2452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5427"/>
              </p:ext>
            </p:extLst>
          </p:nvPr>
        </p:nvGraphicFramePr>
        <p:xfrm>
          <a:off x="1120461" y="2515170"/>
          <a:ext cx="8654603" cy="1294130"/>
        </p:xfrm>
        <a:graphic>
          <a:graphicData uri="http://schemas.openxmlformats.org/drawingml/2006/table">
            <a:tbl>
              <a:tblPr/>
              <a:tblGrid>
                <a:gridCol w="8654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190500" rtl="0" font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There are two ways to create String object:</a:t>
                      </a:r>
                      <a:endParaRPr lang="en-US" sz="4800" dirty="0">
                        <a:effectLst/>
                      </a:endParaRPr>
                    </a:p>
                    <a:p>
                      <a:pPr marL="190500" rtl="0" fontAlgn="base">
                        <a:spcBef>
                          <a:spcPts val="225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 string literal</a:t>
                      </a:r>
                    </a:p>
                    <a:p>
                      <a:pPr marL="190500" rtl="0" fontAlgn="base">
                        <a:spcBef>
                          <a:spcPts val="225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 new keyword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4248" y="677203"/>
            <a:ext cx="5331909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Helvetica Neue"/>
              </a:rPr>
              <a:t>String Handling in Java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Helvetica Neue"/>
              </a:rPr>
              <a:t>How to create String object?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77041"/>
            <a:ext cx="1106805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//Example of </a:t>
            </a:r>
            <a:r>
              <a:rPr lang="en-US" sz="2400" b="0" i="0" u="none" strike="noStrike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equalsIgnoreCase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(String) method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s1=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s2=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"SACHIN"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(s1.equals(s2));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//false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(s1.equalsIgnoreCase(s3));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//true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48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77286"/>
              </p:ext>
            </p:extLst>
          </p:nvPr>
        </p:nvGraphicFramePr>
        <p:xfrm>
          <a:off x="328612" y="2505869"/>
          <a:ext cx="3495675" cy="171450"/>
        </p:xfrm>
        <a:graphic>
          <a:graphicData uri="http://schemas.openxmlformats.org/drawingml/2006/table">
            <a:tbl>
              <a:tblPr/>
              <a:tblGrid>
                <a:gridCol w="34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190500" rtl="0" font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The = = operator compares references not values.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8613" y="-64882"/>
            <a:ext cx="11272837" cy="73917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56B2F"/>
                </a:solidFill>
                <a:effectLst/>
                <a:latin typeface="Helvetica Neue"/>
              </a:rPr>
              <a:t>2) By == 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s1=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s2=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s3=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String(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(s1==s2);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//true (because both refer to same instance)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(s1==s3);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//false(because s3 refers to instance created in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nonpool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0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8796"/>
              </p:ext>
            </p:extLst>
          </p:nvPr>
        </p:nvGraphicFramePr>
        <p:xfrm>
          <a:off x="633158" y="1143000"/>
          <a:ext cx="11215942" cy="3601744"/>
        </p:xfrm>
        <a:graphic>
          <a:graphicData uri="http://schemas.openxmlformats.org/drawingml/2006/table">
            <a:tbl>
              <a:tblPr/>
              <a:tblGrid>
                <a:gridCol w="1121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2261">
                <a:tc>
                  <a:txBody>
                    <a:bodyPr/>
                    <a:lstStyle/>
                    <a:p>
                      <a:pPr indent="-190500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compareTo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method compares values and returns 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which tells if the values compare less than, equal, or greater than.</a:t>
                      </a:r>
                      <a:endParaRPr lang="en-US" sz="4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190500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Suppose s1 and s2 are two string variables.If:</a:t>
                      </a:r>
                      <a:endParaRPr lang="en-US" sz="4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90500" rtl="0" fontAlgn="base">
                        <a:lnSpc>
                          <a:spcPct val="15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s1 == s2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:0</a:t>
                      </a:r>
                    </a:p>
                    <a:p>
                      <a:pPr marL="190500" rtl="0" fontAlgn="base">
                        <a:lnSpc>
                          <a:spcPct val="15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s1 &gt; s2 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 :positive value</a:t>
                      </a:r>
                    </a:p>
                    <a:p>
                      <a:pPr marL="190500" rtl="0" fontAlgn="base">
                        <a:lnSpc>
                          <a:spcPct val="150000"/>
                        </a:lnSpc>
                        <a:spcBef>
                          <a:spcPts val="225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s1 &lt; s2 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 :negative value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5558" y="495601"/>
            <a:ext cx="416293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56B2F"/>
                </a:solidFill>
                <a:effectLst/>
                <a:latin typeface="Helvetica Neue"/>
              </a:rPr>
              <a:t>3) By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56B2F"/>
                </a:solidFill>
                <a:effectLst/>
                <a:latin typeface="Helvetica Neue"/>
              </a:rPr>
              <a:t>compareTo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56B2F"/>
                </a:solidFill>
                <a:effectLst/>
                <a:latin typeface="Helvetica Neue"/>
              </a:rPr>
              <a:t>() method: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4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576293"/>
            <a:ext cx="10972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</a:t>
            </a: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pPr indent="-228600"/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s1=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s2=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s3=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Ratan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(s1.compareTo(s2));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(s1.compareTo(s3));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//1(because s1&gt;s3)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(s3.compareTo(s1));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//-1(because s3 &lt; s1 )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24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73135"/>
            <a:ext cx="1133475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</a:pPr>
            <a:r>
              <a:rPr lang="en-US" sz="4400" b="0" i="0" u="none" strike="noStrike" dirty="0">
                <a:solidFill>
                  <a:srgbClr val="610B38"/>
                </a:solidFill>
                <a:effectLst/>
                <a:latin typeface="Helvetica Neue"/>
              </a:rPr>
              <a:t>String Concatenation in Java</a:t>
            </a:r>
          </a:p>
          <a:p>
            <a:pPr>
              <a:spcBef>
                <a:spcPts val="375"/>
              </a:spcBef>
            </a:pPr>
            <a:endParaRPr lang="en-US" b="1" dirty="0">
              <a:effectLst/>
            </a:endParaRPr>
          </a:p>
          <a:p>
            <a:pPr>
              <a:spcAft>
                <a:spcPts val="14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ways to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concat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string objects:</a:t>
            </a:r>
            <a:endParaRPr lang="en-US" sz="2800" b="0" dirty="0">
              <a:effectLst/>
            </a:endParaRPr>
          </a:p>
          <a:p>
            <a:pPr fontAlgn="base">
              <a:lnSpc>
                <a:spcPct val="150000"/>
              </a:lnSpc>
              <a:spcBef>
                <a:spcPts val="225"/>
              </a:spcBef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+ (string concatenation) operator</a:t>
            </a:r>
          </a:p>
          <a:p>
            <a:pPr fontAlgn="base">
              <a:lnSpc>
                <a:spcPct val="150000"/>
              </a:lnSpc>
              <a:spcAft>
                <a:spcPts val="140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concat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79134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67425" y="3717449"/>
          <a:ext cx="57150" cy="567690"/>
        </p:xfrm>
        <a:graphic>
          <a:graphicData uri="http://schemas.openxmlformats.org/drawingml/2006/table">
            <a:tbl>
              <a:tblPr/>
              <a:tblGrid>
                <a:gridCol w="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9563" y="446276"/>
            <a:ext cx="11555723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56B2F"/>
                </a:solidFill>
                <a:effectLst/>
                <a:latin typeface="Helvetica Neue"/>
              </a:rPr>
              <a:t>1) By + (string concatenation) operator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Tendulkar"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Tendulkar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compiler transforms this to: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String s=(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StringBuilder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()).append("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").append(" Tendulkar).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(); 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/>
              <a:t>String concatenation is implemented through the </a:t>
            </a:r>
            <a:r>
              <a:rPr lang="en-US" sz="2200" dirty="0" err="1"/>
              <a:t>StringBuilder</a:t>
            </a:r>
            <a:r>
              <a:rPr lang="en-US" sz="2200" dirty="0"/>
              <a:t>(or </a:t>
            </a:r>
            <a:r>
              <a:rPr lang="en-US" sz="2200" dirty="0" err="1"/>
              <a:t>StringBuffer</a:t>
            </a:r>
            <a:r>
              <a:rPr lang="en-US" sz="2200" dirty="0"/>
              <a:t>) class and its append method.</a:t>
            </a:r>
          </a:p>
          <a:p>
            <a:r>
              <a:rPr lang="en-US" sz="2200" dirty="0"/>
              <a:t>String concatenation operator produces a new string by appending the second operand onto the end of the first operand.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0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366743"/>
            <a:ext cx="8763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b="0" i="0" u="none" strike="noStrike" dirty="0">
                <a:solidFill>
                  <a:srgbClr val="008000"/>
                </a:solidFill>
                <a:effectLst/>
                <a:latin typeface="Helvetica Neue"/>
              </a:rPr>
              <a:t>2) By </a:t>
            </a:r>
            <a:r>
              <a:rPr lang="en-US" sz="3600" b="0" i="0" u="none" strike="noStrike" dirty="0" err="1">
                <a:solidFill>
                  <a:srgbClr val="008000"/>
                </a:solidFill>
                <a:effectLst/>
                <a:latin typeface="Helvetica Neue"/>
              </a:rPr>
              <a:t>concat</a:t>
            </a:r>
            <a:r>
              <a:rPr lang="en-US" sz="3600" b="0" i="0" u="none" strike="noStrike" dirty="0">
                <a:solidFill>
                  <a:srgbClr val="008000"/>
                </a:solidFill>
                <a:effectLst/>
                <a:latin typeface="Helvetica Neue"/>
              </a:rPr>
              <a:t>() method</a:t>
            </a:r>
            <a:endParaRPr lang="en-US" b="1" dirty="0">
              <a:effectLst/>
            </a:endParaRPr>
          </a:p>
          <a:p>
            <a:pPr indent="-228600"/>
            <a:br>
              <a:rPr lang="en-US" b="0" dirty="0">
                <a:effectLst/>
              </a:rPr>
            </a:b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pPr indent="-228600"/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indent="-228600"/>
            <a:endParaRPr lang="en-US" sz="2400" b="0" dirty="0">
              <a:effectLst/>
            </a:endParaRPr>
          </a:p>
          <a:p>
            <a:pPr indent="95250"/>
            <a:r>
              <a:rPr lang="en-US" sz="2400" b="0" dirty="0">
                <a:effectLst/>
              </a:rPr>
              <a:t>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s1=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s2=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"Tendulkar"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142875"/>
            <a:r>
              <a:rPr lang="en-US" sz="2400" b="0" dirty="0">
                <a:effectLst/>
              </a:rPr>
              <a:t> </a:t>
            </a: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s3=s1.concat(s2);  </a:t>
            </a:r>
            <a:endParaRPr lang="en-US" sz="2400" b="0" dirty="0">
              <a:effectLst/>
            </a:endParaRPr>
          </a:p>
          <a:p>
            <a:pPr indent="142875"/>
            <a:r>
              <a:rPr lang="en-US" sz="2400" b="0" dirty="0">
                <a:effectLst/>
              </a:rPr>
              <a:t> </a:t>
            </a:r>
          </a:p>
          <a:p>
            <a:pPr indent="-228600"/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(s3);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en-US" sz="2400" b="0" i="0" u="none" strike="noStrike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Tendulkar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pPr indent="-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br>
              <a:rPr lang="en-US" sz="2400" b="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68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34849"/>
            <a:ext cx="1143000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spcAft>
                <a:spcPts val="1400"/>
              </a:spcAft>
            </a:pPr>
            <a:r>
              <a:rPr lang="en-US" sz="4400" b="0" i="0" u="none" strike="noStrike" dirty="0">
                <a:solidFill>
                  <a:srgbClr val="610B38"/>
                </a:solidFill>
                <a:effectLst/>
                <a:latin typeface="Helvetica Neue"/>
              </a:rPr>
              <a:t>Substring in Java</a:t>
            </a:r>
            <a:endParaRPr lang="en-US" b="1" dirty="0">
              <a:effectLst/>
            </a:endParaRPr>
          </a:p>
          <a:p>
            <a:pPr fontAlgn="base">
              <a:lnSpc>
                <a:spcPct val="150000"/>
              </a:lnSpc>
              <a:spcBef>
                <a:spcPts val="225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public String substring(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startIndex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indent="-457200">
              <a:lnSpc>
                <a:spcPct val="150000"/>
              </a:lnSpc>
              <a:spcBef>
                <a:spcPts val="225"/>
              </a:spcBef>
              <a:spcAft>
                <a:spcPts val="14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returns new String object containing the substring of the given string from specified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startIndex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(inclusive).</a:t>
            </a:r>
            <a:endParaRPr lang="en-US" sz="2400" b="0" dirty="0">
              <a:effectLst/>
            </a:endParaRPr>
          </a:p>
          <a:p>
            <a:pPr fontAlgn="base">
              <a:lnSpc>
                <a:spcPct val="150000"/>
              </a:lnSpc>
              <a:spcBef>
                <a:spcPts val="225"/>
              </a:spcBef>
              <a:spcAft>
                <a:spcPts val="1400"/>
              </a:spcAft>
              <a:buFont typeface="+mj-lt"/>
              <a:buAutoNum type="arabicPeriod" startAt="2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public String substring(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startIndex,int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endIndex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 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indent="-457200">
              <a:lnSpc>
                <a:spcPct val="150000"/>
              </a:lnSpc>
              <a:spcBef>
                <a:spcPts val="225"/>
              </a:spcBef>
              <a:spcAft>
                <a:spcPts val="14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returns new String object containing the substring of the given string from specified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startIndex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endIndex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55819"/>
            <a:ext cx="10382250" cy="734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b="1" i="0" u="none" strike="noStrike" dirty="0">
                <a:solidFill>
                  <a:srgbClr val="556B2F"/>
                </a:solidFill>
                <a:effectLst/>
                <a:latin typeface="Helvetica Neue"/>
              </a:rPr>
              <a:t>Example of java substring</a:t>
            </a:r>
            <a:endParaRPr lang="en-US" b="1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b="0" dirty="0">
                <a:effectLst/>
              </a:rPr>
              <a:t>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</a:t>
            </a: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Tendulkar"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s.substring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7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//Tendulkar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s.substring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en-US" sz="2400" b="0" i="0" u="none" strike="noStrike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18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87235"/>
              </p:ext>
            </p:extLst>
          </p:nvPr>
        </p:nvGraphicFramePr>
        <p:xfrm>
          <a:off x="523462" y="168270"/>
          <a:ext cx="11211337" cy="6518276"/>
        </p:xfrm>
        <a:graphic>
          <a:graphicData uri="http://schemas.openxmlformats.org/drawingml/2006/table">
            <a:tbl>
              <a:tblPr/>
              <a:tblGrid>
                <a:gridCol w="533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740">
                <a:tc>
                  <a:txBody>
                    <a:bodyPr/>
                    <a:lstStyle/>
                    <a:p>
                      <a:pPr rtl="0" fontAlgn="t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610B38"/>
                          </a:solidFill>
                          <a:effectLst/>
                          <a:latin typeface="Helvetica Neue"/>
                        </a:rPr>
                        <a:t>Methods of String class</a:t>
                      </a:r>
                      <a:endParaRPr lang="en-US" sz="3200" dirty="0">
                        <a:effectLst/>
                      </a:endParaRPr>
                    </a:p>
                  </a:txBody>
                  <a:tcPr marL="21233" marR="21233" marT="21233" marB="21233">
                    <a:lnL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1233" marR="21233" marT="21233" marB="21233">
                    <a:lnL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1)public boolean equals(Object anObject)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Compares this string to the specified object.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2)public boolean equalsIgnoreCase(String another)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Compares this String to another String, ignoring case.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3)public String concat(String str)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Concatenates the specified string to the end of this string.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4)public int compareTo(String str)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Compares two strings and returns int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5)public int compareToIgnoreCase(String str)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Compares two strings, ignoring case differences.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6)public String substring(int beginIndex)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 new string that is a substring of this string.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7)public String substring(int beginIndex,int endIndex)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 new string that is a substring of this string.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8)public String toUpperCase()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all of the characters in this String to upper case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98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9)public String toLowerCase()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Converts all of the characters in this String to lower case.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9211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10)public String trim()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 copy of the string, with leading and trailing whitespace omitted.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11)public boolean startsWith(String prefix)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Tests if this string starts with the specified prefix.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12)public boolean endsWith(String suffix)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Tests if this string ends with the specified suffix.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13)public char charAt(int index)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char value at the specified index.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777"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14)public int length()</a:t>
                      </a:r>
                      <a:endParaRPr lang="en-US" sz="320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rtl="0" fontAlgn="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length of this string.</a:t>
                      </a:r>
                      <a:endParaRPr lang="en-US" sz="3200" dirty="0">
                        <a:effectLst/>
                      </a:endParaRPr>
                    </a:p>
                  </a:txBody>
                  <a:tcPr marL="35388" marR="35388" marT="49544" marB="495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30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30716"/>
              </p:ext>
            </p:extLst>
          </p:nvPr>
        </p:nvGraphicFramePr>
        <p:xfrm>
          <a:off x="4431808" y="1669707"/>
          <a:ext cx="57150" cy="567690"/>
        </p:xfrm>
        <a:graphic>
          <a:graphicData uri="http://schemas.openxmlformats.org/drawingml/2006/table">
            <a:tbl>
              <a:tblPr/>
              <a:tblGrid>
                <a:gridCol w="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92877"/>
              </p:ext>
            </p:extLst>
          </p:nvPr>
        </p:nvGraphicFramePr>
        <p:xfrm>
          <a:off x="472964" y="2030315"/>
          <a:ext cx="11504388" cy="3991610"/>
        </p:xfrm>
        <a:graphic>
          <a:graphicData uri="http://schemas.openxmlformats.org/drawingml/2006/table">
            <a:tbl>
              <a:tblPr/>
              <a:tblGrid>
                <a:gridCol w="1150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715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Each time you create a string literal, the JVM checks the string constant pool first.</a:t>
                      </a:r>
                    </a:p>
                    <a:p>
                      <a:pPr marL="5715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string already exists in the pool, a reference to the pooled instance returns.</a:t>
                      </a:r>
                    </a:p>
                    <a:p>
                      <a:pPr marL="5715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 the string does not exist in the pool, a new String object instantiates, then is placed in the pool.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For example: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 s1=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"Welcome"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; 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 s2=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"Welcome"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;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200"/>
                          </a:solidFill>
                          <a:effectLst/>
                          <a:latin typeface="Verdana" panose="020B0604030504040204" pitchFamily="34" charset="0"/>
                        </a:rPr>
                        <a:t>//no new object will be created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 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32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9026" y="445447"/>
            <a:ext cx="879982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Helvetica Neue"/>
              </a:rPr>
              <a:t>String literal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7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84401"/>
              </p:ext>
            </p:extLst>
          </p:nvPr>
        </p:nvGraphicFramePr>
        <p:xfrm>
          <a:off x="993734" y="1130078"/>
          <a:ext cx="10491130" cy="4923251"/>
        </p:xfrm>
        <a:graphic>
          <a:graphicData uri="http://schemas.openxmlformats.org/drawingml/2006/table">
            <a:tbl>
              <a:tblPr/>
              <a:tblGrid>
                <a:gridCol w="335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61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E883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83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83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E883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83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83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9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StringBuffer()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empty string buffer with the initial capacity of 16.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98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StringBuffer(String str)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string buffer with the specified string.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66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StringBuffer(int capacity)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an empty string buffer with the specified capacity as length.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5228" y="33439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10B38"/>
                </a:solidFill>
                <a:effectLst/>
                <a:latin typeface="erdana"/>
              </a:rPr>
              <a:t>Important Constructors of StringBuffer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6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23118"/>
              </p:ext>
            </p:extLst>
          </p:nvPr>
        </p:nvGraphicFramePr>
        <p:xfrm>
          <a:off x="315590" y="1258694"/>
          <a:ext cx="11608185" cy="5380332"/>
        </p:xfrm>
        <a:graphic>
          <a:graphicData uri="http://schemas.openxmlformats.org/drawingml/2006/table">
            <a:tbl>
              <a:tblPr/>
              <a:tblGrid>
                <a:gridCol w="257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01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and Type</a:t>
                      </a:r>
                    </a:p>
                  </a:txBody>
                  <a:tcPr marL="13638" marR="13638" marT="13638" marB="13638">
                    <a:lnL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3638" marR="13638" marT="13638" marB="13638">
                    <a:lnL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638" marR="13638" marT="13638" marB="13638">
                    <a:lnL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2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87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synchronized StringBuffer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append(String s)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append the specified string with this string. The append() method is overloaded like append(char), append(boolean), append(int), append(float), append(double) etc.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synchronized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StringBuffer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insert(int offset, String s)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insert the specified string with this string at the specified position. The insert() method is overloaded like insert(int, char), insert(int, boolean), insert(int, int), insert(int, float), insert(int, double) etc.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synchronized StringBuffer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replace(int startIndex, int endIndex, String str)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replace the string from specified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startIndex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and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endIndex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synchronized StringBuffer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delete(int startIndex, int endIndex)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delete the string from specified startIndex and endIndex.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5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synchronized StringBuffer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reverse()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reverse the string.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27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int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capacity()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return the current capacity.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ensureCapacity(int minimumCapacity)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ensure the capacity at least equal to the given minimum.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49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char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charAt(int index)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return the character at the specified position.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int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length()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return the length of the string i.e. total number of characters.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49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substring(int beginIndex)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return the substring from the specified beginIndex.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372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String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substring(int beginIndex, int endIndex)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used to return the substring from the specified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beginIndex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and </a:t>
                      </a:r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endIndex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9092" marR="9092" marT="9092" marB="90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95856" y="2711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10B38"/>
                </a:solidFill>
                <a:latin typeface="erdana"/>
              </a:rPr>
              <a:t>Important methods of </a:t>
            </a:r>
            <a:r>
              <a:rPr lang="en-US" altLang="en-US" dirty="0" err="1">
                <a:solidFill>
                  <a:srgbClr val="610B38"/>
                </a:solidFill>
                <a:latin typeface="erdana"/>
              </a:rPr>
              <a:t>StringBuffer</a:t>
            </a:r>
            <a:r>
              <a:rPr lang="en-US" altLang="en-US" dirty="0">
                <a:solidFill>
                  <a:srgbClr val="610B38"/>
                </a:solidFill>
                <a:latin typeface="erdana"/>
              </a:rPr>
              <a:t> 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E74B88-DCA5-4F33-9437-C504EB5071FA}"/>
                  </a:ext>
                </a:extLst>
              </p14:cNvPr>
              <p14:cNvContentPartPr/>
              <p14:nvPr/>
            </p14:nvContentPartPr>
            <p14:xfrm>
              <a:off x="2858400" y="2728080"/>
              <a:ext cx="3170160" cy="384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E74B88-DCA5-4F33-9437-C504EB507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040" y="2718720"/>
                <a:ext cx="3188880" cy="38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9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ing lit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1" y="342900"/>
            <a:ext cx="4933339" cy="39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06950" y="961936"/>
            <a:ext cx="6046899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40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 objects are stored in a special memory area known as string constant pool inside the Heap memory.</a:t>
            </a:r>
            <a:endParaRPr lang="en-US" sz="240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6360" y="4719935"/>
            <a:ext cx="114674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Why java uses concept of string literal?</a:t>
            </a:r>
          </a:p>
          <a:p>
            <a:r>
              <a:rPr lang="en-US" sz="3200" dirty="0"/>
              <a:t>To make Java more memory efficient (because no new objects are created if it exists already in string constant pool).</a:t>
            </a:r>
          </a:p>
        </p:txBody>
      </p:sp>
    </p:spTree>
    <p:extLst>
      <p:ext uri="{BB962C8B-B14F-4D97-AF65-F5344CB8AC3E}">
        <p14:creationId xmlns:p14="http://schemas.microsoft.com/office/powerpoint/2010/main" val="4181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691" y="329684"/>
            <a:ext cx="3647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200" b="0" i="0" u="none" strike="noStrike" dirty="0">
                <a:solidFill>
                  <a:srgbClr val="008000"/>
                </a:solidFill>
                <a:effectLst/>
                <a:latin typeface="Helvetica Neue"/>
              </a:rPr>
              <a:t>2) By new keyword</a:t>
            </a:r>
            <a:endParaRPr lang="en-US" sz="3200" b="1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067485"/>
            <a:ext cx="115443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 s=</a:t>
            </a:r>
            <a:r>
              <a:rPr lang="en-US" sz="2800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String(</a:t>
            </a:r>
            <a:r>
              <a:rPr lang="en-US" sz="280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"Welcome"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</a:p>
          <a:p>
            <a:pPr fontAlgn="base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sz="280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//creates two objects and one reference variable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fontAlgn="base">
              <a:lnSpc>
                <a:spcPct val="150000"/>
              </a:lnSpc>
            </a:pPr>
            <a:endParaRPr lang="en-US" sz="280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In such case, JVM will create a new String object in normal(</a:t>
            </a:r>
            <a:r>
              <a:rPr lang="en-US" sz="3200" dirty="0" err="1"/>
              <a:t>nonpool</a:t>
            </a:r>
            <a:r>
              <a:rPr lang="en-US" sz="3200" dirty="0"/>
              <a:t>) Heap memory and the literal "Welcome" will be placed in the string constant pool.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The variable s will refer to the object in Heap (</a:t>
            </a:r>
            <a:r>
              <a:rPr lang="en-US" sz="3200" dirty="0" err="1"/>
              <a:t>nonpool</a:t>
            </a:r>
            <a:r>
              <a:rPr lang="en-US" sz="3200" dirty="0"/>
              <a:t>).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i="0" u="none" strike="noStrike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6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3" y="192217"/>
            <a:ext cx="4693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75"/>
              </a:spcBef>
              <a:spcAft>
                <a:spcPts val="1400"/>
              </a:spcAft>
            </a:pPr>
            <a:r>
              <a:rPr lang="en-US" sz="3200" b="0" i="0" u="none" strike="noStrike" dirty="0">
                <a:solidFill>
                  <a:srgbClr val="610B38"/>
                </a:solidFill>
                <a:effectLst/>
                <a:latin typeface="Helvetica Neue"/>
              </a:rPr>
              <a:t>Immutable String in Java</a:t>
            </a:r>
            <a:endParaRPr lang="en-US" sz="3200" b="1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150" y="776992"/>
            <a:ext cx="11544300" cy="690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 java, </a:t>
            </a:r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string objects are immutable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. Immutable simply means unmodifiable or unchangeable.</a:t>
            </a:r>
            <a:endParaRPr lang="en-US" sz="2400" b="0" dirty="0">
              <a:effectLst/>
            </a:endParaRPr>
          </a:p>
          <a:p>
            <a:pPr>
              <a:spcAft>
                <a:spcPts val="1400"/>
              </a:spcAft>
            </a:pP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Once string object is created its data or state can't be changed but a new string object is created.</a:t>
            </a:r>
            <a:endParaRPr lang="en-US" sz="2400" b="0" dirty="0">
              <a:effectLst/>
            </a:endParaRPr>
          </a:p>
          <a:p>
            <a:pPr indent="228600"/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</a:t>
            </a:r>
          </a:p>
          <a:p>
            <a:pPr indent="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0" dirty="0">
              <a:effectLst/>
            </a:endParaRPr>
          </a:p>
          <a:p>
            <a:pPr indent="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  <a:endParaRPr lang="en-US" sz="2400" b="0" dirty="0">
              <a:effectLst/>
            </a:endParaRPr>
          </a:p>
          <a:p>
            <a:pPr indent="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s.concat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 Tendulkar"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</a:p>
          <a:p>
            <a:pPr indent="228600"/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</a:t>
            </a:r>
            <a:r>
              <a:rPr lang="en-US" sz="2400" b="0" i="0" u="none" strike="noStrike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concat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() method appends the string at the end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(s);</a:t>
            </a:r>
          </a:p>
          <a:p>
            <a:pPr indent="228600"/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//will print </a:t>
            </a:r>
            <a:r>
              <a:rPr lang="en-US" sz="2400" b="0" i="0" u="none" strike="noStrike" dirty="0" err="1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 because strings are immutable objects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228600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lang="en-US" sz="2400" b="0" dirty="0">
              <a:effectLst/>
            </a:endParaRPr>
          </a:p>
          <a:p>
            <a:pPr indent="228600">
              <a:spcAft>
                <a:spcPts val="75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pPr>
              <a:spcAft>
                <a:spcPts val="100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Output: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Sachin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1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eap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34" y="557212"/>
            <a:ext cx="7375819" cy="60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1786"/>
            <a:ext cx="11182350" cy="677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spcAft>
                <a:spcPts val="1400"/>
              </a:spcAft>
            </a:pPr>
            <a:r>
              <a:rPr lang="en-US" sz="4000" b="0" i="0" u="none" strike="noStrike" dirty="0">
                <a:solidFill>
                  <a:srgbClr val="610B38"/>
                </a:solidFill>
                <a:effectLst/>
                <a:latin typeface="Helvetica Neue"/>
              </a:rPr>
              <a:t>Mutable Strings in Java</a:t>
            </a:r>
            <a:endParaRPr lang="en-US" sz="2000" b="1" dirty="0">
              <a:effectLst/>
            </a:endParaRPr>
          </a:p>
          <a:p>
            <a:pPr fontAlgn="base">
              <a:lnSpc>
                <a:spcPct val="15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In mutable string the value is changed in the address itself </a:t>
            </a:r>
            <a:endParaRPr lang="en-US" sz="2400" b="1" i="0" u="none" strike="noStrike" dirty="0">
              <a:solidFill>
                <a:srgbClr val="610B38"/>
              </a:solidFill>
              <a:effectLst/>
              <a:latin typeface="Verdana" panose="020B0604030504040204" pitchFamily="34" charset="0"/>
            </a:endParaRPr>
          </a:p>
          <a:p>
            <a:pPr fontAlgn="base">
              <a:lnSpc>
                <a:spcPct val="15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StringBuffer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 class is used for creating mutable string</a:t>
            </a:r>
            <a:endParaRPr lang="en-US" sz="2400" b="1" i="0" u="none" strike="noStrike" dirty="0">
              <a:solidFill>
                <a:srgbClr val="610B38"/>
              </a:solidFill>
              <a:effectLst/>
              <a:latin typeface="Verdana" panose="020B0604030504040204" pitchFamily="34" charset="0"/>
            </a:endParaRPr>
          </a:p>
          <a:p>
            <a:pPr>
              <a:spcBef>
                <a:spcPts val="1400"/>
              </a:spcBef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class A</a:t>
            </a:r>
          </a:p>
          <a:p>
            <a:pPr>
              <a:spcBef>
                <a:spcPts val="1400"/>
              </a:spcBef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1" dirty="0">
              <a:effectLst/>
            </a:endParaRPr>
          </a:p>
          <a:p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public static void main(String 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[])</a:t>
            </a:r>
          </a:p>
          <a:p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StringBuffer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sb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=new 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StringBuffer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("Hello ");  </a:t>
            </a:r>
            <a:endParaRPr lang="en-US" sz="2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sb.append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("Java");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//now original string is changed  </a:t>
            </a:r>
            <a:endParaRPr lang="en-US" sz="2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2400" b="0" i="0" u="none" strike="noStrike" dirty="0" err="1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sb</a:t>
            </a: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);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//prints Hello Java  </a:t>
            </a:r>
            <a:endParaRPr lang="en-US" sz="2400" b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1" dirty="0">
              <a:effectLst/>
            </a:endParaRPr>
          </a:p>
          <a:p>
            <a:pPr>
              <a:spcAft>
                <a:spcPts val="1400"/>
              </a:spcAft>
            </a:pPr>
            <a:r>
              <a:rPr lang="en-US" sz="2400" b="0" i="0" u="none" strike="noStrike" dirty="0">
                <a:solidFill>
                  <a:srgbClr val="610B38"/>
                </a:solidFill>
                <a:effectLst/>
                <a:latin typeface="Verdana" panose="020B0604030504040204" pitchFamily="34" charset="0"/>
              </a:rPr>
              <a:t>} 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253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71930"/>
              </p:ext>
            </p:extLst>
          </p:nvPr>
        </p:nvGraphicFramePr>
        <p:xfrm>
          <a:off x="409575" y="1926749"/>
          <a:ext cx="57150" cy="567690"/>
        </p:xfrm>
        <a:graphic>
          <a:graphicData uri="http://schemas.openxmlformats.org/drawingml/2006/table">
            <a:tbl>
              <a:tblPr/>
              <a:tblGrid>
                <a:gridCol w="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6725" y="502416"/>
            <a:ext cx="11382375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Helvetica Neue"/>
              </a:rPr>
              <a:t>String comparison in Java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to compare String objects: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equals() method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= = operator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compareTo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method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556B2F"/>
                </a:solidFill>
                <a:effectLst/>
                <a:latin typeface="Helvetica Neue"/>
              </a:rPr>
              <a:t>1) By equals() method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equals(Object another){}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compares this string to the specified object.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equalsIgnoreCase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(String another){}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compares this String to another String, ignoring case.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7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1202055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</a:t>
            </a: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s1=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s2=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s3=</a:t>
            </a:r>
            <a:r>
              <a:rPr lang="en-US" sz="2400" b="1" i="0" u="none" strike="noStrike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String(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Sachin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String s4=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Saurav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(s1.equals(s2));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//true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(s1.equals(s3));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//true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(s1.equals(s4));</a:t>
            </a:r>
            <a:r>
              <a:rPr lang="en-US" sz="2400" b="0" i="0" u="none" strike="noStrike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//false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  <a:endParaRPr lang="en-US" sz="2400" b="0" dirty="0">
              <a:effectLst/>
            </a:endParaRPr>
          </a:p>
          <a:p>
            <a:pPr indent="-228600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  <a:endParaRPr lang="en-US" sz="2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5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1847</Words>
  <Application>Microsoft Office PowerPoint</Application>
  <PresentationFormat>Widescreen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erdana</vt:lpstr>
      <vt:lpstr>Helvetica Neue</vt:lpstr>
      <vt:lpstr>times new roman</vt:lpstr>
      <vt:lpstr>verdana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Rohini_T</dc:creator>
  <cp:lastModifiedBy>anjali.yeole@ves.ac.in</cp:lastModifiedBy>
  <cp:revision>13</cp:revision>
  <dcterms:created xsi:type="dcterms:W3CDTF">2019-08-29T08:04:56Z</dcterms:created>
  <dcterms:modified xsi:type="dcterms:W3CDTF">2021-09-09T14:59:52Z</dcterms:modified>
</cp:coreProperties>
</file>