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7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6" r:id="rId25"/>
    <p:sldId id="280" r:id="rId26"/>
    <p:sldId id="281" r:id="rId27"/>
    <p:sldId id="282" r:id="rId28"/>
    <p:sldId id="284" r:id="rId29"/>
    <p:sldId id="288" r:id="rId30"/>
    <p:sldId id="289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6C467-99EB-4E94-9215-F633FB3A48BF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B4806-724B-4161-8C87-EF36C6D1E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31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7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2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8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3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B03C-2415-43FC-8EB1-2EF5FAB2B69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40FE-04F4-4F04-9286-57D78820A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01</a:t>
            </a:r>
            <a:br>
              <a:rPr lang="en-IN" dirty="0" smtClean="0"/>
            </a:br>
            <a:r>
              <a:rPr lang="en-IN" sz="4800" dirty="0" smtClean="0"/>
              <a:t>Part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Algorithms and </a:t>
            </a:r>
            <a:r>
              <a:rPr lang="en-IN" smtClean="0"/>
              <a:t>their characteristics</a:t>
            </a:r>
            <a:endParaRPr lang="en-IN" dirty="0" smtClean="0"/>
          </a:p>
          <a:p>
            <a:r>
              <a:rPr lang="en-IN" dirty="0" smtClean="0"/>
              <a:t>Specifying Algorithms</a:t>
            </a:r>
          </a:p>
          <a:p>
            <a:r>
              <a:rPr lang="en-IN" dirty="0" smtClean="0"/>
              <a:t>Fundamentals of Analysis of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1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i="1" dirty="0"/>
              <a:t>for</a:t>
            </a:r>
            <a:r>
              <a:rPr lang="en-US" dirty="0"/>
              <a:t> variable := value1 to value2 </a:t>
            </a:r>
            <a:r>
              <a:rPr lang="en-US" b="1" i="1" dirty="0"/>
              <a:t>step</a:t>
            </a:r>
            <a:r>
              <a:rPr lang="en-US" b="1" dirty="0"/>
              <a:t> </a:t>
            </a:r>
            <a:r>
              <a:rPr lang="en-US" dirty="0" err="1"/>
              <a:t>step</a:t>
            </a:r>
            <a:r>
              <a:rPr lang="en-US" dirty="0"/>
              <a:t> </a:t>
            </a:r>
            <a:r>
              <a:rPr lang="en-US" b="1" i="1" dirty="0"/>
              <a:t>do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  {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(statement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(statement n</a:t>
            </a:r>
            <a:r>
              <a:rPr lang="en-US" dirty="0" smtClean="0"/>
              <a:t>);</a:t>
            </a: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   }</a:t>
            </a:r>
            <a:endParaRPr lang="en-IN" dirty="0" smtClean="0"/>
          </a:p>
          <a:p>
            <a:pPr lvl="0"/>
            <a:r>
              <a:rPr lang="en-US" b="1" i="1" dirty="0" smtClean="0"/>
              <a:t>repeat</a:t>
            </a:r>
            <a:r>
              <a:rPr lang="en-US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statement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statement n);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i="1" dirty="0" smtClean="0"/>
              <a:t>until</a:t>
            </a:r>
            <a:r>
              <a:rPr lang="en-US" dirty="0" smtClean="0"/>
              <a:t> </a:t>
            </a:r>
            <a:r>
              <a:rPr lang="en-US" dirty="0"/>
              <a:t>(condition);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8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i="1" dirty="0"/>
              <a:t>if</a:t>
            </a:r>
            <a:r>
              <a:rPr lang="en-US" dirty="0"/>
              <a:t> (condition) </a:t>
            </a:r>
            <a:r>
              <a:rPr lang="en-US" b="1" i="1" dirty="0"/>
              <a:t>then</a:t>
            </a:r>
            <a:r>
              <a:rPr lang="en-US" dirty="0"/>
              <a:t> (statement)</a:t>
            </a:r>
            <a:endParaRPr lang="en-IN" dirty="0"/>
          </a:p>
          <a:p>
            <a:pPr lvl="0"/>
            <a:r>
              <a:rPr lang="en-US" b="1" i="1" dirty="0"/>
              <a:t>if</a:t>
            </a:r>
            <a:r>
              <a:rPr lang="en-US" dirty="0"/>
              <a:t> (condition) </a:t>
            </a:r>
            <a:r>
              <a:rPr lang="en-US" b="1" i="1" dirty="0"/>
              <a:t>then</a:t>
            </a:r>
            <a:r>
              <a:rPr lang="en-US" dirty="0"/>
              <a:t> (statement 1) </a:t>
            </a:r>
            <a:r>
              <a:rPr lang="en-US" b="1" i="1" dirty="0"/>
              <a:t>else</a:t>
            </a:r>
            <a:r>
              <a:rPr lang="en-US" dirty="0"/>
              <a:t> (statement 2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case</a:t>
            </a:r>
          </a:p>
          <a:p>
            <a:pPr marL="0" lvl="0" indent="0">
              <a:buNone/>
            </a:pPr>
            <a:r>
              <a:rPr lang="en-US" dirty="0" smtClean="0"/>
              <a:t>   {</a:t>
            </a:r>
          </a:p>
          <a:p>
            <a:pPr marL="0" lvl="0" indent="0">
              <a:buNone/>
            </a:pPr>
            <a:r>
              <a:rPr lang="en-US" dirty="0" smtClean="0"/>
              <a:t>	:(condition 1): (statement 1)</a:t>
            </a:r>
          </a:p>
          <a:p>
            <a:pPr marL="0" lvl="0" indent="0">
              <a:buNone/>
            </a:pPr>
            <a:r>
              <a:rPr lang="en-US" dirty="0" smtClean="0"/>
              <a:t>		:</a:t>
            </a:r>
          </a:p>
          <a:p>
            <a:pPr marL="0" lvl="0" indent="0">
              <a:buNone/>
            </a:pPr>
            <a:r>
              <a:rPr lang="en-US" dirty="0" smtClean="0"/>
              <a:t>		:</a:t>
            </a:r>
          </a:p>
          <a:p>
            <a:pPr marL="0" lvl="0" indent="0">
              <a:buNone/>
            </a:pPr>
            <a:r>
              <a:rPr lang="en-US" dirty="0" smtClean="0"/>
              <a:t>	:(condition n): (statement n)</a:t>
            </a:r>
          </a:p>
          <a:p>
            <a:pPr marL="0" lvl="0" indent="0">
              <a:buNone/>
            </a:pPr>
            <a:r>
              <a:rPr lang="en-US" dirty="0" smtClean="0"/>
              <a:t>   }</a:t>
            </a:r>
          </a:p>
          <a:p>
            <a:pPr lvl="0"/>
            <a:r>
              <a:rPr lang="en-US" dirty="0"/>
              <a:t>input 	</a:t>
            </a:r>
            <a:r>
              <a:rPr lang="en-US" b="1" i="1" dirty="0"/>
              <a:t>read</a:t>
            </a:r>
            <a:endParaRPr lang="en-IN" dirty="0"/>
          </a:p>
          <a:p>
            <a:pPr lvl="0"/>
            <a:r>
              <a:rPr lang="en-US" dirty="0"/>
              <a:t>output 	</a:t>
            </a:r>
            <a:r>
              <a:rPr lang="en-US" b="1" i="1" dirty="0" smtClean="0"/>
              <a:t>write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i="1" dirty="0"/>
              <a:t>Algorithm</a:t>
            </a:r>
            <a:r>
              <a:rPr lang="en-US" dirty="0"/>
              <a:t> Name (Parameter List)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e.g.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Algorithm</a:t>
            </a:r>
            <a:r>
              <a:rPr lang="en-US" dirty="0"/>
              <a:t> Max (</a:t>
            </a:r>
            <a:r>
              <a:rPr lang="en-US" dirty="0" err="1"/>
              <a:t>A,n</a:t>
            </a:r>
            <a:r>
              <a:rPr lang="en-US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// A is an array of size 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	Result := A[1];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	for i:= 2 to n do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		if A[</a:t>
            </a:r>
            <a:r>
              <a:rPr lang="en-US" b="1" dirty="0" err="1"/>
              <a:t>i</a:t>
            </a:r>
            <a:r>
              <a:rPr lang="en-US" b="1" dirty="0"/>
              <a:t>]&gt;Result then Result := A[</a:t>
            </a:r>
            <a:r>
              <a:rPr lang="en-US" b="1" dirty="0" err="1"/>
              <a:t>i</a:t>
            </a:r>
            <a:r>
              <a:rPr lang="en-US" b="1" dirty="0"/>
              <a:t>];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	return Result;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5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evaluation can be divided into:</a:t>
            </a:r>
            <a:endParaRPr lang="en-IN" sz="3200" dirty="0"/>
          </a:p>
          <a:p>
            <a:pPr lvl="1"/>
            <a:r>
              <a:rPr lang="en-US" sz="2800" dirty="0"/>
              <a:t>Priori estimate ( performance analysis)</a:t>
            </a:r>
            <a:endParaRPr lang="en-IN" sz="2800" dirty="0"/>
          </a:p>
          <a:p>
            <a:pPr lvl="1"/>
            <a:r>
              <a:rPr lang="en-US" sz="2800" dirty="0"/>
              <a:t>Posteriori testing ( performance measurement </a:t>
            </a:r>
            <a:r>
              <a:rPr lang="en-US" sz="2800" dirty="0" smtClean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55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Space Complexity</a:t>
            </a:r>
          </a:p>
          <a:p>
            <a:pPr lvl="1"/>
            <a:r>
              <a:rPr lang="en-US" dirty="0"/>
              <a:t>The space complexity of an algorithm is the amount of memory it needs to run to completion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Time Complexity</a:t>
            </a:r>
            <a:endParaRPr lang="en-IN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complexity of an algorithm is the amount of computer time it needs to run to completion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6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Space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space needed by each of these algorithms is seen to be sum of following components</a:t>
            </a:r>
            <a:endParaRPr lang="en-IN" dirty="0"/>
          </a:p>
          <a:p>
            <a:pPr lvl="1"/>
            <a:r>
              <a:rPr lang="en-US" b="1" dirty="0"/>
              <a:t>a fixed part</a:t>
            </a:r>
            <a:r>
              <a:rPr lang="en-US" dirty="0"/>
              <a:t>, which includes the instruction space, space for simple variables and fixed size component variables, space for constants and so on.</a:t>
            </a:r>
            <a:endParaRPr lang="en-IN" dirty="0"/>
          </a:p>
          <a:p>
            <a:pPr lvl="1"/>
            <a:r>
              <a:rPr lang="en-US" b="1" dirty="0"/>
              <a:t>a </a:t>
            </a:r>
            <a:r>
              <a:rPr lang="en-US" b="1" dirty="0" smtClean="0"/>
              <a:t>variable </a:t>
            </a:r>
            <a:r>
              <a:rPr lang="en-US" b="1" dirty="0"/>
              <a:t>part</a:t>
            </a:r>
            <a:r>
              <a:rPr lang="en-US" dirty="0"/>
              <a:t>, which includes space needed by </a:t>
            </a:r>
            <a:r>
              <a:rPr lang="en-US" dirty="0" smtClean="0"/>
              <a:t>component variables whose size if dependent on the particular problem instance being solved, size of referenced variables </a:t>
            </a:r>
            <a:r>
              <a:rPr lang="en-US" dirty="0"/>
              <a:t>and recursion stack space. </a:t>
            </a:r>
            <a:endParaRPr lang="en-IN" dirty="0"/>
          </a:p>
          <a:p>
            <a:r>
              <a:rPr lang="en-US" dirty="0"/>
              <a:t>Thus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Space </a:t>
            </a:r>
            <a:r>
              <a:rPr lang="en-US" b="1" dirty="0"/>
              <a:t>requirement S(P) = c + 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p</a:t>
            </a:r>
            <a:endParaRPr lang="en-US" b="1" baseline="-25000" dirty="0" smtClean="0"/>
          </a:p>
          <a:p>
            <a:pPr marL="1371600" lvl="3" indent="0">
              <a:buNone/>
            </a:pPr>
            <a:r>
              <a:rPr lang="en-US" dirty="0" smtClean="0"/>
              <a:t>		w</a:t>
            </a:r>
            <a:r>
              <a:rPr lang="en-US" sz="2400" dirty="0" smtClean="0"/>
              <a:t>here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p</a:t>
            </a:r>
            <a:r>
              <a:rPr lang="en-US" sz="2400" dirty="0"/>
              <a:t> </a:t>
            </a:r>
            <a:r>
              <a:rPr lang="en-US" sz="2400" dirty="0" smtClean="0"/>
              <a:t>means instance characteristics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85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Space Complexity : 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Algorithm compute(a,b,c)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return a-b*c/a+(a%c)^b;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the space is needed only for variables a, b and c. Hence the space complexity of above algorithm is independent of instance characteristics. (</a:t>
            </a:r>
            <a:r>
              <a:rPr lang="en-US" dirty="0" err="1"/>
              <a:t>i.e</a:t>
            </a:r>
            <a:r>
              <a:rPr lang="en-US" dirty="0"/>
              <a:t> S(P) = 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5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Space Complexity : 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SumOfArray</a:t>
            </a:r>
            <a:r>
              <a:rPr lang="en-IN" dirty="0" smtClean="0"/>
              <a:t>(</a:t>
            </a:r>
            <a:r>
              <a:rPr lang="en-IN" dirty="0" err="1" smtClean="0"/>
              <a:t>a,n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s := 0.0;</a:t>
            </a:r>
          </a:p>
          <a:p>
            <a:pPr marL="0" indent="0">
              <a:buNone/>
            </a:pPr>
            <a:r>
              <a:rPr lang="en-IN" dirty="0" smtClean="0"/>
              <a:t>	for i:= 1 to n do</a:t>
            </a:r>
          </a:p>
          <a:p>
            <a:pPr marL="0" indent="0">
              <a:buNone/>
            </a:pPr>
            <a:r>
              <a:rPr lang="en-IN" dirty="0" smtClean="0"/>
              <a:t>		s := s + a[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smtClean="0"/>
              <a:t>	return s;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r>
              <a:rPr lang="en-IN" dirty="0" smtClean="0"/>
              <a:t>The space complexity of above algorithm is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</a:t>
            </a:r>
            <a:r>
              <a:rPr lang="en-IN" baseline="-25000" dirty="0" err="1" smtClean="0"/>
              <a:t>SumOfArray</a:t>
            </a:r>
            <a:r>
              <a:rPr lang="en-IN" dirty="0" smtClean="0"/>
              <a:t> &gt;= n+3 </a:t>
            </a:r>
          </a:p>
          <a:p>
            <a:pPr marL="0" indent="0">
              <a:buNone/>
            </a:pPr>
            <a:r>
              <a:rPr lang="en-IN" dirty="0" smtClean="0"/>
              <a:t>		(n for all elements of array, one each for n, s and 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37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Space Complexity : 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RSum</a:t>
            </a:r>
            <a:r>
              <a:rPr lang="en-IN" dirty="0" smtClean="0"/>
              <a:t>(</a:t>
            </a:r>
            <a:r>
              <a:rPr lang="en-IN" dirty="0" err="1" smtClean="0"/>
              <a:t>a,n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if (n&lt;=0) then </a:t>
            </a:r>
          </a:p>
          <a:p>
            <a:pPr marL="0" indent="0">
              <a:buNone/>
            </a:pPr>
            <a:r>
              <a:rPr lang="en-IN" dirty="0" smtClean="0"/>
              <a:t>		return 0.0;</a:t>
            </a:r>
          </a:p>
          <a:p>
            <a:pPr marL="0" indent="0">
              <a:buNone/>
            </a:pPr>
            <a:r>
              <a:rPr lang="en-IN" dirty="0" smtClean="0"/>
              <a:t>	else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 err="1" smtClean="0"/>
              <a:t>RSum</a:t>
            </a:r>
            <a:r>
              <a:rPr lang="en-IN" dirty="0" smtClean="0"/>
              <a:t> (a,n-1) + a[n];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r>
              <a:rPr lang="en-IN" dirty="0" smtClean="0"/>
              <a:t>The recursion stack space includes space for the formal parameters, the local variables and the return addresses. Since the depth of recursion is n+1, the space complexity of above algorithm is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</a:t>
            </a:r>
            <a:r>
              <a:rPr lang="en-IN" baseline="-25000" dirty="0" err="1" smtClean="0"/>
              <a:t>RSum</a:t>
            </a:r>
            <a:r>
              <a:rPr lang="en-IN" dirty="0" smtClean="0"/>
              <a:t> &gt;= 3(n+1)</a:t>
            </a:r>
          </a:p>
          <a:p>
            <a:pPr marL="0" indent="0">
              <a:buNone/>
            </a:pPr>
            <a:r>
              <a:rPr lang="en-IN" dirty="0" smtClean="0"/>
              <a:t>		( 3 = space for value of n + return address + pointer to a[])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0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taken by program i.e. T(P) is the sum of compile time and </a:t>
            </a:r>
            <a:r>
              <a:rPr lang="en-US" dirty="0" smtClean="0"/>
              <a:t>run(or </a:t>
            </a:r>
            <a:r>
              <a:rPr lang="en-US" dirty="0"/>
              <a:t>execution) time.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compiled program would run several times without recompilation, </a:t>
            </a:r>
            <a:r>
              <a:rPr lang="en-US" b="1" dirty="0"/>
              <a:t>we concern only with the run time</a:t>
            </a:r>
            <a:r>
              <a:rPr lang="en-US" dirty="0"/>
              <a:t> of the program, denoted by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(instance characteristics).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8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An algorithm is the logical sequence of well defined discrete steps that describe a complete solution to a given problem, in a finite amount of time.</a:t>
            </a:r>
            <a:endParaRPr lang="en-IN" dirty="0"/>
          </a:p>
          <a:p>
            <a:pPr lvl="0" algn="just"/>
            <a:r>
              <a:rPr lang="en-US" dirty="0"/>
              <a:t>An algorithm is a finite set of instructions which, if followed, accomplish a particular task.</a:t>
            </a:r>
            <a:endParaRPr lang="en-IN" dirty="0"/>
          </a:p>
          <a:p>
            <a:pPr lvl="0" algn="just"/>
            <a:r>
              <a:rPr lang="en-US" dirty="0"/>
              <a:t>Data Algorithms are used to manipulate the data in various ways.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3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Time Complexity : 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Algorithm compute(a,b,c)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return a-b*c/a+(a%c)^b;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r>
              <a:rPr lang="en-US" dirty="0"/>
              <a:t>The time complexity </a:t>
            </a:r>
            <a:r>
              <a:rPr lang="en-US" dirty="0" smtClean="0"/>
              <a:t>for ‘compute’ </a:t>
            </a:r>
            <a:r>
              <a:rPr lang="en-US" u="sng" dirty="0"/>
              <a:t>can be</a:t>
            </a:r>
            <a:r>
              <a:rPr lang="en-US" dirty="0"/>
              <a:t> considered as 0, since it is independent of instance characteristics.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9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Time Complexity : 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SumOfArray</a:t>
            </a:r>
            <a:r>
              <a:rPr lang="en-IN" dirty="0" smtClean="0"/>
              <a:t>(</a:t>
            </a:r>
            <a:r>
              <a:rPr lang="en-IN" dirty="0" err="1" smtClean="0"/>
              <a:t>a,n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s := 0.0;</a:t>
            </a:r>
          </a:p>
          <a:p>
            <a:pPr marL="0" indent="0">
              <a:buNone/>
            </a:pPr>
            <a:r>
              <a:rPr lang="en-IN" dirty="0" smtClean="0"/>
              <a:t>	for i:= 1 to n do</a:t>
            </a:r>
          </a:p>
          <a:p>
            <a:pPr marL="0" indent="0">
              <a:buNone/>
            </a:pPr>
            <a:r>
              <a:rPr lang="en-IN" dirty="0" smtClean="0"/>
              <a:t>		s := s + a[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smtClean="0"/>
              <a:t>	return s;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lvl="0"/>
            <a:r>
              <a:rPr lang="en-US" dirty="0"/>
              <a:t>The time complexity for </a:t>
            </a:r>
            <a:r>
              <a:rPr lang="en-US" dirty="0" smtClean="0"/>
              <a:t>‘</a:t>
            </a:r>
            <a:r>
              <a:rPr lang="en-US" dirty="0" err="1" smtClean="0"/>
              <a:t>SumOfArray</a:t>
            </a:r>
            <a:r>
              <a:rPr lang="en-US" dirty="0" smtClean="0"/>
              <a:t>’ </a:t>
            </a:r>
            <a:r>
              <a:rPr lang="en-US" u="sng" dirty="0" smtClean="0"/>
              <a:t>can </a:t>
            </a:r>
            <a:r>
              <a:rPr lang="en-US" u="sng" dirty="0"/>
              <a:t>be</a:t>
            </a:r>
            <a:r>
              <a:rPr lang="en-US" dirty="0"/>
              <a:t>	</a:t>
            </a:r>
            <a:endParaRPr lang="en-US" dirty="0" smtClean="0"/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t</a:t>
            </a:r>
            <a:r>
              <a:rPr lang="en-IN" baseline="-25000" dirty="0" err="1" smtClean="0"/>
              <a:t>SumOfArray</a:t>
            </a:r>
            <a:r>
              <a:rPr lang="en-IN" dirty="0" smtClean="0"/>
              <a:t> = 3n+3</a:t>
            </a:r>
          </a:p>
          <a:p>
            <a:pPr marL="0" lvl="0" indent="0">
              <a:buNone/>
            </a:pPr>
            <a:r>
              <a:rPr lang="en-IN" dirty="0" smtClean="0"/>
              <a:t>		[ assigning s:=0 + returning value + assigning </a:t>
            </a:r>
            <a:r>
              <a:rPr lang="en-IN" dirty="0" err="1" smtClean="0"/>
              <a:t>i</a:t>
            </a:r>
            <a:r>
              <a:rPr lang="en-IN" dirty="0" smtClean="0"/>
              <a:t> + 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		n *(incrementing </a:t>
            </a:r>
            <a:r>
              <a:rPr lang="en-IN" dirty="0" err="1" smtClean="0"/>
              <a:t>i</a:t>
            </a:r>
            <a:r>
              <a:rPr lang="en-IN" dirty="0" smtClean="0"/>
              <a:t> + comparing </a:t>
            </a:r>
            <a:r>
              <a:rPr lang="en-US" dirty="0" err="1"/>
              <a:t>i</a:t>
            </a:r>
            <a:r>
              <a:rPr lang="en-US" dirty="0"/>
              <a:t> + assigning </a:t>
            </a:r>
            <a:r>
              <a:rPr lang="en-US" dirty="0" err="1"/>
              <a:t>s+a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to s) </a:t>
            </a:r>
            <a:r>
              <a:rPr lang="en-US" dirty="0" smtClean="0"/>
              <a:t>]</a:t>
            </a:r>
            <a:endParaRPr lang="en-IN" dirty="0" smtClean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8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Time Complexity : 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Algorithm </a:t>
            </a:r>
            <a:r>
              <a:rPr lang="en-IN" dirty="0" err="1" smtClean="0"/>
              <a:t>RSum</a:t>
            </a:r>
            <a:r>
              <a:rPr lang="en-IN" dirty="0" smtClean="0"/>
              <a:t>(</a:t>
            </a:r>
            <a:r>
              <a:rPr lang="en-IN" dirty="0" err="1" smtClean="0"/>
              <a:t>a,n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if (n&lt;=0) then </a:t>
            </a:r>
          </a:p>
          <a:p>
            <a:pPr marL="0" indent="0">
              <a:buNone/>
            </a:pPr>
            <a:r>
              <a:rPr lang="en-IN" dirty="0" smtClean="0"/>
              <a:t>		return 0.0;</a:t>
            </a:r>
          </a:p>
          <a:p>
            <a:pPr marL="0" indent="0">
              <a:buNone/>
            </a:pPr>
            <a:r>
              <a:rPr lang="en-IN" dirty="0" smtClean="0"/>
              <a:t>	else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 err="1" smtClean="0"/>
              <a:t>RSum</a:t>
            </a:r>
            <a:r>
              <a:rPr lang="en-IN" dirty="0" smtClean="0"/>
              <a:t> (a,n-1) + a[n];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8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Time Complexity : 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time complexity for example 3 </a:t>
            </a:r>
            <a:r>
              <a:rPr lang="en-IN" u="sng" dirty="0" smtClean="0"/>
              <a:t>can be</a:t>
            </a:r>
            <a:r>
              <a:rPr lang="en-IN" dirty="0" smtClean="0"/>
              <a:t>	</a:t>
            </a:r>
          </a:p>
          <a:p>
            <a:pPr marL="457200" lvl="1" indent="0">
              <a:buNone/>
            </a:pPr>
            <a:r>
              <a:rPr lang="en-IN" dirty="0" err="1" smtClean="0"/>
              <a:t>t</a:t>
            </a:r>
            <a:r>
              <a:rPr lang="en-IN" baseline="-25000" dirty="0" err="1" smtClean="0"/>
              <a:t>RSum</a:t>
            </a:r>
            <a:r>
              <a:rPr lang="en-IN" dirty="0" smtClean="0"/>
              <a:t> 	= 	2 			if n=0</a:t>
            </a:r>
          </a:p>
          <a:p>
            <a:pPr marL="457200" lvl="1" indent="0">
              <a:buNone/>
            </a:pPr>
            <a:r>
              <a:rPr lang="en-IN" dirty="0" smtClean="0"/>
              <a:t>		=	2 + </a:t>
            </a:r>
            <a:r>
              <a:rPr lang="en-IN" dirty="0" err="1" smtClean="0"/>
              <a:t>t</a:t>
            </a:r>
            <a:r>
              <a:rPr lang="en-IN" baseline="-25000" dirty="0" err="1" smtClean="0"/>
              <a:t>RSum</a:t>
            </a:r>
            <a:r>
              <a:rPr lang="en-IN" dirty="0" smtClean="0"/>
              <a:t> (n-1)	if n &gt; 0</a:t>
            </a:r>
          </a:p>
          <a:p>
            <a:pPr marL="457200" lvl="1" indent="0">
              <a:buNone/>
            </a:pPr>
            <a:r>
              <a:rPr lang="en-IN" dirty="0" smtClean="0"/>
              <a:t> </a:t>
            </a:r>
          </a:p>
          <a:p>
            <a:pPr marL="457200" lvl="1" indent="0">
              <a:buNone/>
            </a:pPr>
            <a:r>
              <a:rPr lang="en-IN" dirty="0" err="1" smtClean="0"/>
              <a:t>t</a:t>
            </a:r>
            <a:r>
              <a:rPr lang="en-IN" baseline="-25000" dirty="0" err="1" smtClean="0"/>
              <a:t>RSum</a:t>
            </a:r>
            <a:r>
              <a:rPr lang="en-IN" dirty="0" smtClean="0"/>
              <a:t> 	=  	2 + </a:t>
            </a:r>
            <a:r>
              <a:rPr lang="en-IN" dirty="0" err="1" smtClean="0"/>
              <a:t>t</a:t>
            </a:r>
            <a:r>
              <a:rPr lang="en-IN" baseline="-25000" dirty="0" err="1" smtClean="0"/>
              <a:t>RSum</a:t>
            </a:r>
            <a:r>
              <a:rPr lang="en-IN" dirty="0" smtClean="0"/>
              <a:t> (n-1)</a:t>
            </a:r>
          </a:p>
          <a:p>
            <a:pPr marL="914400" lvl="2" indent="0">
              <a:buNone/>
            </a:pPr>
            <a:r>
              <a:rPr lang="en-IN" dirty="0" smtClean="0"/>
              <a:t>	</a:t>
            </a:r>
            <a:r>
              <a:rPr lang="en-IN" sz="2400" dirty="0" smtClean="0"/>
              <a:t>= 	2 + 2 + </a:t>
            </a:r>
            <a:r>
              <a:rPr lang="en-IN" sz="2400" dirty="0" err="1" smtClean="0"/>
              <a:t>t</a:t>
            </a:r>
            <a:r>
              <a:rPr lang="en-IN" sz="2400" baseline="-25000" dirty="0" err="1" smtClean="0"/>
              <a:t>RSum</a:t>
            </a:r>
            <a:r>
              <a:rPr lang="en-IN" sz="2400" dirty="0" smtClean="0"/>
              <a:t> (n-2)</a:t>
            </a:r>
          </a:p>
          <a:p>
            <a:pPr marL="914400" lvl="2" indent="0">
              <a:buNone/>
            </a:pPr>
            <a:r>
              <a:rPr lang="en-IN" sz="2400" dirty="0" smtClean="0"/>
              <a:t>	= 	2 + 2 + 2 + </a:t>
            </a:r>
            <a:r>
              <a:rPr lang="en-IN" sz="2400" dirty="0" err="1" smtClean="0"/>
              <a:t>t</a:t>
            </a:r>
            <a:r>
              <a:rPr lang="en-IN" sz="2400" baseline="-25000" dirty="0" err="1" smtClean="0"/>
              <a:t>RSum</a:t>
            </a:r>
            <a:r>
              <a:rPr lang="en-IN" sz="2400" dirty="0" smtClean="0"/>
              <a:t> (n-3)</a:t>
            </a:r>
          </a:p>
          <a:p>
            <a:pPr marL="914400" lvl="2" indent="0">
              <a:buNone/>
            </a:pPr>
            <a:r>
              <a:rPr lang="en-IN" sz="2400" dirty="0" smtClean="0"/>
              <a:t>		:</a:t>
            </a:r>
          </a:p>
          <a:p>
            <a:pPr marL="914400" lvl="2" indent="0">
              <a:buNone/>
            </a:pPr>
            <a:r>
              <a:rPr lang="en-IN" sz="2400" dirty="0" smtClean="0"/>
              <a:t>	= 	2 * n + </a:t>
            </a:r>
            <a:r>
              <a:rPr lang="en-IN" sz="2400" dirty="0" err="1" smtClean="0"/>
              <a:t>t</a:t>
            </a:r>
            <a:r>
              <a:rPr lang="en-IN" sz="2400" baseline="-25000" dirty="0" err="1" smtClean="0"/>
              <a:t>RSum</a:t>
            </a:r>
            <a:r>
              <a:rPr lang="en-IN" sz="2400" dirty="0" smtClean="0"/>
              <a:t> (0)</a:t>
            </a:r>
          </a:p>
          <a:p>
            <a:pPr marL="914400" lvl="2" indent="0">
              <a:buNone/>
            </a:pPr>
            <a:r>
              <a:rPr lang="en-IN" sz="2400" dirty="0" smtClean="0"/>
              <a:t>	= 	2n+2</a:t>
            </a:r>
          </a:p>
        </p:txBody>
      </p:sp>
    </p:spTree>
    <p:extLst>
      <p:ext uri="{BB962C8B-B14F-4D97-AF65-F5344CB8AC3E}">
        <p14:creationId xmlns:p14="http://schemas.microsoft.com/office/powerpoint/2010/main" val="3622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Describe the asymptotic running time of </a:t>
            </a:r>
            <a:r>
              <a:rPr lang="en-IN" smtClean="0"/>
              <a:t>an algorithm</a:t>
            </a:r>
          </a:p>
          <a:p>
            <a:r>
              <a:rPr lang="en-IN" dirty="0" smtClean="0"/>
              <a:t>The complexity of any operation (algorithm) can be expressed as function of the size of input to the operation. </a:t>
            </a:r>
          </a:p>
          <a:p>
            <a:r>
              <a:rPr lang="en-IN" dirty="0" smtClean="0"/>
              <a:t>Asymptotic notations are mathematical tools to represent time complexity of algorithms for asymptotic analysis. </a:t>
            </a:r>
          </a:p>
          <a:p>
            <a:r>
              <a:rPr lang="en-IN" dirty="0" smtClean="0"/>
              <a:t>The following 3 asymptotic notations are mostly used to represent time complexity of algorithms.</a:t>
            </a:r>
          </a:p>
          <a:p>
            <a:pPr lvl="1"/>
            <a:r>
              <a:rPr lang="en-IN" dirty="0" smtClean="0"/>
              <a:t>Big O Notation</a:t>
            </a:r>
          </a:p>
          <a:p>
            <a:pPr lvl="1"/>
            <a:r>
              <a:rPr lang="en-IN" dirty="0" smtClean="0"/>
              <a:t>Ω Notation</a:t>
            </a:r>
          </a:p>
          <a:p>
            <a:pPr lvl="1"/>
            <a:r>
              <a:rPr lang="en-IN" dirty="0" smtClean="0"/>
              <a:t>Θ Notation</a:t>
            </a:r>
          </a:p>
        </p:txBody>
      </p:sp>
    </p:spTree>
    <p:extLst>
      <p:ext uri="{BB962C8B-B14F-4D97-AF65-F5344CB8AC3E}">
        <p14:creationId xmlns:p14="http://schemas.microsoft.com/office/powerpoint/2010/main" val="1699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‘Big O’ Notation : (Upper Bound)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approximations of the functions can be expressed using a mathematical notation called ‘Order of magnitude’ or ‘Big-O’ notation. </a:t>
            </a:r>
          </a:p>
          <a:p>
            <a:r>
              <a:rPr lang="en-IN" dirty="0" smtClean="0"/>
              <a:t>The order of magnitude of a function is identified with the term in the function that increases fastest relative to the size of the problem.</a:t>
            </a:r>
          </a:p>
          <a:p>
            <a:r>
              <a:rPr lang="en-IN" b="1" dirty="0" smtClean="0"/>
              <a:t>Definition</a:t>
            </a:r>
            <a:r>
              <a:rPr lang="en-IN" dirty="0" smtClean="0"/>
              <a:t> : A function f (n) is defined to be O(g(n)), that is f (n) =  O(g(n)), and is said to be of order g(n) or big oh of g(n), </a:t>
            </a:r>
            <a:r>
              <a:rPr lang="en-IN" dirty="0" err="1" smtClean="0"/>
              <a:t>iff</a:t>
            </a:r>
            <a:r>
              <a:rPr lang="en-IN" dirty="0" smtClean="0"/>
              <a:t> there exists positive constants n</a:t>
            </a:r>
            <a:r>
              <a:rPr lang="en-IN" baseline="-25000" dirty="0" smtClean="0"/>
              <a:t>0</a:t>
            </a:r>
            <a:r>
              <a:rPr lang="en-IN" dirty="0" smtClean="0"/>
              <a:t> and c such that</a:t>
            </a:r>
          </a:p>
          <a:p>
            <a:pPr marL="0" indent="0">
              <a:buNone/>
            </a:pPr>
            <a:r>
              <a:rPr lang="en-IN" dirty="0" smtClean="0"/>
              <a:t> 		f(n) &lt;= c *g(n) for all n &gt; n</a:t>
            </a:r>
            <a:r>
              <a:rPr lang="en-IN" baseline="-2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48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‘Big O’ Notation :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3n+2 = O(n)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3n+2 &lt;= 4n for all n&gt;= 2</a:t>
            </a:r>
            <a:endParaRPr lang="en-IN" dirty="0"/>
          </a:p>
          <a:p>
            <a:pPr lvl="0"/>
            <a:r>
              <a:rPr lang="en-US" dirty="0"/>
              <a:t>3n+3 = O(n)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3n+3 &lt;= 4n for all n&gt;= 3</a:t>
            </a:r>
            <a:endParaRPr lang="en-IN" dirty="0"/>
          </a:p>
          <a:p>
            <a:pPr lvl="0"/>
            <a:r>
              <a:rPr lang="en-US" dirty="0"/>
              <a:t>1000 n</a:t>
            </a:r>
            <a:r>
              <a:rPr lang="en-US" baseline="30000" dirty="0"/>
              <a:t>2</a:t>
            </a:r>
            <a:r>
              <a:rPr lang="en-US" dirty="0"/>
              <a:t> + 100n - 6 = O 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1000 n</a:t>
            </a:r>
            <a:r>
              <a:rPr lang="en-US" baseline="30000" dirty="0"/>
              <a:t>2</a:t>
            </a:r>
            <a:r>
              <a:rPr lang="en-US" dirty="0"/>
              <a:t> + 100n - 6 &lt;= 1001n</a:t>
            </a:r>
            <a:r>
              <a:rPr lang="en-US" baseline="30000" dirty="0"/>
              <a:t>2</a:t>
            </a:r>
            <a:r>
              <a:rPr lang="en-US" dirty="0"/>
              <a:t> for  n &gt;= 100</a:t>
            </a:r>
            <a:endParaRPr lang="en-IN" dirty="0"/>
          </a:p>
          <a:p>
            <a:r>
              <a:rPr lang="en-US" dirty="0"/>
              <a:t>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= O ( 2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 </a:t>
            </a:r>
            <a:r>
              <a:rPr lang="en-US" dirty="0"/>
              <a:t>&lt;= 7 * 2</a:t>
            </a:r>
            <a:r>
              <a:rPr lang="en-US" baseline="30000" dirty="0"/>
              <a:t>n</a:t>
            </a:r>
            <a:r>
              <a:rPr lang="en-US" dirty="0"/>
              <a:t> for n &gt;= 4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16897" y="1321356"/>
            <a:ext cx="470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 </a:t>
            </a:r>
            <a:r>
              <a:rPr lang="en-IN" sz="3200" dirty="0" smtClean="0"/>
              <a:t>f(n</a:t>
            </a:r>
            <a:r>
              <a:rPr lang="en-IN" sz="3200" dirty="0"/>
              <a:t>) &lt;= c *g(n) for all n &gt; n</a:t>
            </a:r>
            <a:r>
              <a:rPr lang="en-IN" sz="32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772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‘Omega’ Notation : (Lower Bound)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Definition </a:t>
            </a:r>
            <a:r>
              <a:rPr lang="en-IN" dirty="0" smtClean="0"/>
              <a:t>: A function f (n) is defined to be Ω(g(n)), that is f (n) =  Ω (g(n)), and is said to be of order g(n) or omega of g(n), </a:t>
            </a:r>
            <a:r>
              <a:rPr lang="en-IN" dirty="0" err="1" smtClean="0"/>
              <a:t>iff</a:t>
            </a:r>
            <a:r>
              <a:rPr lang="en-IN" dirty="0" smtClean="0"/>
              <a:t> there exists positive constants n</a:t>
            </a:r>
            <a:r>
              <a:rPr lang="en-IN" baseline="-25000" dirty="0" smtClean="0"/>
              <a:t>0</a:t>
            </a:r>
            <a:r>
              <a:rPr lang="en-IN" dirty="0" smtClean="0"/>
              <a:t> and c such that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f(n) &gt;= c *g(n) for all n &gt; n</a:t>
            </a:r>
            <a:r>
              <a:rPr lang="en-IN" baseline="-25000" dirty="0" smtClean="0"/>
              <a:t>0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1188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‘Omega’ Notation :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3n+2 = Ω (n)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3n+2 &gt;= 3n for all n&gt;= 1 </a:t>
            </a:r>
            <a:endParaRPr lang="en-IN" dirty="0"/>
          </a:p>
          <a:p>
            <a:pPr lvl="0"/>
            <a:r>
              <a:rPr lang="en-US" dirty="0"/>
              <a:t>3n+3 = Ω (n)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3n+3 &gt;= 3n for all n&gt;= 1</a:t>
            </a:r>
            <a:endParaRPr lang="en-IN" dirty="0"/>
          </a:p>
          <a:p>
            <a:pPr lvl="0"/>
            <a:r>
              <a:rPr lang="en-US" dirty="0"/>
              <a:t>10 n</a:t>
            </a:r>
            <a:r>
              <a:rPr lang="en-US" baseline="30000" dirty="0"/>
              <a:t>2</a:t>
            </a:r>
            <a:r>
              <a:rPr lang="en-US" dirty="0"/>
              <a:t> + 4n - 6 = Ω 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10 n</a:t>
            </a:r>
            <a:r>
              <a:rPr lang="en-US" baseline="30000" dirty="0"/>
              <a:t>2</a:t>
            </a:r>
            <a:r>
              <a:rPr lang="en-US" dirty="0"/>
              <a:t> + 4 n - 6 &gt;= n</a:t>
            </a:r>
            <a:r>
              <a:rPr lang="en-US" baseline="30000" dirty="0"/>
              <a:t>2</a:t>
            </a:r>
            <a:r>
              <a:rPr lang="en-US" dirty="0"/>
              <a:t> for  n &gt;= 1</a:t>
            </a:r>
            <a:endParaRPr lang="en-IN" dirty="0"/>
          </a:p>
          <a:p>
            <a:pPr lvl="0"/>
            <a:r>
              <a:rPr lang="en-US" dirty="0"/>
              <a:t>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= Ω ( 2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 </a:t>
            </a:r>
            <a:r>
              <a:rPr lang="en-US" dirty="0"/>
              <a:t>&gt;</a:t>
            </a:r>
            <a:r>
              <a:rPr lang="en-US" dirty="0" smtClean="0"/>
              <a:t>= 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for n &gt;= 1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98511" y="1302405"/>
            <a:ext cx="4051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f(n</a:t>
            </a:r>
            <a:r>
              <a:rPr lang="en-IN" sz="2800" dirty="0"/>
              <a:t>) &gt;= c *g(n) for all n &gt; n</a:t>
            </a:r>
            <a:r>
              <a:rPr lang="en-IN" sz="2800" baseline="-25000" dirty="0"/>
              <a:t>0</a:t>
            </a:r>
            <a:endParaRPr lang="en-IN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7732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‘Theta’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</a:t>
            </a:r>
            <a:r>
              <a:rPr lang="en-US" dirty="0"/>
              <a:t>: A function f (n) is defined to be Θ (g(n)), that is f (n) =  Θ (g(n)), and is said to be of order g(n) or theta of g(n), </a:t>
            </a:r>
            <a:r>
              <a:rPr lang="en-US" dirty="0" err="1"/>
              <a:t>iff</a:t>
            </a:r>
            <a:r>
              <a:rPr lang="en-US" dirty="0"/>
              <a:t> there exists positive constants n0, c1 and c2 such </a:t>
            </a:r>
            <a:r>
              <a:rPr lang="en-US" dirty="0" smtClean="0"/>
              <a:t>that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dirty="0" smtClean="0"/>
              <a:t>c1 </a:t>
            </a:r>
            <a:r>
              <a:rPr lang="en-US" sz="2800" dirty="0"/>
              <a:t>*g(n) &lt;= f(n) &lt;= c2 *g(n) for all n &gt; n0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Zero </a:t>
            </a:r>
            <a:r>
              <a:rPr lang="en-US" dirty="0"/>
              <a:t>or More quantities which are externally supplied.</a:t>
            </a:r>
            <a:endParaRPr lang="en-IN" dirty="0"/>
          </a:p>
          <a:p>
            <a:pPr lvl="0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least one quantity is produced.</a:t>
            </a:r>
            <a:endParaRPr lang="en-IN" dirty="0"/>
          </a:p>
          <a:p>
            <a:pPr lvl="0"/>
            <a:r>
              <a:rPr lang="en-US" dirty="0" smtClean="0"/>
              <a:t>Definiteness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instruction must be clear and unambiguous.</a:t>
            </a:r>
            <a:endParaRPr lang="en-IN" dirty="0"/>
          </a:p>
          <a:p>
            <a:pPr lvl="0"/>
            <a:r>
              <a:rPr lang="en-US" dirty="0" smtClean="0"/>
              <a:t>Finiteness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trace out the instructions of an algorithm, using a paper and pen, then for all cases the algorithm must terminate after a finite number of steps.</a:t>
            </a:r>
            <a:endParaRPr lang="en-IN" dirty="0"/>
          </a:p>
          <a:p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should be cost effective. The cost of the Algorithm is judged in terms of time and space required to execute.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5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‘Theta’ </a:t>
            </a:r>
            <a:r>
              <a:rPr lang="en-US" dirty="0" smtClean="0"/>
              <a:t>Notation 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3n+2 = Θ (n)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3n+2 &gt;= 3n for all n&gt;= 2 &amp; 3n+2 &lt;= 4n for all n&gt;=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c1 = 3 &amp; c2 = 4</a:t>
            </a:r>
          </a:p>
          <a:p>
            <a:pPr lvl="0"/>
            <a:r>
              <a:rPr lang="en-US" dirty="0"/>
              <a:t>3n+3 = Θ (n)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3n+3 &gt;= 3n for all n&gt;= 3 and 3n+3 &lt;= 4n for all n&gt;= 3</a:t>
            </a:r>
          </a:p>
          <a:p>
            <a:pPr lvl="0"/>
            <a:r>
              <a:rPr lang="en-US" dirty="0"/>
              <a:t>10 n</a:t>
            </a:r>
            <a:r>
              <a:rPr lang="en-US" baseline="30000" dirty="0"/>
              <a:t>2</a:t>
            </a:r>
            <a:r>
              <a:rPr lang="en-US" dirty="0"/>
              <a:t> + 4n - 6 = Θ 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- 6 &gt;= n</a:t>
            </a:r>
            <a:r>
              <a:rPr lang="en-US" baseline="30000" dirty="0"/>
              <a:t>2</a:t>
            </a:r>
            <a:r>
              <a:rPr lang="en-US" dirty="0"/>
              <a:t> for  n &gt;= 1 &amp; 10n</a:t>
            </a:r>
            <a:r>
              <a:rPr lang="en-US" baseline="30000" dirty="0"/>
              <a:t>2</a:t>
            </a:r>
            <a:r>
              <a:rPr lang="en-US" dirty="0"/>
              <a:t> +4n-6&lt;=11n</a:t>
            </a:r>
            <a:r>
              <a:rPr lang="en-US" baseline="30000" dirty="0"/>
              <a:t>2</a:t>
            </a:r>
            <a:r>
              <a:rPr lang="en-US" dirty="0"/>
              <a:t> for  n&gt;=1</a:t>
            </a:r>
          </a:p>
          <a:p>
            <a:pPr lvl="0"/>
            <a:r>
              <a:rPr lang="en-US" dirty="0"/>
              <a:t>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= Θ ( 2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 </a:t>
            </a:r>
            <a:r>
              <a:rPr lang="en-US" dirty="0"/>
              <a:t>&gt;</a:t>
            </a:r>
            <a:r>
              <a:rPr lang="en-US" dirty="0" smtClean="0"/>
              <a:t>= 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for n &gt;= 4 and 6 * 2</a:t>
            </a:r>
            <a:r>
              <a:rPr lang="en-US" baseline="30000" dirty="0"/>
              <a:t>n</a:t>
            </a:r>
            <a:r>
              <a:rPr lang="en-US" dirty="0"/>
              <a:t> + n</a:t>
            </a:r>
            <a:r>
              <a:rPr lang="en-US" baseline="30000" dirty="0"/>
              <a:t>2 </a:t>
            </a:r>
            <a:r>
              <a:rPr lang="en-US" dirty="0"/>
              <a:t>&lt;= 7 * 2</a:t>
            </a:r>
            <a:r>
              <a:rPr lang="en-US" baseline="30000" dirty="0"/>
              <a:t>n</a:t>
            </a:r>
            <a:r>
              <a:rPr lang="en-US" dirty="0"/>
              <a:t> for n &gt;= 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2083" y="1464341"/>
            <a:ext cx="6805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c1 </a:t>
            </a:r>
            <a:r>
              <a:rPr lang="en-US" sz="2800" dirty="0"/>
              <a:t>*g(n) &lt;= f(n) &lt;= c2 *g(n) for all n &gt; n</a:t>
            </a:r>
            <a:r>
              <a:rPr lang="en-US" sz="2800" baseline="-25000" dirty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708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the expression of an algorithm in a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Study of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How to devise algorithms</a:t>
            </a:r>
            <a:endParaRPr lang="en-IN" b="1" dirty="0"/>
          </a:p>
          <a:p>
            <a:pPr lvl="1"/>
            <a:r>
              <a:rPr lang="en-US" dirty="0"/>
              <a:t>study various existing design techniques </a:t>
            </a:r>
            <a:endParaRPr lang="en-IN" dirty="0"/>
          </a:p>
          <a:p>
            <a:pPr lvl="1"/>
            <a:r>
              <a:rPr lang="en-US" dirty="0"/>
              <a:t>practice</a:t>
            </a:r>
            <a:endParaRPr lang="en-IN" dirty="0"/>
          </a:p>
          <a:p>
            <a:pPr lvl="0"/>
            <a:r>
              <a:rPr lang="en-US" b="1" dirty="0"/>
              <a:t>How to validate algorithms</a:t>
            </a:r>
            <a:endParaRPr lang="en-IN" b="1" dirty="0"/>
          </a:p>
          <a:p>
            <a:pPr lvl="1"/>
            <a:r>
              <a:rPr lang="en-US" dirty="0"/>
              <a:t>to show that algorithms computes correct answer for all possible legal inputs.</a:t>
            </a:r>
            <a:endParaRPr lang="en-IN" dirty="0"/>
          </a:p>
          <a:p>
            <a:pPr lvl="0"/>
            <a:r>
              <a:rPr lang="en-US" b="1" dirty="0"/>
              <a:t>How to analyze algorithms</a:t>
            </a:r>
            <a:endParaRPr lang="en-IN" b="1" dirty="0"/>
          </a:p>
          <a:p>
            <a:pPr lvl="1"/>
            <a:r>
              <a:rPr lang="en-US" dirty="0"/>
              <a:t>refers to the task of determining how much computing time and storage an algorithm requires.</a:t>
            </a:r>
            <a:endParaRPr lang="en-IN" dirty="0"/>
          </a:p>
          <a:p>
            <a:pPr lvl="0"/>
            <a:r>
              <a:rPr lang="en-US" b="1" dirty="0"/>
              <a:t>How to test a </a:t>
            </a:r>
            <a:r>
              <a:rPr lang="en-US" b="1" dirty="0" smtClean="0"/>
              <a:t>program</a:t>
            </a:r>
            <a:r>
              <a:rPr lang="en-US" dirty="0" smtClean="0"/>
              <a:t> (phases of testing)</a:t>
            </a:r>
            <a:endParaRPr lang="en-IN" dirty="0"/>
          </a:p>
          <a:p>
            <a:pPr lvl="1"/>
            <a:r>
              <a:rPr lang="en-US" dirty="0"/>
              <a:t>Debugging</a:t>
            </a:r>
            <a:endParaRPr lang="en-IN" dirty="0"/>
          </a:p>
          <a:p>
            <a:pPr lvl="2"/>
            <a:r>
              <a:rPr lang="en-US" dirty="0"/>
              <a:t>It is the process of executing programs on sample data sets to determine whether faulty results occur, and, if so, to correct them.</a:t>
            </a:r>
            <a:endParaRPr lang="en-IN" dirty="0"/>
          </a:p>
          <a:p>
            <a:pPr lvl="2"/>
            <a:r>
              <a:rPr lang="en-US" dirty="0"/>
              <a:t>“Debugging can only point to presence of errors, but not to their absence.” E. Dijkstra.</a:t>
            </a:r>
            <a:endParaRPr lang="en-IN" dirty="0"/>
          </a:p>
          <a:p>
            <a:pPr lvl="1"/>
            <a:r>
              <a:rPr lang="en-US" dirty="0"/>
              <a:t>Profiling</a:t>
            </a:r>
            <a:endParaRPr lang="en-IN" dirty="0"/>
          </a:p>
          <a:p>
            <a:pPr lvl="2"/>
            <a:r>
              <a:rPr lang="en-US" dirty="0"/>
              <a:t>Also called as </a:t>
            </a:r>
            <a:r>
              <a:rPr lang="en-US" i="1" dirty="0"/>
              <a:t>performance measurement.</a:t>
            </a:r>
            <a:endParaRPr lang="en-IN" dirty="0"/>
          </a:p>
          <a:p>
            <a:pPr lvl="2"/>
            <a:r>
              <a:rPr lang="en-US" dirty="0"/>
              <a:t>It is process of executing a correct program on data sets and measuring the time and space it takes to compute the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Can </a:t>
            </a:r>
            <a:r>
              <a:rPr lang="en-US" dirty="0"/>
              <a:t>be specified using natural language such as English</a:t>
            </a:r>
            <a:endParaRPr lang="en-IN" dirty="0"/>
          </a:p>
          <a:p>
            <a:pPr lvl="0"/>
            <a:r>
              <a:rPr lang="en-US" dirty="0"/>
              <a:t>Another possibility is Graphical representation like flowchart</a:t>
            </a:r>
            <a:endParaRPr lang="en-IN" dirty="0"/>
          </a:p>
          <a:p>
            <a:pPr lvl="0"/>
            <a:r>
              <a:rPr lang="en-US" dirty="0"/>
              <a:t>Using Pseudocode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Comments 	//</a:t>
            </a:r>
            <a:endParaRPr lang="en-IN" dirty="0"/>
          </a:p>
          <a:p>
            <a:pPr lvl="0"/>
            <a:r>
              <a:rPr lang="en-US" dirty="0"/>
              <a:t>Blocks 	{	}</a:t>
            </a:r>
            <a:endParaRPr lang="en-IN" dirty="0"/>
          </a:p>
          <a:p>
            <a:pPr lvl="0"/>
            <a:r>
              <a:rPr lang="en-US" dirty="0"/>
              <a:t>Statements are delimited by 	;</a:t>
            </a:r>
            <a:endParaRPr lang="en-IN" dirty="0"/>
          </a:p>
          <a:p>
            <a:pPr lvl="0"/>
            <a:r>
              <a:rPr lang="en-US" dirty="0"/>
              <a:t>Identifier begins with letter</a:t>
            </a:r>
            <a:endParaRPr lang="en-IN" dirty="0"/>
          </a:p>
          <a:p>
            <a:pPr lvl="0"/>
            <a:r>
              <a:rPr lang="en-US" dirty="0"/>
              <a:t>Data types are not declared, but are clear by </a:t>
            </a:r>
            <a:r>
              <a:rPr lang="en-US" dirty="0" smtClean="0"/>
              <a:t>context</a:t>
            </a:r>
          </a:p>
          <a:p>
            <a:pPr lvl="0"/>
            <a:r>
              <a:rPr lang="en-US" dirty="0"/>
              <a:t>Assignment 	</a:t>
            </a:r>
            <a:r>
              <a:rPr lang="en-US" b="1" dirty="0"/>
              <a:t>:=</a:t>
            </a:r>
            <a:endParaRPr lang="en-IN" dirty="0"/>
          </a:p>
          <a:p>
            <a:pPr lvl="0"/>
            <a:r>
              <a:rPr lang="en-US" dirty="0"/>
              <a:t>Boolean values 	true, false</a:t>
            </a:r>
            <a:endParaRPr lang="en-IN" dirty="0"/>
          </a:p>
          <a:p>
            <a:pPr lvl="0"/>
            <a:r>
              <a:rPr lang="en-US" dirty="0"/>
              <a:t>Logical operators 	and, or, </a:t>
            </a:r>
            <a:r>
              <a:rPr lang="en-US" dirty="0" smtClean="0"/>
              <a:t>not</a:t>
            </a:r>
          </a:p>
          <a:p>
            <a:r>
              <a:rPr lang="en-US" dirty="0"/>
              <a:t>Relational operators	&lt;	&lt;=	=	!=	&gt;=	</a:t>
            </a:r>
            <a:r>
              <a:rPr lang="en-US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4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Compound data types can be formed with </a:t>
            </a:r>
            <a:r>
              <a:rPr lang="en-US" b="1" dirty="0"/>
              <a:t>records, </a:t>
            </a:r>
            <a:r>
              <a:rPr lang="en-US" dirty="0"/>
              <a:t>as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node </a:t>
            </a:r>
            <a:r>
              <a:rPr lang="en-US" smtClean="0"/>
              <a:t>:= </a:t>
            </a:r>
            <a:r>
              <a:rPr lang="en-US" dirty="0"/>
              <a:t>	record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datatype_1 d1;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	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	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	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datatype_n</a:t>
            </a:r>
            <a:r>
              <a:rPr lang="en-US" dirty="0"/>
              <a:t> </a:t>
            </a:r>
            <a:r>
              <a:rPr lang="en-US" dirty="0" err="1"/>
              <a:t>dn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node *link;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}</a:t>
            </a:r>
            <a:endParaRPr lang="en-IN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6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Array 	[ ]</a:t>
            </a:r>
            <a:endParaRPr lang="en-IN" dirty="0"/>
          </a:p>
          <a:p>
            <a:pPr lvl="0"/>
            <a:r>
              <a:rPr lang="en-US" dirty="0"/>
              <a:t>Array elements 	a[</a:t>
            </a:r>
            <a:r>
              <a:rPr lang="en-US" dirty="0" err="1"/>
              <a:t>i</a:t>
            </a:r>
            <a:r>
              <a:rPr lang="en-US" dirty="0"/>
              <a:t>] 	or 	a[</a:t>
            </a:r>
            <a:r>
              <a:rPr lang="en-US" dirty="0" err="1"/>
              <a:t>i,j</a:t>
            </a:r>
            <a:r>
              <a:rPr lang="en-US" dirty="0"/>
              <a:t>]</a:t>
            </a:r>
            <a:endParaRPr lang="en-IN" dirty="0"/>
          </a:p>
          <a:p>
            <a:pPr lvl="0"/>
            <a:r>
              <a:rPr lang="en-US" b="1" i="1" dirty="0"/>
              <a:t>while</a:t>
            </a:r>
            <a:r>
              <a:rPr lang="en-US" dirty="0"/>
              <a:t> (condition ) do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(statement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(statement n);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1298</Words>
  <Application>Microsoft Office PowerPoint</Application>
  <PresentationFormat>Widescreen</PresentationFormat>
  <Paragraphs>245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Unit 01 Part 1</vt:lpstr>
      <vt:lpstr>Algorithms</vt:lpstr>
      <vt:lpstr>Algorithms Characteristics</vt:lpstr>
      <vt:lpstr>Program</vt:lpstr>
      <vt:lpstr>Study of Algorithms</vt:lpstr>
      <vt:lpstr>Algorithm Specification</vt:lpstr>
      <vt:lpstr>Pseudocode Conventions</vt:lpstr>
      <vt:lpstr>Pseudocode Conventions</vt:lpstr>
      <vt:lpstr>Pseudocode Conventions</vt:lpstr>
      <vt:lpstr>Pseudocode Conventions</vt:lpstr>
      <vt:lpstr>Pseudocode Conventions</vt:lpstr>
      <vt:lpstr>Pseudocode Conventions</vt:lpstr>
      <vt:lpstr>Performance evaluation of algorithms</vt:lpstr>
      <vt:lpstr>Complexity Definitions</vt:lpstr>
      <vt:lpstr>Computing Space Complexity</vt:lpstr>
      <vt:lpstr>Computing Space Complexity : Example 1</vt:lpstr>
      <vt:lpstr>Computing Space Complexity : Example 2</vt:lpstr>
      <vt:lpstr>Computing Space Complexity : Example 3</vt:lpstr>
      <vt:lpstr>Computing Time Complexity</vt:lpstr>
      <vt:lpstr>Computing Time Complexity : Example 1</vt:lpstr>
      <vt:lpstr>Computing Time Complexity : Example 2</vt:lpstr>
      <vt:lpstr>Computing Time Complexity : Example 3</vt:lpstr>
      <vt:lpstr>Computing Time Complexity : Example 3</vt:lpstr>
      <vt:lpstr>Asymptotic Notations</vt:lpstr>
      <vt:lpstr>‘Big O’ Notation : (Upper Bound)</vt:lpstr>
      <vt:lpstr>‘Big O’ Notation : Examples</vt:lpstr>
      <vt:lpstr>‘Omega’ Notation : (Lower Bound)</vt:lpstr>
      <vt:lpstr>‘Omega’ Notation : Examples</vt:lpstr>
      <vt:lpstr>‘Theta’ Notation</vt:lpstr>
      <vt:lpstr>‘Theta’ Notation : Examples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</dc:title>
  <dc:creator>Amit Singh</dc:creator>
  <cp:lastModifiedBy>admin</cp:lastModifiedBy>
  <cp:revision>72</cp:revision>
  <dcterms:created xsi:type="dcterms:W3CDTF">2018-07-30T23:18:52Z</dcterms:created>
  <dcterms:modified xsi:type="dcterms:W3CDTF">2022-01-20T10:08:28Z</dcterms:modified>
</cp:coreProperties>
</file>